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8"/>
  </p:notesMasterIdLst>
  <p:sldIdLst>
    <p:sldId id="256" r:id="rId2"/>
    <p:sldId id="284" r:id="rId3"/>
    <p:sldId id="285" r:id="rId4"/>
    <p:sldId id="286" r:id="rId5"/>
    <p:sldId id="287" r:id="rId6"/>
    <p:sldId id="288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9" autoAdjust="0"/>
    <p:restoredTop sz="82947" autoAdjust="0"/>
  </p:normalViewPr>
  <p:slideViewPr>
    <p:cSldViewPr snapToGrid="0" snapToObjects="1">
      <p:cViewPr varScale="1">
        <p:scale>
          <a:sx n="76" d="100"/>
          <a:sy n="76" d="100"/>
        </p:scale>
        <p:origin x="1440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10/18/2016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6355A44-8351-B641-9F15-A2088A1F3EB6}" type="slidenum">
              <a:rPr lang="en-US" sz="800"/>
              <a:pPr/>
              <a:t>2</a:t>
            </a:fld>
            <a:endParaRPr lang="en-US" sz="8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551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1.png@01CE8951.83435F7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7059404" y="6429556"/>
            <a:ext cx="19641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Local</a:t>
            </a:r>
            <a:r>
              <a:rPr lang="en-US" sz="1400" b="0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 Area Networks</a:t>
            </a:r>
          </a:p>
        </p:txBody>
      </p:sp>
      <p:pic>
        <p:nvPicPr>
          <p:cNvPr id="7" name="d5399414-2235-41fb-819d-363ee4936f50" descr="cid:image001.png@01CE8951.83435F70"/>
          <p:cNvPicPr/>
          <p:nvPr userDrawn="1"/>
        </p:nvPicPr>
        <p:blipFill>
          <a:blip r:embed="rId14" r:link="rId15" cstate="print"/>
          <a:srcRect/>
          <a:stretch>
            <a:fillRect/>
          </a:stretch>
        </p:blipFill>
        <p:spPr bwMode="auto">
          <a:xfrm>
            <a:off x="6134986" y="-138223"/>
            <a:ext cx="3189767" cy="1286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1" descr="C:\Users\sc-kr\Desktop\ICT\cisco logo.png"/>
          <p:cNvPicPr/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0633" y="6159956"/>
            <a:ext cx="680483" cy="6767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U:\UWTSD Logo.jpg"/>
          <p:cNvPicPr/>
          <p:nvPr userDrawn="1"/>
        </p:nvPicPr>
        <p:blipFill>
          <a:blip r:embed="rId1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59" y="12192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mailto:Kapilan.radhakrishnan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605586"/>
            <a:ext cx="6498158" cy="1037999"/>
          </a:xfrm>
        </p:spPr>
        <p:txBody>
          <a:bodyPr/>
          <a:lstStyle/>
          <a:p>
            <a:r>
              <a:rPr lang="en-US" altLang="ja-JP" sz="4800" dirty="0" smtClean="0">
                <a:latin typeface="Arial" charset="0"/>
                <a:cs typeface="ＭＳ Ｐゴシック" charset="0"/>
              </a:rPr>
              <a:t>Local Area Networks</a:t>
            </a:r>
            <a:endParaRPr lang="en-US" sz="2800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>
                <a:latin typeface="Arial" charset="0"/>
              </a:rPr>
              <a:t>Outcomes</a:t>
            </a:r>
            <a:endParaRPr lang="en-US" dirty="0">
              <a:latin typeface="Arial" charset="0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0550" y="1862254"/>
            <a:ext cx="7940675" cy="3982135"/>
          </a:xfrm>
        </p:spPr>
        <p:txBody>
          <a:bodyPr>
            <a:normAutofit/>
          </a:bodyPr>
          <a:lstStyle/>
          <a:p>
            <a:pPr lvl="0"/>
            <a:r>
              <a:rPr lang="en-GB" dirty="0" smtClean="0">
                <a:solidFill>
                  <a:schemeClr val="tx1"/>
                </a:solidFill>
              </a:rPr>
              <a:t>Demonstrate a detailed knowledge of the basic technological infrastructure of LANs using multi layer switching.</a:t>
            </a:r>
          </a:p>
          <a:p>
            <a:endParaRPr lang="en-GB" dirty="0" smtClean="0">
              <a:solidFill>
                <a:schemeClr val="tx1"/>
              </a:solidFill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</a:rPr>
              <a:t>Demonstrate a systematic understanding of the technical details relating to VLANs and Spanning Tree Protocol.</a:t>
            </a:r>
          </a:p>
          <a:p>
            <a:pPr>
              <a:buFont typeface="Wingdings" charset="0"/>
              <a:buNone/>
            </a:pP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244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23487"/>
            <a:ext cx="8042276" cy="1336956"/>
          </a:xfrm>
        </p:spPr>
        <p:txBody>
          <a:bodyPr/>
          <a:lstStyle/>
          <a:p>
            <a:r>
              <a:rPr lang="en-US" sz="3600" dirty="0" smtClean="0"/>
              <a:t>Indicative Content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703233"/>
            <a:ext cx="8042276" cy="4343400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 smtClean="0">
                <a:solidFill>
                  <a:schemeClr val="tx1"/>
                </a:solidFill>
              </a:rPr>
              <a:t>Design and implementation of Local Area networks using advanced switching technologies.</a:t>
            </a:r>
          </a:p>
          <a:p>
            <a:pPr lvl="0"/>
            <a:r>
              <a:rPr lang="en-GB" dirty="0" smtClean="0">
                <a:solidFill>
                  <a:schemeClr val="tx1"/>
                </a:solidFill>
              </a:rPr>
              <a:t>Virtual Local area Network (VLAN) configuration</a:t>
            </a:r>
          </a:p>
          <a:p>
            <a:pPr lvl="0"/>
            <a:r>
              <a:rPr lang="en-GB" dirty="0" smtClean="0">
                <a:solidFill>
                  <a:schemeClr val="tx1"/>
                </a:solidFill>
              </a:rPr>
              <a:t>The use of </a:t>
            </a:r>
            <a:r>
              <a:rPr lang="en-GB" dirty="0" err="1" smtClean="0">
                <a:solidFill>
                  <a:schemeClr val="tx1"/>
                </a:solidFill>
              </a:rPr>
              <a:t>trunking</a:t>
            </a:r>
            <a:r>
              <a:rPr lang="en-GB" dirty="0" smtClean="0">
                <a:solidFill>
                  <a:schemeClr val="tx1"/>
                </a:solidFill>
              </a:rPr>
              <a:t> and VLAN </a:t>
            </a:r>
            <a:r>
              <a:rPr lang="en-GB" dirty="0" err="1" smtClean="0">
                <a:solidFill>
                  <a:schemeClr val="tx1"/>
                </a:solidFill>
              </a:rPr>
              <a:t>Trunking</a:t>
            </a:r>
            <a:r>
              <a:rPr lang="en-GB" dirty="0" smtClean="0">
                <a:solidFill>
                  <a:schemeClr val="tx1"/>
                </a:solidFill>
              </a:rPr>
              <a:t> Protocol in LAN design.</a:t>
            </a:r>
          </a:p>
          <a:p>
            <a:pPr lvl="0"/>
            <a:r>
              <a:rPr lang="en-GB" dirty="0" smtClean="0">
                <a:solidFill>
                  <a:schemeClr val="tx1"/>
                </a:solidFill>
              </a:rPr>
              <a:t>Spanning Tree Protocol (STP) and its use with redundant links.</a:t>
            </a:r>
          </a:p>
          <a:p>
            <a:pPr lvl="0"/>
            <a:r>
              <a:rPr lang="en-GB" dirty="0" smtClean="0">
                <a:solidFill>
                  <a:schemeClr val="tx1"/>
                </a:solidFill>
              </a:rPr>
              <a:t>Routing between VLANs.</a:t>
            </a:r>
          </a:p>
          <a:p>
            <a:pPr lvl="0"/>
            <a:r>
              <a:rPr lang="en-GB" dirty="0" smtClean="0">
                <a:solidFill>
                  <a:schemeClr val="tx1"/>
                </a:solidFill>
              </a:rPr>
              <a:t>Hot Standby Routing Protocol (HSRP) and its use in network redundancy</a:t>
            </a:r>
          </a:p>
          <a:p>
            <a:pPr lvl="0"/>
            <a:r>
              <a:rPr lang="en-GB" dirty="0" smtClean="0">
                <a:solidFill>
                  <a:schemeClr val="tx1"/>
                </a:solidFill>
              </a:rPr>
              <a:t>Using Multicasting techniques in advanced LAN design</a:t>
            </a:r>
          </a:p>
          <a:p>
            <a:pPr lvl="0"/>
            <a:r>
              <a:rPr lang="en-GB" dirty="0" smtClean="0">
                <a:solidFill>
                  <a:schemeClr val="tx1"/>
                </a:solidFill>
              </a:rPr>
              <a:t>DHCP and NAT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Practical Network Troubleshooting Skill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614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 smtClean="0">
                <a:solidFill>
                  <a:schemeClr val="tx1"/>
                </a:solidFill>
              </a:rPr>
              <a:t>Practical Exam (50%)</a:t>
            </a:r>
          </a:p>
          <a:p>
            <a:pPr lvl="1"/>
            <a:r>
              <a:rPr lang="en-US" sz="3200" dirty="0" smtClean="0">
                <a:solidFill>
                  <a:schemeClr val="tx1"/>
                </a:solidFill>
              </a:rPr>
              <a:t>21</a:t>
            </a:r>
            <a:r>
              <a:rPr lang="en-US" sz="3200" baseline="30000" dirty="0" smtClean="0">
                <a:solidFill>
                  <a:schemeClr val="tx1"/>
                </a:solidFill>
              </a:rPr>
              <a:t>st</a:t>
            </a:r>
            <a:r>
              <a:rPr lang="en-US" sz="3200" dirty="0" smtClean="0">
                <a:solidFill>
                  <a:schemeClr val="tx1"/>
                </a:solidFill>
              </a:rPr>
              <a:t> Mar 2017 </a:t>
            </a:r>
            <a:endParaRPr lang="en-US" sz="3200" dirty="0" smtClean="0">
              <a:solidFill>
                <a:schemeClr val="tx1"/>
              </a:solidFill>
            </a:endParaRPr>
          </a:p>
          <a:p>
            <a:r>
              <a:rPr lang="en-US" sz="3200" dirty="0" smtClean="0">
                <a:solidFill>
                  <a:schemeClr val="tx1"/>
                </a:solidFill>
              </a:rPr>
              <a:t>Written Exam (50%)</a:t>
            </a:r>
          </a:p>
          <a:p>
            <a:pPr lvl="1"/>
            <a:r>
              <a:rPr lang="en-US" sz="3200" dirty="0" smtClean="0">
                <a:solidFill>
                  <a:schemeClr val="tx1"/>
                </a:solidFill>
              </a:rPr>
              <a:t>May</a:t>
            </a:r>
            <a:r>
              <a:rPr lang="en-US" sz="3200" dirty="0" smtClean="0">
                <a:solidFill>
                  <a:schemeClr val="tx1"/>
                </a:solidFill>
              </a:rPr>
              <a:t> 2017</a:t>
            </a:r>
            <a:endParaRPr lang="en-US" sz="3200" dirty="0" smtClean="0">
              <a:solidFill>
                <a:schemeClr val="tx1"/>
              </a:solidFill>
            </a:endParaRPr>
          </a:p>
          <a:p>
            <a:pPr lvl="1"/>
            <a:endParaRPr lang="en-US" sz="32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200" dirty="0" smtClean="0">
                <a:solidFill>
                  <a:schemeClr val="tx1"/>
                </a:solidFill>
              </a:rPr>
              <a:t>* Tentative dates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4880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Reading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b="1" dirty="0" smtClean="0">
                <a:solidFill>
                  <a:schemeClr val="tx1"/>
                </a:solidFill>
              </a:rPr>
              <a:t>Essential:</a:t>
            </a:r>
            <a:endParaRPr lang="en-GB" sz="2000" dirty="0" smtClean="0">
              <a:solidFill>
                <a:schemeClr val="tx1"/>
              </a:solidFill>
            </a:endParaRPr>
          </a:p>
          <a:p>
            <a:r>
              <a:rPr lang="en-GB" sz="2000" dirty="0" smtClean="0">
                <a:solidFill>
                  <a:schemeClr val="tx1"/>
                </a:solidFill>
              </a:rPr>
              <a:t>Lewis,  W (2012) </a:t>
            </a:r>
            <a:r>
              <a:rPr lang="en-GB" sz="2000" u="sng" dirty="0" smtClean="0">
                <a:solidFill>
                  <a:schemeClr val="tx1"/>
                </a:solidFill>
              </a:rPr>
              <a:t>LAN Switching and Wireless</a:t>
            </a:r>
            <a:r>
              <a:rPr lang="en-GB" sz="2000" dirty="0" smtClean="0">
                <a:solidFill>
                  <a:schemeClr val="tx1"/>
                </a:solidFill>
              </a:rPr>
              <a:t>, CCNA Exploration Companion Guide,  Cisco Press</a:t>
            </a:r>
          </a:p>
          <a:p>
            <a:r>
              <a:rPr lang="en-GB" sz="2000" b="1" dirty="0" smtClean="0">
                <a:solidFill>
                  <a:schemeClr val="tx1"/>
                </a:solidFill>
              </a:rPr>
              <a:t>Background:</a:t>
            </a:r>
            <a:endParaRPr lang="en-GB" sz="2000" dirty="0" smtClean="0">
              <a:solidFill>
                <a:schemeClr val="tx1"/>
              </a:solidFill>
            </a:endParaRPr>
          </a:p>
          <a:p>
            <a:r>
              <a:rPr lang="en-GB" sz="2000" dirty="0" smtClean="0">
                <a:solidFill>
                  <a:schemeClr val="tx1"/>
                </a:solidFill>
              </a:rPr>
              <a:t>CISCO Academy Website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White, C. (2008) Data Communications &amp; Computer Networks, 5th Edition, Delmar Publishing 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 White, G. et al (2007) </a:t>
            </a:r>
            <a:r>
              <a:rPr lang="en-GB" sz="2000" u="sng" dirty="0" smtClean="0">
                <a:solidFill>
                  <a:schemeClr val="tx1"/>
                </a:solidFill>
              </a:rPr>
              <a:t>Delivering Carrier Ethernet: Extending Ethernet Beyond the LAN</a:t>
            </a:r>
            <a:r>
              <a:rPr lang="en-GB" sz="2000" dirty="0" smtClean="0">
                <a:solidFill>
                  <a:schemeClr val="tx1"/>
                </a:solidFill>
              </a:rPr>
              <a:t>,  Osborne/ McGraw 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07158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776054"/>
            <a:ext cx="8042276" cy="1336956"/>
          </a:xfrm>
        </p:spPr>
        <p:txBody>
          <a:bodyPr/>
          <a:lstStyle/>
          <a:p>
            <a:r>
              <a:rPr lang="en-GB" dirty="0" smtClean="0"/>
              <a:t>Contact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2176529"/>
            <a:ext cx="8042276" cy="3767071"/>
          </a:xfrm>
        </p:spPr>
        <p:txBody>
          <a:bodyPr/>
          <a:lstStyle/>
          <a:p>
            <a:pPr algn="ctr">
              <a:buNone/>
            </a:pPr>
            <a:r>
              <a:rPr lang="en-GB" dirty="0" smtClean="0">
                <a:solidFill>
                  <a:schemeClr val="tx1"/>
                </a:solidFill>
              </a:rPr>
              <a:t>Dr. Kapilan Radhakrishnan</a:t>
            </a:r>
          </a:p>
          <a:p>
            <a:pPr algn="ctr">
              <a:buNone/>
            </a:pPr>
            <a:r>
              <a:rPr lang="en-GB" dirty="0" smtClean="0">
                <a:solidFill>
                  <a:schemeClr val="tx1"/>
                </a:solidFill>
              </a:rPr>
              <a:t>MH504</a:t>
            </a:r>
          </a:p>
          <a:p>
            <a:pPr algn="ctr">
              <a:buNone/>
            </a:pPr>
            <a:r>
              <a:rPr lang="en-GB" dirty="0" smtClean="0">
                <a:solidFill>
                  <a:schemeClr val="tx1"/>
                </a:solidFill>
                <a:hlinkClick r:id="rId2"/>
              </a:rPr>
              <a:t>Kapilan.radhakrishnan@uwtsd.ac.uk</a:t>
            </a:r>
            <a:endParaRPr lang="en-GB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en-GB" dirty="0" smtClean="0">
                <a:solidFill>
                  <a:schemeClr val="tx1"/>
                </a:solidFill>
              </a:rPr>
              <a:t>Direct line: 01792 </a:t>
            </a:r>
            <a:r>
              <a:rPr lang="en-GB" dirty="0" smtClean="0">
                <a:solidFill>
                  <a:schemeClr val="tx1"/>
                </a:solidFill>
              </a:rPr>
              <a:t>481154</a:t>
            </a:r>
          </a:p>
          <a:p>
            <a:pPr algn="ctr">
              <a:buNone/>
            </a:pPr>
            <a:r>
              <a:rPr lang="en-GB" smtClean="0">
                <a:solidFill>
                  <a:schemeClr val="tx1"/>
                </a:solidFill>
              </a:rPr>
              <a:t>Switchboard: 01792 481 000 </a:t>
            </a:r>
            <a:r>
              <a:rPr lang="en-GB" dirty="0" err="1" smtClean="0">
                <a:solidFill>
                  <a:schemeClr val="tx1"/>
                </a:solidFill>
              </a:rPr>
              <a:t>Extn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4154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1426</TotalTime>
  <Words>198</Words>
  <Application>Microsoft Office PowerPoint</Application>
  <PresentationFormat>On-screen Show (4:3)</PresentationFormat>
  <Paragraphs>36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5" baseType="lpstr">
      <vt:lpstr>ＭＳ Ｐゴシック</vt:lpstr>
      <vt:lpstr>Apple Chancery</vt:lpstr>
      <vt:lpstr>Arial</vt:lpstr>
      <vt:lpstr>Calibri</vt:lpstr>
      <vt:lpstr>News Gothic MT</vt:lpstr>
      <vt:lpstr>Times New Roman</vt:lpstr>
      <vt:lpstr>Wingdings</vt:lpstr>
      <vt:lpstr>Wingdings 2</vt:lpstr>
      <vt:lpstr>Breeze</vt:lpstr>
      <vt:lpstr>Local Area Networks</vt:lpstr>
      <vt:lpstr>Outcomes</vt:lpstr>
      <vt:lpstr>Indicative Content</vt:lpstr>
      <vt:lpstr>Assessments</vt:lpstr>
      <vt:lpstr>Reading List</vt:lpstr>
      <vt:lpstr>Contact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Cisco</cp:lastModifiedBy>
  <cp:revision>73</cp:revision>
  <dcterms:created xsi:type="dcterms:W3CDTF">2011-10-03T10:20:59Z</dcterms:created>
  <dcterms:modified xsi:type="dcterms:W3CDTF">2016-10-18T09:05:33Z</dcterms:modified>
</cp:coreProperties>
</file>