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9B7F08-2CD5-524C-C0F0-F0E5926D1A2D}" v="1" dt="2025-10-11T22:18:14.138"/>
    <p1510:client id="{59C5B807-33D1-DD62-6784-FC08CD601398}" v="1" dt="2025-10-11T22:21:36.711"/>
    <p1510:client id="{AE908FE3-06BC-E7F7-1FAD-630A725AA152}" v="269" dt="2025-10-11T11:25:52.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530" autoAdjust="0"/>
  </p:normalViewPr>
  <p:slideViewPr>
    <p:cSldViewPr snapToGrid="0">
      <p:cViewPr varScale="1">
        <p:scale>
          <a:sx n="50" d="100"/>
          <a:sy n="50" d="100"/>
        </p:scale>
        <p:origin x="128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vetlana Spinu (2419396)" userId="S::2419396@student.uwtsd.ac.uk::fac1be92-983e-4bf9-86af-2213641e2db3" providerId="AD" clId="Web-{E0123611-2911-A0A4-3451-BB3E2BCC75E7}"/>
    <pc:docChg chg="modSld">
      <pc:chgData name="Svetlana Spinu (2419396)" userId="S::2419396@student.uwtsd.ac.uk::fac1be92-983e-4bf9-86af-2213641e2db3" providerId="AD" clId="Web-{E0123611-2911-A0A4-3451-BB3E2BCC75E7}" dt="2025-10-08T12:30:02.381" v="158" actId="1076"/>
      <pc:docMkLst>
        <pc:docMk/>
      </pc:docMkLst>
      <pc:sldChg chg="modSp">
        <pc:chgData name="Svetlana Spinu (2419396)" userId="S::2419396@student.uwtsd.ac.uk::fac1be92-983e-4bf9-86af-2213641e2db3" providerId="AD" clId="Web-{E0123611-2911-A0A4-3451-BB3E2BCC75E7}" dt="2025-10-08T12:26:56.932" v="156" actId="20577"/>
        <pc:sldMkLst>
          <pc:docMk/>
          <pc:sldMk cId="2899135523" sldId="256"/>
        </pc:sldMkLst>
        <pc:spChg chg="mod">
          <ac:chgData name="Svetlana Spinu (2419396)" userId="S::2419396@student.uwtsd.ac.uk::fac1be92-983e-4bf9-86af-2213641e2db3" providerId="AD" clId="Web-{E0123611-2911-A0A4-3451-BB3E2BCC75E7}" dt="2025-10-08T12:26:56.932" v="156" actId="20577"/>
          <ac:spMkLst>
            <pc:docMk/>
            <pc:sldMk cId="2899135523" sldId="256"/>
            <ac:spMk id="7" creationId="{00000000-0000-0000-0000-000000000000}"/>
          </ac:spMkLst>
        </pc:spChg>
      </pc:sldChg>
      <pc:sldChg chg="modSp">
        <pc:chgData name="Svetlana Spinu (2419396)" userId="S::2419396@student.uwtsd.ac.uk::fac1be92-983e-4bf9-86af-2213641e2db3" providerId="AD" clId="Web-{E0123611-2911-A0A4-3451-BB3E2BCC75E7}" dt="2025-10-08T12:30:02.381" v="158" actId="1076"/>
        <pc:sldMkLst>
          <pc:docMk/>
          <pc:sldMk cId="321885634" sldId="257"/>
        </pc:sldMkLst>
        <pc:picChg chg="mod">
          <ac:chgData name="Svetlana Spinu (2419396)" userId="S::2419396@student.uwtsd.ac.uk::fac1be92-983e-4bf9-86af-2213641e2db3" providerId="AD" clId="Web-{E0123611-2911-A0A4-3451-BB3E2BCC75E7}" dt="2025-10-08T12:30:02.381" v="158" actId="1076"/>
          <ac:picMkLst>
            <pc:docMk/>
            <pc:sldMk cId="321885634" sldId="257"/>
            <ac:picMk id="5" creationId="{00000000-0000-0000-0000-000000000000}"/>
          </ac:picMkLst>
        </pc:picChg>
      </pc:sldChg>
    </pc:docChg>
  </pc:docChgLst>
  <pc:docChgLst>
    <pc:chgData name="Svetlana Spinu (2419396)" userId="S::2419396@student.uwtsd.ac.uk::fac1be92-983e-4bf9-86af-2213641e2db3" providerId="AD" clId="Web-{9033B539-6A04-EA48-7EB3-422A43B5E29F}"/>
    <pc:docChg chg="modSld sldOrd">
      <pc:chgData name="Svetlana Spinu (2419396)" userId="S::2419396@student.uwtsd.ac.uk::fac1be92-983e-4bf9-86af-2213641e2db3" providerId="AD" clId="Web-{9033B539-6A04-EA48-7EB3-422A43B5E29F}" dt="2025-10-09T12:10:35.557" v="26"/>
      <pc:docMkLst>
        <pc:docMk/>
      </pc:docMkLst>
      <pc:sldChg chg="modSp">
        <pc:chgData name="Svetlana Spinu (2419396)" userId="S::2419396@student.uwtsd.ac.uk::fac1be92-983e-4bf9-86af-2213641e2db3" providerId="AD" clId="Web-{9033B539-6A04-EA48-7EB3-422A43B5E29F}" dt="2025-10-09T08:25:59.964" v="18" actId="20577"/>
        <pc:sldMkLst>
          <pc:docMk/>
          <pc:sldMk cId="2899135523" sldId="256"/>
        </pc:sldMkLst>
        <pc:spChg chg="mod">
          <ac:chgData name="Svetlana Spinu (2419396)" userId="S::2419396@student.uwtsd.ac.uk::fac1be92-983e-4bf9-86af-2213641e2db3" providerId="AD" clId="Web-{9033B539-6A04-EA48-7EB3-422A43B5E29F}" dt="2025-10-09T08:25:59.964" v="18" actId="20577"/>
          <ac:spMkLst>
            <pc:docMk/>
            <pc:sldMk cId="2899135523" sldId="256"/>
            <ac:spMk id="7" creationId="{00000000-0000-0000-0000-000000000000}"/>
          </ac:spMkLst>
        </pc:spChg>
      </pc:sldChg>
      <pc:sldChg chg="ord">
        <pc:chgData name="Svetlana Spinu (2419396)" userId="S::2419396@student.uwtsd.ac.uk::fac1be92-983e-4bf9-86af-2213641e2db3" providerId="AD" clId="Web-{9033B539-6A04-EA48-7EB3-422A43B5E29F}" dt="2025-10-09T12:10:35.557" v="26"/>
        <pc:sldMkLst>
          <pc:docMk/>
          <pc:sldMk cId="3857793369" sldId="259"/>
        </pc:sldMkLst>
      </pc:sldChg>
      <pc:sldChg chg="modNotes">
        <pc:chgData name="Svetlana Spinu (2419396)" userId="S::2419396@student.uwtsd.ac.uk::fac1be92-983e-4bf9-86af-2213641e2db3" providerId="AD" clId="Web-{9033B539-6A04-EA48-7EB3-422A43B5E29F}" dt="2025-10-09T10:00:45.008" v="20"/>
        <pc:sldMkLst>
          <pc:docMk/>
          <pc:sldMk cId="284332426" sldId="262"/>
        </pc:sldMkLst>
      </pc:sldChg>
      <pc:sldChg chg="modNotes">
        <pc:chgData name="Svetlana Spinu (2419396)" userId="S::2419396@student.uwtsd.ac.uk::fac1be92-983e-4bf9-86af-2213641e2db3" providerId="AD" clId="Web-{9033B539-6A04-EA48-7EB3-422A43B5E29F}" dt="2025-10-09T11:12:36.412" v="25"/>
        <pc:sldMkLst>
          <pc:docMk/>
          <pc:sldMk cId="1397236516" sldId="266"/>
        </pc:sldMkLst>
      </pc:sldChg>
    </pc:docChg>
  </pc:docChgLst>
  <pc:docChgLst>
    <pc:chgData name="Svetlana Spinu (2419396)" userId="S::2419396@student.uwtsd.ac.uk::fac1be92-983e-4bf9-86af-2213641e2db3" providerId="AD" clId="Web-{AE908FE3-06BC-E7F7-1FAD-630A725AA152}"/>
    <pc:docChg chg="modSld">
      <pc:chgData name="Svetlana Spinu (2419396)" userId="S::2419396@student.uwtsd.ac.uk::fac1be92-983e-4bf9-86af-2213641e2db3" providerId="AD" clId="Web-{AE908FE3-06BC-E7F7-1FAD-630A725AA152}" dt="2025-10-11T11:25:52.626" v="149" actId="14100"/>
      <pc:docMkLst>
        <pc:docMk/>
      </pc:docMkLst>
      <pc:sldChg chg="modSp">
        <pc:chgData name="Svetlana Spinu (2419396)" userId="S::2419396@student.uwtsd.ac.uk::fac1be92-983e-4bf9-86af-2213641e2db3" providerId="AD" clId="Web-{AE908FE3-06BC-E7F7-1FAD-630A725AA152}" dt="2025-10-11T11:25:52.626" v="149" actId="14100"/>
        <pc:sldMkLst>
          <pc:docMk/>
          <pc:sldMk cId="2899135523" sldId="256"/>
        </pc:sldMkLst>
        <pc:spChg chg="mod">
          <ac:chgData name="Svetlana Spinu (2419396)" userId="S::2419396@student.uwtsd.ac.uk::fac1be92-983e-4bf9-86af-2213641e2db3" providerId="AD" clId="Web-{AE908FE3-06BC-E7F7-1FAD-630A725AA152}" dt="2025-10-11T11:25:52.626" v="149" actId="14100"/>
          <ac:spMkLst>
            <pc:docMk/>
            <pc:sldMk cId="2899135523" sldId="256"/>
            <ac:spMk id="7" creationId="{00000000-0000-0000-0000-000000000000}"/>
          </ac:spMkLst>
        </pc:spChg>
      </pc:sldChg>
    </pc:docChg>
  </pc:docChgLst>
  <pc:docChgLst>
    <pc:chgData name="Svetlana Spinu (2419396)" userId="S::2419396@student.uwtsd.ac.uk::fac1be92-983e-4bf9-86af-2213641e2db3" providerId="AD" clId="Web-{59C5B807-33D1-DD62-6784-FC08CD601398}"/>
    <pc:docChg chg="delSld">
      <pc:chgData name="Svetlana Spinu (2419396)" userId="S::2419396@student.uwtsd.ac.uk::fac1be92-983e-4bf9-86af-2213641e2db3" providerId="AD" clId="Web-{59C5B807-33D1-DD62-6784-FC08CD601398}" dt="2025-10-11T22:21:36.711" v="0"/>
      <pc:docMkLst>
        <pc:docMk/>
      </pc:docMkLst>
      <pc:sldChg chg="del">
        <pc:chgData name="Svetlana Spinu (2419396)" userId="S::2419396@student.uwtsd.ac.uk::fac1be92-983e-4bf9-86af-2213641e2db3" providerId="AD" clId="Web-{59C5B807-33D1-DD62-6784-FC08CD601398}" dt="2025-10-11T22:21:36.711" v="0"/>
        <pc:sldMkLst>
          <pc:docMk/>
          <pc:sldMk cId="3642781373" sldId="268"/>
        </pc:sldMkLst>
      </pc:sldChg>
    </pc:docChg>
  </pc:docChgLst>
  <pc:docChgLst>
    <pc:chgData name="Svetlana Spinu" userId="4e9cd1439c92dcc7" providerId="LiveId" clId="{37A8CFCF-0832-467D-9283-94F0F21701DF}"/>
    <pc:docChg chg="modSld">
      <pc:chgData name="Svetlana Spinu" userId="4e9cd1439c92dcc7" providerId="LiveId" clId="{37A8CFCF-0832-467D-9283-94F0F21701DF}" dt="2025-10-06T12:51:37.331" v="0" actId="20577"/>
      <pc:docMkLst>
        <pc:docMk/>
      </pc:docMkLst>
      <pc:sldChg chg="modNotesTx">
        <pc:chgData name="Svetlana Spinu" userId="4e9cd1439c92dcc7" providerId="LiveId" clId="{37A8CFCF-0832-467D-9283-94F0F21701DF}" dt="2025-10-06T12:51:37.331" v="0" actId="20577"/>
        <pc:sldMkLst>
          <pc:docMk/>
          <pc:sldMk cId="321885634" sldId="257"/>
        </pc:sldMkLst>
      </pc:sldChg>
    </pc:docChg>
  </pc:docChgLst>
  <pc:docChgLst>
    <pc:chgData name="Svetlana Spinu (2419396)" userId="S::2419396@student.uwtsd.ac.uk::fac1be92-983e-4bf9-86af-2213641e2db3" providerId="AD" clId="Web-{579B7F08-2CD5-524C-C0F0-F0E5926D1A2D}"/>
    <pc:docChg chg="modSld">
      <pc:chgData name="Svetlana Spinu (2419396)" userId="S::2419396@student.uwtsd.ac.uk::fac1be92-983e-4bf9-86af-2213641e2db3" providerId="AD" clId="Web-{579B7F08-2CD5-524C-C0F0-F0E5926D1A2D}" dt="2025-10-11T22:18:14.138" v="0"/>
      <pc:docMkLst>
        <pc:docMk/>
      </pc:docMkLst>
      <pc:sldChg chg="delSp">
        <pc:chgData name="Svetlana Spinu (2419396)" userId="S::2419396@student.uwtsd.ac.uk::fac1be92-983e-4bf9-86af-2213641e2db3" providerId="AD" clId="Web-{579B7F08-2CD5-524C-C0F0-F0E5926D1A2D}" dt="2025-10-11T22:18:14.138" v="0"/>
        <pc:sldMkLst>
          <pc:docMk/>
          <pc:sldMk cId="3642781373" sldId="268"/>
        </pc:sldMkLst>
        <pc:picChg chg="del">
          <ac:chgData name="Svetlana Spinu (2419396)" userId="S::2419396@student.uwtsd.ac.uk::fac1be92-983e-4bf9-86af-2213641e2db3" providerId="AD" clId="Web-{579B7F08-2CD5-524C-C0F0-F0E5926D1A2D}" dt="2025-10-11T22:18:14.138" v="0"/>
          <ac:picMkLst>
            <pc:docMk/>
            <pc:sldMk cId="3642781373" sldId="268"/>
            <ac:picMk id="1026"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27BB59-729E-420D-83D0-1ACFDF127031}" type="datetimeFigureOut">
              <a:rPr lang="en-IN" smtClean="0"/>
              <a:t>11-10-2025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2AA4E-75D9-46B9-AE4D-36435280558F}" type="slidenum">
              <a:rPr lang="en-IN" smtClean="0"/>
              <a:t>‹#›</a:t>
            </a:fld>
            <a:endParaRPr lang="en-IN"/>
          </a:p>
        </p:txBody>
      </p:sp>
    </p:spTree>
    <p:extLst>
      <p:ext uri="{BB962C8B-B14F-4D97-AF65-F5344CB8AC3E}">
        <p14:creationId xmlns:p14="http://schemas.microsoft.com/office/powerpoint/2010/main" val="1771832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D82AA4E-75D9-46B9-AE4D-36435280558F}" type="slidenum">
              <a:rPr lang="en-IN" smtClean="0"/>
              <a:t>1</a:t>
            </a:fld>
            <a:endParaRPr lang="en-IN"/>
          </a:p>
        </p:txBody>
      </p:sp>
    </p:spTree>
    <p:extLst>
      <p:ext uri="{BB962C8B-B14F-4D97-AF65-F5344CB8AC3E}">
        <p14:creationId xmlns:p14="http://schemas.microsoft.com/office/powerpoint/2010/main" val="3772509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This slide introduces the scenario of Amira who has recently joined a nursery setting and at the age of three years, she has displayed separation anxiety when left by the carers along with lack of verbal communication, self-expression and inability to engage in group play with peers. Such social anxiety not only impacts the ability to settle but also affects psychological well-being in early years that limit their social expression and interactions as well. This presentation focuses on evaluating Vygotsky's sociocultural theory in alignment with the case scenario of Amira to understand required early year development and </a:t>
            </a:r>
            <a:r>
              <a:rPr lang="en-GB" sz="1200" kern="1200">
                <a:solidFill>
                  <a:schemeClr val="tx1"/>
                </a:solidFill>
                <a:effectLst/>
                <a:latin typeface="+mn-lt"/>
                <a:ea typeface="+mn-ea"/>
                <a:cs typeface="+mn-cs"/>
              </a:rPr>
              <a:t>propose  strategies </a:t>
            </a:r>
            <a:r>
              <a:rPr lang="en-GB" sz="1200" kern="1200" dirty="0">
                <a:solidFill>
                  <a:schemeClr val="tx1"/>
                </a:solidFill>
                <a:effectLst/>
                <a:latin typeface="+mn-lt"/>
                <a:ea typeface="+mn-ea"/>
                <a:cs typeface="+mn-cs"/>
              </a:rPr>
              <a:t>for her overall well-being within the nursery.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2</a:t>
            </a:fld>
            <a:endParaRPr lang="en-IN"/>
          </a:p>
        </p:txBody>
      </p:sp>
    </p:spTree>
    <p:extLst>
      <p:ext uri="{BB962C8B-B14F-4D97-AF65-F5344CB8AC3E}">
        <p14:creationId xmlns:p14="http://schemas.microsoft.com/office/powerpoint/2010/main" val="1739180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Amira has been experiencing separation anxiety for which she requires consistent reassurance and support from a career or another professional worker in the nursing setting to ensure her psychological safety throughout the nursery activities. Not only that, but to overcome limited verbal communications, she needs to be guided by an adult to enhance language skills for better communication and understanding of the emotions of her peers. According to Vygotsky's sociocultural theory, Amira’s case requires ZPD intervention where adult guidance is necessary to enhance her confidence and improve her social interactions via minimizing social or emotional anxiety. Thus, she can improve communication and participate in group activities to develop better social skills from years.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3</a:t>
            </a:fld>
            <a:endParaRPr lang="en-IN"/>
          </a:p>
        </p:txBody>
      </p:sp>
    </p:spTree>
    <p:extLst>
      <p:ext uri="{BB962C8B-B14F-4D97-AF65-F5344CB8AC3E}">
        <p14:creationId xmlns:p14="http://schemas.microsoft.com/office/powerpoint/2010/main" val="4098409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Vygotsky’s Sociocultural theory is effective for understanding children's learning or developmental needs in alignment with social environment, interaction and cultural experiences. In relevance to the case scenario of Amira, this theoretical perspective is important to evaluate concepts of the zone of proximal development that can indicate gaps in achievements and children’ leaving via independent efforts and with support from adults and peers. Scaffolding is also a key concept of this theory that represents temporary support by adults for guiding them to accomplish goals. Effective language preferences of children can be utilized for transparent communication and to improve critical thinking skills in the early years’ educational system. Thus, this theory is relevant here to evaluate required support or guided play that can be effective for Amira in early years educational setting.</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4</a:t>
            </a:fld>
            <a:endParaRPr lang="en-IN"/>
          </a:p>
        </p:txBody>
      </p:sp>
    </p:spTree>
    <p:extLst>
      <p:ext uri="{BB962C8B-B14F-4D97-AF65-F5344CB8AC3E}">
        <p14:creationId xmlns:p14="http://schemas.microsoft.com/office/powerpoint/2010/main" val="2747271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evaluates application of Vygotsky's sociocultural theory in the context of Amira’s early years’ nursery experiences. According to this theory, concepts of scaffolding can be implemented where visual presentations, simple prompts can be useful to improve communication skills. Introducing teams with stronger and confident peers can enhance social interactions of Amira and participation from adults via effective guidance can be beneficial to ensure better learning and social skills. Cultural sensitivity can be prioritized where familiar routines, learning environment and transparent communication can be introduced for cognitive development and gradual growth of Amira towards self-regulation and independence from adult or peer-guided structure.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5</a:t>
            </a:fld>
            <a:endParaRPr lang="en-IN"/>
          </a:p>
        </p:txBody>
      </p:sp>
    </p:spTree>
    <p:extLst>
      <p:ext uri="{BB962C8B-B14F-4D97-AF65-F5344CB8AC3E}">
        <p14:creationId xmlns:p14="http://schemas.microsoft.com/office/powerpoint/2010/main" val="1083056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demonstrates key proposed strategies or interventions that can help Amira in her cognitive development. As an example, to minimize emotional insecurities and anxiety, a constant career or professional individual can be assigned to Amira to ensure better emotional support. Vygotsky's psychological theory demonstrates the significance of scaffolding for which, effective </a:t>
            </a:r>
            <a:r>
              <a:rPr lang="en-GB" sz="1200" kern="1200" dirty="0" err="1">
                <a:solidFill>
                  <a:schemeClr val="tx1"/>
                </a:solidFill>
                <a:effectLst/>
                <a:latin typeface="+mn-lt"/>
                <a:ea typeface="+mn-ea"/>
                <a:cs typeface="+mn-cs"/>
              </a:rPr>
              <a:t>modeling</a:t>
            </a:r>
            <a:r>
              <a:rPr lang="en-GB" sz="1200" kern="1200" dirty="0">
                <a:solidFill>
                  <a:schemeClr val="tx1"/>
                </a:solidFill>
                <a:effectLst/>
                <a:latin typeface="+mn-lt"/>
                <a:ea typeface="+mn-ea"/>
                <a:cs typeface="+mn-cs"/>
              </a:rPr>
              <a:t>, single prompts and visually engaging storyboards can be used for better communication with minimal language barriers. Structured group activities with confident peers can help Amira to enhance her confidence and communication via social interactions. Another key strategy can be integration of guided assistance to Amira by family members and nursery professionals to provide quality support in home and nursery settings that can boost her confidence and ensure interdependence with gradual social skill development in the future.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6</a:t>
            </a:fld>
            <a:endParaRPr lang="en-IN"/>
          </a:p>
        </p:txBody>
      </p:sp>
    </p:spTree>
    <p:extLst>
      <p:ext uri="{BB962C8B-B14F-4D97-AF65-F5344CB8AC3E}">
        <p14:creationId xmlns:p14="http://schemas.microsoft.com/office/powerpoint/2010/main" val="2817196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evaluating varying concepts of Vygotsky’s sociocultural theory, key biological and vernal influences affecting nursery experiences of Amira can be understood. From biological perspectives, she is just 3 years old for which her growth of social skills, language and cognitive development is faster though her anxiety can be considered as a result of separation from known career or family members in the nursery settings. However, from the environmental perspectives, Amira has been integrated in the nursery settings recently for which her transition from family settings to a new environment can cause anxiety issues. For that reason, career and educational professionals can ensure better social interaction of Amira via team-based activities where confident </a:t>
            </a:r>
            <a:r>
              <a:rPr lang="en-GB" dirty="0"/>
              <a:t>pe ers</a:t>
            </a:r>
            <a:r>
              <a:rPr lang="en-GB" sz="1200" kern="1200" dirty="0">
                <a:solidFill>
                  <a:schemeClr val="tx1"/>
                </a:solidFill>
                <a:effectLst/>
                <a:latin typeface="+mn-lt"/>
                <a:ea typeface="+mn-ea"/>
                <a:cs typeface="+mn-cs"/>
              </a:rPr>
              <a:t> can be in the same group with Amira that can improve her social interactions and boost confidence in the future.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7</a:t>
            </a:fld>
            <a:endParaRPr lang="en-IN"/>
          </a:p>
        </p:txBody>
      </p:sp>
    </p:spTree>
    <p:extLst>
      <p:ext uri="{BB962C8B-B14F-4D97-AF65-F5344CB8AC3E}">
        <p14:creationId xmlns:p14="http://schemas.microsoft.com/office/powerpoint/2010/main" val="645309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represents nature and nurture factors that affect overall early years’ development of Amira. Due to her biological age and temperament, overall growth rate is faster but due to sudden transition to a new nursery setting, social and emotional anxiety can be a critical factor. For that reason, in alignment with her family background, cultural preferences, language preferences and parental involvements strategic decisions can be taken to provide a safe nursery environment. Support from peers and teachers are also essential to boost her confidence during social interactions where a holistic approach can be important to provide emotional and social security for better cognitive development of Amira.</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8</a:t>
            </a:fld>
            <a:endParaRPr lang="en-IN"/>
          </a:p>
        </p:txBody>
      </p:sp>
    </p:spTree>
    <p:extLst>
      <p:ext uri="{BB962C8B-B14F-4D97-AF65-F5344CB8AC3E}">
        <p14:creationId xmlns:p14="http://schemas.microsoft.com/office/powerpoint/2010/main" val="3481227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demonstrates key benefits and limitations of Vygotsky's sociocultural theory from health and social care perspectives to understand its importance in supporting early year children development of Amira. It proposes cultural values and social relationships for which early years’ nursery settings need to set up a safe environment for the children. With scaffolding and ZPD, assistance can be provided to children intimately for their better growth and to develop them for gradual independence. On the contrary, a key limitation of this theory is that it ensues lack of prioritization of key biological factors such as temperament and development factors of children. Effective scaffolding and to mine support based on children’ progression is not effectively </a:t>
            </a:r>
            <a:r>
              <a:rPr lang="en-GB" sz="1200" kern="1200" dirty="0" err="1">
                <a:solidFill>
                  <a:schemeClr val="tx1"/>
                </a:solidFill>
                <a:effectLst/>
                <a:latin typeface="+mn-lt"/>
                <a:ea typeface="+mn-ea"/>
                <a:cs typeface="+mn-cs"/>
              </a:rPr>
              <a:t>analyzed</a:t>
            </a:r>
            <a:r>
              <a:rPr lang="en-GB" sz="1200" kern="1200" dirty="0">
                <a:solidFill>
                  <a:schemeClr val="tx1"/>
                </a:solidFill>
                <a:effectLst/>
                <a:latin typeface="+mn-lt"/>
                <a:ea typeface="+mn-ea"/>
                <a:cs typeface="+mn-cs"/>
              </a:rPr>
              <a:t> via this theoretical framework. For that reason, balanced implementation is necessary for better early years interaction and social development of Amira in the nursery setting.</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9</a:t>
            </a:fld>
            <a:endParaRPr lang="en-IN"/>
          </a:p>
        </p:txBody>
      </p:sp>
    </p:spTree>
    <p:extLst>
      <p:ext uri="{BB962C8B-B14F-4D97-AF65-F5344CB8AC3E}">
        <p14:creationId xmlns:p14="http://schemas.microsoft.com/office/powerpoint/2010/main" val="2568971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recommends key strategies that can support Amira to improve her social interaction and overall early years’ development effectively. Personalized support plans can be effective to ensure better support and guidance to Amira based on her psychological development. Teachers and family members can collaborate for prodigy constant support in home and nursery settings to minimize separation anxiety of Amira. Along with that, based on her language preferences, small groups with confident peers can be developed for team-based learning and boost confidence in the future.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10</a:t>
            </a:fld>
            <a:endParaRPr lang="en-IN"/>
          </a:p>
        </p:txBody>
      </p:sp>
    </p:spTree>
    <p:extLst>
      <p:ext uri="{BB962C8B-B14F-4D97-AF65-F5344CB8AC3E}">
        <p14:creationId xmlns:p14="http://schemas.microsoft.com/office/powerpoint/2010/main" val="3640812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summarizes the overall presentation by addressing key challenges that </a:t>
            </a:r>
            <a:r>
              <a:rPr lang="en-GB" dirty="0"/>
              <a:t>Amira is</a:t>
            </a:r>
            <a:r>
              <a:rPr lang="en-GB" sz="1200" kern="1200" dirty="0">
                <a:solidFill>
                  <a:schemeClr val="tx1"/>
                </a:solidFill>
                <a:effectLst/>
                <a:latin typeface="+mn-lt"/>
                <a:ea typeface="+mn-ea"/>
                <a:cs typeface="+mn-cs"/>
              </a:rPr>
              <a:t> facing in a new nursery setting. Integration of Vygotsky’s sociocultural theory can be effective for understanding the importance of scaffolding, ZPD concepts and team-based activities for improving confidence and social interaction of Amira. Personalized development and care plan along with support from family members, teachers and peers can be useful for Amira to boost her emotional and social confidence with better early years cognitive development in the future.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11</a:t>
            </a:fld>
            <a:endParaRPr lang="en-IN"/>
          </a:p>
        </p:txBody>
      </p:sp>
    </p:spTree>
    <p:extLst>
      <p:ext uri="{BB962C8B-B14F-4D97-AF65-F5344CB8AC3E}">
        <p14:creationId xmlns:p14="http://schemas.microsoft.com/office/powerpoint/2010/main" val="3768238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82AA4E-75D9-46B9-AE4D-36435280558F}" type="slidenum">
              <a:rPr lang="en-IN" smtClean="0"/>
              <a:t>12</a:t>
            </a:fld>
            <a:endParaRPr lang="en-IN"/>
          </a:p>
        </p:txBody>
      </p:sp>
    </p:spTree>
    <p:extLst>
      <p:ext uri="{BB962C8B-B14F-4D97-AF65-F5344CB8AC3E}">
        <p14:creationId xmlns:p14="http://schemas.microsoft.com/office/powerpoint/2010/main" val="2942012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B16FEB82-DE01-417C-91AE-C5BF0DCC15DB}" type="datetimeFigureOut">
              <a:rPr lang="en-IN" smtClean="0"/>
              <a:t>11-10-2025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1732570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6FEB82-DE01-417C-91AE-C5BF0DCC15DB}" type="datetimeFigureOut">
              <a:rPr lang="en-IN" smtClean="0"/>
              <a:t>11-10-2025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1838227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6FEB82-DE01-417C-91AE-C5BF0DCC15DB}" type="datetimeFigureOut">
              <a:rPr lang="en-IN" smtClean="0"/>
              <a:t>11-10-2025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2128169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B16FEB82-DE01-417C-91AE-C5BF0DCC15DB}" type="datetimeFigureOut">
              <a:rPr lang="en-IN" smtClean="0"/>
              <a:t>11-10-2025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245554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B16FEB82-DE01-417C-91AE-C5BF0DCC15DB}" type="datetimeFigureOut">
              <a:rPr lang="en-IN" smtClean="0"/>
              <a:t>11-10-2025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104461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B16FEB82-DE01-417C-91AE-C5BF0DCC15DB}" type="datetimeFigureOut">
              <a:rPr lang="en-IN" smtClean="0"/>
              <a:t>11-10-2025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2504445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6FEB82-DE01-417C-91AE-C5BF0DCC15DB}" type="datetimeFigureOut">
              <a:rPr lang="en-IN" smtClean="0"/>
              <a:t>11-10-2025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3586621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FEB82-DE01-417C-91AE-C5BF0DCC15DB}" type="datetimeFigureOut">
              <a:rPr lang="en-IN" smtClean="0"/>
              <a:t>11-10-2025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2072027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FEB82-DE01-417C-91AE-C5BF0DCC15DB}" type="datetimeFigureOut">
              <a:rPr lang="en-IN" smtClean="0"/>
              <a:t>11-10-2025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4077105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6FEB82-DE01-417C-91AE-C5BF0DCC15DB}" type="datetimeFigureOut">
              <a:rPr lang="en-IN" smtClean="0"/>
              <a:t>11-10-2025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3784044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6FEB82-DE01-417C-91AE-C5BF0DCC15DB}" type="datetimeFigureOut">
              <a:rPr lang="en-IN" smtClean="0"/>
              <a:t>11-10-2025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4A24AB-C19B-4C9B-9B55-AE5292CCF05C}" type="slidenum">
              <a:rPr lang="en-IN" smtClean="0"/>
              <a:t>‹#›</a:t>
            </a:fld>
            <a:endParaRPr lang="en-IN"/>
          </a:p>
        </p:txBody>
      </p:sp>
    </p:spTree>
    <p:extLst>
      <p:ext uri="{BB962C8B-B14F-4D97-AF65-F5344CB8AC3E}">
        <p14:creationId xmlns:p14="http://schemas.microsoft.com/office/powerpoint/2010/main" val="2036700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6FEB82-DE01-417C-91AE-C5BF0DCC15DB}" type="datetimeFigureOut">
              <a:rPr lang="en-IN" smtClean="0"/>
              <a:t>11-10-2025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4A24AB-C19B-4C9B-9B55-AE5292CCF05C}" type="slidenum">
              <a:rPr lang="en-IN" smtClean="0"/>
              <a:t>‹#›</a:t>
            </a:fld>
            <a:endParaRPr lang="en-IN"/>
          </a:p>
        </p:txBody>
      </p:sp>
    </p:spTree>
    <p:extLst>
      <p:ext uri="{BB962C8B-B14F-4D97-AF65-F5344CB8AC3E}">
        <p14:creationId xmlns:p14="http://schemas.microsoft.com/office/powerpoint/2010/main" val="1610012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37360" y="1480235"/>
            <a:ext cx="9011920" cy="1569660"/>
          </a:xfrm>
          <a:prstGeom prst="rect">
            <a:avLst/>
          </a:prstGeom>
        </p:spPr>
        <p:txBody>
          <a:bodyPr wrap="square">
            <a:spAutoFit/>
          </a:bodyPr>
          <a:lstStyle/>
          <a:p>
            <a:pPr algn="ctr"/>
            <a:r>
              <a:rPr lang="en-US" sz="2400" b="1" dirty="0">
                <a:latin typeface="Times New Roman" panose="02020603050405020304" pitchFamily="18" charset="0"/>
                <a:cs typeface="Times New Roman" panose="02020603050405020304" pitchFamily="18" charset="0"/>
              </a:rPr>
              <a:t>PSYCHOLOGY IN HEALTH AND SOCIAL CARE</a:t>
            </a:r>
          </a:p>
          <a:p>
            <a:pPr algn="ctr"/>
            <a:r>
              <a:rPr lang="en-US" sz="2400" b="1" dirty="0">
                <a:latin typeface="Times New Roman" panose="02020603050405020304" pitchFamily="18" charset="0"/>
                <a:cs typeface="Times New Roman" panose="02020603050405020304" pitchFamily="18" charset="0"/>
              </a:rPr>
              <a:t> </a:t>
            </a:r>
          </a:p>
          <a:p>
            <a:pPr algn="ctr"/>
            <a:r>
              <a:rPr lang="en-US" sz="2400" i="1" dirty="0">
                <a:latin typeface="Times New Roman" panose="02020603050405020304" pitchFamily="18" charset="0"/>
                <a:cs typeface="Times New Roman" panose="02020603050405020304" pitchFamily="18" charset="0"/>
              </a:rPr>
              <a:t>(Chosen lifespan psychological theory: “Vygotsky’s sociocultural theory”)</a:t>
            </a:r>
            <a:endParaRPr lang="en-IN" sz="2400" i="1" dirty="0">
              <a:latin typeface="Times New Roman" panose="02020603050405020304" pitchFamily="18" charset="0"/>
              <a:cs typeface="Times New Roman" panose="02020603050405020304" pitchFamily="18" charset="0"/>
            </a:endParaRPr>
          </a:p>
        </p:txBody>
      </p:sp>
      <p:sp>
        <p:nvSpPr>
          <p:cNvPr id="7" name="Rectangle 6"/>
          <p:cNvSpPr/>
          <p:nvPr/>
        </p:nvSpPr>
        <p:spPr>
          <a:xfrm>
            <a:off x="2162175" y="3204617"/>
            <a:ext cx="8298815" cy="3662839"/>
          </a:xfrm>
          <a:prstGeom prst="rect">
            <a:avLst/>
          </a:prstGeom>
        </p:spPr>
        <p:txBody>
          <a:bodyPr wrap="square" lIns="91440" tIns="45720" rIns="91440" bIns="45720" anchor="t">
            <a:spAutoFit/>
          </a:bodyPr>
          <a:lstStyle/>
          <a:p>
            <a:pPr algn="ctr"/>
            <a:r>
              <a:rPr lang="en-US" dirty="0">
                <a:latin typeface="Times New Roman"/>
                <a:cs typeface="Times New Roman"/>
              </a:rPr>
              <a:t>Name of the course: Health and Social Care (LCHS4010)</a:t>
            </a:r>
          </a:p>
          <a:p>
            <a:pPr algn="ctr"/>
            <a:endParaRPr lang="en-US" dirty="0">
              <a:latin typeface="Times New Roman"/>
              <a:cs typeface="Times New Roman"/>
            </a:endParaRPr>
          </a:p>
          <a:p>
            <a:pPr algn="ctr"/>
            <a:r>
              <a:rPr lang="en-US" dirty="0">
                <a:latin typeface="Times New Roman"/>
                <a:cs typeface="Times New Roman"/>
              </a:rPr>
              <a:t>  Name of the university: University of Wales Trinity Saint</a:t>
            </a:r>
          </a:p>
          <a:p>
            <a:pPr algn="ctr"/>
            <a:endParaRPr lang="en-US" dirty="0">
              <a:latin typeface="Times New Roman"/>
              <a:cs typeface="Times New Roman"/>
            </a:endParaRPr>
          </a:p>
          <a:p>
            <a:pPr algn="ctr"/>
            <a:r>
              <a:rPr lang="en-US" dirty="0">
                <a:latin typeface="Times New Roman"/>
                <a:cs typeface="Times New Roman"/>
              </a:rPr>
              <a:t>Lecture name: Kennedy </a:t>
            </a:r>
            <a:r>
              <a:rPr lang="en-US" dirty="0" err="1">
                <a:latin typeface="Times New Roman"/>
                <a:cs typeface="Times New Roman"/>
              </a:rPr>
              <a:t>Obohwemu</a:t>
            </a:r>
            <a:r>
              <a:rPr lang="en-US" dirty="0">
                <a:latin typeface="Times New Roman"/>
                <a:cs typeface="Times New Roman"/>
              </a:rPr>
              <a:t>   </a:t>
            </a:r>
          </a:p>
          <a:p>
            <a:pPr algn="ctr"/>
            <a:endParaRPr lang="en-US" dirty="0">
              <a:latin typeface="Times New Roman"/>
              <a:cs typeface="Times New Roman"/>
            </a:endParaRPr>
          </a:p>
          <a:p>
            <a:pPr algn="ctr"/>
            <a:r>
              <a:rPr lang="en-US" dirty="0">
                <a:latin typeface="Times New Roman"/>
                <a:cs typeface="Times New Roman"/>
              </a:rPr>
              <a:t>Name of </a:t>
            </a:r>
            <a:r>
              <a:rPr lang="en-US" dirty="0" err="1">
                <a:latin typeface="Times New Roman"/>
                <a:cs typeface="Times New Roman"/>
              </a:rPr>
              <a:t>student:Svetlana</a:t>
            </a:r>
            <a:r>
              <a:rPr lang="en-US" dirty="0">
                <a:latin typeface="Times New Roman"/>
                <a:cs typeface="Times New Roman"/>
              </a:rPr>
              <a:t> Spinu</a:t>
            </a:r>
            <a:endParaRPr lang="en-US" dirty="0">
              <a:latin typeface="Times New Roman"/>
              <a:ea typeface="Calibri"/>
              <a:cs typeface="Times New Roman"/>
            </a:endParaRPr>
          </a:p>
          <a:p>
            <a:pPr algn="ctr"/>
            <a:endParaRPr lang="en-US" dirty="0">
              <a:latin typeface="Times New Roman"/>
              <a:cs typeface="Times New Roman"/>
            </a:endParaRPr>
          </a:p>
          <a:p>
            <a:pPr algn="ctr"/>
            <a:r>
              <a:rPr lang="en-US" dirty="0">
                <a:latin typeface="Times New Roman"/>
                <a:cs typeface="Times New Roman"/>
              </a:rPr>
              <a:t>Student ID:2419396</a:t>
            </a:r>
            <a:endParaRPr lang="en-US"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a:p>
            <a:pPr algn="ctr"/>
            <a:endParaRPr lang="en-US" i="1" dirty="0">
              <a:latin typeface="Times New Roman" panose="02020603050405020304" pitchFamily="18" charset="0"/>
              <a:cs typeface="Times New Roman" panose="02020603050405020304" pitchFamily="18" charset="0"/>
            </a:endParaRPr>
          </a:p>
          <a:p>
            <a:pPr algn="ctr"/>
            <a:endParaRPr lang="en-US" i="1" dirty="0">
              <a:latin typeface="Times New Roman" panose="02020603050405020304" pitchFamily="18" charset="0"/>
              <a:cs typeface="Times New Roman" panose="02020603050405020304" pitchFamily="18" charset="0"/>
            </a:endParaRPr>
          </a:p>
          <a:p>
            <a:pPr algn="ctr"/>
            <a:endParaRPr lang="en-US"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9135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0193" y="511294"/>
            <a:ext cx="2239716" cy="400110"/>
          </a:xfrm>
          <a:prstGeom prst="rect">
            <a:avLst/>
          </a:prstGeom>
        </p:spPr>
        <p:txBody>
          <a:bodyPr wrap="none">
            <a:spAutoFit/>
          </a:bodyPr>
          <a:lstStyle/>
          <a:p>
            <a:pPr algn="ctr"/>
            <a:r>
              <a:rPr lang="en-GB" sz="2000" b="1" dirty="0">
                <a:solidFill>
                  <a:srgbClr val="000000"/>
                </a:solidFill>
                <a:latin typeface="Times New Roman" panose="02020603050405020304" pitchFamily="18" charset="0"/>
                <a:ea typeface="Times New Roman" panose="02020603050405020304" pitchFamily="18" charset="0"/>
              </a:rPr>
              <a:t>INTRODUCTION</a:t>
            </a:r>
            <a:endParaRPr lang="en-IN" sz="2000" b="1" dirty="0"/>
          </a:p>
        </p:txBody>
      </p:sp>
      <p:sp>
        <p:nvSpPr>
          <p:cNvPr id="4" name="Rectangle 3"/>
          <p:cNvSpPr/>
          <p:nvPr/>
        </p:nvSpPr>
        <p:spPr>
          <a:xfrm>
            <a:off x="477520" y="1528862"/>
            <a:ext cx="7020560" cy="461305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Amira is a 3 years old child who has joined the nursery setting</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She has been experiencing separation anxiety while being left out by the careers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She also experiences verbal communication limitations with difficulty in engaging within group play with her peers in the nursery</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Vygotsky’s sociocultural theory is considered for understanding cognitive development of Amira via a social process based on cultural factors and effective social interactions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aim of this presentation is to analyze the current early year development issues faced by Amira and integrate Vygotsky’s sociocultural theory to address potential development needs</a:t>
            </a:r>
          </a:p>
        </p:txBody>
      </p:sp>
      <p:pic>
        <p:nvPicPr>
          <p:cNvPr id="5" name="Picture 4"/>
          <p:cNvPicPr>
            <a:picLocks noChangeAspect="1"/>
          </p:cNvPicPr>
          <p:nvPr/>
        </p:nvPicPr>
        <p:blipFill>
          <a:blip r:embed="rId3"/>
          <a:stretch>
            <a:fillRect/>
          </a:stretch>
        </p:blipFill>
        <p:spPr>
          <a:xfrm>
            <a:off x="7935595" y="1744653"/>
            <a:ext cx="3886200" cy="4181475"/>
          </a:xfrm>
          <a:prstGeom prst="rect">
            <a:avLst/>
          </a:prstGeom>
        </p:spPr>
      </p:pic>
    </p:spTree>
    <p:extLst>
      <p:ext uri="{BB962C8B-B14F-4D97-AF65-F5344CB8AC3E}">
        <p14:creationId xmlns:p14="http://schemas.microsoft.com/office/powerpoint/2010/main" val="321885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APPLICATION OF THE THEORY TO AMIRA’S SITUATION</a:t>
            </a:r>
            <a:endParaRPr lang="en-IN" sz="2000" b="1" dirty="0"/>
          </a:p>
        </p:txBody>
      </p:sp>
      <p:sp>
        <p:nvSpPr>
          <p:cNvPr id="4" name="Rectangle 3"/>
          <p:cNvSpPr/>
          <p:nvPr/>
        </p:nvSpPr>
        <p:spPr>
          <a:xfrm>
            <a:off x="416560" y="1569502"/>
            <a:ext cx="7294880" cy="4247317"/>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Due to separation anxiety, Amira will require constant support from career or other professional for security</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For mitigating communication limitations, her language-preference can be understood under guidance of an adult</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Support from adults and peers are required to make her interested and engaged in the structured group activities (Sarmiento-Campos et al., 2022)</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ZPD concepts of social cultural theory is to be evaluated for guiding Amira to overcome existing challenges for enhancing social interactions and to minimize social or emotional complexities via early interventions (Sarmiento-Campos et al., 2022)</a:t>
            </a:r>
          </a:p>
        </p:txBody>
      </p:sp>
      <p:pic>
        <p:nvPicPr>
          <p:cNvPr id="3" name="Picture 2"/>
          <p:cNvPicPr>
            <a:picLocks noChangeAspect="1"/>
          </p:cNvPicPr>
          <p:nvPr/>
        </p:nvPicPr>
        <p:blipFill>
          <a:blip r:embed="rId3"/>
          <a:stretch>
            <a:fillRect/>
          </a:stretch>
        </p:blipFill>
        <p:spPr>
          <a:xfrm>
            <a:off x="8169275" y="2540635"/>
            <a:ext cx="3362325" cy="2305050"/>
          </a:xfrm>
          <a:prstGeom prst="rect">
            <a:avLst/>
          </a:prstGeom>
        </p:spPr>
      </p:pic>
    </p:spTree>
    <p:extLst>
      <p:ext uri="{BB962C8B-B14F-4D97-AF65-F5344CB8AC3E}">
        <p14:creationId xmlns:p14="http://schemas.microsoft.com/office/powerpoint/2010/main" val="3857793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707886"/>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EXPLANATION OF THE THEORY, KEY CONCEPTS AND RELEVANCE IN EARLY YEARS DEVELOPMENT</a:t>
            </a:r>
            <a:endParaRPr lang="en-IN" sz="2000" b="1" dirty="0"/>
          </a:p>
        </p:txBody>
      </p:sp>
      <p:sp>
        <p:nvSpPr>
          <p:cNvPr id="4" name="Rectangle 3"/>
          <p:cNvSpPr/>
          <p:nvPr/>
        </p:nvSpPr>
        <p:spPr>
          <a:xfrm>
            <a:off x="416560" y="1569502"/>
            <a:ext cx="7020560" cy="4939814"/>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Vygotsky’s sociocultural theory demonstrates the significance of cognitive development as an effective social process where cultural context is to be analyzed in alignment with social interactions (Sarmiento-Campos et al., 2022)</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Zone of proximal development (ZPD) is a key concept that emphasis on things that a child can do with constant assistance or guidance and with temporary support in their learning environment (</a:t>
            </a:r>
            <a:r>
              <a:rPr lang="en-US" sz="1400" dirty="0" err="1">
                <a:latin typeface="Times New Roman" panose="02020603050405020304" pitchFamily="18" charset="0"/>
                <a:cs typeface="Times New Roman" panose="02020603050405020304" pitchFamily="18" charset="0"/>
              </a:rPr>
              <a:t>Tzuriel</a:t>
            </a:r>
            <a:r>
              <a:rPr lang="en-US" sz="1400"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Language is to be proposed for centralizing a key though and pristine reasoning with stable communication for better understanding of their needs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Scaffolding is another key concept that demonstrates temporary support to the children under the guidance of adults or peers for better task accomplishments (</a:t>
            </a:r>
            <a:r>
              <a:rPr lang="en-US" sz="1400" dirty="0" err="1">
                <a:latin typeface="Times New Roman" panose="02020603050405020304" pitchFamily="18" charset="0"/>
                <a:cs typeface="Times New Roman" panose="02020603050405020304" pitchFamily="18" charset="0"/>
              </a:rPr>
              <a:t>Tzuriel</a:t>
            </a:r>
            <a:r>
              <a:rPr lang="en-US" sz="1400"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Collaborative group-based learning is important for better communication and team learning (</a:t>
            </a:r>
            <a:r>
              <a:rPr lang="en-US" sz="1400" dirty="0" err="1">
                <a:latin typeface="Times New Roman" panose="02020603050405020304" pitchFamily="18" charset="0"/>
                <a:cs typeface="Times New Roman" panose="02020603050405020304" pitchFamily="18" charset="0"/>
              </a:rPr>
              <a:t>Tzuriel</a:t>
            </a:r>
            <a:r>
              <a:rPr lang="en-US" sz="1400"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In early years nursing settings, this theory is evident for structured support and guidance to the children for effective communication, collaborative learning for fostering holistic growth</a:t>
            </a:r>
          </a:p>
        </p:txBody>
      </p:sp>
      <p:pic>
        <p:nvPicPr>
          <p:cNvPr id="3" name="Picture 2"/>
          <p:cNvPicPr>
            <a:picLocks noChangeAspect="1"/>
          </p:cNvPicPr>
          <p:nvPr/>
        </p:nvPicPr>
        <p:blipFill>
          <a:blip r:embed="rId3"/>
          <a:stretch>
            <a:fillRect/>
          </a:stretch>
        </p:blipFill>
        <p:spPr>
          <a:xfrm>
            <a:off x="7840345" y="2207260"/>
            <a:ext cx="4097655" cy="2878915"/>
          </a:xfrm>
          <a:prstGeom prst="rect">
            <a:avLst/>
          </a:prstGeom>
        </p:spPr>
      </p:pic>
    </p:spTree>
    <p:extLst>
      <p:ext uri="{BB962C8B-B14F-4D97-AF65-F5344CB8AC3E}">
        <p14:creationId xmlns:p14="http://schemas.microsoft.com/office/powerpoint/2010/main" val="3753767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APPLICATION OF THE THEORY TO AMIRA’S SITUATION (CONTD.)</a:t>
            </a:r>
            <a:endParaRPr lang="en-IN" sz="2000" b="1" dirty="0"/>
          </a:p>
        </p:txBody>
      </p:sp>
      <p:sp>
        <p:nvSpPr>
          <p:cNvPr id="4" name="Rectangle 3"/>
          <p:cNvSpPr/>
          <p:nvPr/>
        </p:nvSpPr>
        <p:spPr>
          <a:xfrm>
            <a:off x="416560" y="1569502"/>
            <a:ext cx="7294880" cy="452431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For better scaffolding strategies for Amira, visual presentations, simple prompts and easy pictorial demonstrates can be utilized for growing initial interests (Zhou, 2024)</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Effective team development with confident peers can be beneficial for Amira to improve social learning and interactions while getting motivated to participate in group learning</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Integrating culturally-convenient routines, language preferences and personalized early years learning experiences with contrast presence of career or professional can be useful to minimize her social anxiety (Zhou, 2024)</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Vygotsky’s sociocultural theory can be integrated for ensuing better growth in nursery settings of Amira where initial adult guidance can be useful in the long-term progression and gradual interdependence (Zhou, 2024)</a:t>
            </a:r>
          </a:p>
        </p:txBody>
      </p:sp>
      <p:pic>
        <p:nvPicPr>
          <p:cNvPr id="3" name="Picture 2"/>
          <p:cNvPicPr>
            <a:picLocks noChangeAspect="1"/>
          </p:cNvPicPr>
          <p:nvPr/>
        </p:nvPicPr>
        <p:blipFill>
          <a:blip r:embed="rId3"/>
          <a:stretch>
            <a:fillRect/>
          </a:stretch>
        </p:blipFill>
        <p:spPr>
          <a:xfrm>
            <a:off x="8211185" y="2007621"/>
            <a:ext cx="3714750" cy="3648075"/>
          </a:xfrm>
          <a:prstGeom prst="rect">
            <a:avLst/>
          </a:prstGeom>
        </p:spPr>
      </p:pic>
    </p:spTree>
    <p:extLst>
      <p:ext uri="{BB962C8B-B14F-4D97-AF65-F5344CB8AC3E}">
        <p14:creationId xmlns:p14="http://schemas.microsoft.com/office/powerpoint/2010/main" val="3973314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PROPOSED PRACTICAL STRATEGIES AND INTERVENTIONS</a:t>
            </a:r>
            <a:endParaRPr lang="en-IN" sz="2000" b="1" dirty="0"/>
          </a:p>
        </p:txBody>
      </p:sp>
      <p:sp>
        <p:nvSpPr>
          <p:cNvPr id="4" name="Rectangle 3"/>
          <p:cNvSpPr/>
          <p:nvPr/>
        </p:nvSpPr>
        <p:spPr>
          <a:xfrm>
            <a:off x="1293866" y="1813342"/>
            <a:ext cx="9804400" cy="3785652"/>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For ensuring emotional security to Amira, a professional career can be assigned for her that can ensure consistent support and attachment to her for ensuing better psychological safety (</a:t>
            </a:r>
            <a:r>
              <a:rPr lang="en-US" sz="1600" dirty="0" err="1">
                <a:latin typeface="Times New Roman" panose="02020603050405020304" pitchFamily="18" charset="0"/>
                <a:cs typeface="Times New Roman" panose="02020603050405020304" pitchFamily="18" charset="0"/>
              </a:rPr>
              <a:t>Smolucha</a:t>
            </a:r>
            <a:r>
              <a:rPr lang="en-US" sz="1600" dirty="0">
                <a:latin typeface="Times New Roman" panose="02020603050405020304" pitchFamily="18" charset="0"/>
                <a:cs typeface="Times New Roman" panose="02020603050405020304" pitchFamily="18" charset="0"/>
              </a:rPr>
              <a:t> and </a:t>
            </a:r>
            <a:r>
              <a:rPr lang="en-US" sz="1600" dirty="0" err="1">
                <a:latin typeface="Times New Roman" panose="02020603050405020304" pitchFamily="18" charset="0"/>
                <a:cs typeface="Times New Roman" panose="02020603050405020304" pitchFamily="18" charset="0"/>
              </a:rPr>
              <a:t>Smolucha</a:t>
            </a:r>
            <a:r>
              <a:rPr lang="en-US" sz="1600"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Visually engaging charts, pictorial presentations or story boards can be utilized for better communication (</a:t>
            </a:r>
            <a:r>
              <a:rPr lang="en-US" sz="1600" dirty="0" err="1">
                <a:latin typeface="Times New Roman" panose="02020603050405020304" pitchFamily="18" charset="0"/>
                <a:cs typeface="Times New Roman" panose="02020603050405020304" pitchFamily="18" charset="0"/>
              </a:rPr>
              <a:t>Ofori-Attah</a:t>
            </a:r>
            <a:r>
              <a:rPr lang="en-US" sz="1600"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Scaffolding strategies with modelling language and gesture can be effective for ensuring adult support or guidance throughout the early years’ development (</a:t>
            </a:r>
            <a:r>
              <a:rPr lang="en-US" sz="1600" dirty="0" err="1">
                <a:latin typeface="Times New Roman" panose="02020603050405020304" pitchFamily="18" charset="0"/>
                <a:cs typeface="Times New Roman" panose="02020603050405020304" pitchFamily="18" charset="0"/>
              </a:rPr>
              <a:t>Smolucha</a:t>
            </a:r>
            <a:r>
              <a:rPr lang="en-US" sz="1600" dirty="0">
                <a:latin typeface="Times New Roman" panose="02020603050405020304" pitchFamily="18" charset="0"/>
                <a:cs typeface="Times New Roman" panose="02020603050405020304" pitchFamily="18" charset="0"/>
              </a:rPr>
              <a:t> and </a:t>
            </a:r>
            <a:r>
              <a:rPr lang="en-US" sz="1600" dirty="0" err="1">
                <a:latin typeface="Times New Roman" panose="02020603050405020304" pitchFamily="18" charset="0"/>
                <a:cs typeface="Times New Roman" panose="02020603050405020304" pitchFamily="18" charset="0"/>
              </a:rPr>
              <a:t>Smolucha</a:t>
            </a:r>
            <a:r>
              <a:rPr lang="en-US" sz="1600" dirty="0">
                <a:latin typeface="Times New Roman" panose="02020603050405020304" pitchFamily="18" charset="0"/>
                <a:cs typeface="Times New Roman" panose="02020603050405020304" pitchFamily="18" charset="0"/>
              </a:rPr>
              <a:t>, 2021)</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Structured small group development with confident and supportive peers can be useful to build Amira’s confidence</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Support from adults, parents and educational professionals can be effective for better learning experiences in home and nursery that can ensure gradual interdependence (</a:t>
            </a:r>
            <a:r>
              <a:rPr lang="en-US" sz="1600" dirty="0" err="1">
                <a:latin typeface="Times New Roman" panose="02020603050405020304" pitchFamily="18" charset="0"/>
                <a:cs typeface="Times New Roman" panose="02020603050405020304" pitchFamily="18" charset="0"/>
              </a:rPr>
              <a:t>Ofori-Attah</a:t>
            </a:r>
            <a:r>
              <a:rPr lang="en-US" sz="1600" dirty="0">
                <a:latin typeface="Times New Roman" panose="02020603050405020304" pitchFamily="18" charset="0"/>
                <a:cs typeface="Times New Roman" panose="02020603050405020304" pitchFamily="18" charset="0"/>
              </a:rPr>
              <a:t>, 2021)</a:t>
            </a:r>
          </a:p>
        </p:txBody>
      </p:sp>
    </p:spTree>
    <p:extLst>
      <p:ext uri="{BB962C8B-B14F-4D97-AF65-F5344CB8AC3E}">
        <p14:creationId xmlns:p14="http://schemas.microsoft.com/office/powerpoint/2010/main" val="4224257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KEY BIOLOGICAL AND ENVIRONMENTAL INFLUENCES</a:t>
            </a:r>
            <a:endParaRPr lang="en-IN" sz="2000" b="1" dirty="0"/>
          </a:p>
        </p:txBody>
      </p:sp>
      <p:sp>
        <p:nvSpPr>
          <p:cNvPr id="4" name="Rectangle 3"/>
          <p:cNvSpPr/>
          <p:nvPr/>
        </p:nvSpPr>
        <p:spPr>
          <a:xfrm>
            <a:off x="1293866" y="1457742"/>
            <a:ext cx="9804400" cy="4893647"/>
          </a:xfrm>
          <a:prstGeom prst="rect">
            <a:avLst/>
          </a:prstGeom>
        </p:spPr>
        <p:txBody>
          <a:bodyPr wrap="square">
            <a:spAutoFit/>
          </a:bodyPr>
          <a:lstStyle/>
          <a:p>
            <a:pPr algn="just">
              <a:lnSpc>
                <a:spcPct val="150000"/>
              </a:lnSpc>
            </a:pPr>
            <a:r>
              <a:rPr lang="en-US" sz="1600" b="1" i="1" dirty="0">
                <a:latin typeface="Times New Roman" panose="02020603050405020304" pitchFamily="18" charset="0"/>
                <a:cs typeface="Times New Roman" panose="02020603050405020304" pitchFamily="18" charset="0"/>
              </a:rPr>
              <a:t>Biological influences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As Amira is 3 years old, therefore, emotional and cognitive motor development are highly essential for early years’ growth</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Natural cautious in early childhood can cause anxiety during separation from career</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Cognitive and overall emotional growth is essential for psychological well-being from yearly years (</a:t>
            </a:r>
            <a:r>
              <a:rPr lang="en-US" sz="1600" dirty="0" err="1">
                <a:latin typeface="Times New Roman" panose="02020603050405020304" pitchFamily="18" charset="0"/>
                <a:cs typeface="Times New Roman" panose="02020603050405020304" pitchFamily="18" charset="0"/>
              </a:rPr>
              <a:t>Bodrova</a:t>
            </a:r>
            <a:r>
              <a:rPr lang="en-US" sz="1600" dirty="0">
                <a:latin typeface="Times New Roman" panose="02020603050405020304" pitchFamily="18" charset="0"/>
                <a:cs typeface="Times New Roman" panose="02020603050405020304" pitchFamily="18" charset="0"/>
              </a:rPr>
              <a:t> and Leong, 2024)</a:t>
            </a:r>
          </a:p>
          <a:p>
            <a:pPr algn="just">
              <a:lnSpc>
                <a:spcPct val="150000"/>
              </a:lnSpc>
            </a:pPr>
            <a:r>
              <a:rPr lang="en-US" sz="1600" b="1" i="1" dirty="0">
                <a:latin typeface="Times New Roman" panose="02020603050405020304" pitchFamily="18" charset="0"/>
                <a:cs typeface="Times New Roman" panose="02020603050405020304" pitchFamily="18" charset="0"/>
              </a:rPr>
              <a:t>Environmental factors</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As Amira is recently shifted to nursery settings, such change in environment can cause anxiety during initial period</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Effective guidance from family members and </a:t>
            </a:r>
            <a:r>
              <a:rPr lang="en-US" sz="1600" dirty="0" err="1">
                <a:latin typeface="Times New Roman" panose="02020603050405020304" pitchFamily="18" charset="0"/>
                <a:cs typeface="Times New Roman" panose="02020603050405020304" pitchFamily="18" charset="0"/>
              </a:rPr>
              <a:t>carers</a:t>
            </a:r>
            <a:r>
              <a:rPr lang="en-US" sz="1600" dirty="0">
                <a:latin typeface="Times New Roman" panose="02020603050405020304" pitchFamily="18" charset="0"/>
                <a:cs typeface="Times New Roman" panose="02020603050405020304" pitchFamily="18" charset="0"/>
              </a:rPr>
              <a:t> can be useful for ensuring communication development and social skill enhancements (</a:t>
            </a:r>
            <a:r>
              <a:rPr lang="en-US" sz="1600" dirty="0" err="1">
                <a:latin typeface="Times New Roman" panose="02020603050405020304" pitchFamily="18" charset="0"/>
                <a:cs typeface="Times New Roman" panose="02020603050405020304" pitchFamily="18" charset="0"/>
              </a:rPr>
              <a:t>Bodrova</a:t>
            </a:r>
            <a:r>
              <a:rPr lang="en-US" sz="1600" dirty="0">
                <a:latin typeface="Times New Roman" panose="02020603050405020304" pitchFamily="18" charset="0"/>
                <a:cs typeface="Times New Roman" panose="02020603050405020304" pitchFamily="18" charset="0"/>
              </a:rPr>
              <a:t> and Leong, 2024)</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Assistance from peers and educational professionals are important for boosting her confidence and social development in a new setting (</a:t>
            </a:r>
            <a:r>
              <a:rPr lang="en-US" sz="1600" dirty="0" err="1">
                <a:latin typeface="Times New Roman" panose="02020603050405020304" pitchFamily="18" charset="0"/>
                <a:cs typeface="Times New Roman" panose="02020603050405020304" pitchFamily="18" charset="0"/>
              </a:rPr>
              <a:t>Saracho</a:t>
            </a:r>
            <a:r>
              <a:rPr lang="en-US" sz="1600"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284332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KEY BIOLOGICAL AND ENVIRONMENTAL INFLUENCES (CONTD.)</a:t>
            </a:r>
            <a:endParaRPr lang="en-IN" sz="2000" b="1" dirty="0"/>
          </a:p>
        </p:txBody>
      </p:sp>
      <p:sp>
        <p:nvSpPr>
          <p:cNvPr id="4" name="Rectangle 3"/>
          <p:cNvSpPr/>
          <p:nvPr/>
        </p:nvSpPr>
        <p:spPr>
          <a:xfrm>
            <a:off x="1293866" y="2057182"/>
            <a:ext cx="9804400" cy="341632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Both nature as well as nurture factors are interrelated for social interactions of Amira while fostering gradual growth (</a:t>
            </a:r>
            <a:r>
              <a:rPr lang="en-US" dirty="0" err="1">
                <a:latin typeface="Times New Roman" panose="02020603050405020304" pitchFamily="18" charset="0"/>
                <a:cs typeface="Times New Roman" panose="02020603050405020304" pitchFamily="18" charset="0"/>
              </a:rPr>
              <a:t>Saracho</a:t>
            </a:r>
            <a:r>
              <a:rPr lang="en-US" dirty="0">
                <a:latin typeface="Times New Roman" panose="02020603050405020304" pitchFamily="18" charset="0"/>
                <a:cs typeface="Times New Roman" panose="02020603050405020304" pitchFamily="18" charset="0"/>
              </a:rPr>
              <a:t>, 2023)</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Involvement from family members, parents and educational professionals are required to provide a psychological safe nursery environment to Amira</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Cultural background can be analyzed to ensure culturally relevant activities, preferred language-based learning materials and visual aids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Support from peers and teachers are essential to provide structured group activities within a safe and inclusive nursery environment (</a:t>
            </a:r>
            <a:r>
              <a:rPr lang="en-US" dirty="0" err="1">
                <a:latin typeface="Times New Roman" panose="02020603050405020304" pitchFamily="18" charset="0"/>
                <a:cs typeface="Times New Roman" panose="02020603050405020304" pitchFamily="18" charset="0"/>
              </a:rPr>
              <a:t>Saracho</a:t>
            </a:r>
            <a:r>
              <a:rPr lang="en-US"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2794472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707886"/>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USEFULNESS AND LIMITATIONS OF THE THEORY IN THE HEALTH AND SOCIAL CARE CONTEXT</a:t>
            </a:r>
            <a:endParaRPr lang="en-IN" sz="2000" b="1" dirty="0"/>
          </a:p>
        </p:txBody>
      </p:sp>
      <p:sp>
        <p:nvSpPr>
          <p:cNvPr id="4" name="Rectangle 3"/>
          <p:cNvSpPr/>
          <p:nvPr/>
        </p:nvSpPr>
        <p:spPr>
          <a:xfrm>
            <a:off x="1163559" y="2024588"/>
            <a:ext cx="10065014" cy="346248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Vygotsky’s sociocultural theory is useful for integrating concepts such as ZPD, scaffolding and language preferences within early years’ practices (Bernard, 2024)</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motivates peers and adults to work collaboratively for better development and boosting confidence in social interactions (Bernard, 2024)</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It ensures inclusive, safe, culturally sensitive and socially effective strategies for better communication, cognitive and social care development</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One of the key limitation is lack of clear instructions about scaffolding based on different requirements of children (Bernard, 2024)</a:t>
            </a:r>
          </a:p>
          <a:p>
            <a:pPr marL="285750" indent="-285750" algn="just">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a:t>
            </a:r>
            <a:r>
              <a:rPr lang="en-US" dirty="0">
                <a:latin typeface="Times New Roman" panose="02020603050405020304" pitchFamily="18" charset="0"/>
                <a:cs typeface="Times New Roman" panose="02020603050405020304" pitchFamily="18" charset="0"/>
              </a:rPr>
              <a:t>rioritizing social learning and interaction can lead to less focus on individual exploration</a:t>
            </a:r>
          </a:p>
        </p:txBody>
      </p:sp>
    </p:spTree>
    <p:extLst>
      <p:ext uri="{BB962C8B-B14F-4D97-AF65-F5344CB8AC3E}">
        <p14:creationId xmlns:p14="http://schemas.microsoft.com/office/powerpoint/2010/main" val="330155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RECOMMENDATIONS</a:t>
            </a:r>
            <a:endParaRPr lang="en-IN" sz="2000" b="1" dirty="0"/>
          </a:p>
        </p:txBody>
      </p:sp>
      <p:sp>
        <p:nvSpPr>
          <p:cNvPr id="4" name="Rectangle 3"/>
          <p:cNvSpPr/>
          <p:nvPr/>
        </p:nvSpPr>
        <p:spPr>
          <a:xfrm>
            <a:off x="592826" y="1841708"/>
            <a:ext cx="7037334" cy="383181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Personalized development and support plan can be created for Amira based on scaffolding strategies to meet her needs while ensuring culturally safe environment</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Involvement from family members and teaching professionals in the nursery are required to provide consistent support in her home and during nursery sessions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Language-rich group activities can be priorities where confident peers and team members can boost confidence and social interaction skills of Amira effectively (Bernard, 2024)</a:t>
            </a:r>
          </a:p>
        </p:txBody>
      </p:sp>
      <p:pic>
        <p:nvPicPr>
          <p:cNvPr id="3" name="Picture 2"/>
          <p:cNvPicPr>
            <a:picLocks noChangeAspect="1"/>
          </p:cNvPicPr>
          <p:nvPr/>
        </p:nvPicPr>
        <p:blipFill>
          <a:blip r:embed="rId3"/>
          <a:stretch>
            <a:fillRect/>
          </a:stretch>
        </p:blipFill>
        <p:spPr>
          <a:xfrm>
            <a:off x="8258175" y="1841708"/>
            <a:ext cx="3649345" cy="3364481"/>
          </a:xfrm>
          <a:prstGeom prst="rect">
            <a:avLst/>
          </a:prstGeom>
        </p:spPr>
      </p:pic>
    </p:spTree>
    <p:extLst>
      <p:ext uri="{BB962C8B-B14F-4D97-AF65-F5344CB8AC3E}">
        <p14:creationId xmlns:p14="http://schemas.microsoft.com/office/powerpoint/2010/main" val="243876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CONCLUSION</a:t>
            </a:r>
            <a:endParaRPr lang="en-IN" sz="2000" b="1" dirty="0"/>
          </a:p>
        </p:txBody>
      </p:sp>
      <p:sp>
        <p:nvSpPr>
          <p:cNvPr id="4" name="Rectangle 3"/>
          <p:cNvSpPr/>
          <p:nvPr/>
        </p:nvSpPr>
        <p:spPr>
          <a:xfrm>
            <a:off x="1783319" y="1831548"/>
            <a:ext cx="8825494" cy="383181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Amira is facing separation anxiety, lack of communication and ineffective participation in group activities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Vygotsky’s sociocultural theory can be effective to induce ZPD and scaffolding based strategies for better early years interventions to improve social interaction</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Personalized development plan, consistent support from career, group activities with confident peers, collation between parents and teachers for consistent support across home and nursery setting of Amira</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Overall holistic development can be effective for Amira’s emotional, social and cognitive development in the future</a:t>
            </a:r>
          </a:p>
        </p:txBody>
      </p:sp>
    </p:spTree>
    <p:extLst>
      <p:ext uri="{BB962C8B-B14F-4D97-AF65-F5344CB8AC3E}">
        <p14:creationId xmlns:p14="http://schemas.microsoft.com/office/powerpoint/2010/main" val="1397236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0532" y="430014"/>
            <a:ext cx="10671068" cy="400110"/>
          </a:xfrm>
          <a:prstGeom prst="rect">
            <a:avLst/>
          </a:prstGeom>
        </p:spPr>
        <p:txBody>
          <a:bodyPr wrap="square">
            <a:spAutoFit/>
          </a:bodyPr>
          <a:lstStyle/>
          <a:p>
            <a:pPr algn="ctr"/>
            <a:r>
              <a:rPr lang="en-US" sz="2000" b="1" dirty="0">
                <a:solidFill>
                  <a:srgbClr val="000000"/>
                </a:solidFill>
                <a:latin typeface="Times New Roman" panose="02020603050405020304" pitchFamily="18" charset="0"/>
                <a:ea typeface="Times New Roman" panose="02020603050405020304" pitchFamily="18" charset="0"/>
              </a:rPr>
              <a:t>REFERENCES</a:t>
            </a:r>
            <a:endParaRPr lang="en-IN" sz="2000" b="1" dirty="0"/>
          </a:p>
        </p:txBody>
      </p:sp>
      <p:sp>
        <p:nvSpPr>
          <p:cNvPr id="4" name="Rectangle 3"/>
          <p:cNvSpPr/>
          <p:nvPr/>
        </p:nvSpPr>
        <p:spPr>
          <a:xfrm>
            <a:off x="970518" y="1356876"/>
            <a:ext cx="10652522" cy="4770537"/>
          </a:xfrm>
          <a:prstGeom prst="rect">
            <a:avLst/>
          </a:prstGeom>
        </p:spPr>
        <p:txBody>
          <a:bodyPr wrap="square">
            <a:spAutoFit/>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Bernard, D.M. (2024). Understanding </a:t>
            </a:r>
            <a:r>
              <a:rPr lang="en-GB" sz="1600" dirty="0" err="1">
                <a:latin typeface="Times New Roman" panose="02020603050405020304" pitchFamily="18" charset="0"/>
                <a:cs typeface="Times New Roman" panose="02020603050405020304" pitchFamily="18" charset="0"/>
              </a:rPr>
              <a:t>Socioculturalism</a:t>
            </a:r>
            <a:r>
              <a:rPr lang="en-GB" sz="1600" dirty="0">
                <a:latin typeface="Times New Roman" panose="02020603050405020304" pitchFamily="18" charset="0"/>
                <a:cs typeface="Times New Roman" panose="02020603050405020304" pitchFamily="18" charset="0"/>
              </a:rPr>
              <a:t> in Early Childhood Education: Current Perspectives and Emerging Trends. </a:t>
            </a:r>
            <a:r>
              <a:rPr lang="en-GB" sz="1600" i="1" dirty="0">
                <a:latin typeface="Times New Roman" panose="02020603050405020304" pitchFamily="18" charset="0"/>
                <a:cs typeface="Times New Roman" panose="02020603050405020304" pitchFamily="18" charset="0"/>
              </a:rPr>
              <a:t>Journal of Culture, Society and Development</a:t>
            </a:r>
            <a:r>
              <a:rPr lang="en-GB" sz="1600" dirty="0">
                <a:latin typeface="Times New Roman" panose="02020603050405020304" pitchFamily="18" charset="0"/>
                <a:cs typeface="Times New Roman" panose="02020603050405020304" pitchFamily="18" charset="0"/>
              </a:rPr>
              <a:t>, 73.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://doi.org/10.7176/</a:t>
            </a:r>
            <a:r>
              <a:rPr lang="en-GB" sz="1600" dirty="0" err="1">
                <a:latin typeface="Times New Roman" panose="02020603050405020304" pitchFamily="18" charset="0"/>
                <a:cs typeface="Times New Roman" panose="02020603050405020304" pitchFamily="18" charset="0"/>
              </a:rPr>
              <a:t>jcsd</a:t>
            </a:r>
            <a:r>
              <a:rPr lang="en-GB" sz="1600" dirty="0">
                <a:latin typeface="Times New Roman" panose="02020603050405020304" pitchFamily="18" charset="0"/>
                <a:cs typeface="Times New Roman" panose="02020603050405020304" pitchFamily="18" charset="0"/>
              </a:rPr>
              <a:t>/73-03.</a:t>
            </a:r>
            <a:endParaRPr lang="en-IN"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Bodrova</a:t>
            </a:r>
            <a:r>
              <a:rPr lang="en-GB" sz="1600" dirty="0">
                <a:latin typeface="Times New Roman" panose="02020603050405020304" pitchFamily="18" charset="0"/>
                <a:cs typeface="Times New Roman" panose="02020603050405020304" pitchFamily="18" charset="0"/>
              </a:rPr>
              <a:t>, E. and Leong, D. (2024). </a:t>
            </a:r>
            <a:r>
              <a:rPr lang="en-GB" sz="1600" i="1" dirty="0">
                <a:latin typeface="Times New Roman" panose="02020603050405020304" pitchFamily="18" charset="0"/>
                <a:cs typeface="Times New Roman" panose="02020603050405020304" pitchFamily="18" charset="0"/>
              </a:rPr>
              <a:t>Tools of the Mind: The Vygotskian Approach to Early Childhood Education</a:t>
            </a:r>
            <a:r>
              <a:rPr lang="en-GB" sz="1600" dirty="0">
                <a:latin typeface="Times New Roman" panose="02020603050405020304" pitchFamily="18" charset="0"/>
                <a:cs typeface="Times New Roman" panose="02020603050405020304" pitchFamily="18" charset="0"/>
              </a:rPr>
              <a:t>. Routledge.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://doi.org/10.4324/9781003164920.</a:t>
            </a:r>
            <a:endParaRPr lang="en-IN"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Ofori-Attah</a:t>
            </a:r>
            <a:r>
              <a:rPr lang="en-GB" sz="1600" dirty="0">
                <a:latin typeface="Times New Roman" panose="02020603050405020304" pitchFamily="18" charset="0"/>
                <a:cs typeface="Times New Roman" panose="02020603050405020304" pitchFamily="18" charset="0"/>
              </a:rPr>
              <a:t>, K. (2021). Early Childhood Education and Instructional Ecology: A Vygotskian Approach in Teaching Early Childhood Social Studies. </a:t>
            </a:r>
            <a:r>
              <a:rPr lang="en-GB" sz="1600" i="1" dirty="0">
                <a:latin typeface="Times New Roman" panose="02020603050405020304" pitchFamily="18" charset="0"/>
                <a:cs typeface="Times New Roman" panose="02020603050405020304" pitchFamily="18" charset="0"/>
              </a:rPr>
              <a:t>Athens Journal of Education</a:t>
            </a:r>
            <a:r>
              <a:rPr lang="en-GB" sz="1600" dirty="0">
                <a:latin typeface="Times New Roman" panose="02020603050405020304" pitchFamily="18" charset="0"/>
                <a:cs typeface="Times New Roman" panose="02020603050405020304" pitchFamily="18" charset="0"/>
              </a:rPr>
              <a:t>, [online] 8(2), pp.139–160. Available at: https://eric.ed.gov/?id=EJ1296977.</a:t>
            </a:r>
            <a:endParaRPr lang="en-IN"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Saracho</a:t>
            </a:r>
            <a:r>
              <a:rPr lang="en-GB" sz="1600" dirty="0">
                <a:latin typeface="Times New Roman" panose="02020603050405020304" pitchFamily="18" charset="0"/>
                <a:cs typeface="Times New Roman" panose="02020603050405020304" pitchFamily="18" charset="0"/>
              </a:rPr>
              <a:t>, O.N. (2023). Theories of Child Development and Their Impact on Early Childhood Education and Care. </a:t>
            </a:r>
            <a:r>
              <a:rPr lang="en-GB" sz="1600" i="1" dirty="0">
                <a:latin typeface="Times New Roman" panose="02020603050405020304" pitchFamily="18" charset="0"/>
                <a:cs typeface="Times New Roman" panose="02020603050405020304" pitchFamily="18" charset="0"/>
              </a:rPr>
              <a:t>Early Childhood Education Journal</a:t>
            </a:r>
            <a:r>
              <a:rPr lang="en-GB" sz="1600" dirty="0">
                <a:latin typeface="Times New Roman" panose="02020603050405020304" pitchFamily="18" charset="0"/>
                <a:cs typeface="Times New Roman" panose="02020603050405020304" pitchFamily="18" charset="0"/>
              </a:rPr>
              <a:t>, [online] 51(1), pp.15–30.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://doi.org/10.1007/s10643-021-01271-5.</a:t>
            </a:r>
            <a:endParaRPr lang="en-IN"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Sarmiento-Campos, N.-V., </a:t>
            </a:r>
            <a:r>
              <a:rPr lang="en-GB" sz="1600" dirty="0" err="1">
                <a:latin typeface="Times New Roman" panose="02020603050405020304" pitchFamily="18" charset="0"/>
                <a:cs typeface="Times New Roman" panose="02020603050405020304" pitchFamily="18" charset="0"/>
              </a:rPr>
              <a:t>Lázaro</a:t>
            </a:r>
            <a:r>
              <a:rPr lang="en-GB" sz="1600" dirty="0">
                <a:latin typeface="Times New Roman" panose="02020603050405020304" pitchFamily="18" charset="0"/>
                <a:cs typeface="Times New Roman" panose="02020603050405020304" pitchFamily="18" charset="0"/>
              </a:rPr>
              <a:t>-Guillermo, J.C., </a:t>
            </a:r>
            <a:r>
              <a:rPr lang="en-GB" sz="1600" dirty="0" err="1">
                <a:latin typeface="Times New Roman" panose="02020603050405020304" pitchFamily="18" charset="0"/>
                <a:cs typeface="Times New Roman" panose="02020603050405020304" pitchFamily="18" charset="0"/>
              </a:rPr>
              <a:t>Silvera-Alarcón</a:t>
            </a:r>
            <a:r>
              <a:rPr lang="en-GB" sz="1600" dirty="0">
                <a:latin typeface="Times New Roman" panose="02020603050405020304" pitchFamily="18" charset="0"/>
                <a:cs typeface="Times New Roman" panose="02020603050405020304" pitchFamily="18" charset="0"/>
              </a:rPr>
              <a:t>, E.-N., Cuellar-</a:t>
            </a:r>
            <a:r>
              <a:rPr lang="en-GB" sz="1600" dirty="0" err="1">
                <a:latin typeface="Times New Roman" panose="02020603050405020304" pitchFamily="18" charset="0"/>
                <a:cs typeface="Times New Roman" panose="02020603050405020304" pitchFamily="18" charset="0"/>
              </a:rPr>
              <a:t>Quispe</a:t>
            </a:r>
            <a:r>
              <a:rPr lang="en-GB" sz="1600" dirty="0">
                <a:latin typeface="Times New Roman" panose="02020603050405020304" pitchFamily="18" charset="0"/>
                <a:cs typeface="Times New Roman" panose="02020603050405020304" pitchFamily="18" charset="0"/>
              </a:rPr>
              <a:t>, S., </a:t>
            </a:r>
            <a:r>
              <a:rPr lang="en-GB" sz="1600" dirty="0" err="1">
                <a:latin typeface="Times New Roman" panose="02020603050405020304" pitchFamily="18" charset="0"/>
                <a:cs typeface="Times New Roman" panose="02020603050405020304" pitchFamily="18" charset="0"/>
              </a:rPr>
              <a:t>Huamán-Romaní</a:t>
            </a:r>
            <a:r>
              <a:rPr lang="en-GB" sz="1600" dirty="0">
                <a:latin typeface="Times New Roman" panose="02020603050405020304" pitchFamily="18" charset="0"/>
                <a:cs typeface="Times New Roman" panose="02020603050405020304" pitchFamily="18" charset="0"/>
              </a:rPr>
              <a:t>, Y.-L., </a:t>
            </a:r>
            <a:r>
              <a:rPr lang="en-GB" sz="1600" dirty="0" err="1">
                <a:latin typeface="Times New Roman" panose="02020603050405020304" pitchFamily="18" charset="0"/>
                <a:cs typeface="Times New Roman" panose="02020603050405020304" pitchFamily="18" charset="0"/>
              </a:rPr>
              <a:t>Apaza</a:t>
            </a:r>
            <a:r>
              <a:rPr lang="en-GB" sz="1600" dirty="0">
                <a:latin typeface="Times New Roman" panose="02020603050405020304" pitchFamily="18" charset="0"/>
                <a:cs typeface="Times New Roman" panose="02020603050405020304" pitchFamily="18" charset="0"/>
              </a:rPr>
              <a:t>, O.A. and </a:t>
            </a:r>
            <a:r>
              <a:rPr lang="en-GB" sz="1600" dirty="0" err="1">
                <a:latin typeface="Times New Roman" panose="02020603050405020304" pitchFamily="18" charset="0"/>
                <a:cs typeface="Times New Roman" panose="02020603050405020304" pitchFamily="18" charset="0"/>
              </a:rPr>
              <a:t>Sorkheh</a:t>
            </a:r>
            <a:r>
              <a:rPr lang="en-GB" sz="1600" dirty="0">
                <a:latin typeface="Times New Roman" panose="02020603050405020304" pitchFamily="18" charset="0"/>
                <a:cs typeface="Times New Roman" panose="02020603050405020304" pitchFamily="18" charset="0"/>
              </a:rPr>
              <a:t>, A. (2022). A Look at Vygotsky’s Sociocultural Theory (SCT): The Effectiveness of Scaffolding Method on EFL Learners’ Speaking Achievement. </a:t>
            </a:r>
            <a:r>
              <a:rPr lang="en-GB" sz="1600" i="1" dirty="0">
                <a:latin typeface="Times New Roman" panose="02020603050405020304" pitchFamily="18" charset="0"/>
                <a:cs typeface="Times New Roman" panose="02020603050405020304" pitchFamily="18" charset="0"/>
              </a:rPr>
              <a:t>Education Research International</a:t>
            </a:r>
            <a:r>
              <a:rPr lang="en-GB" sz="1600" dirty="0">
                <a:latin typeface="Times New Roman" panose="02020603050405020304" pitchFamily="18" charset="0"/>
                <a:cs typeface="Times New Roman" panose="02020603050405020304" pitchFamily="18" charset="0"/>
              </a:rPr>
              <a:t>, 2022, pp.1–12.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://doi.org/10.1155/2022/3514892.</a:t>
            </a:r>
            <a:endParaRPr lang="en-IN"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Smolucha</a:t>
            </a:r>
            <a:r>
              <a:rPr lang="en-GB" sz="1600" dirty="0">
                <a:latin typeface="Times New Roman" panose="02020603050405020304" pitchFamily="18" charset="0"/>
                <a:cs typeface="Times New Roman" panose="02020603050405020304" pitchFamily="18" charset="0"/>
              </a:rPr>
              <a:t>, L. and </a:t>
            </a:r>
            <a:r>
              <a:rPr lang="en-GB" sz="1600" dirty="0" err="1">
                <a:latin typeface="Times New Roman" panose="02020603050405020304" pitchFamily="18" charset="0"/>
                <a:cs typeface="Times New Roman" panose="02020603050405020304" pitchFamily="18" charset="0"/>
              </a:rPr>
              <a:t>Smolucha</a:t>
            </a:r>
            <a:r>
              <a:rPr lang="en-GB" sz="1600" dirty="0">
                <a:latin typeface="Times New Roman" panose="02020603050405020304" pitchFamily="18" charset="0"/>
                <a:cs typeface="Times New Roman" panose="02020603050405020304" pitchFamily="18" charset="0"/>
              </a:rPr>
              <a:t>, F. (2021). Vygotsky’s theory in-play: early childhood education. </a:t>
            </a:r>
            <a:r>
              <a:rPr lang="en-GB" sz="1600" i="1" dirty="0">
                <a:latin typeface="Times New Roman" panose="02020603050405020304" pitchFamily="18" charset="0"/>
                <a:cs typeface="Times New Roman" panose="02020603050405020304" pitchFamily="18" charset="0"/>
              </a:rPr>
              <a:t>Routledge eBooks</a:t>
            </a:r>
            <a:r>
              <a:rPr lang="en-GB" sz="1600" dirty="0">
                <a:latin typeface="Times New Roman" panose="02020603050405020304" pitchFamily="18" charset="0"/>
                <a:cs typeface="Times New Roman" panose="02020603050405020304" pitchFamily="18" charset="0"/>
              </a:rPr>
              <a:t>, [online] pp.53–67.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://doi.org/10.4324/9781003120216-6.</a:t>
            </a:r>
            <a:endParaRPr lang="en-IN"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err="1">
                <a:latin typeface="Times New Roman" panose="02020603050405020304" pitchFamily="18" charset="0"/>
                <a:cs typeface="Times New Roman" panose="02020603050405020304" pitchFamily="18" charset="0"/>
              </a:rPr>
              <a:t>Tzuriel</a:t>
            </a:r>
            <a:r>
              <a:rPr lang="en-GB" sz="1600" dirty="0">
                <a:latin typeface="Times New Roman" panose="02020603050405020304" pitchFamily="18" charset="0"/>
                <a:cs typeface="Times New Roman" panose="02020603050405020304" pitchFamily="18" charset="0"/>
              </a:rPr>
              <a:t>, D. (2021). The Socio-Cultural Theory of Vygotsky. </a:t>
            </a:r>
            <a:r>
              <a:rPr lang="en-GB" sz="1600" i="1" dirty="0">
                <a:latin typeface="Times New Roman" panose="02020603050405020304" pitchFamily="18" charset="0"/>
                <a:cs typeface="Times New Roman" panose="02020603050405020304" pitchFamily="18" charset="0"/>
              </a:rPr>
              <a:t>Mediated Learning and Cognitive Modifiability</a:t>
            </a:r>
            <a:r>
              <a:rPr lang="en-GB" sz="1600" dirty="0">
                <a:latin typeface="Times New Roman" panose="02020603050405020304" pitchFamily="18" charset="0"/>
                <a:cs typeface="Times New Roman" panose="02020603050405020304" pitchFamily="18" charset="0"/>
              </a:rPr>
              <a:t>, [online] 1(1), pp.53–66.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://doi.org/10.1007/978-3-030-75692-5_3.</a:t>
            </a:r>
            <a:endParaRPr lang="en-IN"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Zhou, X. (2024). Sociocultural Theory in Early Childhood Education. </a:t>
            </a:r>
            <a:r>
              <a:rPr lang="en-GB" sz="1600" i="1" dirty="0">
                <a:latin typeface="Times New Roman" panose="02020603050405020304" pitchFamily="18" charset="0"/>
                <a:cs typeface="Times New Roman" panose="02020603050405020304" pitchFamily="18" charset="0"/>
              </a:rPr>
              <a:t>Lecture notes in education psychology and public media</a:t>
            </a:r>
            <a:r>
              <a:rPr lang="en-GB" sz="1600" dirty="0">
                <a:latin typeface="Times New Roman" panose="02020603050405020304" pitchFamily="18" charset="0"/>
                <a:cs typeface="Times New Roman" panose="02020603050405020304" pitchFamily="18" charset="0"/>
              </a:rPr>
              <a:t>, [online] 51(1), pp.190–196.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://doi.org/10.54254/2753-7048/51/20240981.</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3544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2789</Words>
  <Application>Microsoft Office PowerPoint</Application>
  <PresentationFormat>Widescreen</PresentationFormat>
  <Paragraphs>99</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Svetlana Spinu</cp:lastModifiedBy>
  <cp:revision>119</cp:revision>
  <dcterms:modified xsi:type="dcterms:W3CDTF">2025-10-11T22:21:37Z</dcterms:modified>
</cp:coreProperties>
</file>