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4" r:id="rId5"/>
    <p:sldId id="259" r:id="rId6"/>
    <p:sldId id="260" r:id="rId7"/>
    <p:sldId id="266" r:id="rId8"/>
    <p:sldId id="261" r:id="rId9"/>
    <p:sldId id="262" r:id="rId10"/>
    <p:sldId id="265"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696A7-10A6-4E79-BBDD-40B2DCE95BD7}" type="datetimeFigureOut">
              <a:rPr lang="en-GB" smtClean="0"/>
              <a:t>26/07/2023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E57F25-8477-4F59-9B9B-1617C653D55B}" type="slidenum">
              <a:rPr lang="en-GB" smtClean="0"/>
              <a:t>‹#›</a:t>
            </a:fld>
            <a:endParaRPr lang="en-GB"/>
          </a:p>
        </p:txBody>
      </p:sp>
    </p:spTree>
    <p:extLst>
      <p:ext uri="{BB962C8B-B14F-4D97-AF65-F5344CB8AC3E}">
        <p14:creationId xmlns:p14="http://schemas.microsoft.com/office/powerpoint/2010/main" val="1568714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853397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2132791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073649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719F22-9161-4F9C-9CFF-A65C773B22E2}" type="datetimeFigureOut">
              <a:rPr lang="en-GB" smtClean="0"/>
              <a:t>26/07/2023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701716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719F22-9161-4F9C-9CFF-A65C773B22E2}" type="datetimeFigureOut">
              <a:rPr lang="en-GB" smtClean="0"/>
              <a:t>26/07/2023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429848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719F22-9161-4F9C-9CFF-A65C773B22E2}" type="datetimeFigureOut">
              <a:rPr lang="en-GB" smtClean="0"/>
              <a:t>26/07/2023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4183581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719F22-9161-4F9C-9CFF-A65C773B22E2}" type="datetimeFigureOut">
              <a:rPr lang="en-GB" smtClean="0"/>
              <a:t>26/07/2023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454266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719F22-9161-4F9C-9CFF-A65C773B22E2}" type="datetimeFigureOut">
              <a:rPr lang="en-GB" smtClean="0"/>
              <a:t>26/07/2023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82471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719F22-9161-4F9C-9CFF-A65C773B22E2}" type="datetimeFigureOut">
              <a:rPr lang="en-GB" smtClean="0"/>
              <a:t>26/07/2023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765922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719F22-9161-4F9C-9CFF-A65C773B22E2}" type="datetimeFigureOut">
              <a:rPr lang="en-GB" smtClean="0"/>
              <a:t>26/07/2023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28693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532336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547328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2604939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4719F22-9161-4F9C-9CFF-A65C773B22E2}" type="datetimeFigureOut">
              <a:rPr lang="en-GB" smtClean="0"/>
              <a:t>26/07/2023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1016548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4719F22-9161-4F9C-9CFF-A65C773B22E2}" type="datetimeFigureOut">
              <a:rPr lang="en-GB" smtClean="0"/>
              <a:t>26/07/2023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2976384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3449136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4719F22-9161-4F9C-9CFF-A65C773B22E2}" type="datetimeFigureOut">
              <a:rPr lang="en-GB" smtClean="0"/>
              <a:t>26/07/2023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B696BA-E691-47A6-B498-E8C47F550DD9}" type="slidenum">
              <a:rPr lang="en-GB" smtClean="0"/>
              <a:t>‹#›</a:t>
            </a:fld>
            <a:endParaRPr lang="en-GB"/>
          </a:p>
        </p:txBody>
      </p:sp>
    </p:spTree>
    <p:extLst>
      <p:ext uri="{BB962C8B-B14F-4D97-AF65-F5344CB8AC3E}">
        <p14:creationId xmlns:p14="http://schemas.microsoft.com/office/powerpoint/2010/main" val="479670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4719F22-9161-4F9C-9CFF-A65C773B22E2}" type="datetimeFigureOut">
              <a:rPr lang="en-GB" smtClean="0"/>
              <a:t>26/07/2023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0B696BA-E691-47A6-B498-E8C47F550DD9}" type="slidenum">
              <a:rPr lang="en-GB" smtClean="0"/>
              <a:t>‹#›</a:t>
            </a:fld>
            <a:endParaRPr lang="en-GB"/>
          </a:p>
        </p:txBody>
      </p:sp>
    </p:spTree>
    <p:extLst>
      <p:ext uri="{BB962C8B-B14F-4D97-AF65-F5344CB8AC3E}">
        <p14:creationId xmlns:p14="http://schemas.microsoft.com/office/powerpoint/2010/main" val="817683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mpgroup.org/uploads/papers/6790.pdf" TargetMode="External"/><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s://webofproceedings.org/proceedings_series/article/artId/16642.html" TargetMode="External"/><Relationship Id="rId4" Type="http://schemas.openxmlformats.org/officeDocument/2006/relationships/hyperlink" Target="https://www.gov.uk/government/publications/overseas-business-risk-china/overseas-business-risk-chin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2"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5"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3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37"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8"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4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1" name="Freeform: Shape 2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4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1702774-4054-351C-9697-D51AA8296257}"/>
              </a:ext>
            </a:extLst>
          </p:cNvPr>
          <p:cNvSpPr>
            <a:spLocks noGrp="1"/>
          </p:cNvSpPr>
          <p:nvPr>
            <p:ph type="ctrTitle"/>
          </p:nvPr>
        </p:nvSpPr>
        <p:spPr>
          <a:xfrm>
            <a:off x="994086" y="1130603"/>
            <a:ext cx="3660269" cy="4596794"/>
          </a:xfrm>
        </p:spPr>
        <p:txBody>
          <a:bodyPr vert="horz" lIns="91440" tIns="45720" rIns="91440" bIns="45720" rtlCol="0" anchor="ctr">
            <a:normAutofit/>
          </a:bodyPr>
          <a:lstStyle/>
          <a:p>
            <a:r>
              <a:rPr lang="en-US" sz="3200" dirty="0">
                <a:solidFill>
                  <a:srgbClr val="EBEBEB"/>
                </a:solidFill>
              </a:rPr>
              <a:t>International Business Communication</a:t>
            </a:r>
            <a:br>
              <a:rPr lang="en-US" sz="3200" dirty="0">
                <a:solidFill>
                  <a:srgbClr val="EBEBEB"/>
                </a:solidFill>
              </a:rPr>
            </a:br>
            <a:br>
              <a:rPr lang="en-US" sz="3200" dirty="0">
                <a:solidFill>
                  <a:srgbClr val="EBEBEB"/>
                </a:solidFill>
              </a:rPr>
            </a:br>
            <a:br>
              <a:rPr lang="en-US" sz="3200" dirty="0">
                <a:solidFill>
                  <a:srgbClr val="EBEBEB"/>
                </a:solidFill>
              </a:rPr>
            </a:br>
            <a:r>
              <a:rPr lang="en-US" sz="3200" dirty="0">
                <a:solidFill>
                  <a:srgbClr val="EBEBEB"/>
                </a:solidFill>
              </a:rPr>
              <a:t>Individual Presentation </a:t>
            </a:r>
          </a:p>
        </p:txBody>
      </p:sp>
      <p:sp>
        <p:nvSpPr>
          <p:cNvPr id="3" name="Subtitle 2">
            <a:extLst>
              <a:ext uri="{FF2B5EF4-FFF2-40B4-BE49-F238E27FC236}">
                <a16:creationId xmlns:a16="http://schemas.microsoft.com/office/drawing/2014/main" id="{58F69671-DCB8-A990-5245-0891D7D94DFD}"/>
              </a:ext>
            </a:extLst>
          </p:cNvPr>
          <p:cNvSpPr>
            <a:spLocks noGrp="1"/>
          </p:cNvSpPr>
          <p:nvPr>
            <p:ph type="subTitle" idx="1"/>
          </p:nvPr>
        </p:nvSpPr>
        <p:spPr>
          <a:xfrm>
            <a:off x="5290077" y="437513"/>
            <a:ext cx="5502614" cy="5954325"/>
          </a:xfrm>
        </p:spPr>
        <p:txBody>
          <a:bodyPr vert="horz" lIns="91440" tIns="45720" rIns="91440" bIns="45720" rtlCol="0" anchor="ctr">
            <a:normAutofit/>
          </a:bodyPr>
          <a:lstStyle/>
          <a:p>
            <a:pPr>
              <a:buFont typeface="Wingdings 3" charset="2"/>
              <a:buChar char=""/>
            </a:pPr>
            <a:r>
              <a:rPr lang="en-US" sz="2000" dirty="0">
                <a:solidFill>
                  <a:schemeClr val="tx1">
                    <a:lumMod val="75000"/>
                    <a:lumOff val="25000"/>
                  </a:schemeClr>
                </a:solidFill>
                <a:effectLst/>
              </a:rPr>
              <a:t>Student ID: 2023296</a:t>
            </a:r>
          </a:p>
          <a:p>
            <a:pPr>
              <a:buFont typeface="Wingdings 3" charset="2"/>
              <a:buChar char=""/>
            </a:pPr>
            <a:r>
              <a:rPr lang="en-US" sz="2000" dirty="0">
                <a:solidFill>
                  <a:schemeClr val="tx1">
                    <a:lumMod val="75000"/>
                    <a:lumOff val="25000"/>
                  </a:schemeClr>
                </a:solidFill>
                <a:effectLst/>
              </a:rPr>
              <a:t>Student: Larisa Tamas</a:t>
            </a:r>
          </a:p>
          <a:p>
            <a:pPr>
              <a:buFont typeface="Wingdings 3" charset="2"/>
              <a:buChar char=""/>
            </a:pPr>
            <a:r>
              <a:rPr lang="en-US" sz="2000" dirty="0">
                <a:solidFill>
                  <a:schemeClr val="tx1">
                    <a:lumMod val="75000"/>
                    <a:lumOff val="25000"/>
                  </a:schemeClr>
                </a:solidFill>
              </a:rPr>
              <a:t>Lecturer: Afzal Munna</a:t>
            </a:r>
            <a:endParaRPr lang="en-US" sz="2000" dirty="0">
              <a:solidFill>
                <a:schemeClr val="tx1">
                  <a:lumMod val="75000"/>
                  <a:lumOff val="25000"/>
                </a:schemeClr>
              </a:solidFill>
              <a:effectLst/>
            </a:endParaRPr>
          </a:p>
          <a:p>
            <a:pPr>
              <a:buFont typeface="Wingdings 3" charset="2"/>
              <a:buChar char=""/>
            </a:pPr>
            <a:r>
              <a:rPr lang="en-US" sz="2000" dirty="0">
                <a:solidFill>
                  <a:schemeClr val="tx1">
                    <a:lumMod val="75000"/>
                    <a:lumOff val="25000"/>
                  </a:schemeClr>
                </a:solidFill>
                <a:effectLst/>
              </a:rPr>
              <a:t>Module Code: LCBB5008</a:t>
            </a:r>
          </a:p>
          <a:p>
            <a:endParaRPr lang="en-US" sz="2000" dirty="0">
              <a:solidFill>
                <a:schemeClr val="tx1">
                  <a:lumMod val="75000"/>
                  <a:lumOff val="25000"/>
                </a:schemeClr>
              </a:solidFill>
              <a:effectLst/>
            </a:endParaRPr>
          </a:p>
        </p:txBody>
      </p:sp>
      <p:pic>
        <p:nvPicPr>
          <p:cNvPr id="30" name="Picture 29" descr="A logo with text on it&#10;&#10;Description automatically generated">
            <a:extLst>
              <a:ext uri="{FF2B5EF4-FFF2-40B4-BE49-F238E27FC236}">
                <a16:creationId xmlns:a16="http://schemas.microsoft.com/office/drawing/2014/main" id="{FC295734-E16F-9378-512A-9146D5E13E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101028302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1327-AE63-CA6C-4AD5-75F02454846B}"/>
              </a:ext>
            </a:extLst>
          </p:cNvPr>
          <p:cNvSpPr>
            <a:spLocks noGrp="1"/>
          </p:cNvSpPr>
          <p:nvPr>
            <p:ph type="title"/>
          </p:nvPr>
        </p:nvSpPr>
        <p:spPr>
          <a:xfrm>
            <a:off x="1586469" y="914400"/>
            <a:ext cx="8761413" cy="735410"/>
          </a:xfrm>
        </p:spPr>
        <p:txBody>
          <a:bodyPr/>
          <a:lstStyle/>
          <a:p>
            <a:pPr algn="ctr"/>
            <a:br>
              <a:rPr lang="en-GB" b="0" i="0" dirty="0">
                <a:solidFill>
                  <a:schemeClr val="bg1"/>
                </a:solidFill>
                <a:effectLst/>
                <a:latin typeface="Times New Roman" panose="02020603050405020304" pitchFamily="18" charset="0"/>
                <a:cs typeface="Times New Roman" panose="02020603050405020304" pitchFamily="18" charset="0"/>
              </a:rPr>
            </a:br>
            <a:r>
              <a:rPr lang="en-GB" sz="3200" b="0" i="0" dirty="0">
                <a:solidFill>
                  <a:schemeClr val="bg1"/>
                </a:solidFill>
                <a:effectLst/>
                <a:cs typeface="Times New Roman" panose="02020603050405020304" pitchFamily="18" charset="0"/>
              </a:rPr>
              <a:t>Content slide</a:t>
            </a:r>
            <a:br>
              <a:rPr lang="en-GB" b="0" i="0" dirty="0">
                <a:solidFill>
                  <a:srgbClr val="111111"/>
                </a:solidFill>
                <a:effectLst/>
                <a:latin typeface="-apple-system"/>
              </a:rPr>
            </a:br>
            <a:endParaRPr lang="en-GB" b="0" i="0" dirty="0">
              <a:solidFill>
                <a:srgbClr val="111111"/>
              </a:solidFill>
              <a:effectLst/>
              <a:latin typeface="-apple-system"/>
            </a:endParaRPr>
          </a:p>
        </p:txBody>
      </p:sp>
      <p:sp>
        <p:nvSpPr>
          <p:cNvPr id="3" name="Content Placeholder 2">
            <a:extLst>
              <a:ext uri="{FF2B5EF4-FFF2-40B4-BE49-F238E27FC236}">
                <a16:creationId xmlns:a16="http://schemas.microsoft.com/office/drawing/2014/main" id="{4BDB6C34-F3FC-0C86-3081-F08B00F6C8E4}"/>
              </a:ext>
            </a:extLst>
          </p:cNvPr>
          <p:cNvSpPr>
            <a:spLocks noGrp="1"/>
          </p:cNvSpPr>
          <p:nvPr>
            <p:ph idx="1"/>
          </p:nvPr>
        </p:nvSpPr>
        <p:spPr>
          <a:xfrm>
            <a:off x="1368110" y="2963095"/>
            <a:ext cx="8825659" cy="3416300"/>
          </a:xfrm>
        </p:spPr>
        <p:txBody>
          <a:bodyPr>
            <a:normAutofit/>
          </a:bodyPr>
          <a:lstStyle/>
          <a:p>
            <a:r>
              <a:rPr lang="en-GB" sz="2000" dirty="0"/>
              <a:t>Introduction</a:t>
            </a:r>
          </a:p>
          <a:p>
            <a:r>
              <a:rPr lang="en-GB" sz="2000" dirty="0"/>
              <a:t>The developing country selected</a:t>
            </a:r>
          </a:p>
          <a:p>
            <a:r>
              <a:rPr lang="en-GB" sz="2000" dirty="0"/>
              <a:t>Cultural differences</a:t>
            </a:r>
          </a:p>
          <a:p>
            <a:r>
              <a:rPr lang="en-GB" sz="2000" dirty="0"/>
              <a:t>Communication challenges</a:t>
            </a:r>
          </a:p>
          <a:p>
            <a:r>
              <a:rPr lang="en-GB" sz="2000" dirty="0"/>
              <a:t>Communication recommendation</a:t>
            </a:r>
          </a:p>
          <a:p>
            <a:r>
              <a:rPr lang="en-GB" sz="2000" dirty="0"/>
              <a:t>Conclusion</a:t>
            </a:r>
          </a:p>
          <a:p>
            <a:r>
              <a:rPr lang="en-GB" sz="2000" dirty="0"/>
              <a:t>References</a:t>
            </a:r>
          </a:p>
        </p:txBody>
      </p:sp>
      <p:pic>
        <p:nvPicPr>
          <p:cNvPr id="4" name="Picture 3" descr="A logo with text on it&#10;&#10;Description automatically generated">
            <a:extLst>
              <a:ext uri="{FF2B5EF4-FFF2-40B4-BE49-F238E27FC236}">
                <a16:creationId xmlns:a16="http://schemas.microsoft.com/office/drawing/2014/main" id="{20A6EB50-0DB1-924A-E2EB-20CA59A1C6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61405045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F8D03-E0A3-FC60-C8E5-EFC305E91D44}"/>
              </a:ext>
            </a:extLst>
          </p:cNvPr>
          <p:cNvSpPr>
            <a:spLocks noGrp="1"/>
          </p:cNvSpPr>
          <p:nvPr>
            <p:ph type="title"/>
          </p:nvPr>
        </p:nvSpPr>
        <p:spPr>
          <a:xfrm>
            <a:off x="1715293" y="983943"/>
            <a:ext cx="8761413" cy="706964"/>
          </a:xfrm>
        </p:spPr>
        <p:txBody>
          <a:bodyPr/>
          <a:lstStyle/>
          <a:p>
            <a:r>
              <a:rPr lang="en-GB" sz="3200" dirty="0"/>
              <a:t>BT Group and China Media Group</a:t>
            </a:r>
          </a:p>
        </p:txBody>
      </p:sp>
      <p:sp>
        <p:nvSpPr>
          <p:cNvPr id="3" name="Content Placeholder 2">
            <a:extLst>
              <a:ext uri="{FF2B5EF4-FFF2-40B4-BE49-F238E27FC236}">
                <a16:creationId xmlns:a16="http://schemas.microsoft.com/office/drawing/2014/main" id="{FD0B6C03-0117-8331-4FD8-D8251FCD26D5}"/>
              </a:ext>
            </a:extLst>
          </p:cNvPr>
          <p:cNvSpPr>
            <a:spLocks noGrp="1"/>
          </p:cNvSpPr>
          <p:nvPr>
            <p:ph idx="1"/>
          </p:nvPr>
        </p:nvSpPr>
        <p:spPr>
          <a:xfrm>
            <a:off x="1083035" y="2459661"/>
            <a:ext cx="8825659" cy="825500"/>
          </a:xfrm>
        </p:spPr>
        <p:txBody>
          <a:bodyPr>
            <a:normAutofit/>
          </a:bodyPr>
          <a:lstStyle/>
          <a:p>
            <a:r>
              <a:rPr lang="en-GB" sz="2000" dirty="0"/>
              <a:t>British Telecom Group contemplates a joint venture with China Media Group.</a:t>
            </a:r>
          </a:p>
        </p:txBody>
      </p:sp>
      <p:pic>
        <p:nvPicPr>
          <p:cNvPr id="7" name="Picture 6" descr="A logo with text on it&#10;&#10;Description automatically generated">
            <a:extLst>
              <a:ext uri="{FF2B5EF4-FFF2-40B4-BE49-F238E27FC236}">
                <a16:creationId xmlns:a16="http://schemas.microsoft.com/office/drawing/2014/main" id="{81CAB2C7-7637-B853-152F-B3F2320D1F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8" name="Content Placeholder 2">
            <a:extLst>
              <a:ext uri="{FF2B5EF4-FFF2-40B4-BE49-F238E27FC236}">
                <a16:creationId xmlns:a16="http://schemas.microsoft.com/office/drawing/2014/main" id="{8875F069-FF33-9AB3-3441-348C643C535F}"/>
              </a:ext>
            </a:extLst>
          </p:cNvPr>
          <p:cNvSpPr txBox="1">
            <a:spLocks/>
          </p:cNvSpPr>
          <p:nvPr/>
        </p:nvSpPr>
        <p:spPr>
          <a:xfrm>
            <a:off x="918189" y="3091479"/>
            <a:ext cx="4643919" cy="341630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kern="0" dirty="0">
              <a:ea typeface="Times New Roman" panose="02020603050405020304" pitchFamily="18" charset="0"/>
            </a:endParaRPr>
          </a:p>
          <a:p>
            <a:pPr marL="0" indent="0" algn="ctr">
              <a:buNone/>
            </a:pPr>
            <a:r>
              <a:rPr lang="en-GB" sz="2000" b="1" kern="0" dirty="0">
                <a:ea typeface="Times New Roman" panose="02020603050405020304" pitchFamily="18" charset="0"/>
              </a:rPr>
              <a:t>British Telecom Group</a:t>
            </a:r>
          </a:p>
          <a:p>
            <a:r>
              <a:rPr lang="en-GB" sz="2000" b="0" i="0" dirty="0">
                <a:solidFill>
                  <a:schemeClr val="tx1"/>
                </a:solidFill>
                <a:effectLst/>
              </a:rPr>
              <a:t>British multinational telecommunications holding company</a:t>
            </a:r>
          </a:p>
          <a:p>
            <a:r>
              <a:rPr lang="en-GB" sz="2000" b="0" i="0" dirty="0">
                <a:solidFill>
                  <a:schemeClr val="tx1"/>
                </a:solidFill>
                <a:effectLst/>
              </a:rPr>
              <a:t>founding in 1846 of the Electric Telegraph Company</a:t>
            </a:r>
          </a:p>
          <a:p>
            <a:r>
              <a:rPr lang="en-GB" sz="2000" kern="0" dirty="0">
                <a:solidFill>
                  <a:schemeClr val="tx1"/>
                </a:solidFill>
                <a:ea typeface="Times New Roman" panose="02020603050405020304" pitchFamily="18" charset="0"/>
              </a:rPr>
              <a:t>Area served: worldwide</a:t>
            </a:r>
          </a:p>
          <a:p>
            <a:r>
              <a:rPr lang="en-GB" sz="2000" i="0" dirty="0">
                <a:solidFill>
                  <a:srgbClr val="000000"/>
                </a:solidFill>
                <a:effectLst/>
              </a:rPr>
              <a:t>Headquarters: London</a:t>
            </a:r>
            <a:endParaRPr lang="en-GB" sz="2000" kern="0" dirty="0"/>
          </a:p>
          <a:p>
            <a:endParaRPr lang="en-GB" sz="2000" kern="0" dirty="0">
              <a:solidFill>
                <a:schemeClr val="tx1"/>
              </a:solidFill>
              <a:ea typeface="Times New Roman" panose="02020603050405020304" pitchFamily="18" charset="0"/>
            </a:endParaRPr>
          </a:p>
          <a:p>
            <a:endParaRPr lang="en-GB" sz="2000" kern="0" dirty="0">
              <a:solidFill>
                <a:schemeClr val="tx1"/>
              </a:solidFill>
              <a:ea typeface="Times New Roman" panose="02020603050405020304" pitchFamily="18" charset="0"/>
            </a:endParaRPr>
          </a:p>
          <a:p>
            <a:pPr marL="0" indent="0">
              <a:buFont typeface="Wingdings 3" charset="2"/>
              <a:buNone/>
            </a:pPr>
            <a:endParaRPr lang="en-GB" kern="0" dirty="0"/>
          </a:p>
        </p:txBody>
      </p:sp>
      <p:sp>
        <p:nvSpPr>
          <p:cNvPr id="9" name="Content Placeholder 2">
            <a:extLst>
              <a:ext uri="{FF2B5EF4-FFF2-40B4-BE49-F238E27FC236}">
                <a16:creationId xmlns:a16="http://schemas.microsoft.com/office/drawing/2014/main" id="{D992C29A-C129-A9F8-071B-F3CBE1635A8B}"/>
              </a:ext>
            </a:extLst>
          </p:cNvPr>
          <p:cNvSpPr txBox="1">
            <a:spLocks/>
          </p:cNvSpPr>
          <p:nvPr/>
        </p:nvSpPr>
        <p:spPr>
          <a:xfrm flipH="1">
            <a:off x="5949627" y="2937666"/>
            <a:ext cx="4732562"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kern="0" dirty="0">
              <a:ea typeface="Times New Roman" panose="02020603050405020304" pitchFamily="18" charset="0"/>
            </a:endParaRPr>
          </a:p>
          <a:p>
            <a:pPr marL="0" indent="0">
              <a:buFont typeface="Wingdings 3" charset="2"/>
              <a:buNone/>
            </a:pPr>
            <a:endParaRPr lang="en-GB" kern="0" dirty="0">
              <a:ea typeface="Times New Roman" panose="02020603050405020304" pitchFamily="18" charset="0"/>
            </a:endParaRPr>
          </a:p>
          <a:p>
            <a:pPr marL="0" indent="0">
              <a:buFont typeface="Wingdings 3" charset="2"/>
              <a:buNone/>
            </a:pPr>
            <a:endParaRPr lang="en-GB" kern="0" dirty="0"/>
          </a:p>
        </p:txBody>
      </p:sp>
      <p:sp>
        <p:nvSpPr>
          <p:cNvPr id="10" name="Content Placeholder 2">
            <a:extLst>
              <a:ext uri="{FF2B5EF4-FFF2-40B4-BE49-F238E27FC236}">
                <a16:creationId xmlns:a16="http://schemas.microsoft.com/office/drawing/2014/main" id="{E7119FD9-00A1-1015-0B95-7080DFF89BDA}"/>
              </a:ext>
            </a:extLst>
          </p:cNvPr>
          <p:cNvSpPr txBox="1">
            <a:spLocks/>
          </p:cNvSpPr>
          <p:nvPr/>
        </p:nvSpPr>
        <p:spPr>
          <a:xfrm flipH="1">
            <a:off x="6095999" y="3429000"/>
            <a:ext cx="5023173" cy="302893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lgn="ctr">
              <a:buNone/>
            </a:pPr>
            <a:r>
              <a:rPr lang="en-GB" sz="2000" b="1" kern="0" dirty="0"/>
              <a:t>China Media Group</a:t>
            </a:r>
          </a:p>
          <a:p>
            <a:r>
              <a:rPr lang="en-GB" sz="2000" dirty="0">
                <a:solidFill>
                  <a:srgbClr val="202122"/>
                </a:solidFill>
                <a:latin typeface="Arial" panose="020B0604020202020204" pitchFamily="34" charset="0"/>
              </a:rPr>
              <a:t>P</a:t>
            </a:r>
            <a:r>
              <a:rPr lang="en-GB" sz="2000" b="0" i="0" dirty="0">
                <a:solidFill>
                  <a:srgbClr val="202122"/>
                </a:solidFill>
                <a:effectLst/>
                <a:latin typeface="Arial" panose="020B0604020202020204" pitchFamily="34" charset="0"/>
              </a:rPr>
              <a:t>redominant state media company by means of radio and television broadcasting</a:t>
            </a:r>
          </a:p>
          <a:p>
            <a:r>
              <a:rPr lang="en-GB" sz="2000" dirty="0">
                <a:solidFill>
                  <a:srgbClr val="202122"/>
                </a:solidFill>
                <a:latin typeface="Arial" panose="020B0604020202020204" pitchFamily="34" charset="0"/>
              </a:rPr>
              <a:t>F</a:t>
            </a:r>
            <a:r>
              <a:rPr lang="en-GB" sz="2000" b="0" i="0" dirty="0">
                <a:solidFill>
                  <a:srgbClr val="202122"/>
                </a:solidFill>
                <a:effectLst/>
                <a:latin typeface="Arial" panose="020B0604020202020204" pitchFamily="34" charset="0"/>
              </a:rPr>
              <a:t>ounded on March 2018</a:t>
            </a:r>
          </a:p>
          <a:p>
            <a:r>
              <a:rPr lang="en-GB" sz="2000" dirty="0">
                <a:solidFill>
                  <a:srgbClr val="202122"/>
                </a:solidFill>
                <a:latin typeface="Arial" panose="020B0604020202020204" pitchFamily="34" charset="0"/>
              </a:rPr>
              <a:t>K</a:t>
            </a:r>
            <a:r>
              <a:rPr lang="en-GB" sz="2000" b="0" i="0" dirty="0">
                <a:solidFill>
                  <a:srgbClr val="202122"/>
                </a:solidFill>
                <a:effectLst/>
                <a:latin typeface="Arial" panose="020B0604020202020204" pitchFamily="34" charset="0"/>
              </a:rPr>
              <a:t>nown as </a:t>
            </a:r>
            <a:r>
              <a:rPr lang="en-GB" sz="2000" b="1" i="0" dirty="0">
                <a:solidFill>
                  <a:srgbClr val="202122"/>
                </a:solidFill>
                <a:effectLst/>
                <a:latin typeface="Arial" panose="020B0604020202020204" pitchFamily="34" charset="0"/>
              </a:rPr>
              <a:t>Voice of China</a:t>
            </a:r>
            <a:endParaRPr lang="en-GB" sz="2000" dirty="0">
              <a:solidFill>
                <a:srgbClr val="202122"/>
              </a:solidFill>
              <a:latin typeface="Arial" panose="020B0604020202020204" pitchFamily="34" charset="0"/>
            </a:endParaRPr>
          </a:p>
          <a:p>
            <a:r>
              <a:rPr lang="en-GB" sz="2000" dirty="0">
                <a:solidFill>
                  <a:srgbClr val="202122"/>
                </a:solidFill>
                <a:latin typeface="Arial" panose="020B0604020202020204" pitchFamily="34" charset="0"/>
              </a:rPr>
              <a:t>Headquarters: Beijing</a:t>
            </a:r>
          </a:p>
        </p:txBody>
      </p:sp>
    </p:spTree>
    <p:extLst>
      <p:ext uri="{BB962C8B-B14F-4D97-AF65-F5344CB8AC3E}">
        <p14:creationId xmlns:p14="http://schemas.microsoft.com/office/powerpoint/2010/main" val="362080182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E515-91E7-9D24-173B-3C29937F3167}"/>
              </a:ext>
            </a:extLst>
          </p:cNvPr>
          <p:cNvSpPr>
            <a:spLocks noGrp="1"/>
          </p:cNvSpPr>
          <p:nvPr>
            <p:ph type="title"/>
          </p:nvPr>
        </p:nvSpPr>
        <p:spPr/>
        <p:txBody>
          <a:bodyPr/>
          <a:lstStyle/>
          <a:p>
            <a:r>
              <a:rPr lang="en-GB" sz="3200" dirty="0"/>
              <a:t>Differences between United Kingdom and China</a:t>
            </a:r>
          </a:p>
        </p:txBody>
      </p:sp>
      <p:sp>
        <p:nvSpPr>
          <p:cNvPr id="3" name="Content Placeholder 2">
            <a:extLst>
              <a:ext uri="{FF2B5EF4-FFF2-40B4-BE49-F238E27FC236}">
                <a16:creationId xmlns:a16="http://schemas.microsoft.com/office/drawing/2014/main" id="{FD653C2C-2EC8-0740-C757-C84AEE79B976}"/>
              </a:ext>
            </a:extLst>
          </p:cNvPr>
          <p:cNvSpPr>
            <a:spLocks noGrp="1"/>
          </p:cNvSpPr>
          <p:nvPr>
            <p:ph sz="half" idx="1"/>
          </p:nvPr>
        </p:nvSpPr>
        <p:spPr>
          <a:xfrm>
            <a:off x="1270842" y="2577920"/>
            <a:ext cx="4825158" cy="3848671"/>
          </a:xfrm>
        </p:spPr>
        <p:txBody>
          <a:bodyPr>
            <a:normAutofit fontScale="92500"/>
          </a:bodyPr>
          <a:lstStyle/>
          <a:p>
            <a:pPr marL="0" indent="0" algn="ctr">
              <a:buNone/>
            </a:pPr>
            <a:r>
              <a:rPr lang="en-GB" sz="2000" b="1" dirty="0">
                <a:effectLst/>
                <a:ea typeface="Malgun Gothic" panose="020B0503020000020004" pitchFamily="34" charset="-127"/>
                <a:cs typeface="Times New Roman" panose="02020603050405020304" pitchFamily="18" charset="0"/>
              </a:rPr>
              <a:t>United Kingdom</a:t>
            </a:r>
            <a:endParaRPr lang="en-GB" sz="2000" b="1" dirty="0">
              <a:ea typeface="Malgun Gothic" panose="020B0503020000020004" pitchFamily="34" charset="-127"/>
              <a:cs typeface="Times New Roman" panose="02020603050405020304" pitchFamily="18" charset="0"/>
            </a:endParaRPr>
          </a:p>
          <a:p>
            <a:r>
              <a:rPr lang="en-GB" sz="2000" dirty="0">
                <a:effectLst/>
                <a:ea typeface="Malgun Gothic" panose="020B0503020000020004" pitchFamily="34" charset="-127"/>
                <a:cs typeface="Times New Roman" panose="02020603050405020304" pitchFamily="18" charset="0"/>
              </a:rPr>
              <a:t>Education: capacity-based education</a:t>
            </a:r>
          </a:p>
          <a:p>
            <a:r>
              <a:rPr lang="en-GB" sz="2000" kern="0" dirty="0">
                <a:effectLst/>
                <a:ea typeface="Times New Roman" panose="02020603050405020304" pitchFamily="18" charset="0"/>
              </a:rPr>
              <a:t>Politics: </a:t>
            </a:r>
            <a:r>
              <a:rPr lang="en-GB" sz="2000" dirty="0">
                <a:effectLst/>
                <a:ea typeface="Malgun Gothic" panose="020B0503020000020004" pitchFamily="34" charset="-127"/>
                <a:cs typeface="Times New Roman" panose="02020603050405020304" pitchFamily="18" charset="0"/>
              </a:rPr>
              <a:t>decentralized and diverse political system</a:t>
            </a:r>
          </a:p>
          <a:p>
            <a:r>
              <a:rPr lang="en-GB" sz="2000" kern="0" dirty="0">
                <a:effectLst/>
                <a:ea typeface="Times New Roman" panose="02020603050405020304" pitchFamily="18" charset="0"/>
              </a:rPr>
              <a:t>Work culture: </a:t>
            </a:r>
            <a:r>
              <a:rPr lang="en-GB" sz="2000" dirty="0">
                <a:effectLst/>
                <a:ea typeface="Malgun Gothic" panose="020B0503020000020004" pitchFamily="34" charset="-127"/>
                <a:cs typeface="Times New Roman" panose="02020603050405020304" pitchFamily="18" charset="0"/>
              </a:rPr>
              <a:t>relaxed and social</a:t>
            </a:r>
          </a:p>
          <a:p>
            <a:r>
              <a:rPr lang="en-GB" sz="2000" dirty="0">
                <a:ea typeface="Malgun Gothic" panose="020B0503020000020004" pitchFamily="34" charset="-127"/>
                <a:cs typeface="Times New Roman" panose="02020603050405020304" pitchFamily="18" charset="0"/>
              </a:rPr>
              <a:t>Economy: developed and stable</a:t>
            </a:r>
          </a:p>
          <a:p>
            <a:r>
              <a:rPr lang="en-GB" sz="2000" dirty="0">
                <a:ea typeface="Malgun Gothic" panose="020B0503020000020004" pitchFamily="34" charset="-127"/>
                <a:cs typeface="Times New Roman" panose="02020603050405020304" pitchFamily="18" charset="0"/>
              </a:rPr>
              <a:t>Culture: individualist and modern</a:t>
            </a:r>
          </a:p>
        </p:txBody>
      </p:sp>
      <p:sp>
        <p:nvSpPr>
          <p:cNvPr id="4" name="Content Placeholder 3">
            <a:extLst>
              <a:ext uri="{FF2B5EF4-FFF2-40B4-BE49-F238E27FC236}">
                <a16:creationId xmlns:a16="http://schemas.microsoft.com/office/drawing/2014/main" id="{2197630F-1A91-4796-EF1D-6A8F269AB522}"/>
              </a:ext>
            </a:extLst>
          </p:cNvPr>
          <p:cNvSpPr>
            <a:spLocks noGrp="1"/>
          </p:cNvSpPr>
          <p:nvPr>
            <p:ph sz="half" idx="2"/>
          </p:nvPr>
        </p:nvSpPr>
        <p:spPr>
          <a:xfrm>
            <a:off x="6303383" y="2577920"/>
            <a:ext cx="4825159" cy="3416300"/>
          </a:xfrm>
        </p:spPr>
        <p:txBody>
          <a:bodyPr>
            <a:normAutofit fontScale="92500"/>
          </a:bodyPr>
          <a:lstStyle/>
          <a:p>
            <a:pPr marL="0" indent="0" algn="ctr">
              <a:buNone/>
            </a:pPr>
            <a:r>
              <a:rPr lang="en-GB" sz="2000" b="1" dirty="0">
                <a:ea typeface="Malgun Gothic" panose="020B0503020000020004" pitchFamily="34" charset="-127"/>
                <a:cs typeface="Times New Roman" panose="02020603050405020304" pitchFamily="18" charset="0"/>
              </a:rPr>
              <a:t>China</a:t>
            </a:r>
          </a:p>
          <a:p>
            <a:r>
              <a:rPr lang="en-GB" sz="2000" dirty="0">
                <a:ea typeface="Malgun Gothic" panose="020B0503020000020004" pitchFamily="34" charset="-127"/>
                <a:cs typeface="Times New Roman" panose="02020603050405020304" pitchFamily="18" charset="0"/>
              </a:rPr>
              <a:t>Education: knowledge-based education</a:t>
            </a:r>
          </a:p>
          <a:p>
            <a:r>
              <a:rPr lang="en-GB" sz="2000" dirty="0">
                <a:ea typeface="Malgun Gothic" panose="020B0503020000020004" pitchFamily="34" charset="-127"/>
                <a:cs typeface="Times New Roman" panose="02020603050405020304" pitchFamily="18" charset="0"/>
              </a:rPr>
              <a:t>Politics: less democratic political system</a:t>
            </a:r>
          </a:p>
          <a:p>
            <a:r>
              <a:rPr lang="en-GB" sz="2000" dirty="0">
                <a:ea typeface="Malgun Gothic" panose="020B0503020000020004" pitchFamily="34" charset="-127"/>
                <a:cs typeface="Times New Roman" panose="02020603050405020304" pitchFamily="18" charset="0"/>
              </a:rPr>
              <a:t>Work culture: hierarchical and formal</a:t>
            </a:r>
          </a:p>
          <a:p>
            <a:r>
              <a:rPr lang="en-GB" sz="2000" dirty="0">
                <a:ea typeface="Malgun Gothic" panose="020B0503020000020004" pitchFamily="34" charset="-127"/>
                <a:cs typeface="Times New Roman" panose="02020603050405020304" pitchFamily="18" charset="0"/>
              </a:rPr>
              <a:t>Economy: larger and faster-growing </a:t>
            </a:r>
          </a:p>
          <a:p>
            <a:r>
              <a:rPr lang="en-GB" sz="2000" dirty="0">
                <a:ea typeface="Malgun Gothic" panose="020B0503020000020004" pitchFamily="34" charset="-127"/>
                <a:cs typeface="Times New Roman" panose="02020603050405020304" pitchFamily="18" charset="0"/>
              </a:rPr>
              <a:t>Culture: collectivist and traditional </a:t>
            </a:r>
          </a:p>
          <a:p>
            <a:endParaRPr lang="en-GB" sz="2000" dirty="0">
              <a:ea typeface="Malgun Gothic" panose="020B0503020000020004" pitchFamily="34" charset="-127"/>
              <a:cs typeface="Times New Roman" panose="02020603050405020304" pitchFamily="18" charset="0"/>
            </a:endParaRPr>
          </a:p>
        </p:txBody>
      </p:sp>
      <p:pic>
        <p:nvPicPr>
          <p:cNvPr id="5" name="Picture 4" descr="A logo with text on it&#10;&#10;Description automatically generated">
            <a:extLst>
              <a:ext uri="{FF2B5EF4-FFF2-40B4-BE49-F238E27FC236}">
                <a16:creationId xmlns:a16="http://schemas.microsoft.com/office/drawing/2014/main" id="{A918E8B6-E1EB-3FD5-BE64-2D6A9988A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380422616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318AA-2FDE-C81C-EFBD-F94E6AA4B51B}"/>
              </a:ext>
            </a:extLst>
          </p:cNvPr>
          <p:cNvSpPr>
            <a:spLocks noGrp="1"/>
          </p:cNvSpPr>
          <p:nvPr>
            <p:ph type="title"/>
          </p:nvPr>
        </p:nvSpPr>
        <p:spPr>
          <a:xfrm>
            <a:off x="1154954" y="838200"/>
            <a:ext cx="8761413" cy="959778"/>
          </a:xfrm>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5" name="Content Placeholder 4">
            <a:extLst>
              <a:ext uri="{FF2B5EF4-FFF2-40B4-BE49-F238E27FC236}">
                <a16:creationId xmlns:a16="http://schemas.microsoft.com/office/drawing/2014/main" id="{EBC9E807-53FF-E870-BCB0-9EF3F85340ED}"/>
              </a:ext>
            </a:extLst>
          </p:cNvPr>
          <p:cNvSpPr>
            <a:spLocks noGrp="1"/>
          </p:cNvSpPr>
          <p:nvPr>
            <p:ph idx="1"/>
          </p:nvPr>
        </p:nvSpPr>
        <p:spPr/>
        <p:txBody>
          <a:bodyPr>
            <a:normAutofit/>
          </a:bodyPr>
          <a:lstStyle/>
          <a:p>
            <a:r>
              <a:rPr lang="en-GB" sz="2800" b="1" kern="0" dirty="0">
                <a:effectLst/>
                <a:ea typeface="Times New Roman" panose="02020603050405020304" pitchFamily="18" charset="0"/>
              </a:rPr>
              <a:t>Guanxi</a:t>
            </a:r>
          </a:p>
          <a:p>
            <a:endParaRPr lang="en-GB" sz="2000" b="1" kern="0" dirty="0">
              <a:solidFill>
                <a:schemeClr val="tx1"/>
              </a:solidFill>
              <a:ea typeface="Times New Roman" panose="02020603050405020304" pitchFamily="18" charset="0"/>
              <a:cs typeface="Times New Roman" panose="02020603050405020304" pitchFamily="18" charset="0"/>
            </a:endParaRPr>
          </a:p>
          <a:p>
            <a:r>
              <a:rPr lang="en-GB" sz="2000" kern="0" dirty="0">
                <a:solidFill>
                  <a:schemeClr val="tx1"/>
                </a:solidFill>
                <a:effectLst/>
                <a:ea typeface="Times New Roman" panose="02020603050405020304" pitchFamily="18" charset="0"/>
                <a:cs typeface="Times New Roman" panose="02020603050405020304" pitchFamily="18" charset="0"/>
              </a:rPr>
              <a:t>This is the concept of building and maintaining personal relationships and mutual obligations in business. It is very important for Chinese companies to establish trust and rapport with their partners, and to avoid direct confrontation or criticism. </a:t>
            </a:r>
            <a:r>
              <a:rPr lang="en-GB" sz="2000" kern="0" dirty="0">
                <a:solidFill>
                  <a:schemeClr val="tx1"/>
                </a:solidFill>
                <a:ea typeface="Times New Roman" panose="02020603050405020304" pitchFamily="18" charset="0"/>
                <a:cs typeface="Times New Roman" panose="02020603050405020304" pitchFamily="18" charset="0"/>
              </a:rPr>
              <a:t>BT Group may need to invest more time and effort in developing guanxi with China Media Group, and to respect their norms and etiquette.</a:t>
            </a:r>
          </a:p>
          <a:p>
            <a:pPr marL="342900" lvl="0" indent="-342900">
              <a:lnSpc>
                <a:spcPct val="107000"/>
              </a:lnSpc>
              <a:spcAft>
                <a:spcPts val="800"/>
              </a:spcAft>
              <a:buSzPts val="1000"/>
              <a:buFont typeface="Symbol" panose="05050102010706020507" pitchFamily="18" charset="2"/>
              <a:buChar char=""/>
              <a:tabLst>
                <a:tab pos="457200" algn="l"/>
              </a:tabLst>
            </a:pPr>
            <a:endParaRPr lang="en-GB" sz="2000" dirty="0"/>
          </a:p>
        </p:txBody>
      </p:sp>
      <p:pic>
        <p:nvPicPr>
          <p:cNvPr id="7" name="Picture 6" descr="A logo with text on it&#10;&#10;Description automatically generated">
            <a:extLst>
              <a:ext uri="{FF2B5EF4-FFF2-40B4-BE49-F238E27FC236}">
                <a16:creationId xmlns:a16="http://schemas.microsoft.com/office/drawing/2014/main" id="{3A44BF88-0314-5301-CBD0-348B507F4D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155841003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653C4-CA81-2AD6-936D-5E7FD125DF39}"/>
              </a:ext>
            </a:extLst>
          </p:cNvPr>
          <p:cNvSpPr>
            <a:spLocks noGrp="1"/>
          </p:cNvSpPr>
          <p:nvPr>
            <p:ph type="title"/>
          </p:nvPr>
        </p:nvSpPr>
        <p:spPr>
          <a:xfrm>
            <a:off x="1154954" y="708917"/>
            <a:ext cx="8761413" cy="1263721"/>
          </a:xfrm>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3" name="Content Placeholder 2">
            <a:extLst>
              <a:ext uri="{FF2B5EF4-FFF2-40B4-BE49-F238E27FC236}">
                <a16:creationId xmlns:a16="http://schemas.microsoft.com/office/drawing/2014/main" id="{EF717F5F-E277-A68F-7616-AEA5389737AC}"/>
              </a:ext>
            </a:extLst>
          </p:cNvPr>
          <p:cNvSpPr>
            <a:spLocks noGrp="1"/>
          </p:cNvSpPr>
          <p:nvPr>
            <p:ph idx="1"/>
          </p:nvPr>
        </p:nvSpPr>
        <p:spPr/>
        <p:txBody>
          <a:bodyPr>
            <a:normAutofit/>
          </a:bodyPr>
          <a:lstStyle/>
          <a:p>
            <a:r>
              <a:rPr lang="en-GB" sz="2800" b="1" kern="0" dirty="0">
                <a:effectLst/>
                <a:ea typeface="Times New Roman" panose="02020603050405020304" pitchFamily="18" charset="0"/>
              </a:rPr>
              <a:t>Hofstede’s cultural dimensions</a:t>
            </a:r>
          </a:p>
          <a:p>
            <a:endParaRPr lang="en-GB" sz="2800" dirty="0"/>
          </a:p>
        </p:txBody>
      </p:sp>
      <p:pic>
        <p:nvPicPr>
          <p:cNvPr id="4" name="Picture 3" descr="A logo with text on it&#10;&#10;Description automatically generated">
            <a:extLst>
              <a:ext uri="{FF2B5EF4-FFF2-40B4-BE49-F238E27FC236}">
                <a16:creationId xmlns:a16="http://schemas.microsoft.com/office/drawing/2014/main" id="{420B572A-93CD-A7AC-E84E-19EC69DBC2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Tree>
    <p:extLst>
      <p:ext uri="{BB962C8B-B14F-4D97-AF65-F5344CB8AC3E}">
        <p14:creationId xmlns:p14="http://schemas.microsoft.com/office/powerpoint/2010/main" val="48793730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aph of different colored bars&#10;&#10;Description automatically generated">
            <a:extLst>
              <a:ext uri="{FF2B5EF4-FFF2-40B4-BE49-F238E27FC236}">
                <a16:creationId xmlns:a16="http://schemas.microsoft.com/office/drawing/2014/main" id="{D9FB12A7-6CE5-F2B3-DB14-FBE3102598AC}"/>
              </a:ext>
            </a:extLst>
          </p:cNvPr>
          <p:cNvPicPr>
            <a:picLocks noChangeAspect="1"/>
          </p:cNvPicPr>
          <p:nvPr/>
        </p:nvPicPr>
        <p:blipFill rotWithShape="1">
          <a:blip r:embed="rId2">
            <a:extLst>
              <a:ext uri="{28A0092B-C50C-407E-A947-70E740481C1C}">
                <a14:useLocalDpi xmlns:a14="http://schemas.microsoft.com/office/drawing/2010/main" val="0"/>
              </a:ext>
            </a:extLst>
          </a:blip>
          <a:srcRect r="2223" b="1"/>
          <a:stretch/>
        </p:blipFill>
        <p:spPr>
          <a:xfrm>
            <a:off x="965771" y="369870"/>
            <a:ext cx="10548133" cy="5921348"/>
          </a:xfrm>
          <a:prstGeom prst="rect">
            <a:avLst/>
          </a:prstGeom>
          <a:solidFill>
            <a:schemeClr val="bg1"/>
          </a:solidFill>
          <a:ln>
            <a:solidFill>
              <a:schemeClr val="bg1"/>
            </a:solidFill>
          </a:ln>
        </p:spPr>
      </p:pic>
      <p:pic>
        <p:nvPicPr>
          <p:cNvPr id="4" name="Picture 3" descr="A logo with text on it&#10;&#10;Description automatically generated">
            <a:extLst>
              <a:ext uri="{FF2B5EF4-FFF2-40B4-BE49-F238E27FC236}">
                <a16:creationId xmlns:a16="http://schemas.microsoft.com/office/drawing/2014/main" id="{C85CFA48-C170-5487-E6D6-4389629F72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
        <p:nvSpPr>
          <p:cNvPr id="5" name="TextBox 4">
            <a:extLst>
              <a:ext uri="{FF2B5EF4-FFF2-40B4-BE49-F238E27FC236}">
                <a16:creationId xmlns:a16="http://schemas.microsoft.com/office/drawing/2014/main" id="{BE2459EC-2474-0AA9-1E87-73277E93B11A}"/>
              </a:ext>
            </a:extLst>
          </p:cNvPr>
          <p:cNvSpPr txBox="1"/>
          <p:nvPr/>
        </p:nvSpPr>
        <p:spPr>
          <a:xfrm>
            <a:off x="215757" y="6353983"/>
            <a:ext cx="2948683" cy="338554"/>
          </a:xfrm>
          <a:prstGeom prst="rect">
            <a:avLst/>
          </a:prstGeom>
          <a:noFill/>
        </p:spPr>
        <p:txBody>
          <a:bodyPr wrap="square" rtlCol="0">
            <a:spAutoFit/>
          </a:bodyPr>
          <a:lstStyle/>
          <a:p>
            <a:r>
              <a:rPr lang="en-GB" sz="1600" b="0" i="0" dirty="0">
                <a:solidFill>
                  <a:srgbClr val="2C3E50"/>
                </a:solidFill>
                <a:effectLst/>
                <a:latin typeface="Century Gothic (Body)"/>
              </a:rPr>
              <a:t>(Hofstede Insights, 2023)</a:t>
            </a:r>
            <a:endParaRPr lang="en-GB" sz="1600" dirty="0">
              <a:latin typeface="Century Gothic (Body)"/>
            </a:endParaRPr>
          </a:p>
        </p:txBody>
      </p:sp>
    </p:spTree>
    <p:extLst>
      <p:ext uri="{BB962C8B-B14F-4D97-AF65-F5344CB8AC3E}">
        <p14:creationId xmlns:p14="http://schemas.microsoft.com/office/powerpoint/2010/main" val="87012655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DA022-2306-B72F-8777-F9BEEFBD716E}"/>
              </a:ext>
            </a:extLst>
          </p:cNvPr>
          <p:cNvSpPr>
            <a:spLocks noGrp="1"/>
          </p:cNvSpPr>
          <p:nvPr>
            <p:ph type="title"/>
          </p:nvPr>
        </p:nvSpPr>
        <p:spPr/>
        <p:txBody>
          <a:bodyPr/>
          <a:lstStyle/>
          <a:p>
            <a:r>
              <a:rPr lang="en-GB" sz="3200" kern="0" dirty="0">
                <a:effectLst/>
                <a:ea typeface="Times New Roman" panose="02020603050405020304" pitchFamily="18" charset="0"/>
              </a:rPr>
              <a:t>Cultural challenges that BT Group may face in China</a:t>
            </a:r>
            <a:endParaRPr lang="en-GB" sz="3200" dirty="0"/>
          </a:p>
        </p:txBody>
      </p:sp>
      <p:sp>
        <p:nvSpPr>
          <p:cNvPr id="3" name="Content Placeholder 2">
            <a:extLst>
              <a:ext uri="{FF2B5EF4-FFF2-40B4-BE49-F238E27FC236}">
                <a16:creationId xmlns:a16="http://schemas.microsoft.com/office/drawing/2014/main" id="{1E455BA5-78A1-70C8-8CF1-07BE6892A338}"/>
              </a:ext>
            </a:extLst>
          </p:cNvPr>
          <p:cNvSpPr>
            <a:spLocks noGrp="1"/>
          </p:cNvSpPr>
          <p:nvPr>
            <p:ph idx="1"/>
          </p:nvPr>
        </p:nvSpPr>
        <p:spPr/>
        <p:txBody>
          <a:bodyPr>
            <a:normAutofit/>
          </a:bodyPr>
          <a:lstStyle/>
          <a:p>
            <a:r>
              <a:rPr lang="en-GB" sz="2800" b="1" dirty="0"/>
              <a:t>Regulatory and innovation challenges</a:t>
            </a:r>
          </a:p>
          <a:p>
            <a:pPr marL="0" indent="0">
              <a:buNone/>
            </a:pPr>
            <a:endParaRPr lang="en-GB" sz="2800" b="1" dirty="0"/>
          </a:p>
          <a:p>
            <a:r>
              <a:rPr lang="en-GB" sz="2000" kern="0" dirty="0"/>
              <a:t>China has a complex and dynamic regulatory environment that may pose challenges for foreign companies</a:t>
            </a:r>
          </a:p>
          <a:p>
            <a:r>
              <a:rPr lang="en-GB" sz="2000" dirty="0"/>
              <a:t>UK businesses may need to stay current on the most recent laws and regulations and, when needed, seek professional guidance</a:t>
            </a:r>
            <a:r>
              <a:rPr lang="en-GB" sz="2800" b="1" dirty="0"/>
              <a:t>.</a:t>
            </a:r>
          </a:p>
        </p:txBody>
      </p:sp>
      <p:pic>
        <p:nvPicPr>
          <p:cNvPr id="4" name="Picture 3" descr="A logo with text on it&#10;&#10;Description automatically generated">
            <a:extLst>
              <a:ext uri="{FF2B5EF4-FFF2-40B4-BE49-F238E27FC236}">
                <a16:creationId xmlns:a16="http://schemas.microsoft.com/office/drawing/2014/main" id="{80800B3C-C6AF-FB20-0445-616731CB5F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Tree>
    <p:extLst>
      <p:ext uri="{BB962C8B-B14F-4D97-AF65-F5344CB8AC3E}">
        <p14:creationId xmlns:p14="http://schemas.microsoft.com/office/powerpoint/2010/main" val="2173177798"/>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B9E99-0B04-D7DD-6ACF-B030F48885F4}"/>
              </a:ext>
            </a:extLst>
          </p:cNvPr>
          <p:cNvSpPr>
            <a:spLocks noGrp="1"/>
          </p:cNvSpPr>
          <p:nvPr>
            <p:ph type="title"/>
          </p:nvPr>
        </p:nvSpPr>
        <p:spPr/>
        <p:txBody>
          <a:bodyPr/>
          <a:lstStyle/>
          <a:p>
            <a:pPr algn="ctr"/>
            <a:r>
              <a:rPr lang="en-GB" dirty="0">
                <a:latin typeface="+mn-lt"/>
              </a:rPr>
              <a:t>Recommendations and solutions </a:t>
            </a:r>
          </a:p>
        </p:txBody>
      </p:sp>
      <p:sp>
        <p:nvSpPr>
          <p:cNvPr id="3" name="Content Placeholder 2">
            <a:extLst>
              <a:ext uri="{FF2B5EF4-FFF2-40B4-BE49-F238E27FC236}">
                <a16:creationId xmlns:a16="http://schemas.microsoft.com/office/drawing/2014/main" id="{82E90A8D-12F0-96BC-E713-36CFE88FB7FF}"/>
              </a:ext>
            </a:extLst>
          </p:cNvPr>
          <p:cNvSpPr>
            <a:spLocks noGrp="1"/>
          </p:cNvSpPr>
          <p:nvPr>
            <p:ph idx="1"/>
          </p:nvPr>
        </p:nvSpPr>
        <p:spPr>
          <a:xfrm>
            <a:off x="6336345" y="2468032"/>
            <a:ext cx="4643919" cy="3416300"/>
          </a:xfrm>
        </p:spPr>
        <p:txBody>
          <a:bodyPr/>
          <a:lstStyle/>
          <a:p>
            <a:endParaRPr lang="en-GB" sz="1800" kern="0" dirty="0">
              <a:effectLst/>
              <a:ea typeface="Times New Roman" panose="02020603050405020304" pitchFamily="18" charset="0"/>
            </a:endParaRPr>
          </a:p>
          <a:p>
            <a:pPr marL="0" indent="0">
              <a:buNone/>
            </a:pPr>
            <a:endParaRPr lang="en-GB" sz="1800" kern="0" dirty="0">
              <a:effectLst/>
              <a:ea typeface="Times New Roman" panose="02020603050405020304" pitchFamily="18" charset="0"/>
            </a:endParaRPr>
          </a:p>
          <a:p>
            <a:r>
              <a:rPr lang="en-GB" sz="2800" kern="0" dirty="0"/>
              <a:t>Building a cross-cultural team</a:t>
            </a:r>
          </a:p>
        </p:txBody>
      </p:sp>
      <p:pic>
        <p:nvPicPr>
          <p:cNvPr id="4" name="Picture 3" descr="A logo with text on it&#10;&#10;Description automatically generated">
            <a:extLst>
              <a:ext uri="{FF2B5EF4-FFF2-40B4-BE49-F238E27FC236}">
                <a16:creationId xmlns:a16="http://schemas.microsoft.com/office/drawing/2014/main" id="{0E30FCD4-4576-5405-E4F8-766014A073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7" name="Content Placeholder 2">
            <a:extLst>
              <a:ext uri="{FF2B5EF4-FFF2-40B4-BE49-F238E27FC236}">
                <a16:creationId xmlns:a16="http://schemas.microsoft.com/office/drawing/2014/main" id="{8A8147D5-63A2-0F31-7CF2-490CCF095AE9}"/>
              </a:ext>
            </a:extLst>
          </p:cNvPr>
          <p:cNvSpPr txBox="1">
            <a:spLocks/>
          </p:cNvSpPr>
          <p:nvPr/>
        </p:nvSpPr>
        <p:spPr>
          <a:xfrm>
            <a:off x="778725" y="2299672"/>
            <a:ext cx="4643919"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kern="0" dirty="0">
              <a:ea typeface="Times New Roman" panose="02020603050405020304" pitchFamily="18" charset="0"/>
            </a:endParaRPr>
          </a:p>
          <a:p>
            <a:pPr marL="0" indent="0">
              <a:buFont typeface="Wingdings 3" charset="2"/>
              <a:buNone/>
            </a:pPr>
            <a:endParaRPr lang="en-GB" kern="0" dirty="0">
              <a:ea typeface="Times New Roman" panose="02020603050405020304" pitchFamily="18" charset="0"/>
            </a:endParaRPr>
          </a:p>
          <a:p>
            <a:r>
              <a:rPr lang="en-GB" sz="2800" kern="0" dirty="0">
                <a:ea typeface="Times New Roman" panose="02020603050405020304" pitchFamily="18" charset="0"/>
              </a:rPr>
              <a:t>Conducting thorough research and due diligence</a:t>
            </a:r>
          </a:p>
          <a:p>
            <a:pPr marL="0" indent="0">
              <a:buFont typeface="Wingdings 3" charset="2"/>
              <a:buNone/>
            </a:pPr>
            <a:endParaRPr lang="en-GB" kern="0" dirty="0"/>
          </a:p>
        </p:txBody>
      </p:sp>
      <p:sp>
        <p:nvSpPr>
          <p:cNvPr id="8" name="Content Placeholder 2">
            <a:extLst>
              <a:ext uri="{FF2B5EF4-FFF2-40B4-BE49-F238E27FC236}">
                <a16:creationId xmlns:a16="http://schemas.microsoft.com/office/drawing/2014/main" id="{A2389952-5D92-1A63-475C-9CDE108953E4}"/>
              </a:ext>
            </a:extLst>
          </p:cNvPr>
          <p:cNvSpPr txBox="1">
            <a:spLocks/>
          </p:cNvSpPr>
          <p:nvPr/>
        </p:nvSpPr>
        <p:spPr>
          <a:xfrm flipH="1">
            <a:off x="3470629" y="4445283"/>
            <a:ext cx="4378825" cy="2226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kern="0" dirty="0">
              <a:ea typeface="Times New Roman" panose="02020603050405020304" pitchFamily="18" charset="0"/>
            </a:endParaRPr>
          </a:p>
          <a:p>
            <a:r>
              <a:rPr lang="en-GB" sz="2800" kern="0" dirty="0">
                <a:ea typeface="Times New Roman" panose="02020603050405020304" pitchFamily="18" charset="0"/>
              </a:rPr>
              <a:t>Adopt a flexible and long-term approach</a:t>
            </a:r>
            <a:endParaRPr lang="en-GB" kern="0" dirty="0"/>
          </a:p>
        </p:txBody>
      </p:sp>
    </p:spTree>
    <p:extLst>
      <p:ext uri="{BB962C8B-B14F-4D97-AF65-F5344CB8AC3E}">
        <p14:creationId xmlns:p14="http://schemas.microsoft.com/office/powerpoint/2010/main" val="126054872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ogo with text on it&#10;&#10;Description automatically generated">
            <a:extLst>
              <a:ext uri="{FF2B5EF4-FFF2-40B4-BE49-F238E27FC236}">
                <a16:creationId xmlns:a16="http://schemas.microsoft.com/office/drawing/2014/main" id="{BEC51F65-1A7C-3594-2368-956E07F3A4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24437"/>
            <a:ext cx="2373493" cy="1133563"/>
          </a:xfrm>
          <a:prstGeom prst="rect">
            <a:avLst/>
          </a:prstGeom>
        </p:spPr>
      </p:pic>
      <p:sp>
        <p:nvSpPr>
          <p:cNvPr id="2" name="Title 1">
            <a:extLst>
              <a:ext uri="{FF2B5EF4-FFF2-40B4-BE49-F238E27FC236}">
                <a16:creationId xmlns:a16="http://schemas.microsoft.com/office/drawing/2014/main" id="{42FAAACF-FADC-6D45-153D-262A66C8DAC6}"/>
              </a:ext>
            </a:extLst>
          </p:cNvPr>
          <p:cNvSpPr>
            <a:spLocks noGrp="1"/>
          </p:cNvSpPr>
          <p:nvPr>
            <p:ph type="title"/>
          </p:nvPr>
        </p:nvSpPr>
        <p:spPr/>
        <p:txBody>
          <a:bodyPr/>
          <a:lstStyle/>
          <a:p>
            <a:pPr algn="ctr"/>
            <a:r>
              <a:rPr lang="en-GB" sz="3200" dirty="0"/>
              <a:t>Conclusion</a:t>
            </a:r>
          </a:p>
        </p:txBody>
      </p:sp>
      <p:sp>
        <p:nvSpPr>
          <p:cNvPr id="3" name="Content Placeholder 2">
            <a:extLst>
              <a:ext uri="{FF2B5EF4-FFF2-40B4-BE49-F238E27FC236}">
                <a16:creationId xmlns:a16="http://schemas.microsoft.com/office/drawing/2014/main" id="{C7F11BDA-2612-5149-C6B8-95FDC4F87EC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17093370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logo with text on it&#10;&#10;Description automatically generated">
            <a:extLst>
              <a:ext uri="{FF2B5EF4-FFF2-40B4-BE49-F238E27FC236}">
                <a16:creationId xmlns:a16="http://schemas.microsoft.com/office/drawing/2014/main" id="{01BFE6AC-24F5-8407-89D5-243099E6AA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8507" y="5715972"/>
            <a:ext cx="2373493" cy="1133563"/>
          </a:xfrm>
          <a:prstGeom prst="rect">
            <a:avLst/>
          </a:prstGeom>
        </p:spPr>
      </p:pic>
      <p:sp>
        <p:nvSpPr>
          <p:cNvPr id="2" name="Title 1">
            <a:extLst>
              <a:ext uri="{FF2B5EF4-FFF2-40B4-BE49-F238E27FC236}">
                <a16:creationId xmlns:a16="http://schemas.microsoft.com/office/drawing/2014/main" id="{4CA2F4B8-F849-851D-E7E3-B8C1D2B315C9}"/>
              </a:ext>
            </a:extLst>
          </p:cNvPr>
          <p:cNvSpPr>
            <a:spLocks noGrp="1"/>
          </p:cNvSpPr>
          <p:nvPr>
            <p:ph type="title"/>
          </p:nvPr>
        </p:nvSpPr>
        <p:spPr>
          <a:xfrm>
            <a:off x="1433656" y="932572"/>
            <a:ext cx="8761413" cy="706964"/>
          </a:xfrm>
        </p:spPr>
        <p:txBody>
          <a:bodyPr/>
          <a:lstStyle/>
          <a:p>
            <a:pPr algn="ctr"/>
            <a:r>
              <a:rPr lang="en-GB" dirty="0">
                <a:latin typeface="+mn-lt"/>
              </a:rPr>
              <a:t>References</a:t>
            </a:r>
            <a:r>
              <a:rPr lang="en-GB" dirty="0"/>
              <a:t>: </a:t>
            </a:r>
          </a:p>
        </p:txBody>
      </p:sp>
      <p:sp>
        <p:nvSpPr>
          <p:cNvPr id="3" name="Content Placeholder 2">
            <a:extLst>
              <a:ext uri="{FF2B5EF4-FFF2-40B4-BE49-F238E27FC236}">
                <a16:creationId xmlns:a16="http://schemas.microsoft.com/office/drawing/2014/main" id="{4E8B1446-3554-F4B0-6885-AD53466EE4FC}"/>
              </a:ext>
            </a:extLst>
          </p:cNvPr>
          <p:cNvSpPr>
            <a:spLocks noGrp="1"/>
          </p:cNvSpPr>
          <p:nvPr>
            <p:ph idx="1"/>
          </p:nvPr>
        </p:nvSpPr>
        <p:spPr>
          <a:xfrm>
            <a:off x="1050737" y="2424700"/>
            <a:ext cx="9527249" cy="4250173"/>
          </a:xfrm>
        </p:spPr>
        <p:txBody>
          <a:bodyPr>
            <a:normAutofit fontScale="55000" lnSpcReduction="20000"/>
          </a:bodyPr>
          <a:lstStyle/>
          <a:p>
            <a:pPr algn="l"/>
            <a:r>
              <a:rPr lang="en-GB" sz="2900" b="0" i="0" dirty="0">
                <a:solidFill>
                  <a:srgbClr val="000000"/>
                </a:solidFill>
                <a:effectLst/>
              </a:rPr>
              <a:t>Ashiq, W. (2022). </a:t>
            </a:r>
            <a:r>
              <a:rPr lang="en-GB" sz="2900" b="0" i="1" dirty="0">
                <a:solidFill>
                  <a:srgbClr val="000000"/>
                </a:solidFill>
                <a:effectLst/>
              </a:rPr>
              <a:t>Differences between UK and Chinese Work Culture</a:t>
            </a:r>
            <a:r>
              <a:rPr lang="en-GB" sz="2900" b="0" i="0" dirty="0">
                <a:solidFill>
                  <a:srgbClr val="000000"/>
                </a:solidFill>
                <a:effectLst/>
              </a:rPr>
              <a:t>. [online] Great British Mag. Available at: https://greatbritishmag.co.uk/student-guide/differences-between-uk-and-chinese-work-culture/.</a:t>
            </a:r>
            <a:endParaRPr lang="en-GB" sz="2900" b="0" i="0" dirty="0">
              <a:solidFill>
                <a:schemeClr val="tx1"/>
              </a:solidFill>
              <a:effectLst/>
            </a:endParaRPr>
          </a:p>
          <a:p>
            <a:r>
              <a:rPr lang="en-GB" sz="2900" b="0" i="0" dirty="0">
                <a:solidFill>
                  <a:schemeClr val="tx1"/>
                </a:solidFill>
                <a:effectLst/>
              </a:rPr>
              <a:t>‌Brennan, R. and Wilson, J. (n.d.). </a:t>
            </a:r>
            <a:r>
              <a:rPr lang="en-GB" sz="2900" b="0" i="1" dirty="0">
                <a:solidFill>
                  <a:schemeClr val="tx1"/>
                </a:solidFill>
                <a:effectLst/>
              </a:rPr>
              <a:t>Understanding the Importance of Guanxi in UK-Chinese Joint Venture Relationships</a:t>
            </a:r>
            <a:r>
              <a:rPr lang="en-GB" sz="2900" b="0" i="0" dirty="0">
                <a:solidFill>
                  <a:schemeClr val="tx1"/>
                </a:solidFill>
                <a:effectLst/>
              </a:rPr>
              <a:t>. [online] Available at: </a:t>
            </a:r>
            <a:r>
              <a:rPr lang="en-GB" sz="2900" b="0" i="0" dirty="0">
                <a:solidFill>
                  <a:schemeClr val="tx1"/>
                </a:solidFill>
                <a:effectLst/>
                <a:hlinkClick r:id="rId3">
                  <a:extLst>
                    <a:ext uri="{A12FA001-AC4F-418D-AE19-62706E023703}">
                      <ahyp:hlinkClr xmlns:ahyp="http://schemas.microsoft.com/office/drawing/2018/hyperlinkcolor" val="tx"/>
                    </a:ext>
                  </a:extLst>
                </a:hlinkClick>
              </a:rPr>
              <a:t>https://www.impgroup.org/uploads/papers/6790.pdf</a:t>
            </a:r>
            <a:r>
              <a:rPr lang="en-GB" sz="2900" b="0" i="0" dirty="0">
                <a:solidFill>
                  <a:schemeClr val="tx1"/>
                </a:solidFill>
                <a:effectLst/>
              </a:rPr>
              <a:t>.</a:t>
            </a:r>
          </a:p>
          <a:p>
            <a:r>
              <a:rPr lang="en-GB" sz="2900" b="0" i="0" dirty="0">
                <a:solidFill>
                  <a:schemeClr val="tx1"/>
                </a:solidFill>
                <a:effectLst/>
              </a:rPr>
              <a:t>Foreign &amp; Commonwealth Office (2022). </a:t>
            </a:r>
            <a:r>
              <a:rPr lang="en-GB" sz="2900" b="0" i="1" dirty="0">
                <a:solidFill>
                  <a:schemeClr val="tx1"/>
                </a:solidFill>
                <a:effectLst/>
              </a:rPr>
              <a:t>Overseas Business Risk – China</a:t>
            </a:r>
            <a:r>
              <a:rPr lang="en-GB" sz="2900" b="0" i="0" dirty="0">
                <a:solidFill>
                  <a:schemeClr val="tx1"/>
                </a:solidFill>
                <a:effectLst/>
              </a:rPr>
              <a:t>. [online] GOV.UK. Available at: </a:t>
            </a:r>
            <a:r>
              <a:rPr lang="en-GB" sz="2900" b="0" i="0" dirty="0">
                <a:solidFill>
                  <a:schemeClr val="tx1"/>
                </a:solidFill>
                <a:effectLst/>
                <a:hlinkClick r:id="rId4">
                  <a:extLst>
                    <a:ext uri="{A12FA001-AC4F-418D-AE19-62706E023703}">
                      <ahyp:hlinkClr xmlns:ahyp="http://schemas.microsoft.com/office/drawing/2018/hyperlinkcolor" val="tx"/>
                    </a:ext>
                  </a:extLst>
                </a:hlinkClick>
              </a:rPr>
              <a:t>https://www.gov.uk/government/publications/overseas-business-risk-china/overseas-business-risk-china</a:t>
            </a:r>
            <a:r>
              <a:rPr lang="en-GB" sz="2900" b="0" i="0" dirty="0">
                <a:solidFill>
                  <a:schemeClr val="tx1"/>
                </a:solidFill>
                <a:effectLst/>
              </a:rPr>
              <a:t>.</a:t>
            </a:r>
          </a:p>
          <a:p>
            <a:r>
              <a:rPr lang="en-GB" sz="2900" b="0" i="0" dirty="0">
                <a:solidFill>
                  <a:schemeClr val="tx1"/>
                </a:solidFill>
                <a:effectLst/>
              </a:rPr>
              <a:t>geert-hofstede.international-business-center.com. (n.d.). </a:t>
            </a:r>
            <a:r>
              <a:rPr lang="en-GB" sz="2900" b="0" i="1" dirty="0">
                <a:solidFill>
                  <a:schemeClr val="tx1"/>
                </a:solidFill>
                <a:effectLst/>
              </a:rPr>
              <a:t>Geert Hofstede</a:t>
            </a:r>
            <a:r>
              <a:rPr lang="en-GB" sz="2900" b="0" i="0" dirty="0">
                <a:solidFill>
                  <a:schemeClr val="tx1"/>
                </a:solidFill>
                <a:effectLst/>
              </a:rPr>
              <a:t>. [online] Available at: http://geert-hofstede.international-business-center.com/.</a:t>
            </a:r>
          </a:p>
          <a:p>
            <a:pPr algn="l"/>
            <a:r>
              <a:rPr lang="en-GB" sz="2900" b="0" i="0" dirty="0">
                <a:solidFill>
                  <a:schemeClr val="tx1"/>
                </a:solidFill>
                <a:effectLst/>
              </a:rPr>
              <a:t>Hofstede Insights (2023). </a:t>
            </a:r>
            <a:r>
              <a:rPr lang="en-GB" sz="2900" b="0" i="1" dirty="0">
                <a:solidFill>
                  <a:schemeClr val="tx1"/>
                </a:solidFill>
                <a:effectLst/>
              </a:rPr>
              <a:t>Country Comparison Tool</a:t>
            </a:r>
            <a:r>
              <a:rPr lang="en-GB" sz="2900" b="0" i="0" dirty="0">
                <a:solidFill>
                  <a:schemeClr val="tx1"/>
                </a:solidFill>
                <a:effectLst/>
              </a:rPr>
              <a:t>. [online] www.hofstede-insights.com. Available at: https://www.hofstede-insights.com/country-comparison-tool?countries=china%2Cunited+kingdom.</a:t>
            </a:r>
          </a:p>
          <a:p>
            <a:pPr algn="l"/>
            <a:r>
              <a:rPr lang="en-GB" sz="2900" b="0" i="0" dirty="0">
                <a:solidFill>
                  <a:schemeClr val="tx1"/>
                </a:solidFill>
                <a:effectLst/>
              </a:rPr>
              <a:t>‌Zhang, X. (2020). </a:t>
            </a:r>
            <a:r>
              <a:rPr lang="en-GB" sz="2900" b="0" i="1" dirty="0">
                <a:solidFill>
                  <a:schemeClr val="tx1"/>
                </a:solidFill>
                <a:effectLst/>
              </a:rPr>
              <a:t>Analysis of Cultural Differences in China-</a:t>
            </a:r>
            <a:r>
              <a:rPr lang="en-GB" sz="2900" b="0" i="1" dirty="0" err="1">
                <a:solidFill>
                  <a:schemeClr val="tx1"/>
                </a:solidFill>
                <a:effectLst/>
              </a:rPr>
              <a:t>Uk</a:t>
            </a:r>
            <a:r>
              <a:rPr lang="en-GB" sz="2900" b="0" i="1" dirty="0">
                <a:solidFill>
                  <a:schemeClr val="tx1"/>
                </a:solidFill>
                <a:effectLst/>
              </a:rPr>
              <a:t> Joint Ventures-- Based on Hofstede’s Theory of Cultural Dimensions</a:t>
            </a:r>
            <a:r>
              <a:rPr lang="en-GB" sz="2900" b="0" i="0" dirty="0">
                <a:solidFill>
                  <a:schemeClr val="tx1"/>
                </a:solidFill>
                <a:effectLst/>
              </a:rPr>
              <a:t>. [online] webofproceedings.org. Available at: </a:t>
            </a:r>
            <a:r>
              <a:rPr lang="en-GB" sz="2900" b="0" i="0" dirty="0">
                <a:solidFill>
                  <a:schemeClr val="tx1"/>
                </a:solidFill>
                <a:effectLst/>
                <a:hlinkClick r:id="rId5">
                  <a:extLst>
                    <a:ext uri="{A12FA001-AC4F-418D-AE19-62706E023703}">
                      <ahyp:hlinkClr xmlns:ahyp="http://schemas.microsoft.com/office/drawing/2018/hyperlinkcolor" val="tx"/>
                    </a:ext>
                  </a:extLst>
                </a:hlinkClick>
              </a:rPr>
              <a:t>https://webofproceedings.org/proceedings_series/article/artId/16642.html</a:t>
            </a:r>
            <a:r>
              <a:rPr lang="en-GB" sz="2900" b="0" i="0" dirty="0">
                <a:solidFill>
                  <a:schemeClr val="tx1"/>
                </a:solidFill>
                <a:effectLst/>
              </a:rPr>
              <a:t>.</a:t>
            </a:r>
          </a:p>
          <a:p>
            <a:pPr marL="0" indent="0" algn="l">
              <a:buNone/>
            </a:pPr>
            <a:endParaRPr lang="en-GB" sz="2900" b="0" i="0" dirty="0">
              <a:solidFill>
                <a:srgbClr val="000000"/>
              </a:solidFill>
              <a:effectLst/>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936737053"/>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276</TotalTime>
  <Words>579</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-apple-system</vt:lpstr>
      <vt:lpstr>Century Gothic (Body)</vt:lpstr>
      <vt:lpstr>Arial</vt:lpstr>
      <vt:lpstr>Calibri</vt:lpstr>
      <vt:lpstr>Century Gothic</vt:lpstr>
      <vt:lpstr>Symbol</vt:lpstr>
      <vt:lpstr>Times New Roman</vt:lpstr>
      <vt:lpstr>Wingdings 3</vt:lpstr>
      <vt:lpstr>Ion Boardroom</vt:lpstr>
      <vt:lpstr>International Business Communication   Individual Presentation </vt:lpstr>
      <vt:lpstr> Content slide </vt:lpstr>
      <vt:lpstr>BT Group and China Media Group</vt:lpstr>
      <vt:lpstr>Differences between United Kingdom and China</vt:lpstr>
      <vt:lpstr>Cultural challenges that BT Group may face in China</vt:lpstr>
      <vt:lpstr>Cultural challenges that BT Group may face in China</vt:lpstr>
      <vt:lpstr>PowerPoint Presentation</vt:lpstr>
      <vt:lpstr>Cultural challenges that BT Group may face in China</vt:lpstr>
      <vt:lpstr>Recommendations and solutions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Larisa Tamas</dc:creator>
  <cp:lastModifiedBy>Larisa Tamas</cp:lastModifiedBy>
  <cp:revision>16</cp:revision>
  <dcterms:created xsi:type="dcterms:W3CDTF">2023-07-25T21:05:33Z</dcterms:created>
  <dcterms:modified xsi:type="dcterms:W3CDTF">2023-07-27T01:13:34Z</dcterms:modified>
</cp:coreProperties>
</file>