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comments/comment2.xml" ContentType="application/vnd.openxmlformats-officedocument.presentationml.comments+xml"/>
  <Override PartName="/ppt/comments/comment3.xml" ContentType="application/vnd.openxmlformats-officedocument.presentationml.comments+xml"/>
  <Override PartName="/ppt/comments/comment4.xml" ContentType="application/vnd.openxmlformats-officedocument.presentationml.comments+xml"/>
  <Override PartName="/ppt/comments/comment5.xml" ContentType="application/vnd.openxmlformats-officedocument.presentationml.comments+xml"/>
  <Override PartName="/ppt/comments/comment6.xml" ContentType="application/vnd.openxmlformats-officedocument.presentationml.comments+xml"/>
  <Override PartName="/ppt/comments/comment7.xml" ContentType="application/vnd.openxmlformats-officedocument.presentationml.comments+xml"/>
  <Override PartName="/ppt/comments/comment8.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6" r:id="rId4"/>
  </p:sldMasterIdLst>
  <p:sldIdLst>
    <p:sldId id="257" r:id="rId5"/>
    <p:sldId id="259" r:id="rId6"/>
    <p:sldId id="260" r:id="rId7"/>
    <p:sldId id="262" r:id="rId8"/>
    <p:sldId id="263" r:id="rId9"/>
    <p:sldId id="261" r:id="rId10"/>
    <p:sldId id="264" r:id="rId11"/>
    <p:sldId id="265"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14"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14" autoAdjust="0"/>
    <p:restoredTop sz="94660"/>
  </p:normalViewPr>
  <p:slideViewPr>
    <p:cSldViewPr snapToGrid="0">
      <p:cViewPr>
        <p:scale>
          <a:sx n="50" d="100"/>
          <a:sy n="50" d="100"/>
        </p:scale>
        <p:origin x="1494"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20-03-28T02:35:03.718" idx="1">
    <p:pos x="7053" y="1162"/>
    <p:text>Emily-Kate: "Here we have the simulators currently on the market, LeanGP, MotoTrainer, WIVW and Cruden. The price tag for one of this simualtors is from anywhere above £1000. The simulator produced by Lean GP is the most commercial out of all the simulators as it can be bought by anyone for at home use. MotoTrainer state on their website that their simulator is used to train riders for track racing conditions but is available for anyone to attempt to buy. WIVW or The Würzburg Institute for Traffic Sciences created their simulator for all riders to increase their hazard preception and rider training and Cruden just did it because they could..."</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20-03-28T02:27:53.134" idx="2">
    <p:pos x="2069" y="1861"/>
    <p:text>Emily-Kate: "Accuracy obviously is the highest priority for a simulator. As the video shows Cruden use an entire bike for their simulation that not only moves along the six degrees of freedom but produces movements simulating the feeling of being on an actual motorcycle"</p:text>
    <p:extLst>
      <p:ext uri="{C676402C-5697-4E1C-873F-D02D1690AC5C}">
        <p15:threadingInfo xmlns:p15="http://schemas.microsoft.com/office/powerpoint/2012/main" timeZoneBias="0"/>
      </p:ext>
    </p:extLst>
  </p:cm>
  <p:cm authorId="2" dt="2020-03-28T02:44:29.682" idx="3">
    <p:pos x="3649" y="1083"/>
    <p:text>Emily-Kate: "Having started this project in 2005 the company set to work to build the 'world's first professional-grade simulator'. I think there is a lot that we could learn from them"</p:text>
    <p:extLst>
      <p:ext uri="{C676402C-5697-4E1C-873F-D02D1690AC5C}">
        <p15:threadingInfo xmlns:p15="http://schemas.microsoft.com/office/powerpoint/2012/main" timeZoneBias="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2" dt="2020-03-28T02:47:55.744" idx="4">
    <p:pos x="4750" y="2270"/>
    <p:text>Emily-Kate: "Using springs for some adn hydraulics for others the simulators move from left to right depending on which way the rider leans"</p:text>
    <p:extLst>
      <p:ext uri="{C676402C-5697-4E1C-873F-D02D1690AC5C}">
        <p15:threadingInfo xmlns:p15="http://schemas.microsoft.com/office/powerpoint/2012/main" timeZoneBias="0"/>
      </p:ext>
    </p:extLst>
  </p:cm>
  <p:cm authorId="2" dt="2020-03-28T02:49:54.109" idx="5">
    <p:pos x="5595" y="2890"/>
    <p:text>Emily-Kate: "Three out of four of the simulators use projections or screens to mimick the feeling of racing around a track but which is the most accurate? To truly recreate the feeling of being on a motorcycle I believe that virtual reality in the form of the Oculus Rift should be used for it, just like the Cruden simulation"</p:text>
    <p:extLst>
      <p:ext uri="{C676402C-5697-4E1C-873F-D02D1690AC5C}">
        <p15:threadingInfo xmlns:p15="http://schemas.microsoft.com/office/powerpoint/2012/main" timeZoneBias="0"/>
      </p:ext>
    </p:extLst>
  </p:cm>
  <p:cm authorId="2" dt="2020-03-28T02:54:04.122" idx="6">
    <p:pos x="5281" y="3414"/>
    <p:text>Emily-Kate: "Finally, the question that has be discussed continously within the group. Should the motorcycle rig lean? All four of these simulators do."</p:text>
    <p:extLst>
      <p:ext uri="{C676402C-5697-4E1C-873F-D02D1690AC5C}">
        <p15:threadingInfo xmlns:p15="http://schemas.microsoft.com/office/powerpoint/2012/main" timeZoneBias="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2" dt="2020-03-28T03:10:58.617" idx="7">
    <p:pos x="2245" y="1285"/>
    <p:text>Emily-Kate: "As mentioned before the simulator is going recreate the feeling of being on a motorcycle, a motorcycle leans. It is as simple as that."</p:text>
    <p:extLst>
      <p:ext uri="{C676402C-5697-4E1C-873F-D02D1690AC5C}">
        <p15:threadingInfo xmlns:p15="http://schemas.microsoft.com/office/powerpoint/2012/main" timeZoneBias="0"/>
      </p:ext>
    </p:extLst>
  </p:cm>
  <p:cm authorId="2" dt="2020-03-28T03:46:37.398" idx="9">
    <p:pos x="1764" y="1572"/>
    <p:text>Emily-Kate: "Hydraulic cylinders such as the one picture can be used to help the rig lean. In the interest of accurancy, four of these will produce a rig that will move along the six degrees of freedom. The method is used for my 4D experiences and could be very beneficial for the project."</p:text>
    <p:extLst>
      <p:ext uri="{C676402C-5697-4E1C-873F-D02D1690AC5C}">
        <p15:threadingInfo xmlns:p15="http://schemas.microsoft.com/office/powerpoint/2012/main" timeZoneBias="0"/>
      </p:ext>
    </p:extLst>
  </p:cm>
  <p:cm authorId="2" dt="2020-03-28T03:49:58.916" idx="10">
    <p:pos x="5523" y="1546"/>
    <p:text>Emily-Kate: "However in the interest of money, hydraulic system can be expensive. A solution to that is somethign I believe will work despite not making very much sense. Strain gauges. These little circuits could be modified to measure the pressure of weight against the tank. As you move from left to right you will move your legs, this pressure gauge will measure how much pressure you put onto the tank and hopefully using calculations that factor in the torque on the steering we will be able to create a simulator that doesn't move but is still very accurate."</p:text>
    <p:extLst>
      <p:ext uri="{C676402C-5697-4E1C-873F-D02D1690AC5C}">
        <p15:threadingInfo xmlns:p15="http://schemas.microsoft.com/office/powerpoint/2012/main" timeZoneBias="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2" dt="2020-03-28T03:35:40.203" idx="8">
    <p:pos x="731" y="1353"/>
    <p:text>Emily-Kate: "There are many motorcycle simulator softwares on the market, whether they are games, like MotoGP or developed simulators like GPBikes. The question is are they really accurate?"</p:text>
    <p:extLst>
      <p:ext uri="{C676402C-5697-4E1C-873F-D02D1690AC5C}">
        <p15:threadingInfo xmlns:p15="http://schemas.microsoft.com/office/powerpoint/2012/main" timeZoneBias="0"/>
      </p:ext>
    </p:extLst>
  </p:cm>
  <p:cm authorId="2" dt="2020-03-28T03:58:54.271" idx="11">
    <p:pos x="4279" y="2825"/>
    <p:text>Emily-Kate: "Using the sim racing telemetry app I recorded some data off of the PS4 version of MotoGP18 and compared it to the data given to me for the equivalent class in the British Superbikes"</p:text>
    <p:extLst>
      <p:ext uri="{C676402C-5697-4E1C-873F-D02D1690AC5C}">
        <p15:threadingInfo xmlns:p15="http://schemas.microsoft.com/office/powerpoint/2012/main" timeZoneBias="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2" dt="2020-03-28T04:11:01.216" idx="12">
    <p:pos x="1138" y="670"/>
    <p:text>Emily-Kate: "The channel on the top of each set is the simulated data. Here we have the gearing and the throttle"</p:text>
    <p:extLst>
      <p:ext uri="{C676402C-5697-4E1C-873F-D02D1690AC5C}">
        <p15:threadingInfo xmlns:p15="http://schemas.microsoft.com/office/powerpoint/2012/main" timeZoneBias="0"/>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2" dt="2020-03-28T04:13:17.032" idx="13">
    <p:pos x="3766" y="1666"/>
    <p:text>Emily-Kate: "This is the RPM and velocity channel, take a good look at the velocity traces"</p:text>
    <p:extLst>
      <p:ext uri="{C676402C-5697-4E1C-873F-D02D1690AC5C}">
        <p15:threadingInfo xmlns:p15="http://schemas.microsoft.com/office/powerpoint/2012/main" timeZoneBias="0"/>
      </p:ext>
    </p:extLst>
  </p:cm>
</p:cmLst>
</file>

<file path=ppt/comments/comment8.xml><?xml version="1.0" encoding="utf-8"?>
<p:cmLst xmlns:a="http://schemas.openxmlformats.org/drawingml/2006/main" xmlns:r="http://schemas.openxmlformats.org/officeDocument/2006/relationships" xmlns:p="http://schemas.openxmlformats.org/presentationml/2006/main">
  <p:cm authorId="2" dt="2020-03-28T04:14:18.152" idx="14">
    <p:pos x="3538" y="1714"/>
    <p:text>Emily-Kate: "And finally we have the throttle percentage track map and the maximum and minimum values for velocity in km/h"</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3/25/2020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3/25/2020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3/25/2020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3/25/2020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3/25/2020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3/25/2020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3/25/2020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3/25/2020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3/25/2020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3/25/2020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3/25/2020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3/25/2020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environmentalengineering.org.uk/news/german-researchers-take-motorcycle-simulator-3780/" TargetMode="External"/><Relationship Id="rId3" Type="http://schemas.openxmlformats.org/officeDocument/2006/relationships/image" Target="../media/image4.jpeg"/><Relationship Id="rId7" Type="http://schemas.openxmlformats.org/officeDocument/2006/relationships/hyperlink" Target="https://leangp.com/en/" TargetMode="Externa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hyperlink" Target="https://www.youtube.com/watch?v=DHQYniah_GM" TargetMode="External"/><Relationship Id="rId5" Type="http://schemas.openxmlformats.org/officeDocument/2006/relationships/image" Target="../media/image6.jpeg"/><Relationship Id="rId10" Type="http://schemas.openxmlformats.org/officeDocument/2006/relationships/comments" Target="../comments/comment1.xml"/><Relationship Id="rId4" Type="http://schemas.openxmlformats.org/officeDocument/2006/relationships/image" Target="../media/image5.jpeg"/><Relationship Id="rId9" Type="http://schemas.openxmlformats.org/officeDocument/2006/relationships/hyperlink" Target="https://www.mototrainer.it/en/home"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8.xml"/><Relationship Id="rId1" Type="http://schemas.openxmlformats.org/officeDocument/2006/relationships/video" Target="https://www.youtube.com/embed/DHQYniah_GM?feature=oembed" TargetMode="External"/><Relationship Id="rId5" Type="http://schemas.openxmlformats.org/officeDocument/2006/relationships/comments" Target="../comments/comment2.xml"/><Relationship Id="rId4" Type="http://schemas.openxmlformats.org/officeDocument/2006/relationships/hyperlink" Target="https://www.youtube.com/watch?v=DHQYniah_GM"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venturebeat.com/2019/03/20/oculus-rift-s-will-debut-soon-as-400-sequel-to-the-pc-based-rift-vr-headset/" TargetMode="External"/><Relationship Id="rId2" Type="http://schemas.openxmlformats.org/officeDocument/2006/relationships/image" Target="../media/image8.png"/><Relationship Id="rId1" Type="http://schemas.openxmlformats.org/officeDocument/2006/relationships/slideLayout" Target="../slideLayouts/slideLayout4.xml"/><Relationship Id="rId4" Type="http://schemas.openxmlformats.org/officeDocument/2006/relationships/comments" Target="../comments/comment3.xml"/></Relationships>
</file>

<file path=ppt/slides/_rels/slide5.xml.rels><?xml version="1.0" encoding="UTF-8" standalone="yes"?>
<Relationships xmlns="http://schemas.openxmlformats.org/package/2006/relationships"><Relationship Id="rId3" Type="http://schemas.openxmlformats.org/officeDocument/2006/relationships/hyperlink" Target="https://www.indiamart.com/proddetail/hydraulic-cylinders-repairing-8533666348.html" TargetMode="External"/><Relationship Id="rId2" Type="http://schemas.openxmlformats.org/officeDocument/2006/relationships/image" Target="../media/image9.png"/><Relationship Id="rId1" Type="http://schemas.openxmlformats.org/officeDocument/2006/relationships/slideLayout" Target="../slideLayouts/slideLayout4.xml"/><Relationship Id="rId5" Type="http://schemas.openxmlformats.org/officeDocument/2006/relationships/comments" Target="../comments/comment4.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hyperlink" Target="https://www.amazon.co.uk/pqube-FG-MO18-PS4-E-MotoGP-18-PS4/dp/B07CG9K247" TargetMode="External"/><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comments" Target="../comments/comment5.xml"/></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6.xm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comments" Target="../comments/comment7.xml"/><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comments" Target="../comments/commen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724405" y="1035416"/>
            <a:ext cx="6253317" cy="3273280"/>
          </a:xfrm>
        </p:spPr>
        <p:txBody>
          <a:bodyPr>
            <a:normAutofit fontScale="90000"/>
          </a:bodyPr>
          <a:lstStyle/>
          <a:p>
            <a:r>
              <a:rPr lang="en-US" sz="8000" dirty="0"/>
              <a:t>Motorcycle Simulator Research</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724405" y="4689155"/>
            <a:ext cx="6269347" cy="1021498"/>
          </a:xfrm>
        </p:spPr>
        <p:txBody>
          <a:bodyPr>
            <a:normAutofit/>
          </a:bodyPr>
          <a:lstStyle/>
          <a:p>
            <a:r>
              <a:rPr lang="en-US" dirty="0">
                <a:solidFill>
                  <a:schemeClr val="tx1">
                    <a:lumMod val="85000"/>
                    <a:lumOff val="15000"/>
                  </a:schemeClr>
                </a:solidFill>
              </a:rPr>
              <a:t>Emily-Kate Flewin</a:t>
            </a:r>
            <a:endParaRPr lang="en-US" sz="2400" dirty="0">
              <a:solidFill>
                <a:schemeClr val="tx1">
                  <a:lumMod val="85000"/>
                  <a:lumOff val="15000"/>
                </a:schemeClr>
              </a:solidFill>
            </a:endParaRPr>
          </a:p>
        </p:txBody>
      </p:sp>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BA3A4AF6-1EF4-445A-ACD6-C754006B5112}"/>
              </a:ext>
            </a:extLst>
          </p:cNvPr>
          <p:cNvPicPr>
            <a:picLocks noChangeAspect="1"/>
          </p:cNvPicPr>
          <p:nvPr/>
        </p:nvPicPr>
        <p:blipFill rotWithShape="1">
          <a:blip r:embed="rId2"/>
          <a:srcRect l="42354" t="29439" r="36468" b="13122"/>
          <a:stretch/>
        </p:blipFill>
        <p:spPr>
          <a:xfrm rot="16200000">
            <a:off x="951055" y="2282898"/>
            <a:ext cx="3624046" cy="5526157"/>
          </a:xfrm>
          <a:prstGeom prst="rect">
            <a:avLst/>
          </a:prstGeom>
        </p:spPr>
      </p:pic>
      <p:pic>
        <p:nvPicPr>
          <p:cNvPr id="8" name="Picture 7">
            <a:extLst>
              <a:ext uri="{FF2B5EF4-FFF2-40B4-BE49-F238E27FC236}">
                <a16:creationId xmlns:a16="http://schemas.microsoft.com/office/drawing/2014/main" id="{F3074551-8A1D-4094-8617-5FE3FAFBCE9A}"/>
              </a:ext>
              <a:ext uri="{C183D7F6-B498-43B3-948B-1728B52AA6E4}">
                <adec:decorative xmlns:adec="http://schemas.microsoft.com/office/drawing/2017/decorative" val="0"/>
              </a:ext>
            </a:extLst>
          </p:cNvPr>
          <p:cNvPicPr>
            <a:picLocks noChangeAspect="1"/>
          </p:cNvPicPr>
          <p:nvPr/>
        </p:nvPicPr>
        <p:blipFill rotWithShape="1">
          <a:blip r:embed="rId3">
            <a:extLst>
              <a:ext uri="{28A0092B-C50C-407E-A947-70E740481C1C}">
                <a14:useLocalDpi xmlns:a14="http://schemas.microsoft.com/office/drawing/2010/main" val="0"/>
              </a:ext>
            </a:extLst>
          </a:blip>
          <a:srcRect l="2035" t="30338" r="3663" b="21932"/>
          <a:stretch/>
        </p:blipFill>
        <p:spPr>
          <a:xfrm>
            <a:off x="-2" y="-39756"/>
            <a:ext cx="5526159" cy="3273280"/>
          </a:xfrm>
          <a:prstGeom prst="rect">
            <a:avLst/>
          </a:prstGeom>
        </p:spPr>
      </p:pic>
      <p:sp>
        <p:nvSpPr>
          <p:cNvPr id="9" name="TextBox 8">
            <a:extLst>
              <a:ext uri="{FF2B5EF4-FFF2-40B4-BE49-F238E27FC236}">
                <a16:creationId xmlns:a16="http://schemas.microsoft.com/office/drawing/2014/main" id="{2CE9406E-DA58-42CF-AB43-E329F7847A34}"/>
              </a:ext>
            </a:extLst>
          </p:cNvPr>
          <p:cNvSpPr txBox="1"/>
          <p:nvPr/>
        </p:nvSpPr>
        <p:spPr>
          <a:xfrm>
            <a:off x="5724405" y="6096000"/>
            <a:ext cx="4133850" cy="646331"/>
          </a:xfrm>
          <a:prstGeom prst="rect">
            <a:avLst/>
          </a:prstGeom>
          <a:noFill/>
        </p:spPr>
        <p:txBody>
          <a:bodyPr wrap="square" rtlCol="0">
            <a:spAutoFit/>
          </a:bodyPr>
          <a:lstStyle/>
          <a:p>
            <a:r>
              <a:rPr lang="en-GB" dirty="0"/>
              <a:t>(Please note anything that was to be said out loud is added as a comment)</a:t>
            </a:r>
          </a:p>
        </p:txBody>
      </p: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6DDF9-7CA6-4F4C-BC11-425648447343}"/>
              </a:ext>
            </a:extLst>
          </p:cNvPr>
          <p:cNvSpPr>
            <a:spLocks noGrp="1"/>
          </p:cNvSpPr>
          <p:nvPr>
            <p:ph type="title"/>
          </p:nvPr>
        </p:nvSpPr>
        <p:spPr/>
        <p:txBody>
          <a:bodyPr/>
          <a:lstStyle/>
          <a:p>
            <a:r>
              <a:rPr lang="en-GB" dirty="0"/>
              <a:t>What simulators are currently on the market?</a:t>
            </a:r>
          </a:p>
        </p:txBody>
      </p:sp>
      <p:sp>
        <p:nvSpPr>
          <p:cNvPr id="3" name="Content Placeholder 2">
            <a:extLst>
              <a:ext uri="{FF2B5EF4-FFF2-40B4-BE49-F238E27FC236}">
                <a16:creationId xmlns:a16="http://schemas.microsoft.com/office/drawing/2014/main" id="{7CBE2090-4470-4180-B18B-A1356B0CE036}"/>
              </a:ext>
            </a:extLst>
          </p:cNvPr>
          <p:cNvSpPr>
            <a:spLocks noGrp="1"/>
          </p:cNvSpPr>
          <p:nvPr>
            <p:ph idx="1"/>
          </p:nvPr>
        </p:nvSpPr>
        <p:spPr>
          <a:xfrm>
            <a:off x="1097280" y="1866155"/>
            <a:ext cx="10058400" cy="452119"/>
          </a:xfrm>
        </p:spPr>
        <p:txBody>
          <a:bodyPr/>
          <a:lstStyle/>
          <a:p>
            <a:r>
              <a:rPr lang="en-GB" dirty="0"/>
              <a:t>These are the current motorcycles on the market, all of which range in price from £1000 upwards:</a:t>
            </a:r>
          </a:p>
        </p:txBody>
      </p:sp>
      <p:pic>
        <p:nvPicPr>
          <p:cNvPr id="4" name="Picture 3">
            <a:extLst>
              <a:ext uri="{FF2B5EF4-FFF2-40B4-BE49-F238E27FC236}">
                <a16:creationId xmlns:a16="http://schemas.microsoft.com/office/drawing/2014/main" id="{F6649A94-9C82-480C-BFB8-89F41C585483}"/>
              </a:ext>
            </a:extLst>
          </p:cNvPr>
          <p:cNvPicPr/>
          <p:nvPr/>
        </p:nvPicPr>
        <p:blipFill rotWithShape="1">
          <a:blip r:embed="rId2" cstate="print">
            <a:extLst>
              <a:ext uri="{28A0092B-C50C-407E-A947-70E740481C1C}">
                <a14:useLocalDpi xmlns:a14="http://schemas.microsoft.com/office/drawing/2010/main" val="0"/>
              </a:ext>
            </a:extLst>
          </a:blip>
          <a:srcRect l="2660" t="21425" r="8500" b="7079"/>
          <a:stretch/>
        </p:blipFill>
        <p:spPr bwMode="auto">
          <a:xfrm>
            <a:off x="1097279" y="2266010"/>
            <a:ext cx="2744885" cy="1450757"/>
          </a:xfrm>
          <a:prstGeom prst="rect">
            <a:avLst/>
          </a:prstGeom>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680E28EB-E489-4CE8-A210-31CEE1179FF8}"/>
              </a:ext>
            </a:extLst>
          </p:cNvPr>
          <p:cNvPicPr/>
          <p:nvPr/>
        </p:nvPicPr>
        <p:blipFill rotWithShape="1">
          <a:blip r:embed="rId3" cstate="print">
            <a:extLst>
              <a:ext uri="{28A0092B-C50C-407E-A947-70E740481C1C}">
                <a14:useLocalDpi xmlns:a14="http://schemas.microsoft.com/office/drawing/2010/main" val="0"/>
              </a:ext>
            </a:extLst>
          </a:blip>
          <a:srcRect l="4890" t="8693" r="10430" b="10120"/>
          <a:stretch/>
        </p:blipFill>
        <p:spPr bwMode="auto">
          <a:xfrm>
            <a:off x="4591064" y="2251915"/>
            <a:ext cx="2744885" cy="1450758"/>
          </a:xfrm>
          <a:prstGeom prst="rect">
            <a:avLst/>
          </a:prstGeom>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BA1B48DC-CB73-4854-9526-C46132AED817}"/>
              </a:ext>
            </a:extLst>
          </p:cNvPr>
          <p:cNvPicPr/>
          <p:nvPr/>
        </p:nvPicPr>
        <p:blipFill rotWithShape="1">
          <a:blip r:embed="rId4" cstate="print">
            <a:extLst>
              <a:ext uri="{28A0092B-C50C-407E-A947-70E740481C1C}">
                <a14:useLocalDpi xmlns:a14="http://schemas.microsoft.com/office/drawing/2010/main" val="0"/>
              </a:ext>
            </a:extLst>
          </a:blip>
          <a:srcRect t="5928" b="-1"/>
          <a:stretch/>
        </p:blipFill>
        <p:spPr bwMode="auto">
          <a:xfrm>
            <a:off x="8349837" y="2248064"/>
            <a:ext cx="2744885" cy="1450757"/>
          </a:xfrm>
          <a:prstGeom prst="rect">
            <a:avLst/>
          </a:prstGeom>
          <a:ln>
            <a:noFill/>
          </a:ln>
          <a:extLst>
            <a:ext uri="{53640926-AAD7-44D8-BBD7-CCE9431645EC}">
              <a14:shadowObscured xmlns:a14="http://schemas.microsoft.com/office/drawing/2010/main"/>
            </a:ext>
          </a:extLst>
        </p:spPr>
      </p:pic>
      <p:pic>
        <p:nvPicPr>
          <p:cNvPr id="9" name="Picture 8" descr="Image result for cruden motorcycle simulator">
            <a:extLst>
              <a:ext uri="{FF2B5EF4-FFF2-40B4-BE49-F238E27FC236}">
                <a16:creationId xmlns:a16="http://schemas.microsoft.com/office/drawing/2014/main" id="{BAAB0E87-527D-414D-BD6E-AFDE42DCE502}"/>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842165" y="3931582"/>
            <a:ext cx="4507672" cy="2464254"/>
          </a:xfrm>
          <a:prstGeom prst="rect">
            <a:avLst/>
          </a:prstGeom>
          <a:noFill/>
          <a:ln>
            <a:noFill/>
          </a:ln>
        </p:spPr>
      </p:pic>
      <p:sp>
        <p:nvSpPr>
          <p:cNvPr id="10" name="TextBox 9">
            <a:extLst>
              <a:ext uri="{FF2B5EF4-FFF2-40B4-BE49-F238E27FC236}">
                <a16:creationId xmlns:a16="http://schemas.microsoft.com/office/drawing/2014/main" id="{F63C5A56-06A9-460E-8195-A8E3F1522A45}"/>
              </a:ext>
            </a:extLst>
          </p:cNvPr>
          <p:cNvSpPr txBox="1"/>
          <p:nvPr/>
        </p:nvSpPr>
        <p:spPr>
          <a:xfrm>
            <a:off x="995341" y="3637892"/>
            <a:ext cx="1073426" cy="369332"/>
          </a:xfrm>
          <a:prstGeom prst="rect">
            <a:avLst/>
          </a:prstGeom>
          <a:noFill/>
        </p:spPr>
        <p:txBody>
          <a:bodyPr wrap="square" rtlCol="0">
            <a:spAutoFit/>
          </a:bodyPr>
          <a:lstStyle/>
          <a:p>
            <a:r>
              <a:rPr lang="en-GB" dirty="0" err="1"/>
              <a:t>LeanGP</a:t>
            </a:r>
            <a:endParaRPr lang="en-GB" dirty="0"/>
          </a:p>
        </p:txBody>
      </p:sp>
      <p:sp>
        <p:nvSpPr>
          <p:cNvPr id="11" name="TextBox 10">
            <a:extLst>
              <a:ext uri="{FF2B5EF4-FFF2-40B4-BE49-F238E27FC236}">
                <a16:creationId xmlns:a16="http://schemas.microsoft.com/office/drawing/2014/main" id="{1C877B45-2CF8-4529-BB2E-6A2C96F5021D}"/>
              </a:ext>
            </a:extLst>
          </p:cNvPr>
          <p:cNvSpPr txBox="1"/>
          <p:nvPr/>
        </p:nvSpPr>
        <p:spPr>
          <a:xfrm>
            <a:off x="10292813" y="3702798"/>
            <a:ext cx="801908" cy="369332"/>
          </a:xfrm>
          <a:prstGeom prst="rect">
            <a:avLst/>
          </a:prstGeom>
          <a:noFill/>
        </p:spPr>
        <p:txBody>
          <a:bodyPr wrap="square" rtlCol="0">
            <a:spAutoFit/>
          </a:bodyPr>
          <a:lstStyle/>
          <a:p>
            <a:r>
              <a:rPr lang="en-GB" dirty="0"/>
              <a:t>WIVW </a:t>
            </a:r>
          </a:p>
        </p:txBody>
      </p:sp>
      <p:sp>
        <p:nvSpPr>
          <p:cNvPr id="12" name="TextBox 11">
            <a:extLst>
              <a:ext uri="{FF2B5EF4-FFF2-40B4-BE49-F238E27FC236}">
                <a16:creationId xmlns:a16="http://schemas.microsoft.com/office/drawing/2014/main" id="{D56154F6-64F6-4C9A-A511-534B2CC91B17}"/>
              </a:ext>
            </a:extLst>
          </p:cNvPr>
          <p:cNvSpPr txBox="1"/>
          <p:nvPr/>
        </p:nvSpPr>
        <p:spPr>
          <a:xfrm>
            <a:off x="5413272" y="3628919"/>
            <a:ext cx="1426416" cy="369332"/>
          </a:xfrm>
          <a:prstGeom prst="rect">
            <a:avLst/>
          </a:prstGeom>
          <a:noFill/>
        </p:spPr>
        <p:txBody>
          <a:bodyPr wrap="square" rtlCol="0">
            <a:spAutoFit/>
          </a:bodyPr>
          <a:lstStyle/>
          <a:p>
            <a:r>
              <a:rPr lang="en-GB" dirty="0" err="1"/>
              <a:t>MotoTrainer</a:t>
            </a:r>
            <a:endParaRPr lang="en-GB" dirty="0"/>
          </a:p>
        </p:txBody>
      </p:sp>
      <p:sp>
        <p:nvSpPr>
          <p:cNvPr id="13" name="TextBox 12">
            <a:extLst>
              <a:ext uri="{FF2B5EF4-FFF2-40B4-BE49-F238E27FC236}">
                <a16:creationId xmlns:a16="http://schemas.microsoft.com/office/drawing/2014/main" id="{FB361DA3-E8FE-4DEC-8EE1-20EC3EA3189E}"/>
              </a:ext>
            </a:extLst>
          </p:cNvPr>
          <p:cNvSpPr txBox="1"/>
          <p:nvPr/>
        </p:nvSpPr>
        <p:spPr>
          <a:xfrm>
            <a:off x="8324161" y="4942797"/>
            <a:ext cx="883079" cy="369332"/>
          </a:xfrm>
          <a:prstGeom prst="rect">
            <a:avLst/>
          </a:prstGeom>
          <a:noFill/>
        </p:spPr>
        <p:txBody>
          <a:bodyPr wrap="square" rtlCol="0">
            <a:spAutoFit/>
          </a:bodyPr>
          <a:lstStyle/>
          <a:p>
            <a:r>
              <a:rPr lang="en-GB" dirty="0"/>
              <a:t>Cruden</a:t>
            </a:r>
          </a:p>
        </p:txBody>
      </p:sp>
      <p:sp>
        <p:nvSpPr>
          <p:cNvPr id="14" name="TextBox 13">
            <a:extLst>
              <a:ext uri="{FF2B5EF4-FFF2-40B4-BE49-F238E27FC236}">
                <a16:creationId xmlns:a16="http://schemas.microsoft.com/office/drawing/2014/main" id="{54B66F1D-F1D9-4B8D-99DF-823325525C27}"/>
              </a:ext>
            </a:extLst>
          </p:cNvPr>
          <p:cNvSpPr txBox="1"/>
          <p:nvPr/>
        </p:nvSpPr>
        <p:spPr>
          <a:xfrm>
            <a:off x="8349837" y="5163709"/>
            <a:ext cx="1790700" cy="169277"/>
          </a:xfrm>
          <a:prstGeom prst="rect">
            <a:avLst/>
          </a:prstGeom>
          <a:noFill/>
        </p:spPr>
        <p:txBody>
          <a:bodyPr wrap="square" rtlCol="0">
            <a:spAutoFit/>
          </a:bodyPr>
          <a:lstStyle/>
          <a:p>
            <a:r>
              <a:rPr lang="en-GB" sz="500" dirty="0">
                <a:hlinkClick r:id="rId6"/>
              </a:rPr>
              <a:t>https://www.youtube.com/watch?v=DHQYniah_GM</a:t>
            </a:r>
            <a:endParaRPr lang="en-GB" sz="500" dirty="0"/>
          </a:p>
        </p:txBody>
      </p:sp>
      <p:sp>
        <p:nvSpPr>
          <p:cNvPr id="16" name="TextBox 15">
            <a:extLst>
              <a:ext uri="{FF2B5EF4-FFF2-40B4-BE49-F238E27FC236}">
                <a16:creationId xmlns:a16="http://schemas.microsoft.com/office/drawing/2014/main" id="{38DF5A15-3632-42D9-BFD2-F899EE4142A5}"/>
              </a:ext>
            </a:extLst>
          </p:cNvPr>
          <p:cNvSpPr txBox="1"/>
          <p:nvPr/>
        </p:nvSpPr>
        <p:spPr>
          <a:xfrm>
            <a:off x="1818438" y="3716767"/>
            <a:ext cx="1514571" cy="169277"/>
          </a:xfrm>
          <a:prstGeom prst="rect">
            <a:avLst/>
          </a:prstGeom>
          <a:noFill/>
        </p:spPr>
        <p:txBody>
          <a:bodyPr wrap="square" rtlCol="0">
            <a:spAutoFit/>
          </a:bodyPr>
          <a:lstStyle/>
          <a:p>
            <a:r>
              <a:rPr lang="en-GB" sz="500" dirty="0">
                <a:hlinkClick r:id="rId7"/>
              </a:rPr>
              <a:t>https://leangp.com/en/</a:t>
            </a:r>
            <a:endParaRPr lang="en-GB" sz="500" dirty="0"/>
          </a:p>
        </p:txBody>
      </p:sp>
      <p:sp>
        <p:nvSpPr>
          <p:cNvPr id="17" name="TextBox 16">
            <a:extLst>
              <a:ext uri="{FF2B5EF4-FFF2-40B4-BE49-F238E27FC236}">
                <a16:creationId xmlns:a16="http://schemas.microsoft.com/office/drawing/2014/main" id="{87ED9FFF-A994-45A8-8840-DF7AAE664D03}"/>
              </a:ext>
            </a:extLst>
          </p:cNvPr>
          <p:cNvSpPr txBox="1"/>
          <p:nvPr/>
        </p:nvSpPr>
        <p:spPr>
          <a:xfrm>
            <a:off x="8349837" y="3716767"/>
            <a:ext cx="1999513" cy="246221"/>
          </a:xfrm>
          <a:prstGeom prst="rect">
            <a:avLst/>
          </a:prstGeom>
          <a:noFill/>
        </p:spPr>
        <p:txBody>
          <a:bodyPr wrap="square" rtlCol="0">
            <a:spAutoFit/>
          </a:bodyPr>
          <a:lstStyle/>
          <a:p>
            <a:r>
              <a:rPr lang="en-GB" sz="500" dirty="0">
                <a:hlinkClick r:id="rId8"/>
              </a:rPr>
              <a:t>https://www.environmentalengineering.org.uk/news/german-researchers-take-motorcycle-simulator-3780/</a:t>
            </a:r>
            <a:endParaRPr lang="en-GB" sz="500" dirty="0"/>
          </a:p>
        </p:txBody>
      </p:sp>
      <p:sp>
        <p:nvSpPr>
          <p:cNvPr id="18" name="TextBox 17">
            <a:extLst>
              <a:ext uri="{FF2B5EF4-FFF2-40B4-BE49-F238E27FC236}">
                <a16:creationId xmlns:a16="http://schemas.microsoft.com/office/drawing/2014/main" id="{F6854AD1-5D1B-4514-87C1-55982087A35E}"/>
              </a:ext>
            </a:extLst>
          </p:cNvPr>
          <p:cNvSpPr txBox="1"/>
          <p:nvPr/>
        </p:nvSpPr>
        <p:spPr>
          <a:xfrm>
            <a:off x="6697980" y="3716767"/>
            <a:ext cx="1626180" cy="169277"/>
          </a:xfrm>
          <a:prstGeom prst="rect">
            <a:avLst/>
          </a:prstGeom>
          <a:noFill/>
        </p:spPr>
        <p:txBody>
          <a:bodyPr wrap="square" rtlCol="0">
            <a:spAutoFit/>
          </a:bodyPr>
          <a:lstStyle/>
          <a:p>
            <a:r>
              <a:rPr lang="en-GB" sz="500" dirty="0">
                <a:hlinkClick r:id="rId9"/>
              </a:rPr>
              <a:t>https://www.mototrainer.it/en/home</a:t>
            </a:r>
            <a:endParaRPr lang="en-GB" sz="500" dirty="0"/>
          </a:p>
        </p:txBody>
      </p:sp>
    </p:spTree>
    <p:extLst>
      <p:ext uri="{BB962C8B-B14F-4D97-AF65-F5344CB8AC3E}">
        <p14:creationId xmlns:p14="http://schemas.microsoft.com/office/powerpoint/2010/main" val="967480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000"/>
                                        <p:tgtEl>
                                          <p:spTgt spid="10"/>
                                        </p:tgtEl>
                                      </p:cBhvr>
                                    </p:animEffect>
                                    <p:anim calcmode="lin" valueType="num">
                                      <p:cBhvr>
                                        <p:cTn id="29" dur="1000" fill="hold"/>
                                        <p:tgtEl>
                                          <p:spTgt spid="10"/>
                                        </p:tgtEl>
                                        <p:attrNameLst>
                                          <p:attrName>ppt_x</p:attrName>
                                        </p:attrNameLst>
                                      </p:cBhvr>
                                      <p:tavLst>
                                        <p:tav tm="0">
                                          <p:val>
                                            <p:strVal val="#ppt_x"/>
                                          </p:val>
                                        </p:tav>
                                        <p:tav tm="100000">
                                          <p:val>
                                            <p:strVal val="#ppt_x"/>
                                          </p:val>
                                        </p:tav>
                                      </p:tavLst>
                                    </p:anim>
                                    <p:anim calcmode="lin" valueType="num">
                                      <p:cBhvr>
                                        <p:cTn id="3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1000"/>
                                        <p:tgtEl>
                                          <p:spTgt spid="6"/>
                                        </p:tgtEl>
                                      </p:cBhvr>
                                    </p:animEffect>
                                    <p:anim calcmode="lin" valueType="num">
                                      <p:cBhvr>
                                        <p:cTn id="36" dur="1000" fill="hold"/>
                                        <p:tgtEl>
                                          <p:spTgt spid="6"/>
                                        </p:tgtEl>
                                        <p:attrNameLst>
                                          <p:attrName>ppt_x</p:attrName>
                                        </p:attrNameLst>
                                      </p:cBhvr>
                                      <p:tavLst>
                                        <p:tav tm="0">
                                          <p:val>
                                            <p:strVal val="#ppt_x"/>
                                          </p:val>
                                        </p:tav>
                                        <p:tav tm="100000">
                                          <p:val>
                                            <p:strVal val="#ppt_x"/>
                                          </p:val>
                                        </p:tav>
                                      </p:tavLst>
                                    </p:anim>
                                    <p:anim calcmode="lin" valueType="num">
                                      <p:cBhvr>
                                        <p:cTn id="3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1000"/>
                                        <p:tgtEl>
                                          <p:spTgt spid="12"/>
                                        </p:tgtEl>
                                      </p:cBhvr>
                                    </p:animEffect>
                                    <p:anim calcmode="lin" valueType="num">
                                      <p:cBhvr>
                                        <p:cTn id="43" dur="1000" fill="hold"/>
                                        <p:tgtEl>
                                          <p:spTgt spid="12"/>
                                        </p:tgtEl>
                                        <p:attrNameLst>
                                          <p:attrName>ppt_x</p:attrName>
                                        </p:attrNameLst>
                                      </p:cBhvr>
                                      <p:tavLst>
                                        <p:tav tm="0">
                                          <p:val>
                                            <p:strVal val="#ppt_x"/>
                                          </p:val>
                                        </p:tav>
                                        <p:tav tm="100000">
                                          <p:val>
                                            <p:strVal val="#ppt_x"/>
                                          </p:val>
                                        </p:tav>
                                      </p:tavLst>
                                    </p:anim>
                                    <p:anim calcmode="lin" valueType="num">
                                      <p:cBhvr>
                                        <p:cTn id="44"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8"/>
                                        </p:tgtEl>
                                        <p:attrNameLst>
                                          <p:attrName>style.visibility</p:attrName>
                                        </p:attrNameLst>
                                      </p:cBhvr>
                                      <p:to>
                                        <p:strVal val="visible"/>
                                      </p:to>
                                    </p:set>
                                    <p:animEffect transition="in" filter="fade">
                                      <p:cBhvr>
                                        <p:cTn id="49" dur="1000"/>
                                        <p:tgtEl>
                                          <p:spTgt spid="8"/>
                                        </p:tgtEl>
                                      </p:cBhvr>
                                    </p:animEffect>
                                    <p:anim calcmode="lin" valueType="num">
                                      <p:cBhvr>
                                        <p:cTn id="50" dur="1000" fill="hold"/>
                                        <p:tgtEl>
                                          <p:spTgt spid="8"/>
                                        </p:tgtEl>
                                        <p:attrNameLst>
                                          <p:attrName>ppt_x</p:attrName>
                                        </p:attrNameLst>
                                      </p:cBhvr>
                                      <p:tavLst>
                                        <p:tav tm="0">
                                          <p:val>
                                            <p:strVal val="#ppt_x"/>
                                          </p:val>
                                        </p:tav>
                                        <p:tav tm="100000">
                                          <p:val>
                                            <p:strVal val="#ppt_x"/>
                                          </p:val>
                                        </p:tav>
                                      </p:tavLst>
                                    </p:anim>
                                    <p:anim calcmode="lin" valueType="num">
                                      <p:cBhvr>
                                        <p:cTn id="5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1"/>
                                        </p:tgtEl>
                                        <p:attrNameLst>
                                          <p:attrName>style.visibility</p:attrName>
                                        </p:attrNameLst>
                                      </p:cBhvr>
                                      <p:to>
                                        <p:strVal val="visible"/>
                                      </p:to>
                                    </p:set>
                                    <p:animEffect transition="in" filter="fade">
                                      <p:cBhvr>
                                        <p:cTn id="56" dur="1000"/>
                                        <p:tgtEl>
                                          <p:spTgt spid="11"/>
                                        </p:tgtEl>
                                      </p:cBhvr>
                                    </p:animEffect>
                                    <p:anim calcmode="lin" valueType="num">
                                      <p:cBhvr>
                                        <p:cTn id="57" dur="1000" fill="hold"/>
                                        <p:tgtEl>
                                          <p:spTgt spid="11"/>
                                        </p:tgtEl>
                                        <p:attrNameLst>
                                          <p:attrName>ppt_x</p:attrName>
                                        </p:attrNameLst>
                                      </p:cBhvr>
                                      <p:tavLst>
                                        <p:tav tm="0">
                                          <p:val>
                                            <p:strVal val="#ppt_x"/>
                                          </p:val>
                                        </p:tav>
                                        <p:tav tm="100000">
                                          <p:val>
                                            <p:strVal val="#ppt_x"/>
                                          </p:val>
                                        </p:tav>
                                      </p:tavLst>
                                    </p:anim>
                                    <p:anim calcmode="lin" valueType="num">
                                      <p:cBhvr>
                                        <p:cTn id="5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9"/>
                                        </p:tgtEl>
                                        <p:attrNameLst>
                                          <p:attrName>style.visibility</p:attrName>
                                        </p:attrNameLst>
                                      </p:cBhvr>
                                      <p:to>
                                        <p:strVal val="visible"/>
                                      </p:to>
                                    </p:set>
                                    <p:animEffect transition="in" filter="fade">
                                      <p:cBhvr>
                                        <p:cTn id="63" dur="1000"/>
                                        <p:tgtEl>
                                          <p:spTgt spid="9"/>
                                        </p:tgtEl>
                                      </p:cBhvr>
                                    </p:animEffect>
                                    <p:anim calcmode="lin" valueType="num">
                                      <p:cBhvr>
                                        <p:cTn id="64" dur="1000" fill="hold"/>
                                        <p:tgtEl>
                                          <p:spTgt spid="9"/>
                                        </p:tgtEl>
                                        <p:attrNameLst>
                                          <p:attrName>ppt_x</p:attrName>
                                        </p:attrNameLst>
                                      </p:cBhvr>
                                      <p:tavLst>
                                        <p:tav tm="0">
                                          <p:val>
                                            <p:strVal val="#ppt_x"/>
                                          </p:val>
                                        </p:tav>
                                        <p:tav tm="100000">
                                          <p:val>
                                            <p:strVal val="#ppt_x"/>
                                          </p:val>
                                        </p:tav>
                                      </p:tavLst>
                                    </p:anim>
                                    <p:anim calcmode="lin" valueType="num">
                                      <p:cBhvr>
                                        <p:cTn id="6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13"/>
                                        </p:tgtEl>
                                        <p:attrNameLst>
                                          <p:attrName>style.visibility</p:attrName>
                                        </p:attrNameLst>
                                      </p:cBhvr>
                                      <p:to>
                                        <p:strVal val="visible"/>
                                      </p:to>
                                    </p:set>
                                    <p:animEffect transition="in" filter="fade">
                                      <p:cBhvr>
                                        <p:cTn id="70" dur="1000"/>
                                        <p:tgtEl>
                                          <p:spTgt spid="13"/>
                                        </p:tgtEl>
                                      </p:cBhvr>
                                    </p:animEffect>
                                    <p:anim calcmode="lin" valueType="num">
                                      <p:cBhvr>
                                        <p:cTn id="71" dur="1000" fill="hold"/>
                                        <p:tgtEl>
                                          <p:spTgt spid="13"/>
                                        </p:tgtEl>
                                        <p:attrNameLst>
                                          <p:attrName>ppt_x</p:attrName>
                                        </p:attrNameLst>
                                      </p:cBhvr>
                                      <p:tavLst>
                                        <p:tav tm="0">
                                          <p:val>
                                            <p:strVal val="#ppt_x"/>
                                          </p:val>
                                        </p:tav>
                                        <p:tav tm="100000">
                                          <p:val>
                                            <p:strVal val="#ppt_x"/>
                                          </p:val>
                                        </p:tav>
                                      </p:tavLst>
                                    </p:anim>
                                    <p:anim calcmode="lin" valueType="num">
                                      <p:cBhvr>
                                        <p:cTn id="7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10" grpId="0"/>
      <p:bldP spid="11" grpId="0"/>
      <p:bldP spid="12"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D335F-C6A8-4E3D-BB98-EB5CEA586FD4}"/>
              </a:ext>
            </a:extLst>
          </p:cNvPr>
          <p:cNvSpPr>
            <a:spLocks noGrp="1"/>
          </p:cNvSpPr>
          <p:nvPr>
            <p:ph type="title"/>
          </p:nvPr>
        </p:nvSpPr>
        <p:spPr>
          <a:xfrm>
            <a:off x="643466" y="786383"/>
            <a:ext cx="3517567" cy="2093975"/>
          </a:xfrm>
        </p:spPr>
        <p:txBody>
          <a:bodyPr anchor="b">
            <a:normAutofit/>
          </a:bodyPr>
          <a:lstStyle/>
          <a:p>
            <a:r>
              <a:rPr lang="en-GB" dirty="0"/>
              <a:t>From these what is the most accurate? </a:t>
            </a:r>
          </a:p>
        </p:txBody>
      </p:sp>
      <p:pic>
        <p:nvPicPr>
          <p:cNvPr id="4" name="Online Media 3" title="Cruden B306-HMD motorcycle simulator - first footage">
            <a:hlinkClick r:id="" action="ppaction://media"/>
            <a:extLst>
              <a:ext uri="{FF2B5EF4-FFF2-40B4-BE49-F238E27FC236}">
                <a16:creationId xmlns:a16="http://schemas.microsoft.com/office/drawing/2014/main" id="{CD60D30E-CEBF-4408-AFBD-2C239C11873C}"/>
              </a:ext>
            </a:extLst>
          </p:cNvPr>
          <p:cNvPicPr>
            <a:picLocks noRot="1" noChangeAspect="1"/>
          </p:cNvPicPr>
          <p:nvPr>
            <a:videoFile r:link="rId1"/>
          </p:nvPr>
        </p:nvPicPr>
        <p:blipFill>
          <a:blip r:embed="rId3"/>
          <a:stretch>
            <a:fillRect/>
          </a:stretch>
        </p:blipFill>
        <p:spPr>
          <a:xfrm>
            <a:off x="5458984" y="1792831"/>
            <a:ext cx="5928344" cy="3334693"/>
          </a:xfrm>
          <a:prstGeom prst="rect">
            <a:avLst/>
          </a:prstGeom>
          <a:noFill/>
        </p:spPr>
      </p:pic>
      <p:sp>
        <p:nvSpPr>
          <p:cNvPr id="3" name="Content Placeholder 2">
            <a:extLst>
              <a:ext uri="{FF2B5EF4-FFF2-40B4-BE49-F238E27FC236}">
                <a16:creationId xmlns:a16="http://schemas.microsoft.com/office/drawing/2014/main" id="{C837F07D-EF80-4063-B342-433E663925E5}"/>
              </a:ext>
            </a:extLst>
          </p:cNvPr>
          <p:cNvSpPr>
            <a:spLocks noGrp="1"/>
          </p:cNvSpPr>
          <p:nvPr>
            <p:ph type="body" sz="half" idx="2"/>
          </p:nvPr>
        </p:nvSpPr>
        <p:spPr>
          <a:xfrm>
            <a:off x="643465" y="3043050"/>
            <a:ext cx="3517567" cy="3064505"/>
          </a:xfrm>
        </p:spPr>
        <p:txBody>
          <a:bodyPr>
            <a:normAutofit/>
          </a:bodyPr>
          <a:lstStyle/>
          <a:p>
            <a:r>
              <a:rPr lang="en-GB" dirty="0"/>
              <a:t>The Cruden simulator is the most accurate on the market place, this short video will explain why: </a:t>
            </a:r>
          </a:p>
          <a:p>
            <a:endParaRPr lang="en-GB" dirty="0"/>
          </a:p>
        </p:txBody>
      </p:sp>
      <p:sp>
        <p:nvSpPr>
          <p:cNvPr id="5" name="TextBox 4">
            <a:extLst>
              <a:ext uri="{FF2B5EF4-FFF2-40B4-BE49-F238E27FC236}">
                <a16:creationId xmlns:a16="http://schemas.microsoft.com/office/drawing/2014/main" id="{0A4ED8B5-458D-4378-9E97-5B4DF2A222C1}"/>
              </a:ext>
            </a:extLst>
          </p:cNvPr>
          <p:cNvSpPr txBox="1"/>
          <p:nvPr/>
        </p:nvSpPr>
        <p:spPr>
          <a:xfrm>
            <a:off x="5458984" y="5127524"/>
            <a:ext cx="5928344" cy="246221"/>
          </a:xfrm>
          <a:prstGeom prst="rect">
            <a:avLst/>
          </a:prstGeom>
          <a:noFill/>
        </p:spPr>
        <p:txBody>
          <a:bodyPr wrap="square" rtlCol="0">
            <a:spAutoFit/>
          </a:bodyPr>
          <a:lstStyle/>
          <a:p>
            <a:r>
              <a:rPr lang="en-GB" sz="1000" dirty="0">
                <a:hlinkClick r:id="rId4"/>
              </a:rPr>
              <a:t>https://www.youtube.com/watch?v=DHQYniah_GM</a:t>
            </a:r>
            <a:endParaRPr lang="en-GB" sz="1000" dirty="0"/>
          </a:p>
        </p:txBody>
      </p:sp>
    </p:spTree>
    <p:extLst>
      <p:ext uri="{BB962C8B-B14F-4D97-AF65-F5344CB8AC3E}">
        <p14:creationId xmlns:p14="http://schemas.microsoft.com/office/powerpoint/2010/main" val="3872840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8" fill="hold" display="0">
                  <p:stCondLst>
                    <p:cond delay="indefinite"/>
                  </p:stCondLst>
                </p:cTn>
                <p:tgtEl>
                  <p:spTgt spid="4"/>
                </p:tgtEl>
              </p:cMediaNode>
            </p:video>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1BA93-63CE-4698-ADEB-A8504919BA54}"/>
              </a:ext>
            </a:extLst>
          </p:cNvPr>
          <p:cNvSpPr>
            <a:spLocks noGrp="1"/>
          </p:cNvSpPr>
          <p:nvPr>
            <p:ph type="title"/>
          </p:nvPr>
        </p:nvSpPr>
        <p:spPr>
          <a:xfrm>
            <a:off x="1097280" y="286603"/>
            <a:ext cx="10058400" cy="1450757"/>
          </a:xfrm>
        </p:spPr>
        <p:txBody>
          <a:bodyPr anchor="b">
            <a:normAutofit/>
          </a:bodyPr>
          <a:lstStyle/>
          <a:p>
            <a:r>
              <a:rPr lang="en-GB" dirty="0"/>
              <a:t>Are there common features across all of the simulators?</a:t>
            </a:r>
          </a:p>
        </p:txBody>
      </p:sp>
      <p:pic>
        <p:nvPicPr>
          <p:cNvPr id="4" name="Picture 3">
            <a:extLst>
              <a:ext uri="{FF2B5EF4-FFF2-40B4-BE49-F238E27FC236}">
                <a16:creationId xmlns:a16="http://schemas.microsoft.com/office/drawing/2014/main" id="{521F29FB-0BF5-471B-AADA-8EE1DACEBD9C}"/>
              </a:ext>
            </a:extLst>
          </p:cNvPr>
          <p:cNvPicPr>
            <a:picLocks noChangeAspect="1"/>
          </p:cNvPicPr>
          <p:nvPr/>
        </p:nvPicPr>
        <p:blipFill rotWithShape="1">
          <a:blip r:embed="rId2"/>
          <a:srcRect l="14518" t="2" r="15854"/>
          <a:stretch/>
        </p:blipFill>
        <p:spPr>
          <a:xfrm>
            <a:off x="1097280" y="2120900"/>
            <a:ext cx="4639736" cy="3748193"/>
          </a:xfrm>
          <a:prstGeom prst="rect">
            <a:avLst/>
          </a:prstGeom>
          <a:noFill/>
        </p:spPr>
      </p:pic>
      <p:sp>
        <p:nvSpPr>
          <p:cNvPr id="3" name="Content Placeholder 2">
            <a:extLst>
              <a:ext uri="{FF2B5EF4-FFF2-40B4-BE49-F238E27FC236}">
                <a16:creationId xmlns:a16="http://schemas.microsoft.com/office/drawing/2014/main" id="{900B2132-B2F0-478D-9C16-A90719712C16}"/>
              </a:ext>
            </a:extLst>
          </p:cNvPr>
          <p:cNvSpPr>
            <a:spLocks noGrp="1"/>
          </p:cNvSpPr>
          <p:nvPr>
            <p:ph sz="half" idx="2"/>
          </p:nvPr>
        </p:nvSpPr>
        <p:spPr>
          <a:xfrm>
            <a:off x="6515944" y="2120900"/>
            <a:ext cx="4639736" cy="3748194"/>
          </a:xfrm>
        </p:spPr>
        <p:txBody>
          <a:bodyPr>
            <a:normAutofit/>
          </a:bodyPr>
          <a:lstStyle/>
          <a:p>
            <a:r>
              <a:rPr lang="en-GB" sz="1800" dirty="0"/>
              <a:t>The common features between the </a:t>
            </a:r>
            <a:r>
              <a:rPr lang="en-GB" sz="1800" dirty="0" err="1"/>
              <a:t>LeanGP</a:t>
            </a:r>
            <a:r>
              <a:rPr lang="en-GB" sz="1800" dirty="0"/>
              <a:t>, WIVW and </a:t>
            </a:r>
            <a:r>
              <a:rPr lang="en-GB" sz="1800" dirty="0" err="1"/>
              <a:t>MotoTrainer</a:t>
            </a:r>
            <a:r>
              <a:rPr lang="en-GB" sz="1800" dirty="0"/>
              <a:t> simulators include a base plate that helps to lean the motorcycle left or right. Whereas the Cruden simulator moves the motorcycle in six degrees of freedom. </a:t>
            </a:r>
          </a:p>
          <a:p>
            <a:r>
              <a:rPr lang="en-GB" sz="1800" dirty="0"/>
              <a:t>The </a:t>
            </a:r>
            <a:r>
              <a:rPr lang="en-GB" sz="1800" dirty="0" err="1"/>
              <a:t>LeanGP</a:t>
            </a:r>
            <a:r>
              <a:rPr lang="en-GB" sz="1800" dirty="0"/>
              <a:t>, WIVW and </a:t>
            </a:r>
            <a:r>
              <a:rPr lang="en-GB" sz="1800" dirty="0" err="1"/>
              <a:t>MotoTrainer</a:t>
            </a:r>
            <a:r>
              <a:rPr lang="en-GB" sz="1800" dirty="0"/>
              <a:t> simulators all use a screen to display or project the simulation on. Cruden use virtual reality. </a:t>
            </a:r>
          </a:p>
          <a:p>
            <a:r>
              <a:rPr lang="en-GB" sz="1800" dirty="0"/>
              <a:t>Most importantly, they all move. The rig does not remain stationary. </a:t>
            </a:r>
          </a:p>
        </p:txBody>
      </p:sp>
      <p:sp>
        <p:nvSpPr>
          <p:cNvPr id="5" name="TextBox 4">
            <a:extLst>
              <a:ext uri="{FF2B5EF4-FFF2-40B4-BE49-F238E27FC236}">
                <a16:creationId xmlns:a16="http://schemas.microsoft.com/office/drawing/2014/main" id="{193B845D-3777-442D-903C-0C54878223C7}"/>
              </a:ext>
            </a:extLst>
          </p:cNvPr>
          <p:cNvSpPr txBox="1"/>
          <p:nvPr/>
        </p:nvSpPr>
        <p:spPr>
          <a:xfrm>
            <a:off x="1036320" y="5869093"/>
            <a:ext cx="4153593" cy="400110"/>
          </a:xfrm>
          <a:prstGeom prst="rect">
            <a:avLst/>
          </a:prstGeom>
          <a:noFill/>
        </p:spPr>
        <p:txBody>
          <a:bodyPr wrap="square" rtlCol="0">
            <a:spAutoFit/>
          </a:bodyPr>
          <a:lstStyle/>
          <a:p>
            <a:r>
              <a:rPr lang="en-GB" sz="1000" dirty="0">
                <a:hlinkClick r:id="rId3"/>
              </a:rPr>
              <a:t>https://venturebeat.com/2019/03/20/oculus-rift-s-will-debut-soon-as-400-sequel-to-the-pc-based-rift-vr-headset/</a:t>
            </a:r>
            <a:endParaRPr lang="en-GB" sz="1000" dirty="0"/>
          </a:p>
        </p:txBody>
      </p:sp>
    </p:spTree>
    <p:extLst>
      <p:ext uri="{BB962C8B-B14F-4D97-AF65-F5344CB8AC3E}">
        <p14:creationId xmlns:p14="http://schemas.microsoft.com/office/powerpoint/2010/main" val="3966146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wipe(down)">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D1407-984C-497D-ACE2-078DFC95A5FB}"/>
              </a:ext>
            </a:extLst>
          </p:cNvPr>
          <p:cNvSpPr>
            <a:spLocks noGrp="1"/>
          </p:cNvSpPr>
          <p:nvPr>
            <p:ph type="title"/>
          </p:nvPr>
        </p:nvSpPr>
        <p:spPr>
          <a:xfrm>
            <a:off x="1097280" y="286603"/>
            <a:ext cx="10058400" cy="1450757"/>
          </a:xfrm>
        </p:spPr>
        <p:txBody>
          <a:bodyPr anchor="b">
            <a:normAutofit/>
          </a:bodyPr>
          <a:lstStyle/>
          <a:p>
            <a:r>
              <a:rPr lang="en-GB" sz="4000" dirty="0"/>
              <a:t>Should the rig lean? What are the best options to create the leaning effect? </a:t>
            </a:r>
          </a:p>
        </p:txBody>
      </p:sp>
      <p:sp>
        <p:nvSpPr>
          <p:cNvPr id="9" name="Content Placeholder 3">
            <a:extLst>
              <a:ext uri="{FF2B5EF4-FFF2-40B4-BE49-F238E27FC236}">
                <a16:creationId xmlns:a16="http://schemas.microsoft.com/office/drawing/2014/main" id="{9901EF63-368E-4558-8696-4B3C8BE19926}"/>
              </a:ext>
            </a:extLst>
          </p:cNvPr>
          <p:cNvSpPr>
            <a:spLocks noGrp="1"/>
          </p:cNvSpPr>
          <p:nvPr>
            <p:ph sz="half" idx="2"/>
          </p:nvPr>
        </p:nvSpPr>
        <p:spPr>
          <a:xfrm>
            <a:off x="1097281" y="2077358"/>
            <a:ext cx="10058400" cy="1065645"/>
          </a:xfrm>
        </p:spPr>
        <p:txBody>
          <a:bodyPr/>
          <a:lstStyle/>
          <a:p>
            <a:r>
              <a:rPr lang="en-US" dirty="0"/>
              <a:t>Yes. The rig should lean.</a:t>
            </a:r>
          </a:p>
          <a:p>
            <a:r>
              <a:rPr lang="en-US" dirty="0"/>
              <a:t> A hydraulic cylinder 						Strain gauges</a:t>
            </a:r>
          </a:p>
        </p:txBody>
      </p:sp>
      <p:pic>
        <p:nvPicPr>
          <p:cNvPr id="6" name="Picture 5" descr="Hydraulic Cylinders - Hydraulic Cylinders Repairing Manufacturer ...">
            <a:extLst>
              <a:ext uri="{FF2B5EF4-FFF2-40B4-BE49-F238E27FC236}">
                <a16:creationId xmlns:a16="http://schemas.microsoft.com/office/drawing/2014/main" id="{C8342A0B-9F86-48B6-A9FF-EE03A072D528}"/>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097280" y="3186545"/>
            <a:ext cx="4065270" cy="2903683"/>
          </a:xfrm>
          <a:prstGeom prst="rect">
            <a:avLst/>
          </a:prstGeom>
          <a:noFill/>
          <a:ln>
            <a:noFill/>
          </a:ln>
        </p:spPr>
      </p:pic>
      <p:sp>
        <p:nvSpPr>
          <p:cNvPr id="5" name="TextBox 4">
            <a:extLst>
              <a:ext uri="{FF2B5EF4-FFF2-40B4-BE49-F238E27FC236}">
                <a16:creationId xmlns:a16="http://schemas.microsoft.com/office/drawing/2014/main" id="{E8149691-F1E3-4D5B-9EEF-568EF71DC182}"/>
              </a:ext>
            </a:extLst>
          </p:cNvPr>
          <p:cNvSpPr txBox="1"/>
          <p:nvPr/>
        </p:nvSpPr>
        <p:spPr>
          <a:xfrm>
            <a:off x="1097280" y="6125029"/>
            <a:ext cx="4069806" cy="169277"/>
          </a:xfrm>
          <a:prstGeom prst="rect">
            <a:avLst/>
          </a:prstGeom>
          <a:noFill/>
        </p:spPr>
        <p:txBody>
          <a:bodyPr wrap="square" rtlCol="0">
            <a:spAutoFit/>
          </a:bodyPr>
          <a:lstStyle/>
          <a:p>
            <a:r>
              <a:rPr lang="en-GB" sz="500" dirty="0">
                <a:hlinkClick r:id="rId3"/>
              </a:rPr>
              <a:t>https://www.indiamart.com/proddetail/hydraulic-cylinders-repairing-8533666348.html</a:t>
            </a:r>
            <a:endParaRPr lang="en-GB" sz="500" dirty="0"/>
          </a:p>
        </p:txBody>
      </p:sp>
      <p:pic>
        <p:nvPicPr>
          <p:cNvPr id="2050" name="Picture 2" descr="Strain Gauges | Electrical Instrumentation Signals | Electronics ...">
            <a:extLst>
              <a:ext uri="{FF2B5EF4-FFF2-40B4-BE49-F238E27FC236}">
                <a16:creationId xmlns:a16="http://schemas.microsoft.com/office/drawing/2014/main" id="{2E63883E-502C-44BE-BD52-5EBCE650AE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29452" y="2933700"/>
            <a:ext cx="4206348" cy="319132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174625F-21E2-4067-A765-798BD9973047}"/>
              </a:ext>
            </a:extLst>
          </p:cNvPr>
          <p:cNvSpPr txBox="1"/>
          <p:nvPr/>
        </p:nvSpPr>
        <p:spPr>
          <a:xfrm>
            <a:off x="7344230" y="5916057"/>
            <a:ext cx="3033484" cy="169277"/>
          </a:xfrm>
          <a:prstGeom prst="rect">
            <a:avLst/>
          </a:prstGeom>
          <a:noFill/>
        </p:spPr>
        <p:txBody>
          <a:bodyPr wrap="square" rtlCol="0">
            <a:spAutoFit/>
          </a:bodyPr>
          <a:lstStyle/>
          <a:p>
            <a:r>
              <a:rPr lang="en-GB" sz="500" dirty="0">
                <a:hlinkClick r:id="rId3"/>
              </a:rPr>
              <a:t>https://www.indiamart.com/proddetail/hydraulic-cylinders-repairing-8533666348.html</a:t>
            </a:r>
            <a:endParaRPr lang="en-GB" sz="500" dirty="0"/>
          </a:p>
        </p:txBody>
      </p:sp>
    </p:spTree>
    <p:extLst>
      <p:ext uri="{BB962C8B-B14F-4D97-AF65-F5344CB8AC3E}">
        <p14:creationId xmlns:p14="http://schemas.microsoft.com/office/powerpoint/2010/main" val="2956417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9">
                                            <p:txEl>
                                              <p:pRg st="0" end="0"/>
                                            </p:txEl>
                                          </p:spTgt>
                                        </p:tgtEl>
                                        <p:attrNameLst>
                                          <p:attrName>style.visibility</p:attrName>
                                        </p:attrNameLst>
                                      </p:cBhvr>
                                      <p:to>
                                        <p:strVal val="visible"/>
                                      </p:to>
                                    </p:set>
                                    <p:anim calcmode="lin" valueType="num">
                                      <p:cBhvr>
                                        <p:cTn id="14" dur="500" fill="hold"/>
                                        <p:tgtEl>
                                          <p:spTgt spid="9">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9">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9">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9">
                                            <p:txEl>
                                              <p:pRg st="1" end="1"/>
                                            </p:txEl>
                                          </p:spTgt>
                                        </p:tgtEl>
                                        <p:attrNameLst>
                                          <p:attrName>style.visibility</p:attrName>
                                        </p:attrNameLst>
                                      </p:cBhvr>
                                      <p:to>
                                        <p:strVal val="visible"/>
                                      </p:to>
                                    </p:set>
                                    <p:anim calcmode="lin" valueType="num">
                                      <p:cBhvr>
                                        <p:cTn id="21" dur="500" fill="hold"/>
                                        <p:tgtEl>
                                          <p:spTgt spid="9">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9">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9">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p:cTn id="28" dur="500" fill="hold"/>
                                        <p:tgtEl>
                                          <p:spTgt spid="6"/>
                                        </p:tgtEl>
                                        <p:attrNameLst>
                                          <p:attrName>ppt_w</p:attrName>
                                        </p:attrNameLst>
                                      </p:cBhvr>
                                      <p:tavLst>
                                        <p:tav tm="0">
                                          <p:val>
                                            <p:fltVal val="0"/>
                                          </p:val>
                                        </p:tav>
                                        <p:tav tm="100000">
                                          <p:val>
                                            <p:strVal val="#ppt_w"/>
                                          </p:val>
                                        </p:tav>
                                      </p:tavLst>
                                    </p:anim>
                                    <p:anim calcmode="lin" valueType="num">
                                      <p:cBhvr>
                                        <p:cTn id="29" dur="500" fill="hold"/>
                                        <p:tgtEl>
                                          <p:spTgt spid="6"/>
                                        </p:tgtEl>
                                        <p:attrNameLst>
                                          <p:attrName>ppt_h</p:attrName>
                                        </p:attrNameLst>
                                      </p:cBhvr>
                                      <p:tavLst>
                                        <p:tav tm="0">
                                          <p:val>
                                            <p:fltVal val="0"/>
                                          </p:val>
                                        </p:tav>
                                        <p:tav tm="100000">
                                          <p:val>
                                            <p:strVal val="#ppt_h"/>
                                          </p:val>
                                        </p:tav>
                                      </p:tavLst>
                                    </p:anim>
                                    <p:animEffect transition="in" filter="fade">
                                      <p:cBhvr>
                                        <p:cTn id="30" dur="500"/>
                                        <p:tgtEl>
                                          <p:spTgt spid="6"/>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2050"/>
                                        </p:tgtEl>
                                        <p:attrNameLst>
                                          <p:attrName>style.visibility</p:attrName>
                                        </p:attrNameLst>
                                      </p:cBhvr>
                                      <p:to>
                                        <p:strVal val="visible"/>
                                      </p:to>
                                    </p:set>
                                    <p:anim calcmode="lin" valueType="num">
                                      <p:cBhvr>
                                        <p:cTn id="35" dur="500" fill="hold"/>
                                        <p:tgtEl>
                                          <p:spTgt spid="2050"/>
                                        </p:tgtEl>
                                        <p:attrNameLst>
                                          <p:attrName>ppt_w</p:attrName>
                                        </p:attrNameLst>
                                      </p:cBhvr>
                                      <p:tavLst>
                                        <p:tav tm="0">
                                          <p:val>
                                            <p:fltVal val="0"/>
                                          </p:val>
                                        </p:tav>
                                        <p:tav tm="100000">
                                          <p:val>
                                            <p:strVal val="#ppt_w"/>
                                          </p:val>
                                        </p:tav>
                                      </p:tavLst>
                                    </p:anim>
                                    <p:anim calcmode="lin" valueType="num">
                                      <p:cBhvr>
                                        <p:cTn id="36" dur="500" fill="hold"/>
                                        <p:tgtEl>
                                          <p:spTgt spid="2050"/>
                                        </p:tgtEl>
                                        <p:attrNameLst>
                                          <p:attrName>ppt_h</p:attrName>
                                        </p:attrNameLst>
                                      </p:cBhvr>
                                      <p:tavLst>
                                        <p:tav tm="0">
                                          <p:val>
                                            <p:fltVal val="0"/>
                                          </p:val>
                                        </p:tav>
                                        <p:tav tm="100000">
                                          <p:val>
                                            <p:strVal val="#ppt_h"/>
                                          </p:val>
                                        </p:tav>
                                      </p:tavLst>
                                    </p:anim>
                                    <p:animEffect transition="in" filter="fade">
                                      <p:cBhvr>
                                        <p:cTn id="3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6B3E8-DA9D-40EC-AA2E-61569D42098C}"/>
              </a:ext>
            </a:extLst>
          </p:cNvPr>
          <p:cNvSpPr>
            <a:spLocks noGrp="1"/>
          </p:cNvSpPr>
          <p:nvPr>
            <p:ph type="title"/>
          </p:nvPr>
        </p:nvSpPr>
        <p:spPr/>
        <p:txBody>
          <a:bodyPr/>
          <a:lstStyle/>
          <a:p>
            <a:r>
              <a:rPr lang="en-GB" dirty="0"/>
              <a:t>How accurate can the simulators be? </a:t>
            </a:r>
          </a:p>
        </p:txBody>
      </p:sp>
      <p:sp>
        <p:nvSpPr>
          <p:cNvPr id="3" name="Content Placeholder 2">
            <a:extLst>
              <a:ext uri="{FF2B5EF4-FFF2-40B4-BE49-F238E27FC236}">
                <a16:creationId xmlns:a16="http://schemas.microsoft.com/office/drawing/2014/main" id="{49974E20-9554-45FB-B295-72F4EBFCBA9E}"/>
              </a:ext>
            </a:extLst>
          </p:cNvPr>
          <p:cNvSpPr>
            <a:spLocks noGrp="1"/>
          </p:cNvSpPr>
          <p:nvPr>
            <p:ph idx="1"/>
          </p:nvPr>
        </p:nvSpPr>
        <p:spPr>
          <a:xfrm>
            <a:off x="4107542" y="2108201"/>
            <a:ext cx="7048137" cy="3955143"/>
          </a:xfrm>
        </p:spPr>
        <p:txBody>
          <a:bodyPr/>
          <a:lstStyle/>
          <a:p>
            <a:pPr marL="0" indent="0">
              <a:buNone/>
            </a:pPr>
            <a:r>
              <a:rPr lang="en-GB" dirty="0"/>
              <a:t>This is the competitive motorcycle racing game, MotoGP18. Primarily used for fun and competitively racing against friends but it can also be used to gather data. </a:t>
            </a:r>
          </a:p>
          <a:p>
            <a:pPr marL="0" indent="0">
              <a:buNone/>
            </a:pPr>
            <a:r>
              <a:rPr lang="en-GB" dirty="0"/>
              <a:t>When used with Sim Racing Telemetry, a data acquisition software, much like 2d. It can record data from the game and plot it for you in the app and used only for videogames the app is quite advanced. </a:t>
            </a:r>
          </a:p>
          <a:p>
            <a:pPr marL="0" indent="0">
              <a:buNone/>
            </a:pPr>
            <a:r>
              <a:rPr lang="en-GB" dirty="0"/>
              <a:t>I acquired some data from a British Superbike </a:t>
            </a:r>
            <a:r>
              <a:rPr lang="en-GB" dirty="0" err="1"/>
              <a:t>Supersport</a:t>
            </a:r>
            <a:r>
              <a:rPr lang="en-GB" dirty="0"/>
              <a:t> round and compared it against the Moto2 class in MotoGP18. The classes are both 600cc and the track is Silverstone.</a:t>
            </a:r>
          </a:p>
        </p:txBody>
      </p:sp>
      <p:pic>
        <p:nvPicPr>
          <p:cNvPr id="4" name="Picture 3">
            <a:extLst>
              <a:ext uri="{FF2B5EF4-FFF2-40B4-BE49-F238E27FC236}">
                <a16:creationId xmlns:a16="http://schemas.microsoft.com/office/drawing/2014/main" id="{CE462F5D-E20B-4224-A424-87E4CFAF96C1}"/>
              </a:ext>
            </a:extLst>
          </p:cNvPr>
          <p:cNvPicPr>
            <a:picLocks noChangeAspect="1"/>
          </p:cNvPicPr>
          <p:nvPr/>
        </p:nvPicPr>
        <p:blipFill>
          <a:blip r:embed="rId2"/>
          <a:stretch>
            <a:fillRect/>
          </a:stretch>
        </p:blipFill>
        <p:spPr>
          <a:xfrm>
            <a:off x="484777" y="2108201"/>
            <a:ext cx="3174400" cy="3955143"/>
          </a:xfrm>
          <a:prstGeom prst="rect">
            <a:avLst/>
          </a:prstGeom>
        </p:spPr>
      </p:pic>
      <p:sp>
        <p:nvSpPr>
          <p:cNvPr id="5" name="TextBox 4">
            <a:extLst>
              <a:ext uri="{FF2B5EF4-FFF2-40B4-BE49-F238E27FC236}">
                <a16:creationId xmlns:a16="http://schemas.microsoft.com/office/drawing/2014/main" id="{DEFD837B-3D5F-42AA-B909-278E4D0AE2F2}"/>
              </a:ext>
            </a:extLst>
          </p:cNvPr>
          <p:cNvSpPr txBox="1"/>
          <p:nvPr/>
        </p:nvSpPr>
        <p:spPr>
          <a:xfrm>
            <a:off x="406401" y="6059717"/>
            <a:ext cx="2473234" cy="338554"/>
          </a:xfrm>
          <a:prstGeom prst="rect">
            <a:avLst/>
          </a:prstGeom>
          <a:noFill/>
        </p:spPr>
        <p:txBody>
          <a:bodyPr wrap="square" rtlCol="0">
            <a:spAutoFit/>
          </a:bodyPr>
          <a:lstStyle/>
          <a:p>
            <a:r>
              <a:rPr lang="en-GB" sz="800" dirty="0">
                <a:hlinkClick r:id="rId3"/>
              </a:rPr>
              <a:t>https://www.amazon.co.uk/pqube-FG-MO18-PS4-E-MotoGP-18-PS4/dp/B07CG9K247</a:t>
            </a:r>
            <a:endParaRPr lang="en-GB" sz="500" dirty="0"/>
          </a:p>
        </p:txBody>
      </p:sp>
    </p:spTree>
    <p:extLst>
      <p:ext uri="{BB962C8B-B14F-4D97-AF65-F5344CB8AC3E}">
        <p14:creationId xmlns:p14="http://schemas.microsoft.com/office/powerpoint/2010/main" val="311689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p:cTn id="15" dur="1000" fill="hold"/>
                                        <p:tgtEl>
                                          <p:spTgt spid="4"/>
                                        </p:tgtEl>
                                        <p:attrNameLst>
                                          <p:attrName>ppt_w</p:attrName>
                                        </p:attrNameLst>
                                      </p:cBhvr>
                                      <p:tavLst>
                                        <p:tav tm="0">
                                          <p:val>
                                            <p:fltVal val="0"/>
                                          </p:val>
                                        </p:tav>
                                        <p:tav tm="100000">
                                          <p:val>
                                            <p:strVal val="#ppt_w"/>
                                          </p:val>
                                        </p:tav>
                                      </p:tavLst>
                                    </p:anim>
                                    <p:anim calcmode="lin" valueType="num">
                                      <p:cBhvr>
                                        <p:cTn id="16" dur="1000" fill="hold"/>
                                        <p:tgtEl>
                                          <p:spTgt spid="4"/>
                                        </p:tgtEl>
                                        <p:attrNameLst>
                                          <p:attrName>ppt_h</p:attrName>
                                        </p:attrNameLst>
                                      </p:cBhvr>
                                      <p:tavLst>
                                        <p:tav tm="0">
                                          <p:val>
                                            <p:fltVal val="0"/>
                                          </p:val>
                                        </p:tav>
                                        <p:tav tm="100000">
                                          <p:val>
                                            <p:strVal val="#ppt_h"/>
                                          </p:val>
                                        </p:tav>
                                      </p:tavLst>
                                    </p:anim>
                                    <p:anim calcmode="lin" valueType="num">
                                      <p:cBhvr>
                                        <p:cTn id="17" dur="1000" fill="hold"/>
                                        <p:tgtEl>
                                          <p:spTgt spid="4"/>
                                        </p:tgtEl>
                                        <p:attrNameLst>
                                          <p:attrName>style.rotation</p:attrName>
                                        </p:attrNameLst>
                                      </p:cBhvr>
                                      <p:tavLst>
                                        <p:tav tm="0">
                                          <p:val>
                                            <p:fltVal val="90"/>
                                          </p:val>
                                        </p:tav>
                                        <p:tav tm="100000">
                                          <p:val>
                                            <p:fltVal val="0"/>
                                          </p:val>
                                        </p:tav>
                                      </p:tavLst>
                                    </p:anim>
                                    <p:animEffect transition="in" filter="fade">
                                      <p:cBhvr>
                                        <p:cTn id="18" dur="1000"/>
                                        <p:tgtEl>
                                          <p:spTgt spid="4"/>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 calcmode="lin" valueType="num">
                                      <p:cBhvr>
                                        <p:cTn id="23"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p:cTn id="31"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 calcmode="lin" valueType="num">
                                      <p:cBhvr>
                                        <p:cTn id="39"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3B22E-872B-49AC-AE20-AFC09BC2A040}"/>
              </a:ext>
            </a:extLst>
          </p:cNvPr>
          <p:cNvSpPr>
            <a:spLocks noGrp="1"/>
          </p:cNvSpPr>
          <p:nvPr>
            <p:ph type="title" idx="4294967295"/>
          </p:nvPr>
        </p:nvSpPr>
        <p:spPr>
          <a:xfrm>
            <a:off x="4362450" y="0"/>
            <a:ext cx="3467100" cy="688975"/>
          </a:xfrm>
        </p:spPr>
        <p:txBody>
          <a:bodyPr anchor="b">
            <a:normAutofit fontScale="90000"/>
          </a:bodyPr>
          <a:lstStyle/>
          <a:p>
            <a:r>
              <a:rPr lang="en-GB" dirty="0"/>
              <a:t>The results</a:t>
            </a:r>
          </a:p>
        </p:txBody>
      </p:sp>
      <p:pic>
        <p:nvPicPr>
          <p:cNvPr id="5" name="Picture 4" descr="A screenshot of a computer&#10;&#10;Description automatically generated">
            <a:extLst>
              <a:ext uri="{FF2B5EF4-FFF2-40B4-BE49-F238E27FC236}">
                <a16:creationId xmlns:a16="http://schemas.microsoft.com/office/drawing/2014/main" id="{43C01E13-E5D8-453F-8F20-2DD1441641C9}"/>
              </a:ext>
            </a:extLst>
          </p:cNvPr>
          <p:cNvPicPr>
            <a:picLocks noChangeAspect="1"/>
          </p:cNvPicPr>
          <p:nvPr/>
        </p:nvPicPr>
        <p:blipFill rotWithShape="1">
          <a:blip r:embed="rId2"/>
          <a:srcRect l="22761" t="22456" r="24528" b="9669"/>
          <a:stretch/>
        </p:blipFill>
        <p:spPr>
          <a:xfrm>
            <a:off x="781050" y="559415"/>
            <a:ext cx="10706100" cy="5739169"/>
          </a:xfrm>
          <a:prstGeom prst="rect">
            <a:avLst/>
          </a:prstGeom>
          <a:noFill/>
        </p:spPr>
      </p:pic>
    </p:spTree>
    <p:extLst>
      <p:ext uri="{BB962C8B-B14F-4D97-AF65-F5344CB8AC3E}">
        <p14:creationId xmlns:p14="http://schemas.microsoft.com/office/powerpoint/2010/main" val="1825734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up)">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5A47CF5-A294-42DE-AB5E-6998893E32F5}"/>
              </a:ext>
            </a:extLst>
          </p:cNvPr>
          <p:cNvPicPr>
            <a:picLocks noChangeAspect="1"/>
          </p:cNvPicPr>
          <p:nvPr/>
        </p:nvPicPr>
        <p:blipFill rotWithShape="1">
          <a:blip r:embed="rId2"/>
          <a:srcRect l="29063" t="25543" r="30625" b="48367"/>
          <a:stretch/>
        </p:blipFill>
        <p:spPr>
          <a:xfrm>
            <a:off x="58849" y="29495"/>
            <a:ext cx="8302403" cy="3020919"/>
          </a:xfrm>
          <a:prstGeom prst="rect">
            <a:avLst/>
          </a:prstGeom>
        </p:spPr>
      </p:pic>
      <p:pic>
        <p:nvPicPr>
          <p:cNvPr id="3" name="Picture 2">
            <a:extLst>
              <a:ext uri="{FF2B5EF4-FFF2-40B4-BE49-F238E27FC236}">
                <a16:creationId xmlns:a16="http://schemas.microsoft.com/office/drawing/2014/main" id="{8FB69CBA-C72A-4193-ABF5-C06316CF3FF3}"/>
              </a:ext>
            </a:extLst>
          </p:cNvPr>
          <p:cNvPicPr>
            <a:picLocks noChangeAspect="1"/>
          </p:cNvPicPr>
          <p:nvPr/>
        </p:nvPicPr>
        <p:blipFill rotWithShape="1">
          <a:blip r:embed="rId2"/>
          <a:srcRect l="29219" t="58060" r="30156" b="13037"/>
          <a:stretch/>
        </p:blipFill>
        <p:spPr>
          <a:xfrm>
            <a:off x="3889598" y="3021293"/>
            <a:ext cx="8302403" cy="3320961"/>
          </a:xfrm>
          <a:prstGeom prst="rect">
            <a:avLst/>
          </a:prstGeom>
        </p:spPr>
      </p:pic>
    </p:spTree>
    <p:extLst>
      <p:ext uri="{BB962C8B-B14F-4D97-AF65-F5344CB8AC3E}">
        <p14:creationId xmlns:p14="http://schemas.microsoft.com/office/powerpoint/2010/main" val="1006880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0-#ppt_w/2"/>
                                          </p:val>
                                        </p:tav>
                                        <p:tav tm="100000">
                                          <p:val>
                                            <p:strVal val="#ppt_x"/>
                                          </p:val>
                                        </p:tav>
                                      </p:tavLst>
                                    </p:anim>
                                    <p:anim calcmode="lin" valueType="num">
                                      <p:cBhvr additive="base">
                                        <p:cTn id="14" dur="50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8BDCBB8-FD1E-4463-AE74-BDD19EFA1464}"/>
              </a:ext>
            </a:extLst>
          </p:cNvPr>
          <p:cNvPicPr>
            <a:picLocks noChangeAspect="1"/>
          </p:cNvPicPr>
          <p:nvPr/>
        </p:nvPicPr>
        <p:blipFill rotWithShape="1">
          <a:blip r:embed="rId2"/>
          <a:srcRect l="29843" t="29990" r="31094" b="52223"/>
          <a:stretch/>
        </p:blipFill>
        <p:spPr>
          <a:xfrm>
            <a:off x="1609725" y="4084777"/>
            <a:ext cx="8972550" cy="2296973"/>
          </a:xfrm>
          <a:prstGeom prst="rect">
            <a:avLst/>
          </a:prstGeom>
        </p:spPr>
      </p:pic>
      <p:pic>
        <p:nvPicPr>
          <p:cNvPr id="5" name="Picture 4">
            <a:extLst>
              <a:ext uri="{FF2B5EF4-FFF2-40B4-BE49-F238E27FC236}">
                <a16:creationId xmlns:a16="http://schemas.microsoft.com/office/drawing/2014/main" id="{9F8B9041-042B-4256-A00D-21B746ABD463}"/>
              </a:ext>
            </a:extLst>
          </p:cNvPr>
          <p:cNvPicPr>
            <a:picLocks noChangeAspect="1"/>
          </p:cNvPicPr>
          <p:nvPr/>
        </p:nvPicPr>
        <p:blipFill rotWithShape="1">
          <a:blip r:embed="rId3"/>
          <a:srcRect l="31177" t="48308" r="31408" b="28718"/>
          <a:stretch/>
        </p:blipFill>
        <p:spPr>
          <a:xfrm>
            <a:off x="323849" y="247650"/>
            <a:ext cx="11587655" cy="4000500"/>
          </a:xfrm>
          <a:prstGeom prst="rect">
            <a:avLst/>
          </a:prstGeom>
        </p:spPr>
      </p:pic>
    </p:spTree>
    <p:extLst>
      <p:ext uri="{BB962C8B-B14F-4D97-AF65-F5344CB8AC3E}">
        <p14:creationId xmlns:p14="http://schemas.microsoft.com/office/powerpoint/2010/main" val="2148756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1+#ppt_w/2"/>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0-#ppt_w/2"/>
                                          </p:val>
                                        </p:tav>
                                        <p:tav tm="100000">
                                          <p:val>
                                            <p:strVal val="#ppt_x"/>
                                          </p:val>
                                        </p:tav>
                                      </p:tavLst>
                                    </p:anim>
                                    <p:anim calcmode="lin" valueType="num">
                                      <p:cBhvr additive="base">
                                        <p:cTn id="14" dur="500" fill="hold"/>
                                        <p:tgtEl>
                                          <p:spTgt spid="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778B8-9195-47FA-8F2F-5D5FF30A8891}"/>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9C2A3243-BAEC-479A-8D6A-2BC44F03DCBE}"/>
              </a:ext>
            </a:extLst>
          </p:cNvPr>
          <p:cNvSpPr>
            <a:spLocks noGrp="1"/>
          </p:cNvSpPr>
          <p:nvPr>
            <p:ph idx="1"/>
          </p:nvPr>
        </p:nvSpPr>
        <p:spPr/>
        <p:txBody>
          <a:bodyPr/>
          <a:lstStyle/>
          <a:p>
            <a:r>
              <a:rPr lang="en-GB" dirty="0"/>
              <a:t>From the data channels shown in the previous slides, we can see that some of the traces are very similar. The most similar being the velocity channels as they have peaks in the velocities at the same time on each channel. This proves that even the videogame simulators are accurate, which means if we were to create one in the university it has potential to be the most mathematically correct simulators. Although there was a differences in lap times of ten seconds, the simulated data being the fastest, this could just be down to the differences in competition scenarios i.e.(the simulated data is from the MotoGP but the measured data is from the British Superbikes). This discrepancy could also have been caused by the fact that the videogame is the most idealistic version of a simulator you could find. </a:t>
            </a:r>
          </a:p>
          <a:p>
            <a:r>
              <a:rPr lang="en-GB" dirty="0"/>
              <a:t>To summarise, the simulator rig would be more accurate if it moved but if it doesn’t there is the option to test strain gauges and motorcycle simulators are accurate even at videogame level. </a:t>
            </a:r>
          </a:p>
        </p:txBody>
      </p:sp>
    </p:spTree>
    <p:extLst>
      <p:ext uri="{BB962C8B-B14F-4D97-AF65-F5344CB8AC3E}">
        <p14:creationId xmlns:p14="http://schemas.microsoft.com/office/powerpoint/2010/main" val="3728602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20348-FDCD-411D-AC1C-DAF8DDB0458F}"/>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733117FE-F798-402D-8010-547BE852AFE3}"/>
              </a:ext>
            </a:extLst>
          </p:cNvPr>
          <p:cNvSpPr>
            <a:spLocks noGrp="1"/>
          </p:cNvSpPr>
          <p:nvPr>
            <p:ph idx="1"/>
          </p:nvPr>
        </p:nvSpPr>
        <p:spPr/>
        <p:txBody>
          <a:bodyPr/>
          <a:lstStyle/>
          <a:p>
            <a:pPr algn="ctr"/>
            <a:endParaRPr lang="en-GB" dirty="0"/>
          </a:p>
          <a:p>
            <a:pPr algn="ctr"/>
            <a:endParaRPr lang="en-GB" dirty="0"/>
          </a:p>
          <a:p>
            <a:pPr marL="0" indent="0" algn="ctr">
              <a:buNone/>
            </a:pPr>
            <a:r>
              <a:rPr lang="en-GB" dirty="0"/>
              <a:t>If there are any questions regarding this PowerPoint presentation please do not hesitate to contact me via email at 1801668@student.uwtsd.ac.uk and I will reply at the earliest opportunity.</a:t>
            </a:r>
          </a:p>
          <a:p>
            <a:pPr algn="ctr"/>
            <a:r>
              <a:rPr lang="en-GB" dirty="0"/>
              <a:t>Thank you for your time.  </a:t>
            </a:r>
          </a:p>
        </p:txBody>
      </p:sp>
      <p:pic>
        <p:nvPicPr>
          <p:cNvPr id="3074" name="Picture 2" descr="Rossi gets thumbs up for German GP | Indiaon2wheels">
            <a:extLst>
              <a:ext uri="{FF2B5EF4-FFF2-40B4-BE49-F238E27FC236}">
                <a16:creationId xmlns:a16="http://schemas.microsoft.com/office/drawing/2014/main" id="{D346E3C1-51E1-4AE2-A77E-1E45ADD6D0FF}"/>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9987" b="90539" l="10000" r="90000">
                        <a14:foregroundMark x1="43585" y1="90013" x2="46146" y2="90433"/>
                        <a14:foregroundMark x1="46792" y1="24704" x2="41698" y2="42050"/>
                        <a14:foregroundMark x1="41698" y1="42050" x2="46415" y2="35611"/>
                        <a14:foregroundMark x1="46415" y1="35611" x2="56038" y2="37451"/>
                        <a14:foregroundMark x1="56038" y1="37451" x2="62830" y2="40867"/>
                        <a14:foregroundMark x1="58868" y1="32720" x2="61887" y2="37451"/>
                        <a14:foregroundMark x1="39245" y1="35611" x2="33585" y2="49671"/>
                        <a14:foregroundMark x1="33585" y1="49671" x2="35283" y2="50854"/>
                        <a14:foregroundMark x1="36038" y1="33903" x2="33208" y2="41130"/>
                        <a14:foregroundMark x1="33208" y1="41130" x2="36226" y2="47832"/>
                        <a14:foregroundMark x1="36226" y1="47832" x2="37736" y2="48620"/>
                        <a14:foregroundMark x1="70000" y1="45861" x2="69245" y2="52825"/>
                        <a14:foregroundMark x1="69245" y1="52825" x2="70000" y2="54139"/>
                        <a14:foregroundMark x1="71132" y1="46386" x2="70000" y2="46912"/>
                        <a14:foregroundMark x1="70000" y1="53088" x2="70377" y2="60578"/>
                        <a14:foregroundMark x1="70377" y1="60578" x2="74717" y2="65309"/>
                        <a14:foregroundMark x1="28113" y1="49409" x2="31321" y2="48883"/>
                        <a14:backgroundMark x1="40000" y1="92510" x2="53585" y2="91984"/>
                      </a14:backgroundRemoval>
                    </a14:imgEffect>
                  </a14:imgLayer>
                </a14:imgProps>
              </a:ext>
              <a:ext uri="{28A0092B-C50C-407E-A947-70E740481C1C}">
                <a14:useLocalDpi xmlns:a14="http://schemas.microsoft.com/office/drawing/2010/main" val="0"/>
              </a:ext>
            </a:extLst>
          </a:blip>
          <a:srcRect/>
          <a:stretch>
            <a:fillRect/>
          </a:stretch>
        </p:blipFill>
        <p:spPr bwMode="auto">
          <a:xfrm>
            <a:off x="11117263" y="5009355"/>
            <a:ext cx="1074737" cy="154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7920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32"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out)">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32"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ircle(out)">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6" presetClass="entr" presetSubtype="0" fill="hold" nodeType="clickEffect">
                                  <p:stCondLst>
                                    <p:cond delay="0"/>
                                  </p:stCondLst>
                                  <p:childTnLst>
                                    <p:set>
                                      <p:cBhvr>
                                        <p:cTn id="21" dur="1" fill="hold">
                                          <p:stCondLst>
                                            <p:cond delay="0"/>
                                          </p:stCondLst>
                                        </p:cTn>
                                        <p:tgtEl>
                                          <p:spTgt spid="3074"/>
                                        </p:tgtEl>
                                        <p:attrNameLst>
                                          <p:attrName>style.visibility</p:attrName>
                                        </p:attrNameLst>
                                      </p:cBhvr>
                                      <p:to>
                                        <p:strVal val="visible"/>
                                      </p:to>
                                    </p:set>
                                    <p:animEffect transition="in" filter="wipe(down)">
                                      <p:cBhvr>
                                        <p:cTn id="22" dur="580">
                                          <p:stCondLst>
                                            <p:cond delay="0"/>
                                          </p:stCondLst>
                                        </p:cTn>
                                        <p:tgtEl>
                                          <p:spTgt spid="3074"/>
                                        </p:tgtEl>
                                      </p:cBhvr>
                                    </p:animEffect>
                                    <p:anim calcmode="lin" valueType="num">
                                      <p:cBhvr>
                                        <p:cTn id="23" dur="1822" tmFilter="0,0; 0.14,0.36; 0.43,0.73; 0.71,0.91; 1.0,1.0">
                                          <p:stCondLst>
                                            <p:cond delay="0"/>
                                          </p:stCondLst>
                                        </p:cTn>
                                        <p:tgtEl>
                                          <p:spTgt spid="3074"/>
                                        </p:tgtEl>
                                        <p:attrNameLst>
                                          <p:attrName>ppt_x</p:attrName>
                                        </p:attrNameLst>
                                      </p:cBhvr>
                                      <p:tavLst>
                                        <p:tav tm="0">
                                          <p:val>
                                            <p:strVal val="#ppt_x-0.25"/>
                                          </p:val>
                                        </p:tav>
                                        <p:tav tm="100000">
                                          <p:val>
                                            <p:strVal val="#ppt_x"/>
                                          </p:val>
                                        </p:tav>
                                      </p:tavLst>
                                    </p:anim>
                                    <p:anim calcmode="lin" valueType="num">
                                      <p:cBhvr>
                                        <p:cTn id="24" dur="664" tmFilter="0.0,0.0; 0.25,0.07; 0.50,0.2; 0.75,0.467; 1.0,1.0">
                                          <p:stCondLst>
                                            <p:cond delay="0"/>
                                          </p:stCondLst>
                                        </p:cTn>
                                        <p:tgtEl>
                                          <p:spTgt spid="3074"/>
                                        </p:tgtEl>
                                        <p:attrNameLst>
                                          <p:attrName>ppt_y</p:attrName>
                                        </p:attrNameLst>
                                      </p:cBhvr>
                                      <p:tavLst>
                                        <p:tav tm="0" fmla="#ppt_y-sin(pi*$)/3">
                                          <p:val>
                                            <p:fltVal val="0.5"/>
                                          </p:val>
                                        </p:tav>
                                        <p:tav tm="100000">
                                          <p:val>
                                            <p:fltVal val="1"/>
                                          </p:val>
                                        </p:tav>
                                      </p:tavLst>
                                    </p:anim>
                                    <p:anim calcmode="lin" valueType="num">
                                      <p:cBhvr>
                                        <p:cTn id="25" dur="664" tmFilter="0, 0; 0.125,0.2665; 0.25,0.4; 0.375,0.465; 0.5,0.5;  0.625,0.535; 0.75,0.6; 0.875,0.7335; 1,1">
                                          <p:stCondLst>
                                            <p:cond delay="664"/>
                                          </p:stCondLst>
                                        </p:cTn>
                                        <p:tgtEl>
                                          <p:spTgt spid="3074"/>
                                        </p:tgtEl>
                                        <p:attrNameLst>
                                          <p:attrName>ppt_y</p:attrName>
                                        </p:attrNameLst>
                                      </p:cBhvr>
                                      <p:tavLst>
                                        <p:tav tm="0" fmla="#ppt_y-sin(pi*$)/9">
                                          <p:val>
                                            <p:fltVal val="0"/>
                                          </p:val>
                                        </p:tav>
                                        <p:tav tm="100000">
                                          <p:val>
                                            <p:fltVal val="1"/>
                                          </p:val>
                                        </p:tav>
                                      </p:tavLst>
                                    </p:anim>
                                    <p:anim calcmode="lin" valueType="num">
                                      <p:cBhvr>
                                        <p:cTn id="26" dur="332" tmFilter="0, 0; 0.125,0.2665; 0.25,0.4; 0.375,0.465; 0.5,0.5;  0.625,0.535; 0.75,0.6; 0.875,0.7335; 1,1">
                                          <p:stCondLst>
                                            <p:cond delay="1324"/>
                                          </p:stCondLst>
                                        </p:cTn>
                                        <p:tgtEl>
                                          <p:spTgt spid="3074"/>
                                        </p:tgtEl>
                                        <p:attrNameLst>
                                          <p:attrName>ppt_y</p:attrName>
                                        </p:attrNameLst>
                                      </p:cBhvr>
                                      <p:tavLst>
                                        <p:tav tm="0" fmla="#ppt_y-sin(pi*$)/27">
                                          <p:val>
                                            <p:fltVal val="0"/>
                                          </p:val>
                                        </p:tav>
                                        <p:tav tm="100000">
                                          <p:val>
                                            <p:fltVal val="1"/>
                                          </p:val>
                                        </p:tav>
                                      </p:tavLst>
                                    </p:anim>
                                    <p:anim calcmode="lin" valueType="num">
                                      <p:cBhvr>
                                        <p:cTn id="27" dur="164" tmFilter="0, 0; 0.125,0.2665; 0.25,0.4; 0.375,0.465; 0.5,0.5;  0.625,0.535; 0.75,0.6; 0.875,0.7335; 1,1">
                                          <p:stCondLst>
                                            <p:cond delay="1656"/>
                                          </p:stCondLst>
                                        </p:cTn>
                                        <p:tgtEl>
                                          <p:spTgt spid="3074"/>
                                        </p:tgtEl>
                                        <p:attrNameLst>
                                          <p:attrName>ppt_y</p:attrName>
                                        </p:attrNameLst>
                                      </p:cBhvr>
                                      <p:tavLst>
                                        <p:tav tm="0" fmla="#ppt_y-sin(pi*$)/81">
                                          <p:val>
                                            <p:fltVal val="0"/>
                                          </p:val>
                                        </p:tav>
                                        <p:tav tm="100000">
                                          <p:val>
                                            <p:fltVal val="1"/>
                                          </p:val>
                                        </p:tav>
                                      </p:tavLst>
                                    </p:anim>
                                    <p:animScale>
                                      <p:cBhvr>
                                        <p:cTn id="28" dur="26">
                                          <p:stCondLst>
                                            <p:cond delay="650"/>
                                          </p:stCondLst>
                                        </p:cTn>
                                        <p:tgtEl>
                                          <p:spTgt spid="3074"/>
                                        </p:tgtEl>
                                      </p:cBhvr>
                                      <p:to x="100000" y="60000"/>
                                    </p:animScale>
                                    <p:animScale>
                                      <p:cBhvr>
                                        <p:cTn id="29" dur="166" decel="50000">
                                          <p:stCondLst>
                                            <p:cond delay="676"/>
                                          </p:stCondLst>
                                        </p:cTn>
                                        <p:tgtEl>
                                          <p:spTgt spid="3074"/>
                                        </p:tgtEl>
                                      </p:cBhvr>
                                      <p:to x="100000" y="100000"/>
                                    </p:animScale>
                                    <p:animScale>
                                      <p:cBhvr>
                                        <p:cTn id="30" dur="26">
                                          <p:stCondLst>
                                            <p:cond delay="1312"/>
                                          </p:stCondLst>
                                        </p:cTn>
                                        <p:tgtEl>
                                          <p:spTgt spid="3074"/>
                                        </p:tgtEl>
                                      </p:cBhvr>
                                      <p:to x="100000" y="80000"/>
                                    </p:animScale>
                                    <p:animScale>
                                      <p:cBhvr>
                                        <p:cTn id="31" dur="166" decel="50000">
                                          <p:stCondLst>
                                            <p:cond delay="1338"/>
                                          </p:stCondLst>
                                        </p:cTn>
                                        <p:tgtEl>
                                          <p:spTgt spid="3074"/>
                                        </p:tgtEl>
                                      </p:cBhvr>
                                      <p:to x="100000" y="100000"/>
                                    </p:animScale>
                                    <p:animScale>
                                      <p:cBhvr>
                                        <p:cTn id="32" dur="26">
                                          <p:stCondLst>
                                            <p:cond delay="1642"/>
                                          </p:stCondLst>
                                        </p:cTn>
                                        <p:tgtEl>
                                          <p:spTgt spid="3074"/>
                                        </p:tgtEl>
                                      </p:cBhvr>
                                      <p:to x="100000" y="90000"/>
                                    </p:animScale>
                                    <p:animScale>
                                      <p:cBhvr>
                                        <p:cTn id="33" dur="166" decel="50000">
                                          <p:stCondLst>
                                            <p:cond delay="1668"/>
                                          </p:stCondLst>
                                        </p:cTn>
                                        <p:tgtEl>
                                          <p:spTgt spid="3074"/>
                                        </p:tgtEl>
                                      </p:cBhvr>
                                      <p:to x="100000" y="100000"/>
                                    </p:animScale>
                                    <p:animScale>
                                      <p:cBhvr>
                                        <p:cTn id="34" dur="26">
                                          <p:stCondLst>
                                            <p:cond delay="1808"/>
                                          </p:stCondLst>
                                        </p:cTn>
                                        <p:tgtEl>
                                          <p:spTgt spid="3074"/>
                                        </p:tgtEl>
                                      </p:cBhvr>
                                      <p:to x="100000" y="95000"/>
                                    </p:animScale>
                                    <p:animScale>
                                      <p:cBhvr>
                                        <p:cTn id="35" dur="166" decel="50000">
                                          <p:stCondLst>
                                            <p:cond delay="1834"/>
                                          </p:stCondLst>
                                        </p:cTn>
                                        <p:tgtEl>
                                          <p:spTgt spid="307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13" ma:contentTypeDescription="Create a new document." ma:contentTypeScope="" ma:versionID="2d4c1fc32dcb44b3fd4e6af6f31f925c">
  <xsd:schema xmlns:xsd="http://www.w3.org/2001/XMLSchema" xmlns:xs="http://www.w3.org/2001/XMLSchema" xmlns:p="http://schemas.microsoft.com/office/2006/metadata/properties" xmlns:ns3="c05bfcf6-161a-4012-bab6-aa68b8b9ab0d" xmlns:ns4="a0d56cd8-48d2-4815-8e01-6dcb6cd2ab35" targetNamespace="http://schemas.microsoft.com/office/2006/metadata/properties" ma:root="true" ma:fieldsID="80ae6b5df43643e6c75e342dd296c777" ns3:_="" ns4:_="">
    <xsd:import namespace="c05bfcf6-161a-4012-bab6-aa68b8b9ab0d"/>
    <xsd:import namespace="a0d56cd8-48d2-4815-8e01-6dcb6cd2ab35"/>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0d56cd8-48d2-4815-8e01-6dcb6cd2ab35"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06B243A-C026-4E3D-8E2D-8A557DE565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a0d56cd8-48d2-4815-8e01-6dcb6cd2ab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49EDCE0-DED3-45AB-B1CC-ED13172BACE8}">
  <ds:schemaRefs>
    <ds:schemaRef ds:uri="http://schemas.microsoft.com/sharepoint/v3/contenttype/forms"/>
  </ds:schemaRefs>
</ds:datastoreItem>
</file>

<file path=customXml/itemProps3.xml><?xml version="1.0" encoding="utf-8"?>
<ds:datastoreItem xmlns:ds="http://schemas.openxmlformats.org/officeDocument/2006/customXml" ds:itemID="{52F8615D-5A4F-41EF-8E22-A30746707FBC}">
  <ds:schemaRefs>
    <ds:schemaRef ds:uri="http://purl.org/dc/terms/"/>
    <ds:schemaRef ds:uri="http://purl.org/dc/dcmitype/"/>
    <ds:schemaRef ds:uri="http://schemas.microsoft.com/office/2006/metadata/properties"/>
    <ds:schemaRef ds:uri="http://purl.org/dc/elements/1.1/"/>
    <ds:schemaRef ds:uri="http://www.w3.org/XML/1998/namespace"/>
    <ds:schemaRef ds:uri="c05bfcf6-161a-4012-bab6-aa68b8b9ab0d"/>
    <ds:schemaRef ds:uri="http://schemas.microsoft.com/office/2006/documentManagement/types"/>
    <ds:schemaRef ds:uri="http://schemas.microsoft.com/office/infopath/2007/PartnerControls"/>
    <ds:schemaRef ds:uri="http://schemas.openxmlformats.org/package/2006/metadata/core-properties"/>
    <ds:schemaRef ds:uri="a0d56cd8-48d2-4815-8e01-6dcb6cd2ab35"/>
  </ds:schemaRefs>
</ds:datastoreItem>
</file>

<file path=docProps/app.xml><?xml version="1.0" encoding="utf-8"?>
<Properties xmlns="http://schemas.openxmlformats.org/officeDocument/2006/extended-properties" xmlns:vt="http://schemas.openxmlformats.org/officeDocument/2006/docPropsVTypes">
  <TotalTime>0</TotalTime>
  <Words>659</Words>
  <Application>Microsoft Office PowerPoint</Application>
  <PresentationFormat>Widescreen</PresentationFormat>
  <Paragraphs>40</Paragraphs>
  <Slides>11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Bookman Old Style</vt:lpstr>
      <vt:lpstr>Calibri</vt:lpstr>
      <vt:lpstr>Franklin Gothic Book</vt:lpstr>
      <vt:lpstr>1_RetrospectVTI</vt:lpstr>
      <vt:lpstr>Motorcycle Simulator Research</vt:lpstr>
      <vt:lpstr>What simulators are currently on the market?</vt:lpstr>
      <vt:lpstr>From these what is the most accurate? </vt:lpstr>
      <vt:lpstr>Are there common features across all of the simulators?</vt:lpstr>
      <vt:lpstr>Should the rig lean? What are the best options to create the leaning effect? </vt:lpstr>
      <vt:lpstr>How accurate can the simulators be? </vt:lpstr>
      <vt:lpstr>The results</vt:lpstr>
      <vt:lpstr>PowerPoint Presentation</vt:lpstr>
      <vt:lpstr>PowerPoint Presentation</vt:lpstr>
      <vt:lpstr>Conclusion </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2020-03-28T04:04:39Z</dcterms:created>
  <dcterms:modified xsi:type="dcterms:W3CDTF">2020-03-28T04:39:02Z</dcterms:modified>
</cp:coreProperties>
</file>