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2"/>
  </p:sldMasterIdLst>
  <p:notesMasterIdLst>
    <p:notesMasterId r:id="rId20"/>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9144000" cy="6858000" type="screen4x3"/>
  <p:notesSz cx="6858000" cy="9144000"/>
  <p:embeddedFontLst>
    <p:embeddedFont>
      <p:font typeface="Calibri" panose="020F0502020204030204" pitchFamily="34" charset="0"/>
      <p:regular r:id="rId21"/>
      <p:bold r:id="rId22"/>
      <p:italic r:id="rId23"/>
      <p:boldItalic r:id="rId24"/>
    </p:embeddedFont>
    <p:embeddedFont>
      <p:font typeface="Noto Sans Symbols" panose="020B0604020202020204" charset="0"/>
      <p:regular r:id="rId25"/>
      <p:bold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7" roundtripDataSignature="AMtx7mjSrfCKwHqqUKNB0xWoBllhFpLCt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DF0CFC7-F470-492B-8E79-841545BC43F2}">
  <a:tblStyle styleId="{1DF0CFC7-F470-492B-8E79-841545BC43F2}"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11" autoAdjust="0"/>
    <p:restoredTop sz="91934" autoAdjust="0"/>
  </p:normalViewPr>
  <p:slideViewPr>
    <p:cSldViewPr snapToGrid="0">
      <p:cViewPr varScale="1">
        <p:scale>
          <a:sx n="104" d="100"/>
          <a:sy n="104" d="100"/>
        </p:scale>
        <p:origin x="117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6.fntdata"/><Relationship Id="rId3" Type="http://schemas.openxmlformats.org/officeDocument/2006/relationships/slide" Target="slides/slide1.xml"/><Relationship Id="rId21" Type="http://schemas.openxmlformats.org/officeDocument/2006/relationships/font" Target="fonts/font1.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5.fntdata"/><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4.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3.fntdata"/><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2.fntdata"/><Relationship Id="rId27" Type="http://customschemas.google.com/relationships/presentationmetadata" Target="meta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Global antimicrobial resistance (AMR) is recognised as a serious public health problem which is aiming to prevent by responsible use of antibiotics and persistent behavioural change (UK Health Security Agency, 2025). Regarding the barrier aspect of this group presentation about ‘Smart Antibiotics’, the  intervention is designed to include several stakeholders who will be able to increase awareness of young adults about antibiotics as well as diminish the misunderstandings in the antibiotic-uses. However, this section will also identify major barriers to implementation, legal and ethical issues which might affect the digital intervention for potential public health outcomes.</a:t>
            </a:r>
            <a:r>
              <a:rPr lang="en-US" sz="1200" b="1" i="0" u="none" strike="noStrike">
                <a:solidFill>
                  <a:schemeClr val="dk1"/>
                </a:solidFill>
                <a:latin typeface="Calibri"/>
                <a:ea typeface="Calibri"/>
                <a:cs typeface="Calibri"/>
                <a:sym typeface="Calibri"/>
              </a:rPr>
              <a:t> </a:t>
            </a:r>
            <a:endParaRPr b="0"/>
          </a:p>
          <a:p>
            <a:pPr marL="0" lvl="0" indent="0" algn="l" rtl="0">
              <a:spcBef>
                <a:spcPts val="0"/>
              </a:spcBef>
              <a:spcAft>
                <a:spcPts val="0"/>
              </a:spcAft>
              <a:buNone/>
            </a:pPr>
            <a:br>
              <a:rPr lang="en-US"/>
            </a:br>
            <a:endParaRPr/>
          </a:p>
        </p:txBody>
      </p:sp>
      <p:sp>
        <p:nvSpPr>
          <p:cNvPr id="163" name="Google Shape;163;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a:t>O</a:t>
            </a:r>
            <a:r>
              <a:rPr lang="en-US" sz="1200" b="0" i="0" u="none" strike="noStrike">
                <a:solidFill>
                  <a:schemeClr val="dk1"/>
                </a:solidFill>
                <a:latin typeface="Calibri"/>
                <a:ea typeface="Calibri"/>
                <a:cs typeface="Calibri"/>
                <a:sym typeface="Calibri"/>
              </a:rPr>
              <a:t>veruse or in-effective use of antibiotics turns routine infections into life-threatening conditions</a:t>
            </a:r>
            <a:r>
              <a:rPr lang="en-US"/>
              <a:t>. I</a:t>
            </a:r>
            <a:r>
              <a:rPr lang="en-US" sz="1200" b="0" i="0" u="none" strike="noStrike">
                <a:solidFill>
                  <a:schemeClr val="dk1"/>
                </a:solidFill>
                <a:latin typeface="Calibri"/>
                <a:ea typeface="Calibri"/>
                <a:cs typeface="Calibri"/>
                <a:sym typeface="Calibri"/>
              </a:rPr>
              <a:t>n </a:t>
            </a:r>
            <a:r>
              <a:rPr lang="en-US"/>
              <a:t>this, </a:t>
            </a:r>
            <a:r>
              <a:rPr lang="en-US" sz="1200" b="0" i="0" u="none" strike="noStrike">
                <a:solidFill>
                  <a:schemeClr val="dk1"/>
                </a:solidFill>
                <a:latin typeface="Calibri"/>
                <a:ea typeface="Calibri"/>
                <a:cs typeface="Calibri"/>
                <a:sym typeface="Calibri"/>
              </a:rPr>
              <a:t>approx 54% people are unsure about the drastic effect of antibiotics or prevent the effect while treating infections (UK Health Security Agency, 2025).  Regarding the individual behavioural modification aspect, antimicrobial stewardship, public engagement, surveillance, education and innovation are recognised as the key elements of the UK's AMR National Action Plan (NAP) for 2024-29, which also comes under the One Health structural interventions. </a:t>
            </a:r>
            <a:r>
              <a:rPr lang="en-US"/>
              <a:t>From the views of Borek </a:t>
            </a:r>
            <a:r>
              <a:rPr lang="en-US" i="1"/>
              <a:t>et al. </a:t>
            </a:r>
            <a:r>
              <a:rPr lang="en-US"/>
              <a:t>(2019)</a:t>
            </a:r>
            <a:r>
              <a:rPr lang="en-US" sz="1200" b="0" i="0" u="none" strike="noStrike">
                <a:solidFill>
                  <a:schemeClr val="dk1"/>
                </a:solidFill>
                <a:latin typeface="Calibri"/>
                <a:ea typeface="Calibri"/>
                <a:cs typeface="Calibri"/>
                <a:sym typeface="Calibri"/>
              </a:rPr>
              <a:t>, a multi-stakeholder approach is needed to successfully implement the intervention ‘Smart Antibiotics’, rather than solely dependent on the technology-first approach</a:t>
            </a:r>
            <a:r>
              <a:rPr lang="en-US"/>
              <a:t>. </a:t>
            </a:r>
            <a:endParaRPr b="0"/>
          </a:p>
          <a:p>
            <a:pPr marL="0" lvl="0" indent="0" algn="l" rtl="0">
              <a:spcBef>
                <a:spcPts val="0"/>
              </a:spcBef>
              <a:spcAft>
                <a:spcPts val="0"/>
              </a:spcAft>
              <a:buNone/>
            </a:pPr>
            <a:br>
              <a:rPr lang="en-US"/>
            </a:br>
            <a:endParaRPr/>
          </a:p>
        </p:txBody>
      </p:sp>
      <p:sp>
        <p:nvSpPr>
          <p:cNvPr id="178" name="Google Shape;178;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Successful implementation of Smart Antibiotics requires collaboration across multiple stakeholders. NHS England, UKHSA and ICBs provide strategic leadership, surveillance and coordination, while GPs and pharmacists support appropriate antibiotic use. Young adults contribute feedback and engagement, whereas digital developers maintain the technology. Researchers and health influencers support evaluation, accessibility and wider campaign reach.</a:t>
            </a:r>
            <a:endParaRPr/>
          </a:p>
          <a:p>
            <a:pPr marL="0" lvl="0" indent="0" algn="l" rtl="0">
              <a:spcBef>
                <a:spcPts val="0"/>
              </a:spcBef>
              <a:spcAft>
                <a:spcPts val="0"/>
              </a:spcAft>
              <a:buNone/>
            </a:pPr>
            <a:endParaRPr/>
          </a:p>
        </p:txBody>
      </p:sp>
      <p:sp>
        <p:nvSpPr>
          <p:cNvPr id="191" name="Google Shape;191;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stakeholder landscape shows that the interaction of an intervention will be incorporated with the institutional power, clinical knowledge and access to the population which includes UKHSA, NHS England, ICB, prescribing clinicians, and community pharmacists. In this regard, the importance of UKHSA relates to the requirement for a surveillance infrastructure to support the campaign’s awareness and digital message, in a way that reflects current patterns of antimicrobial resistance and consumption, as provided by ESPAUR (UK Health Security Agency, 2025). Through the effective surveillance of AMR communication initiatives, the intervention can generate evidence-based content for the chatbot, app and social-media campaign and support the public AMR knowledge dropping aspect and cope with the specified drug-resistant infections in Englan</a:t>
            </a:r>
            <a:r>
              <a:rPr lang="en-US"/>
              <a:t>d. This </a:t>
            </a:r>
            <a:r>
              <a:rPr lang="en-US" sz="1200" b="0" i="0" u="none" strike="noStrike">
                <a:solidFill>
                  <a:schemeClr val="dk1"/>
                </a:solidFill>
                <a:latin typeface="Calibri"/>
                <a:ea typeface="Calibri"/>
                <a:cs typeface="Calibri"/>
                <a:sym typeface="Calibri"/>
              </a:rPr>
              <a:t>rose by 22.7% from the 2019-25 (UK Health Security Agency, 2026).</a:t>
            </a:r>
            <a:endParaRPr b="0"/>
          </a:p>
          <a:p>
            <a:pPr marL="0" lvl="0" indent="0" algn="l" rtl="0">
              <a:spcBef>
                <a:spcPts val="0"/>
              </a:spcBef>
              <a:spcAft>
                <a:spcPts val="0"/>
              </a:spcAft>
              <a:buNone/>
            </a:pPr>
            <a:br>
              <a:rPr lang="en-US"/>
            </a:br>
            <a:endParaRPr/>
          </a:p>
        </p:txBody>
      </p:sp>
      <p:sp>
        <p:nvSpPr>
          <p:cNvPr id="198" name="Google Shape;198;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It is identified that high institutional influence in healthcare intervention does not guarantee user engagement (Ocloo </a:t>
            </a:r>
            <a:r>
              <a:rPr lang="en-US" sz="1200" b="0" i="1" u="none" strike="noStrike">
                <a:solidFill>
                  <a:schemeClr val="dk1"/>
                </a:solidFill>
                <a:latin typeface="Calibri"/>
                <a:ea typeface="Calibri"/>
                <a:cs typeface="Calibri"/>
                <a:sym typeface="Calibri"/>
              </a:rPr>
              <a:t>et al., </a:t>
            </a:r>
            <a:r>
              <a:rPr lang="en-US" sz="1200" b="0" i="0" u="none" strike="noStrike">
                <a:solidFill>
                  <a:schemeClr val="dk1"/>
                </a:solidFill>
                <a:latin typeface="Calibri"/>
                <a:ea typeface="Calibri"/>
                <a:cs typeface="Calibri"/>
                <a:sym typeface="Calibri"/>
              </a:rPr>
              <a:t>2021). Thus, young adults </a:t>
            </a:r>
            <a:r>
              <a:rPr lang="en-US"/>
              <a:t>are</a:t>
            </a:r>
            <a:r>
              <a:rPr lang="en-US" sz="1200" b="0" i="0" u="none" strike="noStrike">
                <a:solidFill>
                  <a:schemeClr val="dk1"/>
                </a:solidFill>
                <a:latin typeface="Calibri"/>
                <a:ea typeface="Calibri"/>
                <a:cs typeface="Calibri"/>
                <a:sym typeface="Calibri"/>
              </a:rPr>
              <a:t> the key stakeholders. Regarding this aspect, the intervention could use the example of the Andi Biotic campaign, which was developed by the UKHSA for 18–34-year-olds and a research-based approach in which young adults could enhance the digital engagement for the success of the intervention. However, through the incorporation of GP, local pharmacist and NHS, the intervention could integrate shared governance performance in the digital intervention</a:t>
            </a:r>
            <a:r>
              <a:rPr lang="en-US"/>
              <a:t>. This </a:t>
            </a:r>
            <a:r>
              <a:rPr lang="en-US" sz="1200" b="0" i="0" u="none" strike="noStrike">
                <a:solidFill>
                  <a:schemeClr val="dk1"/>
                </a:solidFill>
                <a:latin typeface="Calibri"/>
                <a:ea typeface="Calibri"/>
                <a:cs typeface="Calibri"/>
                <a:sym typeface="Calibri"/>
              </a:rPr>
              <a:t>will help to achieve objectives of the NHS</a:t>
            </a:r>
            <a:r>
              <a:rPr lang="en-US"/>
              <a:t> to</a:t>
            </a:r>
            <a:r>
              <a:rPr lang="en-US" sz="1200" b="0" i="0" u="none" strike="noStrike">
                <a:solidFill>
                  <a:schemeClr val="dk1"/>
                </a:solidFill>
                <a:latin typeface="Calibri"/>
                <a:ea typeface="Calibri"/>
                <a:cs typeface="Calibri"/>
                <a:sym typeface="Calibri"/>
              </a:rPr>
              <a:t> reduce total antibiotic use in human populations by 5% (NHS England, 2026a). Moreover, digital-health developers, researchers and NHS communications teams would be able to provide technical development, clinical validation, evaluation and dissemination of campaigns. </a:t>
            </a:r>
            <a:endParaRPr b="0"/>
          </a:p>
        </p:txBody>
      </p:sp>
      <p:sp>
        <p:nvSpPr>
          <p:cNvPr id="208" name="Google Shape;208;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1" name="Google Shape;221;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15000"/>
              </a:lnSpc>
              <a:spcBef>
                <a:spcPts val="1200"/>
              </a:spcBef>
              <a:spcAft>
                <a:spcPts val="1200"/>
              </a:spcAft>
              <a:buSzPts val="1100"/>
              <a:buNone/>
            </a:pPr>
            <a:r>
              <a:rPr lang="en-US"/>
              <a:t>Despite the integration of AI chatbot and smartphone app, a social media campaign, the proposed Smart Antibiotics intervention might face significant challenges in enhancing antimicrobial-resistance (AMR) awareness among young adults. In this regard, continued challenges remain as evidenced in the public AMR knowledge. It has seen a reduction of 1% from 2019–20, which highlights the need for digital interventions to address both behavioural and system-level barriers (UK Health Security Agency, 2026).</a:t>
            </a:r>
            <a:r>
              <a:rPr lang="en-US" sz="1200" i="0" u="none" strike="noStrike">
                <a:solidFill>
                  <a:schemeClr val="dk1"/>
                </a:solidFill>
              </a:rPr>
              <a:t> Thus, one of the crucial barriers in this digital intervention can be emerged from the high dependence on the technological aspect regarding the awareness of antibiotics while symptoms of viral and bacterial infections can overlap. In this aspect, the advice given by the chatbot might be incorrect or outdated about antibiotics that can influence the result in an inappropriate use of antibiotics. </a:t>
            </a:r>
            <a:endParaRPr/>
          </a:p>
        </p:txBody>
      </p:sp>
      <p:sp>
        <p:nvSpPr>
          <p:cNvPr id="222" name="Google Shape;222;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6" name="Google Shape;236;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15000"/>
              </a:lnSpc>
              <a:spcBef>
                <a:spcPts val="1200"/>
              </a:spcBef>
              <a:spcAft>
                <a:spcPts val="1200"/>
              </a:spcAft>
              <a:buSzPts val="1100"/>
              <a:buNone/>
            </a:pPr>
            <a:r>
              <a:rPr lang="en-US"/>
              <a:t>Strengthening cyber security is especially relevant for an intervention while it utilises AI chatbots (NHS England, 2026b). The NHS guidance highlights specific risks of generative-AI systems, such as unexpected outputs and systems being used to do more than their intended purpose. Furthermore, </a:t>
            </a:r>
            <a:r>
              <a:rPr lang="en-US">
                <a:solidFill>
                  <a:srgbClr val="222222"/>
                </a:solidFill>
              </a:rPr>
              <a:t>Alotaibi </a:t>
            </a:r>
            <a:r>
              <a:rPr lang="en-US" i="1">
                <a:solidFill>
                  <a:srgbClr val="222222"/>
                </a:solidFill>
              </a:rPr>
              <a:t>et al. </a:t>
            </a:r>
            <a:r>
              <a:rPr lang="en-US">
                <a:solidFill>
                  <a:srgbClr val="222222"/>
                </a:solidFill>
              </a:rPr>
              <a:t>(2025) stated that </a:t>
            </a:r>
            <a:r>
              <a:rPr lang="en-US"/>
              <a:t>lack of necessary skills to effectively use digital health technologies as well as understand the awareness aspect of the intervention can be a challenge to Smart Antibiotics. Most significantly, 43% of adults in England are found to be struggling with low health literacy (Diwakar and Owolabi, 2025). This affects adoption rate of the intervention in which people might find it challenging to navigate apps, understand digital health information, and utilise the full range of features available.</a:t>
            </a:r>
            <a:endParaRPr/>
          </a:p>
        </p:txBody>
      </p:sp>
      <p:sp>
        <p:nvSpPr>
          <p:cNvPr id="237" name="Google Shape;237;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0" name="Google Shape;260;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Lack of trust and concerns about AI-generated health advice can be a barrier to this intervention which highlights the necessity to explain the recommendation in an evidence-based approach through chatbot (Lawson McLean and Hristidis, 2025). In this regard, the guidance on AMR will be updated as resistance patterns shift which need ongoing clinical review. </a:t>
            </a:r>
            <a:r>
              <a:rPr lang="en-US"/>
              <a:t>Kostygina </a:t>
            </a:r>
            <a:r>
              <a:rPr lang="en-US" i="1"/>
              <a:t>et al. </a:t>
            </a:r>
            <a:r>
              <a:rPr lang="en-US"/>
              <a:t>(2020) added that</a:t>
            </a:r>
            <a:r>
              <a:rPr lang="en-US" sz="1200" b="0" i="0" u="none" strike="noStrike">
                <a:solidFill>
                  <a:schemeClr val="dk1"/>
                </a:solidFill>
                <a:latin typeface="Calibri"/>
                <a:ea typeface="Calibri"/>
                <a:cs typeface="Calibri"/>
                <a:sym typeface="Calibri"/>
              </a:rPr>
              <a:t> through sharing accessible, evidence-based AMR messaging on reputable social media channels, health influencers can expand the intervention's reach, credibility, and engagement among young adults.</a:t>
            </a:r>
            <a:endParaRPr b="0"/>
          </a:p>
          <a:p>
            <a:pPr marL="0" lvl="0" indent="0" algn="l" rtl="0">
              <a:spcBef>
                <a:spcPts val="0"/>
              </a:spcBef>
              <a:spcAft>
                <a:spcPts val="0"/>
              </a:spcAft>
              <a:buNone/>
            </a:pPr>
            <a:br>
              <a:rPr lang="en-US"/>
            </a:br>
            <a:endParaRPr/>
          </a:p>
        </p:txBody>
      </p:sp>
      <p:sp>
        <p:nvSpPr>
          <p:cNvPr id="261" name="Google Shape;261;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7" name="Google Shape;277;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When it comes to interoperability and workflow disruption, it can be a big concern to the intervention. Incompatibility with the existing system may lead to duplication and disjoint information as the intervention relates to NHS services (Lyndon </a:t>
            </a:r>
            <a:r>
              <a:rPr lang="en-US" sz="1200" b="0" i="1" u="none" strike="noStrike">
                <a:solidFill>
                  <a:schemeClr val="dk1"/>
                </a:solidFill>
                <a:latin typeface="Calibri"/>
                <a:ea typeface="Calibri"/>
                <a:cs typeface="Calibri"/>
                <a:sym typeface="Calibri"/>
              </a:rPr>
              <a:t>et al., </a:t>
            </a:r>
            <a:r>
              <a:rPr lang="en-US" sz="1200" b="0" i="0" u="none" strike="noStrike">
                <a:solidFill>
                  <a:schemeClr val="dk1"/>
                </a:solidFill>
                <a:latin typeface="Calibri"/>
                <a:ea typeface="Calibri"/>
                <a:cs typeface="Calibri"/>
                <a:sym typeface="Calibri"/>
              </a:rPr>
              <a:t>2025). According to NHS England, insufficiently designed and implemented CDST can cause unintended consequences, including ‘alert fatigue’. In the digital intervention aspect, the implementation can also face the barriers from the financial landscape because the high cost is associated with the software maintenance, cyber security, clinical validation along with the social-media promotion through the influencers (Mumtaz </a:t>
            </a:r>
            <a:r>
              <a:rPr lang="en-US" sz="1200" b="0" i="1" u="none" strike="noStrike">
                <a:solidFill>
                  <a:schemeClr val="dk1"/>
                </a:solidFill>
                <a:latin typeface="Calibri"/>
                <a:ea typeface="Calibri"/>
                <a:cs typeface="Calibri"/>
                <a:sym typeface="Calibri"/>
              </a:rPr>
              <a:t>et al., </a:t>
            </a:r>
            <a:r>
              <a:rPr lang="en-US" sz="1200" b="0" i="0" u="none" strike="noStrike">
                <a:solidFill>
                  <a:schemeClr val="dk1"/>
                </a:solidFill>
                <a:latin typeface="Calibri"/>
                <a:ea typeface="Calibri"/>
                <a:cs typeface="Calibri"/>
                <a:sym typeface="Calibri"/>
              </a:rPr>
              <a:t>2023). Hence, continual monitoring, co-design, and regular updates of the evidence regarding AMR should be considered as key implementation needs for its successful implementation of the intervention.  </a:t>
            </a:r>
            <a:endParaRPr b="0"/>
          </a:p>
          <a:p>
            <a:pPr marL="0" lvl="0" indent="0" algn="l" rtl="0">
              <a:spcBef>
                <a:spcPts val="0"/>
              </a:spcBef>
              <a:spcAft>
                <a:spcPts val="0"/>
              </a:spcAft>
              <a:buNone/>
            </a:pPr>
            <a:br>
              <a:rPr lang="en-US"/>
            </a:br>
            <a:endParaRPr/>
          </a:p>
        </p:txBody>
      </p:sp>
      <p:sp>
        <p:nvSpPr>
          <p:cNvPr id="278" name="Google Shape;278;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9" name="Google Shape;289;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Behavioural resistance from the young adults can hinder the delivery of the intervention objectives to the society. In this regard, high rates of views, downloads, or chatbot interactions can create a misleading impression of genuine engagement instead of actually reducing inappropriate expectations regarding antibiotics. This aspect can be supported the case of UKHSA’s Andi Biotic campaign which already has a vast range of views on social media by 2025, but reach is not necessarily showing the accurate behavioural change about the use of antibiotic in the UK (UK Government, 2025).  </a:t>
            </a:r>
            <a:endParaRPr b="0"/>
          </a:p>
          <a:p>
            <a:pPr marL="0" lvl="0" indent="0" algn="l" rtl="0">
              <a:spcBef>
                <a:spcPts val="0"/>
              </a:spcBef>
              <a:spcAft>
                <a:spcPts val="0"/>
              </a:spcAft>
              <a:buNone/>
            </a:pPr>
            <a:br>
              <a:rPr lang="en-US"/>
            </a:br>
            <a:endParaRPr/>
          </a:p>
        </p:txBody>
      </p:sp>
      <p:sp>
        <p:nvSpPr>
          <p:cNvPr id="290" name="Google Shape;290;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8" name="Google Shape;298;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deployment of Smart Antibiotics poses important legal and ethical questions, as it integrates the use of AI with health information, behavioural communication, and potentially user-sensitive information within its intervention initiatives. In this aspect, effective data protection and privacy can be a key issue regarding the integration of chatbots that gather symptoms, or medication history or identifiable information to successfully implement the  Smart Antibiotics. Thus, the intervention should be compliant with UK data protection requirements, based on appropriate lawful processing to safeguards data against unauthorised access. In the UK healthcare intervention aspect, the detailed requirement of the Digital Technology Assessment Criteria (DTAC) needs to be considered</a:t>
            </a:r>
            <a:r>
              <a:rPr lang="en-US"/>
              <a:t>,</a:t>
            </a:r>
            <a:r>
              <a:rPr lang="en-US" sz="1200" b="0" i="0" u="none" strike="noStrike">
                <a:solidFill>
                  <a:schemeClr val="dk1"/>
                </a:solidFill>
                <a:latin typeface="Calibri"/>
                <a:ea typeface="Calibri"/>
                <a:cs typeface="Calibri"/>
                <a:sym typeface="Calibri"/>
              </a:rPr>
              <a:t> which requires effective data protection, technical security, and interoperability in accordance with the NHS digital procurement framework (NHS England, 2025a).</a:t>
            </a:r>
            <a:endParaRPr b="0"/>
          </a:p>
          <a:p>
            <a:pPr marL="0" lvl="0" indent="0" algn="l" rtl="0">
              <a:spcBef>
                <a:spcPts val="0"/>
              </a:spcBef>
              <a:spcAft>
                <a:spcPts val="0"/>
              </a:spcAft>
              <a:buNone/>
            </a:pPr>
            <a:br>
              <a:rPr lang="en-US"/>
            </a:br>
            <a:endParaRPr/>
          </a:p>
        </p:txBody>
      </p:sp>
      <p:sp>
        <p:nvSpPr>
          <p:cNvPr id="299" name="Google Shape;299;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1" name="Google Shape;311;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a:latin typeface="Calibri"/>
                <a:ea typeface="Calibri"/>
                <a:cs typeface="Calibri"/>
                <a:sym typeface="Calibri"/>
              </a:rPr>
              <a:t>Another significant legal issue that could be associated with the intervention is the clinical safety and liability issue. In order to reduce the rate of incorrect guidance by the AI-powered chatbots about whether or not antibiotics are needed, resulting in effective awareness about treatment or prevention of inappropriate antibiotic use. Therefore, regarding the influence of chatbots in decisions about antibiotic use, it could be subject to MHRA medical-device regulation which considered the subject to conformity assessment, clinical evidence, risk management and regulatory approval before being used as the digital health intervention aspect (NHS England, 2023; NHS England, 2025a). </a:t>
            </a:r>
            <a:endParaRPr b="0"/>
          </a:p>
          <a:p>
            <a:pPr marL="0" lvl="0" indent="0" algn="l" rtl="0">
              <a:spcBef>
                <a:spcPts val="0"/>
              </a:spcBef>
              <a:spcAft>
                <a:spcPts val="0"/>
              </a:spcAft>
              <a:buNone/>
            </a:pPr>
            <a:br>
              <a:rPr lang="en-US"/>
            </a:br>
            <a:endParaRPr/>
          </a:p>
        </p:txBody>
      </p:sp>
      <p:sp>
        <p:nvSpPr>
          <p:cNvPr id="312" name="Google Shape;312;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4" name="Google Shape;324;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dirty="0">
                <a:solidFill>
                  <a:schemeClr val="dk1"/>
                </a:solidFill>
                <a:latin typeface="Calibri"/>
                <a:ea typeface="Calibri"/>
                <a:cs typeface="Calibri"/>
                <a:sym typeface="Calibri"/>
              </a:rPr>
              <a:t>These additional demands might influence the development of cost, prolong the implementation process as well as demand specialist regulatory knowledge (</a:t>
            </a:r>
            <a:r>
              <a:rPr lang="en-US" sz="1200" b="0" i="0" u="none" strike="noStrike" dirty="0" err="1">
                <a:solidFill>
                  <a:schemeClr val="dk1"/>
                </a:solidFill>
                <a:latin typeface="Calibri"/>
                <a:ea typeface="Calibri"/>
                <a:cs typeface="Calibri"/>
                <a:sym typeface="Calibri"/>
              </a:rPr>
              <a:t>Tarricone</a:t>
            </a:r>
            <a:r>
              <a:rPr lang="en-US" sz="1200" b="0" i="0" u="none" strike="noStrike" dirty="0">
                <a:solidFill>
                  <a:schemeClr val="dk1"/>
                </a:solidFill>
                <a:latin typeface="Calibri"/>
                <a:ea typeface="Calibri"/>
                <a:cs typeface="Calibri"/>
                <a:sym typeface="Calibri"/>
              </a:rPr>
              <a:t> </a:t>
            </a:r>
            <a:r>
              <a:rPr lang="en-US" sz="1200" b="0" i="1" u="none" strike="noStrike" dirty="0">
                <a:solidFill>
                  <a:schemeClr val="dk1"/>
                </a:solidFill>
                <a:latin typeface="Calibri"/>
                <a:ea typeface="Calibri"/>
                <a:cs typeface="Calibri"/>
                <a:sym typeface="Calibri"/>
              </a:rPr>
              <a:t>et al., </a:t>
            </a:r>
            <a:r>
              <a:rPr lang="en-US" sz="1200" b="0" i="0" u="none" strike="noStrike" dirty="0">
                <a:solidFill>
                  <a:schemeClr val="dk1"/>
                </a:solidFill>
                <a:latin typeface="Calibri"/>
                <a:ea typeface="Calibri"/>
                <a:cs typeface="Calibri"/>
                <a:sym typeface="Calibri"/>
              </a:rPr>
              <a:t>2022). These can be seen as the legal challenge aspect in this intervention because the strict and complex process can delay the intervention launch and its scalability also. Regarding the ethical aspect of deploying the intervention, autonomy and informed consent involve the user being aware that they are engaging with an AI system instead of a clinician, and aware of the limitations of the system they are using. Through this aspect, the intervention could be able to give clear information on who else to contact and in what manner, for each type of possible diagnosis, rather than promote self-diagnosis. </a:t>
            </a:r>
            <a:endParaRPr b="0" dirty="0"/>
          </a:p>
          <a:p>
            <a:pPr marL="0" lvl="0" indent="0" algn="l" rtl="0">
              <a:spcBef>
                <a:spcPts val="0"/>
              </a:spcBef>
              <a:spcAft>
                <a:spcPts val="0"/>
              </a:spcAft>
              <a:buNone/>
            </a:pPr>
            <a:br>
              <a:rPr lang="en-US" dirty="0"/>
            </a:br>
            <a:endParaRPr dirty="0"/>
          </a:p>
        </p:txBody>
      </p:sp>
      <p:sp>
        <p:nvSpPr>
          <p:cNvPr id="325" name="Google Shape;325;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6" name="Google Shape;336;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0" i="0" u="none" strike="noStrike" dirty="0">
                <a:solidFill>
                  <a:schemeClr val="dk1"/>
                </a:solidFill>
                <a:latin typeface="Calibri"/>
                <a:ea typeface="Calibri"/>
                <a:cs typeface="Calibri"/>
                <a:sym typeface="Calibri"/>
              </a:rPr>
              <a:t>The intervention should also be careful about the algorithmic bias which might influence the poorer guidance on antibiotics for specific demographic groups or less-knowledgeable adults in the society.  This aspect could present legal challenges in the UK in terms of equality and data protection regulations due to the adverse consequences of discrimination that might result in complaints, lack of liability and loss of public trust during implementation (NHS England, 2025b). </a:t>
            </a:r>
            <a:endParaRPr b="0" dirty="0"/>
          </a:p>
          <a:p>
            <a:pPr marL="0" lvl="0" indent="0" algn="l" rtl="0">
              <a:spcBef>
                <a:spcPts val="0"/>
              </a:spcBef>
              <a:spcAft>
                <a:spcPts val="0"/>
              </a:spcAft>
              <a:buNone/>
            </a:pPr>
            <a:r>
              <a:rPr lang="en-US" sz="1200" b="0" i="0" u="none" strike="noStrike" dirty="0">
                <a:solidFill>
                  <a:schemeClr val="dk1"/>
                </a:solidFill>
                <a:latin typeface="Calibri"/>
                <a:ea typeface="Calibri"/>
                <a:cs typeface="Calibri"/>
                <a:sym typeface="Calibri"/>
              </a:rPr>
              <a:t>However, regarding the risk management aspect, the mandates of NHS England need to be considered in which DCB0129 for manufacturers and DCB0160 for deploying </a:t>
            </a:r>
            <a:r>
              <a:rPr lang="en-US" sz="1200" b="0" i="0" u="none" strike="noStrike" dirty="0" err="1">
                <a:solidFill>
                  <a:schemeClr val="dk1"/>
                </a:solidFill>
                <a:latin typeface="Calibri"/>
                <a:ea typeface="Calibri"/>
                <a:cs typeface="Calibri"/>
                <a:sym typeface="Calibri"/>
              </a:rPr>
              <a:t>organisations</a:t>
            </a:r>
            <a:r>
              <a:rPr lang="en-US" sz="1200" b="0" i="0" u="none" strike="noStrike" dirty="0">
                <a:solidFill>
                  <a:schemeClr val="dk1"/>
                </a:solidFill>
                <a:latin typeface="Calibri"/>
                <a:ea typeface="Calibri"/>
                <a:cs typeface="Calibri"/>
                <a:sym typeface="Calibri"/>
              </a:rPr>
              <a:t> are implemented in any type of digital intervention (</a:t>
            </a:r>
            <a:r>
              <a:rPr lang="en-US" sz="1200" b="0" i="0" u="none" strike="noStrike" dirty="0" err="1">
                <a:solidFill>
                  <a:schemeClr val="dk1"/>
                </a:solidFill>
                <a:latin typeface="Calibri"/>
                <a:ea typeface="Calibri"/>
                <a:cs typeface="Calibri"/>
                <a:sym typeface="Calibri"/>
              </a:rPr>
              <a:t>Oskrochi</a:t>
            </a:r>
            <a:r>
              <a:rPr lang="en-US" sz="1200" b="0" i="0" u="none" strike="noStrike" dirty="0">
                <a:solidFill>
                  <a:schemeClr val="dk1"/>
                </a:solidFill>
                <a:latin typeface="Calibri"/>
                <a:ea typeface="Calibri"/>
                <a:cs typeface="Calibri"/>
                <a:sym typeface="Calibri"/>
              </a:rPr>
              <a:t> </a:t>
            </a:r>
            <a:r>
              <a:rPr lang="en-US" sz="1200" b="0" i="1" u="none" strike="noStrike" dirty="0">
                <a:solidFill>
                  <a:schemeClr val="dk1"/>
                </a:solidFill>
                <a:latin typeface="Calibri"/>
                <a:ea typeface="Calibri"/>
                <a:cs typeface="Calibri"/>
                <a:sym typeface="Calibri"/>
              </a:rPr>
              <a:t>et al., </a:t>
            </a:r>
            <a:r>
              <a:rPr lang="en-US" sz="1200" b="0" i="0" u="none" strike="noStrike" dirty="0">
                <a:solidFill>
                  <a:schemeClr val="dk1"/>
                </a:solidFill>
                <a:latin typeface="Calibri"/>
                <a:ea typeface="Calibri"/>
                <a:cs typeface="Calibri"/>
                <a:sym typeface="Calibri"/>
              </a:rPr>
              <a:t>2025). This means that a clinical safety officer and a hazard log and safety case may be required, which can lead to more time and resources being required. </a:t>
            </a:r>
            <a:endParaRPr b="0" dirty="0"/>
          </a:p>
          <a:p>
            <a:pPr marL="0" lvl="0" indent="0" algn="l" rtl="0">
              <a:spcBef>
                <a:spcPts val="0"/>
              </a:spcBef>
              <a:spcAft>
                <a:spcPts val="0"/>
              </a:spcAft>
              <a:buNone/>
            </a:pPr>
            <a:br>
              <a:rPr lang="en-US" dirty="0"/>
            </a:br>
            <a:br>
              <a:rPr lang="en-US" dirty="0"/>
            </a:br>
            <a:endParaRPr dirty="0"/>
          </a:p>
        </p:txBody>
      </p:sp>
      <p:sp>
        <p:nvSpPr>
          <p:cNvPr id="337" name="Google Shape;337;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7"/>
        <p:cNvGrpSpPr/>
        <p:nvPr/>
      </p:nvGrpSpPr>
      <p:grpSpPr>
        <a:xfrm>
          <a:off x="0" y="0"/>
          <a:ext cx="0" cy="0"/>
          <a:chOff x="0" y="0"/>
          <a:chExt cx="0" cy="0"/>
        </a:xfrm>
      </p:grpSpPr>
      <p:sp>
        <p:nvSpPr>
          <p:cNvPr id="358" name="Google Shape;358;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9" name="Google Shape;359;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From the above study, it has been concluded that the successful delivery of Smart Antibiotics is a combination of digital innovation and clinical safety, legal compliance and ethical responsibility in which effective stakeholder collaboration can play a crucial role for its success. Addressing AI bias, privacy, regulatory requirements, clinical oversight and continuous assessment will be critical to ensure that the intervention supports responsible antibiotic use and minimises potential risks.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360" name="Google Shape;360;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p1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6" name="Google Shape;366;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
        <p:cNvGrpSpPr/>
        <p:nvPr/>
      </p:nvGrpSpPr>
      <p:grpSpPr>
        <a:xfrm>
          <a:off x="0" y="0"/>
          <a:ext cx="0" cy="0"/>
          <a:chOff x="0" y="0"/>
          <a:chExt cx="0" cy="0"/>
        </a:xfrm>
      </p:grpSpPr>
      <p:sp>
        <p:nvSpPr>
          <p:cNvPr id="20" name="Google Shape;20;p22"/>
          <p:cNvSpPr/>
          <p:nvPr/>
        </p:nvSpPr>
        <p:spPr>
          <a:xfrm>
            <a:off x="8321168" y="0"/>
            <a:ext cx="27432"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21" name="Google Shape;21;p22"/>
          <p:cNvSpPr/>
          <p:nvPr/>
        </p:nvSpPr>
        <p:spPr>
          <a:xfrm>
            <a:off x="1007534" y="0"/>
            <a:ext cx="7315560" cy="6858000"/>
          </a:xfrm>
          <a:prstGeom prst="rect">
            <a:avLst/>
          </a:prstGeom>
          <a:solidFill>
            <a:schemeClr val="dk2">
              <a:alpha val="9215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22" name="Google Shape;22;p22"/>
          <p:cNvSpPr txBox="1">
            <a:spLocks noGrp="1"/>
          </p:cNvSpPr>
          <p:nvPr>
            <p:ph type="title"/>
          </p:nvPr>
        </p:nvSpPr>
        <p:spPr>
          <a:xfrm>
            <a:off x="1961317" y="808057"/>
            <a:ext cx="587801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22"/>
          <p:cNvSpPr txBox="1">
            <a:spLocks noGrp="1"/>
          </p:cNvSpPr>
          <p:nvPr>
            <p:ph type="body" idx="1"/>
          </p:nvPr>
        </p:nvSpPr>
        <p:spPr>
          <a:xfrm>
            <a:off x="2126236" y="2049878"/>
            <a:ext cx="5713092" cy="4000066"/>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24" name="Google Shape;24;p22"/>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2"/>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22"/>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27" name="Google Shape;27;p22"/>
          <p:cNvSpPr txBox="1"/>
          <p:nvPr/>
        </p:nvSpPr>
        <p:spPr>
          <a:xfrm>
            <a:off x="1651862" y="636541"/>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4"/>
        <p:cNvGrpSpPr/>
        <p:nvPr/>
      </p:nvGrpSpPr>
      <p:grpSpPr>
        <a:xfrm>
          <a:off x="0" y="0"/>
          <a:ext cx="0" cy="0"/>
          <a:chOff x="0" y="0"/>
          <a:chExt cx="0" cy="0"/>
        </a:xfrm>
      </p:grpSpPr>
      <p:sp>
        <p:nvSpPr>
          <p:cNvPr id="35" name="Google Shape;35;p26"/>
          <p:cNvSpPr/>
          <p:nvPr/>
        </p:nvSpPr>
        <p:spPr>
          <a:xfrm>
            <a:off x="1007534" y="0"/>
            <a:ext cx="5898825"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6"/>
          <p:cNvSpPr/>
          <p:nvPr/>
        </p:nvSpPr>
        <p:spPr>
          <a:xfrm>
            <a:off x="6906359"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6"/>
          <p:cNvSpPr txBox="1">
            <a:spLocks noGrp="1"/>
          </p:cNvSpPr>
          <p:nvPr>
            <p:ph type="ctrTitle"/>
          </p:nvPr>
        </p:nvSpPr>
        <p:spPr>
          <a:xfrm>
            <a:off x="1958856" y="3428999"/>
            <a:ext cx="4138550" cy="226855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4200"/>
              <a:buFont typeface="Arial"/>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26"/>
          <p:cNvSpPr txBox="1">
            <a:spLocks noGrp="1"/>
          </p:cNvSpPr>
          <p:nvPr>
            <p:ph type="subTitle" idx="1"/>
          </p:nvPr>
        </p:nvSpPr>
        <p:spPr>
          <a:xfrm>
            <a:off x="2131292" y="2268787"/>
            <a:ext cx="3966114" cy="1160213"/>
          </a:xfrm>
          <a:prstGeom prst="rect">
            <a:avLst/>
          </a:prstGeom>
          <a:noFill/>
          <a:ln>
            <a:noFill/>
          </a:ln>
        </p:spPr>
        <p:txBody>
          <a:bodyPr spcFirstLastPara="1" wrap="square" lIns="91425" tIns="0" rIns="91425" bIns="45700" anchor="b" anchorCtr="0">
            <a:normAutofit/>
          </a:bodyPr>
          <a:lstStyle>
            <a:lvl1pPr lvl="0" algn="r">
              <a:lnSpc>
                <a:spcPct val="120000"/>
              </a:lnSpc>
              <a:spcBef>
                <a:spcPts val="750"/>
              </a:spcBef>
              <a:spcAft>
                <a:spcPts val="0"/>
              </a:spcAft>
              <a:buSzPts val="1440"/>
              <a:buNone/>
              <a:defRPr sz="1600" b="0">
                <a:solidFill>
                  <a:schemeClr val="lt1"/>
                </a:solidFill>
              </a:defRPr>
            </a:lvl1pPr>
            <a:lvl2pPr lvl="1" algn="ctr">
              <a:lnSpc>
                <a:spcPct val="120000"/>
              </a:lnSpc>
              <a:spcBef>
                <a:spcPts val="450"/>
              </a:spcBef>
              <a:spcAft>
                <a:spcPts val="0"/>
              </a:spcAft>
              <a:buSzPts val="1350"/>
              <a:buNone/>
              <a:defRPr sz="1500"/>
            </a:lvl2pPr>
            <a:lvl3pPr lvl="2" algn="ctr">
              <a:lnSpc>
                <a:spcPct val="120000"/>
              </a:lnSpc>
              <a:spcBef>
                <a:spcPts val="450"/>
              </a:spcBef>
              <a:spcAft>
                <a:spcPts val="0"/>
              </a:spcAft>
              <a:buSzPts val="1215"/>
              <a:buNone/>
              <a:defRPr sz="1350"/>
            </a:lvl3pPr>
            <a:lvl4pPr lvl="3" algn="ctr">
              <a:lnSpc>
                <a:spcPct val="120000"/>
              </a:lnSpc>
              <a:spcBef>
                <a:spcPts val="450"/>
              </a:spcBef>
              <a:spcAft>
                <a:spcPts val="0"/>
              </a:spcAft>
              <a:buSzPts val="1080"/>
              <a:buNone/>
              <a:defRPr sz="1200"/>
            </a:lvl4pPr>
            <a:lvl5pPr lvl="4" algn="ctr">
              <a:lnSpc>
                <a:spcPct val="120000"/>
              </a:lnSpc>
              <a:spcBef>
                <a:spcPts val="450"/>
              </a:spcBef>
              <a:spcAft>
                <a:spcPts val="0"/>
              </a:spcAft>
              <a:buSzPts val="1080"/>
              <a:buNone/>
              <a:defRPr sz="1200"/>
            </a:lvl5pPr>
            <a:lvl6pPr lvl="5" algn="ctr">
              <a:lnSpc>
                <a:spcPct val="120000"/>
              </a:lnSpc>
              <a:spcBef>
                <a:spcPts val="450"/>
              </a:spcBef>
              <a:spcAft>
                <a:spcPts val="0"/>
              </a:spcAft>
              <a:buSzPts val="1080"/>
              <a:buNone/>
              <a:defRPr sz="1200"/>
            </a:lvl6pPr>
            <a:lvl7pPr lvl="6" algn="ctr">
              <a:lnSpc>
                <a:spcPct val="120000"/>
              </a:lnSpc>
              <a:spcBef>
                <a:spcPts val="450"/>
              </a:spcBef>
              <a:spcAft>
                <a:spcPts val="0"/>
              </a:spcAft>
              <a:buSzPts val="1080"/>
              <a:buNone/>
              <a:defRPr sz="1200"/>
            </a:lvl7pPr>
            <a:lvl8pPr lvl="7" algn="ctr">
              <a:lnSpc>
                <a:spcPct val="120000"/>
              </a:lnSpc>
              <a:spcBef>
                <a:spcPts val="450"/>
              </a:spcBef>
              <a:spcAft>
                <a:spcPts val="0"/>
              </a:spcAft>
              <a:buSzPts val="1080"/>
              <a:buNone/>
              <a:defRPr sz="1200"/>
            </a:lvl8pPr>
            <a:lvl9pPr lvl="8" algn="ctr">
              <a:lnSpc>
                <a:spcPct val="120000"/>
              </a:lnSpc>
              <a:spcBef>
                <a:spcPts val="450"/>
              </a:spcBef>
              <a:spcAft>
                <a:spcPts val="450"/>
              </a:spcAft>
              <a:buSzPts val="1080"/>
              <a:buNone/>
              <a:defRPr sz="1200"/>
            </a:lvl9pPr>
          </a:lstStyle>
          <a:p>
            <a:endParaRPr/>
          </a:p>
        </p:txBody>
      </p:sp>
      <p:sp>
        <p:nvSpPr>
          <p:cNvPr id="39" name="Google Shape;39;p26"/>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26"/>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6"/>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42" name="Google Shape;42;p26"/>
          <p:cNvSpPr txBox="1"/>
          <p:nvPr/>
        </p:nvSpPr>
        <p:spPr>
          <a:xfrm>
            <a:off x="1641440" y="3262168"/>
            <a:ext cx="311727" cy="430887"/>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2200">
                <a:solidFill>
                  <a:schemeClr val="accent6"/>
                </a:solidFill>
                <a:latin typeface="Noto Sans Symbols"/>
                <a:ea typeface="Noto Sans Symbols"/>
                <a:cs typeface="Noto Sans Symbols"/>
                <a:sym typeface="Noto Sans Symbols"/>
              </a:rPr>
              <a:t>◤</a:t>
            </a:r>
            <a:endParaRPr sz="2200">
              <a:solidFill>
                <a:schemeClr val="accent6"/>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sp>
        <p:nvSpPr>
          <p:cNvPr id="44" name="Google Shape;44;p27"/>
          <p:cNvSpPr/>
          <p:nvPr/>
        </p:nvSpPr>
        <p:spPr>
          <a:xfrm>
            <a:off x="1007534" y="0"/>
            <a:ext cx="7315560"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7"/>
          <p:cNvSpPr/>
          <p:nvPr/>
        </p:nvSpPr>
        <p:spPr>
          <a:xfrm>
            <a:off x="832116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7"/>
          <p:cNvSpPr txBox="1">
            <a:spLocks noGrp="1"/>
          </p:cNvSpPr>
          <p:nvPr>
            <p:ph type="title"/>
          </p:nvPr>
        </p:nvSpPr>
        <p:spPr>
          <a:xfrm>
            <a:off x="1957405" y="3199028"/>
            <a:ext cx="5967420" cy="1372971"/>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2800"/>
              <a:buFont typeface="Arial"/>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27"/>
          <p:cNvSpPr txBox="1">
            <a:spLocks noGrp="1"/>
          </p:cNvSpPr>
          <p:nvPr>
            <p:ph type="body" idx="1"/>
          </p:nvPr>
        </p:nvSpPr>
        <p:spPr>
          <a:xfrm>
            <a:off x="2121131" y="2272143"/>
            <a:ext cx="5803294" cy="926885"/>
          </a:xfrm>
          <a:prstGeom prst="rect">
            <a:avLst/>
          </a:prstGeom>
          <a:noFill/>
          <a:ln>
            <a:noFill/>
          </a:ln>
        </p:spPr>
        <p:txBody>
          <a:bodyPr spcFirstLastPara="1" wrap="square" lIns="91425" tIns="0" rIns="91425" bIns="45700" anchor="b" anchorCtr="0">
            <a:normAutofit/>
          </a:bodyPr>
          <a:lstStyle>
            <a:lvl1pPr marL="457200" lvl="0" indent="-228600" algn="r">
              <a:lnSpc>
                <a:spcPct val="120000"/>
              </a:lnSpc>
              <a:spcBef>
                <a:spcPts val="750"/>
              </a:spcBef>
              <a:spcAft>
                <a:spcPts val="0"/>
              </a:spcAft>
              <a:buSzPts val="1440"/>
              <a:buNone/>
              <a:defRPr sz="1600">
                <a:solidFill>
                  <a:schemeClr val="lt1"/>
                </a:solidFill>
              </a:defRPr>
            </a:lvl1pPr>
            <a:lvl2pPr marL="914400" lvl="1" indent="-228600" algn="l">
              <a:lnSpc>
                <a:spcPct val="120000"/>
              </a:lnSpc>
              <a:spcBef>
                <a:spcPts val="450"/>
              </a:spcBef>
              <a:spcAft>
                <a:spcPts val="0"/>
              </a:spcAft>
              <a:buSzPts val="1350"/>
              <a:buNone/>
              <a:defRPr sz="1500">
                <a:solidFill>
                  <a:schemeClr val="lt1"/>
                </a:solidFill>
              </a:defRPr>
            </a:lvl2pPr>
            <a:lvl3pPr marL="1371600" lvl="2" indent="-228600" algn="l">
              <a:lnSpc>
                <a:spcPct val="120000"/>
              </a:lnSpc>
              <a:spcBef>
                <a:spcPts val="450"/>
              </a:spcBef>
              <a:spcAft>
                <a:spcPts val="0"/>
              </a:spcAft>
              <a:buSzPts val="1215"/>
              <a:buNone/>
              <a:defRPr sz="1350">
                <a:solidFill>
                  <a:schemeClr val="lt1"/>
                </a:solidFill>
              </a:defRPr>
            </a:lvl3pPr>
            <a:lvl4pPr marL="1828800" lvl="3" indent="-228600" algn="l">
              <a:lnSpc>
                <a:spcPct val="120000"/>
              </a:lnSpc>
              <a:spcBef>
                <a:spcPts val="450"/>
              </a:spcBef>
              <a:spcAft>
                <a:spcPts val="0"/>
              </a:spcAft>
              <a:buSzPts val="1080"/>
              <a:buNone/>
              <a:defRPr sz="1200">
                <a:solidFill>
                  <a:schemeClr val="lt1"/>
                </a:solidFill>
              </a:defRPr>
            </a:lvl4pPr>
            <a:lvl5pPr marL="2286000" lvl="4" indent="-228600" algn="l">
              <a:lnSpc>
                <a:spcPct val="120000"/>
              </a:lnSpc>
              <a:spcBef>
                <a:spcPts val="450"/>
              </a:spcBef>
              <a:spcAft>
                <a:spcPts val="0"/>
              </a:spcAft>
              <a:buSzPts val="1080"/>
              <a:buNone/>
              <a:defRPr sz="1200">
                <a:solidFill>
                  <a:schemeClr val="lt1"/>
                </a:solidFill>
              </a:defRPr>
            </a:lvl5pPr>
            <a:lvl6pPr marL="2743200" lvl="5" indent="-228600" algn="l">
              <a:lnSpc>
                <a:spcPct val="120000"/>
              </a:lnSpc>
              <a:spcBef>
                <a:spcPts val="450"/>
              </a:spcBef>
              <a:spcAft>
                <a:spcPts val="0"/>
              </a:spcAft>
              <a:buSzPts val="1080"/>
              <a:buNone/>
              <a:defRPr sz="1200">
                <a:solidFill>
                  <a:schemeClr val="lt1"/>
                </a:solidFill>
              </a:defRPr>
            </a:lvl6pPr>
            <a:lvl7pPr marL="3200400" lvl="6" indent="-228600" algn="l">
              <a:lnSpc>
                <a:spcPct val="120000"/>
              </a:lnSpc>
              <a:spcBef>
                <a:spcPts val="450"/>
              </a:spcBef>
              <a:spcAft>
                <a:spcPts val="0"/>
              </a:spcAft>
              <a:buSzPts val="1080"/>
              <a:buNone/>
              <a:defRPr sz="1200">
                <a:solidFill>
                  <a:schemeClr val="lt1"/>
                </a:solidFill>
              </a:defRPr>
            </a:lvl7pPr>
            <a:lvl8pPr marL="3657600" lvl="7" indent="-228600" algn="l">
              <a:lnSpc>
                <a:spcPct val="120000"/>
              </a:lnSpc>
              <a:spcBef>
                <a:spcPts val="450"/>
              </a:spcBef>
              <a:spcAft>
                <a:spcPts val="0"/>
              </a:spcAft>
              <a:buSzPts val="1080"/>
              <a:buNone/>
              <a:defRPr sz="1200">
                <a:solidFill>
                  <a:schemeClr val="lt1"/>
                </a:solidFill>
              </a:defRPr>
            </a:lvl8pPr>
            <a:lvl9pPr marL="4114800" lvl="8" indent="-228600" algn="l">
              <a:lnSpc>
                <a:spcPct val="120000"/>
              </a:lnSpc>
              <a:spcBef>
                <a:spcPts val="450"/>
              </a:spcBef>
              <a:spcAft>
                <a:spcPts val="450"/>
              </a:spcAft>
              <a:buSzPts val="1080"/>
              <a:buNone/>
              <a:defRPr sz="1200">
                <a:solidFill>
                  <a:schemeClr val="lt1"/>
                </a:solidFill>
              </a:defRPr>
            </a:lvl9pPr>
          </a:lstStyle>
          <a:p>
            <a:endParaRPr/>
          </a:p>
        </p:txBody>
      </p:sp>
      <p:sp>
        <p:nvSpPr>
          <p:cNvPr id="48" name="Google Shape;48;p27"/>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7"/>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7"/>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51" name="Google Shape;51;p27"/>
          <p:cNvSpPr txBox="1"/>
          <p:nvPr/>
        </p:nvSpPr>
        <p:spPr>
          <a:xfrm>
            <a:off x="1644924" y="3023993"/>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2"/>
        <p:cNvGrpSpPr/>
        <p:nvPr/>
      </p:nvGrpSpPr>
      <p:grpSpPr>
        <a:xfrm>
          <a:off x="0" y="0"/>
          <a:ext cx="0" cy="0"/>
          <a:chOff x="0" y="0"/>
          <a:chExt cx="0" cy="0"/>
        </a:xfrm>
      </p:grpSpPr>
      <p:sp>
        <p:nvSpPr>
          <p:cNvPr id="53" name="Google Shape;53;p28"/>
          <p:cNvSpPr/>
          <p:nvPr/>
        </p:nvSpPr>
        <p:spPr>
          <a:xfrm>
            <a:off x="1007534" y="0"/>
            <a:ext cx="7315560"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8"/>
          <p:cNvSpPr txBox="1">
            <a:spLocks noGrp="1"/>
          </p:cNvSpPr>
          <p:nvPr>
            <p:ph type="title"/>
          </p:nvPr>
        </p:nvSpPr>
        <p:spPr>
          <a:xfrm>
            <a:off x="1961426" y="805818"/>
            <a:ext cx="5882780" cy="1081705"/>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8"/>
          <p:cNvSpPr txBox="1">
            <a:spLocks noGrp="1"/>
          </p:cNvSpPr>
          <p:nvPr>
            <p:ph type="body" idx="1"/>
          </p:nvPr>
        </p:nvSpPr>
        <p:spPr>
          <a:xfrm>
            <a:off x="1965406" y="2056800"/>
            <a:ext cx="2855547" cy="399314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56" name="Google Shape;56;p28"/>
          <p:cNvSpPr txBox="1">
            <a:spLocks noGrp="1"/>
          </p:cNvSpPr>
          <p:nvPr>
            <p:ph type="body" idx="2"/>
          </p:nvPr>
        </p:nvSpPr>
        <p:spPr>
          <a:xfrm>
            <a:off x="4984679" y="2056800"/>
            <a:ext cx="2859527" cy="399314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57" name="Google Shape;57;p28"/>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8"/>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8"/>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60" name="Google Shape;60;p28"/>
          <p:cNvSpPr/>
          <p:nvPr/>
        </p:nvSpPr>
        <p:spPr>
          <a:xfrm>
            <a:off x="832116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8"/>
          <p:cNvSpPr txBox="1"/>
          <p:nvPr/>
        </p:nvSpPr>
        <p:spPr>
          <a:xfrm>
            <a:off x="1651862" y="636541"/>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2"/>
        <p:cNvGrpSpPr/>
        <p:nvPr/>
      </p:nvGrpSpPr>
      <p:grpSpPr>
        <a:xfrm>
          <a:off x="0" y="0"/>
          <a:ext cx="0" cy="0"/>
          <a:chOff x="0" y="0"/>
          <a:chExt cx="0" cy="0"/>
        </a:xfrm>
      </p:grpSpPr>
      <p:sp>
        <p:nvSpPr>
          <p:cNvPr id="63" name="Google Shape;63;p29"/>
          <p:cNvSpPr/>
          <p:nvPr/>
        </p:nvSpPr>
        <p:spPr>
          <a:xfrm>
            <a:off x="1007534" y="0"/>
            <a:ext cx="7315560"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9"/>
          <p:cNvSpPr/>
          <p:nvPr/>
        </p:nvSpPr>
        <p:spPr>
          <a:xfrm>
            <a:off x="832116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9"/>
          <p:cNvSpPr txBox="1"/>
          <p:nvPr/>
        </p:nvSpPr>
        <p:spPr>
          <a:xfrm>
            <a:off x="1651862" y="636541"/>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
        <p:nvSpPr>
          <p:cNvPr id="66" name="Google Shape;66;p29"/>
          <p:cNvSpPr txBox="1">
            <a:spLocks noGrp="1"/>
          </p:cNvSpPr>
          <p:nvPr>
            <p:ph type="title"/>
          </p:nvPr>
        </p:nvSpPr>
        <p:spPr>
          <a:xfrm>
            <a:off x="1963589" y="805818"/>
            <a:ext cx="5880617" cy="1077020"/>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9"/>
          <p:cNvSpPr txBox="1">
            <a:spLocks noGrp="1"/>
          </p:cNvSpPr>
          <p:nvPr>
            <p:ph type="body" idx="1"/>
          </p:nvPr>
        </p:nvSpPr>
        <p:spPr>
          <a:xfrm>
            <a:off x="1963589" y="2054563"/>
            <a:ext cx="2857364" cy="71381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750"/>
              </a:spcBef>
              <a:spcAft>
                <a:spcPts val="0"/>
              </a:spcAft>
              <a:buSzPts val="1800"/>
              <a:buNone/>
              <a:defRPr sz="2000" b="0" cap="none">
                <a:solidFill>
                  <a:schemeClr val="accent6"/>
                </a:solidFill>
              </a:defRPr>
            </a:lvl1pPr>
            <a:lvl2pPr marL="914400" lvl="1" indent="-228600" algn="l">
              <a:lnSpc>
                <a:spcPct val="120000"/>
              </a:lnSpc>
              <a:spcBef>
                <a:spcPts val="450"/>
              </a:spcBef>
              <a:spcAft>
                <a:spcPts val="0"/>
              </a:spcAft>
              <a:buSzPts val="1350"/>
              <a:buNone/>
              <a:defRPr sz="1500" b="1"/>
            </a:lvl2pPr>
            <a:lvl3pPr marL="1371600" lvl="2" indent="-228600" algn="l">
              <a:lnSpc>
                <a:spcPct val="120000"/>
              </a:lnSpc>
              <a:spcBef>
                <a:spcPts val="450"/>
              </a:spcBef>
              <a:spcAft>
                <a:spcPts val="0"/>
              </a:spcAft>
              <a:buSzPts val="1215"/>
              <a:buNone/>
              <a:defRPr sz="1350" b="1"/>
            </a:lvl3pPr>
            <a:lvl4pPr marL="1828800" lvl="3" indent="-228600" algn="l">
              <a:lnSpc>
                <a:spcPct val="120000"/>
              </a:lnSpc>
              <a:spcBef>
                <a:spcPts val="450"/>
              </a:spcBef>
              <a:spcAft>
                <a:spcPts val="0"/>
              </a:spcAft>
              <a:buSzPts val="1080"/>
              <a:buNone/>
              <a:defRPr sz="1200" b="1"/>
            </a:lvl4pPr>
            <a:lvl5pPr marL="2286000" lvl="4" indent="-228600" algn="l">
              <a:lnSpc>
                <a:spcPct val="120000"/>
              </a:lnSpc>
              <a:spcBef>
                <a:spcPts val="450"/>
              </a:spcBef>
              <a:spcAft>
                <a:spcPts val="0"/>
              </a:spcAft>
              <a:buSzPts val="1080"/>
              <a:buNone/>
              <a:defRPr sz="1200" b="1"/>
            </a:lvl5pPr>
            <a:lvl6pPr marL="2743200" lvl="5" indent="-228600" algn="l">
              <a:lnSpc>
                <a:spcPct val="120000"/>
              </a:lnSpc>
              <a:spcBef>
                <a:spcPts val="450"/>
              </a:spcBef>
              <a:spcAft>
                <a:spcPts val="0"/>
              </a:spcAft>
              <a:buSzPts val="1080"/>
              <a:buNone/>
              <a:defRPr sz="1200" b="1"/>
            </a:lvl6pPr>
            <a:lvl7pPr marL="3200400" lvl="6" indent="-228600" algn="l">
              <a:lnSpc>
                <a:spcPct val="120000"/>
              </a:lnSpc>
              <a:spcBef>
                <a:spcPts val="450"/>
              </a:spcBef>
              <a:spcAft>
                <a:spcPts val="0"/>
              </a:spcAft>
              <a:buSzPts val="1080"/>
              <a:buNone/>
              <a:defRPr sz="1200" b="1"/>
            </a:lvl7pPr>
            <a:lvl8pPr marL="3657600" lvl="7" indent="-228600" algn="l">
              <a:lnSpc>
                <a:spcPct val="120000"/>
              </a:lnSpc>
              <a:spcBef>
                <a:spcPts val="450"/>
              </a:spcBef>
              <a:spcAft>
                <a:spcPts val="0"/>
              </a:spcAft>
              <a:buSzPts val="1080"/>
              <a:buNone/>
              <a:defRPr sz="1200" b="1"/>
            </a:lvl8pPr>
            <a:lvl9pPr marL="4114800" lvl="8" indent="-228600" algn="l">
              <a:lnSpc>
                <a:spcPct val="120000"/>
              </a:lnSpc>
              <a:spcBef>
                <a:spcPts val="450"/>
              </a:spcBef>
              <a:spcAft>
                <a:spcPts val="450"/>
              </a:spcAft>
              <a:buSzPts val="1080"/>
              <a:buNone/>
              <a:defRPr sz="1200" b="1"/>
            </a:lvl9pPr>
          </a:lstStyle>
          <a:p>
            <a:endParaRPr/>
          </a:p>
        </p:txBody>
      </p:sp>
      <p:sp>
        <p:nvSpPr>
          <p:cNvPr id="68" name="Google Shape;68;p29"/>
          <p:cNvSpPr txBox="1">
            <a:spLocks noGrp="1"/>
          </p:cNvSpPr>
          <p:nvPr>
            <p:ph type="body" idx="2"/>
          </p:nvPr>
        </p:nvSpPr>
        <p:spPr>
          <a:xfrm>
            <a:off x="1962510" y="2851330"/>
            <a:ext cx="2858443" cy="3198613"/>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69" name="Google Shape;69;p29"/>
          <p:cNvSpPr txBox="1">
            <a:spLocks noGrp="1"/>
          </p:cNvSpPr>
          <p:nvPr>
            <p:ph type="body" idx="3"/>
          </p:nvPr>
        </p:nvSpPr>
        <p:spPr>
          <a:xfrm>
            <a:off x="4984679" y="2054563"/>
            <a:ext cx="2859527" cy="71381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750"/>
              </a:spcBef>
              <a:spcAft>
                <a:spcPts val="0"/>
              </a:spcAft>
              <a:buSzPts val="1800"/>
              <a:buNone/>
              <a:defRPr sz="2000" b="0" cap="none">
                <a:solidFill>
                  <a:schemeClr val="accent6"/>
                </a:solidFill>
              </a:defRPr>
            </a:lvl1pPr>
            <a:lvl2pPr marL="914400" lvl="1" indent="-228600" algn="l">
              <a:lnSpc>
                <a:spcPct val="120000"/>
              </a:lnSpc>
              <a:spcBef>
                <a:spcPts val="450"/>
              </a:spcBef>
              <a:spcAft>
                <a:spcPts val="0"/>
              </a:spcAft>
              <a:buSzPts val="1350"/>
              <a:buNone/>
              <a:defRPr sz="1500" b="1"/>
            </a:lvl2pPr>
            <a:lvl3pPr marL="1371600" lvl="2" indent="-228600" algn="l">
              <a:lnSpc>
                <a:spcPct val="120000"/>
              </a:lnSpc>
              <a:spcBef>
                <a:spcPts val="450"/>
              </a:spcBef>
              <a:spcAft>
                <a:spcPts val="0"/>
              </a:spcAft>
              <a:buSzPts val="1215"/>
              <a:buNone/>
              <a:defRPr sz="1350" b="1"/>
            </a:lvl3pPr>
            <a:lvl4pPr marL="1828800" lvl="3" indent="-228600" algn="l">
              <a:lnSpc>
                <a:spcPct val="120000"/>
              </a:lnSpc>
              <a:spcBef>
                <a:spcPts val="450"/>
              </a:spcBef>
              <a:spcAft>
                <a:spcPts val="0"/>
              </a:spcAft>
              <a:buSzPts val="1080"/>
              <a:buNone/>
              <a:defRPr sz="1200" b="1"/>
            </a:lvl4pPr>
            <a:lvl5pPr marL="2286000" lvl="4" indent="-228600" algn="l">
              <a:lnSpc>
                <a:spcPct val="120000"/>
              </a:lnSpc>
              <a:spcBef>
                <a:spcPts val="450"/>
              </a:spcBef>
              <a:spcAft>
                <a:spcPts val="0"/>
              </a:spcAft>
              <a:buSzPts val="1080"/>
              <a:buNone/>
              <a:defRPr sz="1200" b="1"/>
            </a:lvl5pPr>
            <a:lvl6pPr marL="2743200" lvl="5" indent="-228600" algn="l">
              <a:lnSpc>
                <a:spcPct val="120000"/>
              </a:lnSpc>
              <a:spcBef>
                <a:spcPts val="450"/>
              </a:spcBef>
              <a:spcAft>
                <a:spcPts val="0"/>
              </a:spcAft>
              <a:buSzPts val="1080"/>
              <a:buNone/>
              <a:defRPr sz="1200" b="1"/>
            </a:lvl6pPr>
            <a:lvl7pPr marL="3200400" lvl="6" indent="-228600" algn="l">
              <a:lnSpc>
                <a:spcPct val="120000"/>
              </a:lnSpc>
              <a:spcBef>
                <a:spcPts val="450"/>
              </a:spcBef>
              <a:spcAft>
                <a:spcPts val="0"/>
              </a:spcAft>
              <a:buSzPts val="1080"/>
              <a:buNone/>
              <a:defRPr sz="1200" b="1"/>
            </a:lvl7pPr>
            <a:lvl8pPr marL="3657600" lvl="7" indent="-228600" algn="l">
              <a:lnSpc>
                <a:spcPct val="120000"/>
              </a:lnSpc>
              <a:spcBef>
                <a:spcPts val="450"/>
              </a:spcBef>
              <a:spcAft>
                <a:spcPts val="0"/>
              </a:spcAft>
              <a:buSzPts val="1080"/>
              <a:buNone/>
              <a:defRPr sz="1200" b="1"/>
            </a:lvl8pPr>
            <a:lvl9pPr marL="4114800" lvl="8" indent="-228600" algn="l">
              <a:lnSpc>
                <a:spcPct val="120000"/>
              </a:lnSpc>
              <a:spcBef>
                <a:spcPts val="450"/>
              </a:spcBef>
              <a:spcAft>
                <a:spcPts val="450"/>
              </a:spcAft>
              <a:buSzPts val="1080"/>
              <a:buNone/>
              <a:defRPr sz="1200" b="1"/>
            </a:lvl9pPr>
          </a:lstStyle>
          <a:p>
            <a:endParaRPr/>
          </a:p>
        </p:txBody>
      </p:sp>
      <p:sp>
        <p:nvSpPr>
          <p:cNvPr id="70" name="Google Shape;70;p29"/>
          <p:cNvSpPr txBox="1">
            <a:spLocks noGrp="1"/>
          </p:cNvSpPr>
          <p:nvPr>
            <p:ph type="body" idx="4"/>
          </p:nvPr>
        </p:nvSpPr>
        <p:spPr>
          <a:xfrm>
            <a:off x="4984680" y="2851330"/>
            <a:ext cx="2859526" cy="3198613"/>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71" name="Google Shape;71;p29"/>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9"/>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9"/>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4"/>
        <p:cNvGrpSpPr/>
        <p:nvPr/>
      </p:nvGrpSpPr>
      <p:grpSpPr>
        <a:xfrm>
          <a:off x="0" y="0"/>
          <a:ext cx="0" cy="0"/>
          <a:chOff x="0" y="0"/>
          <a:chExt cx="0" cy="0"/>
        </a:xfrm>
      </p:grpSpPr>
      <p:sp>
        <p:nvSpPr>
          <p:cNvPr id="75" name="Google Shape;75;p30"/>
          <p:cNvSpPr/>
          <p:nvPr/>
        </p:nvSpPr>
        <p:spPr>
          <a:xfrm>
            <a:off x="1007534" y="0"/>
            <a:ext cx="7315560"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0"/>
          <p:cNvSpPr/>
          <p:nvPr/>
        </p:nvSpPr>
        <p:spPr>
          <a:xfrm>
            <a:off x="832116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0"/>
          <p:cNvSpPr txBox="1"/>
          <p:nvPr/>
        </p:nvSpPr>
        <p:spPr>
          <a:xfrm>
            <a:off x="1651862" y="636541"/>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
        <p:nvSpPr>
          <p:cNvPr id="78" name="Google Shape;78;p30"/>
          <p:cNvSpPr txBox="1">
            <a:spLocks noGrp="1"/>
          </p:cNvSpPr>
          <p:nvPr>
            <p:ph type="title"/>
          </p:nvPr>
        </p:nvSpPr>
        <p:spPr>
          <a:xfrm>
            <a:off x="1961317" y="808057"/>
            <a:ext cx="587801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30"/>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30"/>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30"/>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2"/>
        <p:cNvGrpSpPr/>
        <p:nvPr/>
      </p:nvGrpSpPr>
      <p:grpSpPr>
        <a:xfrm>
          <a:off x="0" y="0"/>
          <a:ext cx="0" cy="0"/>
          <a:chOff x="0" y="0"/>
          <a:chExt cx="0" cy="0"/>
        </a:xfrm>
      </p:grpSpPr>
      <p:sp>
        <p:nvSpPr>
          <p:cNvPr id="83" name="Google Shape;83;p31"/>
          <p:cNvSpPr/>
          <p:nvPr/>
        </p:nvSpPr>
        <p:spPr>
          <a:xfrm>
            <a:off x="1007534" y="0"/>
            <a:ext cx="7315560"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1"/>
          <p:cNvSpPr/>
          <p:nvPr/>
        </p:nvSpPr>
        <p:spPr>
          <a:xfrm>
            <a:off x="832116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1"/>
          <p:cNvSpPr txBox="1"/>
          <p:nvPr/>
        </p:nvSpPr>
        <p:spPr>
          <a:xfrm>
            <a:off x="1179466" y="1127642"/>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
        <p:nvSpPr>
          <p:cNvPr id="86" name="Google Shape;86;p31"/>
          <p:cNvSpPr txBox="1">
            <a:spLocks noGrp="1"/>
          </p:cNvSpPr>
          <p:nvPr>
            <p:ph type="title"/>
          </p:nvPr>
        </p:nvSpPr>
        <p:spPr>
          <a:xfrm>
            <a:off x="1485983" y="1296618"/>
            <a:ext cx="2120703" cy="188907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2000"/>
              <a:buFont typeface="Arial"/>
              <a:buNone/>
              <a:defRPr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31"/>
          <p:cNvSpPr txBox="1">
            <a:spLocks noGrp="1"/>
          </p:cNvSpPr>
          <p:nvPr>
            <p:ph type="body" idx="1"/>
          </p:nvPr>
        </p:nvSpPr>
        <p:spPr>
          <a:xfrm>
            <a:off x="4088538" y="805818"/>
            <a:ext cx="3755668" cy="5244126"/>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88" name="Google Shape;88;p31"/>
          <p:cNvSpPr txBox="1">
            <a:spLocks noGrp="1"/>
          </p:cNvSpPr>
          <p:nvPr>
            <p:ph type="body" idx="2"/>
          </p:nvPr>
        </p:nvSpPr>
        <p:spPr>
          <a:xfrm>
            <a:off x="1485982" y="3186155"/>
            <a:ext cx="2120703" cy="2386397"/>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750"/>
              </a:spcBef>
              <a:spcAft>
                <a:spcPts val="0"/>
              </a:spcAft>
              <a:buSzPts val="1260"/>
              <a:buNone/>
              <a:defRPr sz="1400"/>
            </a:lvl1pPr>
            <a:lvl2pPr marL="914400" lvl="1" indent="-228600" algn="l">
              <a:lnSpc>
                <a:spcPct val="120000"/>
              </a:lnSpc>
              <a:spcBef>
                <a:spcPts val="450"/>
              </a:spcBef>
              <a:spcAft>
                <a:spcPts val="0"/>
              </a:spcAft>
              <a:buSzPts val="945"/>
              <a:buNone/>
              <a:defRPr sz="1050"/>
            </a:lvl2pPr>
            <a:lvl3pPr marL="1371600" lvl="2" indent="-228600" algn="l">
              <a:lnSpc>
                <a:spcPct val="120000"/>
              </a:lnSpc>
              <a:spcBef>
                <a:spcPts val="450"/>
              </a:spcBef>
              <a:spcAft>
                <a:spcPts val="0"/>
              </a:spcAft>
              <a:buSzPts val="810"/>
              <a:buNone/>
              <a:defRPr sz="900"/>
            </a:lvl3pPr>
            <a:lvl4pPr marL="1828800" lvl="3" indent="-228600" algn="l">
              <a:lnSpc>
                <a:spcPct val="120000"/>
              </a:lnSpc>
              <a:spcBef>
                <a:spcPts val="450"/>
              </a:spcBef>
              <a:spcAft>
                <a:spcPts val="0"/>
              </a:spcAft>
              <a:buSzPts val="675"/>
              <a:buNone/>
              <a:defRPr sz="750"/>
            </a:lvl4pPr>
            <a:lvl5pPr marL="2286000" lvl="4" indent="-228600" algn="l">
              <a:lnSpc>
                <a:spcPct val="120000"/>
              </a:lnSpc>
              <a:spcBef>
                <a:spcPts val="450"/>
              </a:spcBef>
              <a:spcAft>
                <a:spcPts val="0"/>
              </a:spcAft>
              <a:buSzPts val="675"/>
              <a:buNone/>
              <a:defRPr sz="750"/>
            </a:lvl5pPr>
            <a:lvl6pPr marL="2743200" lvl="5" indent="-228600" algn="l">
              <a:lnSpc>
                <a:spcPct val="120000"/>
              </a:lnSpc>
              <a:spcBef>
                <a:spcPts val="450"/>
              </a:spcBef>
              <a:spcAft>
                <a:spcPts val="0"/>
              </a:spcAft>
              <a:buSzPts val="675"/>
              <a:buNone/>
              <a:defRPr sz="750"/>
            </a:lvl6pPr>
            <a:lvl7pPr marL="3200400" lvl="6" indent="-228600" algn="l">
              <a:lnSpc>
                <a:spcPct val="120000"/>
              </a:lnSpc>
              <a:spcBef>
                <a:spcPts val="450"/>
              </a:spcBef>
              <a:spcAft>
                <a:spcPts val="0"/>
              </a:spcAft>
              <a:buSzPts val="675"/>
              <a:buNone/>
              <a:defRPr sz="750"/>
            </a:lvl7pPr>
            <a:lvl8pPr marL="3657600" lvl="7" indent="-228600" algn="l">
              <a:lnSpc>
                <a:spcPct val="120000"/>
              </a:lnSpc>
              <a:spcBef>
                <a:spcPts val="450"/>
              </a:spcBef>
              <a:spcAft>
                <a:spcPts val="0"/>
              </a:spcAft>
              <a:buSzPts val="675"/>
              <a:buNone/>
              <a:defRPr sz="750"/>
            </a:lvl8pPr>
            <a:lvl9pPr marL="4114800" lvl="8" indent="-228600" algn="l">
              <a:lnSpc>
                <a:spcPct val="120000"/>
              </a:lnSpc>
              <a:spcBef>
                <a:spcPts val="450"/>
              </a:spcBef>
              <a:spcAft>
                <a:spcPts val="450"/>
              </a:spcAft>
              <a:buSzPts val="675"/>
              <a:buNone/>
              <a:defRPr sz="750"/>
            </a:lvl9pPr>
          </a:lstStyle>
          <a:p>
            <a:endParaRPr/>
          </a:p>
        </p:txBody>
      </p:sp>
      <p:sp>
        <p:nvSpPr>
          <p:cNvPr id="89" name="Google Shape;89;p31"/>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31"/>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31"/>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sp>
        <p:nvSpPr>
          <p:cNvPr id="93" name="Google Shape;93;p32"/>
          <p:cNvSpPr/>
          <p:nvPr/>
        </p:nvSpPr>
        <p:spPr>
          <a:xfrm>
            <a:off x="1007534" y="0"/>
            <a:ext cx="7315560"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2"/>
          <p:cNvSpPr/>
          <p:nvPr/>
        </p:nvSpPr>
        <p:spPr>
          <a:xfrm>
            <a:off x="832116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2"/>
          <p:cNvSpPr txBox="1"/>
          <p:nvPr/>
        </p:nvSpPr>
        <p:spPr>
          <a:xfrm>
            <a:off x="1179466" y="1127642"/>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
        <p:nvSpPr>
          <p:cNvPr id="96" name="Google Shape;96;p32"/>
          <p:cNvSpPr>
            <a:spLocks noGrp="1"/>
          </p:cNvSpPr>
          <p:nvPr>
            <p:ph type="pic" idx="2"/>
          </p:nvPr>
        </p:nvSpPr>
        <p:spPr>
          <a:xfrm>
            <a:off x="4582987" y="3229"/>
            <a:ext cx="3727769" cy="6858000"/>
          </a:xfrm>
          <a:prstGeom prst="rect">
            <a:avLst/>
          </a:prstGeom>
          <a:solidFill>
            <a:schemeClr val="lt1">
              <a:alpha val="10196"/>
            </a:schemeClr>
          </a:solidFill>
          <a:ln>
            <a:noFill/>
          </a:ln>
        </p:spPr>
      </p:sp>
      <p:sp>
        <p:nvSpPr>
          <p:cNvPr id="97" name="Google Shape;97;p32"/>
          <p:cNvSpPr txBox="1">
            <a:spLocks noGrp="1"/>
          </p:cNvSpPr>
          <p:nvPr>
            <p:ph type="title"/>
          </p:nvPr>
        </p:nvSpPr>
        <p:spPr>
          <a:xfrm>
            <a:off x="1486671" y="1296618"/>
            <a:ext cx="2603212" cy="1886308"/>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2400"/>
              <a:buFont typeface="Arial"/>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 name="Google Shape;98;p32"/>
          <p:cNvSpPr txBox="1">
            <a:spLocks noGrp="1"/>
          </p:cNvSpPr>
          <p:nvPr>
            <p:ph type="body" idx="1"/>
          </p:nvPr>
        </p:nvSpPr>
        <p:spPr>
          <a:xfrm>
            <a:off x="1485984" y="3182928"/>
            <a:ext cx="2603794" cy="238639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750"/>
              </a:spcBef>
              <a:spcAft>
                <a:spcPts val="0"/>
              </a:spcAft>
              <a:buSzPts val="1440"/>
              <a:buNone/>
              <a:defRPr sz="1600"/>
            </a:lvl1pPr>
            <a:lvl2pPr marL="914400" lvl="1" indent="-228600" algn="l">
              <a:lnSpc>
                <a:spcPct val="120000"/>
              </a:lnSpc>
              <a:spcBef>
                <a:spcPts val="450"/>
              </a:spcBef>
              <a:spcAft>
                <a:spcPts val="0"/>
              </a:spcAft>
              <a:buSzPts val="945"/>
              <a:buNone/>
              <a:defRPr sz="1050"/>
            </a:lvl2pPr>
            <a:lvl3pPr marL="1371600" lvl="2" indent="-228600" algn="l">
              <a:lnSpc>
                <a:spcPct val="120000"/>
              </a:lnSpc>
              <a:spcBef>
                <a:spcPts val="450"/>
              </a:spcBef>
              <a:spcAft>
                <a:spcPts val="0"/>
              </a:spcAft>
              <a:buSzPts val="810"/>
              <a:buNone/>
              <a:defRPr sz="900"/>
            </a:lvl3pPr>
            <a:lvl4pPr marL="1828800" lvl="3" indent="-228600" algn="l">
              <a:lnSpc>
                <a:spcPct val="120000"/>
              </a:lnSpc>
              <a:spcBef>
                <a:spcPts val="450"/>
              </a:spcBef>
              <a:spcAft>
                <a:spcPts val="0"/>
              </a:spcAft>
              <a:buSzPts val="675"/>
              <a:buNone/>
              <a:defRPr sz="750"/>
            </a:lvl4pPr>
            <a:lvl5pPr marL="2286000" lvl="4" indent="-228600" algn="l">
              <a:lnSpc>
                <a:spcPct val="120000"/>
              </a:lnSpc>
              <a:spcBef>
                <a:spcPts val="450"/>
              </a:spcBef>
              <a:spcAft>
                <a:spcPts val="0"/>
              </a:spcAft>
              <a:buSzPts val="675"/>
              <a:buNone/>
              <a:defRPr sz="750"/>
            </a:lvl5pPr>
            <a:lvl6pPr marL="2743200" lvl="5" indent="-228600" algn="l">
              <a:lnSpc>
                <a:spcPct val="120000"/>
              </a:lnSpc>
              <a:spcBef>
                <a:spcPts val="450"/>
              </a:spcBef>
              <a:spcAft>
                <a:spcPts val="0"/>
              </a:spcAft>
              <a:buSzPts val="675"/>
              <a:buNone/>
              <a:defRPr sz="750"/>
            </a:lvl6pPr>
            <a:lvl7pPr marL="3200400" lvl="6" indent="-228600" algn="l">
              <a:lnSpc>
                <a:spcPct val="120000"/>
              </a:lnSpc>
              <a:spcBef>
                <a:spcPts val="450"/>
              </a:spcBef>
              <a:spcAft>
                <a:spcPts val="0"/>
              </a:spcAft>
              <a:buSzPts val="675"/>
              <a:buNone/>
              <a:defRPr sz="750"/>
            </a:lvl7pPr>
            <a:lvl8pPr marL="3657600" lvl="7" indent="-228600" algn="l">
              <a:lnSpc>
                <a:spcPct val="120000"/>
              </a:lnSpc>
              <a:spcBef>
                <a:spcPts val="450"/>
              </a:spcBef>
              <a:spcAft>
                <a:spcPts val="0"/>
              </a:spcAft>
              <a:buSzPts val="675"/>
              <a:buNone/>
              <a:defRPr sz="750"/>
            </a:lvl8pPr>
            <a:lvl9pPr marL="4114800" lvl="8" indent="-228600" algn="l">
              <a:lnSpc>
                <a:spcPct val="120000"/>
              </a:lnSpc>
              <a:spcBef>
                <a:spcPts val="450"/>
              </a:spcBef>
              <a:spcAft>
                <a:spcPts val="450"/>
              </a:spcAft>
              <a:buSzPts val="675"/>
              <a:buNone/>
              <a:defRPr sz="750"/>
            </a:lvl9pPr>
          </a:lstStyle>
          <a:p>
            <a:endParaRPr/>
          </a:p>
        </p:txBody>
      </p:sp>
      <p:sp>
        <p:nvSpPr>
          <p:cNvPr id="99" name="Google Shape;99;p32"/>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32"/>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32"/>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02"/>
        <p:cNvGrpSpPr/>
        <p:nvPr/>
      </p:nvGrpSpPr>
      <p:grpSpPr>
        <a:xfrm>
          <a:off x="0" y="0"/>
          <a:ext cx="0" cy="0"/>
          <a:chOff x="0" y="0"/>
          <a:chExt cx="0" cy="0"/>
        </a:xfrm>
      </p:grpSpPr>
      <p:sp>
        <p:nvSpPr>
          <p:cNvPr id="103" name="Google Shape;103;p33"/>
          <p:cNvSpPr/>
          <p:nvPr/>
        </p:nvSpPr>
        <p:spPr>
          <a:xfrm>
            <a:off x="1007534" y="0"/>
            <a:ext cx="7315560"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3"/>
          <p:cNvSpPr/>
          <p:nvPr/>
        </p:nvSpPr>
        <p:spPr>
          <a:xfrm>
            <a:off x="832116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33"/>
          <p:cNvSpPr txBox="1"/>
          <p:nvPr/>
        </p:nvSpPr>
        <p:spPr>
          <a:xfrm>
            <a:off x="1651862" y="636541"/>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
        <p:nvSpPr>
          <p:cNvPr id="106" name="Google Shape;106;p33"/>
          <p:cNvSpPr txBox="1">
            <a:spLocks noGrp="1"/>
          </p:cNvSpPr>
          <p:nvPr>
            <p:ph type="title"/>
          </p:nvPr>
        </p:nvSpPr>
        <p:spPr>
          <a:xfrm>
            <a:off x="1958857" y="808057"/>
            <a:ext cx="5885350"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7" name="Google Shape;107;p33"/>
          <p:cNvSpPr txBox="1">
            <a:spLocks noGrp="1"/>
          </p:cNvSpPr>
          <p:nvPr>
            <p:ph type="body" idx="1"/>
          </p:nvPr>
        </p:nvSpPr>
        <p:spPr>
          <a:xfrm rot="5400000">
            <a:off x="2982466" y="1188204"/>
            <a:ext cx="4000066" cy="572341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108" name="Google Shape;108;p33"/>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33"/>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33"/>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11"/>
        <p:cNvGrpSpPr/>
        <p:nvPr/>
      </p:nvGrpSpPr>
      <p:grpSpPr>
        <a:xfrm>
          <a:off x="0" y="0"/>
          <a:ext cx="0" cy="0"/>
          <a:chOff x="0" y="0"/>
          <a:chExt cx="0" cy="0"/>
        </a:xfrm>
      </p:grpSpPr>
      <p:sp>
        <p:nvSpPr>
          <p:cNvPr id="112" name="Google Shape;112;p34"/>
          <p:cNvSpPr/>
          <p:nvPr/>
        </p:nvSpPr>
        <p:spPr>
          <a:xfrm>
            <a:off x="1007534" y="0"/>
            <a:ext cx="7315560" cy="6858000"/>
          </a:xfrm>
          <a:prstGeom prst="rect">
            <a:avLst/>
          </a:prstGeom>
          <a:solidFill>
            <a:schemeClr val="dk2">
              <a:alpha val="92157"/>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4"/>
          <p:cNvSpPr/>
          <p:nvPr/>
        </p:nvSpPr>
        <p:spPr>
          <a:xfrm>
            <a:off x="832116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4"/>
          <p:cNvSpPr txBox="1"/>
          <p:nvPr/>
        </p:nvSpPr>
        <p:spPr>
          <a:xfrm rot="5400000">
            <a:off x="7688343" y="480678"/>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
        <p:nvSpPr>
          <p:cNvPr id="115" name="Google Shape;115;p34"/>
          <p:cNvSpPr txBox="1">
            <a:spLocks noGrp="1"/>
          </p:cNvSpPr>
          <p:nvPr>
            <p:ph type="title"/>
          </p:nvPr>
        </p:nvSpPr>
        <p:spPr>
          <a:xfrm rot="5400000">
            <a:off x="4724698" y="2930437"/>
            <a:ext cx="5244126" cy="994889"/>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1"/>
              </a:buClr>
              <a:buSzPts val="28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6" name="Google Shape;116;p34"/>
          <p:cNvSpPr txBox="1">
            <a:spLocks noGrp="1"/>
          </p:cNvSpPr>
          <p:nvPr>
            <p:ph type="body" idx="1"/>
          </p:nvPr>
        </p:nvSpPr>
        <p:spPr>
          <a:xfrm rot="5400000">
            <a:off x="1782552" y="1152456"/>
            <a:ext cx="5079534" cy="4715441"/>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117" name="Google Shape;117;p34"/>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34"/>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34"/>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30"/>
        <p:cNvGrpSpPr/>
        <p:nvPr/>
      </p:nvGrpSpPr>
      <p:grpSpPr>
        <a:xfrm>
          <a:off x="0" y="0"/>
          <a:ext cx="0" cy="0"/>
          <a:chOff x="0" y="0"/>
          <a:chExt cx="0" cy="0"/>
        </a:xfrm>
      </p:grpSpPr>
      <p:sp>
        <p:nvSpPr>
          <p:cNvPr id="131" name="Google Shape;131;p24"/>
          <p:cNvSpPr/>
          <p:nvPr/>
        </p:nvSpPr>
        <p:spPr>
          <a:xfrm>
            <a:off x="8321168" y="0"/>
            <a:ext cx="27432"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32" name="Google Shape;132;p24"/>
          <p:cNvSpPr/>
          <p:nvPr/>
        </p:nvSpPr>
        <p:spPr>
          <a:xfrm>
            <a:off x="1007534" y="0"/>
            <a:ext cx="7315560" cy="6858000"/>
          </a:xfrm>
          <a:prstGeom prst="rect">
            <a:avLst/>
          </a:prstGeom>
          <a:solidFill>
            <a:schemeClr val="lt2">
              <a:alpha val="9215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33" name="Google Shape;133;p24"/>
          <p:cNvSpPr txBox="1">
            <a:spLocks noGrp="1"/>
          </p:cNvSpPr>
          <p:nvPr>
            <p:ph type="title"/>
          </p:nvPr>
        </p:nvSpPr>
        <p:spPr>
          <a:xfrm>
            <a:off x="1961317" y="808057"/>
            <a:ext cx="587801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4" name="Google Shape;134;p24"/>
          <p:cNvSpPr txBox="1">
            <a:spLocks noGrp="1"/>
          </p:cNvSpPr>
          <p:nvPr>
            <p:ph type="body" idx="1"/>
          </p:nvPr>
        </p:nvSpPr>
        <p:spPr>
          <a:xfrm>
            <a:off x="2126236" y="2049878"/>
            <a:ext cx="5713092" cy="4000066"/>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750"/>
              </a:spcBef>
              <a:spcAft>
                <a:spcPts val="0"/>
              </a:spcAft>
              <a:buSzPts val="1620"/>
              <a:buChar char="▪"/>
              <a:defRPr/>
            </a:lvl1pPr>
            <a:lvl2pPr marL="914400" lvl="1" indent="-331470" algn="l">
              <a:lnSpc>
                <a:spcPct val="120000"/>
              </a:lnSpc>
              <a:spcBef>
                <a:spcPts val="450"/>
              </a:spcBef>
              <a:spcAft>
                <a:spcPts val="0"/>
              </a:spcAft>
              <a:buSzPts val="1620"/>
              <a:buChar char="▪"/>
              <a:defRPr/>
            </a:lvl2pPr>
            <a:lvl3pPr marL="1371600" lvl="2" indent="-331470" algn="l">
              <a:lnSpc>
                <a:spcPct val="120000"/>
              </a:lnSpc>
              <a:spcBef>
                <a:spcPts val="450"/>
              </a:spcBef>
              <a:spcAft>
                <a:spcPts val="0"/>
              </a:spcAft>
              <a:buSzPts val="1620"/>
              <a:buChar char="▪"/>
              <a:defRPr/>
            </a:lvl3pPr>
            <a:lvl4pPr marL="1828800" lvl="3" indent="-331470" algn="l">
              <a:lnSpc>
                <a:spcPct val="120000"/>
              </a:lnSpc>
              <a:spcBef>
                <a:spcPts val="450"/>
              </a:spcBef>
              <a:spcAft>
                <a:spcPts val="0"/>
              </a:spcAft>
              <a:buSzPts val="1620"/>
              <a:buChar char="▪"/>
              <a:defRPr/>
            </a:lvl4pPr>
            <a:lvl5pPr marL="2286000" lvl="4" indent="-331470" algn="l">
              <a:lnSpc>
                <a:spcPct val="120000"/>
              </a:lnSpc>
              <a:spcBef>
                <a:spcPts val="450"/>
              </a:spcBef>
              <a:spcAft>
                <a:spcPts val="0"/>
              </a:spcAft>
              <a:buSzPts val="1620"/>
              <a:buChar char="▪"/>
              <a:defRPr/>
            </a:lvl5pPr>
            <a:lvl6pPr marL="2743200" lvl="5" indent="-331470" algn="l">
              <a:lnSpc>
                <a:spcPct val="120000"/>
              </a:lnSpc>
              <a:spcBef>
                <a:spcPts val="450"/>
              </a:spcBef>
              <a:spcAft>
                <a:spcPts val="0"/>
              </a:spcAft>
              <a:buSzPts val="1620"/>
              <a:buChar char="▪"/>
              <a:defRPr/>
            </a:lvl6pPr>
            <a:lvl7pPr marL="3200400" lvl="6" indent="-331470" algn="l">
              <a:lnSpc>
                <a:spcPct val="120000"/>
              </a:lnSpc>
              <a:spcBef>
                <a:spcPts val="450"/>
              </a:spcBef>
              <a:spcAft>
                <a:spcPts val="0"/>
              </a:spcAft>
              <a:buSzPts val="1620"/>
              <a:buChar char="▪"/>
              <a:defRPr/>
            </a:lvl7pPr>
            <a:lvl8pPr marL="3657600" lvl="7" indent="-331470" algn="l">
              <a:lnSpc>
                <a:spcPct val="120000"/>
              </a:lnSpc>
              <a:spcBef>
                <a:spcPts val="450"/>
              </a:spcBef>
              <a:spcAft>
                <a:spcPts val="0"/>
              </a:spcAft>
              <a:buSzPts val="1620"/>
              <a:buChar char="▪"/>
              <a:defRPr/>
            </a:lvl8pPr>
            <a:lvl9pPr marL="4114800" lvl="8" indent="-331470" algn="l">
              <a:lnSpc>
                <a:spcPct val="120000"/>
              </a:lnSpc>
              <a:spcBef>
                <a:spcPts val="450"/>
              </a:spcBef>
              <a:spcAft>
                <a:spcPts val="450"/>
              </a:spcAft>
              <a:buSzPts val="1620"/>
              <a:buChar char="▪"/>
              <a:defRPr/>
            </a:lvl9pPr>
          </a:lstStyle>
          <a:p>
            <a:endParaRPr/>
          </a:p>
        </p:txBody>
      </p:sp>
      <p:sp>
        <p:nvSpPr>
          <p:cNvPr id="135" name="Google Shape;135;p24"/>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24"/>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24"/>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38" name="Google Shape;138;p24"/>
          <p:cNvSpPr txBox="1"/>
          <p:nvPr/>
        </p:nvSpPr>
        <p:spPr>
          <a:xfrm>
            <a:off x="1651862" y="636541"/>
            <a:ext cx="311727" cy="338554"/>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600">
                <a:solidFill>
                  <a:schemeClr val="accent6"/>
                </a:solidFill>
                <a:latin typeface="Noto Sans Symbols"/>
                <a:ea typeface="Noto Sans Symbols"/>
                <a:cs typeface="Noto Sans Symbols"/>
                <a:sym typeface="Noto Sans Symbols"/>
              </a:rPr>
              <a:t>◤</a:t>
            </a:r>
            <a:endParaRPr sz="1600">
              <a:solidFill>
                <a:schemeClr val="accent6"/>
              </a:solidFill>
              <a:latin typeface="Arial"/>
              <a:ea typeface="Arial"/>
              <a:cs typeface="Arial"/>
              <a:sym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2.xml"/><Relationship Id="rId1" Type="http://schemas.openxmlformats.org/officeDocument/2006/relationships/slideLayout" Target="../slideLayouts/slideLayout11.xml"/><Relationship Id="rId5" Type="http://schemas.openxmlformats.org/officeDocument/2006/relationships/image" Target="../media/image3.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9"/>
        <p:cNvGrpSpPr/>
        <p:nvPr/>
      </p:nvGrpSpPr>
      <p:grpSpPr>
        <a:xfrm>
          <a:off x="0" y="0"/>
          <a:ext cx="0" cy="0"/>
          <a:chOff x="0" y="0"/>
          <a:chExt cx="0" cy="0"/>
        </a:xfrm>
      </p:grpSpPr>
      <p:pic>
        <p:nvPicPr>
          <p:cNvPr id="10" name="Google Shape;10;p21"/>
          <p:cNvPicPr preferRelativeResize="0"/>
          <p:nvPr/>
        </p:nvPicPr>
        <p:blipFill rotWithShape="1">
          <a:blip r:embed="rId13">
            <a:alphaModFix/>
          </a:blip>
          <a:srcRect/>
          <a:stretch/>
        </p:blipFill>
        <p:spPr>
          <a:xfrm>
            <a:off x="1371060" y="2912532"/>
            <a:ext cx="7772939" cy="3945467"/>
          </a:xfrm>
          <a:prstGeom prst="rect">
            <a:avLst/>
          </a:prstGeom>
          <a:noFill/>
          <a:ln>
            <a:noFill/>
          </a:ln>
        </p:spPr>
      </p:pic>
      <p:pic>
        <p:nvPicPr>
          <p:cNvPr id="11" name="Google Shape;11;p21"/>
          <p:cNvPicPr preferRelativeResize="0"/>
          <p:nvPr/>
        </p:nvPicPr>
        <p:blipFill rotWithShape="1">
          <a:blip r:embed="rId14">
            <a:alphaModFix/>
          </a:blip>
          <a:srcRect r="24998"/>
          <a:stretch/>
        </p:blipFill>
        <p:spPr>
          <a:xfrm>
            <a:off x="1" y="0"/>
            <a:ext cx="9143999" cy="6858000"/>
          </a:xfrm>
          <a:prstGeom prst="rect">
            <a:avLst/>
          </a:prstGeom>
          <a:noFill/>
          <a:ln>
            <a:noFill/>
          </a:ln>
        </p:spPr>
      </p:pic>
      <p:sp>
        <p:nvSpPr>
          <p:cNvPr id="12" name="Google Shape;12;p21"/>
          <p:cNvSpPr/>
          <p:nvPr/>
        </p:nvSpPr>
        <p:spPr>
          <a:xfrm>
            <a:off x="0" y="0"/>
            <a:ext cx="964174"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3" name="Google Shape;13;p21"/>
          <p:cNvSpPr/>
          <p:nvPr/>
        </p:nvSpPr>
        <p:spPr>
          <a:xfrm>
            <a:off x="962042" y="0"/>
            <a:ext cx="45719"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4" name="Google Shape;14;p21"/>
          <p:cNvSpPr txBox="1">
            <a:spLocks noGrp="1"/>
          </p:cNvSpPr>
          <p:nvPr>
            <p:ph type="title"/>
          </p:nvPr>
        </p:nvSpPr>
        <p:spPr>
          <a:xfrm>
            <a:off x="1961317" y="808057"/>
            <a:ext cx="5878011" cy="1077229"/>
          </a:xfrm>
          <a:prstGeom prst="rect">
            <a:avLst/>
          </a:prstGeom>
          <a:noFill/>
          <a:ln>
            <a:noFill/>
          </a:ln>
        </p:spPr>
        <p:txBody>
          <a:bodyPr spcFirstLastPara="1" wrap="square" lIns="91425" tIns="45700" rIns="91425" bIns="45700" anchor="t" anchorCtr="0">
            <a:normAutofit/>
          </a:bodyPr>
          <a:lstStyle>
            <a:lvl1pPr marR="0" lvl="0" algn="r" rtl="0">
              <a:lnSpc>
                <a:spcPct val="90000"/>
              </a:lnSpc>
              <a:spcBef>
                <a:spcPts val="0"/>
              </a:spcBef>
              <a:spcAft>
                <a:spcPts val="0"/>
              </a:spcAft>
              <a:buClr>
                <a:schemeClr val="lt1"/>
              </a:buClr>
              <a:buSzPts val="2800"/>
              <a:buFont typeface="Arial"/>
              <a:buNone/>
              <a:defRPr sz="2800" b="0" i="0" u="none" strike="noStrike" cap="non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5" name="Google Shape;15;p21"/>
          <p:cNvSpPr txBox="1">
            <a:spLocks noGrp="1"/>
          </p:cNvSpPr>
          <p:nvPr>
            <p:ph type="body" idx="1"/>
          </p:nvPr>
        </p:nvSpPr>
        <p:spPr>
          <a:xfrm>
            <a:off x="2126236" y="2049878"/>
            <a:ext cx="5713092" cy="4000066"/>
          </a:xfrm>
          <a:prstGeom prst="rect">
            <a:avLst/>
          </a:prstGeom>
          <a:noFill/>
          <a:ln>
            <a:noFill/>
          </a:ln>
        </p:spPr>
        <p:txBody>
          <a:bodyPr spcFirstLastPara="1" wrap="square" lIns="91425" tIns="45700" rIns="91425" bIns="45700" anchor="t" anchorCtr="0">
            <a:normAutofit/>
          </a:bodyPr>
          <a:lstStyle>
            <a:lvl1pPr marL="457200" marR="0" lvl="0" indent="-331470" algn="l" rtl="0">
              <a:lnSpc>
                <a:spcPct val="120000"/>
              </a:lnSpc>
              <a:spcBef>
                <a:spcPts val="750"/>
              </a:spcBef>
              <a:spcAft>
                <a:spcPts val="0"/>
              </a:spcAft>
              <a:buClr>
                <a:schemeClr val="accent6"/>
              </a:buClr>
              <a:buSzPts val="1620"/>
              <a:buFont typeface="Noto Sans Symbols"/>
              <a:buChar char="▪"/>
              <a:defRPr sz="1800" b="0" i="0" u="none" strike="noStrike" cap="none">
                <a:solidFill>
                  <a:schemeClr val="lt1"/>
                </a:solidFill>
                <a:latin typeface="Arial"/>
                <a:ea typeface="Arial"/>
                <a:cs typeface="Arial"/>
                <a:sym typeface="Arial"/>
              </a:defRPr>
            </a:lvl1pPr>
            <a:lvl2pPr marL="914400" marR="0" lvl="1" indent="-320040" algn="l" rtl="0">
              <a:lnSpc>
                <a:spcPct val="120000"/>
              </a:lnSpc>
              <a:spcBef>
                <a:spcPts val="450"/>
              </a:spcBef>
              <a:spcAft>
                <a:spcPts val="0"/>
              </a:spcAft>
              <a:buClr>
                <a:schemeClr val="accent6"/>
              </a:buClr>
              <a:buSzPts val="1440"/>
              <a:buFont typeface="Noto Sans Symbols"/>
              <a:buChar char="▪"/>
              <a:defRPr sz="1600" b="0" i="0" u="none" strike="noStrike" cap="none">
                <a:solidFill>
                  <a:schemeClr val="lt1"/>
                </a:solidFill>
                <a:latin typeface="Arial"/>
                <a:ea typeface="Arial"/>
                <a:cs typeface="Arial"/>
                <a:sym typeface="Arial"/>
              </a:defRPr>
            </a:lvl2pPr>
            <a:lvl3pPr marL="1371600" marR="0" lvl="2" indent="-308610" algn="l" rtl="0">
              <a:lnSpc>
                <a:spcPct val="120000"/>
              </a:lnSpc>
              <a:spcBef>
                <a:spcPts val="450"/>
              </a:spcBef>
              <a:spcAft>
                <a:spcPts val="0"/>
              </a:spcAft>
              <a:buClr>
                <a:schemeClr val="accent6"/>
              </a:buClr>
              <a:buSzPts val="1260"/>
              <a:buFont typeface="Noto Sans Symbols"/>
              <a:buChar char="▪"/>
              <a:defRPr sz="1400" b="0" i="0" u="none" strike="noStrike" cap="none">
                <a:solidFill>
                  <a:schemeClr val="lt1"/>
                </a:solidFill>
                <a:latin typeface="Arial"/>
                <a:ea typeface="Arial"/>
                <a:cs typeface="Arial"/>
                <a:sym typeface="Arial"/>
              </a:defRPr>
            </a:lvl3pPr>
            <a:lvl4pPr marL="1828800" marR="0" lvl="3" indent="-297180" algn="l" rtl="0">
              <a:lnSpc>
                <a:spcPct val="120000"/>
              </a:lnSpc>
              <a:spcBef>
                <a:spcPts val="45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4pPr>
            <a:lvl5pPr marL="2286000" marR="0" lvl="4" indent="-297180" algn="l" rtl="0">
              <a:lnSpc>
                <a:spcPct val="120000"/>
              </a:lnSpc>
              <a:spcBef>
                <a:spcPts val="45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5pPr>
            <a:lvl6pPr marL="2743200" marR="0" lvl="5" indent="-291465" algn="l" rtl="0">
              <a:lnSpc>
                <a:spcPct val="120000"/>
              </a:lnSpc>
              <a:spcBef>
                <a:spcPts val="450"/>
              </a:spcBef>
              <a:spcAft>
                <a:spcPts val="0"/>
              </a:spcAft>
              <a:buClr>
                <a:schemeClr val="accent6"/>
              </a:buClr>
              <a:buSzPts val="990"/>
              <a:buFont typeface="Noto Sans Symbols"/>
              <a:buChar char="▪"/>
              <a:defRPr sz="1100" b="0" i="0" u="none" strike="noStrike" cap="none">
                <a:solidFill>
                  <a:schemeClr val="lt1"/>
                </a:solidFill>
                <a:latin typeface="Arial"/>
                <a:ea typeface="Arial"/>
                <a:cs typeface="Arial"/>
                <a:sym typeface="Arial"/>
              </a:defRPr>
            </a:lvl6pPr>
            <a:lvl7pPr marL="3200400" marR="0" lvl="6" indent="-291465" algn="l" rtl="0">
              <a:lnSpc>
                <a:spcPct val="120000"/>
              </a:lnSpc>
              <a:spcBef>
                <a:spcPts val="450"/>
              </a:spcBef>
              <a:spcAft>
                <a:spcPts val="0"/>
              </a:spcAft>
              <a:buClr>
                <a:schemeClr val="accent6"/>
              </a:buClr>
              <a:buSzPts val="990"/>
              <a:buFont typeface="Noto Sans Symbols"/>
              <a:buChar char="▪"/>
              <a:defRPr sz="1100" b="0" i="0" u="none" strike="noStrike" cap="none">
                <a:solidFill>
                  <a:schemeClr val="lt1"/>
                </a:solidFill>
                <a:latin typeface="Arial"/>
                <a:ea typeface="Arial"/>
                <a:cs typeface="Arial"/>
                <a:sym typeface="Arial"/>
              </a:defRPr>
            </a:lvl7pPr>
            <a:lvl8pPr marL="3657600" marR="0" lvl="7" indent="-291465" algn="l" rtl="0">
              <a:lnSpc>
                <a:spcPct val="120000"/>
              </a:lnSpc>
              <a:spcBef>
                <a:spcPts val="450"/>
              </a:spcBef>
              <a:spcAft>
                <a:spcPts val="0"/>
              </a:spcAft>
              <a:buClr>
                <a:schemeClr val="accent6"/>
              </a:buClr>
              <a:buSzPts val="990"/>
              <a:buFont typeface="Noto Sans Symbols"/>
              <a:buChar char="▪"/>
              <a:defRPr sz="1100" b="0" i="0" u="none" strike="noStrike" cap="none">
                <a:solidFill>
                  <a:schemeClr val="lt1"/>
                </a:solidFill>
                <a:latin typeface="Arial"/>
                <a:ea typeface="Arial"/>
                <a:cs typeface="Arial"/>
                <a:sym typeface="Arial"/>
              </a:defRPr>
            </a:lvl8pPr>
            <a:lvl9pPr marL="4114800" marR="0" lvl="8" indent="-291465" algn="l" rtl="0">
              <a:lnSpc>
                <a:spcPct val="120000"/>
              </a:lnSpc>
              <a:spcBef>
                <a:spcPts val="450"/>
              </a:spcBef>
              <a:spcAft>
                <a:spcPts val="450"/>
              </a:spcAft>
              <a:buClr>
                <a:schemeClr val="accent6"/>
              </a:buClr>
              <a:buSzPts val="990"/>
              <a:buFont typeface="Noto Sans Symbols"/>
              <a:buChar char="▪"/>
              <a:defRPr sz="1100" b="0" i="0" u="none" strike="noStrike" cap="none">
                <a:solidFill>
                  <a:schemeClr val="lt1"/>
                </a:solidFill>
                <a:latin typeface="Arial"/>
                <a:ea typeface="Arial"/>
                <a:cs typeface="Arial"/>
                <a:sym typeface="Arial"/>
              </a:defRPr>
            </a:lvl9pPr>
          </a:lstStyle>
          <a:p>
            <a:endParaRPr/>
          </a:p>
        </p:txBody>
      </p:sp>
      <p:sp>
        <p:nvSpPr>
          <p:cNvPr id="16" name="Google Shape;16;p21"/>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marR="0" lvl="0" algn="r" rtl="0">
              <a:spcBef>
                <a:spcPts val="0"/>
              </a:spcBef>
              <a:spcAft>
                <a:spcPts val="0"/>
              </a:spcAft>
              <a:buSzPts val="1400"/>
              <a:buNone/>
              <a:defRPr sz="900">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7" name="Google Shape;17;p21"/>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marR="0" lvl="0" algn="r" rtl="0">
              <a:spcBef>
                <a:spcPts val="0"/>
              </a:spcBef>
              <a:spcAft>
                <a:spcPts val="0"/>
              </a:spcAft>
              <a:buSzPts val="1400"/>
              <a:buNone/>
              <a:defRPr sz="900">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8" name="Google Shape;18;p21"/>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marR="0" lvl="0" indent="0" algn="r" rtl="0">
              <a:spcBef>
                <a:spcPts val="0"/>
              </a:spcBef>
              <a:buNone/>
              <a:defRPr sz="1600" b="0" u="none">
                <a:solidFill>
                  <a:schemeClr val="lt1"/>
                </a:solidFill>
                <a:latin typeface="Arial"/>
                <a:ea typeface="Arial"/>
                <a:cs typeface="Arial"/>
                <a:sym typeface="Arial"/>
              </a:defRPr>
            </a:lvl1pPr>
            <a:lvl2pPr marL="0" marR="0" lvl="1" indent="0" algn="r" rtl="0">
              <a:spcBef>
                <a:spcPts val="0"/>
              </a:spcBef>
              <a:buNone/>
              <a:defRPr sz="1600" b="0" u="none">
                <a:solidFill>
                  <a:schemeClr val="lt1"/>
                </a:solidFill>
                <a:latin typeface="Arial"/>
                <a:ea typeface="Arial"/>
                <a:cs typeface="Arial"/>
                <a:sym typeface="Arial"/>
              </a:defRPr>
            </a:lvl2pPr>
            <a:lvl3pPr marL="0" marR="0" lvl="2" indent="0" algn="r" rtl="0">
              <a:spcBef>
                <a:spcPts val="0"/>
              </a:spcBef>
              <a:buNone/>
              <a:defRPr sz="1600" b="0" u="none">
                <a:solidFill>
                  <a:schemeClr val="lt1"/>
                </a:solidFill>
                <a:latin typeface="Arial"/>
                <a:ea typeface="Arial"/>
                <a:cs typeface="Arial"/>
                <a:sym typeface="Arial"/>
              </a:defRPr>
            </a:lvl3pPr>
            <a:lvl4pPr marL="0" marR="0" lvl="3" indent="0" algn="r" rtl="0">
              <a:spcBef>
                <a:spcPts val="0"/>
              </a:spcBef>
              <a:buNone/>
              <a:defRPr sz="1600" b="0" u="none">
                <a:solidFill>
                  <a:schemeClr val="lt1"/>
                </a:solidFill>
                <a:latin typeface="Arial"/>
                <a:ea typeface="Arial"/>
                <a:cs typeface="Arial"/>
                <a:sym typeface="Arial"/>
              </a:defRPr>
            </a:lvl4pPr>
            <a:lvl5pPr marL="0" marR="0" lvl="4" indent="0" algn="r" rtl="0">
              <a:spcBef>
                <a:spcPts val="0"/>
              </a:spcBef>
              <a:buNone/>
              <a:defRPr sz="1600" b="0" u="none">
                <a:solidFill>
                  <a:schemeClr val="lt1"/>
                </a:solidFill>
                <a:latin typeface="Arial"/>
                <a:ea typeface="Arial"/>
                <a:cs typeface="Arial"/>
                <a:sym typeface="Arial"/>
              </a:defRPr>
            </a:lvl5pPr>
            <a:lvl6pPr marL="0" marR="0" lvl="5" indent="0" algn="r" rtl="0">
              <a:spcBef>
                <a:spcPts val="0"/>
              </a:spcBef>
              <a:buNone/>
              <a:defRPr sz="1600" b="0" u="none">
                <a:solidFill>
                  <a:schemeClr val="lt1"/>
                </a:solidFill>
                <a:latin typeface="Arial"/>
                <a:ea typeface="Arial"/>
                <a:cs typeface="Arial"/>
                <a:sym typeface="Arial"/>
              </a:defRPr>
            </a:lvl6pPr>
            <a:lvl7pPr marL="0" marR="0" lvl="6" indent="0" algn="r" rtl="0">
              <a:spcBef>
                <a:spcPts val="0"/>
              </a:spcBef>
              <a:buNone/>
              <a:defRPr sz="1600" b="0" u="none">
                <a:solidFill>
                  <a:schemeClr val="lt1"/>
                </a:solidFill>
                <a:latin typeface="Arial"/>
                <a:ea typeface="Arial"/>
                <a:cs typeface="Arial"/>
                <a:sym typeface="Arial"/>
              </a:defRPr>
            </a:lvl7pPr>
            <a:lvl8pPr marL="0" marR="0" lvl="7" indent="0" algn="r" rtl="0">
              <a:spcBef>
                <a:spcPts val="0"/>
              </a:spcBef>
              <a:buNone/>
              <a:defRPr sz="1600" b="0" u="none">
                <a:solidFill>
                  <a:schemeClr val="lt1"/>
                </a:solidFill>
                <a:latin typeface="Arial"/>
                <a:ea typeface="Arial"/>
                <a:cs typeface="Arial"/>
                <a:sym typeface="Arial"/>
              </a:defRPr>
            </a:lvl8pPr>
            <a:lvl9pPr marL="0" marR="0" lvl="8" indent="0" algn="r" rtl="0">
              <a:spcBef>
                <a:spcPts val="0"/>
              </a:spcBef>
              <a:buNone/>
              <a:defRPr sz="1600" b="0" u="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0"/>
        <p:cNvGrpSpPr/>
        <p:nvPr/>
      </p:nvGrpSpPr>
      <p:grpSpPr>
        <a:xfrm>
          <a:off x="0" y="0"/>
          <a:ext cx="0" cy="0"/>
          <a:chOff x="0" y="0"/>
          <a:chExt cx="0" cy="0"/>
        </a:xfrm>
      </p:grpSpPr>
      <p:pic>
        <p:nvPicPr>
          <p:cNvPr id="121" name="Google Shape;121;p23"/>
          <p:cNvPicPr preferRelativeResize="0"/>
          <p:nvPr/>
        </p:nvPicPr>
        <p:blipFill rotWithShape="1">
          <a:blip r:embed="rId4">
            <a:alphaModFix/>
          </a:blip>
          <a:srcRect/>
          <a:stretch/>
        </p:blipFill>
        <p:spPr>
          <a:xfrm>
            <a:off x="1371060" y="2912532"/>
            <a:ext cx="7772939" cy="3945467"/>
          </a:xfrm>
          <a:prstGeom prst="rect">
            <a:avLst/>
          </a:prstGeom>
          <a:noFill/>
          <a:ln>
            <a:noFill/>
          </a:ln>
        </p:spPr>
      </p:pic>
      <p:pic>
        <p:nvPicPr>
          <p:cNvPr id="122" name="Google Shape;122;p23"/>
          <p:cNvPicPr preferRelativeResize="0"/>
          <p:nvPr/>
        </p:nvPicPr>
        <p:blipFill rotWithShape="1">
          <a:blip r:embed="rId5">
            <a:alphaModFix/>
          </a:blip>
          <a:srcRect r="24998"/>
          <a:stretch/>
        </p:blipFill>
        <p:spPr>
          <a:xfrm>
            <a:off x="1" y="0"/>
            <a:ext cx="9143999" cy="6858000"/>
          </a:xfrm>
          <a:prstGeom prst="rect">
            <a:avLst/>
          </a:prstGeom>
          <a:noFill/>
          <a:ln>
            <a:noFill/>
          </a:ln>
        </p:spPr>
      </p:pic>
      <p:sp>
        <p:nvSpPr>
          <p:cNvPr id="123" name="Google Shape;123;p23"/>
          <p:cNvSpPr/>
          <p:nvPr/>
        </p:nvSpPr>
        <p:spPr>
          <a:xfrm>
            <a:off x="0" y="0"/>
            <a:ext cx="964174" cy="6858000"/>
          </a:xfrm>
          <a:prstGeom prst="rect">
            <a:avLst/>
          </a:prstGeom>
          <a:solidFill>
            <a:schemeClr val="lt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24" name="Google Shape;124;p23"/>
          <p:cNvSpPr/>
          <p:nvPr/>
        </p:nvSpPr>
        <p:spPr>
          <a:xfrm>
            <a:off x="962042" y="0"/>
            <a:ext cx="45719"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25" name="Google Shape;125;p23"/>
          <p:cNvSpPr txBox="1">
            <a:spLocks noGrp="1"/>
          </p:cNvSpPr>
          <p:nvPr>
            <p:ph type="title"/>
          </p:nvPr>
        </p:nvSpPr>
        <p:spPr>
          <a:xfrm>
            <a:off x="1961317" y="808057"/>
            <a:ext cx="5878011" cy="1077229"/>
          </a:xfrm>
          <a:prstGeom prst="rect">
            <a:avLst/>
          </a:prstGeom>
          <a:noFill/>
          <a:ln>
            <a:noFill/>
          </a:ln>
        </p:spPr>
        <p:txBody>
          <a:bodyPr spcFirstLastPara="1" wrap="square" lIns="91425" tIns="45700" rIns="91425" bIns="45700" anchor="t" anchorCtr="0">
            <a:normAutofit/>
          </a:bodyPr>
          <a:lstStyle>
            <a:lvl1pPr marR="0" lvl="0" algn="r" rtl="0">
              <a:lnSpc>
                <a:spcPct val="9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6" name="Google Shape;126;p23"/>
          <p:cNvSpPr txBox="1">
            <a:spLocks noGrp="1"/>
          </p:cNvSpPr>
          <p:nvPr>
            <p:ph type="body" idx="1"/>
          </p:nvPr>
        </p:nvSpPr>
        <p:spPr>
          <a:xfrm>
            <a:off x="2126236" y="2049878"/>
            <a:ext cx="5713092" cy="4000066"/>
          </a:xfrm>
          <a:prstGeom prst="rect">
            <a:avLst/>
          </a:prstGeom>
          <a:noFill/>
          <a:ln>
            <a:noFill/>
          </a:ln>
        </p:spPr>
        <p:txBody>
          <a:bodyPr spcFirstLastPara="1" wrap="square" lIns="91425" tIns="45700" rIns="91425" bIns="45700" anchor="t" anchorCtr="0">
            <a:normAutofit/>
          </a:bodyPr>
          <a:lstStyle>
            <a:lvl1pPr marL="457200" marR="0" lvl="0" indent="-331470" algn="l" rtl="0">
              <a:lnSpc>
                <a:spcPct val="120000"/>
              </a:lnSpc>
              <a:spcBef>
                <a:spcPts val="750"/>
              </a:spcBef>
              <a:spcAft>
                <a:spcPts val="0"/>
              </a:spcAft>
              <a:buClr>
                <a:schemeClr val="accent6"/>
              </a:buClr>
              <a:buSzPts val="1620"/>
              <a:buFont typeface="Noto Sans Symbols"/>
              <a:buChar char="▪"/>
              <a:defRPr sz="1800" b="0" i="0" u="none" strike="noStrike" cap="none">
                <a:solidFill>
                  <a:schemeClr val="dk1"/>
                </a:solidFill>
                <a:latin typeface="Arial"/>
                <a:ea typeface="Arial"/>
                <a:cs typeface="Arial"/>
                <a:sym typeface="Arial"/>
              </a:defRPr>
            </a:lvl1pPr>
            <a:lvl2pPr marL="914400" marR="0" lvl="1" indent="-320040" algn="l" rtl="0">
              <a:lnSpc>
                <a:spcPct val="120000"/>
              </a:lnSpc>
              <a:spcBef>
                <a:spcPts val="450"/>
              </a:spcBef>
              <a:spcAft>
                <a:spcPts val="0"/>
              </a:spcAft>
              <a:buClr>
                <a:schemeClr val="accent6"/>
              </a:buClr>
              <a:buSzPts val="1440"/>
              <a:buFont typeface="Noto Sans Symbols"/>
              <a:buChar char="▪"/>
              <a:defRPr sz="1600" b="0" i="0" u="none" strike="noStrike" cap="none">
                <a:solidFill>
                  <a:schemeClr val="dk1"/>
                </a:solidFill>
                <a:latin typeface="Arial"/>
                <a:ea typeface="Arial"/>
                <a:cs typeface="Arial"/>
                <a:sym typeface="Arial"/>
              </a:defRPr>
            </a:lvl2pPr>
            <a:lvl3pPr marL="1371600" marR="0" lvl="2" indent="-308610" algn="l" rtl="0">
              <a:lnSpc>
                <a:spcPct val="120000"/>
              </a:lnSpc>
              <a:spcBef>
                <a:spcPts val="450"/>
              </a:spcBef>
              <a:spcAft>
                <a:spcPts val="0"/>
              </a:spcAft>
              <a:buClr>
                <a:schemeClr val="accent6"/>
              </a:buClr>
              <a:buSzPts val="1260"/>
              <a:buFont typeface="Noto Sans Symbols"/>
              <a:buChar char="▪"/>
              <a:defRPr sz="1400" b="0" i="0" u="none" strike="noStrike" cap="none">
                <a:solidFill>
                  <a:schemeClr val="dk1"/>
                </a:solidFill>
                <a:latin typeface="Arial"/>
                <a:ea typeface="Arial"/>
                <a:cs typeface="Arial"/>
                <a:sym typeface="Arial"/>
              </a:defRPr>
            </a:lvl3pPr>
            <a:lvl4pPr marL="1828800" marR="0" lvl="3" indent="-297180" algn="l" rtl="0">
              <a:lnSpc>
                <a:spcPct val="120000"/>
              </a:lnSpc>
              <a:spcBef>
                <a:spcPts val="450"/>
              </a:spcBef>
              <a:spcAft>
                <a:spcPts val="0"/>
              </a:spcAft>
              <a:buClr>
                <a:schemeClr val="accent6"/>
              </a:buClr>
              <a:buSzPts val="1080"/>
              <a:buFont typeface="Noto Sans Symbols"/>
              <a:buChar char="▪"/>
              <a:defRPr sz="1200" b="0" i="0" u="none" strike="noStrike" cap="none">
                <a:solidFill>
                  <a:schemeClr val="dk1"/>
                </a:solidFill>
                <a:latin typeface="Arial"/>
                <a:ea typeface="Arial"/>
                <a:cs typeface="Arial"/>
                <a:sym typeface="Arial"/>
              </a:defRPr>
            </a:lvl4pPr>
            <a:lvl5pPr marL="2286000" marR="0" lvl="4" indent="-297180" algn="l" rtl="0">
              <a:lnSpc>
                <a:spcPct val="120000"/>
              </a:lnSpc>
              <a:spcBef>
                <a:spcPts val="450"/>
              </a:spcBef>
              <a:spcAft>
                <a:spcPts val="0"/>
              </a:spcAft>
              <a:buClr>
                <a:schemeClr val="accent6"/>
              </a:buClr>
              <a:buSzPts val="1080"/>
              <a:buFont typeface="Noto Sans Symbols"/>
              <a:buChar char="▪"/>
              <a:defRPr sz="1200" b="0" i="0" u="none" strike="noStrike" cap="none">
                <a:solidFill>
                  <a:schemeClr val="dk1"/>
                </a:solidFill>
                <a:latin typeface="Arial"/>
                <a:ea typeface="Arial"/>
                <a:cs typeface="Arial"/>
                <a:sym typeface="Arial"/>
              </a:defRPr>
            </a:lvl5pPr>
            <a:lvl6pPr marL="2743200" marR="0" lvl="5" indent="-291465" algn="l" rtl="0">
              <a:lnSpc>
                <a:spcPct val="120000"/>
              </a:lnSpc>
              <a:spcBef>
                <a:spcPts val="450"/>
              </a:spcBef>
              <a:spcAft>
                <a:spcPts val="0"/>
              </a:spcAft>
              <a:buClr>
                <a:schemeClr val="accent6"/>
              </a:buClr>
              <a:buSzPts val="990"/>
              <a:buFont typeface="Noto Sans Symbols"/>
              <a:buChar char="▪"/>
              <a:defRPr sz="1100" b="0" i="0" u="none" strike="noStrike" cap="none">
                <a:solidFill>
                  <a:schemeClr val="dk1"/>
                </a:solidFill>
                <a:latin typeface="Arial"/>
                <a:ea typeface="Arial"/>
                <a:cs typeface="Arial"/>
                <a:sym typeface="Arial"/>
              </a:defRPr>
            </a:lvl6pPr>
            <a:lvl7pPr marL="3200400" marR="0" lvl="6" indent="-291465" algn="l" rtl="0">
              <a:lnSpc>
                <a:spcPct val="120000"/>
              </a:lnSpc>
              <a:spcBef>
                <a:spcPts val="450"/>
              </a:spcBef>
              <a:spcAft>
                <a:spcPts val="0"/>
              </a:spcAft>
              <a:buClr>
                <a:schemeClr val="accent6"/>
              </a:buClr>
              <a:buSzPts val="990"/>
              <a:buFont typeface="Noto Sans Symbols"/>
              <a:buChar char="▪"/>
              <a:defRPr sz="1100" b="0" i="0" u="none" strike="noStrike" cap="none">
                <a:solidFill>
                  <a:schemeClr val="dk1"/>
                </a:solidFill>
                <a:latin typeface="Arial"/>
                <a:ea typeface="Arial"/>
                <a:cs typeface="Arial"/>
                <a:sym typeface="Arial"/>
              </a:defRPr>
            </a:lvl7pPr>
            <a:lvl8pPr marL="3657600" marR="0" lvl="7" indent="-291465" algn="l" rtl="0">
              <a:lnSpc>
                <a:spcPct val="120000"/>
              </a:lnSpc>
              <a:spcBef>
                <a:spcPts val="450"/>
              </a:spcBef>
              <a:spcAft>
                <a:spcPts val="0"/>
              </a:spcAft>
              <a:buClr>
                <a:schemeClr val="accent6"/>
              </a:buClr>
              <a:buSzPts val="990"/>
              <a:buFont typeface="Noto Sans Symbols"/>
              <a:buChar char="▪"/>
              <a:defRPr sz="1100" b="0" i="0" u="none" strike="noStrike" cap="none">
                <a:solidFill>
                  <a:schemeClr val="dk1"/>
                </a:solidFill>
                <a:latin typeface="Arial"/>
                <a:ea typeface="Arial"/>
                <a:cs typeface="Arial"/>
                <a:sym typeface="Arial"/>
              </a:defRPr>
            </a:lvl8pPr>
            <a:lvl9pPr marL="4114800" marR="0" lvl="8" indent="-291465" algn="l" rtl="0">
              <a:lnSpc>
                <a:spcPct val="120000"/>
              </a:lnSpc>
              <a:spcBef>
                <a:spcPts val="450"/>
              </a:spcBef>
              <a:spcAft>
                <a:spcPts val="450"/>
              </a:spcAft>
              <a:buClr>
                <a:schemeClr val="accent6"/>
              </a:buClr>
              <a:buSzPts val="990"/>
              <a:buFont typeface="Noto Sans Symbols"/>
              <a:buChar char="▪"/>
              <a:defRPr sz="1100" b="0" i="0" u="none" strike="noStrike" cap="none">
                <a:solidFill>
                  <a:schemeClr val="dk1"/>
                </a:solidFill>
                <a:latin typeface="Arial"/>
                <a:ea typeface="Arial"/>
                <a:cs typeface="Arial"/>
                <a:sym typeface="Arial"/>
              </a:defRPr>
            </a:lvl9pPr>
          </a:lstStyle>
          <a:p>
            <a:endParaRPr/>
          </a:p>
        </p:txBody>
      </p:sp>
      <p:sp>
        <p:nvSpPr>
          <p:cNvPr id="127" name="Google Shape;127;p23"/>
          <p:cNvSpPr txBox="1">
            <a:spLocks noGrp="1"/>
          </p:cNvSpPr>
          <p:nvPr>
            <p:ph type="dt" idx="10"/>
          </p:nvPr>
        </p:nvSpPr>
        <p:spPr>
          <a:xfrm rot="5400000">
            <a:off x="-828294" y="5272451"/>
            <a:ext cx="2662729" cy="179188"/>
          </a:xfrm>
          <a:prstGeom prst="rect">
            <a:avLst/>
          </a:prstGeom>
          <a:noFill/>
          <a:ln>
            <a:noFill/>
          </a:ln>
        </p:spPr>
        <p:txBody>
          <a:bodyPr spcFirstLastPara="1" wrap="square" lIns="91425" tIns="18275" rIns="91425" bIns="45700" anchor="t" anchorCtr="0">
            <a:noAutofit/>
          </a:bodyPr>
          <a:lstStyle>
            <a:lvl1pPr marR="0" lvl="0" algn="r" rtl="0">
              <a:spcBef>
                <a:spcPts val="0"/>
              </a:spcBef>
              <a:spcAft>
                <a:spcPts val="0"/>
              </a:spcAft>
              <a:buSzPts val="1400"/>
              <a:buNone/>
              <a:defRPr sz="900">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28" name="Google Shape;128;p23"/>
          <p:cNvSpPr txBox="1">
            <a:spLocks noGrp="1"/>
          </p:cNvSpPr>
          <p:nvPr>
            <p:ph type="ftr" idx="11"/>
          </p:nvPr>
        </p:nvSpPr>
        <p:spPr>
          <a:xfrm rot="5400000">
            <a:off x="-2258177" y="3658900"/>
            <a:ext cx="5885352" cy="183663"/>
          </a:xfrm>
          <a:prstGeom prst="rect">
            <a:avLst/>
          </a:prstGeom>
          <a:noFill/>
          <a:ln>
            <a:noFill/>
          </a:ln>
        </p:spPr>
        <p:txBody>
          <a:bodyPr spcFirstLastPara="1" wrap="square" lIns="91425" tIns="45700" rIns="91425" bIns="18275" anchor="b" anchorCtr="0">
            <a:noAutofit/>
          </a:bodyPr>
          <a:lstStyle>
            <a:lvl1pPr marR="0" lvl="0" algn="r" rtl="0">
              <a:spcBef>
                <a:spcPts val="0"/>
              </a:spcBef>
              <a:spcAft>
                <a:spcPts val="0"/>
              </a:spcAft>
              <a:buSzPts val="1400"/>
              <a:buNone/>
              <a:defRPr sz="900">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29" name="Google Shape;129;p23"/>
          <p:cNvSpPr txBox="1">
            <a:spLocks noGrp="1"/>
          </p:cNvSpPr>
          <p:nvPr>
            <p:ph type="sldNum" idx="12"/>
          </p:nvPr>
        </p:nvSpPr>
        <p:spPr>
          <a:xfrm>
            <a:off x="162136" y="164594"/>
            <a:ext cx="638312" cy="322850"/>
          </a:xfrm>
          <a:prstGeom prst="rect">
            <a:avLst/>
          </a:prstGeom>
          <a:noFill/>
          <a:ln>
            <a:noFill/>
          </a:ln>
        </p:spPr>
        <p:txBody>
          <a:bodyPr spcFirstLastPara="1" wrap="square" lIns="91425" tIns="45700" rIns="45700" bIns="45700" anchor="ctr" anchorCtr="0">
            <a:noAutofit/>
          </a:bodyPr>
          <a:lstStyle>
            <a:lvl1pPr marL="0" marR="0" lvl="0" indent="0" algn="r" rtl="0">
              <a:spcBef>
                <a:spcPts val="0"/>
              </a:spcBef>
              <a:buNone/>
              <a:defRPr sz="1600" b="0" u="none">
                <a:solidFill>
                  <a:srgbClr val="888888"/>
                </a:solidFill>
                <a:latin typeface="Arial"/>
                <a:ea typeface="Arial"/>
                <a:cs typeface="Arial"/>
                <a:sym typeface="Arial"/>
              </a:defRPr>
            </a:lvl1pPr>
            <a:lvl2pPr marL="0" marR="0" lvl="1" indent="0" algn="r" rtl="0">
              <a:spcBef>
                <a:spcPts val="0"/>
              </a:spcBef>
              <a:buNone/>
              <a:defRPr sz="1600" b="0" u="none">
                <a:solidFill>
                  <a:srgbClr val="888888"/>
                </a:solidFill>
                <a:latin typeface="Arial"/>
                <a:ea typeface="Arial"/>
                <a:cs typeface="Arial"/>
                <a:sym typeface="Arial"/>
              </a:defRPr>
            </a:lvl2pPr>
            <a:lvl3pPr marL="0" marR="0" lvl="2" indent="0" algn="r" rtl="0">
              <a:spcBef>
                <a:spcPts val="0"/>
              </a:spcBef>
              <a:buNone/>
              <a:defRPr sz="1600" b="0" u="none">
                <a:solidFill>
                  <a:srgbClr val="888888"/>
                </a:solidFill>
                <a:latin typeface="Arial"/>
                <a:ea typeface="Arial"/>
                <a:cs typeface="Arial"/>
                <a:sym typeface="Arial"/>
              </a:defRPr>
            </a:lvl3pPr>
            <a:lvl4pPr marL="0" marR="0" lvl="3" indent="0" algn="r" rtl="0">
              <a:spcBef>
                <a:spcPts val="0"/>
              </a:spcBef>
              <a:buNone/>
              <a:defRPr sz="1600" b="0" u="none">
                <a:solidFill>
                  <a:srgbClr val="888888"/>
                </a:solidFill>
                <a:latin typeface="Arial"/>
                <a:ea typeface="Arial"/>
                <a:cs typeface="Arial"/>
                <a:sym typeface="Arial"/>
              </a:defRPr>
            </a:lvl4pPr>
            <a:lvl5pPr marL="0" marR="0" lvl="4" indent="0" algn="r" rtl="0">
              <a:spcBef>
                <a:spcPts val="0"/>
              </a:spcBef>
              <a:buNone/>
              <a:defRPr sz="1600" b="0" u="none">
                <a:solidFill>
                  <a:srgbClr val="888888"/>
                </a:solidFill>
                <a:latin typeface="Arial"/>
                <a:ea typeface="Arial"/>
                <a:cs typeface="Arial"/>
                <a:sym typeface="Arial"/>
              </a:defRPr>
            </a:lvl5pPr>
            <a:lvl6pPr marL="0" marR="0" lvl="5" indent="0" algn="r" rtl="0">
              <a:spcBef>
                <a:spcPts val="0"/>
              </a:spcBef>
              <a:buNone/>
              <a:defRPr sz="1600" b="0" u="none">
                <a:solidFill>
                  <a:srgbClr val="888888"/>
                </a:solidFill>
                <a:latin typeface="Arial"/>
                <a:ea typeface="Arial"/>
                <a:cs typeface="Arial"/>
                <a:sym typeface="Arial"/>
              </a:defRPr>
            </a:lvl6pPr>
            <a:lvl7pPr marL="0" marR="0" lvl="6" indent="0" algn="r" rtl="0">
              <a:spcBef>
                <a:spcPts val="0"/>
              </a:spcBef>
              <a:buNone/>
              <a:defRPr sz="1600" b="0" u="none">
                <a:solidFill>
                  <a:srgbClr val="888888"/>
                </a:solidFill>
                <a:latin typeface="Arial"/>
                <a:ea typeface="Arial"/>
                <a:cs typeface="Arial"/>
                <a:sym typeface="Arial"/>
              </a:defRPr>
            </a:lvl7pPr>
            <a:lvl8pPr marL="0" marR="0" lvl="7" indent="0" algn="r" rtl="0">
              <a:spcBef>
                <a:spcPts val="0"/>
              </a:spcBef>
              <a:buNone/>
              <a:defRPr sz="1600" b="0" u="none">
                <a:solidFill>
                  <a:srgbClr val="888888"/>
                </a:solidFill>
                <a:latin typeface="Arial"/>
                <a:ea typeface="Arial"/>
                <a:cs typeface="Arial"/>
                <a:sym typeface="Arial"/>
              </a:defRPr>
            </a:lvl8pPr>
            <a:lvl9pPr marL="0" marR="0" lvl="8" indent="0" algn="r" rtl="0">
              <a:spcBef>
                <a:spcPts val="0"/>
              </a:spcBef>
              <a:buNone/>
              <a:defRPr sz="1600" b="0" u="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6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jp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jp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link.springer.com/content/pdf/10.1007/s13187-025-02592-4.pdf" TargetMode="External"/><Relationship Id="rId13" Type="http://schemas.openxmlformats.org/officeDocument/2006/relationships/hyperlink" Target="https://www.england.nhs.uk/long-read/health-equalities-and-digital-inclusion/?utm_source=chatgpt.com" TargetMode="External"/><Relationship Id="rId18" Type="http://schemas.openxmlformats.org/officeDocument/2006/relationships/hyperlink" Target="https://8foldgovernance.com/guide-to-the-nhs-dtac/?utm_source=chatgpt.com" TargetMode="External"/><Relationship Id="rId26" Type="http://schemas.openxmlformats.org/officeDocument/2006/relationships/hyperlink" Target="https://8foldgovernance.com/expert-insights-understanding-dcb0129-and-its-importance-for-medical-devices/?utm_source=chatgpt.com" TargetMode="External"/><Relationship Id="rId3" Type="http://schemas.openxmlformats.org/officeDocument/2006/relationships/hyperlink" Target="https://link.springer.com/content/pdf/10.1186/s12913-025-12663-3.pdf" TargetMode="External"/><Relationship Id="rId21" Type="http://schemas.openxmlformats.org/officeDocument/2006/relationships/hyperlink" Target="https://www.gov.uk/government/publications/uk-5-year-action-plan-for-antimicrobial-resistance-2024-to-2029/confronting-antimicrobial-resistance-2024-to-2029?utm_source=chatgpt.com" TargetMode="External"/><Relationship Id="rId7" Type="http://schemas.openxmlformats.org/officeDocument/2006/relationships/hyperlink" Target="https://journals.sagepub.com/doi/pdf/10.1177/2056305120912475" TargetMode="External"/><Relationship Id="rId12" Type="http://schemas.openxmlformats.org/officeDocument/2006/relationships/hyperlink" Target="https://www.england.nhs.uk/long-read/medical-devices-and-digital-tools/?utm_source=chatgpt.com" TargetMode="External"/><Relationship Id="rId17" Type="http://schemas.openxmlformats.org/officeDocument/2006/relationships/hyperlink" Target="https://www.jmir.org/2025/1/e80076/" TargetMode="External"/><Relationship Id="rId25" Type="http://schemas.openxmlformats.org/officeDocument/2006/relationships/hyperlink" Target="https://www.frontiersin.org/journals/public-health/articles/10.3389/fpubh.2025.1530799/pdf" TargetMode="External"/><Relationship Id="rId2" Type="http://schemas.openxmlformats.org/officeDocument/2006/relationships/notesSlide" Target="../notesSlides/notesSlide17.xml"/><Relationship Id="rId16" Type="http://schemas.openxmlformats.org/officeDocument/2006/relationships/hyperlink" Target="https://link.springer.com/content/pdf/10.1186/s12961-020-00644-3.pdf" TargetMode="External"/><Relationship Id="rId20" Type="http://schemas.openxmlformats.org/officeDocument/2006/relationships/hyperlink" Target="https://onlinelibrary.wiley.com/doi/pdfdirect/10.1002/hec.4505?utm_source=consensus" TargetMode="External"/><Relationship Id="rId1" Type="http://schemas.openxmlformats.org/officeDocument/2006/relationships/slideLayout" Target="../slideLayouts/slideLayout1.xml"/><Relationship Id="rId6" Type="http://schemas.openxmlformats.org/officeDocument/2006/relationships/hyperlink" Target="https://www.ipcupdate.co.uk/ukhsa-strategic-plan-to-safeguard-health-security-from-2023-to-2026/?utm_source=chatgpt.com" TargetMode="External"/><Relationship Id="rId11" Type="http://schemas.openxmlformats.org/officeDocument/2006/relationships/hyperlink" Target="https://www.england.nhs.uk/long-read/supporting-clinical-decisions-with-health-information-technology/?utm_source=chatgpt.com" TargetMode="External"/><Relationship Id="rId24" Type="http://schemas.openxmlformats.org/officeDocument/2006/relationships/hyperlink" Target="https://www.gov.uk/government/publications/english-surveillance-programme-for-antimicrobial-utilisation-and-resistance-espaur-report/espaur-report-2024-to-2025-extended-summary?utm_source=chatgpt.com" TargetMode="External"/><Relationship Id="rId5" Type="http://schemas.openxmlformats.org/officeDocument/2006/relationships/hyperlink" Target="https://www.england.nhs.uk/blog/tackling-digital-exclusion-and-health-literacy-how-libraries-can-help-bridge-the-gap/?utm_source=chatgpt.com" TargetMode="External"/><Relationship Id="rId15" Type="http://schemas.openxmlformats.org/officeDocument/2006/relationships/hyperlink" Target="https://www.england.nhs.uk/long-read/guidance-on-the-use-of-ai-enabled-ambient-scribing-products-in-health-and-care-settings/?utm_source=chatgpt.com" TargetMode="External"/><Relationship Id="rId23" Type="http://schemas.openxmlformats.org/officeDocument/2006/relationships/hyperlink" Target="https://www.gov.uk/government/news/ukhsa-launches-campaign-to-tackle-misconceptions-on-antibiotics?utm_source=chatgpt.com" TargetMode="External"/><Relationship Id="rId10" Type="http://schemas.openxmlformats.org/officeDocument/2006/relationships/hyperlink" Target="https://www.frontiersin.org/journals/digital-health/articles/10.3389/fdgth.2023.1203945/full" TargetMode="External"/><Relationship Id="rId19" Type="http://schemas.openxmlformats.org/officeDocument/2006/relationships/hyperlink" Target="https://pmc.ncbi.nlm.nih.gov/articles/PMC12558087/" TargetMode="External"/><Relationship Id="rId4" Type="http://schemas.openxmlformats.org/officeDocument/2006/relationships/hyperlink" Target="https://www.mdpi.com/2079-6382/8/4/207" TargetMode="External"/><Relationship Id="rId9" Type="http://schemas.openxmlformats.org/officeDocument/2006/relationships/hyperlink" Target="https://academic.oup.com/oodh/article-pdf/doi/10.1093/oodh/oqaf008/62925402/oqaf008.pdf" TargetMode="External"/><Relationship Id="rId14" Type="http://schemas.openxmlformats.org/officeDocument/2006/relationships/hyperlink" Target="https://www.england.nhs.uk/ourwork/prevention/antimicrobial-resistance-amr/?utm_source=chatgpt.com" TargetMode="External"/><Relationship Id="rId22" Type="http://schemas.openxmlformats.org/officeDocument/2006/relationships/hyperlink" Target="https://www.gov.uk/government/publications/uk-5-year-action-plan-for-amr-1-year-progress-report/uk-2024-to-2029-antimicrobial-resistance-national-action-plan-1-year-progress-report?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42"/>
        <p:cNvGrpSpPr/>
        <p:nvPr/>
      </p:nvGrpSpPr>
      <p:grpSpPr>
        <a:xfrm>
          <a:off x="0" y="0"/>
          <a:ext cx="0" cy="0"/>
          <a:chOff x="0" y="0"/>
          <a:chExt cx="0" cy="0"/>
        </a:xfrm>
      </p:grpSpPr>
      <p:pic>
        <p:nvPicPr>
          <p:cNvPr id="143" name="Google Shape;143;p1"/>
          <p:cNvPicPr preferRelativeResize="0"/>
          <p:nvPr/>
        </p:nvPicPr>
        <p:blipFill rotWithShape="1">
          <a:blip r:embed="rId3">
            <a:alphaModFix/>
          </a:blip>
          <a:srcRect/>
          <a:stretch/>
        </p:blipFill>
        <p:spPr>
          <a:xfrm>
            <a:off x="2123845" y="2105202"/>
            <a:ext cx="7020154" cy="4752798"/>
          </a:xfrm>
          <a:prstGeom prst="rect">
            <a:avLst/>
          </a:prstGeom>
          <a:noFill/>
          <a:ln>
            <a:noFill/>
          </a:ln>
        </p:spPr>
      </p:pic>
      <p:pic>
        <p:nvPicPr>
          <p:cNvPr id="144" name="Google Shape;144;p1"/>
          <p:cNvPicPr preferRelativeResize="0"/>
          <p:nvPr/>
        </p:nvPicPr>
        <p:blipFill rotWithShape="1">
          <a:blip r:embed="rId4">
            <a:alphaModFix/>
          </a:blip>
          <a:srcRect/>
          <a:stretch/>
        </p:blipFill>
        <p:spPr>
          <a:xfrm>
            <a:off x="0" y="0"/>
            <a:ext cx="9142400" cy="6858000"/>
          </a:xfrm>
          <a:prstGeom prst="rect">
            <a:avLst/>
          </a:prstGeom>
          <a:noFill/>
          <a:ln>
            <a:noFill/>
          </a:ln>
        </p:spPr>
      </p:pic>
      <p:sp>
        <p:nvSpPr>
          <p:cNvPr id="145" name="Google Shape;145;p1"/>
          <p:cNvSpPr/>
          <p:nvPr/>
        </p:nvSpPr>
        <p:spPr>
          <a:xfrm>
            <a:off x="0" y="0"/>
            <a:ext cx="723130"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46" name="Google Shape;146;p1"/>
          <p:cNvSpPr/>
          <p:nvPr/>
        </p:nvSpPr>
        <p:spPr>
          <a:xfrm>
            <a:off x="721531" y="0"/>
            <a:ext cx="34289"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47" name="Google Shape;147;p1"/>
          <p:cNvSpPr/>
          <p:nvPr/>
        </p:nvSpPr>
        <p:spPr>
          <a:xfrm>
            <a:off x="755649" y="0"/>
            <a:ext cx="5950761" cy="6858000"/>
          </a:xfrm>
          <a:prstGeom prst="rect">
            <a:avLst/>
          </a:prstGeom>
          <a:solidFill>
            <a:schemeClr val="dk2">
              <a:alpha val="92157"/>
            </a:scheme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48" name="Google Shape;148;p1"/>
          <p:cNvSpPr/>
          <p:nvPr/>
        </p:nvSpPr>
        <p:spPr>
          <a:xfrm>
            <a:off x="6706410" y="0"/>
            <a:ext cx="20574"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49" name="Google Shape;149;p1"/>
          <p:cNvSpPr txBox="1"/>
          <p:nvPr/>
        </p:nvSpPr>
        <p:spPr>
          <a:xfrm>
            <a:off x="1643461" y="3262852"/>
            <a:ext cx="311727" cy="461665"/>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2400">
                <a:solidFill>
                  <a:schemeClr val="accent6"/>
                </a:solidFill>
                <a:latin typeface="Noto Sans Symbols"/>
                <a:ea typeface="Noto Sans Symbols"/>
                <a:cs typeface="Noto Sans Symbols"/>
                <a:sym typeface="Noto Sans Symbols"/>
              </a:rPr>
              <a:t>◤</a:t>
            </a:r>
            <a:endParaRPr sz="2400">
              <a:solidFill>
                <a:schemeClr val="accent6"/>
              </a:solidFill>
              <a:latin typeface="Arial"/>
              <a:ea typeface="Arial"/>
              <a:cs typeface="Arial"/>
              <a:sym typeface="Arial"/>
            </a:endParaRPr>
          </a:p>
        </p:txBody>
      </p:sp>
      <p:sp>
        <p:nvSpPr>
          <p:cNvPr id="150" name="Google Shape;150;p1"/>
          <p:cNvSpPr/>
          <p:nvPr/>
        </p:nvSpPr>
        <p:spPr>
          <a:xfrm>
            <a:off x="0" y="0"/>
            <a:ext cx="91424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51" name="Google Shape;151;p1"/>
          <p:cNvPicPr preferRelativeResize="0"/>
          <p:nvPr/>
        </p:nvPicPr>
        <p:blipFill rotWithShape="1">
          <a:blip r:embed="rId3">
            <a:alphaModFix/>
          </a:blip>
          <a:srcRect/>
          <a:stretch/>
        </p:blipFill>
        <p:spPr>
          <a:xfrm>
            <a:off x="2123845" y="2105202"/>
            <a:ext cx="7020154" cy="4752798"/>
          </a:xfrm>
          <a:prstGeom prst="rect">
            <a:avLst/>
          </a:prstGeom>
          <a:noFill/>
          <a:ln>
            <a:noFill/>
          </a:ln>
        </p:spPr>
      </p:pic>
      <p:pic>
        <p:nvPicPr>
          <p:cNvPr id="152" name="Google Shape;152;p1" descr="Close-up unopened pill packets"/>
          <p:cNvPicPr preferRelativeResize="0"/>
          <p:nvPr/>
        </p:nvPicPr>
        <p:blipFill rotWithShape="1">
          <a:blip r:embed="rId5">
            <a:alphaModFix amt="35000"/>
          </a:blip>
          <a:srcRect l="9194" r="3142"/>
          <a:stretch/>
        </p:blipFill>
        <p:spPr>
          <a:xfrm>
            <a:off x="14973" y="-2"/>
            <a:ext cx="9143772" cy="6858000"/>
          </a:xfrm>
          <a:prstGeom prst="rect">
            <a:avLst/>
          </a:prstGeom>
          <a:noFill/>
          <a:ln>
            <a:noFill/>
          </a:ln>
        </p:spPr>
      </p:pic>
      <p:pic>
        <p:nvPicPr>
          <p:cNvPr id="153" name="Google Shape;153;p1"/>
          <p:cNvPicPr preferRelativeResize="0"/>
          <p:nvPr/>
        </p:nvPicPr>
        <p:blipFill rotWithShape="1">
          <a:blip r:embed="rId4">
            <a:alphaModFix/>
          </a:blip>
          <a:srcRect/>
          <a:stretch/>
        </p:blipFill>
        <p:spPr>
          <a:xfrm>
            <a:off x="800" y="0"/>
            <a:ext cx="9142400" cy="6858000"/>
          </a:xfrm>
          <a:prstGeom prst="rect">
            <a:avLst/>
          </a:prstGeom>
          <a:noFill/>
          <a:ln>
            <a:noFill/>
          </a:ln>
        </p:spPr>
      </p:pic>
      <p:sp>
        <p:nvSpPr>
          <p:cNvPr id="154" name="Google Shape;154;p1"/>
          <p:cNvSpPr txBox="1">
            <a:spLocks noGrp="1"/>
          </p:cNvSpPr>
          <p:nvPr>
            <p:ph type="title"/>
          </p:nvPr>
        </p:nvSpPr>
        <p:spPr>
          <a:xfrm>
            <a:off x="723125" y="4805726"/>
            <a:ext cx="8407500" cy="755100"/>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chemeClr val="lt1"/>
              </a:buClr>
              <a:buSzPts val="2520"/>
              <a:buFont typeface="Times New Roman"/>
              <a:buNone/>
            </a:pPr>
            <a:r>
              <a:rPr lang="en-US" sz="2020" b="1">
                <a:latin typeface="Times New Roman"/>
                <a:ea typeface="Times New Roman"/>
                <a:cs typeface="Times New Roman"/>
                <a:sym typeface="Times New Roman"/>
              </a:rPr>
              <a:t>Group Member 3: Barriers </a:t>
            </a:r>
            <a:endParaRPr sz="2020"/>
          </a:p>
        </p:txBody>
      </p:sp>
      <p:sp>
        <p:nvSpPr>
          <p:cNvPr id="155" name="Google Shape;155;p1"/>
          <p:cNvSpPr/>
          <p:nvPr/>
        </p:nvSpPr>
        <p:spPr>
          <a:xfrm>
            <a:off x="0" y="0"/>
            <a:ext cx="72313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56" name="Google Shape;156;p1"/>
          <p:cNvSpPr/>
          <p:nvPr/>
        </p:nvSpPr>
        <p:spPr>
          <a:xfrm>
            <a:off x="721531" y="0"/>
            <a:ext cx="34289"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57" name="Google Shape;157;p1"/>
          <p:cNvSpPr txBox="1"/>
          <p:nvPr/>
        </p:nvSpPr>
        <p:spPr>
          <a:xfrm>
            <a:off x="1265825" y="1195675"/>
            <a:ext cx="7322100" cy="2401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US" sz="2400" b="1">
                <a:solidFill>
                  <a:schemeClr val="lt1"/>
                </a:solidFill>
                <a:latin typeface="Times New Roman"/>
                <a:ea typeface="Times New Roman"/>
                <a:cs typeface="Times New Roman"/>
                <a:sym typeface="Times New Roman"/>
              </a:rPr>
              <a:t>MSC PUBLIC HEALTH AND SOCIAL CARE IN PRACTICE</a:t>
            </a:r>
            <a:endParaRPr sz="24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endParaRPr sz="24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US" sz="2400" b="1">
                <a:solidFill>
                  <a:schemeClr val="lt1"/>
                </a:solidFill>
                <a:latin typeface="Times New Roman"/>
                <a:ea typeface="Times New Roman"/>
                <a:cs typeface="Times New Roman"/>
                <a:sym typeface="Times New Roman"/>
              </a:rPr>
              <a:t>POPULATION HEALTH AND DIGITAL HEALTH PROMOTION</a:t>
            </a:r>
            <a:endParaRPr sz="2400" b="1">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US" sz="2400" b="1">
                <a:solidFill>
                  <a:schemeClr val="lt1"/>
                </a:solidFill>
                <a:latin typeface="Times New Roman"/>
                <a:ea typeface="Times New Roman"/>
                <a:cs typeface="Times New Roman"/>
                <a:sym typeface="Times New Roman"/>
              </a:rPr>
              <a:t>LCHS7009</a:t>
            </a:r>
            <a:endParaRPr sz="2400" b="1">
              <a:solidFill>
                <a:schemeClr val="lt1"/>
              </a:solidFill>
              <a:latin typeface="Times New Roman"/>
              <a:ea typeface="Times New Roman"/>
              <a:cs typeface="Times New Roman"/>
              <a:sym typeface="Times New Roman"/>
            </a:endParaRPr>
          </a:p>
        </p:txBody>
      </p:sp>
      <p:sp>
        <p:nvSpPr>
          <p:cNvPr id="158" name="Google Shape;158;p1"/>
          <p:cNvSpPr txBox="1"/>
          <p:nvPr/>
        </p:nvSpPr>
        <p:spPr>
          <a:xfrm>
            <a:off x="1158425" y="3762688"/>
            <a:ext cx="7536900" cy="877200"/>
          </a:xfrm>
          <a:prstGeom prst="rect">
            <a:avLst/>
          </a:prstGeom>
          <a:noFill/>
          <a:ln>
            <a:noFill/>
          </a:ln>
        </p:spPr>
        <p:txBody>
          <a:bodyPr spcFirstLastPara="1" wrap="square" lIns="91425" tIns="91425" rIns="91425" bIns="91425" anchor="t" anchorCtr="0">
            <a:spAutoFit/>
          </a:bodyPr>
          <a:lstStyle/>
          <a:p>
            <a:pPr marL="0" lvl="0" indent="0" algn="ctr" rtl="0">
              <a:lnSpc>
                <a:spcPct val="90000"/>
              </a:lnSpc>
              <a:spcBef>
                <a:spcPts val="0"/>
              </a:spcBef>
              <a:spcAft>
                <a:spcPts val="0"/>
              </a:spcAft>
              <a:buNone/>
            </a:pPr>
            <a:r>
              <a:rPr lang="en-US" sz="2500" b="1">
                <a:solidFill>
                  <a:schemeClr val="lt1"/>
                </a:solidFill>
                <a:latin typeface="Times New Roman"/>
                <a:ea typeface="Times New Roman"/>
                <a:cs typeface="Times New Roman"/>
                <a:sym typeface="Times New Roman"/>
              </a:rPr>
              <a:t>Smart Antibiotics: A Digital Campaign to Improve Antibiotic Use Among Young Adults</a:t>
            </a:r>
            <a:endParaRPr sz="2500"/>
          </a:p>
        </p:txBody>
      </p:sp>
      <p:pic>
        <p:nvPicPr>
          <p:cNvPr id="159" name="Google Shape;159;p1"/>
          <p:cNvPicPr preferRelativeResize="0"/>
          <p:nvPr/>
        </p:nvPicPr>
        <p:blipFill>
          <a:blip r:embed="rId6">
            <a:alphaModFix/>
          </a:blip>
          <a:stretch>
            <a:fillRect/>
          </a:stretch>
        </p:blipFill>
        <p:spPr>
          <a:xfrm>
            <a:off x="171226" y="106176"/>
            <a:ext cx="2220074" cy="8772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154"/>
                                        </p:tgtEl>
                                        <p:attrNameLst>
                                          <p:attrName>style.visibility</p:attrName>
                                        </p:attrNameLst>
                                      </p:cBhvr>
                                      <p:to>
                                        <p:strVal val="visible"/>
                                      </p:to>
                                    </p:set>
                                    <p:animEffect transition="in" filter="fade">
                                      <p:cBhvr>
                                        <p:cTn id="7" dur="400"/>
                                        <p:tgtEl>
                                          <p:spTgt spid="1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4"/>
        <p:cNvGrpSpPr/>
        <p:nvPr/>
      </p:nvGrpSpPr>
      <p:grpSpPr>
        <a:xfrm>
          <a:off x="0" y="0"/>
          <a:ext cx="0" cy="0"/>
          <a:chOff x="0" y="0"/>
          <a:chExt cx="0" cy="0"/>
        </a:xfrm>
      </p:grpSpPr>
      <p:sp>
        <p:nvSpPr>
          <p:cNvPr id="165" name="Google Shape;165;p2"/>
          <p:cNvSpPr/>
          <p:nvPr/>
        </p:nvSpPr>
        <p:spPr>
          <a:xfrm>
            <a:off x="0" y="0"/>
            <a:ext cx="9142400" cy="6855282"/>
          </a:xfrm>
          <a:prstGeom prst="rect">
            <a:avLst/>
          </a:prstGeom>
          <a:blipFill rotWithShape="1">
            <a:blip r:embed="rId3">
              <a:alphaModFix/>
            </a:blip>
            <a:stretch>
              <a:fillRect/>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66" name="Google Shape;166;p2"/>
          <p:cNvPicPr preferRelativeResize="0"/>
          <p:nvPr/>
        </p:nvPicPr>
        <p:blipFill rotWithShape="1">
          <a:blip r:embed="rId4">
            <a:alphaModFix/>
          </a:blip>
          <a:srcRect/>
          <a:stretch/>
        </p:blipFill>
        <p:spPr>
          <a:xfrm>
            <a:off x="2123845" y="2105202"/>
            <a:ext cx="7020154" cy="4752798"/>
          </a:xfrm>
          <a:prstGeom prst="rect">
            <a:avLst/>
          </a:prstGeom>
          <a:noFill/>
          <a:ln>
            <a:noFill/>
          </a:ln>
        </p:spPr>
      </p:pic>
      <p:pic>
        <p:nvPicPr>
          <p:cNvPr id="167" name="Google Shape;167;p2"/>
          <p:cNvPicPr preferRelativeResize="0"/>
          <p:nvPr/>
        </p:nvPicPr>
        <p:blipFill rotWithShape="1">
          <a:blip r:embed="rId5">
            <a:alphaModFix/>
          </a:blip>
          <a:srcRect/>
          <a:stretch/>
        </p:blipFill>
        <p:spPr>
          <a:xfrm>
            <a:off x="0" y="0"/>
            <a:ext cx="9142400" cy="6858000"/>
          </a:xfrm>
          <a:prstGeom prst="rect">
            <a:avLst/>
          </a:prstGeom>
          <a:noFill/>
          <a:ln>
            <a:noFill/>
          </a:ln>
        </p:spPr>
      </p:pic>
      <p:sp>
        <p:nvSpPr>
          <p:cNvPr id="168" name="Google Shape;168;p2"/>
          <p:cNvSpPr/>
          <p:nvPr/>
        </p:nvSpPr>
        <p:spPr>
          <a:xfrm>
            <a:off x="0" y="0"/>
            <a:ext cx="72313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69" name="Google Shape;169;p2"/>
          <p:cNvSpPr/>
          <p:nvPr/>
        </p:nvSpPr>
        <p:spPr>
          <a:xfrm>
            <a:off x="755649" y="0"/>
            <a:ext cx="7783500" cy="6858000"/>
          </a:xfrm>
          <a:prstGeom prst="rect">
            <a:avLst/>
          </a:prstGeom>
          <a:solidFill>
            <a:schemeClr val="dk2">
              <a:alpha val="92157"/>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70" name="Google Shape;170;p2"/>
          <p:cNvSpPr txBox="1"/>
          <p:nvPr/>
        </p:nvSpPr>
        <p:spPr>
          <a:xfrm>
            <a:off x="4966906" y="545331"/>
            <a:ext cx="3152400" cy="1077300"/>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None/>
            </a:pPr>
            <a:r>
              <a:rPr lang="en-US" sz="3400" b="1">
                <a:solidFill>
                  <a:schemeClr val="lt1"/>
                </a:solidFill>
                <a:latin typeface="Times New Roman"/>
                <a:ea typeface="Times New Roman"/>
                <a:cs typeface="Times New Roman"/>
                <a:sym typeface="Times New Roman"/>
              </a:rPr>
              <a:t>Introduction</a:t>
            </a:r>
            <a:endParaRPr/>
          </a:p>
        </p:txBody>
      </p:sp>
      <p:pic>
        <p:nvPicPr>
          <p:cNvPr id="171" name="Google Shape;171;p2" descr="Colorful pills stacked to make a bar graph"/>
          <p:cNvPicPr preferRelativeResize="0"/>
          <p:nvPr/>
        </p:nvPicPr>
        <p:blipFill rotWithShape="1">
          <a:blip r:embed="rId6">
            <a:alphaModFix/>
          </a:blip>
          <a:srcRect l="42907" r="23830" b="-1"/>
          <a:stretch/>
        </p:blipFill>
        <p:spPr>
          <a:xfrm>
            <a:off x="754050" y="227"/>
            <a:ext cx="3318034" cy="6858000"/>
          </a:xfrm>
          <a:prstGeom prst="rect">
            <a:avLst/>
          </a:prstGeom>
          <a:noFill/>
          <a:ln w="12700" cap="flat" cmpd="sng">
            <a:solidFill>
              <a:schemeClr val="lt1"/>
            </a:solidFill>
            <a:prstDash val="solid"/>
            <a:round/>
            <a:headEnd type="none" w="sm" len="sm"/>
            <a:tailEnd type="none" w="sm" len="sm"/>
          </a:ln>
        </p:spPr>
      </p:pic>
      <p:sp>
        <p:nvSpPr>
          <p:cNvPr id="172" name="Google Shape;172;p2"/>
          <p:cNvSpPr/>
          <p:nvPr/>
        </p:nvSpPr>
        <p:spPr>
          <a:xfrm>
            <a:off x="721531" y="0"/>
            <a:ext cx="34289"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73" name="Google Shape;173;p2"/>
          <p:cNvSpPr txBox="1">
            <a:spLocks noGrp="1"/>
          </p:cNvSpPr>
          <p:nvPr>
            <p:ph type="body" idx="1"/>
          </p:nvPr>
        </p:nvSpPr>
        <p:spPr>
          <a:xfrm>
            <a:off x="4177095" y="1409425"/>
            <a:ext cx="4102355" cy="4752900"/>
          </a:xfrm>
          <a:prstGeom prst="rect">
            <a:avLst/>
          </a:prstGeom>
          <a:noFill/>
          <a:ln>
            <a:noFill/>
          </a:ln>
        </p:spPr>
        <p:txBody>
          <a:bodyPr spcFirstLastPara="1" wrap="square" lIns="91425" tIns="45700" rIns="91425" bIns="45700" anchor="ctr" anchorCtr="0">
            <a:noAutofit/>
          </a:bodyPr>
          <a:lstStyle/>
          <a:p>
            <a:pPr marL="258366" lvl="0" indent="-285036" algn="just" rtl="0">
              <a:lnSpc>
                <a:spcPct val="150000"/>
              </a:lnSpc>
              <a:spcBef>
                <a:spcPts val="0"/>
              </a:spcBef>
              <a:spcAft>
                <a:spcPts val="0"/>
              </a:spcAft>
              <a:buSzPts val="1500"/>
              <a:buChar char="▪"/>
            </a:pPr>
            <a:r>
              <a:rPr lang="en-US" sz="1500" dirty="0">
                <a:latin typeface="Times New Roman"/>
                <a:ea typeface="Times New Roman"/>
                <a:cs typeface="Times New Roman"/>
                <a:sym typeface="Times New Roman"/>
              </a:rPr>
              <a:t>Antimicrobial resistance (AMR) is a major public health challenge, intensified by inappropriate and unnecessary antibiotic use (UK Health Security Agency, 2025). </a:t>
            </a:r>
            <a:endParaRPr sz="1500" dirty="0"/>
          </a:p>
          <a:p>
            <a:pPr marL="258366" lvl="0" indent="-285036" algn="just" rtl="0">
              <a:lnSpc>
                <a:spcPct val="150000"/>
              </a:lnSpc>
              <a:spcBef>
                <a:spcPts val="1350"/>
              </a:spcBef>
              <a:spcAft>
                <a:spcPts val="0"/>
              </a:spcAft>
              <a:buSzPts val="1500"/>
              <a:buChar char="▪"/>
            </a:pPr>
            <a:r>
              <a:rPr lang="en-US" sz="1500" dirty="0">
                <a:latin typeface="Times New Roman"/>
                <a:ea typeface="Times New Roman"/>
                <a:cs typeface="Times New Roman"/>
                <a:sym typeface="Times New Roman"/>
              </a:rPr>
              <a:t>Smart Antibiotics aims to improve antibiotic awareness and responsible use among young adults through an AI chatbot, mobile app and social-media campaign. </a:t>
            </a:r>
            <a:endParaRPr sz="1500" dirty="0"/>
          </a:p>
          <a:p>
            <a:pPr marL="258366" lvl="0" indent="-285036" algn="just" rtl="0">
              <a:lnSpc>
                <a:spcPct val="150000"/>
              </a:lnSpc>
              <a:spcBef>
                <a:spcPts val="1350"/>
              </a:spcBef>
              <a:spcAft>
                <a:spcPts val="0"/>
              </a:spcAft>
              <a:buSzPts val="1500"/>
              <a:buChar char="▪"/>
            </a:pPr>
            <a:r>
              <a:rPr lang="en-US" sz="1500" dirty="0">
                <a:latin typeface="Times New Roman"/>
                <a:ea typeface="Times New Roman"/>
                <a:cs typeface="Times New Roman"/>
                <a:sym typeface="Times New Roman"/>
              </a:rPr>
              <a:t>Successful delivery requires addressing stakeholder involvement, implementation barriers, and legal and ethical considerations that may affect accessibility, safety and effectiveness. </a:t>
            </a:r>
            <a:endParaRPr sz="1500" dirty="0"/>
          </a:p>
        </p:txBody>
      </p:sp>
      <p:sp>
        <p:nvSpPr>
          <p:cNvPr id="174" name="Google Shape;174;p2"/>
          <p:cNvSpPr/>
          <p:nvPr/>
        </p:nvSpPr>
        <p:spPr>
          <a:xfrm>
            <a:off x="8540749" y="-2718"/>
            <a:ext cx="20574"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79"/>
        <p:cNvGrpSpPr/>
        <p:nvPr/>
      </p:nvGrpSpPr>
      <p:grpSpPr>
        <a:xfrm>
          <a:off x="0" y="0"/>
          <a:ext cx="0" cy="0"/>
          <a:chOff x="0" y="0"/>
          <a:chExt cx="0" cy="0"/>
        </a:xfrm>
      </p:grpSpPr>
      <p:sp>
        <p:nvSpPr>
          <p:cNvPr id="180" name="Google Shape;180;p3"/>
          <p:cNvSpPr/>
          <p:nvPr/>
        </p:nvSpPr>
        <p:spPr>
          <a:xfrm>
            <a:off x="0" y="-1"/>
            <a:ext cx="9144000" cy="6858001"/>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81" name="Google Shape;181;p3"/>
          <p:cNvPicPr preferRelativeResize="0"/>
          <p:nvPr/>
        </p:nvPicPr>
        <p:blipFill rotWithShape="1">
          <a:blip r:embed="rId3">
            <a:alphaModFix/>
          </a:blip>
          <a:srcRect/>
          <a:stretch/>
        </p:blipFill>
        <p:spPr>
          <a:xfrm>
            <a:off x="2123845" y="2105202"/>
            <a:ext cx="7020154" cy="4752798"/>
          </a:xfrm>
          <a:prstGeom prst="rect">
            <a:avLst/>
          </a:prstGeom>
          <a:noFill/>
          <a:ln>
            <a:noFill/>
          </a:ln>
        </p:spPr>
      </p:pic>
      <p:pic>
        <p:nvPicPr>
          <p:cNvPr id="182" name="Google Shape;182;p3"/>
          <p:cNvPicPr preferRelativeResize="0"/>
          <p:nvPr/>
        </p:nvPicPr>
        <p:blipFill rotWithShape="1">
          <a:blip r:embed="rId4">
            <a:alphaModFix/>
          </a:blip>
          <a:srcRect/>
          <a:stretch/>
        </p:blipFill>
        <p:spPr>
          <a:xfrm>
            <a:off x="34116" y="-5487"/>
            <a:ext cx="9142401" cy="6858000"/>
          </a:xfrm>
          <a:prstGeom prst="rect">
            <a:avLst/>
          </a:prstGeom>
          <a:noFill/>
          <a:ln>
            <a:noFill/>
          </a:ln>
        </p:spPr>
      </p:pic>
      <p:sp>
        <p:nvSpPr>
          <p:cNvPr id="183" name="Google Shape;183;p3"/>
          <p:cNvSpPr/>
          <p:nvPr/>
        </p:nvSpPr>
        <p:spPr>
          <a:xfrm>
            <a:off x="0" y="0"/>
            <a:ext cx="719931" cy="6858000"/>
          </a:xfrm>
          <a:prstGeom prst="rect">
            <a:avLst/>
          </a:prstGeom>
          <a:solidFill>
            <a:srgbClr val="2F463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84" name="Google Shape;184;p3"/>
          <p:cNvSpPr/>
          <p:nvPr/>
        </p:nvSpPr>
        <p:spPr>
          <a:xfrm>
            <a:off x="719932" y="0"/>
            <a:ext cx="5902158" cy="6858000"/>
          </a:xfrm>
          <a:custGeom>
            <a:avLst/>
            <a:gdLst/>
            <a:ahLst/>
            <a:cxnLst/>
            <a:rect l="l" t="t" r="r" b="b"/>
            <a:pathLst>
              <a:path w="7821919" h="6858000" extrusionOk="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0">
                <a:srgbClr val="1F2D29">
                  <a:alpha val="0"/>
                </a:srgbClr>
              </a:gs>
              <a:gs pos="20000">
                <a:srgbClr val="1F2D29">
                  <a:alpha val="0"/>
                </a:srgbClr>
              </a:gs>
              <a:gs pos="25996">
                <a:srgbClr val="1F2D29">
                  <a:alpha val="3922"/>
                </a:srgbClr>
              </a:gs>
              <a:gs pos="100000">
                <a:schemeClr val="dk2"/>
              </a:gs>
            </a:gsLst>
            <a:lin ang="108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185" name="Google Shape;185;p3"/>
          <p:cNvSpPr/>
          <p:nvPr/>
        </p:nvSpPr>
        <p:spPr>
          <a:xfrm>
            <a:off x="1318470" y="764389"/>
            <a:ext cx="725361" cy="967148"/>
          </a:xfrm>
          <a:prstGeom prst="ellipse">
            <a:avLst/>
          </a:prstGeom>
          <a:gradFill>
            <a:gsLst>
              <a:gs pos="0">
                <a:srgbClr val="1F2D29">
                  <a:alpha val="0"/>
                </a:srgbClr>
              </a:gs>
              <a:gs pos="100000">
                <a:srgbClr val="A1D68B">
                  <a:alpha val="21176"/>
                </a:srgbClr>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6" name="Google Shape;186;p3"/>
          <p:cNvSpPr txBox="1"/>
          <p:nvPr/>
        </p:nvSpPr>
        <p:spPr>
          <a:xfrm>
            <a:off x="1407099" y="482663"/>
            <a:ext cx="7020000" cy="1530600"/>
          </a:xfrm>
          <a:prstGeom prst="rect">
            <a:avLst/>
          </a:prstGeom>
          <a:noFill/>
          <a:ln>
            <a:noFill/>
          </a:ln>
        </p:spPr>
        <p:txBody>
          <a:bodyPr spcFirstLastPara="1" wrap="square" lIns="91425" tIns="45700" rIns="91425" bIns="45700" anchor="t" anchorCtr="0">
            <a:normAutofit/>
          </a:bodyPr>
          <a:lstStyle/>
          <a:p>
            <a:pPr marL="0" marR="0" lvl="0" indent="0" algn="ctr" rtl="0">
              <a:lnSpc>
                <a:spcPct val="90000"/>
              </a:lnSpc>
              <a:spcBef>
                <a:spcPts val="0"/>
              </a:spcBef>
              <a:spcAft>
                <a:spcPts val="0"/>
              </a:spcAft>
              <a:buNone/>
            </a:pPr>
            <a:r>
              <a:rPr lang="en-US" sz="3300" b="1">
                <a:solidFill>
                  <a:schemeClr val="lt1"/>
                </a:solidFill>
                <a:latin typeface="Times New Roman"/>
                <a:ea typeface="Times New Roman"/>
                <a:cs typeface="Times New Roman"/>
                <a:sym typeface="Times New Roman"/>
              </a:rPr>
              <a:t>Potential Stakeholders to facilitate the implementation and delivery of the intervention</a:t>
            </a:r>
            <a:endParaRPr/>
          </a:p>
        </p:txBody>
      </p:sp>
      <p:sp>
        <p:nvSpPr>
          <p:cNvPr id="187" name="Google Shape;187;p3"/>
          <p:cNvSpPr txBox="1">
            <a:spLocks noGrp="1"/>
          </p:cNvSpPr>
          <p:nvPr>
            <p:ph type="body" idx="1"/>
          </p:nvPr>
        </p:nvSpPr>
        <p:spPr>
          <a:xfrm>
            <a:off x="1101525" y="2333300"/>
            <a:ext cx="7464600" cy="3387600"/>
          </a:xfrm>
          <a:prstGeom prst="rect">
            <a:avLst/>
          </a:prstGeom>
          <a:noFill/>
          <a:ln>
            <a:noFill/>
          </a:ln>
        </p:spPr>
        <p:txBody>
          <a:bodyPr spcFirstLastPara="1" wrap="square" lIns="91425" tIns="45700" rIns="91425" bIns="45700" anchor="t" anchorCtr="0">
            <a:normAutofit lnSpcReduction="10000"/>
          </a:bodyPr>
          <a:lstStyle/>
          <a:p>
            <a:pPr marL="258366" lvl="0" indent="-264716" algn="just" rtl="0">
              <a:lnSpc>
                <a:spcPct val="150000"/>
              </a:lnSpc>
              <a:spcBef>
                <a:spcPts val="0"/>
              </a:spcBef>
              <a:spcAft>
                <a:spcPts val="0"/>
              </a:spcAft>
              <a:buSzPts val="1360"/>
              <a:buChar char="▪"/>
            </a:pPr>
            <a:r>
              <a:rPr lang="en-US" sz="1500">
                <a:latin typeface="Times New Roman"/>
                <a:ea typeface="Times New Roman"/>
                <a:cs typeface="Times New Roman"/>
                <a:sym typeface="Times New Roman"/>
              </a:rPr>
              <a:t>UKHSA, NHS England and Integrated Care Boards (ICBs) can provide strategic leadership, AMR surveillance evidence, governance and alignment with national antimicrobial stewardship priorities. </a:t>
            </a:r>
            <a:endParaRPr sz="1900"/>
          </a:p>
          <a:p>
            <a:pPr marL="258366" lvl="0" indent="-264716" algn="just" rtl="0">
              <a:lnSpc>
                <a:spcPct val="150000"/>
              </a:lnSpc>
              <a:spcBef>
                <a:spcPts val="1350"/>
              </a:spcBef>
              <a:spcAft>
                <a:spcPts val="0"/>
              </a:spcAft>
              <a:buSzPts val="1360"/>
              <a:buChar char="▪"/>
            </a:pPr>
            <a:r>
              <a:rPr lang="en-US" sz="1500">
                <a:latin typeface="Times New Roman"/>
                <a:ea typeface="Times New Roman"/>
                <a:cs typeface="Times New Roman"/>
                <a:sym typeface="Times New Roman"/>
              </a:rPr>
              <a:t>GPs, prescribing clinicians and community pharmacists can provide clinical expertise, validate antibiotic-related information and reinforce responsible antibiotic-use messages during patient interactions. </a:t>
            </a:r>
            <a:endParaRPr sz="1900"/>
          </a:p>
          <a:p>
            <a:pPr marL="258366" lvl="0" indent="-264716" algn="just" rtl="0">
              <a:lnSpc>
                <a:spcPct val="150000"/>
              </a:lnSpc>
              <a:spcBef>
                <a:spcPts val="1350"/>
              </a:spcBef>
              <a:spcAft>
                <a:spcPts val="0"/>
              </a:spcAft>
              <a:buSzPts val="1360"/>
              <a:buChar char="▪"/>
            </a:pPr>
            <a:r>
              <a:rPr lang="en-US" sz="1500">
                <a:latin typeface="Times New Roman"/>
                <a:ea typeface="Times New Roman"/>
                <a:cs typeface="Times New Roman"/>
                <a:sym typeface="Times New Roman"/>
              </a:rPr>
              <a:t>Young adults, digital-health developers, researchers and NHS communication teams can support co-design, accessibility, technical delivery, evaluation and effective digital engagement with the target population (Maher </a:t>
            </a:r>
            <a:r>
              <a:rPr lang="en-US" sz="1500" i="1">
                <a:latin typeface="Times New Roman"/>
                <a:ea typeface="Times New Roman"/>
                <a:cs typeface="Times New Roman"/>
                <a:sym typeface="Times New Roman"/>
              </a:rPr>
              <a:t>et al., </a:t>
            </a:r>
            <a:r>
              <a:rPr lang="en-US" sz="1500">
                <a:latin typeface="Times New Roman"/>
                <a:ea typeface="Times New Roman"/>
                <a:cs typeface="Times New Roman"/>
                <a:sym typeface="Times New Roman"/>
              </a:rPr>
              <a:t>2025). </a:t>
            </a:r>
            <a:endParaRPr sz="1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4"/>
          <p:cNvSpPr txBox="1">
            <a:spLocks noGrp="1"/>
          </p:cNvSpPr>
          <p:nvPr>
            <p:ph type="title"/>
          </p:nvPr>
        </p:nvSpPr>
        <p:spPr>
          <a:xfrm>
            <a:off x="457200" y="154171"/>
            <a:ext cx="8229600" cy="500100"/>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chemeClr val="lt1"/>
              </a:buClr>
              <a:buSzPts val="2400"/>
              <a:buFont typeface="Times New Roman"/>
              <a:buNone/>
            </a:pPr>
            <a:r>
              <a:rPr lang="en-US" sz="3000" b="1" dirty="0">
                <a:solidFill>
                  <a:schemeClr val="lt1"/>
                </a:solidFill>
                <a:latin typeface="Times New Roman"/>
                <a:ea typeface="Times New Roman"/>
                <a:cs typeface="Times New Roman"/>
                <a:sym typeface="Times New Roman"/>
              </a:rPr>
              <a:t>Stakeholders with duties and impact</a:t>
            </a:r>
            <a:endParaRPr sz="3000" b="1" dirty="0">
              <a:solidFill>
                <a:schemeClr val="lt1"/>
              </a:solidFill>
              <a:latin typeface="Times New Roman"/>
              <a:ea typeface="Times New Roman"/>
              <a:cs typeface="Times New Roman"/>
              <a:sym typeface="Times New Roman"/>
            </a:endParaRPr>
          </a:p>
        </p:txBody>
      </p:sp>
      <p:graphicFrame>
        <p:nvGraphicFramePr>
          <p:cNvPr id="194" name="Google Shape;194;p4"/>
          <p:cNvGraphicFramePr/>
          <p:nvPr>
            <p:extLst>
              <p:ext uri="{D42A27DB-BD31-4B8C-83A1-F6EECF244321}">
                <p14:modId xmlns:p14="http://schemas.microsoft.com/office/powerpoint/2010/main" val="2059434164"/>
              </p:ext>
            </p:extLst>
          </p:nvPr>
        </p:nvGraphicFramePr>
        <p:xfrm>
          <a:off x="152399" y="879426"/>
          <a:ext cx="8148918" cy="5698000"/>
        </p:xfrm>
        <a:graphic>
          <a:graphicData uri="http://schemas.openxmlformats.org/drawingml/2006/table">
            <a:tbl>
              <a:tblPr>
                <a:noFill/>
                <a:tableStyleId>{1DF0CFC7-F470-492B-8E79-841545BC43F2}</a:tableStyleId>
              </a:tblPr>
              <a:tblGrid>
                <a:gridCol w="1619736">
                  <a:extLst>
                    <a:ext uri="{9D8B030D-6E8A-4147-A177-3AD203B41FA5}">
                      <a16:colId xmlns:a16="http://schemas.microsoft.com/office/drawing/2014/main" val="20000"/>
                    </a:ext>
                  </a:extLst>
                </a:gridCol>
                <a:gridCol w="834140">
                  <a:extLst>
                    <a:ext uri="{9D8B030D-6E8A-4147-A177-3AD203B41FA5}">
                      <a16:colId xmlns:a16="http://schemas.microsoft.com/office/drawing/2014/main" val="20001"/>
                    </a:ext>
                  </a:extLst>
                </a:gridCol>
                <a:gridCol w="4629825">
                  <a:extLst>
                    <a:ext uri="{9D8B030D-6E8A-4147-A177-3AD203B41FA5}">
                      <a16:colId xmlns:a16="http://schemas.microsoft.com/office/drawing/2014/main" val="20002"/>
                    </a:ext>
                  </a:extLst>
                </a:gridCol>
                <a:gridCol w="1065217">
                  <a:extLst>
                    <a:ext uri="{9D8B030D-6E8A-4147-A177-3AD203B41FA5}">
                      <a16:colId xmlns:a16="http://schemas.microsoft.com/office/drawing/2014/main" val="20003"/>
                    </a:ext>
                  </a:extLst>
                </a:gridCol>
              </a:tblGrid>
              <a:tr h="510525">
                <a:tc>
                  <a:txBody>
                    <a:bodyPr/>
                    <a:lstStyle/>
                    <a:p>
                      <a:pPr marL="0" lvl="0" indent="0" algn="just" rtl="0">
                        <a:lnSpc>
                          <a:spcPct val="100000"/>
                        </a:lnSpc>
                        <a:spcBef>
                          <a:spcPts val="0"/>
                        </a:spcBef>
                        <a:spcAft>
                          <a:spcPts val="0"/>
                        </a:spcAft>
                        <a:buNone/>
                      </a:pPr>
                      <a:r>
                        <a:rPr lang="en-US" sz="1300" b="1" dirty="0">
                          <a:solidFill>
                            <a:schemeClr val="lt1"/>
                          </a:solidFill>
                          <a:latin typeface="Times New Roman"/>
                          <a:ea typeface="Times New Roman"/>
                          <a:cs typeface="Times New Roman"/>
                          <a:sym typeface="Times New Roman"/>
                        </a:rPr>
                        <a:t>Stakeholders</a:t>
                      </a:r>
                      <a:endParaRPr sz="1300" b="1" dirty="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b="1">
                          <a:solidFill>
                            <a:schemeClr val="lt1"/>
                          </a:solidFill>
                          <a:latin typeface="Times New Roman"/>
                          <a:ea typeface="Times New Roman"/>
                          <a:cs typeface="Times New Roman"/>
                          <a:sym typeface="Times New Roman"/>
                        </a:rPr>
                        <a:t>Interest</a:t>
                      </a:r>
                      <a:endParaRPr sz="1300" b="1">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b="1">
                          <a:solidFill>
                            <a:schemeClr val="lt1"/>
                          </a:solidFill>
                          <a:latin typeface="Times New Roman"/>
                          <a:ea typeface="Times New Roman"/>
                          <a:cs typeface="Times New Roman"/>
                          <a:sym typeface="Times New Roman"/>
                        </a:rPr>
                        <a:t>Duties in Smart Antibiotics</a:t>
                      </a:r>
                      <a:endParaRPr sz="1300" b="1">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b="1" dirty="0">
                          <a:solidFill>
                            <a:schemeClr val="lt1"/>
                          </a:solidFill>
                          <a:latin typeface="Times New Roman"/>
                          <a:ea typeface="Times New Roman"/>
                          <a:cs typeface="Times New Roman"/>
                          <a:sym typeface="Times New Roman"/>
                        </a:rPr>
                        <a:t>Impact on the intervention</a:t>
                      </a:r>
                      <a:endParaRPr sz="1300" b="1" dirty="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576800">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NHS England</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Strategic leadership, antimicrobial stewardship along with the compliance with the NHS priorities (NHS England, 2026a).</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76800">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UKHSA</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Provide strict guidance to the intervention by supplying AMR surveillance data and public health expertise.</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Very 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576800">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Integrated Care Boards (ICBs)</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dirty="0">
                          <a:solidFill>
                            <a:schemeClr val="lt1"/>
                          </a:solidFill>
                          <a:latin typeface="Times New Roman"/>
                          <a:ea typeface="Times New Roman"/>
                          <a:cs typeface="Times New Roman"/>
                          <a:sym typeface="Times New Roman"/>
                        </a:rPr>
                        <a:t>Comply with local health strategy to improve population health by coordinating with GPs, pharmacies and community services.</a:t>
                      </a:r>
                      <a:endParaRPr sz="1300" dirty="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510525">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General Practitioners</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Medium </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Enhance awareness about appropriate antibiotic use and patient education. </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415825">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Local Pharmacists</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Medium</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Provide awareness about appropriate medicine use.</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576800">
                <a:tc>
                  <a:txBody>
                    <a:bodyPr/>
                    <a:lstStyle/>
                    <a:p>
                      <a:pPr marL="0" lvl="0" indent="0" algn="just" rtl="0">
                        <a:lnSpc>
                          <a:spcPct val="100000"/>
                        </a:lnSpc>
                        <a:spcBef>
                          <a:spcPts val="0"/>
                        </a:spcBef>
                        <a:spcAft>
                          <a:spcPts val="0"/>
                        </a:spcAft>
                        <a:buNone/>
                      </a:pPr>
                      <a:r>
                        <a:rPr lang="en-US" sz="1300" dirty="0">
                          <a:solidFill>
                            <a:schemeClr val="lt1"/>
                          </a:solidFill>
                          <a:latin typeface="Times New Roman"/>
                          <a:ea typeface="Times New Roman"/>
                          <a:cs typeface="Times New Roman"/>
                          <a:sym typeface="Times New Roman"/>
                        </a:rPr>
                        <a:t>Young adults</a:t>
                      </a:r>
                      <a:endParaRPr sz="1300" dirty="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dirty="0">
                          <a:solidFill>
                            <a:schemeClr val="lt1"/>
                          </a:solidFill>
                          <a:latin typeface="Times New Roman"/>
                          <a:ea typeface="Times New Roman"/>
                          <a:cs typeface="Times New Roman"/>
                          <a:sym typeface="Times New Roman"/>
                        </a:rPr>
                        <a:t>Participate in testing, feedback and use of the chatbot, app and social-media campaign about the intervention.</a:t>
                      </a:r>
                      <a:endParaRPr sz="1300" dirty="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737750">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Digital Health and AI Developers</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Maintain digital intervention to enhance reliability and new updates for successful intervention and prevent cyber-security issues.</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Very 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576800">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Medical researchers </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Medium</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Gather data about behavioural research to understand whether intervention will actually work.</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415825">
                <a:tc>
                  <a:txBody>
                    <a:bodyPr/>
                    <a:lstStyle/>
                    <a:p>
                      <a:pPr marL="0" lvl="0" indent="0" algn="just" rtl="0">
                        <a:lnSpc>
                          <a:spcPct val="100000"/>
                        </a:lnSpc>
                        <a:spcBef>
                          <a:spcPts val="0"/>
                        </a:spcBef>
                        <a:spcAft>
                          <a:spcPts val="0"/>
                        </a:spcAft>
                        <a:buNone/>
                      </a:pPr>
                      <a:r>
                        <a:rPr lang="en-US" sz="1300" dirty="0">
                          <a:solidFill>
                            <a:schemeClr val="lt1"/>
                          </a:solidFill>
                          <a:latin typeface="Times New Roman"/>
                          <a:ea typeface="Times New Roman"/>
                          <a:cs typeface="Times New Roman"/>
                          <a:sym typeface="Times New Roman"/>
                        </a:rPr>
                        <a:t>Health influencers</a:t>
                      </a:r>
                      <a:endParaRPr sz="1300" dirty="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High</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a:solidFill>
                            <a:schemeClr val="lt1"/>
                          </a:solidFill>
                          <a:latin typeface="Times New Roman"/>
                          <a:ea typeface="Times New Roman"/>
                          <a:cs typeface="Times New Roman"/>
                          <a:sym typeface="Times New Roman"/>
                        </a:rPr>
                        <a:t>increases reach among young adults for further accessibility</a:t>
                      </a:r>
                      <a:endParaRPr sz="130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0"/>
                        </a:spcBef>
                        <a:spcAft>
                          <a:spcPts val="0"/>
                        </a:spcAft>
                        <a:buNone/>
                      </a:pPr>
                      <a:r>
                        <a:rPr lang="en-US" sz="1300" dirty="0">
                          <a:solidFill>
                            <a:schemeClr val="lt1"/>
                          </a:solidFill>
                          <a:latin typeface="Times New Roman"/>
                          <a:ea typeface="Times New Roman"/>
                          <a:cs typeface="Times New Roman"/>
                          <a:sym typeface="Times New Roman"/>
                        </a:rPr>
                        <a:t>High</a:t>
                      </a:r>
                      <a:endParaRPr sz="1300" dirty="0">
                        <a:solidFill>
                          <a:schemeClr val="lt1"/>
                        </a:solidFill>
                        <a:latin typeface="Times New Roman"/>
                        <a:ea typeface="Times New Roman"/>
                        <a:cs typeface="Times New Roman"/>
                        <a:sym typeface="Times New Roman"/>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5"/>
          <p:cNvSpPr txBox="1">
            <a:spLocks noGrp="1"/>
          </p:cNvSpPr>
          <p:nvPr>
            <p:ph type="title"/>
          </p:nvPr>
        </p:nvSpPr>
        <p:spPr>
          <a:xfrm>
            <a:off x="1039697" y="278121"/>
            <a:ext cx="7542600" cy="1143000"/>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1"/>
              </a:buClr>
              <a:buSzPts val="2400"/>
              <a:buFont typeface="Times New Roman"/>
              <a:buNone/>
            </a:pPr>
            <a:r>
              <a:rPr lang="en-US" sz="3000" b="1">
                <a:solidFill>
                  <a:schemeClr val="lt1"/>
                </a:solidFill>
                <a:latin typeface="Times New Roman"/>
                <a:ea typeface="Times New Roman"/>
                <a:cs typeface="Times New Roman"/>
                <a:sym typeface="Times New Roman"/>
              </a:rPr>
              <a:t>Stakeholders to facilitate the implementation and delivery of the chosen digital health promotion intervention </a:t>
            </a:r>
            <a:endParaRPr sz="3000"/>
          </a:p>
        </p:txBody>
      </p:sp>
      <p:sp>
        <p:nvSpPr>
          <p:cNvPr id="201" name="Google Shape;201;p5"/>
          <p:cNvSpPr txBox="1">
            <a:spLocks noGrp="1"/>
          </p:cNvSpPr>
          <p:nvPr>
            <p:ph type="body" idx="1"/>
          </p:nvPr>
        </p:nvSpPr>
        <p:spPr>
          <a:xfrm>
            <a:off x="1039700" y="1810875"/>
            <a:ext cx="4097400" cy="4572000"/>
          </a:xfrm>
          <a:prstGeom prst="rect">
            <a:avLst/>
          </a:prstGeom>
          <a:noFill/>
          <a:ln>
            <a:noFill/>
          </a:ln>
        </p:spPr>
        <p:txBody>
          <a:bodyPr spcFirstLastPara="1" wrap="square" lIns="91425" tIns="45700" rIns="91425" bIns="45700" anchor="ctr" anchorCtr="0">
            <a:noAutofit/>
          </a:bodyPr>
          <a:lstStyle/>
          <a:p>
            <a:pPr marL="258366" lvl="0" indent="-267542" algn="just" rtl="0">
              <a:lnSpc>
                <a:spcPct val="115000"/>
              </a:lnSpc>
              <a:spcBef>
                <a:spcPts val="0"/>
              </a:spcBef>
              <a:spcAft>
                <a:spcPts val="0"/>
              </a:spcAft>
              <a:buSzPts val="1400"/>
              <a:buChar char="▪"/>
            </a:pPr>
            <a:r>
              <a:rPr lang="en-US" sz="1400">
                <a:latin typeface="Times New Roman"/>
                <a:ea typeface="Times New Roman"/>
                <a:cs typeface="Times New Roman"/>
                <a:sym typeface="Times New Roman"/>
              </a:rPr>
              <a:t>The intervention will be incorporated with the institutional power, clinical knowledge and access to the population. </a:t>
            </a:r>
            <a:endParaRPr sz="1400"/>
          </a:p>
          <a:p>
            <a:pPr marL="258366" lvl="0" indent="-267542" algn="just" rtl="0">
              <a:lnSpc>
                <a:spcPct val="115000"/>
              </a:lnSpc>
              <a:spcBef>
                <a:spcPts val="1200"/>
              </a:spcBef>
              <a:spcAft>
                <a:spcPts val="0"/>
              </a:spcAft>
              <a:buSzPts val="1400"/>
              <a:buChar char="▪"/>
            </a:pPr>
            <a:r>
              <a:rPr lang="en-US" sz="1400">
                <a:latin typeface="Times New Roman"/>
                <a:ea typeface="Times New Roman"/>
                <a:cs typeface="Times New Roman"/>
                <a:sym typeface="Times New Roman"/>
              </a:rPr>
              <a:t>Stakeholders includes UKHSA, NHS England, ICB, prescribing clinicians, and community pharmacists.</a:t>
            </a:r>
            <a:endParaRPr sz="1400"/>
          </a:p>
          <a:p>
            <a:pPr marL="258366" lvl="0" indent="-267542" algn="just" rtl="0">
              <a:lnSpc>
                <a:spcPct val="115000"/>
              </a:lnSpc>
              <a:spcBef>
                <a:spcPts val="1200"/>
              </a:spcBef>
              <a:spcAft>
                <a:spcPts val="0"/>
              </a:spcAft>
              <a:buSzPts val="1400"/>
              <a:buChar char="▪"/>
            </a:pPr>
            <a:r>
              <a:rPr lang="en-US" sz="1400">
                <a:latin typeface="Times New Roman"/>
                <a:ea typeface="Times New Roman"/>
                <a:cs typeface="Times New Roman"/>
                <a:sym typeface="Times New Roman"/>
              </a:rPr>
              <a:t>UKHSA relates to the requirement for a surveillance infrastructure to support the campaign’s awareness and digital message.</a:t>
            </a:r>
            <a:endParaRPr sz="1400"/>
          </a:p>
          <a:p>
            <a:pPr marL="258366" lvl="0" indent="-267542" algn="just" rtl="0">
              <a:lnSpc>
                <a:spcPct val="115000"/>
              </a:lnSpc>
              <a:spcBef>
                <a:spcPts val="1200"/>
              </a:spcBef>
              <a:spcAft>
                <a:spcPts val="0"/>
              </a:spcAft>
              <a:buSzPts val="1400"/>
              <a:buChar char="▪"/>
            </a:pPr>
            <a:r>
              <a:rPr lang="en-US" sz="1400">
                <a:latin typeface="Times New Roman"/>
                <a:ea typeface="Times New Roman"/>
                <a:cs typeface="Times New Roman"/>
                <a:sym typeface="Times New Roman"/>
              </a:rPr>
              <a:t>This can support the public AMR knowledge dropping aspect and cope with the specified drug-resistant infections in England which rose by 22.7% from the 2019-25 (UK Health Security Agency, 2026).</a:t>
            </a:r>
            <a:endParaRPr sz="1400"/>
          </a:p>
        </p:txBody>
      </p:sp>
      <p:sp>
        <p:nvSpPr>
          <p:cNvPr id="202" name="Google Shape;202;p5" descr="UKHSA Strategic Plan to Safeguard Health Security from 2023 to 2026 - IPC  Update"/>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pic>
        <p:nvPicPr>
          <p:cNvPr id="203" name="Google Shape;203;p5"/>
          <p:cNvPicPr preferRelativeResize="0"/>
          <p:nvPr/>
        </p:nvPicPr>
        <p:blipFill rotWithShape="1">
          <a:blip r:embed="rId3">
            <a:alphaModFix/>
          </a:blip>
          <a:srcRect/>
          <a:stretch/>
        </p:blipFill>
        <p:spPr>
          <a:xfrm>
            <a:off x="5285600" y="2155925"/>
            <a:ext cx="3597125" cy="3664525"/>
          </a:xfrm>
          <a:prstGeom prst="rect">
            <a:avLst/>
          </a:prstGeom>
          <a:noFill/>
          <a:ln>
            <a:noFill/>
          </a:ln>
        </p:spPr>
      </p:pic>
      <p:sp>
        <p:nvSpPr>
          <p:cNvPr id="204" name="Google Shape;204;p5"/>
          <p:cNvSpPr txBox="1"/>
          <p:nvPr/>
        </p:nvSpPr>
        <p:spPr>
          <a:xfrm>
            <a:off x="5429224" y="5899694"/>
            <a:ext cx="3714900" cy="32312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500" dirty="0">
                <a:solidFill>
                  <a:schemeClr val="lt1"/>
                </a:solidFill>
                <a:latin typeface="Times New Roman"/>
                <a:ea typeface="Times New Roman"/>
                <a:cs typeface="Times New Roman"/>
                <a:sym typeface="Times New Roman"/>
              </a:rPr>
              <a:t>(Source: IPC Update, 2023)</a:t>
            </a:r>
            <a:endParaRPr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09"/>
        <p:cNvGrpSpPr/>
        <p:nvPr/>
      </p:nvGrpSpPr>
      <p:grpSpPr>
        <a:xfrm>
          <a:off x="0" y="0"/>
          <a:ext cx="0" cy="0"/>
          <a:chOff x="0" y="0"/>
          <a:chExt cx="0" cy="0"/>
        </a:xfrm>
      </p:grpSpPr>
      <p:sp>
        <p:nvSpPr>
          <p:cNvPr id="210" name="Google Shape;210;p6"/>
          <p:cNvSpPr/>
          <p:nvPr/>
        </p:nvSpPr>
        <p:spPr>
          <a:xfrm>
            <a:off x="1143" y="0"/>
            <a:ext cx="9141714"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11" name="Google Shape;211;p6"/>
          <p:cNvSpPr/>
          <p:nvPr/>
        </p:nvSpPr>
        <p:spPr>
          <a:xfrm>
            <a:off x="0" y="0"/>
            <a:ext cx="9142400" cy="6855282"/>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12" name="Google Shape;212;p6" descr="Capsules and pills inside a glass bowl"/>
          <p:cNvPicPr preferRelativeResize="0"/>
          <p:nvPr/>
        </p:nvPicPr>
        <p:blipFill rotWithShape="1">
          <a:blip r:embed="rId3">
            <a:alphaModFix amt="25000"/>
          </a:blip>
          <a:srcRect r="2"/>
          <a:stretch/>
        </p:blipFill>
        <p:spPr>
          <a:xfrm>
            <a:off x="114" y="10"/>
            <a:ext cx="9143772" cy="6857990"/>
          </a:xfrm>
          <a:prstGeom prst="rect">
            <a:avLst/>
          </a:prstGeom>
          <a:noFill/>
          <a:ln>
            <a:noFill/>
          </a:ln>
        </p:spPr>
      </p:pic>
      <p:pic>
        <p:nvPicPr>
          <p:cNvPr id="213" name="Google Shape;213;p6"/>
          <p:cNvPicPr preferRelativeResize="0"/>
          <p:nvPr/>
        </p:nvPicPr>
        <p:blipFill rotWithShape="1">
          <a:blip r:embed="rId4">
            <a:alphaModFix/>
          </a:blip>
          <a:srcRect/>
          <a:stretch/>
        </p:blipFill>
        <p:spPr>
          <a:xfrm>
            <a:off x="103706" y="138546"/>
            <a:ext cx="9142400" cy="6858000"/>
          </a:xfrm>
          <a:prstGeom prst="rect">
            <a:avLst/>
          </a:prstGeom>
          <a:noFill/>
          <a:ln>
            <a:noFill/>
          </a:ln>
        </p:spPr>
      </p:pic>
      <p:sp>
        <p:nvSpPr>
          <p:cNvPr id="214" name="Google Shape;214;p6"/>
          <p:cNvSpPr txBox="1">
            <a:spLocks noGrp="1"/>
          </p:cNvSpPr>
          <p:nvPr>
            <p:ph type="title"/>
          </p:nvPr>
        </p:nvSpPr>
        <p:spPr>
          <a:xfrm>
            <a:off x="1288249" y="377850"/>
            <a:ext cx="7371000" cy="1077300"/>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3240"/>
              <a:buFont typeface="Times New Roman"/>
              <a:buNone/>
            </a:pPr>
            <a:r>
              <a:rPr lang="en-US" sz="3340" b="1">
                <a:latin typeface="Times New Roman"/>
                <a:ea typeface="Times New Roman"/>
                <a:cs typeface="Times New Roman"/>
                <a:sym typeface="Times New Roman"/>
              </a:rPr>
              <a:t>Stakeholders with duties and impact</a:t>
            </a:r>
            <a:endParaRPr sz="3340" b="1">
              <a:latin typeface="Times New Roman"/>
              <a:ea typeface="Times New Roman"/>
              <a:cs typeface="Times New Roman"/>
              <a:sym typeface="Times New Roman"/>
            </a:endParaRPr>
          </a:p>
        </p:txBody>
      </p:sp>
      <p:sp>
        <p:nvSpPr>
          <p:cNvPr id="215" name="Google Shape;215;p6"/>
          <p:cNvSpPr/>
          <p:nvPr/>
        </p:nvSpPr>
        <p:spPr>
          <a:xfrm>
            <a:off x="0" y="0"/>
            <a:ext cx="72313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16" name="Google Shape;216;p6"/>
          <p:cNvSpPr/>
          <p:nvPr/>
        </p:nvSpPr>
        <p:spPr>
          <a:xfrm>
            <a:off x="721531" y="0"/>
            <a:ext cx="34289"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17" name="Google Shape;217;p6"/>
          <p:cNvSpPr txBox="1">
            <a:spLocks noGrp="1"/>
          </p:cNvSpPr>
          <p:nvPr>
            <p:ph type="body" idx="1"/>
          </p:nvPr>
        </p:nvSpPr>
        <p:spPr>
          <a:xfrm>
            <a:off x="911925" y="898225"/>
            <a:ext cx="7949700" cy="2973600"/>
          </a:xfrm>
          <a:prstGeom prst="rect">
            <a:avLst/>
          </a:prstGeom>
          <a:noFill/>
          <a:ln>
            <a:noFill/>
          </a:ln>
        </p:spPr>
        <p:txBody>
          <a:bodyPr spcFirstLastPara="1" wrap="square" lIns="91425" tIns="45700" rIns="91425" bIns="45700" anchor="ctr" anchorCtr="0">
            <a:normAutofit/>
          </a:bodyPr>
          <a:lstStyle/>
          <a:p>
            <a:pPr marL="258366" lvl="0" indent="-250746" algn="just" rtl="0">
              <a:lnSpc>
                <a:spcPct val="115000"/>
              </a:lnSpc>
              <a:spcBef>
                <a:spcPts val="0"/>
              </a:spcBef>
              <a:spcAft>
                <a:spcPts val="0"/>
              </a:spcAft>
              <a:buSzPts val="1500"/>
              <a:buChar char="▪"/>
            </a:pPr>
            <a:r>
              <a:rPr lang="en-US" sz="1500" dirty="0">
                <a:latin typeface="Times New Roman"/>
                <a:ea typeface="Times New Roman"/>
                <a:cs typeface="Times New Roman"/>
                <a:sym typeface="Times New Roman"/>
              </a:rPr>
              <a:t>Young adults are the central stakeholders, as their engagement and </a:t>
            </a:r>
            <a:r>
              <a:rPr lang="en-US" sz="1500" dirty="0" err="1">
                <a:latin typeface="Times New Roman"/>
                <a:ea typeface="Times New Roman"/>
                <a:cs typeface="Times New Roman"/>
                <a:sym typeface="Times New Roman"/>
              </a:rPr>
              <a:t>behavioural</a:t>
            </a:r>
            <a:r>
              <a:rPr lang="en-US" sz="1500" dirty="0">
                <a:latin typeface="Times New Roman"/>
                <a:ea typeface="Times New Roman"/>
                <a:cs typeface="Times New Roman"/>
                <a:sym typeface="Times New Roman"/>
              </a:rPr>
              <a:t> change ultimately determine the effectiveness of the Smart Antibiotics intervention. </a:t>
            </a:r>
            <a:endParaRPr sz="1500" dirty="0"/>
          </a:p>
          <a:p>
            <a:pPr marL="258366" lvl="0" indent="-250746" algn="just" rtl="0">
              <a:lnSpc>
                <a:spcPct val="115000"/>
              </a:lnSpc>
              <a:spcBef>
                <a:spcPts val="1200"/>
              </a:spcBef>
              <a:spcAft>
                <a:spcPts val="0"/>
              </a:spcAft>
              <a:buSzPts val="1500"/>
              <a:buChar char="▪"/>
            </a:pPr>
            <a:r>
              <a:rPr lang="en-US" sz="1500" dirty="0">
                <a:latin typeface="Times New Roman"/>
                <a:ea typeface="Times New Roman"/>
                <a:cs typeface="Times New Roman"/>
                <a:sym typeface="Times New Roman"/>
              </a:rPr>
              <a:t>GPs, community pharmacists and NHS services can provide clinical expertise, reinforce evidence-based antibiotic messages and strengthen the credibility of the intervention (NHS England, 2026a). </a:t>
            </a:r>
            <a:endParaRPr sz="1500" dirty="0"/>
          </a:p>
          <a:p>
            <a:pPr marL="258366" lvl="0" indent="-250746" algn="just" rtl="0">
              <a:lnSpc>
                <a:spcPct val="115000"/>
              </a:lnSpc>
              <a:spcBef>
                <a:spcPts val="1200"/>
              </a:spcBef>
              <a:spcAft>
                <a:spcPts val="0"/>
              </a:spcAft>
              <a:buSzPts val="1500"/>
              <a:buChar char="▪"/>
            </a:pPr>
            <a:r>
              <a:rPr lang="en-US" sz="1500" dirty="0" err="1">
                <a:latin typeface="Times New Roman"/>
                <a:ea typeface="Times New Roman"/>
                <a:cs typeface="Times New Roman"/>
                <a:sym typeface="Times New Roman"/>
              </a:rPr>
              <a:t>Ocloo</a:t>
            </a:r>
            <a:r>
              <a:rPr lang="en-US" sz="1500" dirty="0">
                <a:latin typeface="Times New Roman"/>
                <a:ea typeface="Times New Roman"/>
                <a:cs typeface="Times New Roman"/>
                <a:sym typeface="Times New Roman"/>
              </a:rPr>
              <a:t> </a:t>
            </a:r>
            <a:r>
              <a:rPr lang="en-US" sz="1500" i="1" dirty="0">
                <a:latin typeface="Times New Roman"/>
                <a:ea typeface="Times New Roman"/>
                <a:cs typeface="Times New Roman"/>
                <a:sym typeface="Times New Roman"/>
              </a:rPr>
              <a:t>et al. </a:t>
            </a:r>
            <a:r>
              <a:rPr lang="en-US" sz="1500" dirty="0">
                <a:latin typeface="Times New Roman"/>
                <a:ea typeface="Times New Roman"/>
                <a:cs typeface="Times New Roman"/>
                <a:sym typeface="Times New Roman"/>
              </a:rPr>
              <a:t>(2021) added that digital-health developers, researchers and NHS communication teams can support technical development, clinical validation, campaign evaluation and effective dissemination to the target population. </a:t>
            </a:r>
            <a:endParaRPr sz="1500" dirty="0"/>
          </a:p>
        </p:txBody>
      </p:sp>
      <p:pic>
        <p:nvPicPr>
          <p:cNvPr id="218" name="Google Shape;218;p6"/>
          <p:cNvPicPr preferRelativeResize="0"/>
          <p:nvPr/>
        </p:nvPicPr>
        <p:blipFill rotWithShape="1">
          <a:blip r:embed="rId5">
            <a:alphaModFix/>
          </a:blip>
          <a:srcRect l="6694" t="6673" r="6259"/>
          <a:stretch/>
        </p:blipFill>
        <p:spPr>
          <a:xfrm>
            <a:off x="1563988" y="3871825"/>
            <a:ext cx="7371001" cy="2773920"/>
          </a:xfrm>
          <a:prstGeom prst="rect">
            <a:avLst/>
          </a:prstGeom>
          <a:noFill/>
          <a:ln>
            <a:noFill/>
          </a:ln>
        </p:spPr>
      </p:pic>
      <p:sp>
        <p:nvSpPr>
          <p:cNvPr id="12" name="TextBox 11">
            <a:extLst>
              <a:ext uri="{FF2B5EF4-FFF2-40B4-BE49-F238E27FC236}">
                <a16:creationId xmlns:a16="http://schemas.microsoft.com/office/drawing/2014/main" id="{83D066F7-770E-4A42-A8C0-E8E3138704E6}"/>
              </a:ext>
            </a:extLst>
          </p:cNvPr>
          <p:cNvSpPr txBox="1"/>
          <p:nvPr/>
        </p:nvSpPr>
        <p:spPr>
          <a:xfrm>
            <a:off x="0" y="5950014"/>
            <a:ext cx="1512135" cy="523220"/>
          </a:xfrm>
          <a:prstGeom prst="rect">
            <a:avLst/>
          </a:prstGeom>
          <a:noFill/>
        </p:spPr>
        <p:txBody>
          <a:bodyPr wrap="square">
            <a:spAutoFit/>
          </a:bodyPr>
          <a:lstStyle/>
          <a:p>
            <a:pPr algn="ctr"/>
            <a:r>
              <a:rPr lang="en-US" sz="1400" dirty="0">
                <a:solidFill>
                  <a:schemeClr val="bg1"/>
                </a:solidFill>
                <a:latin typeface="Times New Roman"/>
                <a:ea typeface="Times New Roman"/>
                <a:cs typeface="Times New Roman"/>
                <a:sym typeface="Times New Roman"/>
              </a:rPr>
              <a:t>(Source: </a:t>
            </a:r>
            <a:r>
              <a:rPr lang="en-US" sz="1400" dirty="0" err="1">
                <a:solidFill>
                  <a:schemeClr val="bg1"/>
                </a:solidFill>
                <a:latin typeface="Times New Roman"/>
                <a:ea typeface="Times New Roman"/>
                <a:cs typeface="Times New Roman"/>
                <a:sym typeface="Times New Roman"/>
              </a:rPr>
              <a:t>Ocloo</a:t>
            </a:r>
            <a:r>
              <a:rPr lang="en-US" sz="1400" dirty="0">
                <a:solidFill>
                  <a:schemeClr val="bg1"/>
                </a:solidFill>
                <a:latin typeface="Times New Roman"/>
                <a:ea typeface="Times New Roman"/>
                <a:cs typeface="Times New Roman"/>
                <a:sym typeface="Times New Roman"/>
              </a:rPr>
              <a:t> </a:t>
            </a:r>
            <a:r>
              <a:rPr lang="en-US" sz="1400" i="1" dirty="0">
                <a:solidFill>
                  <a:schemeClr val="bg1"/>
                </a:solidFill>
                <a:latin typeface="Times New Roman"/>
                <a:ea typeface="Times New Roman"/>
                <a:cs typeface="Times New Roman"/>
                <a:sym typeface="Times New Roman"/>
              </a:rPr>
              <a:t>et al. </a:t>
            </a:r>
            <a:r>
              <a:rPr lang="en-US" sz="1400" dirty="0">
                <a:solidFill>
                  <a:schemeClr val="bg1"/>
                </a:solidFill>
                <a:latin typeface="Times New Roman"/>
                <a:ea typeface="Times New Roman"/>
                <a:cs typeface="Times New Roman"/>
                <a:sym typeface="Times New Roman"/>
              </a:rPr>
              <a:t>2021) </a:t>
            </a:r>
            <a:endParaRPr lang="en-IN"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23"/>
        <p:cNvGrpSpPr/>
        <p:nvPr/>
      </p:nvGrpSpPr>
      <p:grpSpPr>
        <a:xfrm>
          <a:off x="0" y="0"/>
          <a:ext cx="0" cy="0"/>
          <a:chOff x="0" y="0"/>
          <a:chExt cx="0" cy="0"/>
        </a:xfrm>
      </p:grpSpPr>
      <p:sp>
        <p:nvSpPr>
          <p:cNvPr id="224" name="Google Shape;224;p7"/>
          <p:cNvSpPr/>
          <p:nvPr/>
        </p:nvSpPr>
        <p:spPr>
          <a:xfrm>
            <a:off x="0" y="0"/>
            <a:ext cx="9143999"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pic>
        <p:nvPicPr>
          <p:cNvPr id="225" name="Google Shape;225;p7"/>
          <p:cNvPicPr preferRelativeResize="0"/>
          <p:nvPr/>
        </p:nvPicPr>
        <p:blipFill rotWithShape="1">
          <a:blip r:embed="rId4">
            <a:alphaModFix/>
          </a:blip>
          <a:srcRect/>
          <a:stretch/>
        </p:blipFill>
        <p:spPr>
          <a:xfrm>
            <a:off x="2123845" y="2105202"/>
            <a:ext cx="7020154" cy="4752798"/>
          </a:xfrm>
          <a:prstGeom prst="rect">
            <a:avLst/>
          </a:prstGeom>
          <a:noFill/>
          <a:ln>
            <a:noFill/>
          </a:ln>
        </p:spPr>
      </p:pic>
      <p:pic>
        <p:nvPicPr>
          <p:cNvPr id="226" name="Google Shape;226;p7"/>
          <p:cNvPicPr preferRelativeResize="0"/>
          <p:nvPr/>
        </p:nvPicPr>
        <p:blipFill rotWithShape="1">
          <a:blip r:embed="rId5">
            <a:alphaModFix/>
          </a:blip>
          <a:srcRect/>
          <a:stretch/>
        </p:blipFill>
        <p:spPr>
          <a:xfrm>
            <a:off x="-164475" y="-144475"/>
            <a:ext cx="9142398" cy="6858000"/>
          </a:xfrm>
          <a:prstGeom prst="rect">
            <a:avLst/>
          </a:prstGeom>
          <a:noFill/>
          <a:ln>
            <a:noFill/>
          </a:ln>
        </p:spPr>
      </p:pic>
      <p:sp>
        <p:nvSpPr>
          <p:cNvPr id="227" name="Google Shape;227;p7"/>
          <p:cNvSpPr txBox="1">
            <a:spLocks noGrp="1"/>
          </p:cNvSpPr>
          <p:nvPr>
            <p:ph type="title"/>
          </p:nvPr>
        </p:nvSpPr>
        <p:spPr>
          <a:xfrm>
            <a:off x="944100" y="318075"/>
            <a:ext cx="7511700" cy="1077300"/>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chemeClr val="lt1"/>
              </a:buClr>
              <a:buSzPts val="2300"/>
              <a:buFont typeface="Times New Roman"/>
              <a:buNone/>
            </a:pPr>
            <a:r>
              <a:rPr lang="en-US" sz="3000" b="1">
                <a:latin typeface="Times New Roman"/>
                <a:ea typeface="Times New Roman"/>
                <a:cs typeface="Times New Roman"/>
                <a:sym typeface="Times New Roman"/>
              </a:rPr>
              <a:t>Potential barriers to implement and deliver the antimicrobial-resistance digital intervention</a:t>
            </a:r>
            <a:endParaRPr sz="3000"/>
          </a:p>
        </p:txBody>
      </p:sp>
      <p:sp>
        <p:nvSpPr>
          <p:cNvPr id="228" name="Google Shape;228;p7"/>
          <p:cNvSpPr/>
          <p:nvPr/>
        </p:nvSpPr>
        <p:spPr>
          <a:xfrm>
            <a:off x="0" y="-1"/>
            <a:ext cx="719933" cy="6858001"/>
          </a:xfrm>
          <a:prstGeom prst="rect">
            <a:avLst/>
          </a:prstGeom>
          <a:solidFill>
            <a:srgbClr val="2F463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29" name="Google Shape;229;p7"/>
          <p:cNvSpPr/>
          <p:nvPr/>
        </p:nvSpPr>
        <p:spPr>
          <a:xfrm rot="10800000" flipH="1">
            <a:off x="8275905" y="812732"/>
            <a:ext cx="179901" cy="239869"/>
          </a:xfrm>
          <a:prstGeom prst="rtTriangle">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30" name="Google Shape;230;p7"/>
          <p:cNvSpPr txBox="1">
            <a:spLocks noGrp="1"/>
          </p:cNvSpPr>
          <p:nvPr>
            <p:ph type="body" idx="1"/>
          </p:nvPr>
        </p:nvSpPr>
        <p:spPr>
          <a:xfrm>
            <a:off x="825000" y="2100488"/>
            <a:ext cx="3692100" cy="4175700"/>
          </a:xfrm>
          <a:prstGeom prst="rect">
            <a:avLst/>
          </a:prstGeom>
          <a:noFill/>
          <a:ln>
            <a:noFill/>
          </a:ln>
        </p:spPr>
        <p:txBody>
          <a:bodyPr spcFirstLastPara="1" wrap="square" lIns="91425" tIns="45700" rIns="91425" bIns="45700" anchor="ctr" anchorCtr="0">
            <a:noAutofit/>
          </a:bodyPr>
          <a:lstStyle/>
          <a:p>
            <a:pPr marL="258366" lvl="0" indent="-245031" algn="just" rtl="0">
              <a:lnSpc>
                <a:spcPct val="150000"/>
              </a:lnSpc>
              <a:spcBef>
                <a:spcPts val="0"/>
              </a:spcBef>
              <a:spcAft>
                <a:spcPts val="0"/>
              </a:spcAft>
              <a:buSzPts val="1500"/>
              <a:buChar char="▪"/>
            </a:pPr>
            <a:r>
              <a:rPr lang="en-US" sz="1500">
                <a:latin typeface="Times New Roman"/>
                <a:ea typeface="Times New Roman"/>
                <a:cs typeface="Times New Roman"/>
                <a:sym typeface="Times New Roman"/>
              </a:rPr>
              <a:t>A continued challenges remain as evidenced in the UK public AMR knowledge, which has seen a reduction of 1% from 2019–20 (UK Health Security Agency, 2026).  </a:t>
            </a:r>
            <a:endParaRPr sz="1500"/>
          </a:p>
          <a:p>
            <a:pPr marL="258366" lvl="0" indent="-245031" algn="just" rtl="0">
              <a:lnSpc>
                <a:spcPct val="150000"/>
              </a:lnSpc>
              <a:spcBef>
                <a:spcPts val="1200"/>
              </a:spcBef>
              <a:spcAft>
                <a:spcPts val="0"/>
              </a:spcAft>
              <a:buSzPts val="1500"/>
              <a:buChar char="▪"/>
            </a:pPr>
            <a:r>
              <a:rPr lang="en-US" sz="1500">
                <a:latin typeface="Times New Roman"/>
                <a:ea typeface="Times New Roman"/>
                <a:cs typeface="Times New Roman"/>
                <a:sym typeface="Times New Roman"/>
              </a:rPr>
              <a:t>One of the crucial barriers in this digital intervention can be emerged from the high dependence on the technological aspect.</a:t>
            </a:r>
            <a:endParaRPr sz="1500"/>
          </a:p>
          <a:p>
            <a:pPr marL="258366" lvl="0" indent="-245031" algn="just" rtl="0">
              <a:lnSpc>
                <a:spcPct val="150000"/>
              </a:lnSpc>
              <a:spcBef>
                <a:spcPts val="1200"/>
              </a:spcBef>
              <a:spcAft>
                <a:spcPts val="0"/>
              </a:spcAft>
              <a:buSzPts val="1500"/>
              <a:buChar char="▪"/>
            </a:pPr>
            <a:r>
              <a:rPr lang="en-US" sz="1500">
                <a:latin typeface="Times New Roman"/>
                <a:ea typeface="Times New Roman"/>
                <a:cs typeface="Times New Roman"/>
                <a:sym typeface="Times New Roman"/>
              </a:rPr>
              <a:t>Recommendations by the chatbot might be incorrect or outdated about antibiotics.</a:t>
            </a:r>
            <a:r>
              <a:rPr lang="en-US" sz="1500"/>
              <a:t> </a:t>
            </a:r>
            <a:r>
              <a:rPr lang="en-US" sz="1500">
                <a:latin typeface="Times New Roman"/>
                <a:ea typeface="Times New Roman"/>
                <a:cs typeface="Times New Roman"/>
                <a:sym typeface="Times New Roman"/>
              </a:rPr>
              <a:t>This can, therefore, influence the result in an inappropriate use of antibiotics. </a:t>
            </a:r>
            <a:endParaRPr sz="1500"/>
          </a:p>
        </p:txBody>
      </p:sp>
      <p:sp>
        <p:nvSpPr>
          <p:cNvPr id="231" name="Google Shape;231;p7" descr="https://assets.publishing.service.gov.uk/media/69fa09db47bb6c229a641dc5/Figure-11-extended-summary.svg"/>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232" name="Google Shape;232;p7" descr="https://assets.publishing.service.gov.uk/media/69fa09db47bb6c229a641dc4/Figure-10-extended-summary.svg"/>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pic>
        <p:nvPicPr>
          <p:cNvPr id="233" name="Google Shape;233;p7"/>
          <p:cNvPicPr preferRelativeResize="0"/>
          <p:nvPr/>
        </p:nvPicPr>
        <p:blipFill>
          <a:blip r:embed="rId6">
            <a:alphaModFix/>
          </a:blip>
          <a:stretch>
            <a:fillRect/>
          </a:stretch>
        </p:blipFill>
        <p:spPr>
          <a:xfrm>
            <a:off x="4622175" y="1663150"/>
            <a:ext cx="4355750" cy="505037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8"/>
        <p:cNvGrpSpPr/>
        <p:nvPr/>
      </p:nvGrpSpPr>
      <p:grpSpPr>
        <a:xfrm>
          <a:off x="0" y="0"/>
          <a:ext cx="0" cy="0"/>
          <a:chOff x="0" y="0"/>
          <a:chExt cx="0" cy="0"/>
        </a:xfrm>
      </p:grpSpPr>
      <p:sp>
        <p:nvSpPr>
          <p:cNvPr id="239" name="Google Shape;239;p8"/>
          <p:cNvSpPr/>
          <p:nvPr/>
        </p:nvSpPr>
        <p:spPr>
          <a:xfrm>
            <a:off x="0" y="0"/>
            <a:ext cx="9144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40" name="Google Shape;240;p8"/>
          <p:cNvPicPr preferRelativeResize="0"/>
          <p:nvPr/>
        </p:nvPicPr>
        <p:blipFill rotWithShape="1">
          <a:blip r:embed="rId3">
            <a:alphaModFix/>
          </a:blip>
          <a:srcRect/>
          <a:stretch/>
        </p:blipFill>
        <p:spPr>
          <a:xfrm>
            <a:off x="0" y="0"/>
            <a:ext cx="9142400" cy="6858000"/>
          </a:xfrm>
          <a:prstGeom prst="rect">
            <a:avLst/>
          </a:prstGeom>
          <a:noFill/>
          <a:ln>
            <a:noFill/>
          </a:ln>
        </p:spPr>
      </p:pic>
      <p:sp>
        <p:nvSpPr>
          <p:cNvPr id="241" name="Google Shape;241;p8"/>
          <p:cNvSpPr/>
          <p:nvPr/>
        </p:nvSpPr>
        <p:spPr>
          <a:xfrm>
            <a:off x="0" y="0"/>
            <a:ext cx="3467175"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242" name="Google Shape;242;p8"/>
          <p:cNvSpPr txBox="1"/>
          <p:nvPr/>
        </p:nvSpPr>
        <p:spPr>
          <a:xfrm>
            <a:off x="409750" y="1406025"/>
            <a:ext cx="2740800" cy="3781800"/>
          </a:xfrm>
          <a:prstGeom prst="rect">
            <a:avLst/>
          </a:prstGeom>
          <a:noFill/>
          <a:ln>
            <a:noFill/>
          </a:ln>
        </p:spPr>
        <p:txBody>
          <a:bodyPr spcFirstLastPara="1" wrap="square" lIns="91425" tIns="45700" rIns="91425" bIns="45700" anchor="t" anchorCtr="0">
            <a:noAutofit/>
          </a:bodyPr>
          <a:lstStyle/>
          <a:p>
            <a:pPr marL="0" marR="0" lvl="0" indent="0" algn="ctr" rtl="0">
              <a:lnSpc>
                <a:spcPct val="90000"/>
              </a:lnSpc>
              <a:spcBef>
                <a:spcPts val="0"/>
              </a:spcBef>
              <a:spcAft>
                <a:spcPts val="0"/>
              </a:spcAft>
              <a:buNone/>
            </a:pPr>
            <a:r>
              <a:rPr lang="en-US" sz="3100" b="1">
                <a:solidFill>
                  <a:schemeClr val="lt1"/>
                </a:solidFill>
                <a:latin typeface="Times New Roman"/>
                <a:ea typeface="Times New Roman"/>
                <a:cs typeface="Times New Roman"/>
                <a:sym typeface="Times New Roman"/>
              </a:rPr>
              <a:t>Potential barriers to implement and deliver the antimicrobial-resistance digital intervention</a:t>
            </a:r>
            <a:endParaRPr sz="3100" b="1"/>
          </a:p>
        </p:txBody>
      </p:sp>
      <p:sp>
        <p:nvSpPr>
          <p:cNvPr id="243" name="Google Shape;243;p8"/>
          <p:cNvSpPr/>
          <p:nvPr/>
        </p:nvSpPr>
        <p:spPr>
          <a:xfrm>
            <a:off x="3465576" y="0"/>
            <a:ext cx="34290"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244" name="Google Shape;244;p8" descr="https://assets.publishing.service.gov.uk/media/663357ed1834d96a0aa6cfb1/figure-6-nap-2024-to-2029.svg"/>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245" name="Google Shape;245;p8"/>
          <p:cNvGrpSpPr/>
          <p:nvPr/>
        </p:nvGrpSpPr>
        <p:grpSpPr>
          <a:xfrm>
            <a:off x="4130386" y="898183"/>
            <a:ext cx="4417265" cy="5317942"/>
            <a:chOff x="0" y="649"/>
            <a:chExt cx="4417265" cy="5317942"/>
          </a:xfrm>
        </p:grpSpPr>
        <p:sp>
          <p:nvSpPr>
            <p:cNvPr id="246" name="Google Shape;246;p8"/>
            <p:cNvSpPr/>
            <p:nvPr/>
          </p:nvSpPr>
          <p:spPr>
            <a:xfrm>
              <a:off x="0" y="649"/>
              <a:ext cx="4417265" cy="1519412"/>
            </a:xfrm>
            <a:prstGeom prst="roundRect">
              <a:avLst>
                <a:gd name="adj" fmla="val 10000"/>
              </a:avLst>
            </a:prstGeom>
            <a:solidFill>
              <a:srgbClr val="5DC5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p:nvPr/>
          </p:nvSpPr>
          <p:spPr>
            <a:xfrm>
              <a:off x="459622" y="342517"/>
              <a:ext cx="835676" cy="83567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8"/>
            <p:cNvSpPr/>
            <p:nvPr/>
          </p:nvSpPr>
          <p:spPr>
            <a:xfrm>
              <a:off x="1754920" y="649"/>
              <a:ext cx="2662344" cy="151941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8"/>
            <p:cNvSpPr txBox="1"/>
            <p:nvPr/>
          </p:nvSpPr>
          <p:spPr>
            <a:xfrm>
              <a:off x="1754920" y="649"/>
              <a:ext cx="2662344" cy="1519412"/>
            </a:xfrm>
            <a:prstGeom prst="rect">
              <a:avLst/>
            </a:prstGeom>
            <a:noFill/>
            <a:ln>
              <a:noFill/>
            </a:ln>
          </p:spPr>
          <p:txBody>
            <a:bodyPr spcFirstLastPara="1" wrap="square" lIns="160800" tIns="160800" rIns="160800" bIns="160800" anchor="ctr" anchorCtr="0">
              <a:noAutofit/>
            </a:bodyPr>
            <a:lstStyle/>
            <a:p>
              <a:pPr marL="0" marR="0" lvl="0" indent="0" algn="l" rtl="0">
                <a:lnSpc>
                  <a:spcPct val="90000"/>
                </a:lnSpc>
                <a:spcBef>
                  <a:spcPts val="0"/>
                </a:spcBef>
                <a:spcAft>
                  <a:spcPts val="0"/>
                </a:spcAft>
                <a:buClr>
                  <a:schemeClr val="dk1"/>
                </a:buClr>
                <a:buSzPts val="1500"/>
                <a:buFont typeface="Times New Roman"/>
                <a:buNone/>
              </a:pPr>
              <a:r>
                <a:rPr lang="en-US" sz="1500">
                  <a:solidFill>
                    <a:schemeClr val="dk1"/>
                  </a:solidFill>
                  <a:latin typeface="Times New Roman"/>
                  <a:ea typeface="Times New Roman"/>
                  <a:cs typeface="Times New Roman"/>
                  <a:sym typeface="Times New Roman"/>
                </a:rPr>
                <a:t>Rapid issue regarding cyber-security of people can be a significant obstacle of the intervention.</a:t>
              </a:r>
              <a:endParaRPr/>
            </a:p>
          </p:txBody>
        </p:sp>
        <p:sp>
          <p:nvSpPr>
            <p:cNvPr id="250" name="Google Shape;250;p8"/>
            <p:cNvSpPr/>
            <p:nvPr/>
          </p:nvSpPr>
          <p:spPr>
            <a:xfrm>
              <a:off x="0" y="1899914"/>
              <a:ext cx="4417265" cy="1519412"/>
            </a:xfrm>
            <a:prstGeom prst="roundRect">
              <a:avLst>
                <a:gd name="adj" fmla="val 1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8"/>
            <p:cNvSpPr/>
            <p:nvPr/>
          </p:nvSpPr>
          <p:spPr>
            <a:xfrm>
              <a:off x="459622" y="2241782"/>
              <a:ext cx="835676" cy="83567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8"/>
            <p:cNvSpPr/>
            <p:nvPr/>
          </p:nvSpPr>
          <p:spPr>
            <a:xfrm>
              <a:off x="1754920" y="1899914"/>
              <a:ext cx="2662344" cy="151941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8"/>
            <p:cNvSpPr txBox="1"/>
            <p:nvPr/>
          </p:nvSpPr>
          <p:spPr>
            <a:xfrm>
              <a:off x="1754920" y="1899914"/>
              <a:ext cx="2662344" cy="1519412"/>
            </a:xfrm>
            <a:prstGeom prst="rect">
              <a:avLst/>
            </a:prstGeom>
            <a:noFill/>
            <a:ln>
              <a:noFill/>
            </a:ln>
          </p:spPr>
          <p:txBody>
            <a:bodyPr spcFirstLastPara="1" wrap="square" lIns="160800" tIns="160800" rIns="160800" bIns="160800" anchor="ctr" anchorCtr="0">
              <a:noAutofit/>
            </a:bodyPr>
            <a:lstStyle/>
            <a:p>
              <a:pPr marL="0" marR="0" lvl="0" indent="0" algn="l" rtl="0">
                <a:lnSpc>
                  <a:spcPct val="90000"/>
                </a:lnSpc>
                <a:spcBef>
                  <a:spcPts val="0"/>
                </a:spcBef>
                <a:spcAft>
                  <a:spcPts val="0"/>
                </a:spcAft>
                <a:buClr>
                  <a:schemeClr val="dk1"/>
                </a:buClr>
                <a:buSzPts val="1500"/>
                <a:buFont typeface="Times New Roman"/>
                <a:buNone/>
              </a:pPr>
              <a:r>
                <a:rPr lang="en-US" sz="1500">
                  <a:solidFill>
                    <a:schemeClr val="dk1"/>
                  </a:solidFill>
                  <a:latin typeface="Times New Roman"/>
                  <a:ea typeface="Times New Roman"/>
                  <a:cs typeface="Times New Roman"/>
                  <a:sym typeface="Times New Roman"/>
                </a:rPr>
                <a:t>As opined by Alotaibi et al., (2025) lack of necessary skills to effectively use digital health technologies can be the implementation barrier of Smart Antibiotics.</a:t>
              </a:r>
              <a:endParaRPr/>
            </a:p>
          </p:txBody>
        </p:sp>
        <p:sp>
          <p:nvSpPr>
            <p:cNvPr id="254" name="Google Shape;254;p8"/>
            <p:cNvSpPr/>
            <p:nvPr/>
          </p:nvSpPr>
          <p:spPr>
            <a:xfrm>
              <a:off x="0" y="3799179"/>
              <a:ext cx="4417265" cy="1519412"/>
            </a:xfrm>
            <a:prstGeom prst="roundRect">
              <a:avLst>
                <a:gd name="adj" fmla="val 10000"/>
              </a:avLst>
            </a:prstGeom>
            <a:solidFill>
              <a:srgbClr val="CDB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8"/>
            <p:cNvSpPr/>
            <p:nvPr/>
          </p:nvSpPr>
          <p:spPr>
            <a:xfrm>
              <a:off x="459622" y="4141047"/>
              <a:ext cx="835676" cy="83567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8"/>
            <p:cNvSpPr/>
            <p:nvPr/>
          </p:nvSpPr>
          <p:spPr>
            <a:xfrm>
              <a:off x="1754920" y="3799179"/>
              <a:ext cx="2662344" cy="151941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8"/>
            <p:cNvSpPr txBox="1"/>
            <p:nvPr/>
          </p:nvSpPr>
          <p:spPr>
            <a:xfrm>
              <a:off x="1754920" y="3799179"/>
              <a:ext cx="2662344" cy="1519412"/>
            </a:xfrm>
            <a:prstGeom prst="rect">
              <a:avLst/>
            </a:prstGeom>
            <a:noFill/>
            <a:ln>
              <a:noFill/>
            </a:ln>
          </p:spPr>
          <p:txBody>
            <a:bodyPr spcFirstLastPara="1" wrap="square" lIns="160800" tIns="160800" rIns="160800" bIns="160800" anchor="ctr" anchorCtr="0">
              <a:noAutofit/>
            </a:bodyPr>
            <a:lstStyle/>
            <a:p>
              <a:pPr marL="0" marR="0" lvl="0" indent="0" algn="l" rtl="0">
                <a:lnSpc>
                  <a:spcPct val="90000"/>
                </a:lnSpc>
                <a:spcBef>
                  <a:spcPts val="0"/>
                </a:spcBef>
                <a:spcAft>
                  <a:spcPts val="0"/>
                </a:spcAft>
                <a:buClr>
                  <a:schemeClr val="dk1"/>
                </a:buClr>
                <a:buSzPts val="1500"/>
                <a:buFont typeface="Times New Roman"/>
                <a:buNone/>
              </a:pPr>
              <a:r>
                <a:rPr lang="en-US" sz="1500">
                  <a:solidFill>
                    <a:schemeClr val="dk1"/>
                  </a:solidFill>
                  <a:latin typeface="Times New Roman"/>
                  <a:ea typeface="Times New Roman"/>
                  <a:cs typeface="Times New Roman"/>
                  <a:sym typeface="Times New Roman"/>
                </a:rPr>
                <a:t>43% of adults in England struggle with low health literacy which might affect the adoption rate of the intervention (Diwakar and Owolabi, 2025).</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2"/>
        <p:cNvGrpSpPr/>
        <p:nvPr/>
      </p:nvGrpSpPr>
      <p:grpSpPr>
        <a:xfrm>
          <a:off x="0" y="0"/>
          <a:ext cx="0" cy="0"/>
          <a:chOff x="0" y="0"/>
          <a:chExt cx="0" cy="0"/>
        </a:xfrm>
      </p:grpSpPr>
      <p:sp>
        <p:nvSpPr>
          <p:cNvPr id="263" name="Google Shape;263;p9"/>
          <p:cNvSpPr/>
          <p:nvPr/>
        </p:nvSpPr>
        <p:spPr>
          <a:xfrm>
            <a:off x="0" y="0"/>
            <a:ext cx="9142400" cy="6855282"/>
          </a:xfrm>
          <a:prstGeom prst="rect">
            <a:avLst/>
          </a:prstGeom>
          <a:blipFill rotWithShape="1">
            <a:blip r:embed="rId3">
              <a:alphaModFix/>
            </a:blip>
            <a:stretch>
              <a:fillRect/>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64" name="Google Shape;264;p9"/>
          <p:cNvPicPr preferRelativeResize="0"/>
          <p:nvPr/>
        </p:nvPicPr>
        <p:blipFill rotWithShape="1">
          <a:blip r:embed="rId4">
            <a:alphaModFix/>
          </a:blip>
          <a:srcRect/>
          <a:stretch/>
        </p:blipFill>
        <p:spPr>
          <a:xfrm>
            <a:off x="2123845" y="2105202"/>
            <a:ext cx="7020154" cy="4752798"/>
          </a:xfrm>
          <a:prstGeom prst="rect">
            <a:avLst/>
          </a:prstGeom>
          <a:noFill/>
          <a:ln>
            <a:noFill/>
          </a:ln>
        </p:spPr>
      </p:pic>
      <p:pic>
        <p:nvPicPr>
          <p:cNvPr id="265" name="Google Shape;265;p9"/>
          <p:cNvPicPr preferRelativeResize="0"/>
          <p:nvPr/>
        </p:nvPicPr>
        <p:blipFill rotWithShape="1">
          <a:blip r:embed="rId5">
            <a:alphaModFix/>
          </a:blip>
          <a:srcRect/>
          <a:stretch/>
        </p:blipFill>
        <p:spPr>
          <a:xfrm>
            <a:off x="0" y="0"/>
            <a:ext cx="9142400" cy="6858000"/>
          </a:xfrm>
          <a:prstGeom prst="rect">
            <a:avLst/>
          </a:prstGeom>
          <a:noFill/>
          <a:ln>
            <a:noFill/>
          </a:ln>
        </p:spPr>
      </p:pic>
      <p:sp>
        <p:nvSpPr>
          <p:cNvPr id="266" name="Google Shape;266;p9"/>
          <p:cNvSpPr/>
          <p:nvPr/>
        </p:nvSpPr>
        <p:spPr>
          <a:xfrm>
            <a:off x="0" y="0"/>
            <a:ext cx="48240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7" name="Google Shape;267;p9"/>
          <p:cNvSpPr/>
          <p:nvPr/>
        </p:nvSpPr>
        <p:spPr>
          <a:xfrm>
            <a:off x="721531" y="0"/>
            <a:ext cx="34289"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8" name="Google Shape;268;p9"/>
          <p:cNvSpPr/>
          <p:nvPr/>
        </p:nvSpPr>
        <p:spPr>
          <a:xfrm>
            <a:off x="755650" y="0"/>
            <a:ext cx="8388300" cy="6858000"/>
          </a:xfrm>
          <a:prstGeom prst="rect">
            <a:avLst/>
          </a:prstGeom>
          <a:solidFill>
            <a:schemeClr val="dk2">
              <a:alpha val="92157"/>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9" name="Google Shape;269;p9"/>
          <p:cNvSpPr txBox="1">
            <a:spLocks noGrp="1"/>
          </p:cNvSpPr>
          <p:nvPr>
            <p:ph type="title"/>
          </p:nvPr>
        </p:nvSpPr>
        <p:spPr>
          <a:xfrm>
            <a:off x="3441600" y="501825"/>
            <a:ext cx="5238300" cy="1077300"/>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chemeClr val="lt1"/>
              </a:buClr>
              <a:buSzPts val="2200"/>
              <a:buFont typeface="Times New Roman"/>
              <a:buNone/>
            </a:pPr>
            <a:r>
              <a:rPr lang="en-US" sz="3000" b="1">
                <a:latin typeface="Times New Roman"/>
                <a:ea typeface="Times New Roman"/>
                <a:cs typeface="Times New Roman"/>
                <a:sym typeface="Times New Roman"/>
              </a:rPr>
              <a:t>CONTD…</a:t>
            </a:r>
            <a:endParaRPr sz="3000"/>
          </a:p>
        </p:txBody>
      </p:sp>
      <p:sp>
        <p:nvSpPr>
          <p:cNvPr id="270" name="Google Shape;270;p9"/>
          <p:cNvSpPr/>
          <p:nvPr/>
        </p:nvSpPr>
        <p:spPr>
          <a:xfrm>
            <a:off x="215100" y="0"/>
            <a:ext cx="32265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71" name="Google Shape;271;p9" descr="Antimicrobial Resistance: A Rising Global Threat to Public Health - PMC"/>
          <p:cNvPicPr preferRelativeResize="0"/>
          <p:nvPr/>
        </p:nvPicPr>
        <p:blipFill rotWithShape="1">
          <a:blip r:embed="rId6">
            <a:alphaModFix/>
          </a:blip>
          <a:srcRect/>
          <a:stretch/>
        </p:blipFill>
        <p:spPr>
          <a:xfrm>
            <a:off x="305351" y="1755424"/>
            <a:ext cx="3022425" cy="3424815"/>
          </a:xfrm>
          <a:prstGeom prst="rect">
            <a:avLst/>
          </a:prstGeom>
          <a:noFill/>
          <a:ln>
            <a:noFill/>
          </a:ln>
        </p:spPr>
      </p:pic>
      <p:sp>
        <p:nvSpPr>
          <p:cNvPr id="272" name="Google Shape;272;p9"/>
          <p:cNvSpPr txBox="1">
            <a:spLocks noGrp="1"/>
          </p:cNvSpPr>
          <p:nvPr>
            <p:ph type="body" idx="1"/>
          </p:nvPr>
        </p:nvSpPr>
        <p:spPr>
          <a:xfrm>
            <a:off x="3655726" y="1579125"/>
            <a:ext cx="4558200" cy="3997800"/>
          </a:xfrm>
          <a:prstGeom prst="rect">
            <a:avLst/>
          </a:prstGeom>
          <a:noFill/>
          <a:ln>
            <a:noFill/>
          </a:ln>
        </p:spPr>
        <p:txBody>
          <a:bodyPr spcFirstLastPara="1" wrap="square" lIns="91425" tIns="45700" rIns="91425" bIns="45700" anchor="ctr" anchorCtr="0">
            <a:noAutofit/>
          </a:bodyPr>
          <a:lstStyle/>
          <a:p>
            <a:pPr marL="258366" lvl="0" indent="-279321" algn="just" rtl="0">
              <a:lnSpc>
                <a:spcPct val="150000"/>
              </a:lnSpc>
              <a:spcBef>
                <a:spcPts val="0"/>
              </a:spcBef>
              <a:spcAft>
                <a:spcPts val="0"/>
              </a:spcAft>
              <a:buSzPts val="1500"/>
              <a:buChar char="▪"/>
            </a:pPr>
            <a:r>
              <a:rPr lang="en-US" sz="1500">
                <a:latin typeface="Times New Roman"/>
                <a:ea typeface="Times New Roman"/>
                <a:cs typeface="Times New Roman"/>
                <a:sym typeface="Times New Roman"/>
              </a:rPr>
              <a:t>Lack of trust and concerns about AI-generated health advice can be a barrier.</a:t>
            </a:r>
            <a:endParaRPr sz="1500"/>
          </a:p>
          <a:p>
            <a:pPr marL="258366" lvl="0" indent="-279321" algn="just" rtl="0">
              <a:lnSpc>
                <a:spcPct val="150000"/>
              </a:lnSpc>
              <a:spcBef>
                <a:spcPts val="1200"/>
              </a:spcBef>
              <a:spcAft>
                <a:spcPts val="0"/>
              </a:spcAft>
              <a:buSzPts val="1500"/>
              <a:buChar char="▪"/>
            </a:pPr>
            <a:r>
              <a:rPr lang="en-US" sz="1500">
                <a:latin typeface="Times New Roman"/>
                <a:ea typeface="Times New Roman"/>
                <a:cs typeface="Times New Roman"/>
                <a:sym typeface="Times New Roman"/>
              </a:rPr>
              <a:t>It highlights the necessity to explain the recommendation in an evidence-based approach through chatbot (Lawson McLean and Hristidis, 2025).</a:t>
            </a:r>
            <a:endParaRPr sz="1500"/>
          </a:p>
          <a:p>
            <a:pPr marL="258366" lvl="0" indent="-279321" algn="just" rtl="0">
              <a:lnSpc>
                <a:spcPct val="150000"/>
              </a:lnSpc>
              <a:spcBef>
                <a:spcPts val="1200"/>
              </a:spcBef>
              <a:spcAft>
                <a:spcPts val="0"/>
              </a:spcAft>
              <a:buSzPts val="1500"/>
              <a:buChar char="▪"/>
            </a:pPr>
            <a:r>
              <a:rPr lang="en-US" sz="1500">
                <a:latin typeface="Times New Roman"/>
                <a:ea typeface="Times New Roman"/>
                <a:cs typeface="Times New Roman"/>
                <a:sym typeface="Times New Roman"/>
              </a:rPr>
              <a:t>Effective guidance on AMR will be updated as resistance patterns shift which need ongoing clinical review.</a:t>
            </a:r>
            <a:endParaRPr sz="1500"/>
          </a:p>
          <a:p>
            <a:pPr marL="258366" lvl="0" indent="-279321" algn="just" rtl="0">
              <a:lnSpc>
                <a:spcPct val="150000"/>
              </a:lnSpc>
              <a:spcBef>
                <a:spcPts val="1200"/>
              </a:spcBef>
              <a:spcAft>
                <a:spcPts val="0"/>
              </a:spcAft>
              <a:buSzPts val="1500"/>
              <a:buChar char="▪"/>
            </a:pPr>
            <a:r>
              <a:rPr lang="en-US" sz="1500">
                <a:latin typeface="Times New Roman"/>
                <a:ea typeface="Times New Roman"/>
                <a:cs typeface="Times New Roman"/>
                <a:sym typeface="Times New Roman"/>
              </a:rPr>
              <a:t>Health influencers can expand the intervention's reach, credibility, and engagement among young adults (Kostygina et al., 2020).</a:t>
            </a:r>
            <a:endParaRPr sz="1500">
              <a:latin typeface="Times New Roman"/>
              <a:ea typeface="Times New Roman"/>
              <a:cs typeface="Times New Roman"/>
              <a:sym typeface="Times New Roman"/>
            </a:endParaRPr>
          </a:p>
        </p:txBody>
      </p:sp>
      <p:sp>
        <p:nvSpPr>
          <p:cNvPr id="273" name="Google Shape;273;p9"/>
          <p:cNvSpPr/>
          <p:nvPr/>
        </p:nvSpPr>
        <p:spPr>
          <a:xfrm>
            <a:off x="8540749" y="-2718"/>
            <a:ext cx="20574"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74" name="Google Shape;274;p9"/>
          <p:cNvSpPr txBox="1"/>
          <p:nvPr/>
        </p:nvSpPr>
        <p:spPr>
          <a:xfrm>
            <a:off x="547715" y="5180239"/>
            <a:ext cx="2537700" cy="447300"/>
          </a:xfrm>
          <a:prstGeom prst="rect">
            <a:avLst/>
          </a:prstGeom>
          <a:solidFill>
            <a:srgbClr val="000000">
              <a:alpha val="50196"/>
            </a:srgbClr>
          </a:solid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500">
                <a:solidFill>
                  <a:srgbClr val="FFFFFF"/>
                </a:solidFill>
                <a:latin typeface="Arial"/>
                <a:ea typeface="Arial"/>
                <a:cs typeface="Arial"/>
                <a:sym typeface="Arial"/>
              </a:rPr>
              <a:t>(Source: Patra </a:t>
            </a:r>
            <a:r>
              <a:rPr lang="en-US" sz="1500" i="1">
                <a:solidFill>
                  <a:srgbClr val="FFFFFF"/>
                </a:solidFill>
                <a:latin typeface="Arial"/>
                <a:ea typeface="Arial"/>
                <a:cs typeface="Arial"/>
                <a:sym typeface="Arial"/>
              </a:rPr>
              <a:t>et al., </a:t>
            </a:r>
            <a:r>
              <a:rPr lang="en-US" sz="1500">
                <a:solidFill>
                  <a:srgbClr val="FFFFFF"/>
                </a:solidFill>
                <a:latin typeface="Arial"/>
                <a:ea typeface="Arial"/>
                <a:cs typeface="Arial"/>
                <a:sym typeface="Arial"/>
              </a:rPr>
              <a:t>2025 )</a:t>
            </a:r>
            <a:endParaRPr sz="15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79"/>
        <p:cNvGrpSpPr/>
        <p:nvPr/>
      </p:nvGrpSpPr>
      <p:grpSpPr>
        <a:xfrm>
          <a:off x="0" y="0"/>
          <a:ext cx="0" cy="0"/>
          <a:chOff x="0" y="0"/>
          <a:chExt cx="0" cy="0"/>
        </a:xfrm>
      </p:grpSpPr>
      <p:sp>
        <p:nvSpPr>
          <p:cNvPr id="280" name="Google Shape;280;p10"/>
          <p:cNvSpPr/>
          <p:nvPr/>
        </p:nvSpPr>
        <p:spPr>
          <a:xfrm>
            <a:off x="0" y="-1"/>
            <a:ext cx="9144000" cy="6858001"/>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81" name="Google Shape;281;p10"/>
          <p:cNvSpPr/>
          <p:nvPr/>
        </p:nvSpPr>
        <p:spPr>
          <a:xfrm>
            <a:off x="0" y="0"/>
            <a:ext cx="723130"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282" name="Google Shape;282;p10"/>
          <p:cNvSpPr/>
          <p:nvPr/>
        </p:nvSpPr>
        <p:spPr>
          <a:xfrm>
            <a:off x="1327581" y="985292"/>
            <a:ext cx="1008989" cy="1345319"/>
          </a:xfrm>
          <a:prstGeom prst="ellipse">
            <a:avLst/>
          </a:prstGeom>
          <a:solidFill>
            <a:srgbClr val="D8EECF">
              <a:alpha val="90196"/>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83" name="Google Shape;283;p10"/>
          <p:cNvPicPr preferRelativeResize="0"/>
          <p:nvPr/>
        </p:nvPicPr>
        <p:blipFill rotWithShape="1">
          <a:blip r:embed="rId3">
            <a:alphaModFix/>
          </a:blip>
          <a:srcRect/>
          <a:stretch/>
        </p:blipFill>
        <p:spPr>
          <a:xfrm>
            <a:off x="1599" y="0"/>
            <a:ext cx="9142401" cy="6858000"/>
          </a:xfrm>
          <a:prstGeom prst="rect">
            <a:avLst/>
          </a:prstGeom>
          <a:noFill/>
          <a:ln>
            <a:noFill/>
          </a:ln>
        </p:spPr>
      </p:pic>
      <p:sp>
        <p:nvSpPr>
          <p:cNvPr id="284" name="Google Shape;284;p10"/>
          <p:cNvSpPr txBox="1">
            <a:spLocks noGrp="1"/>
          </p:cNvSpPr>
          <p:nvPr>
            <p:ph type="title"/>
          </p:nvPr>
        </p:nvSpPr>
        <p:spPr>
          <a:xfrm>
            <a:off x="1072525" y="136775"/>
            <a:ext cx="7647600" cy="1308000"/>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lt1"/>
              </a:buClr>
              <a:buSzPts val="2200"/>
              <a:buFont typeface="Times New Roman"/>
              <a:buNone/>
            </a:pPr>
            <a:r>
              <a:rPr lang="en-US" sz="3500" b="1">
                <a:latin typeface="Times New Roman"/>
                <a:ea typeface="Times New Roman"/>
                <a:cs typeface="Times New Roman"/>
                <a:sym typeface="Times New Roman"/>
              </a:rPr>
              <a:t>CONTD…</a:t>
            </a:r>
            <a:endParaRPr sz="3500"/>
          </a:p>
          <a:p>
            <a:pPr marL="0" lvl="0" indent="0" algn="ctr" rtl="0">
              <a:lnSpc>
                <a:spcPct val="90000"/>
              </a:lnSpc>
              <a:spcBef>
                <a:spcPts val="0"/>
              </a:spcBef>
              <a:spcAft>
                <a:spcPts val="0"/>
              </a:spcAft>
              <a:buClr>
                <a:srgbClr val="1F2D29"/>
              </a:buClr>
              <a:buSzPts val="2900"/>
              <a:buFont typeface="Times New Roman"/>
              <a:buNone/>
            </a:pPr>
            <a:endParaRPr sz="3500" b="1">
              <a:latin typeface="Times New Roman"/>
              <a:ea typeface="Times New Roman"/>
              <a:cs typeface="Times New Roman"/>
              <a:sym typeface="Times New Roman"/>
            </a:endParaRPr>
          </a:p>
        </p:txBody>
      </p:sp>
      <p:sp>
        <p:nvSpPr>
          <p:cNvPr id="285" name="Google Shape;285;p10"/>
          <p:cNvSpPr txBox="1">
            <a:spLocks noGrp="1"/>
          </p:cNvSpPr>
          <p:nvPr>
            <p:ph type="body" idx="1"/>
          </p:nvPr>
        </p:nvSpPr>
        <p:spPr>
          <a:xfrm>
            <a:off x="723125" y="1191825"/>
            <a:ext cx="3452400" cy="4818300"/>
          </a:xfrm>
          <a:prstGeom prst="rect">
            <a:avLst/>
          </a:prstGeom>
          <a:noFill/>
          <a:ln>
            <a:noFill/>
          </a:ln>
        </p:spPr>
        <p:txBody>
          <a:bodyPr spcFirstLastPara="1" wrap="square" lIns="91425" tIns="45700" rIns="91425" bIns="45700" anchor="t" anchorCtr="0">
            <a:noAutofit/>
          </a:bodyPr>
          <a:lstStyle/>
          <a:p>
            <a:pPr marL="258366" lvl="0" indent="-273606" algn="just" rtl="0">
              <a:lnSpc>
                <a:spcPct val="115000"/>
              </a:lnSpc>
              <a:spcBef>
                <a:spcPts val="0"/>
              </a:spcBef>
              <a:spcAft>
                <a:spcPts val="0"/>
              </a:spcAft>
              <a:buSzPts val="1500"/>
              <a:buChar char="▪"/>
            </a:pPr>
            <a:r>
              <a:rPr lang="en-US" sz="1500" dirty="0">
                <a:solidFill>
                  <a:schemeClr val="tx1"/>
                </a:solidFill>
                <a:latin typeface="Times New Roman"/>
                <a:ea typeface="Times New Roman"/>
                <a:cs typeface="Times New Roman"/>
                <a:sym typeface="Times New Roman"/>
              </a:rPr>
              <a:t>Interoperability and workflow disruption can be a big concern to the intervention</a:t>
            </a:r>
            <a:endParaRPr sz="1500" dirty="0">
              <a:solidFill>
                <a:schemeClr val="tx1"/>
              </a:solidFill>
            </a:endParaRPr>
          </a:p>
          <a:p>
            <a:pPr marL="258366" lvl="0" indent="-273606" algn="just" rtl="0">
              <a:lnSpc>
                <a:spcPct val="115000"/>
              </a:lnSpc>
              <a:spcBef>
                <a:spcPts val="1200"/>
              </a:spcBef>
              <a:spcAft>
                <a:spcPts val="0"/>
              </a:spcAft>
              <a:buSzPts val="1500"/>
              <a:buChar char="▪"/>
            </a:pPr>
            <a:r>
              <a:rPr lang="en-US" sz="1500" dirty="0">
                <a:solidFill>
                  <a:schemeClr val="tx1"/>
                </a:solidFill>
                <a:latin typeface="Times New Roman"/>
                <a:ea typeface="Times New Roman"/>
                <a:cs typeface="Times New Roman"/>
                <a:sym typeface="Times New Roman"/>
              </a:rPr>
              <a:t>Incompatibility with the existing system may lead to duplication and disjoint information as the intervention relates to NHS services (Lyndon </a:t>
            </a:r>
            <a:r>
              <a:rPr lang="en-US" sz="1500" i="1" dirty="0">
                <a:solidFill>
                  <a:schemeClr val="tx1"/>
                </a:solidFill>
                <a:latin typeface="Times New Roman"/>
                <a:ea typeface="Times New Roman"/>
                <a:cs typeface="Times New Roman"/>
                <a:sym typeface="Times New Roman"/>
              </a:rPr>
              <a:t>et al.,</a:t>
            </a:r>
            <a:r>
              <a:rPr lang="en-US" sz="1500" dirty="0">
                <a:solidFill>
                  <a:schemeClr val="tx1"/>
                </a:solidFill>
                <a:latin typeface="Times New Roman"/>
                <a:ea typeface="Times New Roman"/>
                <a:cs typeface="Times New Roman"/>
                <a:sym typeface="Times New Roman"/>
              </a:rPr>
              <a:t> 2025).</a:t>
            </a:r>
            <a:endParaRPr sz="1500" dirty="0">
              <a:solidFill>
                <a:schemeClr val="tx1"/>
              </a:solidFill>
            </a:endParaRPr>
          </a:p>
          <a:p>
            <a:pPr marL="258366" lvl="0" indent="-273606" algn="just" rtl="0">
              <a:lnSpc>
                <a:spcPct val="115000"/>
              </a:lnSpc>
              <a:spcBef>
                <a:spcPts val="1200"/>
              </a:spcBef>
              <a:spcAft>
                <a:spcPts val="0"/>
              </a:spcAft>
              <a:buSzPts val="1500"/>
              <a:buChar char="▪"/>
            </a:pPr>
            <a:r>
              <a:rPr lang="en-US" sz="1500" dirty="0">
                <a:solidFill>
                  <a:schemeClr val="tx1"/>
                </a:solidFill>
                <a:latin typeface="Times New Roman"/>
                <a:ea typeface="Times New Roman"/>
                <a:cs typeface="Times New Roman"/>
                <a:sym typeface="Times New Roman"/>
              </a:rPr>
              <a:t>Mumtaz </a:t>
            </a:r>
            <a:r>
              <a:rPr lang="en-US" sz="1500" i="1" dirty="0">
                <a:solidFill>
                  <a:schemeClr val="tx1"/>
                </a:solidFill>
                <a:latin typeface="Times New Roman"/>
                <a:ea typeface="Times New Roman"/>
                <a:cs typeface="Times New Roman"/>
                <a:sym typeface="Times New Roman"/>
              </a:rPr>
              <a:t>et al.</a:t>
            </a:r>
            <a:r>
              <a:rPr lang="en-US" sz="1500" dirty="0">
                <a:solidFill>
                  <a:schemeClr val="tx1"/>
                </a:solidFill>
                <a:latin typeface="Times New Roman"/>
                <a:ea typeface="Times New Roman"/>
                <a:cs typeface="Times New Roman"/>
                <a:sym typeface="Times New Roman"/>
              </a:rPr>
              <a:t> (2023) added that high cost is associated with the software maintenance, cyber security, clinical validation along with the social-media promotion.</a:t>
            </a:r>
            <a:endParaRPr sz="1500" dirty="0">
              <a:solidFill>
                <a:schemeClr val="tx1"/>
              </a:solidFill>
            </a:endParaRPr>
          </a:p>
          <a:p>
            <a:pPr marL="258366" lvl="0" indent="-273606" algn="just" rtl="0">
              <a:lnSpc>
                <a:spcPct val="115000"/>
              </a:lnSpc>
              <a:spcBef>
                <a:spcPts val="1200"/>
              </a:spcBef>
              <a:spcAft>
                <a:spcPts val="0"/>
              </a:spcAft>
              <a:buSzPts val="1500"/>
              <a:buChar char="▪"/>
            </a:pPr>
            <a:r>
              <a:rPr lang="en-US" sz="1500" dirty="0">
                <a:solidFill>
                  <a:schemeClr val="tx1"/>
                </a:solidFill>
                <a:latin typeface="Times New Roman"/>
                <a:ea typeface="Times New Roman"/>
                <a:cs typeface="Times New Roman"/>
                <a:sym typeface="Times New Roman"/>
              </a:rPr>
              <a:t>Hence, continual monitoring, co-design, and regular updates will be considered as key implementation needs for its successful implementation of the intervention. </a:t>
            </a:r>
            <a:endParaRPr sz="1500" dirty="0">
              <a:solidFill>
                <a:schemeClr val="tx1"/>
              </a:solidFill>
            </a:endParaRPr>
          </a:p>
        </p:txBody>
      </p:sp>
      <p:pic>
        <p:nvPicPr>
          <p:cNvPr id="286" name="Google Shape;286;p10"/>
          <p:cNvPicPr preferRelativeResize="0"/>
          <p:nvPr/>
        </p:nvPicPr>
        <p:blipFill>
          <a:blip r:embed="rId4">
            <a:alphaModFix/>
          </a:blip>
          <a:stretch>
            <a:fillRect/>
          </a:stretch>
        </p:blipFill>
        <p:spPr>
          <a:xfrm>
            <a:off x="4390227" y="1444775"/>
            <a:ext cx="4555573" cy="45653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11"/>
          <p:cNvSpPr txBox="1">
            <a:spLocks noGrp="1"/>
          </p:cNvSpPr>
          <p:nvPr>
            <p:ph type="title"/>
          </p:nvPr>
        </p:nvSpPr>
        <p:spPr>
          <a:xfrm>
            <a:off x="1493147" y="309637"/>
            <a:ext cx="6539400" cy="10773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1"/>
              </a:buClr>
              <a:buSzPts val="2200"/>
              <a:buFont typeface="Times New Roman"/>
              <a:buNone/>
            </a:pPr>
            <a:r>
              <a:rPr lang="en-US" sz="3600" b="1">
                <a:latin typeface="Times New Roman"/>
                <a:ea typeface="Times New Roman"/>
                <a:cs typeface="Times New Roman"/>
                <a:sym typeface="Times New Roman"/>
              </a:rPr>
              <a:t>CONTD…</a:t>
            </a:r>
            <a:endParaRPr sz="3600" b="1">
              <a:latin typeface="Times New Roman"/>
              <a:ea typeface="Times New Roman"/>
              <a:cs typeface="Times New Roman"/>
              <a:sym typeface="Times New Roman"/>
            </a:endParaRPr>
          </a:p>
        </p:txBody>
      </p:sp>
      <p:sp>
        <p:nvSpPr>
          <p:cNvPr id="293" name="Google Shape;293;p11"/>
          <p:cNvSpPr txBox="1">
            <a:spLocks noGrp="1"/>
          </p:cNvSpPr>
          <p:nvPr>
            <p:ph type="body" idx="1"/>
          </p:nvPr>
        </p:nvSpPr>
        <p:spPr>
          <a:xfrm>
            <a:off x="1140941" y="1195504"/>
            <a:ext cx="7128900" cy="2233500"/>
          </a:xfrm>
          <a:prstGeom prst="rect">
            <a:avLst/>
          </a:prstGeom>
          <a:noFill/>
          <a:ln>
            <a:noFill/>
          </a:ln>
        </p:spPr>
        <p:txBody>
          <a:bodyPr spcFirstLastPara="1" wrap="square" lIns="91425" tIns="45700" rIns="91425" bIns="45700" anchor="ctr" anchorCtr="0">
            <a:noAutofit/>
          </a:bodyPr>
          <a:lstStyle/>
          <a:p>
            <a:pPr marL="258366" lvl="0" indent="-264716" algn="just" rtl="0">
              <a:lnSpc>
                <a:spcPct val="150000"/>
              </a:lnSpc>
              <a:spcBef>
                <a:spcPts val="0"/>
              </a:spcBef>
              <a:spcAft>
                <a:spcPts val="0"/>
              </a:spcAft>
              <a:buSzPts val="1360"/>
              <a:buChar char="▪"/>
            </a:pPr>
            <a:r>
              <a:rPr lang="en-US" sz="1500">
                <a:latin typeface="Times New Roman"/>
                <a:ea typeface="Times New Roman"/>
                <a:cs typeface="Times New Roman"/>
                <a:sym typeface="Times New Roman"/>
              </a:rPr>
              <a:t>Behavioural resistance from the young adults can hinder the delivery of the intervention (UK Government, 2025).</a:t>
            </a:r>
            <a:endParaRPr sz="1900"/>
          </a:p>
          <a:p>
            <a:pPr marL="258366" lvl="0" indent="-264716" algn="just" rtl="0">
              <a:lnSpc>
                <a:spcPct val="150000"/>
              </a:lnSpc>
              <a:spcBef>
                <a:spcPts val="1200"/>
              </a:spcBef>
              <a:spcAft>
                <a:spcPts val="0"/>
              </a:spcAft>
              <a:buSzPts val="1360"/>
              <a:buChar char="▪"/>
            </a:pPr>
            <a:r>
              <a:rPr lang="en-US" sz="1500">
                <a:latin typeface="Times New Roman"/>
                <a:ea typeface="Times New Roman"/>
                <a:cs typeface="Times New Roman"/>
                <a:sym typeface="Times New Roman"/>
              </a:rPr>
              <a:t>This aspect can be supported the case of UKHSA’s Andi Biotic campaign.</a:t>
            </a:r>
            <a:endParaRPr sz="1900"/>
          </a:p>
          <a:p>
            <a:pPr marL="258366" lvl="0" indent="-264716" algn="just" rtl="0">
              <a:lnSpc>
                <a:spcPct val="150000"/>
              </a:lnSpc>
              <a:spcBef>
                <a:spcPts val="1200"/>
              </a:spcBef>
              <a:spcAft>
                <a:spcPts val="0"/>
              </a:spcAft>
              <a:buSzPts val="1360"/>
              <a:buChar char="▪"/>
            </a:pPr>
            <a:r>
              <a:rPr lang="en-US" sz="1500">
                <a:latin typeface="Times New Roman"/>
                <a:ea typeface="Times New Roman"/>
                <a:cs typeface="Times New Roman"/>
                <a:sym typeface="Times New Roman"/>
              </a:rPr>
              <a:t>The campaign gathered vast range of views on social media by 2025, but reach is not necessarily showing the accurate behavioural change about the use of antibiotic in the UK (UK Government, 2025).  </a:t>
            </a:r>
            <a:endParaRPr sz="1900"/>
          </a:p>
        </p:txBody>
      </p:sp>
      <p:pic>
        <p:nvPicPr>
          <p:cNvPr id="294" name="Google Shape;294;p11"/>
          <p:cNvPicPr preferRelativeResize="0"/>
          <p:nvPr/>
        </p:nvPicPr>
        <p:blipFill rotWithShape="1">
          <a:blip r:embed="rId3">
            <a:alphaModFix/>
          </a:blip>
          <a:srcRect/>
          <a:stretch/>
        </p:blipFill>
        <p:spPr>
          <a:xfrm>
            <a:off x="1140950" y="3606150"/>
            <a:ext cx="5975500" cy="3074700"/>
          </a:xfrm>
          <a:prstGeom prst="rect">
            <a:avLst/>
          </a:prstGeom>
          <a:noFill/>
          <a:ln>
            <a:noFill/>
          </a:ln>
        </p:spPr>
      </p:pic>
      <p:sp>
        <p:nvSpPr>
          <p:cNvPr id="295" name="Google Shape;295;p11"/>
          <p:cNvSpPr txBox="1"/>
          <p:nvPr/>
        </p:nvSpPr>
        <p:spPr>
          <a:xfrm>
            <a:off x="7174325" y="5308875"/>
            <a:ext cx="1189500" cy="7851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500">
                <a:solidFill>
                  <a:schemeClr val="lt1"/>
                </a:solidFill>
                <a:latin typeface="Times New Roman"/>
                <a:ea typeface="Times New Roman"/>
                <a:cs typeface="Times New Roman"/>
                <a:sym typeface="Times New Roman"/>
              </a:rPr>
              <a:t>(Source: UK Government, 2025)</a:t>
            </a:r>
            <a:endParaRPr sz="15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0"/>
        <p:cNvGrpSpPr/>
        <p:nvPr/>
      </p:nvGrpSpPr>
      <p:grpSpPr>
        <a:xfrm>
          <a:off x="0" y="0"/>
          <a:ext cx="0" cy="0"/>
          <a:chOff x="0" y="0"/>
          <a:chExt cx="0" cy="0"/>
        </a:xfrm>
      </p:grpSpPr>
      <p:pic>
        <p:nvPicPr>
          <p:cNvPr id="301" name="Google Shape;301;p12"/>
          <p:cNvPicPr preferRelativeResize="0"/>
          <p:nvPr/>
        </p:nvPicPr>
        <p:blipFill rotWithShape="1">
          <a:blip r:embed="rId3">
            <a:alphaModFix/>
          </a:blip>
          <a:srcRect/>
          <a:stretch/>
        </p:blipFill>
        <p:spPr>
          <a:xfrm>
            <a:off x="0" y="0"/>
            <a:ext cx="9142400" cy="6858000"/>
          </a:xfrm>
          <a:prstGeom prst="rect">
            <a:avLst/>
          </a:prstGeom>
          <a:noFill/>
          <a:ln>
            <a:noFill/>
          </a:ln>
        </p:spPr>
      </p:pic>
      <p:sp>
        <p:nvSpPr>
          <p:cNvPr id="302" name="Google Shape;302;p12"/>
          <p:cNvSpPr/>
          <p:nvPr/>
        </p:nvSpPr>
        <p:spPr>
          <a:xfrm>
            <a:off x="1599" y="-1"/>
            <a:ext cx="9142401" cy="6858001"/>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303" name="Google Shape;303;p12"/>
          <p:cNvPicPr preferRelativeResize="0"/>
          <p:nvPr/>
        </p:nvPicPr>
        <p:blipFill rotWithShape="1">
          <a:blip r:embed="rId3">
            <a:alphaModFix/>
          </a:blip>
          <a:srcRect/>
          <a:stretch/>
        </p:blipFill>
        <p:spPr>
          <a:xfrm>
            <a:off x="16349" y="0"/>
            <a:ext cx="3108974" cy="6858000"/>
          </a:xfrm>
          <a:prstGeom prst="rect">
            <a:avLst/>
          </a:prstGeom>
          <a:noFill/>
          <a:ln>
            <a:noFill/>
          </a:ln>
        </p:spPr>
      </p:pic>
      <p:sp>
        <p:nvSpPr>
          <p:cNvPr id="304" name="Google Shape;304;p12"/>
          <p:cNvSpPr txBox="1">
            <a:spLocks noGrp="1"/>
          </p:cNvSpPr>
          <p:nvPr>
            <p:ph type="title"/>
          </p:nvPr>
        </p:nvSpPr>
        <p:spPr>
          <a:xfrm>
            <a:off x="721525" y="647750"/>
            <a:ext cx="2403900" cy="44544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600"/>
              <a:buFont typeface="Times New Roman"/>
              <a:buNone/>
            </a:pPr>
            <a:r>
              <a:rPr lang="en-US" sz="3200" b="1">
                <a:latin typeface="Times New Roman"/>
                <a:ea typeface="Times New Roman"/>
                <a:cs typeface="Times New Roman"/>
                <a:sym typeface="Times New Roman"/>
              </a:rPr>
              <a:t>Legal and ethical issues correlated with the intervention </a:t>
            </a:r>
            <a:endParaRPr sz="3200"/>
          </a:p>
        </p:txBody>
      </p:sp>
      <p:sp>
        <p:nvSpPr>
          <p:cNvPr id="305" name="Google Shape;305;p12"/>
          <p:cNvSpPr/>
          <p:nvPr/>
        </p:nvSpPr>
        <p:spPr>
          <a:xfrm>
            <a:off x="0" y="0"/>
            <a:ext cx="556800" cy="6858000"/>
          </a:xfrm>
          <a:prstGeom prst="rect">
            <a:avLst/>
          </a:prstGeom>
          <a:solidFill>
            <a:srgbClr val="2F463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306" name="Google Shape;306;p12"/>
          <p:cNvSpPr/>
          <p:nvPr/>
        </p:nvSpPr>
        <p:spPr>
          <a:xfrm>
            <a:off x="721531" y="0"/>
            <a:ext cx="34289"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307" name="Google Shape;307;p12"/>
          <p:cNvSpPr txBox="1">
            <a:spLocks noGrp="1"/>
          </p:cNvSpPr>
          <p:nvPr>
            <p:ph type="body" idx="1"/>
          </p:nvPr>
        </p:nvSpPr>
        <p:spPr>
          <a:xfrm>
            <a:off x="3125425" y="179575"/>
            <a:ext cx="5769900" cy="3072300"/>
          </a:xfrm>
          <a:prstGeom prst="rect">
            <a:avLst/>
          </a:prstGeom>
          <a:noFill/>
          <a:ln>
            <a:noFill/>
          </a:ln>
        </p:spPr>
        <p:txBody>
          <a:bodyPr spcFirstLastPara="1" wrap="square" lIns="91425" tIns="45700" rIns="91425" bIns="45700" anchor="ctr" anchorCtr="0">
            <a:normAutofit/>
          </a:bodyPr>
          <a:lstStyle/>
          <a:p>
            <a:pPr marL="258366" lvl="0" indent="-255826" algn="just" rtl="0">
              <a:lnSpc>
                <a:spcPct val="140000"/>
              </a:lnSpc>
              <a:spcBef>
                <a:spcPts val="0"/>
              </a:spcBef>
              <a:spcAft>
                <a:spcPts val="0"/>
              </a:spcAft>
              <a:buSzPts val="1400"/>
              <a:buChar char="▪"/>
            </a:pPr>
            <a:r>
              <a:rPr lang="en-US" sz="1400">
                <a:latin typeface="Times New Roman"/>
                <a:ea typeface="Times New Roman"/>
                <a:cs typeface="Times New Roman"/>
                <a:sym typeface="Times New Roman"/>
              </a:rPr>
              <a:t>Effective data protection and privacy can be a key issue regarding the integration of chatbots (Wah, 2025).</a:t>
            </a:r>
            <a:endParaRPr sz="1400"/>
          </a:p>
          <a:p>
            <a:pPr marL="258366" lvl="0" indent="-255826" algn="just" rtl="0">
              <a:lnSpc>
                <a:spcPct val="140000"/>
              </a:lnSpc>
              <a:spcBef>
                <a:spcPts val="1200"/>
              </a:spcBef>
              <a:spcAft>
                <a:spcPts val="0"/>
              </a:spcAft>
              <a:buSzPts val="1400"/>
              <a:buChar char="▪"/>
            </a:pPr>
            <a:r>
              <a:rPr lang="en-US" sz="1400">
                <a:latin typeface="Times New Roman"/>
                <a:ea typeface="Times New Roman"/>
                <a:cs typeface="Times New Roman"/>
                <a:sym typeface="Times New Roman"/>
              </a:rPr>
              <a:t>The intervention should be compliant with UK data protection requirements.</a:t>
            </a:r>
            <a:endParaRPr sz="1400"/>
          </a:p>
          <a:p>
            <a:pPr marL="258366" lvl="0" indent="-255826" algn="just" rtl="0">
              <a:lnSpc>
                <a:spcPct val="140000"/>
              </a:lnSpc>
              <a:spcBef>
                <a:spcPts val="1200"/>
              </a:spcBef>
              <a:spcAft>
                <a:spcPts val="0"/>
              </a:spcAft>
              <a:buSzPts val="1400"/>
              <a:buChar char="▪"/>
            </a:pPr>
            <a:r>
              <a:rPr lang="en-US" sz="1400">
                <a:latin typeface="Times New Roman"/>
                <a:ea typeface="Times New Roman"/>
                <a:cs typeface="Times New Roman"/>
                <a:sym typeface="Times New Roman"/>
              </a:rPr>
              <a:t>The detailed requirement of the Digital Technology Assessment Criteria (DTAC) needs to be considered.</a:t>
            </a:r>
            <a:endParaRPr sz="1400"/>
          </a:p>
          <a:p>
            <a:pPr marL="258366" lvl="0" indent="-255826" algn="just" rtl="0">
              <a:lnSpc>
                <a:spcPct val="140000"/>
              </a:lnSpc>
              <a:spcBef>
                <a:spcPts val="1200"/>
              </a:spcBef>
              <a:spcAft>
                <a:spcPts val="0"/>
              </a:spcAft>
              <a:buSzPts val="1400"/>
              <a:buChar char="▪"/>
            </a:pPr>
            <a:r>
              <a:rPr lang="en-US" sz="1400">
                <a:latin typeface="Times New Roman"/>
                <a:ea typeface="Times New Roman"/>
                <a:cs typeface="Times New Roman"/>
                <a:sym typeface="Times New Roman"/>
              </a:rPr>
              <a:t>It can reduce interoperability in accordance with the NHS digital procurement framework (NHS England, 2025a)</a:t>
            </a:r>
            <a:endParaRPr sz="1400">
              <a:latin typeface="Times New Roman"/>
              <a:ea typeface="Times New Roman"/>
              <a:cs typeface="Times New Roman"/>
              <a:sym typeface="Times New Roman"/>
            </a:endParaRPr>
          </a:p>
        </p:txBody>
      </p:sp>
      <p:pic>
        <p:nvPicPr>
          <p:cNvPr id="308" name="Google Shape;308;p12"/>
          <p:cNvPicPr preferRelativeResize="0"/>
          <p:nvPr/>
        </p:nvPicPr>
        <p:blipFill>
          <a:blip r:embed="rId4">
            <a:alphaModFix/>
          </a:blip>
          <a:stretch>
            <a:fillRect/>
          </a:stretch>
        </p:blipFill>
        <p:spPr>
          <a:xfrm>
            <a:off x="4011050" y="3163300"/>
            <a:ext cx="4302050" cy="3602050"/>
          </a:xfrm>
          <a:prstGeom prst="rect">
            <a:avLst/>
          </a:prstGeom>
          <a:solidFill>
            <a:schemeClr val="lt1"/>
          </a:solid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313"/>
        <p:cNvGrpSpPr/>
        <p:nvPr/>
      </p:nvGrpSpPr>
      <p:grpSpPr>
        <a:xfrm>
          <a:off x="0" y="0"/>
          <a:ext cx="0" cy="0"/>
          <a:chOff x="0" y="0"/>
          <a:chExt cx="0" cy="0"/>
        </a:xfrm>
      </p:grpSpPr>
      <p:sp>
        <p:nvSpPr>
          <p:cNvPr id="314" name="Google Shape;314;p13"/>
          <p:cNvSpPr/>
          <p:nvPr/>
        </p:nvSpPr>
        <p:spPr>
          <a:xfrm>
            <a:off x="1143" y="0"/>
            <a:ext cx="9141714"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15" name="Google Shape;315;p13"/>
          <p:cNvSpPr/>
          <p:nvPr/>
        </p:nvSpPr>
        <p:spPr>
          <a:xfrm>
            <a:off x="0" y="0"/>
            <a:ext cx="9142400" cy="6855282"/>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316" name="Google Shape;316;p13" descr="A robot using a laptop sitting on a blue chair"/>
          <p:cNvPicPr preferRelativeResize="0"/>
          <p:nvPr/>
        </p:nvPicPr>
        <p:blipFill rotWithShape="1">
          <a:blip r:embed="rId3">
            <a:alphaModFix amt="25000"/>
          </a:blip>
          <a:srcRect l="25002"/>
          <a:stretch/>
        </p:blipFill>
        <p:spPr>
          <a:xfrm>
            <a:off x="114" y="10"/>
            <a:ext cx="9143772" cy="6857990"/>
          </a:xfrm>
          <a:prstGeom prst="rect">
            <a:avLst/>
          </a:prstGeom>
          <a:noFill/>
          <a:ln>
            <a:noFill/>
          </a:ln>
        </p:spPr>
      </p:pic>
      <p:pic>
        <p:nvPicPr>
          <p:cNvPr id="317" name="Google Shape;317;p13"/>
          <p:cNvPicPr preferRelativeResize="0"/>
          <p:nvPr/>
        </p:nvPicPr>
        <p:blipFill rotWithShape="1">
          <a:blip r:embed="rId4">
            <a:alphaModFix/>
          </a:blip>
          <a:srcRect/>
          <a:stretch/>
        </p:blipFill>
        <p:spPr>
          <a:xfrm>
            <a:off x="800" y="0"/>
            <a:ext cx="9142400" cy="6858000"/>
          </a:xfrm>
          <a:prstGeom prst="rect">
            <a:avLst/>
          </a:prstGeom>
          <a:noFill/>
          <a:ln>
            <a:noFill/>
          </a:ln>
        </p:spPr>
      </p:pic>
      <p:sp>
        <p:nvSpPr>
          <p:cNvPr id="318" name="Google Shape;318;p13"/>
          <p:cNvSpPr txBox="1"/>
          <p:nvPr/>
        </p:nvSpPr>
        <p:spPr>
          <a:xfrm>
            <a:off x="1996806" y="555006"/>
            <a:ext cx="5968800" cy="1077300"/>
          </a:xfrm>
          <a:prstGeom prst="rect">
            <a:avLst/>
          </a:prstGeom>
          <a:noFill/>
          <a:ln>
            <a:noFill/>
          </a:ln>
        </p:spPr>
        <p:txBody>
          <a:bodyPr spcFirstLastPara="1" wrap="square" lIns="91425" tIns="45700" rIns="91425" bIns="45700" anchor="t" anchorCtr="0">
            <a:normAutofit/>
          </a:bodyPr>
          <a:lstStyle/>
          <a:p>
            <a:pPr marL="0" marR="0" lvl="0" indent="0" algn="ctr" rtl="0">
              <a:lnSpc>
                <a:spcPct val="90000"/>
              </a:lnSpc>
              <a:spcBef>
                <a:spcPts val="0"/>
              </a:spcBef>
              <a:spcAft>
                <a:spcPts val="0"/>
              </a:spcAft>
              <a:buNone/>
            </a:pPr>
            <a:r>
              <a:rPr lang="en-US" sz="3500" b="1">
                <a:solidFill>
                  <a:schemeClr val="lt1"/>
                </a:solidFill>
                <a:latin typeface="Times New Roman"/>
                <a:ea typeface="Times New Roman"/>
                <a:cs typeface="Times New Roman"/>
                <a:sym typeface="Times New Roman"/>
              </a:rPr>
              <a:t>CONTD…</a:t>
            </a:r>
            <a:endParaRPr sz="1800"/>
          </a:p>
        </p:txBody>
      </p:sp>
      <p:sp>
        <p:nvSpPr>
          <p:cNvPr id="319" name="Google Shape;319;p13"/>
          <p:cNvSpPr/>
          <p:nvPr/>
        </p:nvSpPr>
        <p:spPr>
          <a:xfrm>
            <a:off x="0" y="0"/>
            <a:ext cx="723130"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20" name="Google Shape;320;p13"/>
          <p:cNvSpPr/>
          <p:nvPr/>
        </p:nvSpPr>
        <p:spPr>
          <a:xfrm>
            <a:off x="721531" y="0"/>
            <a:ext cx="34289" cy="6858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21" name="Google Shape;321;p13"/>
          <p:cNvSpPr txBox="1">
            <a:spLocks noGrp="1"/>
          </p:cNvSpPr>
          <p:nvPr>
            <p:ph type="body" idx="1"/>
          </p:nvPr>
        </p:nvSpPr>
        <p:spPr>
          <a:xfrm>
            <a:off x="1214725" y="1188350"/>
            <a:ext cx="7376700" cy="3607200"/>
          </a:xfrm>
          <a:prstGeom prst="rect">
            <a:avLst/>
          </a:prstGeom>
          <a:noFill/>
          <a:ln>
            <a:noFill/>
          </a:ln>
        </p:spPr>
        <p:txBody>
          <a:bodyPr spcFirstLastPara="1" wrap="square" lIns="91425" tIns="45700" rIns="91425" bIns="45700" anchor="ctr" anchorCtr="0">
            <a:normAutofit/>
          </a:bodyPr>
          <a:lstStyle/>
          <a:p>
            <a:pPr marL="258366" lvl="0" indent="-263446" algn="just" rtl="0">
              <a:lnSpc>
                <a:spcPct val="150000"/>
              </a:lnSpc>
              <a:spcBef>
                <a:spcPts val="0"/>
              </a:spcBef>
              <a:spcAft>
                <a:spcPts val="0"/>
              </a:spcAft>
              <a:buSzPts val="1700"/>
              <a:buChar char="▪"/>
            </a:pPr>
            <a:r>
              <a:rPr lang="en-US" sz="1700">
                <a:latin typeface="Times New Roman"/>
                <a:ea typeface="Times New Roman"/>
                <a:cs typeface="Times New Roman"/>
                <a:sym typeface="Times New Roman"/>
              </a:rPr>
              <a:t>Another significant legal issue that could be associated with the intervention is the clinical safety and liability issue.</a:t>
            </a:r>
            <a:endParaRPr sz="1700"/>
          </a:p>
          <a:p>
            <a:pPr marL="258366" lvl="0" indent="-263446" algn="just" rtl="0">
              <a:lnSpc>
                <a:spcPct val="150000"/>
              </a:lnSpc>
              <a:spcBef>
                <a:spcPts val="1350"/>
              </a:spcBef>
              <a:spcAft>
                <a:spcPts val="0"/>
              </a:spcAft>
              <a:buSzPts val="1700"/>
              <a:buChar char="▪"/>
            </a:pPr>
            <a:r>
              <a:rPr lang="en-US" sz="1700">
                <a:latin typeface="Times New Roman"/>
                <a:ea typeface="Times New Roman"/>
                <a:cs typeface="Times New Roman"/>
                <a:sym typeface="Times New Roman"/>
              </a:rPr>
              <a:t>The influence of chatbots in decisions about antibiotic use, it could be subject to MHRA medical-device regulation.</a:t>
            </a:r>
            <a:endParaRPr sz="1700"/>
          </a:p>
          <a:p>
            <a:pPr marL="258366" lvl="0" indent="-263446" algn="just" rtl="0">
              <a:lnSpc>
                <a:spcPct val="150000"/>
              </a:lnSpc>
              <a:spcBef>
                <a:spcPts val="1350"/>
              </a:spcBef>
              <a:spcAft>
                <a:spcPts val="0"/>
              </a:spcAft>
              <a:buSzPts val="1700"/>
              <a:buChar char="▪"/>
            </a:pPr>
            <a:r>
              <a:rPr lang="en-US" sz="1700">
                <a:latin typeface="Times New Roman"/>
                <a:ea typeface="Times New Roman"/>
                <a:cs typeface="Times New Roman"/>
                <a:sym typeface="Times New Roman"/>
              </a:rPr>
              <a:t>It considered the subject to conformity assessment, clinical evidence, risk management and regulatory approval before being used as the digital health intervention aspect (NHS England, 2023; NHS England, 2025a). </a:t>
            </a:r>
            <a:endParaRPr sz="17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26"/>
        <p:cNvGrpSpPr/>
        <p:nvPr/>
      </p:nvGrpSpPr>
      <p:grpSpPr>
        <a:xfrm>
          <a:off x="0" y="0"/>
          <a:ext cx="0" cy="0"/>
          <a:chOff x="0" y="0"/>
          <a:chExt cx="0" cy="0"/>
        </a:xfrm>
      </p:grpSpPr>
      <p:sp>
        <p:nvSpPr>
          <p:cNvPr id="327" name="Google Shape;327;p14"/>
          <p:cNvSpPr/>
          <p:nvPr/>
        </p:nvSpPr>
        <p:spPr>
          <a:xfrm>
            <a:off x="0" y="-1"/>
            <a:ext cx="9144000" cy="6858001"/>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28" name="Google Shape;328;p14"/>
          <p:cNvSpPr/>
          <p:nvPr/>
        </p:nvSpPr>
        <p:spPr>
          <a:xfrm>
            <a:off x="0" y="0"/>
            <a:ext cx="723130"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329" name="Google Shape;329;p14"/>
          <p:cNvSpPr/>
          <p:nvPr/>
        </p:nvSpPr>
        <p:spPr>
          <a:xfrm>
            <a:off x="1327581" y="985292"/>
            <a:ext cx="1008989" cy="1345319"/>
          </a:xfrm>
          <a:prstGeom prst="ellipse">
            <a:avLst/>
          </a:prstGeom>
          <a:solidFill>
            <a:srgbClr val="D8EECF">
              <a:alpha val="90196"/>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330" name="Google Shape;330;p14"/>
          <p:cNvPicPr preferRelativeResize="0"/>
          <p:nvPr/>
        </p:nvPicPr>
        <p:blipFill rotWithShape="1">
          <a:blip r:embed="rId3">
            <a:alphaModFix/>
          </a:blip>
          <a:srcRect/>
          <a:stretch/>
        </p:blipFill>
        <p:spPr>
          <a:xfrm>
            <a:off x="23667" y="-2"/>
            <a:ext cx="9142401" cy="6858000"/>
          </a:xfrm>
          <a:prstGeom prst="rect">
            <a:avLst/>
          </a:prstGeom>
          <a:noFill/>
          <a:ln>
            <a:noFill/>
          </a:ln>
        </p:spPr>
      </p:pic>
      <p:sp>
        <p:nvSpPr>
          <p:cNvPr id="331" name="Google Shape;331;p14"/>
          <p:cNvSpPr txBox="1">
            <a:spLocks noGrp="1"/>
          </p:cNvSpPr>
          <p:nvPr>
            <p:ph type="title"/>
          </p:nvPr>
        </p:nvSpPr>
        <p:spPr>
          <a:xfrm>
            <a:off x="1933550" y="174800"/>
            <a:ext cx="5968800" cy="810600"/>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dk1"/>
              </a:buClr>
              <a:buFont typeface="Arial"/>
              <a:buNone/>
            </a:pPr>
            <a:r>
              <a:rPr lang="en-US" sz="3600" b="1">
                <a:latin typeface="Times New Roman"/>
                <a:ea typeface="Times New Roman"/>
                <a:cs typeface="Times New Roman"/>
                <a:sym typeface="Times New Roman"/>
              </a:rPr>
              <a:t>CONTD…</a:t>
            </a:r>
            <a:endParaRPr sz="3600">
              <a:latin typeface="Times New Roman"/>
              <a:ea typeface="Times New Roman"/>
              <a:cs typeface="Times New Roman"/>
              <a:sym typeface="Times New Roman"/>
            </a:endParaRPr>
          </a:p>
        </p:txBody>
      </p:sp>
      <p:sp>
        <p:nvSpPr>
          <p:cNvPr id="332" name="Google Shape;332;p14"/>
          <p:cNvSpPr txBox="1"/>
          <p:nvPr/>
        </p:nvSpPr>
        <p:spPr>
          <a:xfrm>
            <a:off x="767267" y="1034408"/>
            <a:ext cx="7925100" cy="3443100"/>
          </a:xfrm>
          <a:prstGeom prst="rect">
            <a:avLst/>
          </a:prstGeom>
          <a:noFill/>
          <a:ln>
            <a:noFill/>
          </a:ln>
        </p:spPr>
        <p:txBody>
          <a:bodyPr spcFirstLastPara="1" wrap="square" lIns="91425" tIns="45700" rIns="91425" bIns="45700" anchor="t" anchorCtr="0">
            <a:normAutofit/>
          </a:bodyPr>
          <a:lstStyle/>
          <a:p>
            <a:pPr marL="285750" marR="0" lvl="0" indent="-300990" algn="just" rtl="0">
              <a:lnSpc>
                <a:spcPct val="150000"/>
              </a:lnSpc>
              <a:spcBef>
                <a:spcPts val="0"/>
              </a:spcBef>
              <a:spcAft>
                <a:spcPts val="0"/>
              </a:spcAft>
              <a:buClr>
                <a:schemeClr val="accent6"/>
              </a:buClr>
              <a:buSzPts val="1500"/>
              <a:buFont typeface="Noto Sans Symbols"/>
              <a:buChar char="▪"/>
            </a:pPr>
            <a:r>
              <a:rPr lang="en-US" sz="1500" dirty="0">
                <a:solidFill>
                  <a:schemeClr val="tx1"/>
                </a:solidFill>
                <a:latin typeface="Times New Roman"/>
                <a:ea typeface="Times New Roman"/>
                <a:cs typeface="Times New Roman"/>
                <a:sym typeface="Times New Roman"/>
              </a:rPr>
              <a:t>Prolonged implementation process and special regulatory knowledge can be seen as the legal challenging aspect </a:t>
            </a:r>
            <a:endParaRPr sz="1500" dirty="0">
              <a:solidFill>
                <a:schemeClr val="tx1"/>
              </a:solidFill>
              <a:latin typeface="Times New Roman"/>
              <a:ea typeface="Times New Roman"/>
              <a:cs typeface="Times New Roman"/>
              <a:sym typeface="Times New Roman"/>
            </a:endParaRPr>
          </a:p>
          <a:p>
            <a:pPr marL="285750" marR="0" lvl="0" indent="-300990" algn="just" rtl="0">
              <a:lnSpc>
                <a:spcPct val="150000"/>
              </a:lnSpc>
              <a:spcBef>
                <a:spcPts val="0"/>
              </a:spcBef>
              <a:spcAft>
                <a:spcPts val="0"/>
              </a:spcAft>
              <a:buClr>
                <a:schemeClr val="accent6"/>
              </a:buClr>
              <a:buSzPts val="1500"/>
              <a:buFont typeface="Noto Sans Symbols"/>
              <a:buChar char="▪"/>
            </a:pPr>
            <a:r>
              <a:rPr lang="en-US" sz="1500" dirty="0">
                <a:solidFill>
                  <a:schemeClr val="tx1"/>
                </a:solidFill>
                <a:latin typeface="Times New Roman"/>
                <a:ea typeface="Times New Roman"/>
                <a:cs typeface="Times New Roman"/>
                <a:sym typeface="Times New Roman"/>
              </a:rPr>
              <a:t>It is because strict and complex processes can delay the intervention launch and also its scalability  </a:t>
            </a:r>
            <a:endParaRPr sz="1500" dirty="0">
              <a:solidFill>
                <a:schemeClr val="tx1"/>
              </a:solidFill>
            </a:endParaRPr>
          </a:p>
          <a:p>
            <a:pPr marL="285750" marR="0" lvl="0" indent="-300990" algn="just" rtl="0">
              <a:lnSpc>
                <a:spcPct val="150000"/>
              </a:lnSpc>
              <a:spcBef>
                <a:spcPts val="600"/>
              </a:spcBef>
              <a:spcAft>
                <a:spcPts val="0"/>
              </a:spcAft>
              <a:buClr>
                <a:schemeClr val="accent6"/>
              </a:buClr>
              <a:buSzPts val="1500"/>
              <a:buFont typeface="Noto Sans Symbols"/>
              <a:buChar char="▪"/>
            </a:pPr>
            <a:r>
              <a:rPr lang="en-US" sz="1500" dirty="0">
                <a:solidFill>
                  <a:schemeClr val="tx1"/>
                </a:solidFill>
                <a:latin typeface="Times New Roman"/>
                <a:ea typeface="Times New Roman"/>
                <a:cs typeface="Times New Roman"/>
                <a:sym typeface="Times New Roman"/>
              </a:rPr>
              <a:t>The ethical aspect of deploying the intervention, autonomy and informed consent is involved</a:t>
            </a:r>
            <a:endParaRPr sz="1500" dirty="0">
              <a:solidFill>
                <a:schemeClr val="tx1"/>
              </a:solidFill>
            </a:endParaRPr>
          </a:p>
          <a:p>
            <a:pPr marL="285750" marR="0" lvl="0" indent="-300990" algn="just" rtl="0">
              <a:lnSpc>
                <a:spcPct val="150000"/>
              </a:lnSpc>
              <a:spcBef>
                <a:spcPts val="600"/>
              </a:spcBef>
              <a:spcAft>
                <a:spcPts val="0"/>
              </a:spcAft>
              <a:buClr>
                <a:schemeClr val="accent6"/>
              </a:buClr>
              <a:buSzPts val="1500"/>
              <a:buFont typeface="Noto Sans Symbols"/>
              <a:buChar char="▪"/>
            </a:pPr>
            <a:r>
              <a:rPr lang="en-US" sz="1500" dirty="0">
                <a:solidFill>
                  <a:schemeClr val="tx1"/>
                </a:solidFill>
                <a:latin typeface="Times New Roman"/>
                <a:ea typeface="Times New Roman"/>
                <a:cs typeface="Times New Roman"/>
                <a:sym typeface="Times New Roman"/>
              </a:rPr>
              <a:t>It will help to provide clear information on who else to contact and in what manner, for each type of possible diagnosis, rather than promote self-diagnosis. </a:t>
            </a:r>
            <a:endParaRPr sz="1500" dirty="0">
              <a:solidFill>
                <a:schemeClr val="tx1"/>
              </a:solidFill>
            </a:endParaRPr>
          </a:p>
        </p:txBody>
      </p:sp>
      <p:pic>
        <p:nvPicPr>
          <p:cNvPr id="333" name="Google Shape;333;p14"/>
          <p:cNvPicPr preferRelativeResize="0"/>
          <p:nvPr/>
        </p:nvPicPr>
        <p:blipFill>
          <a:blip r:embed="rId4">
            <a:alphaModFix/>
          </a:blip>
          <a:stretch>
            <a:fillRect/>
          </a:stretch>
        </p:blipFill>
        <p:spPr>
          <a:xfrm>
            <a:off x="2189976" y="3775800"/>
            <a:ext cx="6489924" cy="2907400"/>
          </a:xfrm>
          <a:prstGeom prst="rect">
            <a:avLst/>
          </a:prstGeom>
          <a:noFill/>
          <a:ln>
            <a:noFill/>
          </a:ln>
        </p:spPr>
      </p:pic>
      <p:sp>
        <p:nvSpPr>
          <p:cNvPr id="10" name="TextBox 9">
            <a:extLst>
              <a:ext uri="{FF2B5EF4-FFF2-40B4-BE49-F238E27FC236}">
                <a16:creationId xmlns:a16="http://schemas.microsoft.com/office/drawing/2014/main" id="{88C4830A-D01E-4226-9F89-63B4DBDEDC7B}"/>
              </a:ext>
            </a:extLst>
          </p:cNvPr>
          <p:cNvSpPr txBox="1"/>
          <p:nvPr/>
        </p:nvSpPr>
        <p:spPr>
          <a:xfrm>
            <a:off x="652800" y="5872708"/>
            <a:ext cx="1607506" cy="523220"/>
          </a:xfrm>
          <a:prstGeom prst="rect">
            <a:avLst/>
          </a:prstGeom>
          <a:noFill/>
        </p:spPr>
        <p:txBody>
          <a:bodyPr wrap="square">
            <a:spAutoFit/>
          </a:bodyPr>
          <a:lstStyle/>
          <a:p>
            <a:pPr algn="ctr"/>
            <a:r>
              <a:rPr lang="en-US" sz="1400" b="0" i="0" u="none" strike="noStrike" dirty="0">
                <a:solidFill>
                  <a:schemeClr val="dk1"/>
                </a:solidFill>
                <a:latin typeface="Times New Roman" panose="02020603050405020304" pitchFamily="18" charset="0"/>
                <a:ea typeface="Calibri"/>
                <a:cs typeface="Times New Roman" panose="02020603050405020304" pitchFamily="18" charset="0"/>
                <a:sym typeface="Calibri"/>
              </a:rPr>
              <a:t>(Source: </a:t>
            </a:r>
            <a:r>
              <a:rPr lang="en-US" sz="1400" b="0" i="0" u="none" strike="noStrike" dirty="0" err="1">
                <a:solidFill>
                  <a:schemeClr val="dk1"/>
                </a:solidFill>
                <a:latin typeface="Times New Roman" panose="02020603050405020304" pitchFamily="18" charset="0"/>
                <a:ea typeface="Calibri"/>
                <a:cs typeface="Times New Roman" panose="02020603050405020304" pitchFamily="18" charset="0"/>
                <a:sym typeface="Calibri"/>
              </a:rPr>
              <a:t>Tarricone</a:t>
            </a:r>
            <a:r>
              <a:rPr lang="en-US" sz="1400" b="0" i="0" u="none" strike="noStrike" dirty="0">
                <a:solidFill>
                  <a:schemeClr val="dk1"/>
                </a:solidFill>
                <a:latin typeface="Times New Roman" panose="02020603050405020304" pitchFamily="18" charset="0"/>
                <a:ea typeface="Calibri"/>
                <a:cs typeface="Times New Roman" panose="02020603050405020304" pitchFamily="18" charset="0"/>
                <a:sym typeface="Calibri"/>
              </a:rPr>
              <a:t> </a:t>
            </a:r>
            <a:r>
              <a:rPr lang="en-US" sz="1400" b="0" i="1" u="none" strike="noStrike" dirty="0">
                <a:solidFill>
                  <a:schemeClr val="dk1"/>
                </a:solidFill>
                <a:latin typeface="Times New Roman" panose="02020603050405020304" pitchFamily="18" charset="0"/>
                <a:ea typeface="Calibri"/>
                <a:cs typeface="Times New Roman" panose="02020603050405020304" pitchFamily="18" charset="0"/>
                <a:sym typeface="Calibri"/>
              </a:rPr>
              <a:t>et al., </a:t>
            </a:r>
            <a:r>
              <a:rPr lang="en-US" sz="1400" b="0" i="0" u="none" strike="noStrike" dirty="0">
                <a:solidFill>
                  <a:schemeClr val="dk1"/>
                </a:solidFill>
                <a:latin typeface="Times New Roman" panose="02020603050405020304" pitchFamily="18" charset="0"/>
                <a:ea typeface="Calibri"/>
                <a:cs typeface="Times New Roman" panose="02020603050405020304" pitchFamily="18" charset="0"/>
                <a:sym typeface="Calibri"/>
              </a:rPr>
              <a:t>2022)</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38"/>
        <p:cNvGrpSpPr/>
        <p:nvPr/>
      </p:nvGrpSpPr>
      <p:grpSpPr>
        <a:xfrm>
          <a:off x="0" y="0"/>
          <a:ext cx="0" cy="0"/>
          <a:chOff x="0" y="0"/>
          <a:chExt cx="0" cy="0"/>
        </a:xfrm>
      </p:grpSpPr>
      <p:sp>
        <p:nvSpPr>
          <p:cNvPr id="339" name="Google Shape;339;p15"/>
          <p:cNvSpPr/>
          <p:nvPr/>
        </p:nvSpPr>
        <p:spPr>
          <a:xfrm>
            <a:off x="0" y="0"/>
            <a:ext cx="9144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340" name="Google Shape;340;p15"/>
          <p:cNvPicPr preferRelativeResize="0"/>
          <p:nvPr/>
        </p:nvPicPr>
        <p:blipFill rotWithShape="1">
          <a:blip r:embed="rId3">
            <a:alphaModFix/>
          </a:blip>
          <a:srcRect/>
          <a:stretch/>
        </p:blipFill>
        <p:spPr>
          <a:xfrm>
            <a:off x="0" y="0"/>
            <a:ext cx="9142400" cy="6858000"/>
          </a:xfrm>
          <a:prstGeom prst="rect">
            <a:avLst/>
          </a:prstGeom>
          <a:noFill/>
          <a:ln>
            <a:noFill/>
          </a:ln>
        </p:spPr>
      </p:pic>
      <p:sp>
        <p:nvSpPr>
          <p:cNvPr id="341" name="Google Shape;341;p15"/>
          <p:cNvSpPr/>
          <p:nvPr/>
        </p:nvSpPr>
        <p:spPr>
          <a:xfrm>
            <a:off x="0" y="0"/>
            <a:ext cx="3467175" cy="6858000"/>
          </a:xfrm>
          <a:prstGeom prst="rect">
            <a:avLst/>
          </a:prstGeom>
          <a:solidFill>
            <a:schemeClr val="dk2"/>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sp>
        <p:nvSpPr>
          <p:cNvPr id="342" name="Google Shape;342;p15"/>
          <p:cNvSpPr txBox="1"/>
          <p:nvPr/>
        </p:nvSpPr>
        <p:spPr>
          <a:xfrm>
            <a:off x="562175" y="1912150"/>
            <a:ext cx="2462700" cy="1921800"/>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None/>
            </a:pPr>
            <a:r>
              <a:rPr lang="en-US" sz="3500" b="1">
                <a:solidFill>
                  <a:schemeClr val="lt1"/>
                </a:solidFill>
                <a:latin typeface="Times New Roman"/>
                <a:ea typeface="Times New Roman"/>
                <a:cs typeface="Times New Roman"/>
                <a:sym typeface="Times New Roman"/>
              </a:rPr>
              <a:t>CONTD…</a:t>
            </a:r>
            <a:endParaRPr sz="3100">
              <a:solidFill>
                <a:schemeClr val="lt1"/>
              </a:solidFill>
              <a:latin typeface="Times New Roman"/>
              <a:ea typeface="Times New Roman"/>
              <a:cs typeface="Times New Roman"/>
              <a:sym typeface="Times New Roman"/>
            </a:endParaRPr>
          </a:p>
        </p:txBody>
      </p:sp>
      <p:sp>
        <p:nvSpPr>
          <p:cNvPr id="343" name="Google Shape;343;p15"/>
          <p:cNvSpPr/>
          <p:nvPr/>
        </p:nvSpPr>
        <p:spPr>
          <a:xfrm>
            <a:off x="3465576" y="0"/>
            <a:ext cx="34290" cy="6858000"/>
          </a:xfrm>
          <a:prstGeom prst="rect">
            <a:avLst/>
          </a:prstGeom>
          <a:solidFill>
            <a:schemeClr val="accent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Arial"/>
              <a:ea typeface="Arial"/>
              <a:cs typeface="Arial"/>
              <a:sym typeface="Arial"/>
            </a:endParaRPr>
          </a:p>
        </p:txBody>
      </p:sp>
      <p:grpSp>
        <p:nvGrpSpPr>
          <p:cNvPr id="344" name="Google Shape;344;p15"/>
          <p:cNvGrpSpPr/>
          <p:nvPr/>
        </p:nvGrpSpPr>
        <p:grpSpPr>
          <a:xfrm>
            <a:off x="4130386" y="920390"/>
            <a:ext cx="4417265" cy="5273528"/>
            <a:chOff x="0" y="22856"/>
            <a:chExt cx="4417265" cy="5273528"/>
          </a:xfrm>
        </p:grpSpPr>
        <p:sp>
          <p:nvSpPr>
            <p:cNvPr id="345" name="Google Shape;345;p15"/>
            <p:cNvSpPr/>
            <p:nvPr/>
          </p:nvSpPr>
          <p:spPr>
            <a:xfrm>
              <a:off x="0" y="22856"/>
              <a:ext cx="4417265" cy="84767"/>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15"/>
            <p:cNvSpPr/>
            <p:nvPr/>
          </p:nvSpPr>
          <p:spPr>
            <a:xfrm>
              <a:off x="25642" y="41928"/>
              <a:ext cx="46621" cy="4662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15"/>
            <p:cNvSpPr/>
            <p:nvPr/>
          </p:nvSpPr>
          <p:spPr>
            <a:xfrm>
              <a:off x="97906" y="22856"/>
              <a:ext cx="3980193" cy="159577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5"/>
            <p:cNvSpPr txBox="1"/>
            <p:nvPr/>
          </p:nvSpPr>
          <p:spPr>
            <a:xfrm>
              <a:off x="97906" y="22856"/>
              <a:ext cx="3980193" cy="1595772"/>
            </a:xfrm>
            <a:prstGeom prst="rect">
              <a:avLst/>
            </a:prstGeom>
            <a:solidFill>
              <a:schemeClr val="tx2">
                <a:lumMod val="75000"/>
              </a:schemeClr>
            </a:solidFill>
            <a:ln>
              <a:noFill/>
            </a:ln>
          </p:spPr>
          <p:txBody>
            <a:bodyPr spcFirstLastPara="1" wrap="square" lIns="168875" tIns="168875" rIns="168875" bIns="168875" anchor="ctr" anchorCtr="0">
              <a:noAutofit/>
            </a:bodyPr>
            <a:lstStyle/>
            <a:p>
              <a:pPr marL="0" marR="0" lvl="0" indent="0" algn="just" rtl="0">
                <a:lnSpc>
                  <a:spcPct val="100000"/>
                </a:lnSpc>
                <a:spcBef>
                  <a:spcPts val="0"/>
                </a:spcBef>
                <a:spcAft>
                  <a:spcPts val="0"/>
                </a:spcAft>
                <a:buClr>
                  <a:schemeClr val="dk1"/>
                </a:buClr>
                <a:buSzPts val="1400"/>
                <a:buFont typeface="Times New Roman"/>
                <a:buNone/>
              </a:pPr>
              <a:r>
                <a:rPr lang="en-US" sz="1500" dirty="0">
                  <a:solidFill>
                    <a:schemeClr val="dk1"/>
                  </a:solidFill>
                  <a:latin typeface="Times New Roman"/>
                  <a:ea typeface="Times New Roman"/>
                  <a:cs typeface="Times New Roman"/>
                  <a:sym typeface="Times New Roman"/>
                </a:rPr>
                <a:t>Algorithmic bias may result in less accurate or appropriate antibiotic guidance for certain demographic groups or people with lower health literacy, potentially widening existing health inequalities (NHS England, 2025b)</a:t>
              </a:r>
              <a:endParaRPr sz="1500" dirty="0">
                <a:solidFill>
                  <a:schemeClr val="dk1"/>
                </a:solidFill>
                <a:latin typeface="Times New Roman"/>
                <a:ea typeface="Times New Roman"/>
                <a:cs typeface="Times New Roman"/>
                <a:sym typeface="Times New Roman"/>
              </a:endParaRPr>
            </a:p>
          </p:txBody>
        </p:sp>
        <p:sp>
          <p:nvSpPr>
            <p:cNvPr id="349" name="Google Shape;349;p15"/>
            <p:cNvSpPr/>
            <p:nvPr/>
          </p:nvSpPr>
          <p:spPr>
            <a:xfrm>
              <a:off x="0" y="1861734"/>
              <a:ext cx="4417265" cy="84767"/>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5"/>
            <p:cNvSpPr/>
            <p:nvPr/>
          </p:nvSpPr>
          <p:spPr>
            <a:xfrm>
              <a:off x="25642" y="1880806"/>
              <a:ext cx="46621" cy="4662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15"/>
            <p:cNvSpPr/>
            <p:nvPr/>
          </p:nvSpPr>
          <p:spPr>
            <a:xfrm>
              <a:off x="97906" y="1861734"/>
              <a:ext cx="3980193" cy="159577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15"/>
            <p:cNvSpPr txBox="1"/>
            <p:nvPr/>
          </p:nvSpPr>
          <p:spPr>
            <a:xfrm>
              <a:off x="97906" y="1861734"/>
              <a:ext cx="3980193" cy="1595772"/>
            </a:xfrm>
            <a:prstGeom prst="rect">
              <a:avLst/>
            </a:prstGeom>
            <a:solidFill>
              <a:schemeClr val="accent5">
                <a:lumMod val="75000"/>
              </a:schemeClr>
            </a:solidFill>
            <a:ln>
              <a:noFill/>
            </a:ln>
          </p:spPr>
          <p:txBody>
            <a:bodyPr spcFirstLastPara="1" wrap="square" lIns="168875" tIns="168875" rIns="168875" bIns="168875" anchor="ctr" anchorCtr="0">
              <a:noAutofit/>
            </a:bodyPr>
            <a:lstStyle/>
            <a:p>
              <a:pPr marL="0" marR="0" lvl="0" indent="0" algn="just" rtl="0">
                <a:lnSpc>
                  <a:spcPct val="100000"/>
                </a:lnSpc>
                <a:spcBef>
                  <a:spcPts val="0"/>
                </a:spcBef>
                <a:spcAft>
                  <a:spcPts val="0"/>
                </a:spcAft>
                <a:buClr>
                  <a:schemeClr val="dk1"/>
                </a:buClr>
                <a:buSzPts val="1400"/>
                <a:buFont typeface="Times New Roman"/>
                <a:buNone/>
              </a:pPr>
              <a:r>
                <a:rPr lang="en-US" sz="1500" dirty="0">
                  <a:solidFill>
                    <a:schemeClr val="dk1"/>
                  </a:solidFill>
                  <a:latin typeface="Times New Roman"/>
                  <a:ea typeface="Times New Roman"/>
                  <a:cs typeface="Times New Roman"/>
                  <a:sym typeface="Times New Roman"/>
                </a:rPr>
                <a:t>Equality, fairness and non-discrimination must therefore be considered throughout the design and implementation of Smart Antibiotics to maintain patient safety and public trust</a:t>
              </a:r>
              <a:endParaRPr sz="1500" dirty="0">
                <a:solidFill>
                  <a:schemeClr val="dk1"/>
                </a:solidFill>
                <a:latin typeface="Times New Roman"/>
                <a:ea typeface="Times New Roman"/>
                <a:cs typeface="Times New Roman"/>
                <a:sym typeface="Times New Roman"/>
              </a:endParaRPr>
            </a:p>
          </p:txBody>
        </p:sp>
        <p:sp>
          <p:nvSpPr>
            <p:cNvPr id="353" name="Google Shape;353;p15"/>
            <p:cNvSpPr/>
            <p:nvPr/>
          </p:nvSpPr>
          <p:spPr>
            <a:xfrm>
              <a:off x="0" y="3700612"/>
              <a:ext cx="4417265" cy="84767"/>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5"/>
            <p:cNvSpPr/>
            <p:nvPr/>
          </p:nvSpPr>
          <p:spPr>
            <a:xfrm>
              <a:off x="25642" y="3719685"/>
              <a:ext cx="46621" cy="4662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15"/>
            <p:cNvSpPr/>
            <p:nvPr/>
          </p:nvSpPr>
          <p:spPr>
            <a:xfrm>
              <a:off x="97906" y="3700612"/>
              <a:ext cx="3980193" cy="159577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15"/>
            <p:cNvSpPr txBox="1"/>
            <p:nvPr/>
          </p:nvSpPr>
          <p:spPr>
            <a:xfrm>
              <a:off x="97906" y="3700612"/>
              <a:ext cx="3980193" cy="1595772"/>
            </a:xfrm>
            <a:prstGeom prst="rect">
              <a:avLst/>
            </a:prstGeom>
            <a:solidFill>
              <a:srgbClr val="00B0F0"/>
            </a:solidFill>
            <a:ln>
              <a:noFill/>
            </a:ln>
          </p:spPr>
          <p:txBody>
            <a:bodyPr spcFirstLastPara="1" wrap="square" lIns="168875" tIns="168875" rIns="168875" bIns="168875" anchor="ctr" anchorCtr="0">
              <a:noAutofit/>
            </a:bodyPr>
            <a:lstStyle/>
            <a:p>
              <a:pPr marL="0" marR="0" lvl="0" indent="0" algn="just" rtl="0">
                <a:lnSpc>
                  <a:spcPct val="100000"/>
                </a:lnSpc>
                <a:spcBef>
                  <a:spcPts val="0"/>
                </a:spcBef>
                <a:spcAft>
                  <a:spcPts val="0"/>
                </a:spcAft>
                <a:buClr>
                  <a:schemeClr val="dk1"/>
                </a:buClr>
                <a:buSzPts val="1400"/>
                <a:buFont typeface="Times New Roman"/>
                <a:buNone/>
              </a:pPr>
              <a:r>
                <a:rPr lang="en-US" sz="1500" dirty="0">
                  <a:solidFill>
                    <a:schemeClr val="dk1"/>
                  </a:solidFill>
                  <a:latin typeface="Times New Roman"/>
                  <a:ea typeface="Times New Roman"/>
                  <a:cs typeface="Times New Roman"/>
                  <a:sym typeface="Times New Roman"/>
                </a:rPr>
                <a:t>Clinical safety standards, including DCB0129 for manufacturers and DCB0160 for deploying </a:t>
              </a:r>
              <a:r>
                <a:rPr lang="en-US" sz="1500" dirty="0" err="1">
                  <a:solidFill>
                    <a:schemeClr val="dk1"/>
                  </a:solidFill>
                  <a:latin typeface="Times New Roman"/>
                  <a:ea typeface="Times New Roman"/>
                  <a:cs typeface="Times New Roman"/>
                  <a:sym typeface="Times New Roman"/>
                </a:rPr>
                <a:t>organisations</a:t>
              </a:r>
              <a:r>
                <a:rPr lang="en-US" sz="1500" dirty="0">
                  <a:solidFill>
                    <a:schemeClr val="dk1"/>
                  </a:solidFill>
                  <a:latin typeface="Times New Roman"/>
                  <a:ea typeface="Times New Roman"/>
                  <a:cs typeface="Times New Roman"/>
                  <a:sym typeface="Times New Roman"/>
                </a:rPr>
                <a:t>, should be incorporated into implementation, potentially requiring a Clinical Safety Officer, hazard log and clinical safety case (</a:t>
              </a:r>
              <a:r>
                <a:rPr lang="en-US" sz="1500" dirty="0" err="1">
                  <a:solidFill>
                    <a:schemeClr val="dk1"/>
                  </a:solidFill>
                  <a:latin typeface="Times New Roman"/>
                  <a:ea typeface="Times New Roman"/>
                  <a:cs typeface="Times New Roman"/>
                  <a:sym typeface="Times New Roman"/>
                </a:rPr>
                <a:t>Oskrochi</a:t>
              </a:r>
              <a:r>
                <a:rPr lang="en-US" sz="1500" dirty="0">
                  <a:solidFill>
                    <a:schemeClr val="dk1"/>
                  </a:solidFill>
                  <a:latin typeface="Times New Roman"/>
                  <a:ea typeface="Times New Roman"/>
                  <a:cs typeface="Times New Roman"/>
                  <a:sym typeface="Times New Roman"/>
                </a:rPr>
                <a:t> et al., 2025)</a:t>
              </a:r>
              <a:endParaRPr sz="1500" dirty="0">
                <a:solidFill>
                  <a:schemeClr val="dk1"/>
                </a:solidFill>
                <a:latin typeface="Times New Roman"/>
                <a:ea typeface="Times New Roman"/>
                <a:cs typeface="Times New Roman"/>
                <a:sym typeface="Times New Roman"/>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p16"/>
          <p:cNvSpPr txBox="1">
            <a:spLocks noGrp="1"/>
          </p:cNvSpPr>
          <p:nvPr>
            <p:ph type="title"/>
          </p:nvPr>
        </p:nvSpPr>
        <p:spPr>
          <a:xfrm>
            <a:off x="1617204" y="618257"/>
            <a:ext cx="5877900" cy="1077300"/>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3200"/>
              <a:buFont typeface="Times New Roman"/>
              <a:buNone/>
            </a:pPr>
            <a:r>
              <a:rPr lang="en-US" sz="3500" b="1">
                <a:solidFill>
                  <a:schemeClr val="lt1"/>
                </a:solidFill>
                <a:latin typeface="Times New Roman"/>
                <a:ea typeface="Times New Roman"/>
                <a:cs typeface="Times New Roman"/>
                <a:sym typeface="Times New Roman"/>
              </a:rPr>
              <a:t>Conclusion</a:t>
            </a:r>
            <a:r>
              <a:rPr lang="en-US" sz="3500">
                <a:latin typeface="Times New Roman"/>
                <a:ea typeface="Times New Roman"/>
                <a:cs typeface="Times New Roman"/>
                <a:sym typeface="Times New Roman"/>
              </a:rPr>
              <a:t> </a:t>
            </a:r>
            <a:endParaRPr sz="3500"/>
          </a:p>
        </p:txBody>
      </p:sp>
      <p:sp>
        <p:nvSpPr>
          <p:cNvPr id="363" name="Google Shape;363;p16"/>
          <p:cNvSpPr txBox="1"/>
          <p:nvPr/>
        </p:nvSpPr>
        <p:spPr>
          <a:xfrm>
            <a:off x="1315950" y="1695550"/>
            <a:ext cx="6668100" cy="3093900"/>
          </a:xfrm>
          <a:prstGeom prst="rect">
            <a:avLst/>
          </a:prstGeom>
          <a:noFill/>
          <a:ln>
            <a:noFill/>
          </a:ln>
        </p:spPr>
        <p:txBody>
          <a:bodyPr spcFirstLastPara="1" wrap="square" lIns="91425" tIns="45700" rIns="91425" bIns="45700" anchor="t" anchorCtr="0">
            <a:spAutoFit/>
          </a:bodyPr>
          <a:lstStyle/>
          <a:p>
            <a:pPr marL="285750" marR="0" lvl="0" indent="-266700" algn="just" rtl="0">
              <a:lnSpc>
                <a:spcPct val="150000"/>
              </a:lnSpc>
              <a:spcBef>
                <a:spcPts val="0"/>
              </a:spcBef>
              <a:spcAft>
                <a:spcPts val="0"/>
              </a:spcAft>
              <a:buClr>
                <a:schemeClr val="lt1"/>
              </a:buClr>
              <a:buSzPts val="1500"/>
              <a:buFont typeface="Arial"/>
              <a:buChar char="•"/>
            </a:pPr>
            <a:r>
              <a:rPr lang="en-US" sz="1500">
                <a:solidFill>
                  <a:schemeClr val="lt1"/>
                </a:solidFill>
                <a:latin typeface="Times New Roman"/>
                <a:ea typeface="Times New Roman"/>
                <a:cs typeface="Times New Roman"/>
                <a:sym typeface="Times New Roman"/>
              </a:rPr>
              <a:t>Successful implementation of Smart Antibiotics requires more than digital innovation; it depends on effective stakeholder collaboration, clinical governance and sustainable implementation. </a:t>
            </a:r>
            <a:endParaRPr sz="1500"/>
          </a:p>
          <a:p>
            <a:pPr marL="285750" marR="0" lvl="0" indent="-266700" algn="just" rtl="0">
              <a:lnSpc>
                <a:spcPct val="150000"/>
              </a:lnSpc>
              <a:spcBef>
                <a:spcPts val="0"/>
              </a:spcBef>
              <a:spcAft>
                <a:spcPts val="0"/>
              </a:spcAft>
              <a:buClr>
                <a:schemeClr val="lt1"/>
              </a:buClr>
              <a:buSzPts val="1500"/>
              <a:buFont typeface="Arial"/>
              <a:buChar char="•"/>
            </a:pPr>
            <a:r>
              <a:rPr lang="en-US" sz="1500">
                <a:solidFill>
                  <a:schemeClr val="lt1"/>
                </a:solidFill>
                <a:latin typeface="Times New Roman"/>
                <a:ea typeface="Times New Roman"/>
                <a:cs typeface="Times New Roman"/>
                <a:sym typeface="Times New Roman"/>
              </a:rPr>
              <a:t>Key barriers, including AI reliability, digital inequality, cybersecurity, interoperability, cost and behavioural resistance, must be proactively addressed to achieve meaningful engagement among young adults. </a:t>
            </a:r>
            <a:endParaRPr sz="1500"/>
          </a:p>
          <a:p>
            <a:pPr marL="285750" marR="0" lvl="0" indent="-266700" algn="just" rtl="0">
              <a:lnSpc>
                <a:spcPct val="150000"/>
              </a:lnSpc>
              <a:spcBef>
                <a:spcPts val="0"/>
              </a:spcBef>
              <a:spcAft>
                <a:spcPts val="0"/>
              </a:spcAft>
              <a:buClr>
                <a:schemeClr val="lt1"/>
              </a:buClr>
              <a:buSzPts val="1500"/>
              <a:buFont typeface="Arial"/>
              <a:buChar char="•"/>
            </a:pPr>
            <a:r>
              <a:rPr lang="en-US" sz="1500">
                <a:solidFill>
                  <a:schemeClr val="lt1"/>
                </a:solidFill>
                <a:latin typeface="Times New Roman"/>
                <a:ea typeface="Times New Roman"/>
                <a:cs typeface="Times New Roman"/>
                <a:sym typeface="Times New Roman"/>
              </a:rPr>
              <a:t>Strong data protection, clinical safety, informed consent, transparency and mitigation of algorithmic bias are essential to ensure the intervention promotes responsible antibiotic use safely, ethically and equitably. </a:t>
            </a:r>
            <a:endParaRPr sz="15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Shape 367"/>
        <p:cNvGrpSpPr/>
        <p:nvPr/>
      </p:nvGrpSpPr>
      <p:grpSpPr>
        <a:xfrm>
          <a:off x="0" y="0"/>
          <a:ext cx="0" cy="0"/>
          <a:chOff x="0" y="0"/>
          <a:chExt cx="0" cy="0"/>
        </a:xfrm>
      </p:grpSpPr>
      <p:sp>
        <p:nvSpPr>
          <p:cNvPr id="368" name="Google Shape;368;p17"/>
          <p:cNvSpPr txBox="1"/>
          <p:nvPr/>
        </p:nvSpPr>
        <p:spPr>
          <a:xfrm>
            <a:off x="83126" y="636631"/>
            <a:ext cx="8820728" cy="6275524"/>
          </a:xfrm>
          <a:prstGeom prst="rect">
            <a:avLst/>
          </a:prstGeom>
          <a:noFill/>
          <a:ln>
            <a:noFill/>
          </a:ln>
        </p:spPr>
        <p:txBody>
          <a:bodyPr spcFirstLastPara="1" wrap="square" lIns="91425" tIns="45700" rIns="91425" bIns="45700" anchor="t" anchorCtr="0">
            <a:spAutoFit/>
          </a:bodyPr>
          <a:lstStyle/>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Alotaibi, N., Wilson, C.B. and Traynor, M., 2025. Enhancing digital readiness and capability in healthcare: a systematic review of interventions, barriers, and facilitators. </a:t>
            </a:r>
            <a:r>
              <a:rPr lang="en-US" sz="820" i="1" dirty="0">
                <a:solidFill>
                  <a:schemeClr val="lt1"/>
                </a:solidFill>
                <a:latin typeface="Times New Roman"/>
                <a:ea typeface="Times New Roman"/>
                <a:cs typeface="Times New Roman"/>
                <a:sym typeface="Times New Roman"/>
              </a:rPr>
              <a:t>BMC health services research</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25</a:t>
            </a:r>
            <a:r>
              <a:rPr lang="en-US" sz="820" dirty="0">
                <a:solidFill>
                  <a:schemeClr val="lt1"/>
                </a:solidFill>
                <a:latin typeface="Times New Roman"/>
                <a:ea typeface="Times New Roman"/>
                <a:cs typeface="Times New Roman"/>
                <a:sym typeface="Times New Roman"/>
              </a:rPr>
              <a:t>(1), p.500.</a:t>
            </a:r>
            <a:r>
              <a:rPr lang="en-US" sz="820" dirty="0">
                <a:solidFill>
                  <a:schemeClr val="lt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https://link.springer.com/content/pdf/10.1186/s12913-025-12663-3.pdf</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Borek, A.J., </a:t>
            </a:r>
            <a:r>
              <a:rPr lang="en-US" sz="820" dirty="0" err="1">
                <a:solidFill>
                  <a:schemeClr val="lt1"/>
                </a:solidFill>
                <a:latin typeface="Times New Roman"/>
                <a:ea typeface="Times New Roman"/>
                <a:cs typeface="Times New Roman"/>
                <a:sym typeface="Times New Roman"/>
              </a:rPr>
              <a:t>Wanat</a:t>
            </a:r>
            <a:r>
              <a:rPr lang="en-US" sz="820" dirty="0">
                <a:solidFill>
                  <a:schemeClr val="lt1"/>
                </a:solidFill>
                <a:latin typeface="Times New Roman"/>
                <a:ea typeface="Times New Roman"/>
                <a:cs typeface="Times New Roman"/>
                <a:sym typeface="Times New Roman"/>
              </a:rPr>
              <a:t>, M., </a:t>
            </a:r>
            <a:r>
              <a:rPr lang="en-US" sz="820" dirty="0" err="1">
                <a:solidFill>
                  <a:schemeClr val="lt1"/>
                </a:solidFill>
                <a:latin typeface="Times New Roman"/>
                <a:ea typeface="Times New Roman"/>
                <a:cs typeface="Times New Roman"/>
                <a:sym typeface="Times New Roman"/>
              </a:rPr>
              <a:t>Sallis</a:t>
            </a:r>
            <a:r>
              <a:rPr lang="en-US" sz="820" dirty="0">
                <a:solidFill>
                  <a:schemeClr val="lt1"/>
                </a:solidFill>
                <a:latin typeface="Times New Roman"/>
                <a:ea typeface="Times New Roman"/>
                <a:cs typeface="Times New Roman"/>
                <a:sym typeface="Times New Roman"/>
              </a:rPr>
              <a:t>, A., </a:t>
            </a:r>
            <a:r>
              <a:rPr lang="en-US" sz="820" dirty="0" err="1">
                <a:solidFill>
                  <a:schemeClr val="lt1"/>
                </a:solidFill>
                <a:latin typeface="Times New Roman"/>
                <a:ea typeface="Times New Roman"/>
                <a:cs typeface="Times New Roman"/>
                <a:sym typeface="Times New Roman"/>
              </a:rPr>
              <a:t>Ashiru-Oredope</a:t>
            </a:r>
            <a:r>
              <a:rPr lang="en-US" sz="820" dirty="0">
                <a:solidFill>
                  <a:schemeClr val="lt1"/>
                </a:solidFill>
                <a:latin typeface="Times New Roman"/>
                <a:ea typeface="Times New Roman"/>
                <a:cs typeface="Times New Roman"/>
                <a:sym typeface="Times New Roman"/>
              </a:rPr>
              <a:t>, D., Atkins, L., Beech, E., Hopkins, S., Jones, L., McNulty, C., Shaw, K. and </a:t>
            </a:r>
            <a:r>
              <a:rPr lang="en-US" sz="820" dirty="0" err="1">
                <a:solidFill>
                  <a:schemeClr val="lt1"/>
                </a:solidFill>
                <a:latin typeface="Times New Roman"/>
                <a:ea typeface="Times New Roman"/>
                <a:cs typeface="Times New Roman"/>
                <a:sym typeface="Times New Roman"/>
              </a:rPr>
              <a:t>Taborn</a:t>
            </a:r>
            <a:r>
              <a:rPr lang="en-US" sz="820" dirty="0">
                <a:solidFill>
                  <a:schemeClr val="lt1"/>
                </a:solidFill>
                <a:latin typeface="Times New Roman"/>
                <a:ea typeface="Times New Roman"/>
                <a:cs typeface="Times New Roman"/>
                <a:sym typeface="Times New Roman"/>
              </a:rPr>
              <a:t>, E., 2019. How can national antimicrobial stewardship interventions in primary care be improved? A stakeholder consultation. </a:t>
            </a:r>
            <a:r>
              <a:rPr lang="en-US" sz="820" i="1" dirty="0">
                <a:solidFill>
                  <a:schemeClr val="lt1"/>
                </a:solidFill>
                <a:latin typeface="Times New Roman"/>
                <a:ea typeface="Times New Roman"/>
                <a:cs typeface="Times New Roman"/>
                <a:sym typeface="Times New Roman"/>
              </a:rPr>
              <a:t>Antibiotics</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8</a:t>
            </a:r>
            <a:r>
              <a:rPr lang="en-US" sz="820" dirty="0">
                <a:solidFill>
                  <a:schemeClr val="lt1"/>
                </a:solidFill>
                <a:latin typeface="Times New Roman"/>
                <a:ea typeface="Times New Roman"/>
                <a:cs typeface="Times New Roman"/>
                <a:sym typeface="Times New Roman"/>
              </a:rPr>
              <a:t>(4), p.207.</a:t>
            </a:r>
            <a:r>
              <a:rPr lang="en-US" sz="820" dirty="0">
                <a:solidFill>
                  <a:schemeClr val="lt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https://www.mdpi.com/2079-6382/8/4/207</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Diwakar, V. and Owolabi, B., (2025). ‘Tackling digital exclusion and health literacy: How libraries can help bridge the gap’, </a:t>
            </a:r>
            <a:r>
              <a:rPr lang="en-US" sz="820" i="1" dirty="0">
                <a:solidFill>
                  <a:schemeClr val="lt1"/>
                </a:solidFill>
                <a:latin typeface="Times New Roman"/>
                <a:ea typeface="Times New Roman"/>
                <a:cs typeface="Times New Roman"/>
                <a:sym typeface="Times New Roman"/>
              </a:rPr>
              <a:t>NHS England</a:t>
            </a:r>
            <a:r>
              <a:rPr lang="en-US" sz="820" dirty="0">
                <a:solidFill>
                  <a:schemeClr val="lt1"/>
                </a:solidFill>
                <a:latin typeface="Times New Roman"/>
                <a:ea typeface="Times New Roman"/>
                <a:cs typeface="Times New Roman"/>
                <a:sym typeface="Times New Roman"/>
              </a:rPr>
              <a:t>, 23 January. Available at:</a:t>
            </a:r>
            <a:r>
              <a:rPr lang="en-US" sz="820" dirty="0">
                <a:solidFill>
                  <a:schemeClr val="lt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https://www.england.nhs.uk/blog/tackling-digital-exclusion-and-health-literacy-how-libraries-can-help-bridge-the-gap/</a:t>
            </a:r>
            <a:r>
              <a:rPr lang="en-US" sz="820" dirty="0">
                <a:solidFill>
                  <a:schemeClr val="lt1"/>
                </a:solidFill>
                <a:latin typeface="Times New Roman"/>
                <a:ea typeface="Times New Roman"/>
                <a:cs typeface="Times New Roman"/>
                <a:sym typeface="Times New Roman"/>
              </a:rPr>
              <a:t> (Accessed: 04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IPC Update, (2023). ‘UKHSA Strategic Plan to Safeguard Health Security from 2023 to 2026’, </a:t>
            </a:r>
            <a:r>
              <a:rPr lang="en-US" sz="820" i="1" dirty="0">
                <a:solidFill>
                  <a:schemeClr val="lt1"/>
                </a:solidFill>
                <a:latin typeface="Times New Roman"/>
                <a:ea typeface="Times New Roman"/>
                <a:cs typeface="Times New Roman"/>
                <a:sym typeface="Times New Roman"/>
              </a:rPr>
              <a:t>IPC Update</a:t>
            </a:r>
            <a:r>
              <a:rPr lang="en-US" sz="820" dirty="0">
                <a:solidFill>
                  <a:schemeClr val="lt1"/>
                </a:solidFill>
                <a:latin typeface="Times New Roman"/>
                <a:ea typeface="Times New Roman"/>
                <a:cs typeface="Times New Roman"/>
                <a:sym typeface="Times New Roman"/>
              </a:rPr>
              <a:t>, 10 August. Available at:</a:t>
            </a:r>
            <a:r>
              <a:rPr lang="en-US" sz="820" dirty="0">
                <a:solidFill>
                  <a:schemeClr val="lt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https://www.ipcupdate.co.uk/ukhsa-strategic-plan-to-safeguard-health-security-from-2023-to-2026/</a:t>
            </a:r>
            <a:r>
              <a:rPr lang="en-US" sz="820" dirty="0">
                <a:solidFill>
                  <a:schemeClr val="lt1"/>
                </a:solidFill>
                <a:latin typeface="Times New Roman"/>
                <a:ea typeface="Times New Roman"/>
                <a:cs typeface="Times New Roman"/>
                <a:sym typeface="Times New Roman"/>
              </a:rPr>
              <a:t> (Accessed: 05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err="1">
                <a:solidFill>
                  <a:schemeClr val="lt1"/>
                </a:solidFill>
                <a:latin typeface="Times New Roman"/>
                <a:ea typeface="Times New Roman"/>
                <a:cs typeface="Times New Roman"/>
                <a:sym typeface="Times New Roman"/>
              </a:rPr>
              <a:t>Kostygina</a:t>
            </a:r>
            <a:r>
              <a:rPr lang="en-US" sz="820" dirty="0">
                <a:solidFill>
                  <a:schemeClr val="lt1"/>
                </a:solidFill>
                <a:latin typeface="Times New Roman"/>
                <a:ea typeface="Times New Roman"/>
                <a:cs typeface="Times New Roman"/>
                <a:sym typeface="Times New Roman"/>
              </a:rPr>
              <a:t>, G., Tran, H., </a:t>
            </a:r>
            <a:r>
              <a:rPr lang="en-US" sz="820" dirty="0" err="1">
                <a:solidFill>
                  <a:schemeClr val="lt1"/>
                </a:solidFill>
                <a:latin typeface="Times New Roman"/>
                <a:ea typeface="Times New Roman"/>
                <a:cs typeface="Times New Roman"/>
                <a:sym typeface="Times New Roman"/>
              </a:rPr>
              <a:t>Binns</a:t>
            </a:r>
            <a:r>
              <a:rPr lang="en-US" sz="820" dirty="0">
                <a:solidFill>
                  <a:schemeClr val="lt1"/>
                </a:solidFill>
                <a:latin typeface="Times New Roman"/>
                <a:ea typeface="Times New Roman"/>
                <a:cs typeface="Times New Roman"/>
                <a:sym typeface="Times New Roman"/>
              </a:rPr>
              <a:t>, S., </a:t>
            </a:r>
            <a:r>
              <a:rPr lang="en-US" sz="820" dirty="0" err="1">
                <a:solidFill>
                  <a:schemeClr val="lt1"/>
                </a:solidFill>
                <a:latin typeface="Times New Roman"/>
                <a:ea typeface="Times New Roman"/>
                <a:cs typeface="Times New Roman"/>
                <a:sym typeface="Times New Roman"/>
              </a:rPr>
              <a:t>Szczypka</a:t>
            </a:r>
            <a:r>
              <a:rPr lang="en-US" sz="820" dirty="0">
                <a:solidFill>
                  <a:schemeClr val="lt1"/>
                </a:solidFill>
                <a:latin typeface="Times New Roman"/>
                <a:ea typeface="Times New Roman"/>
                <a:cs typeface="Times New Roman"/>
                <a:sym typeface="Times New Roman"/>
              </a:rPr>
              <a:t>, G., Emery, S., Vallone, D. and Hair, E., 2020. Boosting health campaign reach and engagement through use of social media influencers and memes. </a:t>
            </a:r>
            <a:r>
              <a:rPr lang="en-US" sz="820" i="1" dirty="0">
                <a:solidFill>
                  <a:schemeClr val="lt1"/>
                </a:solidFill>
                <a:latin typeface="Times New Roman"/>
                <a:ea typeface="Times New Roman"/>
                <a:cs typeface="Times New Roman"/>
                <a:sym typeface="Times New Roman"/>
              </a:rPr>
              <a:t>Social Media+ Society</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6</a:t>
            </a:r>
            <a:r>
              <a:rPr lang="en-US" sz="820" dirty="0">
                <a:solidFill>
                  <a:schemeClr val="lt1"/>
                </a:solidFill>
                <a:latin typeface="Times New Roman"/>
                <a:ea typeface="Times New Roman"/>
                <a:cs typeface="Times New Roman"/>
                <a:sym typeface="Times New Roman"/>
              </a:rPr>
              <a:t>(2), p.2056305120912475.</a:t>
            </a:r>
            <a:r>
              <a:rPr lang="en-US" sz="820" dirty="0">
                <a:solidFill>
                  <a:schemeClr val="lt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https://journals.sagepub.com/doi/pdf/10.1177/2056305120912475</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Lawson McLean, A. and </a:t>
            </a:r>
            <a:r>
              <a:rPr lang="en-US" sz="820" dirty="0" err="1">
                <a:solidFill>
                  <a:schemeClr val="lt1"/>
                </a:solidFill>
                <a:latin typeface="Times New Roman"/>
                <a:ea typeface="Times New Roman"/>
                <a:cs typeface="Times New Roman"/>
                <a:sym typeface="Times New Roman"/>
              </a:rPr>
              <a:t>Hristidis</a:t>
            </a:r>
            <a:r>
              <a:rPr lang="en-US" sz="820" dirty="0">
                <a:solidFill>
                  <a:schemeClr val="lt1"/>
                </a:solidFill>
                <a:latin typeface="Times New Roman"/>
                <a:ea typeface="Times New Roman"/>
                <a:cs typeface="Times New Roman"/>
                <a:sym typeface="Times New Roman"/>
              </a:rPr>
              <a:t>, V., 2025. Evidence-based analysis of AI chatbots in oncology patient education: implications for trust, perceived realness, and misinformation management. </a:t>
            </a:r>
            <a:r>
              <a:rPr lang="en-US" sz="820" i="1" dirty="0">
                <a:solidFill>
                  <a:schemeClr val="lt1"/>
                </a:solidFill>
                <a:latin typeface="Times New Roman"/>
                <a:ea typeface="Times New Roman"/>
                <a:cs typeface="Times New Roman"/>
                <a:sym typeface="Times New Roman"/>
              </a:rPr>
              <a:t>Journal of Cancer Education</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40</a:t>
            </a:r>
            <a:r>
              <a:rPr lang="en-US" sz="820" dirty="0">
                <a:solidFill>
                  <a:schemeClr val="lt1"/>
                </a:solidFill>
                <a:latin typeface="Times New Roman"/>
                <a:ea typeface="Times New Roman"/>
                <a:cs typeface="Times New Roman"/>
                <a:sym typeface="Times New Roman"/>
              </a:rPr>
              <a:t>(4), pp.482-489.</a:t>
            </a:r>
            <a:r>
              <a:rPr lang="en-US" sz="820" dirty="0">
                <a:solidFill>
                  <a:schemeClr val="lt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https://link.springer.com/content/pdf/10.1007/s13187-025-02592-4.pdf</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Lyndon, H., </a:t>
            </a:r>
            <a:r>
              <a:rPr lang="en-US" sz="820" dirty="0" err="1">
                <a:solidFill>
                  <a:schemeClr val="lt1"/>
                </a:solidFill>
                <a:latin typeface="Times New Roman"/>
                <a:ea typeface="Times New Roman"/>
                <a:cs typeface="Times New Roman"/>
                <a:sym typeface="Times New Roman"/>
              </a:rPr>
              <a:t>Viney</a:t>
            </a:r>
            <a:r>
              <a:rPr lang="en-US" sz="820" dirty="0">
                <a:solidFill>
                  <a:schemeClr val="lt1"/>
                </a:solidFill>
                <a:latin typeface="Times New Roman"/>
                <a:ea typeface="Times New Roman"/>
                <a:cs typeface="Times New Roman"/>
                <a:sym typeface="Times New Roman"/>
              </a:rPr>
              <a:t>, T. and Slade, V., 2025. A service evaluation of virtual wards in Cornwall, UK. </a:t>
            </a:r>
            <a:r>
              <a:rPr lang="en-US" sz="820" i="1" dirty="0">
                <a:solidFill>
                  <a:schemeClr val="lt1"/>
                </a:solidFill>
                <a:latin typeface="Times New Roman"/>
                <a:ea typeface="Times New Roman"/>
                <a:cs typeface="Times New Roman"/>
                <a:sym typeface="Times New Roman"/>
              </a:rPr>
              <a:t>Oxford Open Digital Health</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3</a:t>
            </a:r>
            <a:r>
              <a:rPr lang="en-US" sz="820" dirty="0">
                <a:solidFill>
                  <a:schemeClr val="lt1"/>
                </a:solidFill>
                <a:latin typeface="Times New Roman"/>
                <a:ea typeface="Times New Roman"/>
                <a:cs typeface="Times New Roman"/>
                <a:sym typeface="Times New Roman"/>
              </a:rPr>
              <a:t>, p.oqaf008.</a:t>
            </a:r>
            <a:r>
              <a:rPr lang="en-US" sz="820" dirty="0">
                <a:solidFill>
                  <a:schemeClr val="lt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https://academic.oup.com/oodh/article-pdf/doi/10.1093/oodh/oqaf008/62925402/oqaf008.pdf</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Maher, A., Roche, K., Morrissey, E., Murphy, A., Sheaf, G., Ryan, C. and Molloy, G.J., (2025). ‘</a:t>
            </a:r>
            <a:r>
              <a:rPr lang="en-US" sz="820" dirty="0" err="1">
                <a:solidFill>
                  <a:schemeClr val="lt1"/>
                </a:solidFill>
                <a:latin typeface="Times New Roman"/>
                <a:ea typeface="Times New Roman"/>
                <a:cs typeface="Times New Roman"/>
                <a:sym typeface="Times New Roman"/>
              </a:rPr>
              <a:t>Behaviour</a:t>
            </a:r>
            <a:r>
              <a:rPr lang="en-US" sz="820" dirty="0">
                <a:solidFill>
                  <a:schemeClr val="lt1"/>
                </a:solidFill>
                <a:latin typeface="Times New Roman"/>
                <a:ea typeface="Times New Roman"/>
                <a:cs typeface="Times New Roman"/>
                <a:sym typeface="Times New Roman"/>
              </a:rPr>
              <a:t> change interventions addressing patient antibiotic treatment-seeking </a:t>
            </a:r>
            <a:r>
              <a:rPr lang="en-US" sz="820" dirty="0" err="1">
                <a:solidFill>
                  <a:schemeClr val="lt1"/>
                </a:solidFill>
                <a:latin typeface="Times New Roman"/>
                <a:ea typeface="Times New Roman"/>
                <a:cs typeface="Times New Roman"/>
                <a:sym typeface="Times New Roman"/>
              </a:rPr>
              <a:t>behaviour</a:t>
            </a:r>
            <a:r>
              <a:rPr lang="en-US" sz="820" dirty="0">
                <a:solidFill>
                  <a:schemeClr val="lt1"/>
                </a:solidFill>
                <a:latin typeface="Times New Roman"/>
                <a:ea typeface="Times New Roman"/>
                <a:cs typeface="Times New Roman"/>
                <a:sym typeface="Times New Roman"/>
              </a:rPr>
              <a:t> for respiratory tract infections in primary and community care settings: a scoping review’, </a:t>
            </a:r>
            <a:r>
              <a:rPr lang="en-US" sz="820" i="1" dirty="0">
                <a:solidFill>
                  <a:schemeClr val="lt1"/>
                </a:solidFill>
                <a:latin typeface="Times New Roman"/>
                <a:ea typeface="Times New Roman"/>
                <a:cs typeface="Times New Roman"/>
                <a:sym typeface="Times New Roman"/>
              </a:rPr>
              <a:t>BMJ Open</a:t>
            </a:r>
            <a:r>
              <a:rPr lang="en-US" sz="820" dirty="0">
                <a:solidFill>
                  <a:schemeClr val="lt1"/>
                </a:solidFill>
                <a:latin typeface="Times New Roman"/>
                <a:ea typeface="Times New Roman"/>
                <a:cs typeface="Times New Roman"/>
                <a:sym typeface="Times New Roman"/>
              </a:rPr>
              <a:t>, 15(8), e101694. </a:t>
            </a:r>
            <a:r>
              <a:rPr lang="en-US" sz="820" dirty="0" err="1">
                <a:solidFill>
                  <a:schemeClr val="lt1"/>
                </a:solidFill>
                <a:latin typeface="Times New Roman"/>
                <a:ea typeface="Times New Roman"/>
                <a:cs typeface="Times New Roman"/>
                <a:sym typeface="Times New Roman"/>
              </a:rPr>
              <a:t>doi</a:t>
            </a:r>
            <a:r>
              <a:rPr lang="en-US" sz="820" dirty="0">
                <a:solidFill>
                  <a:schemeClr val="lt1"/>
                </a:solidFill>
                <a:latin typeface="Times New Roman"/>
                <a:ea typeface="Times New Roman"/>
                <a:cs typeface="Times New Roman"/>
                <a:sym typeface="Times New Roman"/>
              </a:rPr>
              <a:t>: 10.1136/bmjopen-2025-101694.</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Mumtaz, H., Riaz, M.H., Wajid, H., Saqib, M., Zeeshan, M.H., Khan, S.E., Chauhan, Y.R., </a:t>
            </a:r>
            <a:r>
              <a:rPr lang="en-US" sz="820" dirty="0" err="1">
                <a:solidFill>
                  <a:schemeClr val="lt1"/>
                </a:solidFill>
                <a:latin typeface="Times New Roman"/>
                <a:ea typeface="Times New Roman"/>
                <a:cs typeface="Times New Roman"/>
                <a:sym typeface="Times New Roman"/>
              </a:rPr>
              <a:t>Sohail</a:t>
            </a:r>
            <a:r>
              <a:rPr lang="en-US" sz="820" dirty="0">
                <a:solidFill>
                  <a:schemeClr val="lt1"/>
                </a:solidFill>
                <a:latin typeface="Times New Roman"/>
                <a:ea typeface="Times New Roman"/>
                <a:cs typeface="Times New Roman"/>
                <a:sym typeface="Times New Roman"/>
              </a:rPr>
              <a:t>, H. and Vohra, L.I., 2023. Current challenges and potential solutions to the use of digital health technologies in evidence generation: a narrative review. </a:t>
            </a:r>
            <a:r>
              <a:rPr lang="en-US" sz="820" i="1" dirty="0">
                <a:solidFill>
                  <a:schemeClr val="lt1"/>
                </a:solidFill>
                <a:latin typeface="Times New Roman"/>
                <a:ea typeface="Times New Roman"/>
                <a:cs typeface="Times New Roman"/>
                <a:sym typeface="Times New Roman"/>
              </a:rPr>
              <a:t>Frontiers in digital health</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5</a:t>
            </a:r>
            <a:r>
              <a:rPr lang="en-US" sz="820" dirty="0">
                <a:solidFill>
                  <a:schemeClr val="lt1"/>
                </a:solidFill>
                <a:latin typeface="Times New Roman"/>
                <a:ea typeface="Times New Roman"/>
                <a:cs typeface="Times New Roman"/>
                <a:sym typeface="Times New Roman"/>
              </a:rPr>
              <a:t>, p.1203945.</a:t>
            </a:r>
            <a:r>
              <a:rPr lang="en-US" sz="820" dirty="0">
                <a:solidFill>
                  <a:schemeClr val="lt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https://www.frontiersin.org/journals/digital-health/articles/10.3389/fdgth.2023.1203945/full</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NHS England, (2023). </a:t>
            </a:r>
            <a:r>
              <a:rPr lang="en-US" sz="820" i="1" dirty="0">
                <a:solidFill>
                  <a:schemeClr val="lt1"/>
                </a:solidFill>
                <a:latin typeface="Times New Roman"/>
                <a:ea typeface="Times New Roman"/>
                <a:cs typeface="Times New Roman"/>
                <a:sym typeface="Times New Roman"/>
              </a:rPr>
              <a:t>Supporting clinical decisions with health information technology: An implementation guide for clinical decision support systems</a:t>
            </a:r>
            <a:r>
              <a:rPr lang="en-US" sz="820" dirty="0">
                <a:solidFill>
                  <a:schemeClr val="lt1"/>
                </a:solidFill>
                <a:latin typeface="Times New Roman"/>
                <a:ea typeface="Times New Roman"/>
                <a:cs typeface="Times New Roman"/>
                <a:sym typeface="Times New Roman"/>
              </a:rPr>
              <a:t>. NHS England, 16 August. Available at:</a:t>
            </a:r>
            <a:r>
              <a:rPr lang="en-US" sz="820" dirty="0">
                <a:solidFill>
                  <a:schemeClr val="lt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https://www.england.nhs.uk/long-read/supporting-clinical-decisions-with-health-information-technology/</a:t>
            </a:r>
            <a:r>
              <a:rPr lang="en-US" sz="820" dirty="0">
                <a:solidFill>
                  <a:schemeClr val="lt1"/>
                </a:solidFill>
                <a:latin typeface="Times New Roman"/>
                <a:ea typeface="Times New Roman"/>
                <a:cs typeface="Times New Roman"/>
                <a:sym typeface="Times New Roman"/>
              </a:rPr>
              <a:t> (Accessed: 01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NHS England, (2025a). </a:t>
            </a:r>
            <a:r>
              <a:rPr lang="en-US" sz="820" i="1" dirty="0">
                <a:solidFill>
                  <a:schemeClr val="lt1"/>
                </a:solidFill>
                <a:latin typeface="Times New Roman"/>
                <a:ea typeface="Times New Roman"/>
                <a:cs typeface="Times New Roman"/>
                <a:sym typeface="Times New Roman"/>
              </a:rPr>
              <a:t>Medical devices and digital tools</a:t>
            </a:r>
            <a:r>
              <a:rPr lang="en-US" sz="820" dirty="0">
                <a:solidFill>
                  <a:schemeClr val="lt1"/>
                </a:solidFill>
                <a:latin typeface="Times New Roman"/>
                <a:ea typeface="Times New Roman"/>
                <a:cs typeface="Times New Roman"/>
                <a:sym typeface="Times New Roman"/>
              </a:rPr>
              <a:t>. NHS England, 2 June. Available at:</a:t>
            </a:r>
            <a:r>
              <a:rPr lang="en-US" sz="820" dirty="0">
                <a:solidFill>
                  <a:schemeClr val="lt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https://www.england.nhs.uk/long-read/medical-devices-and-digital-tools/</a:t>
            </a:r>
            <a:r>
              <a:rPr lang="en-US" sz="820" dirty="0">
                <a:solidFill>
                  <a:schemeClr val="lt1"/>
                </a:solidFill>
                <a:latin typeface="Times New Roman"/>
                <a:ea typeface="Times New Roman"/>
                <a:cs typeface="Times New Roman"/>
                <a:sym typeface="Times New Roman"/>
              </a:rPr>
              <a:t> (Accessed: 03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NHS England, (2025b). </a:t>
            </a:r>
            <a:r>
              <a:rPr lang="en-US" sz="820" i="1" dirty="0">
                <a:solidFill>
                  <a:schemeClr val="lt1"/>
                </a:solidFill>
                <a:latin typeface="Times New Roman"/>
                <a:ea typeface="Times New Roman"/>
                <a:cs typeface="Times New Roman"/>
                <a:sym typeface="Times New Roman"/>
              </a:rPr>
              <a:t>Health equalities and digital inclusion</a:t>
            </a:r>
            <a:r>
              <a:rPr lang="en-US" sz="820" dirty="0">
                <a:solidFill>
                  <a:schemeClr val="lt1"/>
                </a:solidFill>
                <a:latin typeface="Times New Roman"/>
                <a:ea typeface="Times New Roman"/>
                <a:cs typeface="Times New Roman"/>
                <a:sym typeface="Times New Roman"/>
              </a:rPr>
              <a:t>. NHS England. Available at:</a:t>
            </a:r>
            <a:r>
              <a:rPr lang="en-US" sz="820" dirty="0">
                <a:solidFill>
                  <a:schemeClr val="lt1"/>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https://www.england.nhs.uk/long-read/health-equalities-and-digital-inclusion/</a:t>
            </a:r>
            <a:r>
              <a:rPr lang="en-US" sz="820" dirty="0">
                <a:solidFill>
                  <a:schemeClr val="lt1"/>
                </a:solidFill>
                <a:latin typeface="Times New Roman"/>
                <a:ea typeface="Times New Roman"/>
                <a:cs typeface="Times New Roman"/>
                <a:sym typeface="Times New Roman"/>
              </a:rPr>
              <a:t> (Accessed: 05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NHS England, (2026). </a:t>
            </a:r>
            <a:r>
              <a:rPr lang="en-US" sz="820" i="1" dirty="0">
                <a:solidFill>
                  <a:schemeClr val="lt1"/>
                </a:solidFill>
                <a:latin typeface="Times New Roman"/>
                <a:ea typeface="Times New Roman"/>
                <a:cs typeface="Times New Roman"/>
                <a:sym typeface="Times New Roman"/>
              </a:rPr>
              <a:t>Antimicrobial resistance (AMR)</a:t>
            </a:r>
            <a:r>
              <a:rPr lang="en-US" sz="820" dirty="0">
                <a:solidFill>
                  <a:schemeClr val="lt1"/>
                </a:solidFill>
                <a:latin typeface="Times New Roman"/>
                <a:ea typeface="Times New Roman"/>
                <a:cs typeface="Times New Roman"/>
                <a:sym typeface="Times New Roman"/>
              </a:rPr>
              <a:t>. NHS England. Available at:</a:t>
            </a:r>
            <a:r>
              <a:rPr lang="en-US" sz="820" dirty="0">
                <a:solidFill>
                  <a:schemeClr val="lt1"/>
                </a:solidFill>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https://www.england.nhs.uk/ourwork/prevention/antimicrobial-resistance-amr</a:t>
            </a:r>
            <a:r>
              <a:rPr lang="en-US" sz="820" dirty="0">
                <a:solidFill>
                  <a:schemeClr val="lt1"/>
                </a:solidFill>
                <a:latin typeface="Times New Roman"/>
                <a:ea typeface="Times New Roman"/>
                <a:cs typeface="Times New Roman"/>
                <a:sym typeface="Times New Roman"/>
              </a:rPr>
              <a:t> (Accessed: 04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NHS England, (2026a). </a:t>
            </a:r>
            <a:r>
              <a:rPr lang="en-US" sz="820" i="1" dirty="0">
                <a:solidFill>
                  <a:schemeClr val="lt1"/>
                </a:solidFill>
                <a:latin typeface="Times New Roman"/>
                <a:ea typeface="Times New Roman"/>
                <a:cs typeface="Times New Roman"/>
                <a:sym typeface="Times New Roman"/>
              </a:rPr>
              <a:t>Antimicrobial resistance (AMR)</a:t>
            </a:r>
            <a:r>
              <a:rPr lang="en-US" sz="820" dirty="0">
                <a:solidFill>
                  <a:schemeClr val="lt1"/>
                </a:solidFill>
                <a:latin typeface="Times New Roman"/>
                <a:ea typeface="Times New Roman"/>
                <a:cs typeface="Times New Roman"/>
                <a:sym typeface="Times New Roman"/>
              </a:rPr>
              <a:t>. NHS England. Available at:</a:t>
            </a:r>
            <a:r>
              <a:rPr lang="en-US" sz="820" dirty="0">
                <a:solidFill>
                  <a:schemeClr val="lt1"/>
                </a:solidFill>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https://www.england.nhs.uk/ourwork/prevention/antimicrobial-resistance-amr/</a:t>
            </a:r>
            <a:r>
              <a:rPr lang="en-US" sz="820" dirty="0">
                <a:solidFill>
                  <a:schemeClr val="lt1"/>
                </a:solidFill>
                <a:latin typeface="Times New Roman"/>
                <a:ea typeface="Times New Roman"/>
                <a:cs typeface="Times New Roman"/>
                <a:sym typeface="Times New Roman"/>
              </a:rPr>
              <a:t> (Accessed: 04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NHS England, (2026b). </a:t>
            </a:r>
            <a:r>
              <a:rPr lang="en-US" sz="820" i="1" dirty="0">
                <a:solidFill>
                  <a:schemeClr val="lt1"/>
                </a:solidFill>
                <a:latin typeface="Times New Roman"/>
                <a:ea typeface="Times New Roman"/>
                <a:cs typeface="Times New Roman"/>
                <a:sym typeface="Times New Roman"/>
              </a:rPr>
              <a:t>Guidance on the use of AI-enabled ambient scribing products in health and care settings</a:t>
            </a:r>
            <a:r>
              <a:rPr lang="en-US" sz="820" dirty="0">
                <a:solidFill>
                  <a:schemeClr val="lt1"/>
                </a:solidFill>
                <a:latin typeface="Times New Roman"/>
                <a:ea typeface="Times New Roman"/>
                <a:cs typeface="Times New Roman"/>
                <a:sym typeface="Times New Roman"/>
              </a:rPr>
              <a:t>. NHS England, 24 April. Available at:</a:t>
            </a:r>
            <a:r>
              <a:rPr lang="en-US" sz="820" dirty="0">
                <a:solidFill>
                  <a:schemeClr val="lt1"/>
                </a:solidFill>
                <a:uFill>
                  <a:noFill/>
                </a:u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https://www.england.nhs.uk/long-read/guidance-on-the-use-of-ai-enabled-ambient-scribing-products-in-health-and-care-settings/</a:t>
            </a:r>
            <a:r>
              <a:rPr lang="en-US" sz="820" dirty="0">
                <a:solidFill>
                  <a:schemeClr val="lt1"/>
                </a:solidFill>
                <a:latin typeface="Times New Roman"/>
                <a:ea typeface="Times New Roman"/>
                <a:cs typeface="Times New Roman"/>
                <a:sym typeface="Times New Roman"/>
              </a:rPr>
              <a:t> (Accessed: 05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err="1">
                <a:solidFill>
                  <a:schemeClr val="lt1"/>
                </a:solidFill>
                <a:latin typeface="Times New Roman"/>
                <a:ea typeface="Times New Roman"/>
                <a:cs typeface="Times New Roman"/>
                <a:sym typeface="Times New Roman"/>
              </a:rPr>
              <a:t>Ocloo</a:t>
            </a:r>
            <a:r>
              <a:rPr lang="en-US" sz="820" dirty="0">
                <a:solidFill>
                  <a:schemeClr val="lt1"/>
                </a:solidFill>
                <a:latin typeface="Times New Roman"/>
                <a:ea typeface="Times New Roman"/>
                <a:cs typeface="Times New Roman"/>
                <a:sym typeface="Times New Roman"/>
              </a:rPr>
              <a:t>, J., Garfield, S., Franklin, B.D. and Dawson, S., 2021. Exploring the theory, barriers and enablers for patient and public involvement across health, social care and patient safety: a systematic review of reviews. </a:t>
            </a:r>
            <a:r>
              <a:rPr lang="en-US" sz="820" i="1" dirty="0">
                <a:solidFill>
                  <a:schemeClr val="lt1"/>
                </a:solidFill>
                <a:latin typeface="Times New Roman"/>
                <a:ea typeface="Times New Roman"/>
                <a:cs typeface="Times New Roman"/>
                <a:sym typeface="Times New Roman"/>
              </a:rPr>
              <a:t>Health research policy and systems</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19</a:t>
            </a:r>
            <a:r>
              <a:rPr lang="en-US" sz="820" dirty="0">
                <a:solidFill>
                  <a:schemeClr val="lt1"/>
                </a:solidFill>
                <a:latin typeface="Times New Roman"/>
                <a:ea typeface="Times New Roman"/>
                <a:cs typeface="Times New Roman"/>
                <a:sym typeface="Times New Roman"/>
              </a:rPr>
              <a:t>(1), p.8.</a:t>
            </a:r>
            <a:r>
              <a:rPr lang="en-US" sz="820" dirty="0">
                <a:solidFill>
                  <a:schemeClr val="lt1"/>
                </a:solidFill>
                <a:uFill>
                  <a:noFill/>
                </a:uFill>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https://link.springer.com/content/pdf/10.1186/s12961-020-00644-3.pdf</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err="1">
                <a:solidFill>
                  <a:schemeClr val="lt1"/>
                </a:solidFill>
                <a:latin typeface="Times New Roman"/>
                <a:ea typeface="Times New Roman"/>
                <a:cs typeface="Times New Roman"/>
                <a:sym typeface="Times New Roman"/>
              </a:rPr>
              <a:t>Oskrochi</a:t>
            </a:r>
            <a:r>
              <a:rPr lang="en-US" sz="820" dirty="0">
                <a:solidFill>
                  <a:schemeClr val="lt1"/>
                </a:solidFill>
                <a:latin typeface="Times New Roman"/>
                <a:ea typeface="Times New Roman"/>
                <a:cs typeface="Times New Roman"/>
                <a:sym typeface="Times New Roman"/>
              </a:rPr>
              <a:t>, Y., Roy-</a:t>
            </a:r>
            <a:r>
              <a:rPr lang="en-US" sz="820" dirty="0" err="1">
                <a:solidFill>
                  <a:schemeClr val="lt1"/>
                </a:solidFill>
                <a:latin typeface="Times New Roman"/>
                <a:ea typeface="Times New Roman"/>
                <a:cs typeface="Times New Roman"/>
                <a:sym typeface="Times New Roman"/>
              </a:rPr>
              <a:t>Highley</a:t>
            </a:r>
            <a:r>
              <a:rPr lang="en-US" sz="820" dirty="0">
                <a:solidFill>
                  <a:schemeClr val="lt1"/>
                </a:solidFill>
                <a:latin typeface="Times New Roman"/>
                <a:ea typeface="Times New Roman"/>
                <a:cs typeface="Times New Roman"/>
                <a:sym typeface="Times New Roman"/>
              </a:rPr>
              <a:t>, E., Grimes, K. and Shah, S., 2025. Digital health technology compliance with clinical safety standards in the national health service in England: national cross-sectional study. </a:t>
            </a:r>
            <a:r>
              <a:rPr lang="en-US" sz="820" i="1" dirty="0">
                <a:solidFill>
                  <a:schemeClr val="lt1"/>
                </a:solidFill>
                <a:latin typeface="Times New Roman"/>
                <a:ea typeface="Times New Roman"/>
                <a:cs typeface="Times New Roman"/>
                <a:sym typeface="Times New Roman"/>
              </a:rPr>
              <a:t>Journal of Medical Internet Research</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27</a:t>
            </a:r>
            <a:r>
              <a:rPr lang="en-US" sz="820" dirty="0">
                <a:solidFill>
                  <a:schemeClr val="lt1"/>
                </a:solidFill>
                <a:latin typeface="Times New Roman"/>
                <a:ea typeface="Times New Roman"/>
                <a:cs typeface="Times New Roman"/>
                <a:sym typeface="Times New Roman"/>
              </a:rPr>
              <a:t>, p.e80076.</a:t>
            </a:r>
            <a:r>
              <a:rPr lang="en-US" sz="820" dirty="0">
                <a:solidFill>
                  <a:schemeClr val="lt1"/>
                </a:solidFill>
                <a:uFill>
                  <a:noFill/>
                </a:uFill>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https://www.jmir.org/2025/1/e80076/</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Palmer, R., (2025). </a:t>
            </a:r>
            <a:r>
              <a:rPr lang="en-US" sz="820" i="1" dirty="0">
                <a:solidFill>
                  <a:schemeClr val="lt1"/>
                </a:solidFill>
                <a:latin typeface="Times New Roman"/>
                <a:ea typeface="Times New Roman"/>
                <a:cs typeface="Times New Roman"/>
                <a:sym typeface="Times New Roman"/>
              </a:rPr>
              <a:t>The experts guide to the NHS DTAC (Digital Technology Assessment Criteria)</a:t>
            </a:r>
            <a:r>
              <a:rPr lang="en-US" sz="820" dirty="0">
                <a:solidFill>
                  <a:schemeClr val="lt1"/>
                </a:solidFill>
                <a:latin typeface="Times New Roman"/>
                <a:ea typeface="Times New Roman"/>
                <a:cs typeface="Times New Roman"/>
                <a:sym typeface="Times New Roman"/>
              </a:rPr>
              <a:t>. 8foldGovernance, 22 September. Available at:</a:t>
            </a:r>
            <a:r>
              <a:rPr lang="en-US" sz="820" dirty="0">
                <a:solidFill>
                  <a:schemeClr val="lt1"/>
                </a:solidFill>
                <a:uFill>
                  <a:noFill/>
                </a:uFill>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https://8foldgovernance.com/guide-to-the-nhs-dtac/</a:t>
            </a:r>
            <a:r>
              <a:rPr lang="en-US" sz="820" dirty="0">
                <a:solidFill>
                  <a:schemeClr val="lt1"/>
                </a:solidFill>
                <a:latin typeface="Times New Roman"/>
                <a:ea typeface="Times New Roman"/>
                <a:cs typeface="Times New Roman"/>
                <a:sym typeface="Times New Roman"/>
              </a:rPr>
              <a:t> (Accessed: 01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Patra, M., Gupta, A.K., Kumar, D. and Kumar, B., (2025). ‘Antimicrobial resistance: A rising global threat to public health’, </a:t>
            </a:r>
            <a:r>
              <a:rPr lang="en-US" sz="820" i="1" dirty="0">
                <a:solidFill>
                  <a:schemeClr val="lt1"/>
                </a:solidFill>
                <a:latin typeface="Times New Roman"/>
                <a:ea typeface="Times New Roman"/>
                <a:cs typeface="Times New Roman"/>
                <a:sym typeface="Times New Roman"/>
              </a:rPr>
              <a:t>Infection and Drug Resistance</a:t>
            </a:r>
            <a:r>
              <a:rPr lang="en-US" sz="820" dirty="0">
                <a:solidFill>
                  <a:schemeClr val="lt1"/>
                </a:solidFill>
                <a:latin typeface="Times New Roman"/>
                <a:ea typeface="Times New Roman"/>
                <a:cs typeface="Times New Roman"/>
                <a:sym typeface="Times New Roman"/>
              </a:rPr>
              <a:t>, 18, pp. 5419–5437. </a:t>
            </a:r>
            <a:r>
              <a:rPr lang="en-US" sz="820" dirty="0" err="1">
                <a:solidFill>
                  <a:schemeClr val="lt1"/>
                </a:solidFill>
                <a:latin typeface="Times New Roman"/>
                <a:ea typeface="Times New Roman"/>
                <a:cs typeface="Times New Roman"/>
                <a:sym typeface="Times New Roman"/>
              </a:rPr>
              <a:t>doi</a:t>
            </a:r>
            <a:r>
              <a:rPr lang="en-US" sz="820" dirty="0">
                <a:solidFill>
                  <a:schemeClr val="lt1"/>
                </a:solidFill>
                <a:latin typeface="Times New Roman"/>
                <a:ea typeface="Times New Roman"/>
                <a:cs typeface="Times New Roman"/>
                <a:sym typeface="Times New Roman"/>
              </a:rPr>
              <a:t>: 10.2147/IDR.S530557.</a:t>
            </a:r>
            <a:r>
              <a:rPr lang="en-US" sz="820" dirty="0">
                <a:solidFill>
                  <a:schemeClr val="lt1"/>
                </a:solidFill>
                <a:uFill>
                  <a:noFill/>
                </a:uFill>
                <a:latin typeface="Times New Roman"/>
                <a:ea typeface="Times New Roman"/>
                <a:cs typeface="Times New Roman"/>
                <a:sym typeface="Times New Roman"/>
                <a:hlinkClick r:id="rId19">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19">
                  <a:extLst>
                    <a:ext uri="{A12FA001-AC4F-418D-AE19-62706E023703}">
                      <ahyp:hlinkClr xmlns:ahyp="http://schemas.microsoft.com/office/drawing/2018/hyperlinkcolor" val="tx"/>
                    </a:ext>
                  </a:extLst>
                </a:hlinkClick>
              </a:rPr>
              <a:t>https://pmc.ncbi.nlm.nih.gov/articles/PMC12558087/</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err="1">
                <a:solidFill>
                  <a:schemeClr val="lt1"/>
                </a:solidFill>
                <a:latin typeface="Times New Roman"/>
                <a:ea typeface="Times New Roman"/>
                <a:cs typeface="Times New Roman"/>
                <a:sym typeface="Times New Roman"/>
              </a:rPr>
              <a:t>Tarricone</a:t>
            </a:r>
            <a:r>
              <a:rPr lang="en-US" sz="820" dirty="0">
                <a:solidFill>
                  <a:schemeClr val="lt1"/>
                </a:solidFill>
                <a:latin typeface="Times New Roman"/>
                <a:ea typeface="Times New Roman"/>
                <a:cs typeface="Times New Roman"/>
                <a:sym typeface="Times New Roman"/>
              </a:rPr>
              <a:t>, R., </a:t>
            </a:r>
            <a:r>
              <a:rPr lang="en-US" sz="820" dirty="0" err="1">
                <a:solidFill>
                  <a:schemeClr val="lt1"/>
                </a:solidFill>
                <a:latin typeface="Times New Roman"/>
                <a:ea typeface="Times New Roman"/>
                <a:cs typeface="Times New Roman"/>
                <a:sym typeface="Times New Roman"/>
              </a:rPr>
              <a:t>Petracca</a:t>
            </a:r>
            <a:r>
              <a:rPr lang="en-US" sz="820" dirty="0">
                <a:solidFill>
                  <a:schemeClr val="lt1"/>
                </a:solidFill>
                <a:latin typeface="Times New Roman"/>
                <a:ea typeface="Times New Roman"/>
                <a:cs typeface="Times New Roman"/>
                <a:sym typeface="Times New Roman"/>
              </a:rPr>
              <a:t>, F., </a:t>
            </a:r>
            <a:r>
              <a:rPr lang="en-US" sz="820" dirty="0" err="1">
                <a:solidFill>
                  <a:schemeClr val="lt1"/>
                </a:solidFill>
                <a:latin typeface="Times New Roman"/>
                <a:ea typeface="Times New Roman"/>
                <a:cs typeface="Times New Roman"/>
                <a:sym typeface="Times New Roman"/>
              </a:rPr>
              <a:t>Cucciniello</a:t>
            </a:r>
            <a:r>
              <a:rPr lang="en-US" sz="820" dirty="0">
                <a:solidFill>
                  <a:schemeClr val="lt1"/>
                </a:solidFill>
                <a:latin typeface="Times New Roman"/>
                <a:ea typeface="Times New Roman"/>
                <a:cs typeface="Times New Roman"/>
                <a:sym typeface="Times New Roman"/>
              </a:rPr>
              <a:t>, M. and </a:t>
            </a:r>
            <a:r>
              <a:rPr lang="en-US" sz="820" dirty="0" err="1">
                <a:solidFill>
                  <a:schemeClr val="lt1"/>
                </a:solidFill>
                <a:latin typeface="Times New Roman"/>
                <a:ea typeface="Times New Roman"/>
                <a:cs typeface="Times New Roman"/>
                <a:sym typeface="Times New Roman"/>
              </a:rPr>
              <a:t>Ciani</a:t>
            </a:r>
            <a:r>
              <a:rPr lang="en-US" sz="820" dirty="0">
                <a:solidFill>
                  <a:schemeClr val="lt1"/>
                </a:solidFill>
                <a:latin typeface="Times New Roman"/>
                <a:ea typeface="Times New Roman"/>
                <a:cs typeface="Times New Roman"/>
                <a:sym typeface="Times New Roman"/>
              </a:rPr>
              <a:t>, O., 2022. Recommendations for developing a lifecycle, multidimensional assessment framework for mobile medical apps. </a:t>
            </a:r>
            <a:r>
              <a:rPr lang="en-US" sz="820" i="1" dirty="0">
                <a:solidFill>
                  <a:schemeClr val="lt1"/>
                </a:solidFill>
                <a:latin typeface="Times New Roman"/>
                <a:ea typeface="Times New Roman"/>
                <a:cs typeface="Times New Roman"/>
                <a:sym typeface="Times New Roman"/>
              </a:rPr>
              <a:t>Health Economics</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31</a:t>
            </a:r>
            <a:r>
              <a:rPr lang="en-US" sz="820" dirty="0">
                <a:solidFill>
                  <a:schemeClr val="lt1"/>
                </a:solidFill>
                <a:latin typeface="Times New Roman"/>
                <a:ea typeface="Times New Roman"/>
                <a:cs typeface="Times New Roman"/>
                <a:sym typeface="Times New Roman"/>
              </a:rPr>
              <a:t>, pp.73-97.</a:t>
            </a:r>
            <a:r>
              <a:rPr lang="en-US" sz="820" dirty="0">
                <a:solidFill>
                  <a:schemeClr val="lt1"/>
                </a:solidFill>
                <a:uFill>
                  <a:noFill/>
                </a:uFill>
                <a:latin typeface="Times New Roman"/>
                <a:ea typeface="Times New Roman"/>
                <a:cs typeface="Times New Roman"/>
                <a:sym typeface="Times New Roman"/>
                <a:hlinkClick r:id="rId20">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20">
                  <a:extLst>
                    <a:ext uri="{A12FA001-AC4F-418D-AE19-62706E023703}">
                      <ahyp:hlinkClr xmlns:ahyp="http://schemas.microsoft.com/office/drawing/2018/hyperlinkcolor" val="tx"/>
                    </a:ext>
                  </a:extLst>
                </a:hlinkClick>
              </a:rPr>
              <a:t>https://onlinelibrary.wiley.com/doi/pdfdirect/10.1002/hec.4505?utm_source=consensus</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UK Government, (2024). </a:t>
            </a:r>
            <a:r>
              <a:rPr lang="en-US" sz="820" i="1" dirty="0">
                <a:solidFill>
                  <a:schemeClr val="lt1"/>
                </a:solidFill>
                <a:latin typeface="Times New Roman"/>
                <a:ea typeface="Times New Roman"/>
                <a:cs typeface="Times New Roman"/>
                <a:sym typeface="Times New Roman"/>
              </a:rPr>
              <a:t>Confronting antimicrobial resistance 2024 to 2029</a:t>
            </a:r>
            <a:r>
              <a:rPr lang="en-US" sz="820" dirty="0">
                <a:solidFill>
                  <a:schemeClr val="lt1"/>
                </a:solidFill>
                <a:latin typeface="Times New Roman"/>
                <a:ea typeface="Times New Roman"/>
                <a:cs typeface="Times New Roman"/>
                <a:sym typeface="Times New Roman"/>
              </a:rPr>
              <a:t>. GOV.UK, 8 May. Available at:</a:t>
            </a:r>
            <a:r>
              <a:rPr lang="en-US" sz="820" dirty="0">
                <a:solidFill>
                  <a:schemeClr val="lt1"/>
                </a:solidFill>
                <a:uFill>
                  <a:noFill/>
                </a:uFill>
                <a:latin typeface="Times New Roman"/>
                <a:ea typeface="Times New Roman"/>
                <a:cs typeface="Times New Roman"/>
                <a:sym typeface="Times New Roman"/>
                <a:hlinkClick r:id="rId21">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21">
                  <a:extLst>
                    <a:ext uri="{A12FA001-AC4F-418D-AE19-62706E023703}">
                      <ahyp:hlinkClr xmlns:ahyp="http://schemas.microsoft.com/office/drawing/2018/hyperlinkcolor" val="tx"/>
                    </a:ext>
                  </a:extLst>
                </a:hlinkClick>
              </a:rPr>
              <a:t>https://www.gov.uk/government/publications/uk-5-year-action-plan-for-antimicrobial-resistance-2024-to-2029/confronting-antimicrobial-resistance-2024-to-2029</a:t>
            </a:r>
            <a:r>
              <a:rPr lang="en-US" sz="820" dirty="0">
                <a:solidFill>
                  <a:schemeClr val="lt1"/>
                </a:solidFill>
                <a:latin typeface="Times New Roman"/>
                <a:ea typeface="Times New Roman"/>
                <a:cs typeface="Times New Roman"/>
                <a:sym typeface="Times New Roman"/>
              </a:rPr>
              <a:t> (Accessed: 04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UK Government, (2025). </a:t>
            </a:r>
            <a:r>
              <a:rPr lang="en-US" sz="820" i="1" dirty="0">
                <a:solidFill>
                  <a:schemeClr val="lt1"/>
                </a:solidFill>
                <a:latin typeface="Times New Roman"/>
                <a:ea typeface="Times New Roman"/>
                <a:cs typeface="Times New Roman"/>
                <a:sym typeface="Times New Roman"/>
              </a:rPr>
              <a:t>UK 2024 to 2029 antimicrobial resistance national action plan: 1-year progress report</a:t>
            </a:r>
            <a:r>
              <a:rPr lang="en-US" sz="820" dirty="0">
                <a:solidFill>
                  <a:schemeClr val="lt1"/>
                </a:solidFill>
                <a:latin typeface="Times New Roman"/>
                <a:ea typeface="Times New Roman"/>
                <a:cs typeface="Times New Roman"/>
                <a:sym typeface="Times New Roman"/>
              </a:rPr>
              <a:t>. GOV.UK, 24 September. Available at:</a:t>
            </a:r>
            <a:r>
              <a:rPr lang="en-US" sz="820" dirty="0">
                <a:solidFill>
                  <a:schemeClr val="lt1"/>
                </a:solidFill>
                <a:uFill>
                  <a:noFill/>
                </a:uFill>
                <a:latin typeface="Times New Roman"/>
                <a:ea typeface="Times New Roman"/>
                <a:cs typeface="Times New Roman"/>
                <a:sym typeface="Times New Roman"/>
                <a:hlinkClick r:id="rId22">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22">
                  <a:extLst>
                    <a:ext uri="{A12FA001-AC4F-418D-AE19-62706E023703}">
                      <ahyp:hlinkClr xmlns:ahyp="http://schemas.microsoft.com/office/drawing/2018/hyperlinkcolor" val="tx"/>
                    </a:ext>
                  </a:extLst>
                </a:hlinkClick>
              </a:rPr>
              <a:t>https://www.gov.uk/government/publications/uk-5-year-action-plan-for-amr-1-year-progress-report/uk-2024-to-2029-antimicrobial-resistance-national-action-plan-1-year-progress-report</a:t>
            </a:r>
            <a:r>
              <a:rPr lang="en-US" sz="820" dirty="0">
                <a:solidFill>
                  <a:schemeClr val="lt1"/>
                </a:solidFill>
                <a:latin typeface="Times New Roman"/>
                <a:ea typeface="Times New Roman"/>
                <a:cs typeface="Times New Roman"/>
                <a:sym typeface="Times New Roman"/>
              </a:rPr>
              <a:t> (Accessed: 04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UK Health Security Agency, (2025). ‘UKHSA launches campaign to tackle misconceptions on antibiotics’, </a:t>
            </a:r>
            <a:r>
              <a:rPr lang="en-US" sz="820" i="1" dirty="0">
                <a:solidFill>
                  <a:schemeClr val="lt1"/>
                </a:solidFill>
                <a:latin typeface="Times New Roman"/>
                <a:ea typeface="Times New Roman"/>
                <a:cs typeface="Times New Roman"/>
                <a:sym typeface="Times New Roman"/>
              </a:rPr>
              <a:t>GOV.UK</a:t>
            </a:r>
            <a:r>
              <a:rPr lang="en-US" sz="820" dirty="0">
                <a:solidFill>
                  <a:schemeClr val="lt1"/>
                </a:solidFill>
                <a:latin typeface="Times New Roman"/>
                <a:ea typeface="Times New Roman"/>
                <a:cs typeface="Times New Roman"/>
                <a:sym typeface="Times New Roman"/>
              </a:rPr>
              <a:t>, 7 April. Available at:</a:t>
            </a:r>
            <a:r>
              <a:rPr lang="en-US" sz="820" dirty="0">
                <a:solidFill>
                  <a:schemeClr val="lt1"/>
                </a:solidFill>
                <a:uFill>
                  <a:noFill/>
                </a:uFill>
                <a:latin typeface="Times New Roman"/>
                <a:ea typeface="Times New Roman"/>
                <a:cs typeface="Times New Roman"/>
                <a:sym typeface="Times New Roman"/>
                <a:hlinkClick r:id="rId23">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23">
                  <a:extLst>
                    <a:ext uri="{A12FA001-AC4F-418D-AE19-62706E023703}">
                      <ahyp:hlinkClr xmlns:ahyp="http://schemas.microsoft.com/office/drawing/2018/hyperlinkcolor" val="tx"/>
                    </a:ext>
                  </a:extLst>
                </a:hlinkClick>
              </a:rPr>
              <a:t>https://www.gov.uk/government/news/ukhsa-launches-campaign-to-tackle-misconceptions-on-antibiotics</a:t>
            </a:r>
            <a:r>
              <a:rPr lang="en-US" sz="820" dirty="0">
                <a:solidFill>
                  <a:schemeClr val="lt1"/>
                </a:solidFill>
                <a:latin typeface="Times New Roman"/>
                <a:ea typeface="Times New Roman"/>
                <a:cs typeface="Times New Roman"/>
                <a:sym typeface="Times New Roman"/>
              </a:rPr>
              <a:t> (Accessed: 04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UK Health Security Agency, (2026). </a:t>
            </a:r>
            <a:r>
              <a:rPr lang="en-US" sz="820" i="1" dirty="0">
                <a:solidFill>
                  <a:schemeClr val="lt1"/>
                </a:solidFill>
                <a:latin typeface="Times New Roman"/>
                <a:ea typeface="Times New Roman"/>
                <a:cs typeface="Times New Roman"/>
                <a:sym typeface="Times New Roman"/>
              </a:rPr>
              <a:t>ESPAUR report 2024 to 2025: extended summary</a:t>
            </a:r>
            <a:r>
              <a:rPr lang="en-US" sz="820" dirty="0">
                <a:solidFill>
                  <a:schemeClr val="lt1"/>
                </a:solidFill>
                <a:latin typeface="Times New Roman"/>
                <a:ea typeface="Times New Roman"/>
                <a:cs typeface="Times New Roman"/>
                <a:sym typeface="Times New Roman"/>
              </a:rPr>
              <a:t>. GOV.UK. Available at:</a:t>
            </a:r>
            <a:r>
              <a:rPr lang="en-US" sz="820" dirty="0">
                <a:solidFill>
                  <a:schemeClr val="lt1"/>
                </a:solidFill>
                <a:uFill>
                  <a:noFill/>
                </a:uFill>
                <a:latin typeface="Times New Roman"/>
                <a:ea typeface="Times New Roman"/>
                <a:cs typeface="Times New Roman"/>
                <a:sym typeface="Times New Roman"/>
                <a:hlinkClick r:id="rId24">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24">
                  <a:extLst>
                    <a:ext uri="{A12FA001-AC4F-418D-AE19-62706E023703}">
                      <ahyp:hlinkClr xmlns:ahyp="http://schemas.microsoft.com/office/drawing/2018/hyperlinkcolor" val="tx"/>
                    </a:ext>
                  </a:extLst>
                </a:hlinkClick>
              </a:rPr>
              <a:t>https://www.gov.uk/government/publications/english-surveillance-programme-for-antimicrobial-utilisation-and-resistance-espaur-2024-to-2025-report/espaur-report-2024-to-2025-extended-summary</a:t>
            </a:r>
            <a:r>
              <a:rPr lang="en-US" sz="820" dirty="0">
                <a:solidFill>
                  <a:schemeClr val="lt1"/>
                </a:solidFill>
                <a:latin typeface="Times New Roman"/>
                <a:ea typeface="Times New Roman"/>
                <a:cs typeface="Times New Roman"/>
                <a:sym typeface="Times New Roman"/>
              </a:rPr>
              <a:t> (Accessed: 05 August 2026).</a:t>
            </a:r>
            <a:endParaRPr sz="820"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Wah, J.N.K., 2025. Revolutionizing e-health: the transformative role of AI-powered hybrid chatbots in healthcare solutions. </a:t>
            </a:r>
            <a:r>
              <a:rPr lang="en-US" sz="820" i="1" dirty="0">
                <a:solidFill>
                  <a:schemeClr val="lt1"/>
                </a:solidFill>
                <a:latin typeface="Times New Roman"/>
                <a:ea typeface="Times New Roman"/>
                <a:cs typeface="Times New Roman"/>
                <a:sym typeface="Times New Roman"/>
              </a:rPr>
              <a:t>Frontiers in Public Health</a:t>
            </a:r>
            <a:r>
              <a:rPr lang="en-US" sz="820" dirty="0">
                <a:solidFill>
                  <a:schemeClr val="lt1"/>
                </a:solidFill>
                <a:latin typeface="Times New Roman"/>
                <a:ea typeface="Times New Roman"/>
                <a:cs typeface="Times New Roman"/>
                <a:sym typeface="Times New Roman"/>
              </a:rPr>
              <a:t>, </a:t>
            </a:r>
            <a:r>
              <a:rPr lang="en-US" sz="820" i="1" dirty="0">
                <a:solidFill>
                  <a:schemeClr val="lt1"/>
                </a:solidFill>
                <a:latin typeface="Times New Roman"/>
                <a:ea typeface="Times New Roman"/>
                <a:cs typeface="Times New Roman"/>
                <a:sym typeface="Times New Roman"/>
              </a:rPr>
              <a:t>13</a:t>
            </a:r>
            <a:r>
              <a:rPr lang="en-US" sz="820" dirty="0">
                <a:solidFill>
                  <a:schemeClr val="lt1"/>
                </a:solidFill>
                <a:latin typeface="Times New Roman"/>
                <a:ea typeface="Times New Roman"/>
                <a:cs typeface="Times New Roman"/>
                <a:sym typeface="Times New Roman"/>
              </a:rPr>
              <a:t>, p.1530799.</a:t>
            </a:r>
            <a:r>
              <a:rPr lang="en-US" sz="820" dirty="0">
                <a:solidFill>
                  <a:schemeClr val="lt1"/>
                </a:solidFill>
                <a:uFill>
                  <a:noFill/>
                </a:uFill>
                <a:latin typeface="Times New Roman"/>
                <a:ea typeface="Times New Roman"/>
                <a:cs typeface="Times New Roman"/>
                <a:sym typeface="Times New Roman"/>
                <a:hlinkClick r:id="rId25">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25">
                  <a:extLst>
                    <a:ext uri="{A12FA001-AC4F-418D-AE19-62706E023703}">
                      <ahyp:hlinkClr xmlns:ahyp="http://schemas.microsoft.com/office/drawing/2018/hyperlinkcolor" val="tx"/>
                    </a:ext>
                  </a:extLst>
                </a:hlinkClick>
              </a:rPr>
              <a:t>https://www.frontiersin.org/journals/public-health/articles/10.3389/fpubh.2025.1530799/pdf</a:t>
            </a:r>
            <a:endParaRPr sz="820" u="sng" dirty="0">
              <a:solidFill>
                <a:schemeClr val="lt1"/>
              </a:solidFill>
              <a:latin typeface="Times New Roman"/>
              <a:ea typeface="Times New Roman"/>
              <a:cs typeface="Times New Roman"/>
              <a:sym typeface="Times New Roman"/>
            </a:endParaRPr>
          </a:p>
          <a:p>
            <a:pPr marL="171450" lvl="0" indent="-171450" algn="just" rtl="0">
              <a:lnSpc>
                <a:spcPct val="100000"/>
              </a:lnSpc>
              <a:spcBef>
                <a:spcPts val="0"/>
              </a:spcBef>
              <a:spcAft>
                <a:spcPts val="0"/>
              </a:spcAft>
              <a:buClr>
                <a:schemeClr val="dk1"/>
              </a:buClr>
              <a:buSzPts val="1100"/>
              <a:buFont typeface="Arial" panose="020B0604020202020204" pitchFamily="34" charset="0"/>
              <a:buChar char="•"/>
            </a:pPr>
            <a:r>
              <a:rPr lang="en-US" sz="820" dirty="0">
                <a:solidFill>
                  <a:schemeClr val="lt1"/>
                </a:solidFill>
                <a:latin typeface="Times New Roman"/>
                <a:ea typeface="Times New Roman"/>
                <a:cs typeface="Times New Roman"/>
                <a:sym typeface="Times New Roman"/>
              </a:rPr>
              <a:t>Whitton, K., (2024). ‘Expert Insights: Understanding DCB0129 and its importance for medical devices’, </a:t>
            </a:r>
            <a:r>
              <a:rPr lang="en-US" sz="820" i="1" dirty="0">
                <a:solidFill>
                  <a:schemeClr val="lt1"/>
                </a:solidFill>
                <a:latin typeface="Times New Roman"/>
                <a:ea typeface="Times New Roman"/>
                <a:cs typeface="Times New Roman"/>
                <a:sym typeface="Times New Roman"/>
              </a:rPr>
              <a:t>8foldGovernance</a:t>
            </a:r>
            <a:r>
              <a:rPr lang="en-US" sz="820" dirty="0">
                <a:solidFill>
                  <a:schemeClr val="lt1"/>
                </a:solidFill>
                <a:latin typeface="Times New Roman"/>
                <a:ea typeface="Times New Roman"/>
                <a:cs typeface="Times New Roman"/>
                <a:sym typeface="Times New Roman"/>
              </a:rPr>
              <a:t>, 19 August.</a:t>
            </a:r>
            <a:r>
              <a:rPr lang="en-US" sz="820" dirty="0">
                <a:solidFill>
                  <a:schemeClr val="lt1"/>
                </a:solidFill>
                <a:uFill>
                  <a:noFill/>
                </a:uFill>
                <a:latin typeface="Times New Roman"/>
                <a:ea typeface="Times New Roman"/>
                <a:cs typeface="Times New Roman"/>
                <a:sym typeface="Times New Roman"/>
                <a:hlinkClick r:id="rId26">
                  <a:extLst>
                    <a:ext uri="{A12FA001-AC4F-418D-AE19-62706E023703}">
                      <ahyp:hlinkClr xmlns:ahyp="http://schemas.microsoft.com/office/drawing/2018/hyperlinkcolor" val="tx"/>
                    </a:ext>
                  </a:extLst>
                </a:hlinkClick>
              </a:rPr>
              <a:t> </a:t>
            </a:r>
            <a:r>
              <a:rPr lang="en-US" sz="820" u="sng" dirty="0">
                <a:solidFill>
                  <a:schemeClr val="lt1"/>
                </a:solidFill>
                <a:latin typeface="Times New Roman"/>
                <a:ea typeface="Times New Roman"/>
                <a:cs typeface="Times New Roman"/>
                <a:sym typeface="Times New Roman"/>
                <a:hlinkClick r:id="rId26">
                  <a:extLst>
                    <a:ext uri="{A12FA001-AC4F-418D-AE19-62706E023703}">
                      <ahyp:hlinkClr xmlns:ahyp="http://schemas.microsoft.com/office/drawing/2018/hyperlinkcolor" val="tx"/>
                    </a:ext>
                  </a:extLst>
                </a:hlinkClick>
              </a:rPr>
              <a:t>https://8foldgovernance.com/expert-insights-understanding-dcb0129-and-its-importance-for-medical-devices/</a:t>
            </a:r>
            <a:r>
              <a:rPr lang="en-US" sz="820" dirty="0">
                <a:solidFill>
                  <a:schemeClr val="lt1"/>
                </a:solidFill>
                <a:latin typeface="Times New Roman"/>
                <a:ea typeface="Times New Roman"/>
                <a:cs typeface="Times New Roman"/>
                <a:sym typeface="Times New Roman"/>
              </a:rPr>
              <a:t>  </a:t>
            </a:r>
            <a:endParaRPr sz="820" dirty="0">
              <a:solidFill>
                <a:schemeClr val="lt1"/>
              </a:solidFill>
              <a:latin typeface="Times New Roman"/>
              <a:ea typeface="Times New Roman"/>
              <a:cs typeface="Times New Roman"/>
              <a:sym typeface="Times New Roman"/>
            </a:endParaRPr>
          </a:p>
        </p:txBody>
      </p:sp>
      <p:sp>
        <p:nvSpPr>
          <p:cNvPr id="369" name="Google Shape;369;p17"/>
          <p:cNvSpPr txBox="1"/>
          <p:nvPr/>
        </p:nvSpPr>
        <p:spPr>
          <a:xfrm>
            <a:off x="1932182" y="94393"/>
            <a:ext cx="5832600" cy="52318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b="1" dirty="0">
                <a:solidFill>
                  <a:schemeClr val="lt1"/>
                </a:solidFill>
                <a:latin typeface="Times New Roman"/>
                <a:ea typeface="Times New Roman"/>
                <a:cs typeface="Times New Roman"/>
                <a:sym typeface="Times New Roman"/>
              </a:rPr>
              <a:t>References</a:t>
            </a:r>
            <a:endParaRPr sz="2800" dirty="0">
              <a:solidFill>
                <a:schemeClr val="lt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Madison">
  <a:themeElements>
    <a:clrScheme name="Madison">
      <a:dk1>
        <a:srgbClr val="000000"/>
      </a:dk1>
      <a:lt1>
        <a:srgbClr val="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dison">
  <a:themeElements>
    <a:clrScheme name="Madison">
      <a:dk1>
        <a:srgbClr val="000000"/>
      </a:dk1>
      <a:lt1>
        <a:srgbClr val="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4793</Words>
  <Application>Microsoft Office PowerPoint</Application>
  <PresentationFormat>On-screen Show (4:3)</PresentationFormat>
  <Paragraphs>182</Paragraphs>
  <Slides>17</Slides>
  <Notes>17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17</vt:i4>
      </vt:variant>
    </vt:vector>
  </HeadingPairs>
  <TitlesOfParts>
    <vt:vector size="23" baseType="lpstr">
      <vt:lpstr>Arial</vt:lpstr>
      <vt:lpstr>Times New Roman</vt:lpstr>
      <vt:lpstr>Calibri</vt:lpstr>
      <vt:lpstr>Noto Sans Symbols</vt:lpstr>
      <vt:lpstr>Madison</vt:lpstr>
      <vt:lpstr>Madison</vt:lpstr>
      <vt:lpstr>Group Member 3: Barriers </vt:lpstr>
      <vt:lpstr>PowerPoint Presentation</vt:lpstr>
      <vt:lpstr>PowerPoint Presentation</vt:lpstr>
      <vt:lpstr>Stakeholders with duties and impact</vt:lpstr>
      <vt:lpstr>Stakeholders to facilitate the implementation and delivery of the chosen digital health promotion intervention </vt:lpstr>
      <vt:lpstr>Stakeholders with duties and impact</vt:lpstr>
      <vt:lpstr>Potential barriers to implement and deliver the antimicrobial-resistance digital intervention</vt:lpstr>
      <vt:lpstr>PowerPoint Presentation</vt:lpstr>
      <vt:lpstr>CONTD…</vt:lpstr>
      <vt:lpstr>CONTD… </vt:lpstr>
      <vt:lpstr>CONTD…</vt:lpstr>
      <vt:lpstr>Legal and ethical issues correlated with the intervention </vt:lpstr>
      <vt:lpstr>PowerPoint Presentation</vt:lpstr>
      <vt:lpstr>CONTD…</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Member 3: Barriers </dc:title>
  <dc:creator>User</dc:creator>
  <cp:lastModifiedBy>Home Computer</cp:lastModifiedBy>
  <cp:revision>1</cp:revision>
  <dcterms:created xsi:type="dcterms:W3CDTF">2025-09-22T08:22:13Z</dcterms:created>
  <dcterms:modified xsi:type="dcterms:W3CDTF">2026-08-12T05:16:16Z</dcterms:modified>
</cp:coreProperties>
</file>