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0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93B44F-10DF-4606-AB92-4D2F6D9EFF4C}" v="519" dt="2021-11-09T21:56:23.235"/>
    <p1510:client id="{E9EB6915-036B-617E-7478-513F34DAC3DA}" v="1389" dt="2021-11-14T22:03:00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06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078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396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38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18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41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346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329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356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00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11/14/2021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99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398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43" r:id="rId6"/>
    <p:sldLayoutId id="2147483839" r:id="rId7"/>
    <p:sldLayoutId id="2147483840" r:id="rId8"/>
    <p:sldLayoutId id="2147483841" r:id="rId9"/>
    <p:sldLayoutId id="2147483842" r:id="rId10"/>
    <p:sldLayoutId id="214748384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bernardmarr.com/six-kpis-for-an-entire-organisation-how-tesco-overhauled-its-performance-management-framework/" TargetMode="External"/><Relationship Id="rId3" Type="http://schemas.openxmlformats.org/officeDocument/2006/relationships/hyperlink" Target="https://www.edweek.org/education/opinion-leaders-can-change-the-mood-and-raise-morale/2014/08" TargetMode="External"/><Relationship Id="rId7" Type="http://schemas.openxmlformats.org/officeDocument/2006/relationships/hyperlink" Target="https://bernardmarr.com/what-is-performance-management-a-super-simple-explanation-for-everyone/" TargetMode="External"/><Relationship Id="rId2" Type="http://schemas.openxmlformats.org/officeDocument/2006/relationships/hyperlink" Target="https://hr.berkeley.edu/hr-network/central-guide-managing-hr/managing-hr/managing-successfully/performance-management/concep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deagen.com/thought-leadership/blog/7-benefits-of-performance-management" TargetMode="External"/><Relationship Id="rId11" Type="http://schemas.openxmlformats.org/officeDocument/2006/relationships/hyperlink" Target="https://www.unison.org.uk/get-help/knowledge/terminating-suspending-job/appraisal/" TargetMode="External"/><Relationship Id="rId5" Type="http://schemas.openxmlformats.org/officeDocument/2006/relationships/hyperlink" Target="https://www.cipd.co.uk/knowledge/fundamentals/people/performance/factsheet#gref" TargetMode="External"/><Relationship Id="rId10" Type="http://schemas.openxmlformats.org/officeDocument/2006/relationships/hyperlink" Target="http://evolve.reflektive.com/rs/267-LLO-553/images/industry-spotlight-microsoft-s2.pdf" TargetMode="External"/><Relationship Id="rId4" Type="http://schemas.openxmlformats.org/officeDocument/2006/relationships/hyperlink" Target="https://www.brighthr.com/articles/culture-and-performance/appraisals/why-are-employee-appraisals-important/" TargetMode="External"/><Relationship Id="rId9" Type="http://schemas.openxmlformats.org/officeDocument/2006/relationships/hyperlink" Target="https://www.naturalhr.com/2019/12/12/6-benefits-of-performance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2DB4B020-214D-474B-B9F6-6CB9B09DD1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867" b="7866"/>
          <a:stretch/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758628" cy="2696866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Performance Management.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Tahmina Begum - 2011134</a:t>
            </a: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495C7-25BB-46E8-8B4F-4B0BB8065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004" y="350808"/>
            <a:ext cx="10363200" cy="1314443"/>
          </a:xfrm>
        </p:spPr>
        <p:txBody>
          <a:bodyPr/>
          <a:lstStyle/>
          <a:p>
            <a:r>
              <a:rPr lang="en-GB" dirty="0"/>
              <a:t>Defining performance management.</a:t>
            </a:r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322DD7C5-26FD-4963-B289-AF9E1E9ED3E6}"/>
              </a:ext>
            </a:extLst>
          </p:cNvPr>
          <p:cNvSpPr/>
          <p:nvPr/>
        </p:nvSpPr>
        <p:spPr>
          <a:xfrm>
            <a:off x="419821" y="4129091"/>
            <a:ext cx="5477771" cy="2214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"Employees contribute to business objectives"</a:t>
            </a:r>
            <a:endParaRPr lang="en-US" dirty="0">
              <a:ea typeface="+mn-lt"/>
              <a:cs typeface="+mn-lt"/>
            </a:endParaRPr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(CIPD 2020)</a:t>
            </a:r>
            <a:endParaRPr lang="en-GB" dirty="0"/>
          </a:p>
        </p:txBody>
      </p:sp>
      <p:sp>
        <p:nvSpPr>
          <p:cNvPr id="20" name="Thought Bubble: Cloud 19">
            <a:extLst>
              <a:ext uri="{FF2B5EF4-FFF2-40B4-BE49-F238E27FC236}">
                <a16:creationId xmlns:a16="http://schemas.microsoft.com/office/drawing/2014/main" id="{8237F90E-17E8-49AC-B38E-2574FA66B0AD}"/>
              </a:ext>
            </a:extLst>
          </p:cNvPr>
          <p:cNvSpPr/>
          <p:nvPr/>
        </p:nvSpPr>
        <p:spPr>
          <a:xfrm>
            <a:off x="276047" y="1426148"/>
            <a:ext cx="5535282" cy="241539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dirty="0">
                <a:ea typeface="+mn-lt"/>
                <a:cs typeface="+mn-lt"/>
              </a:rPr>
              <a:t>"performance management involves measuring, reporting and managing progress"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</a:rPr>
              <a:t>(Marr 2021)</a:t>
            </a:r>
            <a:endParaRPr lang="en-GB" dirty="0"/>
          </a:p>
        </p:txBody>
      </p:sp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51DB4AA3-4505-470D-8F2C-CBAF35C92CBA}"/>
              </a:ext>
            </a:extLst>
          </p:cNvPr>
          <p:cNvSpPr/>
          <p:nvPr/>
        </p:nvSpPr>
        <p:spPr>
          <a:xfrm>
            <a:off x="6170763" y="1009204"/>
            <a:ext cx="5535282" cy="241539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dirty="0">
                <a:ea typeface="+mn-lt"/>
                <a:cs typeface="+mn-lt"/>
              </a:rPr>
              <a:t>"communication between a supervisor and an employee that occurs throughout the year"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</a:rPr>
              <a:t>(Berkeley 2021)</a:t>
            </a:r>
            <a:endParaRPr lang="en-GB" dirty="0"/>
          </a:p>
        </p:txBody>
      </p:sp>
      <p:sp>
        <p:nvSpPr>
          <p:cNvPr id="22" name="Thought Bubble: Cloud 21">
            <a:extLst>
              <a:ext uri="{FF2B5EF4-FFF2-40B4-BE49-F238E27FC236}">
                <a16:creationId xmlns:a16="http://schemas.microsoft.com/office/drawing/2014/main" id="{C2C5F4A3-9D49-4CB0-9FB3-38FACA300A68}"/>
              </a:ext>
            </a:extLst>
          </p:cNvPr>
          <p:cNvSpPr/>
          <p:nvPr/>
        </p:nvSpPr>
        <p:spPr>
          <a:xfrm>
            <a:off x="6170764" y="3841544"/>
            <a:ext cx="5535282" cy="241539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dirty="0">
                <a:ea typeface="+mn-lt"/>
                <a:cs typeface="+mn-lt"/>
              </a:rPr>
              <a:t>"Process of linking business objectives with departmental objectives, team objectives and individual objectives"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</a:rPr>
              <a:t>(Heery and Noon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878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D5095-1639-4692-9B86-1C9EF5EA8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120770"/>
            <a:ext cx="10363200" cy="839991"/>
          </a:xfrm>
        </p:spPr>
        <p:txBody>
          <a:bodyPr>
            <a:noAutofit/>
          </a:bodyPr>
          <a:lstStyle/>
          <a:p>
            <a:r>
              <a:rPr lang="en-GB" sz="2800" dirty="0"/>
              <a:t>How does performance management help an organisation to improve their employees?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5DCC92B-F552-464B-8D38-19AFBA96A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70" y="1057544"/>
            <a:ext cx="3261863" cy="22556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AB3F63-D3DF-49E0-AD33-BFD687AFA75C}"/>
              </a:ext>
            </a:extLst>
          </p:cNvPr>
          <p:cNvSpPr txBox="1"/>
          <p:nvPr/>
        </p:nvSpPr>
        <p:spPr>
          <a:xfrm>
            <a:off x="10201275" y="51116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Brightwell (2015)</a:t>
            </a:r>
          </a:p>
        </p:txBody>
      </p:sp>
      <p:pic>
        <p:nvPicPr>
          <p:cNvPr id="8" name="Picture 8" descr="Shape&#10;&#10;Description automatically generated">
            <a:extLst>
              <a:ext uri="{FF2B5EF4-FFF2-40B4-BE49-F238E27FC236}">
                <a16:creationId xmlns:a16="http://schemas.microsoft.com/office/drawing/2014/main" id="{3A628FDA-6369-4416-9C45-4447D9948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4673" y="2020108"/>
            <a:ext cx="3307331" cy="19407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0B1EDB-4720-44DA-99AC-530D7802F4F5}"/>
              </a:ext>
            </a:extLst>
          </p:cNvPr>
          <p:cNvSpPr txBox="1"/>
          <p:nvPr/>
        </p:nvSpPr>
        <p:spPr>
          <a:xfrm>
            <a:off x="9282023" y="5472023"/>
            <a:ext cx="29157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Berkowicz &amp; Myers (2014)</a:t>
            </a:r>
          </a:p>
        </p:txBody>
      </p:sp>
      <p:pic>
        <p:nvPicPr>
          <p:cNvPr id="11" name="Picture 11" descr="Chart, bar chart&#10;&#10;Description automatically generated">
            <a:extLst>
              <a:ext uri="{FF2B5EF4-FFF2-40B4-BE49-F238E27FC236}">
                <a16:creationId xmlns:a16="http://schemas.microsoft.com/office/drawing/2014/main" id="{0F5D1B0A-5630-474A-85F3-789F422874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5985" y="935637"/>
            <a:ext cx="3577086" cy="20393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856CBC9-E7F6-48F4-AA17-96B8F642837B}"/>
              </a:ext>
            </a:extLst>
          </p:cNvPr>
          <p:cNvSpPr txBox="1"/>
          <p:nvPr/>
        </p:nvSpPr>
        <p:spPr>
          <a:xfrm>
            <a:off x="10316294" y="577304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Jobboom</a:t>
            </a:r>
            <a:r>
              <a:rPr lang="en-GB" dirty="0"/>
              <a:t> (2021)</a:t>
            </a:r>
          </a:p>
        </p:txBody>
      </p:sp>
      <p:pic>
        <p:nvPicPr>
          <p:cNvPr id="3" name="Picture 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B01B8233-C4DD-42A9-A67F-F0EBF89244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447" y="3424597"/>
            <a:ext cx="3447331" cy="20360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2CCFA9-703D-4FF6-A414-CB5B3EBDCF12}"/>
              </a:ext>
            </a:extLst>
          </p:cNvPr>
          <p:cNvSpPr txBox="1"/>
          <p:nvPr/>
        </p:nvSpPr>
        <p:spPr>
          <a:xfrm>
            <a:off x="10518475" y="61333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Kayako (2021)</a:t>
            </a:r>
            <a:endParaRPr lang="en-GB" dirty="0"/>
          </a:p>
        </p:txBody>
      </p:sp>
      <p:pic>
        <p:nvPicPr>
          <p:cNvPr id="7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A76A783-FB2B-45B2-BA71-231DB327EA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4315" y="4383297"/>
            <a:ext cx="3319371" cy="20451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D9FE34-4411-4CD1-B8F0-499BC28D7A34}"/>
              </a:ext>
            </a:extLst>
          </p:cNvPr>
          <p:cNvSpPr txBox="1"/>
          <p:nvPr/>
        </p:nvSpPr>
        <p:spPr>
          <a:xfrm>
            <a:off x="10474445" y="64919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Delphis (2020)</a:t>
            </a:r>
            <a:endParaRPr lang="en-GB" dirty="0"/>
          </a:p>
        </p:txBody>
      </p:sp>
      <p:pic>
        <p:nvPicPr>
          <p:cNvPr id="13" name="Picture 13" descr="Text, whiteboard&#10;&#10;Description automatically generated">
            <a:extLst>
              <a:ext uri="{FF2B5EF4-FFF2-40B4-BE49-F238E27FC236}">
                <a16:creationId xmlns:a16="http://schemas.microsoft.com/office/drawing/2014/main" id="{C8EB689A-13ED-46AF-8E4D-800C012099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3327" y="2974046"/>
            <a:ext cx="3557497" cy="2045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434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55E5F-63D6-4FDB-A6AC-CA65F0930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4" y="135146"/>
            <a:ext cx="13390118" cy="1097904"/>
          </a:xfrm>
        </p:spPr>
        <p:txBody>
          <a:bodyPr>
            <a:normAutofit/>
          </a:bodyPr>
          <a:lstStyle/>
          <a:p>
            <a:r>
              <a:rPr lang="en-GB" sz="3600"/>
              <a:t>How do these companies use performance management?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88A1B0-D792-43B0-BA0F-8136A2E16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8779" y="3567442"/>
            <a:ext cx="5084947" cy="31829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Corporate Steering Wheel.</a:t>
            </a:r>
          </a:p>
          <a:p>
            <a:r>
              <a:rPr lang="en-GB"/>
              <a:t>Outlines compnaies top priorities</a:t>
            </a:r>
          </a:p>
          <a:p>
            <a:r>
              <a:rPr lang="en-GB"/>
              <a:t>Shows if objectives are being reached. </a:t>
            </a:r>
          </a:p>
          <a:p>
            <a:r>
              <a:rPr lang="en-GB"/>
              <a:t>Told employees what mattered most.</a:t>
            </a:r>
          </a:p>
          <a:p>
            <a:r>
              <a:rPr lang="en-GB"/>
              <a:t>Measured performance across the organisation. </a:t>
            </a:r>
          </a:p>
          <a:p>
            <a:r>
              <a:rPr lang="en-GB"/>
              <a:t>Strategy performance and improving performance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37F83FF-B98C-4550-96D4-04EE142F62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76691" y="3294272"/>
            <a:ext cx="5183188" cy="3182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Annual performance evaluations</a:t>
            </a:r>
          </a:p>
          <a:p>
            <a:r>
              <a:rPr lang="en-GB"/>
              <a:t>Check ins with managers</a:t>
            </a:r>
          </a:p>
          <a:p>
            <a:r>
              <a:rPr lang="en-GB"/>
              <a:t>Tasks delegated between mangers</a:t>
            </a:r>
          </a:p>
          <a:p>
            <a:r>
              <a:rPr lang="en-GB"/>
              <a:t>Individual development plans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C97CFF4-50B7-4969-91AC-ED6CF9163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66" y="1420932"/>
            <a:ext cx="4035365" cy="2017682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6775AFD3-37DE-4B41-93B3-5C7DBFFE69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1004" y="1418003"/>
            <a:ext cx="4468483" cy="167848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332A088-BF05-4B91-A01E-E2A695A43264}"/>
              </a:ext>
            </a:extLst>
          </p:cNvPr>
          <p:cNvSpPr txBox="1"/>
          <p:nvPr/>
        </p:nvSpPr>
        <p:spPr>
          <a:xfrm>
            <a:off x="8678174" y="5802702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Reflektive (2016)</a:t>
            </a:r>
          </a:p>
          <a:p>
            <a:r>
              <a:rPr lang="en-GB"/>
              <a:t>Marr, B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062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2A8B0-6C19-4F3B-9151-C6425477C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45" y="178278"/>
            <a:ext cx="10442760" cy="939753"/>
          </a:xfrm>
        </p:spPr>
        <p:txBody>
          <a:bodyPr/>
          <a:lstStyle/>
          <a:p>
            <a:r>
              <a:rPr lang="en-GB"/>
              <a:t>Preparing for an appraisal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171BD-F2F9-4BE4-9B06-CFCE478E3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3760" y="1132410"/>
            <a:ext cx="5084947" cy="695372"/>
          </a:xfrm>
        </p:spPr>
        <p:txBody>
          <a:bodyPr/>
          <a:lstStyle/>
          <a:p>
            <a:r>
              <a:rPr lang="en-GB"/>
              <a:t>employer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22702-C16C-4DAA-A74A-8B9FCEDC5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496" y="1827782"/>
            <a:ext cx="5084947" cy="3182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Private room available.</a:t>
            </a:r>
            <a:endParaRPr lang="en-US"/>
          </a:p>
          <a:p>
            <a:r>
              <a:rPr lang="en-GB"/>
              <a:t>Appraisal notice to employee.</a:t>
            </a:r>
            <a:endParaRPr lang="en-GB" dirty="0"/>
          </a:p>
          <a:p>
            <a:r>
              <a:rPr lang="en-GB"/>
              <a:t>Appraisal documents for employee.</a:t>
            </a:r>
          </a:p>
          <a:p>
            <a:r>
              <a:rPr lang="en-GB"/>
              <a:t>Create a PDP</a:t>
            </a:r>
            <a:endParaRPr lang="en-GB" dirty="0"/>
          </a:p>
          <a:p>
            <a:r>
              <a:rPr lang="en-GB"/>
              <a:t>Ask for employees opinions.</a:t>
            </a:r>
            <a:endParaRPr lang="en-GB" dirty="0"/>
          </a:p>
          <a:p>
            <a:r>
              <a:rPr lang="en-GB"/>
              <a:t>Be aware of accomplishments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A6E9A3-53B8-4CFD-8D2C-21E105C718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06087" y="1074901"/>
            <a:ext cx="5183188" cy="695372"/>
          </a:xfrm>
        </p:spPr>
        <p:txBody>
          <a:bodyPr/>
          <a:lstStyle/>
          <a:p>
            <a:r>
              <a:rPr lang="en-GB"/>
              <a:t>employee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5A0C5F2-FA5D-433D-B850-FC85851BEB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91068" y="1827782"/>
            <a:ext cx="5183188" cy="3182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Be aware of roles and responsibilities</a:t>
            </a:r>
          </a:p>
          <a:p>
            <a:r>
              <a:rPr lang="en-GB"/>
              <a:t>Fill out appraisal forms</a:t>
            </a:r>
          </a:p>
          <a:p>
            <a:r>
              <a:rPr lang="en-GB"/>
              <a:t>Ask questions</a:t>
            </a:r>
          </a:p>
          <a:p>
            <a:r>
              <a:rPr lang="en-GB"/>
              <a:t>Be aware of accomplishments</a:t>
            </a:r>
            <a:endParaRPr lang="en-GB" dirty="0"/>
          </a:p>
          <a:p>
            <a:endParaRPr lang="en-GB" dirty="0"/>
          </a:p>
        </p:txBody>
      </p:sp>
      <p:pic>
        <p:nvPicPr>
          <p:cNvPr id="11" name="Picture 11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383890B-07B6-4B96-A86E-2BBACD4F0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6136" y="3740989"/>
            <a:ext cx="4957312" cy="304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249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B86D6-AD5E-4CBA-909B-6C210E13F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32" y="106392"/>
            <a:ext cx="10363200" cy="131444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1BA3-7183-4846-8B6F-CE1499F32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" y="1128087"/>
            <a:ext cx="11901577" cy="573389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Berkeley (2021), "</a:t>
            </a:r>
            <a:r>
              <a:rPr lang="en-GB" i="1" dirty="0">
                <a:ea typeface="+mn-lt"/>
                <a:cs typeface="+mn-lt"/>
              </a:rPr>
              <a:t>Performance Management: Concepts &amp; Definitions</a:t>
            </a:r>
            <a:r>
              <a:rPr lang="en-GB" dirty="0">
                <a:ea typeface="+mn-lt"/>
                <a:cs typeface="+mn-lt"/>
              </a:rPr>
              <a:t>", [Online] Available: </a:t>
            </a:r>
            <a:r>
              <a:rPr lang="en-GB" dirty="0">
                <a:ea typeface="+mn-lt"/>
                <a:cs typeface="+mn-lt"/>
                <a:hlinkClick r:id="rId2"/>
              </a:rPr>
              <a:t>https://hr.berkeley.edu/hr-network/central-guide-managing-hr/managing-hr/managing-successfully/performance-management/concepts</a:t>
            </a:r>
            <a:r>
              <a:rPr lang="en-GB" dirty="0">
                <a:ea typeface="+mn-lt"/>
                <a:cs typeface="+mn-lt"/>
              </a:rPr>
              <a:t> [2021,11,10]</a:t>
            </a:r>
            <a:endParaRPr lang="en-GB" dirty="0"/>
          </a:p>
          <a:p>
            <a:r>
              <a:rPr lang="en-GB" dirty="0"/>
              <a:t>Berkowicz &amp; Myers (2014), "</a:t>
            </a:r>
            <a:r>
              <a:rPr lang="en-GB" i="1" dirty="0"/>
              <a:t>Leaders Can Change The Mood And Raise Morale",</a:t>
            </a:r>
            <a:r>
              <a:rPr lang="en-GB" dirty="0"/>
              <a:t> [online] Available: </a:t>
            </a:r>
            <a:r>
              <a:rPr lang="en-GB" dirty="0">
                <a:ea typeface="+mn-lt"/>
                <a:cs typeface="+mn-lt"/>
                <a:hlinkClick r:id="rId3"/>
              </a:rPr>
              <a:t>https://www.edweek.org/education/opinion-leaders-can-change-the-mood-and-raise-morale/2014/08</a:t>
            </a:r>
            <a:r>
              <a:rPr lang="en-GB" dirty="0">
                <a:ea typeface="+mn-lt"/>
                <a:cs typeface="+mn-lt"/>
              </a:rPr>
              <a:t> [2021,11,13]</a:t>
            </a:r>
          </a:p>
          <a:p>
            <a:r>
              <a:rPr lang="en-GB"/>
              <a:t>BrightHR (2021), "Why are employee appraisals important?", [Online] Available: </a:t>
            </a:r>
            <a:r>
              <a:rPr lang="en-GB" dirty="0">
                <a:ea typeface="+mn-lt"/>
                <a:cs typeface="+mn-lt"/>
                <a:hlinkClick r:id="rId4"/>
              </a:rPr>
              <a:t>https://www.brighthr.com/articles/culture-and-performance/appraisals/why-are-employee-appraisals-important/</a:t>
            </a:r>
            <a:r>
              <a:rPr lang="en-GB">
                <a:ea typeface="+mn-lt"/>
                <a:cs typeface="+mn-lt"/>
              </a:rPr>
              <a:t> [2021,11,14]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CIPD (2020), </a:t>
            </a:r>
            <a:r>
              <a:rPr lang="en-GB" i="1" dirty="0"/>
              <a:t>"Performance Management: An Introduction</a:t>
            </a:r>
            <a:r>
              <a:rPr lang="en-GB" dirty="0"/>
              <a:t>", [Online] Available: </a:t>
            </a:r>
            <a:r>
              <a:rPr lang="en-GB" dirty="0">
                <a:ea typeface="+mn-lt"/>
                <a:cs typeface="+mn-lt"/>
                <a:hlinkClick r:id="rId5"/>
              </a:rPr>
              <a:t>https://www.cipd.co.uk/knowledge/fundamentals/people/performance/factsheet#gref</a:t>
            </a:r>
            <a:r>
              <a:rPr lang="en-GB">
                <a:ea typeface="+mn-lt"/>
                <a:cs typeface="+mn-lt"/>
              </a:rPr>
              <a:t>   [2021,11,10]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Foulis, D (2021) "</a:t>
            </a:r>
            <a:r>
              <a:rPr lang="en-GB" b="1"/>
              <a:t>7 benefits of performance management", [online] Available: </a:t>
            </a:r>
            <a:r>
              <a:rPr lang="en-GB" dirty="0">
                <a:ea typeface="+mn-lt"/>
                <a:cs typeface="+mn-lt"/>
                <a:hlinkClick r:id="rId6"/>
              </a:rPr>
              <a:t>https://www.ideagen.com/thought-leadership/blog/7-benefits-of-performance-management</a:t>
            </a:r>
            <a:r>
              <a:rPr lang="en-GB">
                <a:ea typeface="+mn-lt"/>
                <a:cs typeface="+mn-lt"/>
              </a:rPr>
              <a:t> [2021,11,13]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Heery, E &amp; Noon, M (2017) "</a:t>
            </a:r>
            <a:r>
              <a:rPr lang="en-GB" i="1">
                <a:ea typeface="+mn-lt"/>
                <a:cs typeface="+mn-lt"/>
              </a:rPr>
              <a:t>A Dictionary Of Human Resource Management", </a:t>
            </a:r>
            <a:r>
              <a:rPr lang="en-GB">
                <a:ea typeface="+mn-lt"/>
                <a:cs typeface="+mn-lt"/>
              </a:rPr>
              <a:t>(3rd edition) Oxford University Press.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Marr, B (2021), "</a:t>
            </a:r>
            <a:r>
              <a:rPr lang="en-GB" i="1" dirty="0"/>
              <a:t>What Is Performance Management? A Super Simple Explanation For Everyone"</a:t>
            </a:r>
            <a:r>
              <a:rPr lang="en-GB" dirty="0"/>
              <a:t>, [Online] </a:t>
            </a:r>
            <a:r>
              <a:rPr lang="en-GB"/>
              <a:t>Available: </a:t>
            </a:r>
            <a:r>
              <a:rPr lang="en-GB" dirty="0">
                <a:ea typeface="+mn-lt"/>
                <a:cs typeface="+mn-lt"/>
                <a:hlinkClick r:id="rId7"/>
              </a:rPr>
              <a:t>https://bernardmarr.com/what-is-performance-management-a-super-simple-explanation-for-everyone/</a:t>
            </a:r>
            <a:r>
              <a:rPr lang="en-GB">
                <a:ea typeface="+mn-lt"/>
                <a:cs typeface="+mn-lt"/>
              </a:rPr>
              <a:t> [2021,11,10]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Marr, B (2021), "</a:t>
            </a:r>
            <a:r>
              <a:rPr lang="en-GB"/>
              <a:t>How Tesco Overhauled its Performance Management Framework", [Online] Available: </a:t>
            </a:r>
            <a:r>
              <a:rPr lang="en-GB" dirty="0">
                <a:ea typeface="+mn-lt"/>
                <a:cs typeface="+mn-lt"/>
                <a:hlinkClick r:id="rId8"/>
              </a:rPr>
              <a:t>https://bernardmarr.com/six-kpis-for-an-entire-organisation-how-tesco-overhauled-its-performance-management-framework/</a:t>
            </a:r>
            <a:r>
              <a:rPr lang="en-GB">
                <a:ea typeface="+mn-lt"/>
                <a:cs typeface="+mn-lt"/>
              </a:rPr>
              <a:t> [2021,11,14]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Natural HR (2019), "</a:t>
            </a:r>
            <a:r>
              <a:rPr lang="en-GB" i="1"/>
              <a:t>Employee Performance Management: What is It &amp; What Are Its Benefits?", </a:t>
            </a:r>
            <a:r>
              <a:rPr lang="en-GB"/>
              <a:t>[Online] Available: </a:t>
            </a:r>
            <a:r>
              <a:rPr lang="en-GB" dirty="0">
                <a:ea typeface="+mn-lt"/>
                <a:cs typeface="+mn-lt"/>
                <a:hlinkClick r:id="rId9"/>
              </a:rPr>
              <a:t>https://www.naturalhr.com/2019/12/12/6-benefits-of-performance-management/</a:t>
            </a:r>
            <a:r>
              <a:rPr lang="en-GB"/>
              <a:t> [2021,11,13]</a:t>
            </a:r>
            <a:r>
              <a:rPr lang="en-GB" dirty="0"/>
              <a:t> </a:t>
            </a:r>
            <a:endParaRPr lang="en-GB" i="1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Reflektive (2016), "How Microsoft Refashioned Its Performance Management", [Online] Available: </a:t>
            </a:r>
            <a:r>
              <a:rPr lang="en-GB" dirty="0">
                <a:ea typeface="+mn-lt"/>
                <a:cs typeface="+mn-lt"/>
                <a:hlinkClick r:id="rId10"/>
              </a:rPr>
              <a:t>http://evolve.reflektive.com/rs/267-LLO-553/images/industry-spotlight-microsoft-s2.pdf</a:t>
            </a:r>
            <a:r>
              <a:rPr lang="en-GB">
                <a:ea typeface="+mn-lt"/>
                <a:cs typeface="+mn-lt"/>
              </a:rPr>
              <a:t> [2021,11,14]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Unison (2021), "Appraisal", [Online] Available: </a:t>
            </a:r>
            <a:r>
              <a:rPr lang="en-GB" dirty="0">
                <a:ea typeface="+mn-lt"/>
                <a:cs typeface="+mn-lt"/>
                <a:hlinkClick r:id="rId11"/>
              </a:rPr>
              <a:t>https://www.unison.org.uk/get-help/knowledge/terminating-suspending-job/appraisal/</a:t>
            </a:r>
            <a:r>
              <a:rPr lang="en-GB">
                <a:ea typeface="+mn-lt"/>
                <a:cs typeface="+mn-lt"/>
              </a:rPr>
              <a:t> [2021,11,14]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0267610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Performance Management.</vt:lpstr>
      <vt:lpstr>Defining performance management.</vt:lpstr>
      <vt:lpstr>How does performance management help an organisation to improve their employees?</vt:lpstr>
      <vt:lpstr>How do these companies use performance management?</vt:lpstr>
      <vt:lpstr>Preparing for an appraisal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495</cp:revision>
  <dcterms:created xsi:type="dcterms:W3CDTF">2021-11-09T20:55:33Z</dcterms:created>
  <dcterms:modified xsi:type="dcterms:W3CDTF">2021-11-14T22:03:50Z</dcterms:modified>
</cp:coreProperties>
</file>