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60" r:id="rId6"/>
    <p:sldId id="290" r:id="rId7"/>
    <p:sldId id="291" r:id="rId8"/>
    <p:sldId id="293" r:id="rId9"/>
    <p:sldId id="294" r:id="rId10"/>
    <p:sldId id="295" r:id="rId11"/>
    <p:sldId id="280" r:id="rId12"/>
    <p:sldId id="281" r:id="rId13"/>
    <p:sldId id="296" r:id="rId14"/>
    <p:sldId id="298" r:id="rId15"/>
    <p:sldId id="299" r:id="rId16"/>
    <p:sldId id="276" r:id="rId17"/>
    <p:sldId id="265" r:id="rId18"/>
    <p:sldId id="29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88C3B8-9F77-453B-9454-79037DE63074}" v="2184" dt="2025-12-19T17:36:51.461"/>
    <p1510:client id="{4623C837-D1B8-5FE0-8EBA-D65A38038847}" v="17" dt="2025-12-19T14:23:09.937"/>
    <p1510:client id="{8F04EDAC-FA10-6114-2E09-DCBCEDBD9213}" v="5" dt="2025-12-19T15:12:24.398"/>
    <p1510:client id="{979A9F80-FCC2-BBD4-AF38-5729D07C5172}" v="2" dt="2025-12-18T19:14:12.997"/>
    <p1510:client id="{BF71F2A7-97B7-4B5A-A87E-548496083921}" v="2" dt="2025-12-18T20:48:56.159"/>
    <p1510:client id="{D93AEEB7-5246-D687-3CC8-DF37460271C4}" v="15" dt="2025-12-19T15:56:50.1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12/15/2025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12/15/2025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12/15/2025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12/15/2025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12/15/2025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12/15/2025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theactorsplace.org/are-acting-warm-ups-a-waste-of-time/" TargetMode="External"/><Relationship Id="rId3" Type="http://schemas.openxmlformats.org/officeDocument/2006/relationships/hyperlink" Target="https://www.youtube.com/watch?v=yiC4w7Erz8I" TargetMode="External"/><Relationship Id="rId7" Type="http://schemas.openxmlformats.org/officeDocument/2006/relationships/hyperlink" Target="https://katherinestroller.com/why-acting-warm-ups-are-better-as-your-character/" TargetMode="External"/><Relationship Id="rId2" Type="http://schemas.openxmlformats.org/officeDocument/2006/relationships/hyperlink" Target="https://www.youtube.com/watch?v=cpShYQgNNgA" TargetMode="External"/><Relationship Id="rId1" Type="http://schemas.openxmlformats.org/officeDocument/2006/relationships/slideLayout" Target="../slideLayouts/slideLayout2.xml"/><Relationship Id="rId6" Type="http://schemas.openxmlformats.org/officeDocument/2006/relationships/hyperlink" Target="https://www.youtube.com/watch?v=cdmyELzmeu4" TargetMode="External"/><Relationship Id="rId5" Type="http://schemas.openxmlformats.org/officeDocument/2006/relationships/hyperlink" Target="https://www.youtube.com/watch?v=8PCmXyLJB5M" TargetMode="External"/><Relationship Id="rId4" Type="http://schemas.openxmlformats.org/officeDocument/2006/relationships/hyperlink" Target="https://www.dramaclasses.biz/the-stanislavski-system"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theactorsplace.org/are-acting-warm-ups-a-waste-of-time/" TargetMode="External"/><Relationship Id="rId3" Type="http://schemas.openxmlformats.org/officeDocument/2006/relationships/hyperlink" Target="https://www.youtube.com/watch?v=yiC4w7Erz8I" TargetMode="External"/><Relationship Id="rId7" Type="http://schemas.openxmlformats.org/officeDocument/2006/relationships/hyperlink" Target="https://katherinestroller.com/why-acting-warm-ups-are-better-as-your-character/" TargetMode="External"/><Relationship Id="rId2" Type="http://schemas.openxmlformats.org/officeDocument/2006/relationships/hyperlink" Target="https://www.youtube.com/watch?v=cpShYQgNNgA" TargetMode="External"/><Relationship Id="rId1" Type="http://schemas.openxmlformats.org/officeDocument/2006/relationships/slideLayout" Target="../slideLayouts/slideLayout2.xml"/><Relationship Id="rId6" Type="http://schemas.openxmlformats.org/officeDocument/2006/relationships/hyperlink" Target="https://www.youtube.com/watch?v=cdmyELzmeu4" TargetMode="External"/><Relationship Id="rId5" Type="http://schemas.openxmlformats.org/officeDocument/2006/relationships/hyperlink" Target="https://www.youtube.com/watch?v=8PCmXyLJB5M" TargetMode="External"/><Relationship Id="rId4" Type="http://schemas.openxmlformats.org/officeDocument/2006/relationships/hyperlink" Target="https://www.dramaclasses.biz/the-stanislavski-syste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Process Workbook for Performing Shakespeare</a:t>
            </a:r>
          </a:p>
        </p:txBody>
      </p:sp>
      <p:sp>
        <p:nvSpPr>
          <p:cNvPr id="3" name="Subtitle 2"/>
          <p:cNvSpPr>
            <a:spLocks noGrp="1"/>
          </p:cNvSpPr>
          <p:nvPr>
            <p:ph type="subTitle" idx="1"/>
          </p:nvPr>
        </p:nvSpPr>
        <p:spPr/>
        <p:txBody>
          <a:bodyPr vert="horz" lIns="91440" tIns="45720" rIns="91440" bIns="45720" rtlCol="0" anchor="t">
            <a:normAutofit/>
          </a:bodyPr>
          <a:lstStyle/>
          <a:p>
            <a:r>
              <a:rPr lang="en-US" dirty="0"/>
              <a:t>Module code: ADPA5026</a:t>
            </a:r>
          </a:p>
          <a:p>
            <a:r>
              <a:rPr lang="en-US" dirty="0"/>
              <a:t>Lecturer: Andrew Fillis</a:t>
            </a:r>
          </a:p>
          <a:p>
            <a:r>
              <a:rPr lang="en-US" dirty="0"/>
              <a:t>Student name and number: Gruff Roberts, 2306134</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BA9EF-4F34-D388-BEE6-96743465F703}"/>
              </a:ext>
            </a:extLst>
          </p:cNvPr>
          <p:cNvSpPr>
            <a:spLocks noGrp="1"/>
          </p:cNvSpPr>
          <p:nvPr>
            <p:ph type="title"/>
          </p:nvPr>
        </p:nvSpPr>
        <p:spPr/>
        <p:txBody>
          <a:bodyPr>
            <a:noAutofit/>
          </a:bodyPr>
          <a:lstStyle/>
          <a:p>
            <a:pPr algn="ctr"/>
            <a:r>
              <a:rPr lang="en-US" sz="6000"/>
              <a:t>Warming Up</a:t>
            </a:r>
          </a:p>
        </p:txBody>
      </p:sp>
      <p:sp>
        <p:nvSpPr>
          <p:cNvPr id="3" name="Content Placeholder 2">
            <a:extLst>
              <a:ext uri="{FF2B5EF4-FFF2-40B4-BE49-F238E27FC236}">
                <a16:creationId xmlns:a16="http://schemas.microsoft.com/office/drawing/2014/main" id="{53474D75-CAF3-A948-6FDF-02A7F0A751C1}"/>
              </a:ext>
            </a:extLst>
          </p:cNvPr>
          <p:cNvSpPr>
            <a:spLocks noGrp="1"/>
          </p:cNvSpPr>
          <p:nvPr>
            <p:ph idx="1"/>
          </p:nvPr>
        </p:nvSpPr>
        <p:spPr/>
        <p:txBody>
          <a:bodyPr vert="horz" lIns="91440" tIns="45720" rIns="91440" bIns="45720" rtlCol="0" anchor="t">
            <a:normAutofit lnSpcReduction="10000"/>
          </a:bodyPr>
          <a:lstStyle/>
          <a:p>
            <a:pPr marL="0" indent="0">
              <a:buNone/>
            </a:pPr>
            <a:r>
              <a:rPr lang="en-US" sz="2000" dirty="0"/>
              <a:t>During the Shakespeare module, I and my class would engage in a physical and vocal warm-up. These warm-ups involved a variety of stretches, facial exercises, twists, and voice-tuning. Additionally, I would myself perform 60 star jumps before coming to class, because I respectfully felt that it would take more than twists and turns to get me warmed up. At first, I did not see much of a point to the warm-up, as it took up roughly 30 minutes of each class. </a:t>
            </a:r>
            <a:r>
              <a:rPr lang="en-US" sz="2000" dirty="0" err="1"/>
              <a:t>However,by</a:t>
            </a:r>
            <a:r>
              <a:rPr lang="en-US" sz="2000" dirty="0"/>
              <a:t> the fourth week I’d embedded the warm-up’s rhythm into my head, and it actually felt more relaxing than it had before. I felt that I needed more exercise in the morning as a part of warming up however, hence the star jump exercise. I wondered if I was doing too much for my warm-up, but then The Actor’s Place which reminded me:</a:t>
            </a:r>
          </a:p>
          <a:p>
            <a:pPr marL="0" indent="0">
              <a:buNone/>
            </a:pPr>
            <a:endParaRPr lang="en-US" sz="2000" dirty="0"/>
          </a:p>
          <a:p>
            <a:pPr marL="0" indent="0" fontAlgn="base">
              <a:buNone/>
            </a:pPr>
            <a:r>
              <a:rPr lang="en-US" sz="2000" i="1" dirty="0"/>
              <a:t>“</a:t>
            </a:r>
            <a:r>
              <a:rPr lang="en-GB" sz="2000" i="1" dirty="0"/>
              <a:t>An acting warm-up is any physical or mental activity that can be used to help you get into character or increase your energy. An acting warm-up can be physical, verbal, or mental/emotional. Physical warm-ups are any kind of physical action you take. They can be as small as making a fist or flexing your biceps when no one’s looking to doing burpees and jumping up and down. Again, a warm-up is anything that gets you into your character or increases your energy” </a:t>
            </a:r>
            <a:r>
              <a:rPr lang="en-GB" sz="2000" dirty="0"/>
              <a:t>(The Actor’s Place, 2021).</a:t>
            </a:r>
          </a:p>
          <a:p>
            <a:pPr marL="0" indent="0">
              <a:buNone/>
            </a:pPr>
            <a:endParaRPr lang="en-US" sz="2000" dirty="0"/>
          </a:p>
        </p:txBody>
      </p:sp>
    </p:spTree>
    <p:extLst>
      <p:ext uri="{BB962C8B-B14F-4D97-AF65-F5344CB8AC3E}">
        <p14:creationId xmlns:p14="http://schemas.microsoft.com/office/powerpoint/2010/main" val="17868351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79F5E-1506-56FE-8124-BD8613F00811}"/>
              </a:ext>
            </a:extLst>
          </p:cNvPr>
          <p:cNvSpPr>
            <a:spLocks noGrp="1"/>
          </p:cNvSpPr>
          <p:nvPr>
            <p:ph type="title"/>
          </p:nvPr>
        </p:nvSpPr>
        <p:spPr/>
        <p:txBody>
          <a:bodyPr/>
          <a:lstStyle/>
          <a:p>
            <a:r>
              <a:rPr lang="en-GB" dirty="0"/>
              <a:t>Warming Up</a:t>
            </a:r>
          </a:p>
        </p:txBody>
      </p:sp>
      <p:sp>
        <p:nvSpPr>
          <p:cNvPr id="3" name="Content Placeholder 2">
            <a:extLst>
              <a:ext uri="{FF2B5EF4-FFF2-40B4-BE49-F238E27FC236}">
                <a16:creationId xmlns:a16="http://schemas.microsoft.com/office/drawing/2014/main" id="{268C8539-91CD-6E06-AC9F-67490C0B5243}"/>
              </a:ext>
            </a:extLst>
          </p:cNvPr>
          <p:cNvSpPr>
            <a:spLocks noGrp="1"/>
          </p:cNvSpPr>
          <p:nvPr>
            <p:ph idx="1"/>
          </p:nvPr>
        </p:nvSpPr>
        <p:spPr/>
        <p:txBody>
          <a:bodyPr vert="horz" lIns="91440" tIns="45720" rIns="91440" bIns="45720" rtlCol="0" anchor="t">
            <a:normAutofit/>
          </a:bodyPr>
          <a:lstStyle/>
          <a:p>
            <a:r>
              <a:rPr lang="en-GB" sz="2000" dirty="0"/>
              <a:t>With this in mind, placing my additional star jumps on top of the pattern became much easier, and I could finally notice that I had stopped yawning by week four. One part of the exercise was to exhale our ‘aura’ as our characters. I decided to take this a step further, doing the final part of the exercise as ‘Hamlet’. This helped me develop Hamlet’s physicality, as it got me to think “how would Hamlet walk and pronounce consonants?” Doing this is an excellent reminder to the body of how the Characters move and speak differently from me (Stroller, 2022), and helped me develop Hamlet’s physicality, which I had struggled to come up with, but warming up in character helped speed up the process in time. Regarding  my voice, I had a </a:t>
            </a:r>
            <a:r>
              <a:rPr lang="en-GB" sz="2000"/>
              <a:t>migraine</a:t>
            </a:r>
            <a:r>
              <a:rPr lang="en-GB" sz="2000" dirty="0"/>
              <a:t> during the final 3 weeks of the module, so performing breathing exercises such as the ‘car breathing’ accelerated my recovery in time for the assessment. The warm-up required for me to be healthy enough to be on stage (McCallion, 1988, p.263), so, if I were to do this again, I would ensure that I am healthy enough to exercise properly. With what I learned from this warm-up, I learned that warming up is an excellent way of getting into character and even developing physicality over time, so when I do this again, I’ll start warming up as the character.</a:t>
            </a:r>
          </a:p>
        </p:txBody>
      </p:sp>
    </p:spTree>
    <p:extLst>
      <p:ext uri="{BB962C8B-B14F-4D97-AF65-F5344CB8AC3E}">
        <p14:creationId xmlns:p14="http://schemas.microsoft.com/office/powerpoint/2010/main" val="12868062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13D2DFA-7607-9D0B-1F4E-2EA86F07DA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199D844-1971-9D03-5B2E-603BA444091D}"/>
              </a:ext>
            </a:extLst>
          </p:cNvPr>
          <p:cNvSpPr>
            <a:spLocks noGrp="1"/>
          </p:cNvSpPr>
          <p:nvPr>
            <p:ph type="title"/>
          </p:nvPr>
        </p:nvSpPr>
        <p:spPr/>
        <p:txBody>
          <a:bodyPr>
            <a:normAutofit/>
          </a:bodyPr>
          <a:lstStyle/>
          <a:p>
            <a:pPr algn="ctr"/>
            <a:r>
              <a:rPr lang="en-US" sz="6000"/>
              <a:t>Understanding Shakespeare</a:t>
            </a:r>
            <a:endParaRPr lang="en-US" err="1"/>
          </a:p>
        </p:txBody>
      </p:sp>
      <p:sp>
        <p:nvSpPr>
          <p:cNvPr id="3" name="Content Placeholder 2">
            <a:extLst>
              <a:ext uri="{FF2B5EF4-FFF2-40B4-BE49-F238E27FC236}">
                <a16:creationId xmlns:a16="http://schemas.microsoft.com/office/drawing/2014/main" id="{3B89CF11-2DDC-7FD8-A660-1CD465EA5355}"/>
              </a:ext>
            </a:extLst>
          </p:cNvPr>
          <p:cNvSpPr>
            <a:spLocks noGrp="1"/>
          </p:cNvSpPr>
          <p:nvPr>
            <p:ph idx="1"/>
          </p:nvPr>
        </p:nvSpPr>
        <p:spPr/>
        <p:txBody>
          <a:bodyPr vert="horz" lIns="91440" tIns="45720" rIns="91440" bIns="45720" rtlCol="0" anchor="t">
            <a:normAutofit lnSpcReduction="10000"/>
          </a:bodyPr>
          <a:lstStyle/>
          <a:p>
            <a:r>
              <a:rPr lang="en-US" sz="2000" dirty="0"/>
              <a:t>My knowledge of Shakespeare was relatively well prior to the module. I had studied </a:t>
            </a:r>
            <a:r>
              <a:rPr lang="en-US" sz="2000" i="1" dirty="0"/>
              <a:t>Macbeth</a:t>
            </a:r>
            <a:r>
              <a:rPr lang="en-US" sz="2000" dirty="0"/>
              <a:t> for my English GCSEs and </a:t>
            </a:r>
            <a:r>
              <a:rPr lang="en-US" sz="2000" i="1" dirty="0"/>
              <a:t>Othello</a:t>
            </a:r>
            <a:r>
              <a:rPr lang="en-US" sz="2000" dirty="0"/>
              <a:t> and Several of Shakespeare’s sonnets for English A Level, so I had prior experience with Shakespearean text. What I didn’t quite know, however, was how to correctly </a:t>
            </a:r>
            <a:r>
              <a:rPr lang="en-US" sz="2000" dirty="0" err="1"/>
              <a:t>analyse</a:t>
            </a:r>
            <a:r>
              <a:rPr lang="en-US" sz="2000" dirty="0"/>
              <a:t> Shakespeare’s text. In our second week, we were taught to use verse and prose. Blank Verse (aka Iambic Pentameter) is what Shakespeare writes in most of the time (</a:t>
            </a:r>
            <a:r>
              <a:rPr lang="en-US" sz="2000" dirty="0" err="1"/>
              <a:t>Mcevoy</a:t>
            </a:r>
            <a:r>
              <a:rPr lang="en-US" sz="2000" dirty="0"/>
              <a:t>, 2000, p.34), and it puts a stress on the second of each pair of syllables, of which there are five (</a:t>
            </a:r>
            <a:r>
              <a:rPr lang="en-US" sz="2000" dirty="0" err="1"/>
              <a:t>Mcevoy</a:t>
            </a:r>
            <a:r>
              <a:rPr lang="en-US" sz="2000" dirty="0"/>
              <a:t>, 2000, p.34). However, Andrew taught us that Shakespeare often liked to play around with the syllable count, sometimes adding or subtracting one from a line. </a:t>
            </a:r>
            <a:r>
              <a:rPr lang="en-US" sz="2000" dirty="0" err="1"/>
              <a:t>Mcevoy</a:t>
            </a:r>
            <a:r>
              <a:rPr lang="en-US" sz="2000" dirty="0"/>
              <a:t> further adds that:</a:t>
            </a:r>
          </a:p>
          <a:p>
            <a:endParaRPr lang="en-US" sz="2000" dirty="0"/>
          </a:p>
          <a:p>
            <a:pPr marL="0" indent="0">
              <a:buNone/>
            </a:pPr>
            <a:r>
              <a:rPr lang="en-US" sz="2000" i="1" dirty="0"/>
              <a:t>“The characteristic rhythm of the (five stress) iambic pentameter is de-</a:t>
            </a:r>
            <a:r>
              <a:rPr lang="en-US" sz="2000" b="1" i="1" dirty="0" err="1"/>
              <a:t>dum</a:t>
            </a:r>
            <a:r>
              <a:rPr lang="en-US" sz="2000" i="1" dirty="0"/>
              <a:t> de-</a:t>
            </a:r>
            <a:r>
              <a:rPr lang="en-US" sz="2000" b="1" i="1" dirty="0" err="1"/>
              <a:t>dum</a:t>
            </a:r>
            <a:r>
              <a:rPr lang="en-US" sz="2000" i="1" dirty="0"/>
              <a:t> de-</a:t>
            </a:r>
            <a:r>
              <a:rPr lang="en-US" sz="2000" b="1" i="1" dirty="0" err="1"/>
              <a:t>dum</a:t>
            </a:r>
            <a:r>
              <a:rPr lang="en-US" sz="2000" i="1" dirty="0"/>
              <a:t> de-</a:t>
            </a:r>
            <a:r>
              <a:rPr lang="en-US" sz="2000" b="1" i="1" dirty="0" err="1"/>
              <a:t>dum</a:t>
            </a:r>
            <a:r>
              <a:rPr lang="en-US" sz="2000" i="1" dirty="0"/>
              <a:t> de-</a:t>
            </a:r>
            <a:r>
              <a:rPr lang="en-US" sz="2000" b="1" i="1" dirty="0" err="1"/>
              <a:t>dum</a:t>
            </a:r>
            <a:r>
              <a:rPr lang="en-US" sz="2000" i="1" dirty="0"/>
              <a:t>” </a:t>
            </a:r>
            <a:r>
              <a:rPr lang="en-US" sz="2000" dirty="0"/>
              <a:t>(</a:t>
            </a:r>
            <a:r>
              <a:rPr lang="en-US" sz="2000" dirty="0" err="1"/>
              <a:t>Mcevoy</a:t>
            </a:r>
            <a:r>
              <a:rPr lang="en-US" sz="2000" dirty="0"/>
              <a:t>, 2000, p.34).</a:t>
            </a:r>
          </a:p>
          <a:p>
            <a:pPr marL="0" indent="0">
              <a:buNone/>
            </a:pPr>
            <a:endParaRPr lang="en-US" sz="2000" dirty="0"/>
          </a:p>
          <a:p>
            <a:pPr marL="0" indent="0">
              <a:buNone/>
            </a:pPr>
            <a:r>
              <a:rPr lang="en-US" sz="2000" dirty="0"/>
              <a:t>But also acknowledges that:</a:t>
            </a:r>
          </a:p>
        </p:txBody>
      </p:sp>
    </p:spTree>
    <p:extLst>
      <p:ext uri="{BB962C8B-B14F-4D97-AF65-F5344CB8AC3E}">
        <p14:creationId xmlns:p14="http://schemas.microsoft.com/office/powerpoint/2010/main" val="21007927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0CA7B-7914-56AF-3231-6B0077C1E032}"/>
              </a:ext>
            </a:extLst>
          </p:cNvPr>
          <p:cNvSpPr>
            <a:spLocks noGrp="1"/>
          </p:cNvSpPr>
          <p:nvPr>
            <p:ph type="title"/>
          </p:nvPr>
        </p:nvSpPr>
        <p:spPr/>
        <p:txBody>
          <a:bodyPr/>
          <a:lstStyle/>
          <a:p>
            <a:r>
              <a:rPr lang="en-GB" dirty="0"/>
              <a:t>Understanding Shakespeare</a:t>
            </a:r>
          </a:p>
        </p:txBody>
      </p:sp>
      <p:sp>
        <p:nvSpPr>
          <p:cNvPr id="3" name="Content Placeholder 2">
            <a:extLst>
              <a:ext uri="{FF2B5EF4-FFF2-40B4-BE49-F238E27FC236}">
                <a16:creationId xmlns:a16="http://schemas.microsoft.com/office/drawing/2014/main" id="{3966AA29-62DF-1485-F28F-89F9375FA634}"/>
              </a:ext>
            </a:extLst>
          </p:cNvPr>
          <p:cNvSpPr>
            <a:spLocks noGrp="1"/>
          </p:cNvSpPr>
          <p:nvPr>
            <p:ph idx="1"/>
          </p:nvPr>
        </p:nvSpPr>
        <p:spPr/>
        <p:txBody>
          <a:bodyPr>
            <a:normAutofit/>
          </a:bodyPr>
          <a:lstStyle/>
          <a:p>
            <a:pPr marL="0" indent="0">
              <a:buNone/>
            </a:pPr>
            <a:r>
              <a:rPr lang="en-GB" sz="2000" i="1" dirty="0"/>
              <a:t>“Of Course, If every single line had regular pattern of stress , over the course of a three-hour play it would get rather monotonous. What happens is that the writer uses this as a framework, and then varies from it in all sorts of subtle ways…. Sometimes the actual length of the line varies, too. It all depends on the overall impact the speech is supposed to have within the context of the play.” </a:t>
            </a:r>
            <a:r>
              <a:rPr lang="en-GB" sz="2000" dirty="0"/>
              <a:t>(</a:t>
            </a:r>
            <a:r>
              <a:rPr lang="en-GB" sz="2000" dirty="0" err="1"/>
              <a:t>Mcevoy</a:t>
            </a:r>
            <a:r>
              <a:rPr lang="en-GB" sz="2000" dirty="0"/>
              <a:t>, 2000, p.35)</a:t>
            </a:r>
          </a:p>
          <a:p>
            <a:pPr marL="0" indent="0">
              <a:buNone/>
            </a:pPr>
            <a:endParaRPr lang="en-GB" sz="2000" dirty="0"/>
          </a:p>
          <a:p>
            <a:pPr marL="0" indent="0">
              <a:buNone/>
            </a:pPr>
            <a:r>
              <a:rPr lang="en-GB" sz="2000" dirty="0"/>
              <a:t>Andrew’s and </a:t>
            </a:r>
            <a:r>
              <a:rPr lang="en-GB" sz="2000" dirty="0" err="1"/>
              <a:t>Mcevoy’s</a:t>
            </a:r>
            <a:r>
              <a:rPr lang="en-GB" sz="2000" dirty="0"/>
              <a:t> words helped me to apply iambic pentameter to playing the characters. By stressing every other syllable or word, I would understand the character’s motivations without needing to read the play. I felt comfortable in all Shakespeare roles that we were offered, as if I could emphasize words to create character in the moment, even if the depiction was inaccurate. Despite having experience in ‘decoding’ text, I still had difficulty making sense of Shakespeare’s texts. However, Cicely Berry’s </a:t>
            </a:r>
            <a:r>
              <a:rPr lang="en-GB" sz="2000" i="1" dirty="0"/>
              <a:t>Text in Action </a:t>
            </a:r>
            <a:r>
              <a:rPr lang="en-GB" sz="2000" dirty="0"/>
              <a:t>(2001) told me that:</a:t>
            </a:r>
          </a:p>
        </p:txBody>
      </p:sp>
    </p:spTree>
    <p:extLst>
      <p:ext uri="{BB962C8B-B14F-4D97-AF65-F5344CB8AC3E}">
        <p14:creationId xmlns:p14="http://schemas.microsoft.com/office/powerpoint/2010/main" val="21943954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FA318-B6B2-9976-20EB-C9EBE10D98A4}"/>
              </a:ext>
            </a:extLst>
          </p:cNvPr>
          <p:cNvSpPr>
            <a:spLocks noGrp="1"/>
          </p:cNvSpPr>
          <p:nvPr>
            <p:ph type="title"/>
          </p:nvPr>
        </p:nvSpPr>
        <p:spPr/>
        <p:txBody>
          <a:bodyPr/>
          <a:lstStyle/>
          <a:p>
            <a:r>
              <a:rPr lang="en-GB" dirty="0"/>
              <a:t>Understanding Shakespeare</a:t>
            </a:r>
          </a:p>
        </p:txBody>
      </p:sp>
      <p:sp>
        <p:nvSpPr>
          <p:cNvPr id="3" name="Content Placeholder 2">
            <a:extLst>
              <a:ext uri="{FF2B5EF4-FFF2-40B4-BE49-F238E27FC236}">
                <a16:creationId xmlns:a16="http://schemas.microsoft.com/office/drawing/2014/main" id="{E79AC10D-7019-EB6C-CAC5-4D5E1E9347FD}"/>
              </a:ext>
            </a:extLst>
          </p:cNvPr>
          <p:cNvSpPr>
            <a:spLocks noGrp="1"/>
          </p:cNvSpPr>
          <p:nvPr>
            <p:ph idx="1"/>
          </p:nvPr>
        </p:nvSpPr>
        <p:spPr/>
        <p:txBody>
          <a:bodyPr>
            <a:normAutofit/>
          </a:bodyPr>
          <a:lstStyle/>
          <a:p>
            <a:pPr marL="0" indent="0">
              <a:buNone/>
            </a:pPr>
            <a:r>
              <a:rPr lang="en-GB" sz="2000" i="1" dirty="0"/>
              <a:t>“ We need  to look at the text from three different perspectives:</a:t>
            </a:r>
          </a:p>
          <a:p>
            <a:pPr marL="0" indent="0">
              <a:buNone/>
            </a:pPr>
            <a:r>
              <a:rPr lang="en-GB" sz="2000" i="1" dirty="0"/>
              <a:t>  - (</a:t>
            </a:r>
            <a:r>
              <a:rPr lang="en-GB" sz="2000" i="1" dirty="0" err="1"/>
              <a:t>i</a:t>
            </a:r>
            <a:r>
              <a:rPr lang="en-GB" sz="2000" i="1" dirty="0"/>
              <a:t>) The world of the play</a:t>
            </a:r>
          </a:p>
          <a:p>
            <a:pPr marL="0" indent="0">
              <a:buNone/>
            </a:pPr>
            <a:r>
              <a:rPr lang="en-GB" sz="2000" i="1" dirty="0"/>
              <a:t>  - (ii) The vocabulary of character</a:t>
            </a:r>
          </a:p>
          <a:p>
            <a:pPr marL="0" indent="0">
              <a:buNone/>
            </a:pPr>
            <a:r>
              <a:rPr lang="en-GB" sz="2000" i="1" dirty="0"/>
              <a:t>  - (iii) Dialogue – that is to say – interchange between characters” </a:t>
            </a:r>
            <a:r>
              <a:rPr lang="en-GB" sz="2000" dirty="0"/>
              <a:t>(Berry, 2001, p.126) </a:t>
            </a:r>
          </a:p>
          <a:p>
            <a:pPr marL="0" indent="0">
              <a:buNone/>
            </a:pPr>
            <a:endParaRPr lang="en-GB" sz="2000" dirty="0"/>
          </a:p>
          <a:p>
            <a:pPr marL="0" indent="0">
              <a:buNone/>
            </a:pPr>
            <a:r>
              <a:rPr lang="en-GB" sz="2000" dirty="0"/>
              <a:t>This way of looking at the text made my analysis of each text much faster, as, when I got stuck, I simply at the vocabulary used, discovered the meaning, and then finally understood what was being said. Overall, the most important thing I’ve learned from using verse and analysis is to look at the key words of any script, and whenever I will fail to understand a text’s meaning, I will just focus on the meaning of the words to get me back on track, and this is a lesson I have learned from looking at verse and prose. </a:t>
            </a:r>
          </a:p>
        </p:txBody>
      </p:sp>
    </p:spTree>
    <p:extLst>
      <p:ext uri="{BB962C8B-B14F-4D97-AF65-F5344CB8AC3E}">
        <p14:creationId xmlns:p14="http://schemas.microsoft.com/office/powerpoint/2010/main" val="32343902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ECD6A-2ABA-6D93-E5F1-05CC363993EB}"/>
              </a:ext>
            </a:extLst>
          </p:cNvPr>
          <p:cNvSpPr>
            <a:spLocks noGrp="1"/>
          </p:cNvSpPr>
          <p:nvPr>
            <p:ph type="title"/>
          </p:nvPr>
        </p:nvSpPr>
        <p:spPr/>
        <p:txBody>
          <a:bodyPr/>
          <a:lstStyle/>
          <a:p>
            <a:r>
              <a:rPr lang="en-GB" dirty="0"/>
              <a:t>Scene Selection</a:t>
            </a:r>
          </a:p>
        </p:txBody>
      </p:sp>
      <p:sp>
        <p:nvSpPr>
          <p:cNvPr id="3" name="Content Placeholder 2">
            <a:extLst>
              <a:ext uri="{FF2B5EF4-FFF2-40B4-BE49-F238E27FC236}">
                <a16:creationId xmlns:a16="http://schemas.microsoft.com/office/drawing/2014/main" id="{C1180BF1-0423-C48C-122A-83B49DBDC96F}"/>
              </a:ext>
            </a:extLst>
          </p:cNvPr>
          <p:cNvSpPr>
            <a:spLocks noGrp="1"/>
          </p:cNvSpPr>
          <p:nvPr>
            <p:ph idx="1"/>
          </p:nvPr>
        </p:nvSpPr>
        <p:spPr/>
        <p:txBody>
          <a:bodyPr>
            <a:normAutofit/>
          </a:bodyPr>
          <a:lstStyle/>
          <a:p>
            <a:r>
              <a:rPr lang="en-GB" sz="2000" dirty="0"/>
              <a:t>For our presentation, we were sent to select two scenes and a monologue. I thought back to the roles that I had been typecasted as in previous projects, and I realised that I always either played: an Idiot, a forgetful old man, or a violent antagonist. So, I wanted at least one of my characters for the assessment to be “morally good” so to speak, so I decided to chose ‘Viola’ from </a:t>
            </a:r>
            <a:r>
              <a:rPr lang="en-GB" sz="2000" i="1" dirty="0"/>
              <a:t>Twelfth Night </a:t>
            </a:r>
            <a:r>
              <a:rPr lang="en-GB" sz="2000" dirty="0"/>
              <a:t>as my ‘good’ character. I also wanted to portray fear, which would have been a step out of my comfort zone. And so, having not really ever portrayed fear, I decided to chose ‘Macbeth’ from</a:t>
            </a:r>
            <a:r>
              <a:rPr lang="en-GB" sz="2000" i="1" dirty="0"/>
              <a:t> Macbeth </a:t>
            </a:r>
            <a:r>
              <a:rPr lang="en-GB" sz="2000" dirty="0"/>
              <a:t>for this role. For my monologue, I initially wanted to play ‘Iago’ from </a:t>
            </a:r>
            <a:r>
              <a:rPr lang="en-GB" sz="2000" i="1" dirty="0"/>
              <a:t>Othello</a:t>
            </a:r>
            <a:r>
              <a:rPr lang="en-GB" sz="2000" dirty="0"/>
              <a:t>, as I had analysed the character for my English A Levels, but I then realised that, firstly, playing a familiar character was far too easy, and secondly, Iago was a bit too similar to Macbeth as a character. So, instead, I chose ‘Hamlet’ from </a:t>
            </a:r>
            <a:r>
              <a:rPr lang="en-GB" sz="2000" i="1" dirty="0"/>
              <a:t>Hamlet</a:t>
            </a:r>
            <a:r>
              <a:rPr lang="en-GB" sz="2000" dirty="0"/>
              <a:t> for my monologue. By Assessment day, I had one morally credible character, one morally ambiguous character, and one (in the moment) morally questionable character, which would not have happened had I sticked with my first monologue choice. I personally feel that playing Macbeth would have been a challenge if I also played Iago, as both characters are egotistical schemers who destroy the lives of everyone around them.</a:t>
            </a:r>
          </a:p>
        </p:txBody>
      </p:sp>
    </p:spTree>
    <p:extLst>
      <p:ext uri="{BB962C8B-B14F-4D97-AF65-F5344CB8AC3E}">
        <p14:creationId xmlns:p14="http://schemas.microsoft.com/office/powerpoint/2010/main" val="24013806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11A071-1D06-0275-B2A2-16E31CCB55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B8D122C-FA5E-28CD-E999-B25D0868D6B9}"/>
              </a:ext>
            </a:extLst>
          </p:cNvPr>
          <p:cNvSpPr>
            <a:spLocks noGrp="1"/>
          </p:cNvSpPr>
          <p:nvPr>
            <p:ph type="title"/>
          </p:nvPr>
        </p:nvSpPr>
        <p:spPr/>
        <p:txBody>
          <a:bodyPr>
            <a:normAutofit/>
          </a:bodyPr>
          <a:lstStyle/>
          <a:p>
            <a:pPr algn="ctr"/>
            <a:r>
              <a:rPr lang="en-US" sz="6000"/>
              <a:t>Character Development</a:t>
            </a:r>
            <a:endParaRPr lang="en-US"/>
          </a:p>
        </p:txBody>
      </p:sp>
      <p:sp>
        <p:nvSpPr>
          <p:cNvPr id="3" name="Content Placeholder 2">
            <a:extLst>
              <a:ext uri="{FF2B5EF4-FFF2-40B4-BE49-F238E27FC236}">
                <a16:creationId xmlns:a16="http://schemas.microsoft.com/office/drawing/2014/main" id="{99AEC6FA-AD60-390A-B876-E8F250266643}"/>
              </a:ext>
            </a:extLst>
          </p:cNvPr>
          <p:cNvSpPr>
            <a:spLocks noGrp="1"/>
          </p:cNvSpPr>
          <p:nvPr>
            <p:ph idx="1"/>
          </p:nvPr>
        </p:nvSpPr>
        <p:spPr/>
        <p:txBody>
          <a:bodyPr vert="horz" lIns="91440" tIns="45720" rIns="91440" bIns="45720" rtlCol="0" anchor="t">
            <a:normAutofit/>
          </a:bodyPr>
          <a:lstStyle/>
          <a:p>
            <a:r>
              <a:rPr lang="en-US" sz="2000" dirty="0"/>
              <a:t>For Viola’s character, I  utilized Stanislavski’s seven questions of: Who, When, Where, What, Why, How, and What will I need to overcome (Drama classes.biz, 2025). Answering these questions as Viola felt like I was answering them as Viola, and helped me to creep into the mindset of a disguised servant whenever I rehearsed. Viola was the character I understood the least at the beginning, but my understanding of her grew vastly by just asking the seven questions to my ‘inner woman’. I had considered a few ways to take her physicality, but I decided to adopt a few mannerisms from my own memory of waiters in restaurants, and some stock footage of a waiter that I had come across (</a:t>
            </a:r>
            <a:r>
              <a:rPr lang="en-US" sz="2000" dirty="0" err="1"/>
              <a:t>PexBell</a:t>
            </a:r>
            <a:r>
              <a:rPr lang="en-US" sz="2000" dirty="0"/>
              <a:t>, 2021), particularly head bows. This choice was done because I wanted to use a modern ‘server’ role as a template for Viola’s physicality, as I was incapable of playing females without stereotyping, which I wanted to avoid to give a realistic performance.</a:t>
            </a:r>
          </a:p>
          <a:p>
            <a:endParaRPr lang="en-US" dirty="0"/>
          </a:p>
          <a:p>
            <a:endParaRPr lang="en-US" dirty="0"/>
          </a:p>
        </p:txBody>
      </p:sp>
    </p:spTree>
    <p:extLst>
      <p:ext uri="{BB962C8B-B14F-4D97-AF65-F5344CB8AC3E}">
        <p14:creationId xmlns:p14="http://schemas.microsoft.com/office/powerpoint/2010/main" val="19469319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C4CD23-F840-9BA0-3D58-2BD650BFA9E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626413-71F1-BDA3-57C7-C7A5860393CE}"/>
              </a:ext>
            </a:extLst>
          </p:cNvPr>
          <p:cNvSpPr>
            <a:spLocks noGrp="1"/>
          </p:cNvSpPr>
          <p:nvPr>
            <p:ph type="title"/>
          </p:nvPr>
        </p:nvSpPr>
        <p:spPr/>
        <p:txBody>
          <a:bodyPr>
            <a:normAutofit/>
          </a:bodyPr>
          <a:lstStyle/>
          <a:p>
            <a:pPr algn="ctr"/>
            <a:r>
              <a:rPr lang="en-US" sz="6000"/>
              <a:t>Character Development</a:t>
            </a:r>
            <a:endParaRPr lang="en-US"/>
          </a:p>
        </p:txBody>
      </p:sp>
      <p:sp>
        <p:nvSpPr>
          <p:cNvPr id="3" name="Content Placeholder 2">
            <a:extLst>
              <a:ext uri="{FF2B5EF4-FFF2-40B4-BE49-F238E27FC236}">
                <a16:creationId xmlns:a16="http://schemas.microsoft.com/office/drawing/2014/main" id="{822B1AB4-833A-8D99-C3B2-4CA71E4DAD24}"/>
              </a:ext>
            </a:extLst>
          </p:cNvPr>
          <p:cNvSpPr>
            <a:spLocks noGrp="1"/>
          </p:cNvSpPr>
          <p:nvPr>
            <p:ph idx="1"/>
          </p:nvPr>
        </p:nvSpPr>
        <p:spPr/>
        <p:txBody>
          <a:bodyPr vert="horz" lIns="91440" tIns="45720" rIns="91440" bIns="45720" rtlCol="0" anchor="t">
            <a:normAutofit/>
          </a:bodyPr>
          <a:lstStyle/>
          <a:p>
            <a:pPr marL="0" indent="0">
              <a:buNone/>
            </a:pPr>
            <a:r>
              <a:rPr lang="en-US" sz="2000" dirty="0"/>
              <a:t>For Macbeth, I asked the 7 questions and answered them as him. Until I did this, however, I was told by Andrew that Macbeth was extremely paranoid in the scene that I was a part of. Andrew had told me a few weeks prior to the assessment that I would not be</a:t>
            </a:r>
            <a:r>
              <a:rPr lang="en-US" sz="2000" i="1" dirty="0"/>
              <a:t> that </a:t>
            </a:r>
            <a:r>
              <a:rPr lang="en-US" sz="2000" dirty="0"/>
              <a:t>shaky in my physicality, to be realistic. So, I decided to look for real-life people that I could take mannerisms from. I had initially considered using mannerisms of Adolf Hitler, as his crazed mannerisms would have certainly made Macbeth’s paranoia clear, but I decided not too, mostly as it’d be very unsubtle. So, I instead decided to use mannerisms from former Albanian prime minister Enver Hoxha, as he was so paranoid that Albania would be invaded that he built 750,000 bunkers across Albania to defend it from the many countries that he had angered (Into the Shadows, 2024). Additionally, the video of him I’ve used does show a dogmatic man, but not one that explodes with emotion like Hitler. With this in mind, his slashing of air hand gesture (Alex_69, 2020) was perfect to copy and put into Macbeth’s physicality, as it was a gesture of a paranoid man desperately trying to salvage some semblance of control.</a:t>
            </a:r>
            <a:endParaRPr lang="en-US" dirty="0"/>
          </a:p>
          <a:p>
            <a:endParaRPr lang="en-US" dirty="0"/>
          </a:p>
        </p:txBody>
      </p:sp>
    </p:spTree>
    <p:extLst>
      <p:ext uri="{BB962C8B-B14F-4D97-AF65-F5344CB8AC3E}">
        <p14:creationId xmlns:p14="http://schemas.microsoft.com/office/powerpoint/2010/main" val="32399068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7711B0-0467-40AF-5172-D29C390967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4227B60-94D3-3A32-6F19-9FC4BAAE13AE}"/>
              </a:ext>
            </a:extLst>
          </p:cNvPr>
          <p:cNvSpPr>
            <a:spLocks noGrp="1"/>
          </p:cNvSpPr>
          <p:nvPr>
            <p:ph type="title"/>
          </p:nvPr>
        </p:nvSpPr>
        <p:spPr/>
        <p:txBody>
          <a:bodyPr>
            <a:normAutofit/>
          </a:bodyPr>
          <a:lstStyle/>
          <a:p>
            <a:pPr algn="ctr"/>
            <a:r>
              <a:rPr lang="en-US" sz="6000"/>
              <a:t>Character Development</a:t>
            </a:r>
            <a:endParaRPr lang="en-US"/>
          </a:p>
        </p:txBody>
      </p:sp>
      <p:sp>
        <p:nvSpPr>
          <p:cNvPr id="3" name="Content Placeholder 2">
            <a:extLst>
              <a:ext uri="{FF2B5EF4-FFF2-40B4-BE49-F238E27FC236}">
                <a16:creationId xmlns:a16="http://schemas.microsoft.com/office/drawing/2014/main" id="{40AB5203-BF49-06B7-5B47-6DC2A571818E}"/>
              </a:ext>
            </a:extLst>
          </p:cNvPr>
          <p:cNvSpPr>
            <a:spLocks noGrp="1"/>
          </p:cNvSpPr>
          <p:nvPr>
            <p:ph idx="1"/>
          </p:nvPr>
        </p:nvSpPr>
        <p:spPr/>
        <p:txBody>
          <a:bodyPr vert="horz" lIns="91440" tIns="45720" rIns="91440" bIns="45720" rtlCol="0" anchor="t">
            <a:normAutofit/>
          </a:bodyPr>
          <a:lstStyle/>
          <a:p>
            <a:r>
              <a:rPr lang="en-US" sz="2000" dirty="0"/>
              <a:t>I feel that Macbeth was my most difficult character to characterize, mostly because he is vaguely similar to Hamlet, being (later) partially motivated by revenge. However, my use of ‘Europe’s most deranged dictator’ in his physicality helped me understand Macbeth much better in the performance. He is not an exiled ruler, but rather a usurper who is shaking like a leaf at the thought of getting caught. </a:t>
            </a:r>
          </a:p>
          <a:p>
            <a:endParaRPr lang="en-US" dirty="0"/>
          </a:p>
          <a:p>
            <a:endParaRPr lang="en-US" dirty="0"/>
          </a:p>
        </p:txBody>
      </p:sp>
    </p:spTree>
    <p:extLst>
      <p:ext uri="{BB962C8B-B14F-4D97-AF65-F5344CB8AC3E}">
        <p14:creationId xmlns:p14="http://schemas.microsoft.com/office/powerpoint/2010/main" val="574759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74BE71-567A-A651-BA3D-816FA85538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EAE1333-2A4F-CC18-6B5D-E1E0DD52DFF1}"/>
              </a:ext>
            </a:extLst>
          </p:cNvPr>
          <p:cNvSpPr>
            <a:spLocks noGrp="1"/>
          </p:cNvSpPr>
          <p:nvPr>
            <p:ph type="title"/>
          </p:nvPr>
        </p:nvSpPr>
        <p:spPr/>
        <p:txBody>
          <a:bodyPr>
            <a:normAutofit/>
          </a:bodyPr>
          <a:lstStyle/>
          <a:p>
            <a:pPr algn="ctr"/>
            <a:r>
              <a:rPr lang="en-US" sz="6000"/>
              <a:t>Character Development</a:t>
            </a:r>
            <a:endParaRPr lang="en-US"/>
          </a:p>
        </p:txBody>
      </p:sp>
      <p:sp>
        <p:nvSpPr>
          <p:cNvPr id="3" name="Content Placeholder 2">
            <a:extLst>
              <a:ext uri="{FF2B5EF4-FFF2-40B4-BE49-F238E27FC236}">
                <a16:creationId xmlns:a16="http://schemas.microsoft.com/office/drawing/2014/main" id="{54C4B2D4-7327-0F57-F5B2-A9CB1F84CE20}"/>
              </a:ext>
            </a:extLst>
          </p:cNvPr>
          <p:cNvSpPr>
            <a:spLocks noGrp="1"/>
          </p:cNvSpPr>
          <p:nvPr>
            <p:ph idx="1"/>
          </p:nvPr>
        </p:nvSpPr>
        <p:spPr/>
        <p:txBody>
          <a:bodyPr vert="horz" lIns="91440" tIns="45720" rIns="91440" bIns="45720" rtlCol="0" anchor="t">
            <a:normAutofit/>
          </a:bodyPr>
          <a:lstStyle/>
          <a:p>
            <a:r>
              <a:rPr lang="en-US" sz="2000" dirty="0"/>
              <a:t>I had planned to play Hamlet’s character off as angry, as this was my first impression of Hamlet upon reading the monologue. However, Andrew gave me feedback informing me that Hamlet was done procrastinating, not ranting, in his monologue. Using Iambic Pentameter, I went back over the text and realized that Andrew was right. Just like with the other characters, I used the seven questions, and realized that Hamlet’s primary emotion in his scene was frustration. This was useful information to me as I could utilize my own experiences to channel emotional frustration on stage. I have a diagnosis of autism, and although I haven’t been betrayed by my family, it has caused many people to treat me like an infant which, over the course of two years, gets very frustrating for me. Therefore, I was able to use those memories to channel frustration to get frustration out of me on stage. Looking back, I’m disappointed that I didn’t do this for my other characters, as this would have greatly improved both performances. Just like with Macbeth, I also wanted to find a real life figure (who was similar to Hamlet) whom I could take mannerisms from. In this case, I used a hand gesture taken from an Interview with Bashar Al-Assad (BBC News, 2015), as he lost his presidential power in 2024.</a:t>
            </a:r>
          </a:p>
          <a:p>
            <a:endParaRPr lang="en-US" dirty="0"/>
          </a:p>
          <a:p>
            <a:endParaRPr lang="en-US" dirty="0"/>
          </a:p>
        </p:txBody>
      </p:sp>
    </p:spTree>
    <p:extLst>
      <p:ext uri="{BB962C8B-B14F-4D97-AF65-F5344CB8AC3E}">
        <p14:creationId xmlns:p14="http://schemas.microsoft.com/office/powerpoint/2010/main" val="35881035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4847F7-65C8-70B7-F62A-EE2EF23A2B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860F0F2-E2F0-1552-23A1-E938B966E18E}"/>
              </a:ext>
            </a:extLst>
          </p:cNvPr>
          <p:cNvSpPr>
            <a:spLocks noGrp="1"/>
          </p:cNvSpPr>
          <p:nvPr>
            <p:ph type="title"/>
          </p:nvPr>
        </p:nvSpPr>
        <p:spPr/>
        <p:txBody>
          <a:bodyPr>
            <a:normAutofit/>
          </a:bodyPr>
          <a:lstStyle/>
          <a:p>
            <a:pPr algn="ctr"/>
            <a:r>
              <a:rPr lang="en-US" sz="6000"/>
              <a:t>Character Development</a:t>
            </a:r>
            <a:endParaRPr lang="en-US"/>
          </a:p>
        </p:txBody>
      </p:sp>
      <p:sp>
        <p:nvSpPr>
          <p:cNvPr id="3" name="Content Placeholder 2">
            <a:extLst>
              <a:ext uri="{FF2B5EF4-FFF2-40B4-BE49-F238E27FC236}">
                <a16:creationId xmlns:a16="http://schemas.microsoft.com/office/drawing/2014/main" id="{24840C59-3D1B-9A8B-083F-C9882502C83D}"/>
              </a:ext>
            </a:extLst>
          </p:cNvPr>
          <p:cNvSpPr>
            <a:spLocks noGrp="1"/>
          </p:cNvSpPr>
          <p:nvPr>
            <p:ph idx="1"/>
          </p:nvPr>
        </p:nvSpPr>
        <p:spPr/>
        <p:txBody>
          <a:bodyPr vert="horz" lIns="91440" tIns="45720" rIns="91440" bIns="45720" rtlCol="0" anchor="t">
            <a:normAutofit/>
          </a:bodyPr>
          <a:lstStyle/>
          <a:p>
            <a:r>
              <a:rPr lang="en-US" sz="2000" dirty="0"/>
              <a:t>Many of his gestures </a:t>
            </a:r>
            <a:r>
              <a:rPr lang="en-US" sz="2000" dirty="0" err="1"/>
              <a:t>pointtoward</a:t>
            </a:r>
            <a:r>
              <a:rPr lang="en-US" sz="2000" dirty="0"/>
              <a:t> the ceiling. This was very useful for me, as Hamlet is speaking with god and himself in this scene, so subtle gestures towards the ceiling definitely made this clear. This technique of using real life figures to mimic to play characters was the first time that I had tried this technique on my course. Therefore, If I was to do this again, I would first </a:t>
            </a:r>
            <a:r>
              <a:rPr lang="en-US" sz="2000" dirty="0" err="1"/>
              <a:t>analyse</a:t>
            </a:r>
            <a:r>
              <a:rPr lang="en-US" sz="2000" dirty="0"/>
              <a:t> the character further in order to find the most accurate real life match, if there is one.</a:t>
            </a:r>
            <a:endParaRPr lang="en-US" dirty="0"/>
          </a:p>
          <a:p>
            <a:endParaRPr lang="en-US" dirty="0"/>
          </a:p>
        </p:txBody>
      </p:sp>
    </p:spTree>
    <p:extLst>
      <p:ext uri="{BB962C8B-B14F-4D97-AF65-F5344CB8AC3E}">
        <p14:creationId xmlns:p14="http://schemas.microsoft.com/office/powerpoint/2010/main" val="1247982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831D05-34CA-AD19-ADAA-B40315DADBF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F00B224-44E0-E7D5-FE6C-315E95FA76BF}"/>
              </a:ext>
            </a:extLst>
          </p:cNvPr>
          <p:cNvSpPr>
            <a:spLocks noGrp="1"/>
          </p:cNvSpPr>
          <p:nvPr>
            <p:ph type="title"/>
          </p:nvPr>
        </p:nvSpPr>
        <p:spPr/>
        <p:txBody>
          <a:bodyPr>
            <a:normAutofit/>
          </a:bodyPr>
          <a:lstStyle/>
          <a:p>
            <a:pPr algn="ctr"/>
            <a:r>
              <a:rPr lang="en-US" sz="6000" dirty="0"/>
              <a:t>Evaluation </a:t>
            </a:r>
            <a:endParaRPr lang="en-US" dirty="0"/>
          </a:p>
        </p:txBody>
      </p:sp>
      <p:sp>
        <p:nvSpPr>
          <p:cNvPr id="3" name="Content Placeholder 2">
            <a:extLst>
              <a:ext uri="{FF2B5EF4-FFF2-40B4-BE49-F238E27FC236}">
                <a16:creationId xmlns:a16="http://schemas.microsoft.com/office/drawing/2014/main" id="{12FB9378-E4EC-BD0E-85DB-FCCEEA4F0E66}"/>
              </a:ext>
            </a:extLst>
          </p:cNvPr>
          <p:cNvSpPr>
            <a:spLocks noGrp="1"/>
          </p:cNvSpPr>
          <p:nvPr>
            <p:ph idx="1"/>
          </p:nvPr>
        </p:nvSpPr>
        <p:spPr/>
        <p:txBody>
          <a:bodyPr vert="horz" lIns="91440" tIns="45720" rIns="91440" bIns="45720" rtlCol="0" anchor="t">
            <a:normAutofit/>
          </a:bodyPr>
          <a:lstStyle/>
          <a:p>
            <a:r>
              <a:rPr lang="en-US" dirty="0"/>
              <a:t>The Day of the Assessment went surprisingly well. With Hamlet, everything was remembered correctly, and it was the best run that I did of the monologue. Overall, I would have liked to explore even more obscure plays next time, just to step out of my comfort zone. I personally felt that Macbeth was the weakest performance of the three, simply because I jumbled up a few of my words, even though it was resolved quickly. </a:t>
            </a:r>
          </a:p>
          <a:p>
            <a:endParaRPr lang="en-US" dirty="0"/>
          </a:p>
          <a:p>
            <a:endParaRPr lang="en-US" dirty="0"/>
          </a:p>
        </p:txBody>
      </p:sp>
    </p:spTree>
    <p:extLst>
      <p:ext uri="{BB962C8B-B14F-4D97-AF65-F5344CB8AC3E}">
        <p14:creationId xmlns:p14="http://schemas.microsoft.com/office/powerpoint/2010/main" val="22507050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385A9F-60B4-C3C1-6DFE-84A0593141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ACE9CC-872A-513F-D24F-F75929448D81}"/>
              </a:ext>
            </a:extLst>
          </p:cNvPr>
          <p:cNvSpPr>
            <a:spLocks noGrp="1"/>
          </p:cNvSpPr>
          <p:nvPr>
            <p:ph type="title"/>
          </p:nvPr>
        </p:nvSpPr>
        <p:spPr>
          <a:xfrm>
            <a:off x="838200" y="168510"/>
            <a:ext cx="10515600" cy="1325563"/>
          </a:xfrm>
        </p:spPr>
        <p:txBody>
          <a:bodyPr>
            <a:normAutofit/>
          </a:bodyPr>
          <a:lstStyle/>
          <a:p>
            <a:pPr algn="ctr"/>
            <a:r>
              <a:rPr lang="en-US" sz="6000" dirty="0"/>
              <a:t>Reference List:</a:t>
            </a:r>
          </a:p>
        </p:txBody>
      </p:sp>
      <p:sp>
        <p:nvSpPr>
          <p:cNvPr id="3" name="TextBox 2">
            <a:extLst>
              <a:ext uri="{FF2B5EF4-FFF2-40B4-BE49-F238E27FC236}">
                <a16:creationId xmlns:a16="http://schemas.microsoft.com/office/drawing/2014/main" id="{967FF402-5BA0-BA8D-6214-87FAB817DA37}"/>
              </a:ext>
            </a:extLst>
          </p:cNvPr>
          <p:cNvSpPr txBox="1"/>
          <p:nvPr/>
        </p:nvSpPr>
        <p:spPr>
          <a:xfrm>
            <a:off x="640910" y="889843"/>
            <a:ext cx="10910180" cy="5632311"/>
          </a:xfrm>
          <a:prstGeom prst="rect">
            <a:avLst/>
          </a:prstGeom>
          <a:noFill/>
        </p:spPr>
        <p:txBody>
          <a:bodyPr wrap="square" rtlCol="0">
            <a:spAutoFit/>
          </a:bodyPr>
          <a:lstStyle/>
          <a:p>
            <a:r>
              <a:rPr lang="en-GB" dirty="0"/>
              <a:t>- </a:t>
            </a:r>
          </a:p>
          <a:p>
            <a:pPr marL="342900" indent="-342900">
              <a:buFontTx/>
              <a:buAutoNum type="arabicPeriod"/>
            </a:pPr>
            <a:r>
              <a:rPr lang="en-GB" dirty="0"/>
              <a:t>Alex_69 (2020) Enver Hoxha's speech - IV Congress of Party of Labor of Albania - 1961 (English Subs). December 14. Available at: </a:t>
            </a:r>
            <a:r>
              <a:rPr lang="en-GB" dirty="0">
                <a:hlinkClick r:id="rId2"/>
              </a:rPr>
              <a:t>https://www.youtube.com/watch?v=cpShYQgNNgA</a:t>
            </a:r>
            <a:r>
              <a:rPr lang="en-GB" dirty="0"/>
              <a:t> (Accessed November 15</a:t>
            </a:r>
            <a:r>
              <a:rPr lang="en-GB" baseline="30000" dirty="0"/>
              <a:t>th</a:t>
            </a:r>
            <a:r>
              <a:rPr lang="en-GB" dirty="0"/>
              <a:t> 2025)</a:t>
            </a:r>
          </a:p>
          <a:p>
            <a:pPr marL="342900" indent="-342900">
              <a:buAutoNum type="arabicPeriod"/>
            </a:pPr>
            <a:r>
              <a:rPr lang="en-GB" dirty="0"/>
              <a:t>BBC News (2015) Syria Conflict: BBC exclusive interview with President Bashar al Assad (FULL). </a:t>
            </a:r>
            <a:r>
              <a:rPr lang="en-GB" dirty="0" err="1"/>
              <a:t>Febuary</a:t>
            </a:r>
            <a:r>
              <a:rPr lang="en-GB" dirty="0"/>
              <a:t> 19. Available at: </a:t>
            </a:r>
            <a:r>
              <a:rPr lang="en-GB" dirty="0">
                <a:hlinkClick r:id="rId3"/>
              </a:rPr>
              <a:t>https://www.youtube.com/watch?v=yiC4w7Erz8I</a:t>
            </a:r>
            <a:r>
              <a:rPr lang="en-GB" dirty="0"/>
              <a:t> (Accessed December 1</a:t>
            </a:r>
            <a:r>
              <a:rPr lang="en-GB" baseline="30000" dirty="0"/>
              <a:t>st</a:t>
            </a:r>
            <a:r>
              <a:rPr lang="en-GB" dirty="0"/>
              <a:t>)</a:t>
            </a:r>
          </a:p>
          <a:p>
            <a:pPr marL="342900" indent="-342900">
              <a:buAutoNum type="arabicPeriod"/>
            </a:pPr>
            <a:r>
              <a:rPr lang="en-GB" dirty="0"/>
              <a:t>Berry, C. (2001) </a:t>
            </a:r>
            <a:r>
              <a:rPr lang="en-GB" i="1" dirty="0"/>
              <a:t>Text In Action</a:t>
            </a:r>
            <a:r>
              <a:rPr lang="en-GB" dirty="0"/>
              <a:t>. Virgin Publishing Ltd.</a:t>
            </a:r>
          </a:p>
          <a:p>
            <a:pPr marL="342900" indent="-342900">
              <a:buAutoNum type="arabicPeriod"/>
            </a:pPr>
            <a:r>
              <a:rPr lang="en-GB" dirty="0"/>
              <a:t>Drama classes.biz (2025) The Stanislavski Method. Available at: </a:t>
            </a:r>
            <a:r>
              <a:rPr lang="en-GB" dirty="0">
                <a:hlinkClick r:id="rId4"/>
              </a:rPr>
              <a:t>https://www.dramaclasses.biz/the-stanislavski-system</a:t>
            </a:r>
            <a:r>
              <a:rPr lang="en-GB" dirty="0"/>
              <a:t> (Accessed November 22</a:t>
            </a:r>
            <a:r>
              <a:rPr lang="en-GB" baseline="30000" dirty="0"/>
              <a:t>nd</a:t>
            </a:r>
            <a:r>
              <a:rPr lang="en-GB" dirty="0"/>
              <a:t> 2025)</a:t>
            </a:r>
          </a:p>
          <a:p>
            <a:pPr marL="342900" indent="-342900">
              <a:buAutoNum type="arabicPeriod"/>
            </a:pPr>
            <a:r>
              <a:rPr lang="en-GB" dirty="0"/>
              <a:t>Into the Shadows. (2024) Enver Hoxha: Europe’s Most Deranged Dictator. June 8. Available at: </a:t>
            </a:r>
            <a:r>
              <a:rPr lang="en-GB" dirty="0">
                <a:hlinkClick r:id="rId5"/>
              </a:rPr>
              <a:t>https://www.youtube.com/watch?v=8PCmXyLJB5M</a:t>
            </a:r>
            <a:r>
              <a:rPr lang="en-GB" dirty="0"/>
              <a:t> (Accessed November 24</a:t>
            </a:r>
            <a:r>
              <a:rPr lang="en-GB" baseline="30000" dirty="0"/>
              <a:t>th</a:t>
            </a:r>
            <a:r>
              <a:rPr lang="en-GB" dirty="0"/>
              <a:t> 2025)</a:t>
            </a:r>
          </a:p>
          <a:p>
            <a:pPr marL="342900" indent="-342900">
              <a:buAutoNum type="arabicPeriod"/>
            </a:pPr>
            <a:r>
              <a:rPr lang="en-GB" dirty="0"/>
              <a:t>McCallion, M. (1988) </a:t>
            </a:r>
            <a:r>
              <a:rPr lang="en-GB" i="1" dirty="0"/>
              <a:t>The Voice Book</a:t>
            </a:r>
            <a:r>
              <a:rPr lang="en-GB" dirty="0"/>
              <a:t>. Faber &amp; Faber.</a:t>
            </a:r>
          </a:p>
          <a:p>
            <a:pPr marL="342900" indent="-342900">
              <a:buFontTx/>
              <a:buAutoNum type="arabicPeriod"/>
            </a:pPr>
            <a:r>
              <a:rPr lang="en-GB" dirty="0" err="1"/>
              <a:t>Mcevoy</a:t>
            </a:r>
            <a:r>
              <a:rPr lang="en-GB" dirty="0"/>
              <a:t>, S. (2000) </a:t>
            </a:r>
            <a:r>
              <a:rPr lang="en-GB" i="1" dirty="0"/>
              <a:t>Shakespeare: the Basics</a:t>
            </a:r>
            <a:r>
              <a:rPr lang="en-GB" dirty="0"/>
              <a:t>. Routledge.</a:t>
            </a:r>
          </a:p>
          <a:p>
            <a:pPr marL="342900" indent="-342900">
              <a:buFontTx/>
              <a:buAutoNum type="arabicPeriod"/>
            </a:pPr>
            <a:r>
              <a:rPr lang="en-GB" dirty="0" err="1"/>
              <a:t>PexBell</a:t>
            </a:r>
            <a:r>
              <a:rPr lang="en-GB" dirty="0"/>
              <a:t> (2021</a:t>
            </a:r>
            <a:r>
              <a:rPr lang="en-GB" i="1" dirty="0"/>
              <a:t>) Waiter Stock Footage - Waiter Free Stock Videos - Waiter No Copyright Videos</a:t>
            </a:r>
            <a:r>
              <a:rPr lang="en-GB" dirty="0"/>
              <a:t>. December 5. Available at: </a:t>
            </a:r>
            <a:r>
              <a:rPr lang="en-GB" dirty="0">
                <a:hlinkClick r:id="rId6"/>
              </a:rPr>
              <a:t>https://www.youtube.com/watch?v=cdmyELzmeu4</a:t>
            </a:r>
            <a:r>
              <a:rPr lang="en-GB" dirty="0"/>
              <a:t> (Accessed November 25</a:t>
            </a:r>
            <a:r>
              <a:rPr lang="en-GB" baseline="30000" dirty="0"/>
              <a:t>th</a:t>
            </a:r>
            <a:r>
              <a:rPr lang="en-GB" dirty="0"/>
              <a:t> 2025)</a:t>
            </a:r>
          </a:p>
          <a:p>
            <a:pPr marL="342900" indent="-342900">
              <a:buAutoNum type="arabicPeriod"/>
            </a:pPr>
            <a:r>
              <a:rPr lang="en-GB" dirty="0"/>
              <a:t>Stroller, K. (2022) ‘Why acting warm ups are better as your character’, </a:t>
            </a:r>
            <a:r>
              <a:rPr lang="en-GB" i="1" dirty="0"/>
              <a:t>Katherinestroller.com</a:t>
            </a:r>
            <a:r>
              <a:rPr lang="en-GB" dirty="0"/>
              <a:t>, March 4. Available at: </a:t>
            </a:r>
            <a:r>
              <a:rPr lang="en-GB" dirty="0">
                <a:hlinkClick r:id="rId7"/>
              </a:rPr>
              <a:t>https://katherinestroller.com/why-acting-warm-ups-are-better-as-your-character/</a:t>
            </a:r>
            <a:r>
              <a:rPr lang="en-GB" dirty="0"/>
              <a:t> (Accessed November 22</a:t>
            </a:r>
            <a:r>
              <a:rPr lang="en-GB" baseline="30000" dirty="0"/>
              <a:t>nd</a:t>
            </a:r>
            <a:r>
              <a:rPr lang="en-GB" dirty="0"/>
              <a:t> 2025)</a:t>
            </a:r>
          </a:p>
          <a:p>
            <a:pPr marL="342900" indent="-342900">
              <a:buAutoNum type="arabicPeriod"/>
            </a:pPr>
            <a:r>
              <a:rPr lang="en-GB" dirty="0"/>
              <a:t>The Actor’s Place (2021) </a:t>
            </a:r>
            <a:r>
              <a:rPr lang="en-GB" i="1" dirty="0"/>
              <a:t>Are Acting Warm-Ups a Waste of Time? </a:t>
            </a:r>
            <a:r>
              <a:rPr lang="en-GB" dirty="0"/>
              <a:t>Available at: </a:t>
            </a:r>
            <a:r>
              <a:rPr lang="en-GB" dirty="0">
                <a:hlinkClick r:id="rId8"/>
              </a:rPr>
              <a:t>https://theactorsplace.org/are-acting-warm-ups-a-waste-of-time/</a:t>
            </a:r>
            <a:r>
              <a:rPr lang="en-GB" dirty="0"/>
              <a:t> (Accessed December 2</a:t>
            </a:r>
            <a:r>
              <a:rPr lang="en-GB" baseline="30000" dirty="0"/>
              <a:t>nd</a:t>
            </a:r>
            <a:r>
              <a:rPr lang="en-GB" dirty="0"/>
              <a:t> 2025)</a:t>
            </a:r>
          </a:p>
        </p:txBody>
      </p:sp>
    </p:spTree>
    <p:extLst>
      <p:ext uri="{BB962C8B-B14F-4D97-AF65-F5344CB8AC3E}">
        <p14:creationId xmlns:p14="http://schemas.microsoft.com/office/powerpoint/2010/main" val="10744890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3689D9-C894-15B5-A8C2-7AA2CBD716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DF985D-01BA-41DE-9833-EA49D53B8FC1}"/>
              </a:ext>
            </a:extLst>
          </p:cNvPr>
          <p:cNvSpPr>
            <a:spLocks noGrp="1"/>
          </p:cNvSpPr>
          <p:nvPr>
            <p:ph type="title"/>
          </p:nvPr>
        </p:nvSpPr>
        <p:spPr>
          <a:xfrm>
            <a:off x="838200" y="114082"/>
            <a:ext cx="10515600" cy="1325563"/>
          </a:xfrm>
        </p:spPr>
        <p:txBody>
          <a:bodyPr>
            <a:normAutofit/>
          </a:bodyPr>
          <a:lstStyle/>
          <a:p>
            <a:pPr algn="ctr"/>
            <a:r>
              <a:rPr lang="en-US" sz="6000" dirty="0"/>
              <a:t>Bibliography</a:t>
            </a:r>
          </a:p>
        </p:txBody>
      </p:sp>
      <p:sp>
        <p:nvSpPr>
          <p:cNvPr id="3" name="TextBox 2">
            <a:extLst>
              <a:ext uri="{FF2B5EF4-FFF2-40B4-BE49-F238E27FC236}">
                <a16:creationId xmlns:a16="http://schemas.microsoft.com/office/drawing/2014/main" id="{7DED4363-1E8E-FC04-A933-45F69264F95D}"/>
              </a:ext>
            </a:extLst>
          </p:cNvPr>
          <p:cNvSpPr txBox="1"/>
          <p:nvPr/>
        </p:nvSpPr>
        <p:spPr>
          <a:xfrm>
            <a:off x="640910" y="1173158"/>
            <a:ext cx="10910180" cy="4247317"/>
          </a:xfrm>
          <a:prstGeom prst="rect">
            <a:avLst/>
          </a:prstGeom>
          <a:noFill/>
        </p:spPr>
        <p:txBody>
          <a:bodyPr wrap="square" rtlCol="0">
            <a:spAutoFit/>
          </a:bodyPr>
          <a:lstStyle/>
          <a:p>
            <a:r>
              <a:rPr lang="en-GB" dirty="0"/>
              <a:t>- </a:t>
            </a:r>
          </a:p>
          <a:p>
            <a:pPr marL="342900" indent="-342900">
              <a:buFontTx/>
              <a:buAutoNum type="arabicPeriod"/>
            </a:pPr>
            <a:r>
              <a:rPr lang="en-GB" sz="1200" dirty="0"/>
              <a:t>Alex_69 (2020) Enver Hoxha's speech - IV Congress of Party of Labor of Albania - 1961 (English Subs). December 14. Available at: </a:t>
            </a:r>
            <a:r>
              <a:rPr lang="en-GB" sz="1200" dirty="0">
                <a:hlinkClick r:id="rId2"/>
              </a:rPr>
              <a:t>https://www.youtube.com/watch?v=cpShYQgNNgA</a:t>
            </a:r>
            <a:r>
              <a:rPr lang="en-GB" sz="1200" dirty="0"/>
              <a:t> (Accessed November 15</a:t>
            </a:r>
            <a:r>
              <a:rPr lang="en-GB" sz="1200" baseline="30000" dirty="0"/>
              <a:t>th</a:t>
            </a:r>
            <a:r>
              <a:rPr lang="en-GB" sz="1200" dirty="0"/>
              <a:t> 2025)</a:t>
            </a:r>
          </a:p>
          <a:p>
            <a:pPr marL="342900" indent="-342900">
              <a:buFontTx/>
              <a:buAutoNum type="arabicPeriod"/>
            </a:pPr>
            <a:r>
              <a:rPr lang="en-GB" sz="1200" dirty="0"/>
              <a:t>BBC News (2015) Syria Conflict: BBC exclusive interview with President Bashar al Assad (FULL). </a:t>
            </a:r>
            <a:r>
              <a:rPr lang="en-GB" sz="1200" dirty="0" err="1"/>
              <a:t>Febuary</a:t>
            </a:r>
            <a:r>
              <a:rPr lang="en-GB" sz="1200" dirty="0"/>
              <a:t> 19. Available at: </a:t>
            </a:r>
            <a:r>
              <a:rPr lang="en-GB" sz="1200" dirty="0">
                <a:hlinkClick r:id="rId3"/>
              </a:rPr>
              <a:t>https://www.youtube.com/watch?v=yiC4w7Erz8I</a:t>
            </a:r>
            <a:r>
              <a:rPr lang="en-GB" sz="1200" dirty="0"/>
              <a:t> (Accessed December 1</a:t>
            </a:r>
            <a:r>
              <a:rPr lang="en-GB" sz="1200" baseline="30000" dirty="0"/>
              <a:t>st</a:t>
            </a:r>
            <a:r>
              <a:rPr lang="en-GB" sz="1200" dirty="0"/>
              <a:t>)</a:t>
            </a:r>
          </a:p>
          <a:p>
            <a:pPr marL="342900" indent="-342900">
              <a:buFontTx/>
              <a:buAutoNum type="arabicPeriod"/>
            </a:pPr>
            <a:r>
              <a:rPr lang="en-GB" sz="1200" dirty="0"/>
              <a:t>Berry, C. (2001) </a:t>
            </a:r>
            <a:r>
              <a:rPr lang="en-GB" sz="1200" i="1" dirty="0"/>
              <a:t>Text In Action</a:t>
            </a:r>
            <a:r>
              <a:rPr lang="en-GB" sz="1200" dirty="0"/>
              <a:t>. Virgin Publishing Ltd.</a:t>
            </a:r>
          </a:p>
          <a:p>
            <a:pPr marL="342900" indent="-342900">
              <a:buAutoNum type="arabicPeriod"/>
            </a:pPr>
            <a:r>
              <a:rPr lang="en-GB" sz="1200" dirty="0"/>
              <a:t>Chekhov, M. (1953) </a:t>
            </a:r>
            <a:r>
              <a:rPr lang="en-GB" sz="1200" i="1" dirty="0"/>
              <a:t>To the Actor on the Technique of Acting</a:t>
            </a:r>
            <a:r>
              <a:rPr lang="en-GB" sz="1200" dirty="0"/>
              <a:t>. Harper and Row.</a:t>
            </a:r>
          </a:p>
          <a:p>
            <a:pPr marL="342900" indent="-342900">
              <a:buFontTx/>
              <a:buAutoNum type="arabicPeriod"/>
            </a:pPr>
            <a:r>
              <a:rPr lang="en-GB" sz="1200" dirty="0"/>
              <a:t>Drama classes.biz (2025) The Stanislavski Method. Available at: </a:t>
            </a:r>
            <a:r>
              <a:rPr lang="en-GB" sz="1200" dirty="0">
                <a:hlinkClick r:id="rId4"/>
              </a:rPr>
              <a:t>https://www.dramaclasses.biz/the-stanislavski-system</a:t>
            </a:r>
            <a:r>
              <a:rPr lang="en-GB" sz="1200" dirty="0"/>
              <a:t> (Accessed November 22</a:t>
            </a:r>
            <a:r>
              <a:rPr lang="en-GB" sz="1200" baseline="30000" dirty="0"/>
              <a:t>nd</a:t>
            </a:r>
            <a:r>
              <a:rPr lang="en-GB" sz="1200" dirty="0"/>
              <a:t> 2025)</a:t>
            </a:r>
          </a:p>
          <a:p>
            <a:pPr marL="342900" indent="-342900">
              <a:buAutoNum type="arabicPeriod"/>
            </a:pPr>
            <a:r>
              <a:rPr lang="en-GB" sz="1200" dirty="0"/>
              <a:t>Graham, S., Hogget, S. (2009) </a:t>
            </a:r>
            <a:r>
              <a:rPr lang="en-GB" sz="1200" i="1" dirty="0"/>
              <a:t>The Frantic Assembly Book of Devising Theatre</a:t>
            </a:r>
            <a:r>
              <a:rPr lang="en-GB" sz="1200" dirty="0"/>
              <a:t>. Routledge.</a:t>
            </a:r>
          </a:p>
          <a:p>
            <a:pPr marL="342900" indent="-342900">
              <a:buFontTx/>
              <a:buAutoNum type="arabicPeriod"/>
            </a:pPr>
            <a:r>
              <a:rPr lang="en-GB" sz="1200" dirty="0"/>
              <a:t>Into the Shadows. (2024) Enver Hoxha: Europe’s Most Deranged Dictator. June 8. Available at: </a:t>
            </a:r>
            <a:r>
              <a:rPr lang="en-GB" sz="1200" dirty="0">
                <a:hlinkClick r:id="rId5"/>
              </a:rPr>
              <a:t>https://www.youtube.com/watch?v=8PCmXyLJB5M</a:t>
            </a:r>
            <a:r>
              <a:rPr lang="en-GB" sz="1200" dirty="0"/>
              <a:t> (Accessed November 24</a:t>
            </a:r>
            <a:r>
              <a:rPr lang="en-GB" sz="1200" baseline="30000" dirty="0"/>
              <a:t>th</a:t>
            </a:r>
            <a:r>
              <a:rPr lang="en-GB" sz="1200" dirty="0"/>
              <a:t> 2025)</a:t>
            </a:r>
          </a:p>
          <a:p>
            <a:pPr marL="342900" indent="-342900">
              <a:buAutoNum type="arabicPeriod"/>
            </a:pPr>
            <a:r>
              <a:rPr lang="en-GB" sz="1200" dirty="0"/>
              <a:t>Kolin, Philip C. (1991) </a:t>
            </a:r>
            <a:r>
              <a:rPr lang="en-GB" sz="1200" i="1" dirty="0"/>
              <a:t>Shakespeare and Feminist Criticism: An Annotated Bibliography and Commentary</a:t>
            </a:r>
            <a:r>
              <a:rPr lang="en-GB" sz="1200" dirty="0"/>
              <a:t>. Garland Publishing.</a:t>
            </a:r>
          </a:p>
          <a:p>
            <a:pPr marL="342900" indent="-342900">
              <a:buAutoNum type="arabicPeriod"/>
            </a:pPr>
            <a:r>
              <a:rPr lang="en-GB" sz="1200" dirty="0"/>
              <a:t>Lacye, S. (1995) </a:t>
            </a:r>
            <a:r>
              <a:rPr lang="en-GB" sz="1200" i="1" dirty="0"/>
              <a:t>British Realist Theatre: The New Wave in Its Context 1956-1965</a:t>
            </a:r>
            <a:r>
              <a:rPr lang="en-GB" sz="1200" dirty="0"/>
              <a:t>. Routledge.</a:t>
            </a:r>
          </a:p>
          <a:p>
            <a:pPr marL="342900" indent="-342900">
              <a:buAutoNum type="arabicPeriod"/>
            </a:pPr>
            <a:r>
              <a:rPr lang="en-GB" sz="1200" dirty="0"/>
              <a:t>McCallion, M. (1988) </a:t>
            </a:r>
            <a:r>
              <a:rPr lang="en-GB" sz="1200" i="1" dirty="0"/>
              <a:t>The Voice Book</a:t>
            </a:r>
            <a:r>
              <a:rPr lang="en-GB" sz="1200" dirty="0"/>
              <a:t>. Faber &amp; Faber.</a:t>
            </a:r>
          </a:p>
          <a:p>
            <a:pPr marL="342900" indent="-342900">
              <a:buFontTx/>
              <a:buAutoNum type="arabicPeriod"/>
            </a:pPr>
            <a:r>
              <a:rPr lang="en-GB" sz="1200" dirty="0" err="1"/>
              <a:t>Mcevoy</a:t>
            </a:r>
            <a:r>
              <a:rPr lang="en-GB" sz="1200" dirty="0"/>
              <a:t>, S. (2000) </a:t>
            </a:r>
            <a:r>
              <a:rPr lang="en-GB" sz="1200" i="1" dirty="0"/>
              <a:t>Shakespeare: the Basics</a:t>
            </a:r>
            <a:r>
              <a:rPr lang="en-GB" sz="1200" dirty="0"/>
              <a:t>. Routledge.</a:t>
            </a:r>
          </a:p>
          <a:p>
            <a:pPr marL="342900" indent="-342900">
              <a:buFontTx/>
              <a:buAutoNum type="arabicPeriod"/>
            </a:pPr>
            <a:r>
              <a:rPr lang="en-GB" sz="1200" dirty="0" err="1"/>
              <a:t>PexBell</a:t>
            </a:r>
            <a:r>
              <a:rPr lang="en-GB" sz="1200" dirty="0"/>
              <a:t> (2021</a:t>
            </a:r>
            <a:r>
              <a:rPr lang="en-GB" sz="1200" i="1" dirty="0"/>
              <a:t>) Waiter Stock Footage - Waiter Free Stock Videos - Waiter No Copyright Videos</a:t>
            </a:r>
            <a:r>
              <a:rPr lang="en-GB" sz="1200" dirty="0"/>
              <a:t>. December 5. Available at: </a:t>
            </a:r>
            <a:r>
              <a:rPr lang="en-GB" sz="1200" dirty="0">
                <a:hlinkClick r:id="rId6"/>
              </a:rPr>
              <a:t>https://www.youtube.com/watch?v=cdmyELzmeu4</a:t>
            </a:r>
            <a:r>
              <a:rPr lang="en-GB" sz="1200" dirty="0"/>
              <a:t> (Accessed November 25</a:t>
            </a:r>
            <a:r>
              <a:rPr lang="en-GB" sz="1200" baseline="30000" dirty="0"/>
              <a:t>th</a:t>
            </a:r>
            <a:r>
              <a:rPr lang="en-GB" sz="1200" dirty="0"/>
              <a:t> 2025)</a:t>
            </a:r>
          </a:p>
          <a:p>
            <a:pPr marL="342900" indent="-342900">
              <a:buAutoNum type="arabicPeriod"/>
            </a:pPr>
            <a:r>
              <a:rPr lang="en-GB" sz="1200" dirty="0"/>
              <a:t>Stroller, K. (2022) ‘Why acting warm ups are better as your character’, </a:t>
            </a:r>
            <a:r>
              <a:rPr lang="en-GB" sz="1200" i="1" dirty="0"/>
              <a:t>Katherinestroller.com</a:t>
            </a:r>
            <a:r>
              <a:rPr lang="en-GB" sz="1200" dirty="0"/>
              <a:t>, March 4. Available at: </a:t>
            </a:r>
            <a:r>
              <a:rPr lang="en-GB" sz="1200" dirty="0">
                <a:hlinkClick r:id="rId7"/>
              </a:rPr>
              <a:t>https://katherinestroller.com/why-acting-warm-ups-are-better-as-your-character/</a:t>
            </a:r>
            <a:r>
              <a:rPr lang="en-GB" sz="1200" dirty="0"/>
              <a:t> (Accessed November 22</a:t>
            </a:r>
            <a:r>
              <a:rPr lang="en-GB" sz="1200" baseline="30000" dirty="0"/>
              <a:t>nd</a:t>
            </a:r>
            <a:r>
              <a:rPr lang="en-GB" sz="1200" dirty="0"/>
              <a:t> 2025)</a:t>
            </a:r>
          </a:p>
          <a:p>
            <a:pPr marL="342900" indent="-342900">
              <a:buAutoNum type="arabicPeriod"/>
            </a:pPr>
            <a:r>
              <a:rPr lang="en-GB" sz="1200" dirty="0"/>
              <a:t>The Actor’s Place (2021) </a:t>
            </a:r>
            <a:r>
              <a:rPr lang="en-GB" sz="1200" i="1" dirty="0"/>
              <a:t>Are Acting Warm-Ups a Waste of Time? </a:t>
            </a:r>
            <a:r>
              <a:rPr lang="en-GB" sz="1200" dirty="0"/>
              <a:t>Available at: </a:t>
            </a:r>
            <a:r>
              <a:rPr lang="en-GB" sz="1200" dirty="0">
                <a:hlinkClick r:id="rId8"/>
              </a:rPr>
              <a:t>https://theactorsplace.org/are-acting-warm-ups-a-waste-of-time/</a:t>
            </a:r>
            <a:r>
              <a:rPr lang="en-GB" sz="1200" dirty="0"/>
              <a:t> (Accessed December 2</a:t>
            </a:r>
            <a:r>
              <a:rPr lang="en-GB" sz="1200" baseline="30000" dirty="0"/>
              <a:t>nd</a:t>
            </a:r>
            <a:r>
              <a:rPr lang="en-GB" sz="1200" dirty="0"/>
              <a:t> 2025)</a:t>
            </a:r>
          </a:p>
          <a:p>
            <a:pPr marL="342900" indent="-342900">
              <a:buAutoNum type="arabicPeriod"/>
            </a:pPr>
            <a:r>
              <a:rPr lang="en-GB" sz="1200" dirty="0"/>
              <a:t>Thomson, P. (1992) </a:t>
            </a:r>
            <a:r>
              <a:rPr lang="en-GB" sz="1200" i="1" dirty="0"/>
              <a:t>Shakespeare’s Professional Career</a:t>
            </a:r>
            <a:r>
              <a:rPr lang="en-GB" sz="1200" dirty="0"/>
              <a:t>. Press Syndicate of the University of Cambridge.</a:t>
            </a:r>
          </a:p>
        </p:txBody>
      </p:sp>
    </p:spTree>
    <p:extLst>
      <p:ext uri="{BB962C8B-B14F-4D97-AF65-F5344CB8AC3E}">
        <p14:creationId xmlns:p14="http://schemas.microsoft.com/office/powerpoint/2010/main" val="8394392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DA2B97165742847ABC519A905693DF8" ma:contentTypeVersion="13" ma:contentTypeDescription="Create a new document." ma:contentTypeScope="" ma:versionID="56251348cc195328e19b0378959477e9">
  <xsd:schema xmlns:xsd="http://www.w3.org/2001/XMLSchema" xmlns:xs="http://www.w3.org/2001/XMLSchema" xmlns:p="http://schemas.microsoft.com/office/2006/metadata/properties" xmlns:ns3="0ebdf10f-b5a3-45b6-acdb-7dc1eb398785" xmlns:ns4="550816ce-8156-4f45-b1c4-24236a73d01f" targetNamespace="http://schemas.microsoft.com/office/2006/metadata/properties" ma:root="true" ma:fieldsID="f5c26efe52a9c2ff151abd3a199e7349" ns3:_="" ns4:_="">
    <xsd:import namespace="0ebdf10f-b5a3-45b6-acdb-7dc1eb398785"/>
    <xsd:import namespace="550816ce-8156-4f45-b1c4-24236a73d01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bdf10f-b5a3-45b6-acdb-7dc1eb3987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50816ce-8156-4f45-b1c4-24236a73d01f"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ebdf10f-b5a3-45b6-acdb-7dc1eb398785" xsi:nil="true"/>
  </documentManagement>
</p:properties>
</file>

<file path=customXml/itemProps1.xml><?xml version="1.0" encoding="utf-8"?>
<ds:datastoreItem xmlns:ds="http://schemas.openxmlformats.org/officeDocument/2006/customXml" ds:itemID="{8783F2C3-BA30-4CB1-8990-20A3238DC3B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bdf10f-b5a3-45b6-acdb-7dc1eb398785"/>
    <ds:schemaRef ds:uri="550816ce-8156-4f45-b1c4-24236a73d01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1845508-57EC-4E78-A8A0-93350D15D999}">
  <ds:schemaRefs>
    <ds:schemaRef ds:uri="http://schemas.microsoft.com/sharepoint/v3/contenttype/forms"/>
  </ds:schemaRefs>
</ds:datastoreItem>
</file>

<file path=customXml/itemProps3.xml><?xml version="1.0" encoding="utf-8"?>
<ds:datastoreItem xmlns:ds="http://schemas.openxmlformats.org/officeDocument/2006/customXml" ds:itemID="{DC4E5697-028B-4325-A221-D74B84FA2E40}">
  <ds:schemaRefs>
    <ds:schemaRef ds:uri="http://purl.org/dc/elements/1.1/"/>
    <ds:schemaRef ds:uri="http://schemas.openxmlformats.org/package/2006/metadata/core-properties"/>
    <ds:schemaRef ds:uri="http://schemas.microsoft.com/office/2006/documentManagement/types"/>
    <ds:schemaRef ds:uri="http://purl.org/dc/terms/"/>
    <ds:schemaRef ds:uri="550816ce-8156-4f45-b1c4-24236a73d01f"/>
    <ds:schemaRef ds:uri="http://purl.org/dc/dcmitype/"/>
    <ds:schemaRef ds:uri="http://schemas.microsoft.com/office/infopath/2007/PartnerControls"/>
    <ds:schemaRef ds:uri="0ebdf10f-b5a3-45b6-acdb-7dc1eb398785"/>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6719</TotalTime>
  <Words>3102</Words>
  <Application>Microsoft Office PowerPoint</Application>
  <PresentationFormat>Widescreen</PresentationFormat>
  <Paragraphs>70</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Aptos</vt:lpstr>
      <vt:lpstr>Aptos Display</vt:lpstr>
      <vt:lpstr>Arial</vt:lpstr>
      <vt:lpstr>office theme</vt:lpstr>
      <vt:lpstr>Process Workbook for Performing Shakespeare</vt:lpstr>
      <vt:lpstr>Warming Up</vt:lpstr>
      <vt:lpstr>Warming Up</vt:lpstr>
      <vt:lpstr>Understanding Shakespeare</vt:lpstr>
      <vt:lpstr>Understanding Shakespeare</vt:lpstr>
      <vt:lpstr>Understanding Shakespeare</vt:lpstr>
      <vt:lpstr>Scene Selection</vt:lpstr>
      <vt:lpstr>Character Development</vt:lpstr>
      <vt:lpstr>Character Development</vt:lpstr>
      <vt:lpstr>Character Development</vt:lpstr>
      <vt:lpstr>Character Development</vt:lpstr>
      <vt:lpstr>Character Development</vt:lpstr>
      <vt:lpstr>Evaluation </vt:lpstr>
      <vt:lpstr>Reference List:</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Gruff Roberts (2306134)</cp:lastModifiedBy>
  <cp:revision>2</cp:revision>
  <dcterms:created xsi:type="dcterms:W3CDTF">2025-11-13T19:50:18Z</dcterms:created>
  <dcterms:modified xsi:type="dcterms:W3CDTF">2025-12-19T17:36:51Z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0x0101009DA2B97165742847ABC519A905693DF8</vt:lpwstr>
  </property>
</Properties>
</file>