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46"/>
  </p:notesMasterIdLst>
  <p:handoutMasterIdLst>
    <p:handoutMasterId r:id="rId47"/>
  </p:handoutMasterIdLst>
  <p:sldIdLst>
    <p:sldId id="282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317" r:id="rId35"/>
    <p:sldId id="318" r:id="rId36"/>
    <p:sldId id="324" r:id="rId37"/>
    <p:sldId id="329" r:id="rId38"/>
    <p:sldId id="333" r:id="rId39"/>
    <p:sldId id="334" r:id="rId40"/>
    <p:sldId id="335" r:id="rId41"/>
    <p:sldId id="336" r:id="rId42"/>
    <p:sldId id="337" r:id="rId43"/>
    <p:sldId id="338" r:id="rId44"/>
    <p:sldId id="342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88" autoAdjust="0"/>
    <p:restoredTop sz="94660"/>
  </p:normalViewPr>
  <p:slideViewPr>
    <p:cSldViewPr>
      <p:cViewPr varScale="1">
        <p:scale>
          <a:sx n="107" d="100"/>
          <a:sy n="107" d="100"/>
        </p:scale>
        <p:origin x="852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DCBF11-3391-4760-8B1A-53558DFBA3A8}" type="datetimeFigureOut">
              <a:rPr lang="en-US" smtClean="0"/>
              <a:t>2/13/2020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MANAGING FOR QUALITY AND PERFORMANCE EXCELLENCE (C) 2017 Cengage Publishing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AED25-EEC4-4ACA-948B-651563108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42374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5D3CE-8B75-41DA-A3B0-74319D2A71A4}" type="datetimeFigureOut">
              <a:rPr lang="en-US" smtClean="0"/>
              <a:t>2/13/2020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MANAGING FOR QUALITY AND PERFORMANCE EXCELLENCE (C) 2017 Cengage Publishing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FBEFD-2437-40D0-A51C-E07FEBB9D5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34031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ea typeface="MS PGothic" pitchFamily="34" charset="-128"/>
              </a:defRPr>
            </a:lvl9pPr>
          </a:lstStyle>
          <a:p>
            <a:pPr eaLnBrk="1" hangingPunct="1"/>
            <a:fld id="{A630E816-7775-4DAC-99A6-A18E296976E5}" type="slidenum">
              <a:rPr lang="en-US" sz="1200">
                <a:solidFill>
                  <a:prstClr val="black"/>
                </a:solidFill>
                <a:latin typeface="Times New Roman" pitchFamily="18" charset="0"/>
              </a:rPr>
              <a:pPr eaLnBrk="1" hangingPunct="1"/>
              <a:t>1</a:t>
            </a:fld>
            <a:endParaRPr lang="en-US" sz="1200">
              <a:solidFill>
                <a:prstClr val="black"/>
              </a:solidFill>
              <a:latin typeface="Times New Roman" pitchFamily="18" charset="0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266E22A3-3089-41FF-9B11-353C45FDC18E}" type="slidenum">
              <a:rPr lang="en-US" sz="1200" smtClean="0">
                <a:latin typeface="Times New Roman" pitchFamily="18" charset="0"/>
              </a:rPr>
              <a:pPr eaLnBrk="1" hangingPunct="1"/>
              <a:t>2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FA89F8DB-45C7-405B-BF35-B035B235CCFD}" type="slidenum">
              <a:rPr lang="en-US" sz="1200" smtClean="0">
                <a:latin typeface="Times New Roman" pitchFamily="18" charset="0"/>
              </a:rPr>
              <a:pPr eaLnBrk="1" hangingPunct="1"/>
              <a:t>4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F6DBC4E4-0986-4A80-A8AB-77BE2D6DA878}" type="slidenum">
              <a:rPr lang="en-US" sz="1200" smtClean="0">
                <a:latin typeface="Times New Roman" pitchFamily="18" charset="0"/>
              </a:rPr>
              <a:pPr eaLnBrk="1" hangingPunct="1"/>
              <a:t>5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C00D6FB2-9D6D-4FF8-A72F-DF19E8DB73C9}" type="slidenum">
              <a:rPr lang="en-US" sz="1200" smtClean="0">
                <a:latin typeface="Times New Roman" pitchFamily="18" charset="0"/>
              </a:rPr>
              <a:pPr eaLnBrk="1" hangingPunct="1"/>
              <a:t>6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8A3C2BF6-2F55-4D31-AC78-E78B6C32EA37}" type="slidenum">
              <a:rPr lang="en-US" sz="1200" smtClean="0">
                <a:latin typeface="Times New Roman" pitchFamily="18" charset="0"/>
              </a:rPr>
              <a:pPr eaLnBrk="1" hangingPunct="1"/>
              <a:t>7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71FE4464-6AC1-4780-A586-E0CFFF4BA2C7}" type="slidenum">
              <a:rPr lang="en-US" sz="1200" smtClean="0">
                <a:latin typeface="Times New Roman" pitchFamily="18" charset="0"/>
              </a:rPr>
              <a:pPr eaLnBrk="1" hangingPunct="1"/>
              <a:t>8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6EFFFDFD-C77C-42B7-980C-BE63FA47F76E}" type="slidenum">
              <a:rPr lang="en-US" sz="1200" smtClean="0">
                <a:latin typeface="Times New Roman" pitchFamily="18" charset="0"/>
              </a:rPr>
              <a:pPr eaLnBrk="1" hangingPunct="1"/>
              <a:t>9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6D377A9D-1541-4006-90A6-5B067770D355}" type="slidenum">
              <a:rPr lang="en-US" sz="1200" smtClean="0">
                <a:latin typeface="Times New Roman" pitchFamily="18" charset="0"/>
              </a:rPr>
              <a:pPr eaLnBrk="1" hangingPunct="1"/>
              <a:t>10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9CA09D89-B14C-4C3E-B4F2-92D219597F2A}" type="slidenum">
              <a:rPr lang="en-US" sz="1200" smtClean="0">
                <a:latin typeface="Times New Roman" pitchFamily="18" charset="0"/>
              </a:rPr>
              <a:pPr eaLnBrk="1" hangingPunct="1"/>
              <a:t>11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FE3C039E-914C-4723-B0DF-E500818EC7C2}" type="slidenum">
              <a:rPr lang="en-US" sz="1200" smtClean="0">
                <a:latin typeface="Times New Roman" pitchFamily="18" charset="0"/>
              </a:rPr>
              <a:pPr eaLnBrk="1" hangingPunct="1"/>
              <a:t>13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E4742C27-0596-46A8-AA9F-8467DFD15CFB}" type="slidenum">
              <a:rPr lang="en-US" sz="1200" smtClean="0">
                <a:latin typeface="Times New Roman" pitchFamily="18" charset="0"/>
              </a:rPr>
              <a:pPr eaLnBrk="1" hangingPunct="1"/>
              <a:t>16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4EB3AE62-6A4D-437E-A8D5-065AD549AC3C}" type="slidenum">
              <a:rPr lang="en-US" sz="1200" smtClean="0">
                <a:latin typeface="Times New Roman" pitchFamily="18" charset="0"/>
              </a:rPr>
              <a:pPr eaLnBrk="1" hangingPunct="1"/>
              <a:t>20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1157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1157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B82841C6-F11B-43CF-9656-B0286E0EA7CF}" type="slidenum">
              <a:rPr lang="en-US" sz="1200" smtClean="0">
                <a:latin typeface="Times New Roman" pitchFamily="18" charset="0"/>
              </a:rPr>
              <a:pPr eaLnBrk="1" hangingPunct="1"/>
              <a:t>32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0EBDDF78-3597-4BD4-B927-5C4DE781D698}" type="slidenum">
              <a:rPr lang="en-US" sz="1200" smtClean="0">
                <a:latin typeface="Times New Roman" pitchFamily="18" charset="0"/>
              </a:rPr>
              <a:pPr eaLnBrk="1" hangingPunct="1"/>
              <a:t>34</a:t>
            </a:fld>
            <a:endParaRPr lang="en-US" sz="1200" smtClean="0">
              <a:latin typeface="Times New Roman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2950" cy="3414713"/>
          </a:xfrm>
          <a:ln w="12700" cap="flat">
            <a:solidFill>
              <a:schemeClr val="tx1"/>
            </a:solidFill>
          </a:ln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 hasCustomPrompt="1"/>
          </p:nvPr>
        </p:nvSpPr>
        <p:spPr>
          <a:xfrm>
            <a:off x="1118081" y="1371600"/>
            <a:ext cx="6501919" cy="9906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PowerPoint Problems</a:t>
            </a:r>
            <a:endParaRPr kumimoji="0"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04800" y="6248400"/>
            <a:ext cx="6858000" cy="4572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sz="900" dirty="0" smtClean="0">
                <a:solidFill>
                  <a:prstClr val="white"/>
                </a:solidFill>
              </a:rPr>
              <a:t>MANAGING FOR QUALITY AND PERFORMANCE EXCELLENCE, 10E, © 2017 Cengage Publishing, </a:t>
            </a: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DBF5F9">
                  <a:shade val="90000"/>
                </a:srgb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239" y="3022852"/>
            <a:ext cx="2388561" cy="2996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516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77000"/>
            <a:ext cx="7162800" cy="304800"/>
          </a:xfrm>
        </p:spPr>
        <p:txBody>
          <a:bodyPr/>
          <a:lstStyle>
            <a:lvl1pPr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 smtClean="0">
                <a:solidFill>
                  <a:prstClr val="black"/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6618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DBF5F9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842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41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166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629400"/>
            <a:ext cx="7239000" cy="244475"/>
          </a:xfrm>
        </p:spPr>
        <p:txBody>
          <a:bodyPr/>
          <a:lstStyle/>
          <a:p>
            <a:r>
              <a:rPr lang="en-US" dirty="0" smtClean="0">
                <a:solidFill>
                  <a:srgbClr val="04617B">
                    <a:shade val="90000"/>
                  </a:srgbClr>
                </a:solidFill>
              </a:rPr>
              <a:t>© </a:t>
            </a:r>
            <a:r>
              <a:rPr lang="en-US" sz="8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2017 Cengage Publishing, ALL RIGHTS RESERVED. May not be scanned, copied or duplicated, or published to a publicly accessible website, in whole or in part. </a:t>
            </a:r>
          </a:p>
          <a:p>
            <a:endParaRPr lang="en-US" dirty="0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020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596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686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44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241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372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en-US" smtClean="0">
                <a:solidFill>
                  <a:srgbClr val="04617B">
                    <a:shade val="90000"/>
                  </a:srgbClr>
                </a:solidFill>
              </a:rPr>
              <a:t>© 2017 Cengage Publishing, ALL RIGHTS RESERVED. May not be scanned, copied or duplicated, or published to a publicly accessible website, in whole or in part.  </a:t>
            </a:r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1DE8FC-4B25-4166-B62D-B516E2600119}" type="slidenum">
              <a:rPr lang="en-US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US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73468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eming.org/deminghtml/wedi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9.w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228600"/>
            <a:ext cx="7086600" cy="1431925"/>
          </a:xfrm>
          <a:ln>
            <a:miter lim="800000"/>
            <a:headEnd/>
            <a:tailEnd/>
          </a:ln>
          <a:effectLst>
            <a:outerShdw blurRad="63500" dist="13470" dir="2700000" algn="ctr" rotWithShape="0">
              <a:schemeClr val="bg2"/>
            </a:outerShdw>
          </a:effectLst>
        </p:spPr>
        <p:txBody>
          <a:bodyPr lIns="92075" tIns="46038" rIns="92075" bIns="46038"/>
          <a:lstStyle/>
          <a:p>
            <a:pPr algn="ctr" fontAlgn="auto">
              <a:spcAft>
                <a:spcPts val="0"/>
              </a:spcAft>
              <a:defRPr/>
            </a:pPr>
            <a:r>
              <a:rPr lang="en-US" dirty="0" smtClean="0"/>
              <a:t>Chapter 2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295400" y="2971800"/>
            <a:ext cx="4572000" cy="1752600"/>
          </a:xfrm>
        </p:spPr>
        <p:txBody>
          <a:bodyPr lIns="92075" tIns="46038" rIns="92075" bIns="46038">
            <a:normAutofit/>
          </a:bodyPr>
          <a:lstStyle/>
          <a:p>
            <a:pPr marL="0" indent="0">
              <a:buNone/>
            </a:pPr>
            <a:r>
              <a:rPr lang="en-US" sz="3600" dirty="0" smtClean="0">
                <a:solidFill>
                  <a:schemeClr val="tx2"/>
                </a:solidFill>
              </a:rPr>
              <a:t>Foundations of Quality Management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900" dirty="0" smtClean="0">
                <a:solidFill>
                  <a:prstClr val="white"/>
                </a:solidFill>
              </a:rPr>
              <a:t>MANAGING FOR QUALITY AND PERFORMANCE EXCELLENCE, 10E, © 2017 </a:t>
            </a:r>
            <a:r>
              <a:rPr lang="en-US" sz="900" dirty="0" err="1" smtClean="0">
                <a:solidFill>
                  <a:prstClr val="white"/>
                </a:solidFill>
              </a:rPr>
              <a:t>Cengage</a:t>
            </a:r>
            <a:r>
              <a:rPr lang="en-US" sz="900" dirty="0" smtClean="0">
                <a:solidFill>
                  <a:prstClr val="white"/>
                </a:solidFill>
              </a:rPr>
              <a:t> Publishing, </a:t>
            </a:r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067134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685800"/>
            <a:ext cx="7848600" cy="914400"/>
          </a:xfrm>
          <a:noFill/>
        </p:spPr>
        <p:txBody>
          <a:bodyPr lIns="92075" tIns="46038" rIns="92075" bIns="46038"/>
          <a:lstStyle/>
          <a:p>
            <a:r>
              <a:rPr lang="en-US" sz="4400" dirty="0" smtClean="0"/>
              <a:t>Leaders in the Quality Revolution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52600"/>
            <a:ext cx="8001000" cy="3886200"/>
          </a:xfrm>
          <a:noFill/>
        </p:spPr>
        <p:txBody>
          <a:bodyPr lIns="92075" tIns="46038" rIns="92075" bIns="46038"/>
          <a:lstStyle/>
          <a:p>
            <a:r>
              <a:rPr lang="en-US" sz="3200" dirty="0" smtClean="0"/>
              <a:t>W. Edwards Deming</a:t>
            </a:r>
          </a:p>
          <a:p>
            <a:r>
              <a:rPr lang="en-US" sz="3200" dirty="0" smtClean="0"/>
              <a:t>Joseph M. </a:t>
            </a:r>
            <a:r>
              <a:rPr lang="en-US" sz="3200" dirty="0" err="1" smtClean="0"/>
              <a:t>Juran</a:t>
            </a:r>
            <a:endParaRPr lang="en-US" sz="3200" dirty="0" smtClean="0"/>
          </a:p>
          <a:p>
            <a:r>
              <a:rPr lang="en-US" sz="3200" dirty="0" smtClean="0"/>
              <a:t>Philip B. Crosby</a:t>
            </a:r>
          </a:p>
          <a:p>
            <a:endParaRPr lang="en-US" sz="3200" dirty="0" smtClean="0"/>
          </a:p>
          <a:p>
            <a:r>
              <a:rPr lang="en-US" sz="3200" dirty="0" smtClean="0"/>
              <a:t>Armand V. </a:t>
            </a:r>
            <a:r>
              <a:rPr lang="en-US" sz="3200" dirty="0" err="1" smtClean="0"/>
              <a:t>Feigenbaum</a:t>
            </a:r>
            <a:endParaRPr lang="en-US" sz="3200" dirty="0" smtClean="0"/>
          </a:p>
          <a:p>
            <a:r>
              <a:rPr lang="en-US" sz="3200" dirty="0" smtClean="0"/>
              <a:t>Kaoru Ishikawa</a:t>
            </a: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048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3E5FD73E-99D6-4DE8-BE5E-A04523C05478}" type="slidenum">
              <a:rPr lang="en-US" sz="1600" smtClean="0">
                <a:solidFill>
                  <a:srgbClr val="045C75"/>
                </a:solidFill>
              </a:rPr>
              <a:pPr eaLnBrk="1" hangingPunct="1"/>
              <a:t>2</a:t>
            </a:fld>
            <a:endParaRPr lang="en-US" sz="1600" smtClean="0">
              <a:solidFill>
                <a:srgbClr val="045C75"/>
              </a:solidFill>
            </a:endParaRPr>
          </a:p>
        </p:txBody>
      </p:sp>
      <p:pic>
        <p:nvPicPr>
          <p:cNvPr id="14341" name="Picture 4" descr="deming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676400"/>
            <a:ext cx="1676400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5" descr="juran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209800"/>
            <a:ext cx="14478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3" descr="crosby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3124200"/>
            <a:ext cx="1404938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9883381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 autoUpdateAnimBg="0" advAuto="300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dirty="0" smtClean="0"/>
              <a:t>Deming Philosophy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Arial" pitchFamily="34" charset="0"/>
              </a:rPr>
              <a:t>The Deming philosophy focuses on continual improvements in product and service quality by reducing uncertainty and variability in design, manufacturing, and service processes, driven by the leadership of top management.</a:t>
            </a:r>
          </a:p>
          <a:p>
            <a:endParaRPr lang="en-US" dirty="0"/>
          </a:p>
        </p:txBody>
      </p:sp>
      <p:sp>
        <p:nvSpPr>
          <p:cNvPr id="16386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048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70E81A16-72CD-4F2F-99A1-890DDD33E8A8}" type="slidenum">
              <a:rPr lang="en-US" sz="1600" smtClean="0">
                <a:solidFill>
                  <a:srgbClr val="045C75"/>
                </a:solidFill>
              </a:rPr>
              <a:pPr eaLnBrk="1" hangingPunct="1"/>
              <a:t>3</a:t>
            </a:fld>
            <a:endParaRPr lang="en-US" sz="160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830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048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BC421E15-E4E4-404E-97E8-316A56147E36}" type="slidenum">
              <a:rPr lang="en-US" sz="1600" smtClean="0">
                <a:solidFill>
                  <a:srgbClr val="045C75"/>
                </a:solidFill>
              </a:rPr>
              <a:pPr eaLnBrk="1" hangingPunct="1"/>
              <a:t>4</a:t>
            </a:fld>
            <a:endParaRPr lang="en-US" sz="1600" smtClean="0">
              <a:solidFill>
                <a:srgbClr val="045C75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533399"/>
            <a:ext cx="8839200" cy="510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590291"/>
      </p:ext>
    </p:extLst>
  </p:cSld>
  <p:clrMapOvr>
    <a:masterClrMapping/>
  </p:clrMapOvr>
  <p:transition spd="med"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8229600" cy="990600"/>
          </a:xfrm>
          <a:noFill/>
        </p:spPr>
        <p:txBody>
          <a:bodyPr lIns="92075" tIns="46038" rIns="92075" bIns="46038"/>
          <a:lstStyle/>
          <a:p>
            <a:r>
              <a:rPr lang="en-US" smtClean="0"/>
              <a:t>Deming’s 14 Points </a:t>
            </a:r>
            <a:r>
              <a:rPr lang="en-US" sz="2800" smtClean="0"/>
              <a:t>(Abridged)</a:t>
            </a:r>
            <a:r>
              <a:rPr lang="en-US" sz="2800" i="1" smtClean="0"/>
              <a:t> </a:t>
            </a:r>
            <a:r>
              <a:rPr lang="en-US" sz="2000" i="1" smtClean="0"/>
              <a:t>(1 of 2)</a:t>
            </a:r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1143000" y="1828800"/>
            <a:ext cx="7745413" cy="406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US" sz="2600">
                <a:latin typeface="Tahoma" pitchFamily="34" charset="0"/>
              </a:rPr>
              <a:t>1. Create and publish a company mission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    statement and commit to it.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2. Learn the new philosophy.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3. Understand the purpose of inspection.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4. End business practices driven by price alone.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5. Constantly improve system of production 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    and service.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6. Institute training.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7. Teach and institute leadership.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8. Drive out fear and create trust.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048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DF4215CB-CBE4-4757-A86B-A18D19272862}" type="slidenum">
              <a:rPr lang="en-US" sz="1600" smtClean="0">
                <a:solidFill>
                  <a:srgbClr val="045C75"/>
                </a:solidFill>
              </a:rPr>
              <a:pPr eaLnBrk="1" hangingPunct="1"/>
              <a:t>5</a:t>
            </a:fld>
            <a:endParaRPr lang="en-US" sz="160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815261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048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B56CCE45-625F-4482-AC67-2B3D1D689DAD}" type="slidenum">
              <a:rPr lang="en-US" sz="1600" smtClean="0">
                <a:solidFill>
                  <a:srgbClr val="045C75"/>
                </a:solidFill>
              </a:rPr>
              <a:pPr eaLnBrk="1" hangingPunct="1"/>
              <a:t>6</a:t>
            </a:fld>
            <a:endParaRPr lang="en-US" sz="1600" smtClean="0">
              <a:solidFill>
                <a:srgbClr val="045C75"/>
              </a:solidFill>
            </a:endParaRP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33400"/>
            <a:ext cx="7467600" cy="990600"/>
          </a:xfrm>
          <a:ln>
            <a:miter lim="800000"/>
            <a:headEnd/>
            <a:tailEnd/>
          </a:ln>
          <a:extLst/>
        </p:spPr>
        <p:txBody>
          <a:bodyPr lIns="92075" tIns="46038" rIns="92075" bIns="46038"/>
          <a:lstStyle/>
          <a:p>
            <a:pPr>
              <a:defRPr/>
            </a:pPr>
            <a:r>
              <a:rPr lang="en-US" dirty="0"/>
              <a:t>Deming’s 14 Points </a:t>
            </a:r>
            <a:r>
              <a:rPr lang="en-US" sz="2000" i="1" dirty="0"/>
              <a:t>(2 of 2)</a:t>
            </a:r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1066800" y="1600200"/>
            <a:ext cx="7848600" cy="326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US" sz="2600">
                <a:latin typeface="Tahoma" pitchFamily="34" charset="0"/>
              </a:rPr>
              <a:t>  9. Optimize team and individual efforts.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10. Eliminate exhortations for work force.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11. Eliminate numerical quotas and M.B.O. 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      Focus on improvement.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12. Remove barriers that rob people of pride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      of workmanship.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13. Encourage education and self-improvement.</a:t>
            </a:r>
          </a:p>
          <a:p>
            <a:pPr eaLnBrk="0" hangingPunct="0"/>
            <a:r>
              <a:rPr lang="en-US" sz="2600">
                <a:latin typeface="Tahoma" pitchFamily="34" charset="0"/>
              </a:rPr>
              <a:t>14. Take action to accomplish the transformation.</a:t>
            </a:r>
          </a:p>
        </p:txBody>
      </p:sp>
      <p:pic>
        <p:nvPicPr>
          <p:cNvPr id="24581" name="Picture 4" descr="deming institut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334000"/>
            <a:ext cx="4876800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2" name="Text Box 5"/>
          <p:cNvSpPr txBox="1">
            <a:spLocks noChangeArrowheads="1"/>
          </p:cNvSpPr>
          <p:nvPr/>
        </p:nvSpPr>
        <p:spPr bwMode="auto">
          <a:xfrm>
            <a:off x="5867400" y="5410200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>
                <a:latin typeface="Times New Roman" pitchFamily="18" charset="0"/>
              </a:rPr>
              <a:t>www.deming.org</a:t>
            </a:r>
          </a:p>
        </p:txBody>
      </p:sp>
    </p:spTree>
    <p:extLst>
      <p:ext uri="{BB962C8B-B14F-4D97-AF65-F5344CB8AC3E}">
        <p14:creationId xmlns:p14="http://schemas.microsoft.com/office/powerpoint/2010/main" val="560740582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066800"/>
            <a:ext cx="8229600" cy="1143000"/>
          </a:xfrm>
          <a:noFill/>
        </p:spPr>
        <p:txBody>
          <a:bodyPr lIns="92075" tIns="46038" rIns="92075" bIns="46038">
            <a:noAutofit/>
          </a:bodyPr>
          <a:lstStyle/>
          <a:p>
            <a:r>
              <a:rPr lang="en-US" sz="4800" dirty="0" smtClean="0"/>
              <a:t>Deming’s System of Profound Knowledge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2514600"/>
            <a:ext cx="7391400" cy="3551238"/>
          </a:xfrm>
          <a:noFill/>
        </p:spPr>
        <p:txBody>
          <a:bodyPr lIns="92075" tIns="46038" rIns="92075" bIns="46038"/>
          <a:lstStyle/>
          <a:p>
            <a:r>
              <a:rPr lang="en-US" sz="3200" dirty="0" smtClean="0"/>
              <a:t>Appreciation for a system</a:t>
            </a:r>
          </a:p>
          <a:p>
            <a:r>
              <a:rPr lang="en-US" sz="3200" dirty="0" smtClean="0"/>
              <a:t>Understanding variation</a:t>
            </a:r>
          </a:p>
          <a:p>
            <a:r>
              <a:rPr lang="en-US" sz="3200" dirty="0" smtClean="0"/>
              <a:t>Theory of knowledge</a:t>
            </a:r>
          </a:p>
          <a:p>
            <a:r>
              <a:rPr lang="en-US" sz="3200" dirty="0" smtClean="0"/>
              <a:t>Psychology</a:t>
            </a:r>
          </a:p>
        </p:txBody>
      </p:sp>
      <p:sp>
        <p:nvSpPr>
          <p:cNvPr id="1741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B4B94D54-C940-447B-B97B-967951680805}" type="slidenum">
              <a:rPr lang="en-US" sz="1600" smtClean="0">
                <a:solidFill>
                  <a:srgbClr val="045C75"/>
                </a:solidFill>
              </a:rPr>
              <a:pPr eaLnBrk="1" hangingPunct="1"/>
              <a:t>7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497776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7848600" cy="1219200"/>
          </a:xfrm>
          <a:noFill/>
        </p:spPr>
        <p:txBody>
          <a:bodyPr lIns="92075" tIns="46038" rIns="92075" bIns="46038"/>
          <a:lstStyle/>
          <a:p>
            <a:r>
              <a:rPr lang="en-US" smtClean="0"/>
              <a:t>Systems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752600"/>
            <a:ext cx="7086600" cy="3962400"/>
          </a:xfrm>
          <a:noFill/>
        </p:spPr>
        <p:txBody>
          <a:bodyPr lIns="92075" tIns="46038" rIns="92075" bIns="46038"/>
          <a:lstStyle/>
          <a:p>
            <a:r>
              <a:rPr lang="en-US" sz="3200" smtClean="0"/>
              <a:t>Most organizational processes are cross-functional</a:t>
            </a:r>
          </a:p>
          <a:p>
            <a:r>
              <a:rPr lang="en-US" sz="3200" smtClean="0"/>
              <a:t>Parts of a system must work together</a:t>
            </a:r>
          </a:p>
          <a:p>
            <a:r>
              <a:rPr lang="en-US" sz="3200" smtClean="0"/>
              <a:t>Every system must have a purpose</a:t>
            </a:r>
          </a:p>
          <a:p>
            <a:r>
              <a:rPr lang="en-US" sz="3200" smtClean="0"/>
              <a:t>Management must optimize the system as a whole</a:t>
            </a: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02D8EFA4-F2A4-45B3-9EEA-1D63229D1161}" type="slidenum">
              <a:rPr lang="en-US" sz="1600" smtClean="0">
                <a:solidFill>
                  <a:srgbClr val="045C75"/>
                </a:solidFill>
              </a:rPr>
              <a:pPr eaLnBrk="1" hangingPunct="1"/>
              <a:t>8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86574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543800" cy="1219200"/>
          </a:xfrm>
          <a:noFill/>
        </p:spPr>
        <p:txBody>
          <a:bodyPr lIns="92075" tIns="46038" rIns="92075" bIns="46038"/>
          <a:lstStyle/>
          <a:p>
            <a:r>
              <a:rPr lang="en-US" smtClean="0"/>
              <a:t>Variation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752600"/>
            <a:ext cx="7467600" cy="4419600"/>
          </a:xfrm>
          <a:noFill/>
        </p:spPr>
        <p:txBody>
          <a:bodyPr lIns="92075" tIns="46038" rIns="92075" bIns="46038"/>
          <a:lstStyle/>
          <a:p>
            <a:pPr>
              <a:lnSpc>
                <a:spcPct val="90000"/>
              </a:lnSpc>
            </a:pPr>
            <a:r>
              <a:rPr lang="en-US" sz="3200" smtClean="0"/>
              <a:t>Many sources of uncontrollable variation exist in any process</a:t>
            </a:r>
          </a:p>
          <a:p>
            <a:pPr>
              <a:lnSpc>
                <a:spcPct val="90000"/>
              </a:lnSpc>
            </a:pPr>
            <a:r>
              <a:rPr lang="en-US" sz="3200" smtClean="0"/>
              <a:t>Excessive variation results in product failures, unhappy customers, and unnecessary costs</a:t>
            </a:r>
          </a:p>
          <a:p>
            <a:pPr>
              <a:lnSpc>
                <a:spcPct val="90000"/>
              </a:lnSpc>
            </a:pPr>
            <a:r>
              <a:rPr lang="en-US" sz="3200" smtClean="0"/>
              <a:t>Statistical methods can be used to identify and quantify variation to help understand it and lead to improvements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810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EC34A637-271D-41EB-A559-5FDBE651E297}" type="slidenum">
              <a:rPr lang="en-US" sz="1600" smtClean="0">
                <a:solidFill>
                  <a:srgbClr val="045C75"/>
                </a:solidFill>
              </a:rPr>
              <a:pPr eaLnBrk="1" hangingPunct="1"/>
              <a:t>9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562001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7772400" cy="73025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r>
              <a:rPr lang="en-US" smtClean="0"/>
              <a:t>Theory of Knowledge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676400"/>
            <a:ext cx="6781800" cy="4038600"/>
          </a:xfrm>
          <a:noFill/>
        </p:spPr>
        <p:txBody>
          <a:bodyPr lIns="92075" tIns="46038" rIns="92075" bIns="46038"/>
          <a:lstStyle/>
          <a:p>
            <a:r>
              <a:rPr lang="en-US" sz="3200" smtClean="0"/>
              <a:t>Knowledge is not possible without theory</a:t>
            </a:r>
          </a:p>
          <a:p>
            <a:r>
              <a:rPr lang="en-US" sz="3200" smtClean="0"/>
              <a:t>Experience alone does not establish a theory, it only </a:t>
            </a:r>
            <a:r>
              <a:rPr lang="en-US" sz="3200" i="1" smtClean="0"/>
              <a:t>describes</a:t>
            </a:r>
            <a:endParaRPr lang="en-US" sz="3200" smtClean="0"/>
          </a:p>
          <a:p>
            <a:r>
              <a:rPr lang="en-US" sz="3200" smtClean="0"/>
              <a:t>Theory shows cause-and-effect relationships that can be used for prediction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810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4E7D9226-4B09-43C1-9697-A0180222B80B}" type="slidenum">
              <a:rPr lang="en-US" sz="1600" smtClean="0">
                <a:solidFill>
                  <a:srgbClr val="045C75"/>
                </a:solidFill>
              </a:rPr>
              <a:pPr eaLnBrk="1" hangingPunct="1"/>
              <a:t>10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279215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838200"/>
            <a:ext cx="7772400" cy="73025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r>
              <a:rPr lang="en-US" smtClean="0"/>
              <a:t>Psychology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935163"/>
            <a:ext cx="7010400" cy="3475037"/>
          </a:xfrm>
          <a:noFill/>
        </p:spPr>
        <p:txBody>
          <a:bodyPr lIns="92075" tIns="46038" rIns="92075" bIns="46038"/>
          <a:lstStyle/>
          <a:p>
            <a:r>
              <a:rPr lang="en-US" sz="3200" smtClean="0"/>
              <a:t>People are motivated intrinsically and extrinsically; intrinsic motivation is the most powerful</a:t>
            </a:r>
          </a:p>
          <a:p>
            <a:r>
              <a:rPr lang="en-US" sz="3200" smtClean="0"/>
              <a:t>Fear is demotivating </a:t>
            </a:r>
          </a:p>
          <a:p>
            <a:r>
              <a:rPr lang="en-US" sz="3200" smtClean="0"/>
              <a:t>Managers should develop pride and joy in work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CD7C71DE-FCE2-4319-A33B-9138CFB03481}" type="slidenum">
              <a:rPr lang="en-US" sz="1600" smtClean="0">
                <a:solidFill>
                  <a:srgbClr val="045C75"/>
                </a:solidFill>
              </a:rPr>
              <a:pPr eaLnBrk="1" hangingPunct="1"/>
              <a:t>11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855394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Juran</a:t>
            </a:r>
            <a:r>
              <a:rPr lang="en-US" dirty="0" smtClean="0"/>
              <a:t> Philosophy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err="1">
                <a:solidFill>
                  <a:srgbClr val="000000"/>
                </a:solidFill>
                <a:latin typeface="Arial" pitchFamily="34" charset="0"/>
              </a:rPr>
              <a:t>Juran</a:t>
            </a:r>
            <a:r>
              <a:rPr lang="en-US" sz="2800" dirty="0">
                <a:solidFill>
                  <a:srgbClr val="000000"/>
                </a:solidFill>
                <a:latin typeface="Arial" pitchFamily="34" charset="0"/>
              </a:rPr>
              <a:t> proposed a simple definition of quality: “fitness for use.” This definition of quality suggests that it should be viewed from both external and internal perspectives; that is, quality is related to “(1) product performance that results in customer satisfaction; (2) freedom from product deficiencies, which avoids customer dissatisfaction.”</a:t>
            </a:r>
          </a:p>
          <a:p>
            <a:endParaRPr lang="en-US" dirty="0"/>
          </a:p>
        </p:txBody>
      </p:sp>
      <p:sp>
        <p:nvSpPr>
          <p:cNvPr id="26626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810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45B0C90E-F5BB-48F0-B18A-784327959FB4}" type="slidenum">
              <a:rPr lang="en-US" sz="1600" smtClean="0">
                <a:solidFill>
                  <a:srgbClr val="045C75"/>
                </a:solidFill>
              </a:rPr>
              <a:pPr eaLnBrk="1" hangingPunct="1"/>
              <a:t>12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126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90600"/>
            <a:ext cx="7615238" cy="73025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r>
              <a:rPr lang="en-US" dirty="0" err="1" smtClean="0"/>
              <a:t>Juran’s</a:t>
            </a:r>
            <a:r>
              <a:rPr lang="en-US" dirty="0" smtClean="0"/>
              <a:t> Quality Trilogy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1935163"/>
            <a:ext cx="7391400" cy="3475037"/>
          </a:xfrm>
          <a:noFill/>
        </p:spPr>
        <p:txBody>
          <a:bodyPr lIns="92075" tIns="46038" rIns="92075" bIns="46038"/>
          <a:lstStyle/>
          <a:p>
            <a:r>
              <a:rPr lang="en-US" sz="3600" smtClean="0"/>
              <a:t>Quality planning</a:t>
            </a:r>
          </a:p>
          <a:p>
            <a:r>
              <a:rPr lang="en-US" sz="3600" smtClean="0"/>
              <a:t>Quality control</a:t>
            </a:r>
          </a:p>
          <a:p>
            <a:r>
              <a:rPr lang="en-US" sz="3600" smtClean="0"/>
              <a:t>Quality improvement</a:t>
            </a:r>
          </a:p>
        </p:txBody>
      </p:sp>
      <p:sp>
        <p:nvSpPr>
          <p:cNvPr id="25606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E64838CB-9C7F-4D0D-AA68-753F606649CD}" type="slidenum">
              <a:rPr lang="en-US" sz="1600" smtClean="0">
                <a:solidFill>
                  <a:srgbClr val="045C75"/>
                </a:solidFill>
              </a:rPr>
              <a:pPr eaLnBrk="1" hangingPunct="1"/>
              <a:t>13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857827"/>
      </p:ext>
    </p:extLst>
  </p:cSld>
  <p:clrMapOvr>
    <a:masterClrMapping/>
  </p:clrMapOvr>
  <p:transition spd="med"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71550"/>
          </a:xfrm>
        </p:spPr>
        <p:txBody>
          <a:bodyPr/>
          <a:lstStyle/>
          <a:p>
            <a:r>
              <a:rPr lang="en-US" dirty="0" err="1" smtClean="0"/>
              <a:t>Juran’s</a:t>
            </a:r>
            <a:r>
              <a:rPr lang="en-US" dirty="0" smtClean="0"/>
              <a:t> Breakthrough Sequence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81200"/>
            <a:ext cx="7543800" cy="3429000"/>
          </a:xfrm>
        </p:spPr>
        <p:txBody>
          <a:bodyPr/>
          <a:lstStyle/>
          <a:p>
            <a:r>
              <a:rPr lang="en-US" sz="2800" dirty="0" smtClean="0"/>
              <a:t>Proof of the Need</a:t>
            </a:r>
          </a:p>
          <a:p>
            <a:r>
              <a:rPr lang="en-US" sz="2800" dirty="0" smtClean="0"/>
              <a:t>Project Identification</a:t>
            </a:r>
          </a:p>
          <a:p>
            <a:r>
              <a:rPr lang="en-US" sz="2800" dirty="0" smtClean="0"/>
              <a:t>Organization for Breakthrough</a:t>
            </a:r>
          </a:p>
          <a:p>
            <a:r>
              <a:rPr lang="en-US" sz="2800" dirty="0" smtClean="0"/>
              <a:t>Diagnostic Journey</a:t>
            </a:r>
          </a:p>
          <a:p>
            <a:r>
              <a:rPr lang="en-US" sz="2800" dirty="0" smtClean="0"/>
              <a:t>Remedial Journey</a:t>
            </a:r>
          </a:p>
          <a:p>
            <a:r>
              <a:rPr lang="en-US" sz="2800" dirty="0" smtClean="0"/>
              <a:t>Holding the Gains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3810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14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782000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09600" y="990600"/>
            <a:ext cx="6400800" cy="56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/>
          <a:p>
            <a:pPr eaLnBrk="0" hangingPunct="0"/>
            <a:r>
              <a:rPr lang="en-US" sz="5000" dirty="0" smtClean="0">
                <a:solidFill>
                  <a:schemeClr val="tx2"/>
                </a:solidFill>
                <a:latin typeface="Tahoma" pitchFamily="34" charset="0"/>
              </a:rPr>
              <a:t>Crosby Philosophy</a:t>
            </a:r>
            <a:endParaRPr lang="en-US" sz="5000" dirty="0">
              <a:solidFill>
                <a:schemeClr val="tx2"/>
              </a:solidFill>
              <a:latin typeface="Tahoma" pitchFamily="34" charset="0"/>
            </a:endParaRPr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1066800" y="1981200"/>
            <a:ext cx="7772400" cy="3429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>
              <a:defRPr/>
            </a:pPr>
            <a:r>
              <a:rPr lang="en-US" sz="4800" i="1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-106" charset="0"/>
                <a:cs typeface="Arial" charset="0"/>
              </a:rPr>
              <a:t>“Quality is free . . . </a:t>
            </a:r>
            <a:endParaRPr lang="en-US" sz="3200">
              <a:solidFill>
                <a:schemeClr val="accent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itchFamily="-106" charset="0"/>
              <a:cs typeface="Arial" charset="0"/>
            </a:endParaRPr>
          </a:p>
          <a:p>
            <a:pPr eaLnBrk="0" hangingPunct="0">
              <a:defRPr/>
            </a:pPr>
            <a:endParaRPr lang="en-US" sz="2000">
              <a:latin typeface="Tahoma" pitchFamily="-106" charset="0"/>
              <a:cs typeface="Arial" charset="0"/>
            </a:endParaRPr>
          </a:p>
          <a:p>
            <a:pPr eaLnBrk="0" hangingPunct="0">
              <a:defRPr/>
            </a:pPr>
            <a:r>
              <a:rPr lang="en-US" sz="3200">
                <a:latin typeface="Tahoma" pitchFamily="-106" charset="0"/>
                <a:cs typeface="Arial" charset="0"/>
              </a:rPr>
              <a:t>...  It’s not a gift, but it is free. What costs money are the unquality things -- all the actions that involve not doing jobs right the first time.”</a:t>
            </a:r>
          </a:p>
          <a:p>
            <a:pPr eaLnBrk="0" hangingPunct="0">
              <a:defRPr/>
            </a:pPr>
            <a:endParaRPr lang="en-US" sz="2000">
              <a:latin typeface="Tahoma" pitchFamily="-106" charset="0"/>
              <a:cs typeface="Arial" charset="0"/>
            </a:endParaRPr>
          </a:p>
          <a:p>
            <a:pPr eaLnBrk="0" hangingPunct="0">
              <a:defRPr/>
            </a:pPr>
            <a:endParaRPr lang="en-US" sz="2000">
              <a:latin typeface="Times New Roman" pitchFamily="-106" charset="0"/>
              <a:cs typeface="Arial" charset="0"/>
            </a:endParaRPr>
          </a:p>
          <a:p>
            <a:pPr eaLnBrk="0" hangingPunct="0">
              <a:defRPr/>
            </a:pPr>
            <a:endParaRPr lang="en-US" sz="1600">
              <a:latin typeface="Times New Roman" pitchFamily="-106" charset="0"/>
              <a:cs typeface="Arial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8305800" y="6400800"/>
            <a:ext cx="533400" cy="3651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02C1F7DB-7BEA-4617-8580-B20329254424}" type="slidenum">
              <a:rPr lang="en-US" sz="1600" smtClean="0">
                <a:solidFill>
                  <a:srgbClr val="045C75"/>
                </a:solidFill>
              </a:rPr>
              <a:pPr eaLnBrk="1" hangingPunct="1"/>
              <a:t>15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022889"/>
      </p:ext>
    </p:extLst>
  </p:cSld>
  <p:clrMapOvr>
    <a:masterClrMapping/>
  </p:clrMapOvr>
  <p:transition spd="med"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524000"/>
            <a:ext cx="7458075" cy="668338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r>
              <a:rPr lang="en-US" sz="4800" dirty="0" smtClean="0"/>
              <a:t>Crosby’s Absolutes of Quality Managemen</a:t>
            </a:r>
            <a:r>
              <a:rPr lang="en-US" sz="4800" dirty="0"/>
              <a:t>t</a:t>
            </a:r>
            <a:endParaRPr lang="en-US" sz="4800" dirty="0" smtClean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286000"/>
            <a:ext cx="8229600" cy="3733800"/>
          </a:xfrm>
          <a:noFill/>
        </p:spPr>
        <p:txBody>
          <a:bodyPr lIns="92075" tIns="46038" rIns="92075" bIns="46038"/>
          <a:lstStyle/>
          <a:p>
            <a:pPr>
              <a:lnSpc>
                <a:spcPct val="90000"/>
              </a:lnSpc>
            </a:pPr>
            <a:r>
              <a:rPr lang="en-US" sz="3000" dirty="0" smtClean="0"/>
              <a:t>Quality means conformance to requirements</a:t>
            </a:r>
          </a:p>
          <a:p>
            <a:pPr>
              <a:lnSpc>
                <a:spcPct val="90000"/>
              </a:lnSpc>
            </a:pPr>
            <a:r>
              <a:rPr lang="en-US" sz="3000" dirty="0" smtClean="0"/>
              <a:t>Problems are functional in nature</a:t>
            </a:r>
          </a:p>
          <a:p>
            <a:pPr>
              <a:lnSpc>
                <a:spcPct val="90000"/>
              </a:lnSpc>
            </a:pPr>
            <a:r>
              <a:rPr lang="en-US" sz="3000" dirty="0" smtClean="0"/>
              <a:t>There is no optimum level of defects</a:t>
            </a:r>
          </a:p>
          <a:p>
            <a:pPr>
              <a:lnSpc>
                <a:spcPct val="90000"/>
              </a:lnSpc>
            </a:pPr>
            <a:r>
              <a:rPr lang="en-US" sz="3000" dirty="0" smtClean="0"/>
              <a:t>Cost of quality is the only useful measurement</a:t>
            </a:r>
          </a:p>
          <a:p>
            <a:pPr>
              <a:lnSpc>
                <a:spcPct val="90000"/>
              </a:lnSpc>
            </a:pPr>
            <a:r>
              <a:rPr lang="en-US" sz="3000" dirty="0" smtClean="0"/>
              <a:t>Zero defects is the only performance standard</a:t>
            </a:r>
          </a:p>
        </p:txBody>
      </p:sp>
      <p:sp>
        <p:nvSpPr>
          <p:cNvPr id="28678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7EA87EB7-B090-45AE-8A5E-1D23E9826771}" type="slidenum">
              <a:rPr lang="en-US" sz="1600" smtClean="0">
                <a:solidFill>
                  <a:srgbClr val="045C75"/>
                </a:solidFill>
              </a:rPr>
              <a:pPr eaLnBrk="1" hangingPunct="1"/>
              <a:t>16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832693"/>
      </p:ext>
    </p:extLst>
  </p:cSld>
  <p:clrMapOvr>
    <a:masterClrMapping/>
  </p:clrMapOvr>
  <p:transition spd="med"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229600" cy="914400"/>
          </a:xfrm>
        </p:spPr>
        <p:txBody>
          <a:bodyPr/>
          <a:lstStyle/>
          <a:p>
            <a:r>
              <a:rPr lang="en-US" dirty="0" smtClean="0"/>
              <a:t>A.V. </a:t>
            </a:r>
            <a:r>
              <a:rPr lang="en-US" dirty="0" err="1" smtClean="0"/>
              <a:t>Feigenbaum</a:t>
            </a:r>
            <a:endParaRPr lang="en-US" dirty="0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 smtClean="0"/>
              <a:t>Three Steps to Quality	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chemeClr val="accent1"/>
                </a:solidFill>
              </a:rPr>
              <a:t>Quality Leadership</a:t>
            </a:r>
            <a:r>
              <a:rPr lang="en-US" sz="2800" dirty="0" smtClean="0"/>
              <a:t>, with a strong focus on planning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rgbClr val="0F6FC6"/>
                </a:solidFill>
              </a:rPr>
              <a:t>Modern Quality Technology</a:t>
            </a:r>
            <a:r>
              <a:rPr lang="en-US" sz="2800" dirty="0" smtClean="0"/>
              <a:t>, involving the entire work force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rgbClr val="0F6FC6"/>
                </a:solidFill>
              </a:rPr>
              <a:t>Organizational Commitment</a:t>
            </a:r>
            <a:r>
              <a:rPr lang="en-US" sz="2800" dirty="0" smtClean="0"/>
              <a:t>, supported by continuous training and motivation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05C29965-5013-4003-B7A2-405787CA3A1C}" type="slidenum">
              <a:rPr lang="en-US" sz="1600" smtClean="0">
                <a:solidFill>
                  <a:srgbClr val="045C75"/>
                </a:solidFill>
              </a:rPr>
              <a:pPr eaLnBrk="1" hangingPunct="1"/>
              <a:t>17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0673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609600"/>
            <a:ext cx="8229600" cy="1066800"/>
          </a:xfrm>
        </p:spPr>
        <p:txBody>
          <a:bodyPr/>
          <a:lstStyle/>
          <a:p>
            <a:r>
              <a:rPr lang="en-US" smtClean="0"/>
              <a:t>Kaoru Ishikawa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057400"/>
            <a:ext cx="7239000" cy="3429000"/>
          </a:xfrm>
        </p:spPr>
        <p:txBody>
          <a:bodyPr/>
          <a:lstStyle/>
          <a:p>
            <a:r>
              <a:rPr lang="en-US" sz="3200" smtClean="0"/>
              <a:t>Instrumental in developing Japanese quality strategy</a:t>
            </a:r>
          </a:p>
          <a:p>
            <a:r>
              <a:rPr lang="en-US" sz="3200" smtClean="0"/>
              <a:t>Influenced participative approaches involving all workers</a:t>
            </a:r>
          </a:p>
          <a:p>
            <a:r>
              <a:rPr lang="en-US" sz="3200" smtClean="0"/>
              <a:t>Advocated the use of simple visual tools and statistical techniques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810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FF4C8C74-6F3D-4ECE-9FF3-D170EA4B3447}" type="slidenum">
              <a:rPr lang="en-US" sz="1600" smtClean="0">
                <a:solidFill>
                  <a:srgbClr val="045C75"/>
                </a:solidFill>
              </a:rPr>
              <a:pPr eaLnBrk="1" hangingPunct="1"/>
              <a:t>18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018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458200" y="6356350"/>
            <a:ext cx="533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algn="l" eaLnBrk="1" hangingPunct="1"/>
            <a:fld id="{3C241EA0-2DC7-414E-80F9-5F6769B7A6D8}" type="slidenum">
              <a:rPr lang="en-US" sz="1600" smtClean="0">
                <a:solidFill>
                  <a:srgbClr val="045C75"/>
                </a:solidFill>
              </a:rPr>
              <a:pPr algn="l" eaLnBrk="1" hangingPunct="1"/>
              <a:t>19</a:t>
            </a:fld>
            <a:endParaRPr lang="en-US" sz="1600" smtClean="0">
              <a:solidFill>
                <a:srgbClr val="045C75"/>
              </a:solidFill>
            </a:endParaRPr>
          </a:p>
        </p:txBody>
      </p:sp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971550"/>
          </a:xfrm>
        </p:spPr>
        <p:txBody>
          <a:bodyPr/>
          <a:lstStyle/>
          <a:p>
            <a:r>
              <a:rPr lang="en-US" smtClean="0"/>
              <a:t>Total Quality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35163"/>
            <a:ext cx="7620000" cy="34750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 smtClean="0">
                <a:solidFill>
                  <a:schemeClr val="accent1"/>
                </a:solidFill>
              </a:rPr>
              <a:t>Principles – </a:t>
            </a:r>
            <a:r>
              <a:rPr lang="en-US" sz="3200" dirty="0" smtClean="0">
                <a:solidFill>
                  <a:srgbClr val="000000"/>
                </a:solidFill>
              </a:rPr>
              <a:t>foundation of the philosophy</a:t>
            </a:r>
            <a:endParaRPr lang="en-US" sz="3200" dirty="0" smtClean="0">
              <a:solidFill>
                <a:schemeClr val="accent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3200" dirty="0" smtClean="0">
                <a:solidFill>
                  <a:schemeClr val="accent1"/>
                </a:solidFill>
              </a:rPr>
              <a:t>Practices – </a:t>
            </a:r>
            <a:r>
              <a:rPr lang="en-US" sz="3200" dirty="0" smtClean="0">
                <a:solidFill>
                  <a:srgbClr val="000000"/>
                </a:solidFill>
              </a:rPr>
              <a:t>activities by which principles are implemented</a:t>
            </a:r>
            <a:endParaRPr lang="en-US" sz="3200" dirty="0" smtClean="0">
              <a:solidFill>
                <a:schemeClr val="accent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3200" dirty="0" smtClean="0">
                <a:solidFill>
                  <a:schemeClr val="accent1"/>
                </a:solidFill>
              </a:rPr>
              <a:t>Techniques – </a:t>
            </a:r>
            <a:r>
              <a:rPr lang="en-US" sz="3200" dirty="0" smtClean="0">
                <a:solidFill>
                  <a:srgbClr val="000000"/>
                </a:solidFill>
              </a:rPr>
              <a:t>tools and approaches to make practices effective</a:t>
            </a:r>
            <a:endParaRPr lang="en-US" sz="3200" dirty="0" smtClean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9154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458200" y="6356350"/>
            <a:ext cx="4572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algn="l" eaLnBrk="1" hangingPunct="1"/>
            <a:fld id="{9DDB77BA-46C0-460F-9499-C65DBE7F0869}" type="slidenum">
              <a:rPr lang="en-US" sz="1600" smtClean="0">
                <a:solidFill>
                  <a:srgbClr val="045C75"/>
                </a:solidFill>
              </a:rPr>
              <a:pPr algn="l" eaLnBrk="1" hangingPunct="1"/>
              <a:t>20</a:t>
            </a:fld>
            <a:endParaRPr lang="en-US" sz="1600" smtClean="0">
              <a:solidFill>
                <a:srgbClr val="045C75"/>
              </a:solidFill>
            </a:endParaRPr>
          </a:p>
        </p:txBody>
      </p:sp>
      <p:sp>
        <p:nvSpPr>
          <p:cNvPr id="68611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90600"/>
            <a:ext cx="8305800" cy="1066800"/>
          </a:xfrm>
          <a:noFill/>
        </p:spPr>
        <p:txBody>
          <a:bodyPr lIns="92075" tIns="46038" rIns="92075" bIns="46038" anchor="ctr">
            <a:normAutofit fontScale="90000"/>
          </a:bodyPr>
          <a:lstStyle/>
          <a:p>
            <a:r>
              <a:rPr lang="en-US" dirty="0" smtClean="0"/>
              <a:t>Core Quality Management Principles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438400"/>
            <a:ext cx="7848600" cy="3505200"/>
          </a:xfrm>
          <a:noFill/>
        </p:spPr>
        <p:txBody>
          <a:bodyPr lIns="92075" tIns="46038" rIns="92075" bIns="46038"/>
          <a:lstStyle/>
          <a:p>
            <a:pPr>
              <a:buSzPct val="75000"/>
            </a:pPr>
            <a:r>
              <a:rPr lang="en-US" sz="3600" dirty="0" smtClean="0"/>
              <a:t>Customer focus</a:t>
            </a:r>
          </a:p>
          <a:p>
            <a:pPr>
              <a:buSzPct val="75000"/>
            </a:pPr>
            <a:r>
              <a:rPr lang="en-US" sz="3600" dirty="0" smtClean="0"/>
              <a:t>Teamwork</a:t>
            </a:r>
          </a:p>
          <a:p>
            <a:pPr>
              <a:buSzPct val="75000"/>
            </a:pPr>
            <a:r>
              <a:rPr lang="en-US" sz="3600" dirty="0" smtClean="0"/>
              <a:t>Continuous improvement</a:t>
            </a:r>
          </a:p>
        </p:txBody>
      </p:sp>
    </p:spTree>
    <p:extLst>
      <p:ext uri="{BB962C8B-B14F-4D97-AF65-F5344CB8AC3E}">
        <p14:creationId xmlns:p14="http://schemas.microsoft.com/office/powerpoint/2010/main" val="2815784061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990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ISO 9000:2000 Quality Management 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438400"/>
            <a:ext cx="8229600" cy="3475037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Customer Focus</a:t>
            </a:r>
          </a:p>
          <a:p>
            <a:r>
              <a:rPr lang="en-US" dirty="0" smtClean="0"/>
              <a:t>Leadership</a:t>
            </a:r>
          </a:p>
          <a:p>
            <a:r>
              <a:rPr lang="en-US" dirty="0" smtClean="0"/>
              <a:t>Involvement of People</a:t>
            </a:r>
          </a:p>
          <a:p>
            <a:r>
              <a:rPr lang="en-US" dirty="0" smtClean="0"/>
              <a:t>Process Approach</a:t>
            </a:r>
          </a:p>
          <a:p>
            <a:r>
              <a:rPr lang="en-US" dirty="0" smtClean="0"/>
              <a:t>System Approach to Management</a:t>
            </a:r>
          </a:p>
          <a:p>
            <a:r>
              <a:rPr lang="en-US" dirty="0" smtClean="0"/>
              <a:t>Continual Improvement</a:t>
            </a:r>
          </a:p>
          <a:p>
            <a:r>
              <a:rPr lang="en-US" dirty="0" smtClean="0"/>
              <a:t>Factual Approach to Decision Making</a:t>
            </a:r>
          </a:p>
          <a:p>
            <a:r>
              <a:rPr lang="en-US" dirty="0" smtClean="0"/>
              <a:t>Mutually Beneficial Supplier Relationships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21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9080192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r>
              <a:rPr lang="en-US" dirty="0" smtClean="0"/>
              <a:t>Customer Focus Practices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4191000"/>
          </a:xfrm>
        </p:spPr>
        <p:txBody>
          <a:bodyPr>
            <a:normAutofit fontScale="92500"/>
          </a:bodyPr>
          <a:lstStyle/>
          <a:p>
            <a:r>
              <a:rPr lang="en-US" sz="2400" dirty="0" smtClean="0"/>
              <a:t>Researching </a:t>
            </a:r>
            <a:r>
              <a:rPr lang="en-US" sz="2400" dirty="0"/>
              <a:t>and understanding customer needs and expectations.</a:t>
            </a:r>
          </a:p>
          <a:p>
            <a:r>
              <a:rPr lang="en-US" sz="2400" dirty="0" smtClean="0"/>
              <a:t>Ensuring </a:t>
            </a:r>
            <a:r>
              <a:rPr lang="en-US" sz="2400" dirty="0"/>
              <a:t>that the objectives of the organization are linked to customer needs and expectations.</a:t>
            </a:r>
          </a:p>
          <a:p>
            <a:r>
              <a:rPr lang="en-US" sz="2400" dirty="0" smtClean="0"/>
              <a:t>Communicating </a:t>
            </a:r>
            <a:r>
              <a:rPr lang="en-US" sz="2400" dirty="0"/>
              <a:t>customer needs and expectations throughout the organization.</a:t>
            </a:r>
          </a:p>
          <a:p>
            <a:r>
              <a:rPr lang="en-US" sz="2400" dirty="0" smtClean="0"/>
              <a:t>Measuring </a:t>
            </a:r>
            <a:r>
              <a:rPr lang="en-US" sz="2400" dirty="0"/>
              <a:t>customer satisfaction and acting on the results.</a:t>
            </a:r>
          </a:p>
          <a:p>
            <a:r>
              <a:rPr lang="en-US" sz="2400" dirty="0" smtClean="0"/>
              <a:t>Systematically </a:t>
            </a:r>
            <a:r>
              <a:rPr lang="en-US" sz="2400" dirty="0"/>
              <a:t>managing customer relationships.</a:t>
            </a:r>
          </a:p>
          <a:p>
            <a:r>
              <a:rPr lang="en-US" sz="2400" dirty="0" smtClean="0"/>
              <a:t>Ensuring </a:t>
            </a:r>
            <a:r>
              <a:rPr lang="en-US" sz="2400" dirty="0"/>
              <a:t>a balanced approach between satisfying customers and other interested parties (such as owners</a:t>
            </a:r>
            <a:r>
              <a:rPr lang="en-US" sz="2400" dirty="0" smtClean="0"/>
              <a:t>, employees</a:t>
            </a:r>
            <a:r>
              <a:rPr lang="en-US" sz="2400" dirty="0"/>
              <a:t>, suppliers, financiers, local communities and society as a whole).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22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40125363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Leadership Practices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1"/>
            <a:ext cx="8229600" cy="388620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Considering the needs of all interested parties including customers, owners, employees, suppliers, financiers</a:t>
            </a:r>
            <a:r>
              <a:rPr lang="en-US" sz="2400" dirty="0" smtClean="0"/>
              <a:t>, local </a:t>
            </a:r>
            <a:r>
              <a:rPr lang="en-US" sz="2400" dirty="0"/>
              <a:t>communities and society as a whole.</a:t>
            </a:r>
          </a:p>
          <a:p>
            <a:r>
              <a:rPr lang="en-US" sz="2400" dirty="0" smtClean="0"/>
              <a:t>Establishing </a:t>
            </a:r>
            <a:r>
              <a:rPr lang="en-US" sz="2400" dirty="0"/>
              <a:t>a clear vision of the organization’s future.</a:t>
            </a:r>
          </a:p>
          <a:p>
            <a:r>
              <a:rPr lang="en-US" sz="2400" dirty="0" smtClean="0"/>
              <a:t>Setting </a:t>
            </a:r>
            <a:r>
              <a:rPr lang="en-US" sz="2400" dirty="0"/>
              <a:t>challenging goals and targets.</a:t>
            </a:r>
          </a:p>
          <a:p>
            <a:r>
              <a:rPr lang="en-US" sz="2400" dirty="0" smtClean="0"/>
              <a:t>Creating </a:t>
            </a:r>
            <a:r>
              <a:rPr lang="en-US" sz="2400" dirty="0"/>
              <a:t>and sustaining shared values, fairness and ethical role models at all levels of the organization.</a:t>
            </a:r>
          </a:p>
          <a:p>
            <a:r>
              <a:rPr lang="en-US" sz="2400" dirty="0" smtClean="0"/>
              <a:t>Establishing </a:t>
            </a:r>
            <a:r>
              <a:rPr lang="en-US" sz="2400" dirty="0"/>
              <a:t>trust and eliminating fear.</a:t>
            </a:r>
          </a:p>
          <a:p>
            <a:r>
              <a:rPr lang="en-US" sz="2400" dirty="0" smtClean="0"/>
              <a:t>Providing </a:t>
            </a:r>
            <a:r>
              <a:rPr lang="en-US" sz="2400" dirty="0"/>
              <a:t>people with the required resources, training and freedom to act with responsibility and accountability.</a:t>
            </a:r>
          </a:p>
          <a:p>
            <a:r>
              <a:rPr lang="en-US" sz="2400" dirty="0" smtClean="0"/>
              <a:t>Inspiring</a:t>
            </a:r>
            <a:r>
              <a:rPr lang="en-US" sz="2400" dirty="0"/>
              <a:t>, encouraging, and recognizing people’s contributions.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23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8815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sz="4800" dirty="0" smtClean="0"/>
              <a:t>Involvement of People Practices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1"/>
            <a:ext cx="8229600" cy="388620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People understanding the importance of their contribution and role in the organization.</a:t>
            </a:r>
          </a:p>
          <a:p>
            <a:r>
              <a:rPr lang="en-US" sz="2400" dirty="0" smtClean="0"/>
              <a:t>People </a:t>
            </a:r>
            <a:r>
              <a:rPr lang="en-US" sz="2400" dirty="0"/>
              <a:t>identifying constraints to their performance.</a:t>
            </a:r>
          </a:p>
          <a:p>
            <a:r>
              <a:rPr lang="en-US" sz="2400" dirty="0" smtClean="0"/>
              <a:t>People </a:t>
            </a:r>
            <a:r>
              <a:rPr lang="en-US" sz="2400" dirty="0"/>
              <a:t>accepting ownership of problems and their responsibility for solving them.</a:t>
            </a:r>
          </a:p>
          <a:p>
            <a:r>
              <a:rPr lang="en-US" sz="2400" dirty="0" smtClean="0"/>
              <a:t>People </a:t>
            </a:r>
            <a:r>
              <a:rPr lang="en-US" sz="2400" dirty="0"/>
              <a:t>evaluating their performance against their personal goals and objectives.</a:t>
            </a:r>
          </a:p>
          <a:p>
            <a:r>
              <a:rPr lang="en-US" sz="2400" dirty="0" smtClean="0"/>
              <a:t>People </a:t>
            </a:r>
            <a:r>
              <a:rPr lang="en-US" sz="2400" dirty="0"/>
              <a:t>actively seeking opportunities to enhance their competence, knowledge, and experience.</a:t>
            </a:r>
          </a:p>
          <a:p>
            <a:r>
              <a:rPr lang="en-US" sz="2400" dirty="0" smtClean="0"/>
              <a:t>People </a:t>
            </a:r>
            <a:r>
              <a:rPr lang="en-US" sz="2400" dirty="0"/>
              <a:t>freely sharing knowledge and experience.</a:t>
            </a:r>
          </a:p>
          <a:p>
            <a:r>
              <a:rPr lang="en-US" sz="2400" dirty="0" smtClean="0"/>
              <a:t>People </a:t>
            </a:r>
            <a:r>
              <a:rPr lang="en-US" sz="2400" dirty="0"/>
              <a:t>openly discussing problems and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24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3881213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Process Approach Practices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1"/>
            <a:ext cx="8229600" cy="388620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Systematically defining the activities necessary to obtain a desired result.</a:t>
            </a:r>
          </a:p>
          <a:p>
            <a:r>
              <a:rPr lang="en-US" sz="2400" dirty="0" smtClean="0"/>
              <a:t>Establishing </a:t>
            </a:r>
            <a:r>
              <a:rPr lang="en-US" sz="2400" dirty="0"/>
              <a:t>clear responsibility and accountability for managing key activities.</a:t>
            </a:r>
          </a:p>
          <a:p>
            <a:r>
              <a:rPr lang="en-US" sz="2400" dirty="0" smtClean="0"/>
              <a:t>Analyzing </a:t>
            </a:r>
            <a:r>
              <a:rPr lang="en-US" sz="2400" dirty="0"/>
              <a:t>and measuring of the capability of key activities.</a:t>
            </a:r>
          </a:p>
          <a:p>
            <a:r>
              <a:rPr lang="en-US" sz="2400" dirty="0" smtClean="0"/>
              <a:t>Identifying </a:t>
            </a:r>
            <a:r>
              <a:rPr lang="en-US" sz="2400" dirty="0"/>
              <a:t>the interfaces of key activities within and between the functions of the organization.</a:t>
            </a:r>
          </a:p>
          <a:p>
            <a:r>
              <a:rPr lang="en-US" sz="2400" dirty="0" smtClean="0"/>
              <a:t>Focusing </a:t>
            </a:r>
            <a:r>
              <a:rPr lang="en-US" sz="2400" dirty="0"/>
              <a:t>on the factors such as resources, methods, and materials that will improve key activities of </a:t>
            </a:r>
            <a:r>
              <a:rPr lang="en-US" sz="2400" dirty="0" smtClean="0"/>
              <a:t>the organization</a:t>
            </a:r>
            <a:r>
              <a:rPr lang="en-US" sz="2400" dirty="0"/>
              <a:t>.</a:t>
            </a:r>
          </a:p>
          <a:p>
            <a:r>
              <a:rPr lang="en-US" sz="2400" dirty="0" smtClean="0"/>
              <a:t>Evaluating </a:t>
            </a:r>
            <a:r>
              <a:rPr lang="en-US" sz="2400" dirty="0"/>
              <a:t>risks, consequences, and impacts of activities on customers, suppliers, and other </a:t>
            </a:r>
            <a:r>
              <a:rPr lang="en-US" sz="2400" dirty="0" smtClean="0"/>
              <a:t>interested parties</a:t>
            </a:r>
            <a:r>
              <a:rPr lang="en-US" sz="240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25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6806076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800" dirty="0" smtClean="0"/>
              <a:t>System Approach to Management Practices 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11480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Structuring a system to achieve the organization’s objectives in the most effective and efficient way.</a:t>
            </a:r>
          </a:p>
          <a:p>
            <a:r>
              <a:rPr lang="en-US" sz="2000" dirty="0" smtClean="0"/>
              <a:t>Understanding </a:t>
            </a:r>
            <a:r>
              <a:rPr lang="en-US" sz="2000" dirty="0"/>
              <a:t>the interdependencies between the processes of the system.</a:t>
            </a:r>
          </a:p>
          <a:p>
            <a:r>
              <a:rPr lang="en-US" sz="2000" dirty="0" smtClean="0"/>
              <a:t>Structured </a:t>
            </a:r>
            <a:r>
              <a:rPr lang="en-US" sz="2000" dirty="0"/>
              <a:t>approaches that harmonize and integrate processes.</a:t>
            </a:r>
          </a:p>
          <a:p>
            <a:r>
              <a:rPr lang="en-US" sz="2000" dirty="0" smtClean="0"/>
              <a:t>Providing </a:t>
            </a:r>
            <a:r>
              <a:rPr lang="en-US" sz="2000" dirty="0"/>
              <a:t>a better understanding of the roles and responsibilities necessary for achieving </a:t>
            </a:r>
            <a:r>
              <a:rPr lang="en-US" sz="2000" dirty="0" smtClean="0"/>
              <a:t>common objectives </a:t>
            </a:r>
            <a:r>
              <a:rPr lang="en-US" sz="2000" dirty="0"/>
              <a:t>and thereby reducing cross-functional barriers.</a:t>
            </a:r>
          </a:p>
          <a:p>
            <a:r>
              <a:rPr lang="en-US" sz="2000" dirty="0" smtClean="0"/>
              <a:t>Understanding </a:t>
            </a:r>
            <a:r>
              <a:rPr lang="en-US" sz="2000" dirty="0"/>
              <a:t>organizational capabilities and establishing resource constraints prior to action.</a:t>
            </a:r>
          </a:p>
          <a:p>
            <a:r>
              <a:rPr lang="en-US" sz="2000" dirty="0" smtClean="0"/>
              <a:t>Targeting </a:t>
            </a:r>
            <a:r>
              <a:rPr lang="en-US" sz="2000" dirty="0"/>
              <a:t>and defining how specific activities within a system should operate.</a:t>
            </a:r>
          </a:p>
          <a:p>
            <a:r>
              <a:rPr lang="en-US" sz="2000" dirty="0" smtClean="0"/>
              <a:t>Continually </a:t>
            </a:r>
            <a:r>
              <a:rPr lang="en-US" sz="2000" dirty="0"/>
              <a:t>improving the system through measurement and evaluation.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26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8018769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en-US" sz="4800" dirty="0" smtClean="0"/>
              <a:t>Continual Improvement Practices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3779837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Employing a consistent organization-wide approach to continual improvement of the </a:t>
            </a:r>
            <a:r>
              <a:rPr lang="en-US" sz="2400" dirty="0" smtClean="0"/>
              <a:t>organization’s performance</a:t>
            </a:r>
            <a:r>
              <a:rPr lang="en-US" sz="2400" dirty="0"/>
              <a:t>.</a:t>
            </a:r>
          </a:p>
          <a:p>
            <a:r>
              <a:rPr lang="en-US" sz="2400" dirty="0" smtClean="0"/>
              <a:t>Providing </a:t>
            </a:r>
            <a:r>
              <a:rPr lang="en-US" sz="2400" dirty="0"/>
              <a:t>people with training in the methods and tools of continual improvement.</a:t>
            </a:r>
          </a:p>
          <a:p>
            <a:r>
              <a:rPr lang="en-US" sz="2400" dirty="0" smtClean="0"/>
              <a:t>Making </a:t>
            </a:r>
            <a:r>
              <a:rPr lang="en-US" sz="2400" dirty="0"/>
              <a:t>continual improvement of products, processes, and systems an objective for every individual in </a:t>
            </a:r>
            <a:r>
              <a:rPr lang="en-US" sz="2400" dirty="0" smtClean="0"/>
              <a:t>the organization</a:t>
            </a:r>
            <a:r>
              <a:rPr lang="en-US" sz="2400" dirty="0"/>
              <a:t>.</a:t>
            </a:r>
          </a:p>
          <a:p>
            <a:r>
              <a:rPr lang="en-US" sz="2400" dirty="0" smtClean="0"/>
              <a:t>Establishing </a:t>
            </a:r>
            <a:r>
              <a:rPr lang="en-US" sz="2400" dirty="0"/>
              <a:t>goals to guide, and measures to track, continual improvement.</a:t>
            </a:r>
          </a:p>
          <a:p>
            <a:r>
              <a:rPr lang="en-US" sz="2400" dirty="0" smtClean="0"/>
              <a:t>Recognizing </a:t>
            </a:r>
            <a:r>
              <a:rPr lang="en-US" sz="2400" dirty="0"/>
              <a:t>and acknowledging improvements.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5334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27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656504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800" dirty="0" smtClean="0"/>
              <a:t>Factual Approach to Decision Making Practices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14600"/>
            <a:ext cx="8229600" cy="2895600"/>
          </a:xfrm>
        </p:spPr>
        <p:txBody>
          <a:bodyPr/>
          <a:lstStyle/>
          <a:p>
            <a:r>
              <a:rPr lang="en-US" dirty="0"/>
              <a:t>Ensuring that data and information are sufficiently accurate and reliable.</a:t>
            </a:r>
          </a:p>
          <a:p>
            <a:r>
              <a:rPr lang="en-US" dirty="0" smtClean="0"/>
              <a:t>Making </a:t>
            </a:r>
            <a:r>
              <a:rPr lang="en-US" dirty="0"/>
              <a:t>data accessible to those who need it.</a:t>
            </a:r>
          </a:p>
          <a:p>
            <a:r>
              <a:rPr lang="en-US" dirty="0" smtClean="0"/>
              <a:t>Analyzing </a:t>
            </a:r>
            <a:r>
              <a:rPr lang="en-US" dirty="0"/>
              <a:t>data and information using valid methods.</a:t>
            </a:r>
          </a:p>
          <a:p>
            <a:r>
              <a:rPr lang="en-US" dirty="0" smtClean="0"/>
              <a:t>Making </a:t>
            </a:r>
            <a:r>
              <a:rPr lang="en-US" dirty="0"/>
              <a:t>decisions and taking action based on factual analysis, balanced with experience and intuition.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28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0831700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800" dirty="0" smtClean="0"/>
              <a:t>Mutually Beneficial Supplier Relationships Practices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Establishing relationships that balance short-term gains with long-term considerations.</a:t>
            </a:r>
          </a:p>
          <a:p>
            <a:r>
              <a:rPr lang="en-US" dirty="0" smtClean="0"/>
              <a:t>Pooling </a:t>
            </a:r>
            <a:r>
              <a:rPr lang="en-US" dirty="0"/>
              <a:t>of expertise and resources with partners.</a:t>
            </a:r>
          </a:p>
          <a:p>
            <a:r>
              <a:rPr lang="en-US" dirty="0" smtClean="0"/>
              <a:t>Identifying </a:t>
            </a:r>
            <a:r>
              <a:rPr lang="en-US" dirty="0"/>
              <a:t>and selecting key suppliers</a:t>
            </a:r>
            <a:r>
              <a:rPr lang="en-US" dirty="0" smtClean="0"/>
              <a:t>.</a:t>
            </a:r>
          </a:p>
          <a:p>
            <a:r>
              <a:rPr lang="en-US" dirty="0"/>
              <a:t>Clear and open communication.</a:t>
            </a:r>
          </a:p>
          <a:p>
            <a:r>
              <a:rPr lang="en-US" dirty="0" smtClean="0"/>
              <a:t>Sharing </a:t>
            </a:r>
            <a:r>
              <a:rPr lang="en-US" dirty="0"/>
              <a:t>information and future plans.</a:t>
            </a:r>
          </a:p>
          <a:p>
            <a:r>
              <a:rPr lang="en-US" dirty="0" smtClean="0"/>
              <a:t>Establishing </a:t>
            </a:r>
            <a:r>
              <a:rPr lang="en-US" dirty="0"/>
              <a:t>joint development and improvement activities.</a:t>
            </a:r>
          </a:p>
          <a:p>
            <a:r>
              <a:rPr lang="en-US" dirty="0"/>
              <a:t>I</a:t>
            </a:r>
            <a:r>
              <a:rPr lang="en-US" dirty="0" smtClean="0"/>
              <a:t>nspiring</a:t>
            </a:r>
            <a:r>
              <a:rPr lang="en-US" dirty="0"/>
              <a:t>, encouraging, and recognizing improvements and achievements by suppliers.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3810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29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35557345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047750"/>
          </a:xfrm>
        </p:spPr>
        <p:txBody>
          <a:bodyPr/>
          <a:lstStyle/>
          <a:p>
            <a:r>
              <a:rPr lang="en-US" smtClean="0"/>
              <a:t>TQ Techniques</a:t>
            </a:r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>
          <a:xfrm>
            <a:off x="762000" y="2209800"/>
            <a:ext cx="7620000" cy="3200400"/>
          </a:xfrm>
        </p:spPr>
        <p:txBody>
          <a:bodyPr>
            <a:normAutofit/>
          </a:bodyPr>
          <a:lstStyle/>
          <a:p>
            <a:r>
              <a:rPr lang="en-US" sz="2800" smtClean="0"/>
              <a:t>Statistical methods</a:t>
            </a:r>
          </a:p>
          <a:p>
            <a:r>
              <a:rPr lang="en-US" sz="2800" smtClean="0"/>
              <a:t>Visual aids for problem solving, such as flowcharts</a:t>
            </a:r>
          </a:p>
          <a:p>
            <a:r>
              <a:rPr lang="en-US" sz="2800" smtClean="0"/>
              <a:t>Techniques specific to quality assurance activities, such as control charts, measurement systems analysis, reliability models, and so on.</a:t>
            </a:r>
          </a:p>
          <a:p>
            <a:endParaRPr lang="en-US" sz="2800" smtClean="0"/>
          </a:p>
        </p:txBody>
      </p:sp>
      <p:sp>
        <p:nvSpPr>
          <p:cNvPr id="81924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8A0C3547-660B-4F0A-BF34-6828B9AA73FE}" type="slidenum">
              <a:rPr lang="en-US" sz="1600" smtClean="0">
                <a:solidFill>
                  <a:srgbClr val="045C75"/>
                </a:solidFill>
              </a:rPr>
              <a:pPr eaLnBrk="1" hangingPunct="1"/>
              <a:t>30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5519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838200"/>
            <a:ext cx="8077200" cy="914400"/>
          </a:xfrm>
        </p:spPr>
        <p:txBody>
          <a:bodyPr/>
          <a:lstStyle/>
          <a:p>
            <a:r>
              <a:rPr lang="en-US" dirty="0" smtClean="0"/>
              <a:t>Statistical Thinking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057400"/>
            <a:ext cx="7620000" cy="3657600"/>
          </a:xfrm>
        </p:spPr>
        <p:txBody>
          <a:bodyPr/>
          <a:lstStyle/>
          <a:p>
            <a:r>
              <a:rPr lang="en-US" sz="2800" dirty="0" smtClean="0"/>
              <a:t>All work occurs in a system of interconnected processes</a:t>
            </a:r>
          </a:p>
          <a:p>
            <a:r>
              <a:rPr lang="en-US" sz="2800" dirty="0" smtClean="0"/>
              <a:t>Variation exists in all processes</a:t>
            </a:r>
          </a:p>
          <a:p>
            <a:r>
              <a:rPr lang="en-US" sz="2800" dirty="0" smtClean="0"/>
              <a:t>Understanding and reducing variation are the keys to success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C1F860DE-90E8-433B-98EC-59757E644AE6}" type="slidenum">
              <a:rPr lang="en-US" sz="1600" smtClean="0">
                <a:solidFill>
                  <a:srgbClr val="045C75"/>
                </a:solidFill>
              </a:rPr>
              <a:pPr eaLnBrk="1" hangingPunct="1"/>
              <a:t>31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3486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B75EB356-96D6-4540-A7C4-57EC65BE305D}" type="slidenum">
              <a:rPr lang="en-US" sz="1600" smtClean="0">
                <a:solidFill>
                  <a:srgbClr val="045C75"/>
                </a:solidFill>
              </a:rPr>
              <a:pPr eaLnBrk="1" hangingPunct="1"/>
              <a:t>32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81200"/>
            <a:ext cx="9144000" cy="235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19443"/>
      </p:ext>
    </p:extLst>
  </p:cSld>
  <p:clrMapOvr>
    <a:masterClrMapping/>
  </p:clrMapOvr>
  <p:transition spd="med"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895350"/>
          </a:xfrm>
        </p:spPr>
        <p:txBody>
          <a:bodyPr/>
          <a:lstStyle/>
          <a:p>
            <a:r>
              <a:rPr lang="en-US" smtClean="0"/>
              <a:t>Problems Created by Variation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05000"/>
            <a:ext cx="7391400" cy="3962400"/>
          </a:xfrm>
        </p:spPr>
        <p:txBody>
          <a:bodyPr/>
          <a:lstStyle/>
          <a:p>
            <a:r>
              <a:rPr lang="en-US" sz="2800" smtClean="0"/>
              <a:t>Variation increases unpredictability. </a:t>
            </a:r>
          </a:p>
          <a:p>
            <a:r>
              <a:rPr lang="en-US" sz="2800" smtClean="0"/>
              <a:t>Variation reduces capacity utilization. </a:t>
            </a:r>
          </a:p>
          <a:p>
            <a:r>
              <a:rPr lang="en-US" sz="2800" smtClean="0"/>
              <a:t>Variation contributes to a “bullwhip” effect. </a:t>
            </a:r>
          </a:p>
          <a:p>
            <a:r>
              <a:rPr lang="en-US" sz="2800" smtClean="0"/>
              <a:t>Variation makes it difficult to find root causes. </a:t>
            </a:r>
          </a:p>
          <a:p>
            <a:r>
              <a:rPr lang="en-US" sz="2800" smtClean="0"/>
              <a:t>Variation makes it difficult to detect potential problems early. 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4572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28CDC326-083A-480B-B804-7EE31439B4C6}" type="slidenum">
              <a:rPr lang="en-US" sz="1600" smtClean="0">
                <a:solidFill>
                  <a:srgbClr val="045C75"/>
                </a:solidFill>
              </a:rPr>
              <a:pPr eaLnBrk="1" hangingPunct="1"/>
              <a:t>33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87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7620000" cy="1143000"/>
          </a:xfrm>
          <a:noFill/>
        </p:spPr>
        <p:txBody>
          <a:bodyPr lIns="92075" tIns="46038" rIns="92075" bIns="46038"/>
          <a:lstStyle/>
          <a:p>
            <a:r>
              <a:rPr lang="en-US" dirty="0" smtClean="0"/>
              <a:t>Types of Variation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086600" cy="3962400"/>
          </a:xfrm>
          <a:noFill/>
        </p:spPr>
        <p:txBody>
          <a:bodyPr lIns="92075" tIns="46038" rIns="92075" bIns="46038">
            <a:normAutofit lnSpcReduction="10000"/>
          </a:bodyPr>
          <a:lstStyle/>
          <a:p>
            <a:r>
              <a:rPr lang="en-US" sz="3200" dirty="0" smtClean="0"/>
              <a:t>Uncontrollable variation (</a:t>
            </a:r>
            <a:r>
              <a:rPr lang="en-US" sz="3200" dirty="0" smtClean="0">
                <a:solidFill>
                  <a:srgbClr val="0F6FC6"/>
                </a:solidFill>
              </a:rPr>
              <a:t>common causes</a:t>
            </a:r>
            <a:r>
              <a:rPr lang="en-US" sz="3200" dirty="0" smtClean="0"/>
              <a:t>) are a natural part of a process</a:t>
            </a:r>
          </a:p>
          <a:p>
            <a:r>
              <a:rPr lang="en-US" sz="3200" dirty="0" smtClean="0">
                <a:solidFill>
                  <a:srgbClr val="0F6FC6"/>
                </a:solidFill>
              </a:rPr>
              <a:t>Special (assignable) causes </a:t>
            </a:r>
            <a:r>
              <a:rPr lang="en-US" sz="3200" dirty="0" smtClean="0"/>
              <a:t>of variation can be recognized and controlled</a:t>
            </a:r>
          </a:p>
          <a:p>
            <a:r>
              <a:rPr lang="en-US" sz="3200" dirty="0" smtClean="0"/>
              <a:t>Failure to understand these differences can increase variation in a system</a:t>
            </a: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810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4BFCA769-40C9-437B-88FA-784BFEE1CA39}" type="slidenum">
              <a:rPr lang="en-US" sz="1600" smtClean="0">
                <a:solidFill>
                  <a:srgbClr val="045C75"/>
                </a:solidFill>
              </a:rPr>
              <a:pPr eaLnBrk="1" hangingPunct="1"/>
              <a:t>34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907265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en-US" smtClean="0"/>
              <a:t>Two Fundamental Management Mistakes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362200"/>
            <a:ext cx="7924800" cy="3429000"/>
          </a:xfrm>
        </p:spPr>
        <p:txBody>
          <a:bodyPr>
            <a:normAutofit lnSpcReduction="10000"/>
          </a:bodyPr>
          <a:lstStyle/>
          <a:p>
            <a:pPr marL="609600" indent="-609600">
              <a:buFontTx/>
              <a:buAutoNum type="arabicPeriod"/>
            </a:pPr>
            <a:r>
              <a:rPr lang="en-US" sz="2800" smtClean="0"/>
              <a:t>Treating as a special cause any fault, complaint, mistake, breakdown, accident or shortage when it actually is due to common causes</a:t>
            </a:r>
          </a:p>
          <a:p>
            <a:pPr marL="609600" indent="-609600">
              <a:buFontTx/>
              <a:buAutoNum type="arabicPeriod"/>
            </a:pPr>
            <a:r>
              <a:rPr lang="en-US" sz="2800" smtClean="0"/>
              <a:t>Attributing to common causes any fault, complaint, mistake, breakdown, accident or shortage when it actually is due to a special cause</a:t>
            </a: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810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79FAA086-F65A-4936-A827-A15128B6159F}" type="slidenum">
              <a:rPr lang="en-US" sz="1600" smtClean="0">
                <a:solidFill>
                  <a:srgbClr val="045C75"/>
                </a:solidFill>
              </a:rPr>
              <a:pPr eaLnBrk="1" hangingPunct="1"/>
              <a:t>35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7476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smtClean="0"/>
              <a:t>Lessons Learned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23963" y="1981200"/>
            <a:ext cx="7177087" cy="3810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000" smtClean="0"/>
              <a:t>Quality is made at the top.</a:t>
            </a:r>
          </a:p>
          <a:p>
            <a:pPr>
              <a:lnSpc>
                <a:spcPct val="90000"/>
              </a:lnSpc>
            </a:pPr>
            <a:r>
              <a:rPr lang="en-US" sz="3000" smtClean="0"/>
              <a:t>Rigid procedures are not enough.</a:t>
            </a:r>
          </a:p>
          <a:p>
            <a:pPr>
              <a:lnSpc>
                <a:spcPct val="90000"/>
              </a:lnSpc>
            </a:pPr>
            <a:r>
              <a:rPr lang="en-US" sz="3000" smtClean="0"/>
              <a:t>People are not always the main source of variability.</a:t>
            </a:r>
          </a:p>
          <a:p>
            <a:pPr>
              <a:lnSpc>
                <a:spcPct val="90000"/>
              </a:lnSpc>
            </a:pPr>
            <a:r>
              <a:rPr lang="en-US" sz="3000" smtClean="0"/>
              <a:t>Numerical goals are often meaningless.</a:t>
            </a:r>
          </a:p>
          <a:p>
            <a:pPr>
              <a:lnSpc>
                <a:spcPct val="90000"/>
              </a:lnSpc>
            </a:pPr>
            <a:r>
              <a:rPr lang="en-US" sz="3000" smtClean="0"/>
              <a:t>Inspection is expensive and does not improve quality.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382000" y="6477000"/>
            <a:ext cx="304800" cy="24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62D85545-29D3-4F57-A285-C2702DD0175E}" type="slidenum">
              <a:rPr lang="en-US" sz="1600" smtClean="0">
                <a:solidFill>
                  <a:srgbClr val="045C75"/>
                </a:solidFill>
              </a:rPr>
              <a:pPr eaLnBrk="1" hangingPunct="1"/>
              <a:t>36</a:t>
            </a:fld>
            <a:endParaRPr lang="en-US" sz="160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49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898525" y="927100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endParaRPr lang="en-US">
              <a:latin typeface="Marigold" pitchFamily="66" charset="0"/>
            </a:endParaRPr>
          </a:p>
        </p:txBody>
      </p:sp>
      <p:graphicFrame>
        <p:nvGraphicFramePr>
          <p:cNvPr id="35843" name="Object 2"/>
          <p:cNvGraphicFramePr>
            <a:graphicFrameLocks noChangeAspect="1"/>
          </p:cNvGraphicFramePr>
          <p:nvPr/>
        </p:nvGraphicFramePr>
        <p:xfrm>
          <a:off x="4191000" y="1371600"/>
          <a:ext cx="1800225" cy="403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Clip" r:id="rId3" imgW="2765425" imgH="6043613" progId="MS_ClipArt_Gallery.2">
                  <p:embed/>
                </p:oleObj>
              </mc:Choice>
              <mc:Fallback>
                <p:oleObj name="Clip" r:id="rId3" imgW="2765425" imgH="6043613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1371600"/>
                        <a:ext cx="1800225" cy="403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844" name="Object 3"/>
          <p:cNvGraphicFramePr>
            <a:graphicFrameLocks noChangeAspect="1"/>
          </p:cNvGraphicFramePr>
          <p:nvPr/>
        </p:nvGraphicFramePr>
        <p:xfrm>
          <a:off x="838200" y="1143000"/>
          <a:ext cx="2755900" cy="350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Clip" r:id="rId5" imgW="3192463" imgH="3749675" progId="MS_ClipArt_Gallery.2">
                  <p:embed/>
                </p:oleObj>
              </mc:Choice>
              <mc:Fallback>
                <p:oleObj name="Clip" r:id="rId5" imgW="3192463" imgH="3749675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1143000"/>
                        <a:ext cx="2755900" cy="3505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1295400" y="1828800"/>
            <a:ext cx="1893888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r>
              <a:rPr lang="en-US" sz="3200" dirty="0">
                <a:solidFill>
                  <a:srgbClr val="0F6FC6"/>
                </a:solidFill>
                <a:latin typeface="Times New Roman" pitchFamily="18" charset="0"/>
              </a:rPr>
              <a:t>Do it right</a:t>
            </a:r>
          </a:p>
          <a:p>
            <a:r>
              <a:rPr lang="en-US" sz="3200" dirty="0">
                <a:solidFill>
                  <a:srgbClr val="0F6FC6"/>
                </a:solidFill>
                <a:latin typeface="Times New Roman" pitchFamily="18" charset="0"/>
              </a:rPr>
              <a:t>  the first </a:t>
            </a:r>
          </a:p>
          <a:p>
            <a:r>
              <a:rPr lang="en-US" sz="3200" dirty="0">
                <a:solidFill>
                  <a:srgbClr val="0F6FC6"/>
                </a:solidFill>
                <a:latin typeface="Times New Roman" pitchFamily="18" charset="0"/>
              </a:rPr>
              <a:t>     time!</a:t>
            </a:r>
          </a:p>
        </p:txBody>
      </p:sp>
      <p:graphicFrame>
        <p:nvGraphicFramePr>
          <p:cNvPr id="35846" name="Object 4"/>
          <p:cNvGraphicFramePr>
            <a:graphicFrameLocks noChangeAspect="1"/>
          </p:cNvGraphicFramePr>
          <p:nvPr/>
        </p:nvGraphicFramePr>
        <p:xfrm>
          <a:off x="6400800" y="381000"/>
          <a:ext cx="2157413" cy="320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Clip" r:id="rId7" imgW="3467100" imgH="5632450" progId="MS_ClipArt_Gallery.2">
                  <p:embed/>
                </p:oleObj>
              </mc:Choice>
              <mc:Fallback>
                <p:oleObj name="Clip" r:id="rId7" imgW="3467100" imgH="563245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00800" y="381000"/>
                        <a:ext cx="2157413" cy="3200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 xmlns="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914400" y="5410200"/>
            <a:ext cx="73152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r>
              <a:rPr lang="en-US" sz="5400">
                <a:solidFill>
                  <a:srgbClr val="0F6FC6"/>
                </a:solidFill>
                <a:latin typeface="Brush Script MT" pitchFamily="66" charset="0"/>
              </a:rPr>
              <a:t>Be a Quality Worker!</a:t>
            </a:r>
            <a:endParaRPr lang="en-US" sz="3200">
              <a:solidFill>
                <a:srgbClr val="0F6FC6"/>
              </a:solidFill>
              <a:latin typeface="Lucida Sans Unicode" pitchFamily="34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6019800" y="3886200"/>
            <a:ext cx="2987675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r>
              <a:rPr lang="en-US" sz="4400" b="1">
                <a:solidFill>
                  <a:srgbClr val="0F6FC6"/>
                </a:solidFill>
                <a:latin typeface="Curlz MT" pitchFamily="82" charset="0"/>
              </a:rPr>
              <a:t>Take Pride in</a:t>
            </a:r>
          </a:p>
          <a:p>
            <a:r>
              <a:rPr lang="en-US" sz="4400" b="1">
                <a:solidFill>
                  <a:srgbClr val="0F6FC6"/>
                </a:solidFill>
                <a:latin typeface="Curlz MT" pitchFamily="82" charset="0"/>
              </a:rPr>
              <a:t>Your Work!</a:t>
            </a:r>
          </a:p>
        </p:txBody>
      </p:sp>
      <p:sp>
        <p:nvSpPr>
          <p:cNvPr id="52233" name="Slide Number Placeholder 8"/>
          <p:cNvSpPr>
            <a:spLocks noGrp="1"/>
          </p:cNvSpPr>
          <p:nvPr>
            <p:ph type="sldNum" sz="quarter" idx="10"/>
          </p:nvPr>
        </p:nvSpPr>
        <p:spPr bwMode="auto">
          <a:xfrm>
            <a:off x="8382000" y="6324600"/>
            <a:ext cx="457200" cy="3651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itchFamily="34" charset="0"/>
                <a:cs typeface="Arial" pitchFamily="34" charset="0"/>
              </a:defRPr>
            </a:lvl9pPr>
          </a:lstStyle>
          <a:p>
            <a:pPr eaLnBrk="1" hangingPunct="1"/>
            <a:fld id="{43BC51E3-7CD9-4B1C-ABCD-55F3FC17662A}" type="slidenum">
              <a:rPr lang="en-US" sz="1600" smtClean="0">
                <a:solidFill>
                  <a:srgbClr val="045C75"/>
                </a:solidFill>
              </a:rPr>
              <a:pPr eaLnBrk="1" hangingPunct="1"/>
              <a:t>37</a:t>
            </a:fld>
            <a:endParaRPr lang="en-US" sz="1600" dirty="0" smtClean="0">
              <a:solidFill>
                <a:srgbClr val="045C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71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autoUpdateAnimBg="0"/>
      <p:bldP spid="35845" grpId="0" autoUpdateAnimBg="0"/>
      <p:bldP spid="35847" grpId="0" autoUpdateAnimBg="0"/>
      <p:bldP spid="35848" grpId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895350"/>
          </a:xfrm>
        </p:spPr>
        <p:txBody>
          <a:bodyPr/>
          <a:lstStyle/>
          <a:p>
            <a:r>
              <a:rPr lang="en-US" dirty="0" smtClean="0"/>
              <a:t>Quality Management Systems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F6FC6"/>
                </a:solidFill>
              </a:rPr>
              <a:t>Quality Management System </a:t>
            </a:r>
            <a:r>
              <a:rPr lang="en-US" dirty="0">
                <a:solidFill>
                  <a:srgbClr val="0F6FC6"/>
                </a:solidFill>
              </a:rPr>
              <a:t>(QMS</a:t>
            </a:r>
            <a:r>
              <a:rPr lang="en-US" dirty="0" smtClean="0">
                <a:solidFill>
                  <a:srgbClr val="0F6FC6"/>
                </a:solidFill>
              </a:rPr>
              <a:t>) </a:t>
            </a:r>
            <a:r>
              <a:rPr lang="en-US" dirty="0" smtClean="0"/>
              <a:t>- a </a:t>
            </a:r>
            <a:r>
              <a:rPr lang="en-US" dirty="0"/>
              <a:t>mechanism for managing </a:t>
            </a:r>
            <a:r>
              <a:rPr lang="en-US" dirty="0" smtClean="0"/>
              <a:t>and continuously </a:t>
            </a:r>
            <a:r>
              <a:rPr lang="en-US" dirty="0"/>
              <a:t>improving core processes to "achieve maximum customer satisfaction at </a:t>
            </a:r>
            <a:r>
              <a:rPr lang="en-US" dirty="0" smtClean="0"/>
              <a:t>the lowest </a:t>
            </a:r>
            <a:r>
              <a:rPr lang="en-US" dirty="0"/>
              <a:t>overall cost to the organization</a:t>
            </a:r>
            <a:r>
              <a:rPr lang="en-US" dirty="0" smtClean="0"/>
              <a:t>.”</a:t>
            </a:r>
          </a:p>
          <a:p>
            <a:r>
              <a:rPr lang="en-US" dirty="0" smtClean="0"/>
              <a:t>Objectives</a:t>
            </a:r>
          </a:p>
          <a:p>
            <a:pPr lvl="1"/>
            <a:r>
              <a:rPr lang="en-US" dirty="0"/>
              <a:t>Higher product conformity and less variation.</a:t>
            </a:r>
          </a:p>
          <a:p>
            <a:pPr lvl="1"/>
            <a:r>
              <a:rPr lang="en-US" dirty="0" smtClean="0"/>
              <a:t>Fewer </a:t>
            </a:r>
            <a:r>
              <a:rPr lang="en-US" dirty="0"/>
              <a:t>defects, waste, rework, and human error.</a:t>
            </a:r>
          </a:p>
          <a:p>
            <a:pPr lvl="1"/>
            <a:r>
              <a:rPr lang="en-US" dirty="0" smtClean="0"/>
              <a:t>Improved </a:t>
            </a:r>
            <a:r>
              <a:rPr lang="en-US" dirty="0"/>
              <a:t>productivity, efficiency, and effectiveness.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5334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4404D75-1538-4E7C-B612-E7F02622397A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38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0805812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/>
          <a:lstStyle/>
          <a:p>
            <a:r>
              <a:rPr lang="en-US" dirty="0" smtClean="0"/>
              <a:t>Quality Manual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dirty="0"/>
              <a:t>permanent reference for implementing and </a:t>
            </a:r>
            <a:r>
              <a:rPr lang="en-US" dirty="0" smtClean="0"/>
              <a:t>maintaining the </a:t>
            </a:r>
            <a:r>
              <a:rPr lang="en-US" dirty="0"/>
              <a:t>system</a:t>
            </a:r>
            <a:r>
              <a:rPr lang="en-US" dirty="0" smtClean="0"/>
              <a:t>.</a:t>
            </a:r>
          </a:p>
          <a:p>
            <a:r>
              <a:rPr lang="en-US" dirty="0"/>
              <a:t>Typical records </a:t>
            </a:r>
            <a:endParaRPr lang="en-US" dirty="0" smtClean="0"/>
          </a:p>
          <a:p>
            <a:pPr lvl="1"/>
            <a:r>
              <a:rPr lang="en-US" dirty="0" smtClean="0"/>
              <a:t>inspection reports</a:t>
            </a:r>
          </a:p>
          <a:p>
            <a:pPr lvl="1"/>
            <a:r>
              <a:rPr lang="en-US" dirty="0" smtClean="0"/>
              <a:t>test data</a:t>
            </a:r>
          </a:p>
          <a:p>
            <a:pPr lvl="1"/>
            <a:r>
              <a:rPr lang="en-US" dirty="0" smtClean="0"/>
              <a:t>audit reports</a:t>
            </a:r>
          </a:p>
          <a:p>
            <a:pPr lvl="1"/>
            <a:r>
              <a:rPr lang="en-US" dirty="0" smtClean="0"/>
              <a:t>calibration data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39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3421636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ISO 9000:2000 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495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/>
              <a:t>1. Achieve, maintain, and seek to continuously improve product quality (including services</a:t>
            </a:r>
            <a:r>
              <a:rPr lang="en-US" sz="2400" dirty="0" smtClean="0"/>
              <a:t>) in </a:t>
            </a:r>
            <a:r>
              <a:rPr lang="en-US" sz="2400" dirty="0"/>
              <a:t>relationship to requirements.</a:t>
            </a:r>
          </a:p>
          <a:p>
            <a:pPr marL="0" indent="0">
              <a:buNone/>
            </a:pPr>
            <a:r>
              <a:rPr lang="en-US" sz="2400" dirty="0"/>
              <a:t>2. Improve the quality of operations to continually meet customers’ and stakeholders</a:t>
            </a:r>
            <a:r>
              <a:rPr lang="en-US" sz="2400" dirty="0" smtClean="0"/>
              <a:t>’ stated </a:t>
            </a:r>
            <a:r>
              <a:rPr lang="en-US" sz="2400" dirty="0"/>
              <a:t>and implied needs.</a:t>
            </a:r>
          </a:p>
          <a:p>
            <a:pPr marL="0" indent="0">
              <a:buNone/>
            </a:pPr>
            <a:r>
              <a:rPr lang="en-US" sz="2400" dirty="0"/>
              <a:t>3. Provide confidence to internal management and other employees that </a:t>
            </a:r>
            <a:r>
              <a:rPr lang="en-US" sz="2400" dirty="0" smtClean="0"/>
              <a:t>quality requirements </a:t>
            </a:r>
            <a:r>
              <a:rPr lang="en-US" sz="2400" dirty="0"/>
              <a:t>are being fulfilled and that improvement is taking place.</a:t>
            </a:r>
          </a:p>
          <a:p>
            <a:pPr marL="0" indent="0">
              <a:buNone/>
            </a:pPr>
            <a:r>
              <a:rPr lang="en-US" sz="2400" dirty="0"/>
              <a:t>4. Provide confidence to customers and other stakeholders that quality </a:t>
            </a:r>
            <a:r>
              <a:rPr lang="en-US" sz="2400" dirty="0" smtClean="0"/>
              <a:t>requirements are </a:t>
            </a:r>
            <a:r>
              <a:rPr lang="en-US" sz="2400" dirty="0"/>
              <a:t>being achieved in the delivered product.</a:t>
            </a:r>
          </a:p>
          <a:p>
            <a:pPr marL="0" indent="0">
              <a:buNone/>
            </a:pPr>
            <a:r>
              <a:rPr lang="en-US" sz="2400" dirty="0"/>
              <a:t>5. Provide confidence that quality system requirements are fulfilled.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3810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40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0702650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ISO 9000:2000 Documents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3434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/>
              <a:t>1. ISO 9000:2005—Fundamentals and vocabulary: This document provides </a:t>
            </a:r>
            <a:r>
              <a:rPr lang="en-US" sz="2400" dirty="0" smtClean="0"/>
              <a:t>fundamental background </a:t>
            </a:r>
            <a:r>
              <a:rPr lang="en-US" sz="2400" dirty="0"/>
              <a:t>information and establishes definitions of key terms used in </a:t>
            </a:r>
            <a:r>
              <a:rPr lang="en-US" sz="2400" dirty="0" smtClean="0"/>
              <a:t>the standards</a:t>
            </a:r>
            <a:r>
              <a:rPr lang="en-US" sz="2400" dirty="0"/>
              <a:t>.</a:t>
            </a:r>
          </a:p>
          <a:p>
            <a:pPr marL="0" indent="0">
              <a:buNone/>
            </a:pPr>
            <a:r>
              <a:rPr lang="en-US" sz="2400" dirty="0" smtClean="0"/>
              <a:t>2. </a:t>
            </a:r>
            <a:r>
              <a:rPr lang="en-US" sz="2400" dirty="0"/>
              <a:t>ISO 9001:2008—Requirements: This is the core document that provides the </a:t>
            </a:r>
            <a:r>
              <a:rPr lang="en-US" sz="2400" dirty="0" smtClean="0"/>
              <a:t>specific requirements </a:t>
            </a:r>
            <a:r>
              <a:rPr lang="en-US" sz="2400" dirty="0"/>
              <a:t>for a quality management system to help organizations </a:t>
            </a:r>
            <a:r>
              <a:rPr lang="en-US" sz="2400" dirty="0" smtClean="0"/>
              <a:t>consistently provide </a:t>
            </a:r>
            <a:r>
              <a:rPr lang="en-US" sz="2400" dirty="0"/>
              <a:t>products that meet customer and other regulatory requirements. </a:t>
            </a: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3</a:t>
            </a:r>
            <a:r>
              <a:rPr lang="en-US" sz="2400" dirty="0"/>
              <a:t>. ISO 9004:2009—Guidelines for Performance Improvements: This document </a:t>
            </a:r>
            <a:r>
              <a:rPr lang="en-US" sz="2400" dirty="0" smtClean="0"/>
              <a:t>provides guidelines </a:t>
            </a:r>
            <a:r>
              <a:rPr lang="en-US" sz="2400" dirty="0"/>
              <a:t>to assist organizations in improving and sustaining their quality </a:t>
            </a:r>
            <a:r>
              <a:rPr lang="en-US" sz="2400" dirty="0" smtClean="0"/>
              <a:t>management systems</a:t>
            </a:r>
            <a:r>
              <a:rPr lang="en-US" sz="240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41</a:t>
            </a:fld>
            <a:endParaRPr lang="en-US" sz="160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63713573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ISO 9001:2008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76800"/>
          </a:xfrm>
        </p:spPr>
        <p:txBody>
          <a:bodyPr>
            <a:noAutofit/>
          </a:bodyPr>
          <a:lstStyle/>
          <a:p>
            <a:r>
              <a:rPr lang="en-US" sz="2100" dirty="0">
                <a:solidFill>
                  <a:srgbClr val="0F6FC6"/>
                </a:solidFill>
              </a:rPr>
              <a:t>Management Responsibility </a:t>
            </a:r>
            <a:r>
              <a:rPr lang="en-US" sz="2100" dirty="0"/>
              <a:t>addresses what top management must do to ensure </a:t>
            </a:r>
            <a:r>
              <a:rPr lang="en-US" sz="2100" dirty="0" smtClean="0"/>
              <a:t>an effective </a:t>
            </a:r>
            <a:r>
              <a:rPr lang="en-US" sz="2100" dirty="0"/>
              <a:t>quality </a:t>
            </a:r>
            <a:r>
              <a:rPr lang="en-US" sz="2100" dirty="0" smtClean="0"/>
              <a:t>system.</a:t>
            </a:r>
            <a:endParaRPr lang="en-US" sz="2100" dirty="0"/>
          </a:p>
          <a:p>
            <a:r>
              <a:rPr lang="en-US" sz="2100" dirty="0" smtClean="0">
                <a:solidFill>
                  <a:srgbClr val="0F6FC6"/>
                </a:solidFill>
              </a:rPr>
              <a:t>Resource </a:t>
            </a:r>
            <a:r>
              <a:rPr lang="en-US" sz="2100" dirty="0">
                <a:solidFill>
                  <a:srgbClr val="0F6FC6"/>
                </a:solidFill>
              </a:rPr>
              <a:t>Management </a:t>
            </a:r>
            <a:r>
              <a:rPr lang="en-US" sz="2100" dirty="0"/>
              <a:t>ensures that an organization provides sufficient people, facilities</a:t>
            </a:r>
            <a:r>
              <a:rPr lang="en-US" sz="2100" dirty="0" smtClean="0"/>
              <a:t>, and </a:t>
            </a:r>
            <a:r>
              <a:rPr lang="en-US" sz="2100" dirty="0"/>
              <a:t>training resources.</a:t>
            </a:r>
          </a:p>
          <a:p>
            <a:r>
              <a:rPr lang="en-US" sz="2100" dirty="0" smtClean="0">
                <a:solidFill>
                  <a:srgbClr val="0F6FC6"/>
                </a:solidFill>
              </a:rPr>
              <a:t>Product </a:t>
            </a:r>
            <a:r>
              <a:rPr lang="en-US" sz="2100" dirty="0">
                <a:solidFill>
                  <a:srgbClr val="0F6FC6"/>
                </a:solidFill>
              </a:rPr>
              <a:t>Realization </a:t>
            </a:r>
            <a:r>
              <a:rPr lang="en-US" sz="2100" dirty="0"/>
              <a:t>refers to controlling the production/service process from </a:t>
            </a:r>
            <a:r>
              <a:rPr lang="en-US" sz="2100" dirty="0" smtClean="0"/>
              <a:t>receipt of </a:t>
            </a:r>
            <a:r>
              <a:rPr lang="en-US" sz="2100" dirty="0"/>
              <a:t>an order or quote through design, materials procurement, manufacturing or </a:t>
            </a:r>
            <a:r>
              <a:rPr lang="en-US" sz="2100" dirty="0" smtClean="0"/>
              <a:t>service delivery</a:t>
            </a:r>
            <a:r>
              <a:rPr lang="en-US" sz="2100" dirty="0"/>
              <a:t>, distribution, and subsequent field service.</a:t>
            </a:r>
          </a:p>
          <a:p>
            <a:r>
              <a:rPr lang="en-US" sz="2100" dirty="0" smtClean="0">
                <a:solidFill>
                  <a:srgbClr val="0F6FC6"/>
                </a:solidFill>
              </a:rPr>
              <a:t>Measurement</a:t>
            </a:r>
            <a:r>
              <a:rPr lang="en-US" sz="2100" dirty="0">
                <a:solidFill>
                  <a:srgbClr val="0F6FC6"/>
                </a:solidFill>
              </a:rPr>
              <a:t>, Analysis, and Improvement </a:t>
            </a:r>
            <a:r>
              <a:rPr lang="en-US" sz="2100" dirty="0"/>
              <a:t>focuses on control procedures for </a:t>
            </a:r>
            <a:r>
              <a:rPr lang="en-US" sz="2100" dirty="0" smtClean="0"/>
              <a:t>assuring quality </a:t>
            </a:r>
            <a:r>
              <a:rPr lang="en-US" sz="2100" dirty="0"/>
              <a:t>in products and processes, analysis of quality-related data, and correction</a:t>
            </a:r>
            <a:r>
              <a:rPr lang="en-US" sz="2100" dirty="0" smtClean="0"/>
              <a:t>, prevention</a:t>
            </a:r>
            <a:r>
              <a:rPr lang="en-US" sz="2100" dirty="0"/>
              <a:t>, and improvement planning activities.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42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6764448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429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Benefits of ISO 9000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343399"/>
          </a:xfrm>
        </p:spPr>
        <p:txBody>
          <a:bodyPr>
            <a:normAutofit fontScale="92500"/>
          </a:bodyPr>
          <a:lstStyle/>
          <a:p>
            <a:r>
              <a:rPr lang="en-US" sz="2400" dirty="0">
                <a:solidFill>
                  <a:srgbClr val="0F6FC6"/>
                </a:solidFill>
              </a:rPr>
              <a:t>It provides discipline</a:t>
            </a:r>
            <a:r>
              <a:rPr lang="en-US" sz="2400" dirty="0"/>
              <a:t>. The ISO 9001 requirement for audits forces an organization </a:t>
            </a:r>
            <a:r>
              <a:rPr lang="en-US" sz="2400" dirty="0" smtClean="0"/>
              <a:t>to review </a:t>
            </a:r>
            <a:r>
              <a:rPr lang="en-US" sz="2400" dirty="0"/>
              <a:t>its quality system on a routine basis. </a:t>
            </a:r>
            <a:endParaRPr lang="en-US" sz="2400" dirty="0" smtClean="0"/>
          </a:p>
          <a:p>
            <a:r>
              <a:rPr lang="en-US" sz="2400" dirty="0" smtClean="0">
                <a:solidFill>
                  <a:srgbClr val="0F6FC6"/>
                </a:solidFill>
              </a:rPr>
              <a:t>It </a:t>
            </a:r>
            <a:r>
              <a:rPr lang="en-US" sz="2400" dirty="0">
                <a:solidFill>
                  <a:srgbClr val="0F6FC6"/>
                </a:solidFill>
              </a:rPr>
              <a:t>contains the basics of a good quality system</a:t>
            </a:r>
            <a:r>
              <a:rPr lang="en-US" sz="2400" dirty="0"/>
              <a:t>. </a:t>
            </a:r>
            <a:r>
              <a:rPr lang="en-US" sz="2400" dirty="0" smtClean="0"/>
              <a:t>These include understanding </a:t>
            </a:r>
            <a:r>
              <a:rPr lang="en-US" sz="2400" dirty="0"/>
              <a:t>customer </a:t>
            </a:r>
            <a:r>
              <a:rPr lang="en-US" sz="2400" dirty="0" smtClean="0"/>
              <a:t> requirements</a:t>
            </a:r>
            <a:r>
              <a:rPr lang="en-US" sz="2400" dirty="0"/>
              <a:t>, </a:t>
            </a:r>
            <a:r>
              <a:rPr lang="en-US" sz="2400" dirty="0" smtClean="0"/>
              <a:t>ensuring the </a:t>
            </a:r>
            <a:r>
              <a:rPr lang="en-US" sz="2400" dirty="0"/>
              <a:t>ability to meet them, ensuring people resources capable of doing the </a:t>
            </a:r>
            <a:r>
              <a:rPr lang="en-US" sz="2400" dirty="0" smtClean="0"/>
              <a:t>work that </a:t>
            </a:r>
            <a:r>
              <a:rPr lang="en-US" sz="2400" dirty="0"/>
              <a:t>affects quality, ensuring physical resources and support services needed </a:t>
            </a:r>
            <a:r>
              <a:rPr lang="en-US" sz="2400" dirty="0" smtClean="0"/>
              <a:t>to meet </a:t>
            </a:r>
            <a:r>
              <a:rPr lang="en-US" sz="2400" dirty="0"/>
              <a:t>product requirements, and ensuring that problems are identified </a:t>
            </a:r>
            <a:r>
              <a:rPr lang="en-US" sz="2400" dirty="0" smtClean="0"/>
              <a:t>and corrected</a:t>
            </a:r>
            <a:r>
              <a:rPr lang="en-US" sz="2400" dirty="0"/>
              <a:t>.</a:t>
            </a:r>
          </a:p>
          <a:p>
            <a:r>
              <a:rPr lang="en-US" sz="2400" dirty="0" smtClean="0">
                <a:solidFill>
                  <a:srgbClr val="0F6FC6"/>
                </a:solidFill>
              </a:rPr>
              <a:t>It </a:t>
            </a:r>
            <a:r>
              <a:rPr lang="en-US" sz="2400" dirty="0">
                <a:solidFill>
                  <a:srgbClr val="0F6FC6"/>
                </a:solidFill>
              </a:rPr>
              <a:t>offers a marketing program</a:t>
            </a:r>
            <a:r>
              <a:rPr lang="en-US" sz="2400" dirty="0"/>
              <a:t>. ISO certified organizations can use their status to </a:t>
            </a:r>
            <a:r>
              <a:rPr lang="en-US" sz="2400" dirty="0" smtClean="0"/>
              <a:t>differentiate themselves </a:t>
            </a:r>
            <a:r>
              <a:rPr lang="en-US" sz="2400" dirty="0"/>
              <a:t>in the eyes of customers.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382000" y="6477000"/>
            <a:ext cx="457200" cy="244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624A92-FE6B-4C05-B625-D462161733B0}" type="slidenum">
              <a:rPr lang="en-US" sz="1600" smtClean="0">
                <a:latin typeface="Arial Narrow"/>
                <a:cs typeface="Arial Narrow"/>
              </a:rPr>
              <a:pPr>
                <a:defRPr/>
              </a:pPr>
              <a:t>43</a:t>
            </a:fld>
            <a:endParaRPr lang="en-US" sz="1600" dirty="0"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21811648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an Effective QMS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 effective QMS should</a:t>
            </a:r>
          </a:p>
          <a:p>
            <a:r>
              <a:rPr lang="en-US" dirty="0" smtClean="0"/>
              <a:t>Be integrated </a:t>
            </a:r>
            <a:r>
              <a:rPr lang="en-US" dirty="0"/>
              <a:t>with enterprise systems such as ERP,MES, </a:t>
            </a:r>
            <a:r>
              <a:rPr lang="en-US" dirty="0" smtClean="0"/>
              <a:t>and SCM</a:t>
            </a:r>
            <a:r>
              <a:rPr lang="en-US" dirty="0"/>
              <a:t>, and should focus on actionable decision making, seeking the root causes of problems</a:t>
            </a:r>
            <a:r>
              <a:rPr lang="en-US" dirty="0" smtClean="0"/>
              <a:t>, and </a:t>
            </a:r>
            <a:r>
              <a:rPr lang="en-US" dirty="0"/>
              <a:t>improving processes and systems. </a:t>
            </a:r>
            <a:endParaRPr lang="en-US" dirty="0" smtClean="0"/>
          </a:p>
          <a:p>
            <a:r>
              <a:rPr lang="en-US" dirty="0" smtClean="0"/>
              <a:t>Drive </a:t>
            </a:r>
            <a:r>
              <a:rPr lang="en-US" dirty="0"/>
              <a:t>the principles of quality </a:t>
            </a:r>
            <a:r>
              <a:rPr lang="en-US" dirty="0" smtClean="0"/>
              <a:t>management throughout </a:t>
            </a:r>
            <a:r>
              <a:rPr lang="en-US" dirty="0"/>
              <a:t>the organization by fostering effective practices to implement the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E8FC-4B25-4166-B62D-B516E2600119}" type="slidenum">
              <a:rPr lang="en-US" sz="1600" smtClean="0">
                <a:solidFill>
                  <a:srgbClr val="04617B">
                    <a:shade val="90000"/>
                  </a:srgbClr>
                </a:solidFill>
                <a:latin typeface="Arial Narrow"/>
                <a:cs typeface="Arial Narrow"/>
              </a:rPr>
              <a:pPr/>
              <a:t>44</a:t>
            </a:fld>
            <a:endParaRPr lang="en-US" sz="1600" dirty="0">
              <a:solidFill>
                <a:srgbClr val="04617B">
                  <a:shade val="90000"/>
                </a:srgbClr>
              </a:solidFill>
              <a:latin typeface="Arial Narrow"/>
              <a:cs typeface="Arial Narrow"/>
            </a:endParaRPr>
          </a:p>
        </p:txBody>
      </p:sp>
    </p:spTree>
    <p:extLst>
      <p:ext uri="{BB962C8B-B14F-4D97-AF65-F5344CB8AC3E}">
        <p14:creationId xmlns:p14="http://schemas.microsoft.com/office/powerpoint/2010/main" val="1513155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3_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2436</TotalTime>
  <Words>2102</Words>
  <Application>Microsoft Office PowerPoint</Application>
  <PresentationFormat>On-screen Show (4:3)</PresentationFormat>
  <Paragraphs>289</Paragraphs>
  <Slides>44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8" baseType="lpstr">
      <vt:lpstr>ＭＳ Ｐゴシック</vt:lpstr>
      <vt:lpstr>Arial</vt:lpstr>
      <vt:lpstr>Arial Narrow</vt:lpstr>
      <vt:lpstr>Brush Script MT</vt:lpstr>
      <vt:lpstr>Calibri</vt:lpstr>
      <vt:lpstr>Constantia</vt:lpstr>
      <vt:lpstr>Curlz MT</vt:lpstr>
      <vt:lpstr>Lucida Sans Unicode</vt:lpstr>
      <vt:lpstr>Marigold</vt:lpstr>
      <vt:lpstr>Tahoma</vt:lpstr>
      <vt:lpstr>Times New Roman</vt:lpstr>
      <vt:lpstr>Wingdings 2</vt:lpstr>
      <vt:lpstr>3_Flow</vt:lpstr>
      <vt:lpstr>Clip</vt:lpstr>
      <vt:lpstr>Chapter 2</vt:lpstr>
      <vt:lpstr>Leaders in the Quality Revolution</vt:lpstr>
      <vt:lpstr>Deming Philosophy</vt:lpstr>
      <vt:lpstr>PowerPoint Presentation</vt:lpstr>
      <vt:lpstr>Deming’s 14 Points (Abridged) (1 of 2)</vt:lpstr>
      <vt:lpstr>Deming’s 14 Points (2 of 2)</vt:lpstr>
      <vt:lpstr>Deming’s System of Profound Knowledge</vt:lpstr>
      <vt:lpstr>Systems</vt:lpstr>
      <vt:lpstr>Variation</vt:lpstr>
      <vt:lpstr>Theory of Knowledge</vt:lpstr>
      <vt:lpstr>Psychology</vt:lpstr>
      <vt:lpstr>Juran Philosophy</vt:lpstr>
      <vt:lpstr>Juran’s Quality Trilogy</vt:lpstr>
      <vt:lpstr>Juran’s Breakthrough Sequence</vt:lpstr>
      <vt:lpstr>PowerPoint Presentation</vt:lpstr>
      <vt:lpstr>Crosby’s Absolutes of Quality Management</vt:lpstr>
      <vt:lpstr>A.V. Feigenbaum</vt:lpstr>
      <vt:lpstr>Kaoru Ishikawa</vt:lpstr>
      <vt:lpstr>Total Quality</vt:lpstr>
      <vt:lpstr>Core Quality Management Principles</vt:lpstr>
      <vt:lpstr>ISO 9000:2000 Quality Management Principles</vt:lpstr>
      <vt:lpstr>Customer Focus Practices</vt:lpstr>
      <vt:lpstr>Leadership Practices</vt:lpstr>
      <vt:lpstr>Involvement of People Practices</vt:lpstr>
      <vt:lpstr>Process Approach Practices</vt:lpstr>
      <vt:lpstr>System Approach to Management Practices </vt:lpstr>
      <vt:lpstr>Continual Improvement Practices</vt:lpstr>
      <vt:lpstr>Factual Approach to Decision Making Practices</vt:lpstr>
      <vt:lpstr>Mutually Beneficial Supplier Relationships Practices</vt:lpstr>
      <vt:lpstr>TQ Techniques</vt:lpstr>
      <vt:lpstr>Statistical Thinking</vt:lpstr>
      <vt:lpstr>PowerPoint Presentation</vt:lpstr>
      <vt:lpstr>Problems Created by Variation</vt:lpstr>
      <vt:lpstr>Types of Variation</vt:lpstr>
      <vt:lpstr>Two Fundamental Management Mistakes</vt:lpstr>
      <vt:lpstr>Lessons Learned</vt:lpstr>
      <vt:lpstr>PowerPoint Presentation</vt:lpstr>
      <vt:lpstr>Quality Management Systems</vt:lpstr>
      <vt:lpstr>Quality Manual</vt:lpstr>
      <vt:lpstr>ISO 9000:2000 Objectives</vt:lpstr>
      <vt:lpstr>ISO 9000:2000 Documents</vt:lpstr>
      <vt:lpstr>ISO 9001:2008 </vt:lpstr>
      <vt:lpstr>Benefits of ISO 9000</vt:lpstr>
      <vt:lpstr>Building an Effective QMS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Bill</dc:creator>
  <cp:lastModifiedBy>Irina Neaga</cp:lastModifiedBy>
  <cp:revision>38</cp:revision>
  <dcterms:created xsi:type="dcterms:W3CDTF">2015-07-15T14:53:42Z</dcterms:created>
  <dcterms:modified xsi:type="dcterms:W3CDTF">2020-02-13T19:03:12Z</dcterms:modified>
</cp:coreProperties>
</file>