
<file path=[Content_Types].xml><?xml version="1.0" encoding="utf-8"?>
<Types xmlns="http://schemas.openxmlformats.org/package/2006/content-types">
  <Default ContentType="image/jpg" Extension="jp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Layout+xml" PartName="/ppt/slideLayouts/slideLayout1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3" Target="ppt/presentation.xml" Type="http://schemas.openxmlformats.org/officeDocument/2006/relationships/officeDocument"/><Relationship Id="rId2" Target="docProps/core.xml" Type="http://schemas.openxmlformats.org/package/2006/relationships/metadata/core-properties"/><Relationship Id="rId1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saveSubsetFonts="1">
  <p:sldMasterIdLst>
    <p:sldMasterId id="2147483649" r:id="rId5"/>
  </p:sldMasterIdLst>
  <p:notesMasterIdLst>
    <p:notesMasterId r:id="rId6"/>
  </p:notesMasterIdLst>
  <p:sldIdLst>
    <p:sldId id="256" r:id="rId7"/>
    <p:sldId id="257" r:id="rId8"/>
  </p:sldIdLst>
  <p:sldSz cx="12192000" cy="6858000"/>
  <p:notesSz cx="6858000" cy="12192000"/>
  <p:defaultTextStyle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d="100" n="102"/>
          <a:sy d="100" n="102"/>
        </p:scale>
        <p:origin x="918" y="318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8" Target="slides/slide2.xml" Type="http://schemas.openxmlformats.org/officeDocument/2006/relationships/slide"/><Relationship Id="rId7" Target="slides/slide1.xml" Type="http://schemas.openxmlformats.org/officeDocument/2006/relationships/slide"/><Relationship Id="rId6" Target="notesMasters/notesMaster1.xml" Type="http://schemas.openxmlformats.org/officeDocument/2006/relationships/notes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notesMasters/_rels/notesMaster1.xml.rels><?xml version="1.0" encoding="UTF-8" standalone="yes"?>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2482571"/>
      </p:ext>
    </p:extLst>
  </p:cSld>
  <p:clrMap accent1="accent1" accent2="accent2" accent3="accent3" accent4="accent4" accent5="accent5" accent6="accent6" bg1="lt1" bg2="lt2" folHlink="folHlink" hlink="hlink" tx1="dk1" tx2="dk2"/>
  <p:notesStyle>
    <a:lvl1pPr algn="l" defTabSz="914400" eaLnBrk="1" hangingPunct="1" latinLnBrk="0" marL="0" rtl="0">
      <a:defRPr kern="1200" sz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2" Target="../slides/slide1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2.xml.rels><?xml version="1.0" encoding="UTF-8" standalone="yes"?><Relationships xmlns="http://schemas.openxmlformats.org/package/2006/relationships"><Relationship Id="rId2" Target="../slides/slide2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idx="1" type="body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0" sz="quarter" type="sldNum"/>
          </p:nvPr>
        </p:nvSpPr>
        <p:spPr/>
        <p:txBody>
          <a:bodyPr numCol="1"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ChangeAspect="1" noGrp="1" noRo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idx="1" type="body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0" sz="quarter" type="sldNum"/>
          </p:nvPr>
        </p:nvSpPr>
        <p:spPr/>
        <p:txBody>
          <a:bodyPr numCol="1"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</p:sldLayoutIdLst>
  <p:hf dt="0" ftr="0" hdr="0" sldNum="0"/>
  <p:txStyles>
    <p:titleStyle>
      <a:lvl1pPr algn="ctr" defTabSz="914400" eaLnBrk="1" hangingPunct="1" latinLnBrk="0" rtl="0"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342900" latinLnBrk="0" marL="342900" rtl="0">
        <a:spcBef>
          <a:spcPct val="20000"/>
        </a:spcBef>
        <a:buFont charset="0" pitchFamily="34"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85750" latinLnBrk="0" marL="742950" rtl="0">
        <a:spcBef>
          <a:spcPct val="20000"/>
        </a:spcBef>
        <a:buFont charset="0" pitchFamily="34"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spcBef>
          <a:spcPct val="20000"/>
        </a:spcBef>
        <a:buFont charset="0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spcBef>
          <a:spcPct val="20000"/>
        </a:spcBef>
        <a:buFont charset="0" pitchFamily="34"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spcBef>
          <a:spcPct val="20000"/>
        </a:spcBef>
        <a:buFont charset="0" pitchFamily="34"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4" Target="../media/image2.png" Type="http://schemas.openxmlformats.org/officeDocument/2006/relationships/image"/><Relationship Id="rId3" Target="../media/image1.jpg" Type="http://schemas.openxmlformats.org/officeDocument/2006/relationships/image"/><Relationship Id="rId2" Target="../notesSlides/notesSlide1.xml" Type="http://schemas.openxmlformats.org/officeDocument/2006/relationships/notesSlid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2" Target="../notesSlides/notesSlide2.xml" Type="http://schemas.openxmlformats.org/officeDocument/2006/relationships/notesSlide"/><Relationship Id="rId1" Target="../slideLayouts/slideLayout1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22960"/>
          </a:xfrm>
          <a:prstGeom prst="rect">
            <a:avLst/>
          </a:prstGeom>
          <a:solidFill>
            <a:srgbClr val="0B2A4A"/>
          </a:solidFill>
          <a:ln w="12700">
            <a:solidFill>
              <a:srgbClr val="0B2A4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3" name="Text 1"/>
          <p:cNvSpPr/>
          <p:nvPr/>
        </p:nvSpPr>
        <p:spPr>
          <a:xfrm>
            <a:off x="185623" y="155448"/>
            <a:ext cx="11548872" cy="320040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2400">
                <a:solidFill>
                  <a:srgbClr val="FFFFFF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Schizophrenia (ICD-11 6A20): care, stigma, and policy from asylum era to early intervention</a:t>
            </a:r>
            <a:endParaRPr dirty="0" lang="en-US" sz="2400"/>
          </a:p>
        </p:txBody>
      </p:sp>
      <p:sp>
        <p:nvSpPr>
          <p:cNvPr id="4" name="Text 2"/>
          <p:cNvSpPr/>
          <p:nvPr/>
        </p:nvSpPr>
        <p:spPr>
          <a:xfrm>
            <a:off x="182986" y="605673"/>
            <a:ext cx="11548872" cy="228600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dirty="0" lang="en-US" sz="1200">
                <a:solidFill>
                  <a:srgbClr val="D7E3F0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Critical poster for higher education audience | Focus: UK pathways, with historical context</a:t>
            </a:r>
            <a:endParaRPr dirty="0" lang="en-US" sz="1200"/>
          </a:p>
        </p:txBody>
      </p:sp>
      <p:sp>
        <p:nvSpPr>
          <p:cNvPr id="5" name="Shape 3"/>
          <p:cNvSpPr/>
          <p:nvPr/>
        </p:nvSpPr>
        <p:spPr>
          <a:xfrm>
            <a:off x="228600" y="960120"/>
            <a:ext cx="3789578" cy="31546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6" name="Shape 4"/>
          <p:cNvSpPr/>
          <p:nvPr/>
        </p:nvSpPr>
        <p:spPr>
          <a:xfrm>
            <a:off x="4201058" y="960120"/>
            <a:ext cx="3789578" cy="31546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7" name="Shape 5"/>
          <p:cNvSpPr/>
          <p:nvPr/>
        </p:nvSpPr>
        <p:spPr>
          <a:xfrm>
            <a:off x="8079334" y="859536"/>
            <a:ext cx="3789578" cy="31546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8" name="Shape 6"/>
          <p:cNvSpPr/>
          <p:nvPr/>
        </p:nvSpPr>
        <p:spPr>
          <a:xfrm>
            <a:off x="228600" y="4251960"/>
            <a:ext cx="7762037" cy="24688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9" name="Shape 7"/>
          <p:cNvSpPr/>
          <p:nvPr/>
        </p:nvSpPr>
        <p:spPr>
          <a:xfrm>
            <a:off x="7971945" y="4260704"/>
            <a:ext cx="3789578" cy="24688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10" name="Text 8"/>
          <p:cNvSpPr/>
          <p:nvPr/>
        </p:nvSpPr>
        <p:spPr>
          <a:xfrm>
            <a:off x="411480" y="1097280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1) Condition &amp; ICD-11 frame</a:t>
            </a:r>
            <a:endParaRPr dirty="0" lang="en-US" sz="1400"/>
          </a:p>
        </p:txBody>
      </p:sp>
      <p:sp>
        <p:nvSpPr>
          <p:cNvPr id="11" name="Text 9"/>
          <p:cNvSpPr/>
          <p:nvPr/>
        </p:nvSpPr>
        <p:spPr>
          <a:xfrm>
            <a:off x="-260746" y="1631726"/>
            <a:ext cx="3423790" cy="114300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ICD-11 describes schizophrenia as disturbance across multiple mental modalities. Core symptoms include persistent delusions, persistent hallucinations, disorganised thinking, and experiences of influence/passivity/control. Diagnosis need ≥2 symptom domains with ≥1 core symptom, present most of the time for ≥1 month (Schultze-Lutter et al., 2021; Nickl-Jockschat et al., 2025).</a:t>
            </a:r>
            <a:endParaRPr dirty="0" lang="en-US" sz="1000"/>
          </a:p>
        </p:txBody>
      </p:sp>
      <p:sp>
        <p:nvSpPr>
          <p:cNvPr id="12" name="Text 10"/>
          <p:cNvSpPr/>
          <p:nvPr/>
        </p:nvSpPr>
        <p:spPr>
          <a:xfrm>
            <a:off x="411480" y="2651760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Why this topic (conference-style)</a:t>
            </a:r>
            <a:endParaRPr dirty="0" lang="en-US" sz="1400"/>
          </a:p>
        </p:txBody>
      </p:sp>
      <p:sp>
        <p:nvSpPr>
          <p:cNvPr id="13" name="Text 11"/>
          <p:cNvSpPr/>
          <p:nvPr/>
        </p:nvSpPr>
        <p:spPr>
          <a:xfrm>
            <a:off x="358689" y="2848356"/>
            <a:ext cx="3332378" cy="10515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Severe mental disorder linked with high mortality gap: 14.5 years of potential life lost (Hjorthøj et al., 2017).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Care is shaped by law, resources, and public fear. Coercive care still common under Mental Health Act 1983 (CQC, 2025).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Stigma affects access to education, work and health care; national anti-stigma programmes show mixed progress (Henderson et al., 2019; Evans-Lacko et al., 2014).</a:t>
            </a:r>
            <a:endParaRPr dirty="0" lang="en-US" sz="1000"/>
          </a:p>
        </p:txBody>
      </p:sp>
      <p:pic>
        <p:nvPicPr>
          <p:cNvPr descr="/mnt/data/MRI_of_Human_Brain.jpg" id="14" name="Image 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4109" y="-3465"/>
            <a:ext cx="1036106" cy="835569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10621180" y="813816"/>
            <a:ext cx="1915058" cy="50292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Brain MRI (CC BY-SA 4.0)</a:t>
            </a:r>
            <a:endParaRPr dirty="0" lang="en-US" sz="800"/>
          </a:p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(Wikimedia Commons, 2022)</a:t>
            </a:r>
            <a:endParaRPr dirty="0" lang="en-US" sz="800"/>
          </a:p>
        </p:txBody>
      </p:sp>
      <p:sp>
        <p:nvSpPr>
          <p:cNvPr id="16" name="Text 13"/>
          <p:cNvSpPr/>
          <p:nvPr/>
        </p:nvSpPr>
        <p:spPr>
          <a:xfrm>
            <a:off x="4383938" y="1097280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2) Historical treatment &amp; social drivers</a:t>
            </a:r>
            <a:endParaRPr dirty="0" lang="en-US" sz="1400"/>
          </a:p>
        </p:txBody>
      </p:sp>
      <p:sp>
        <p:nvSpPr>
          <p:cNvPr id="17" name="Text 14"/>
          <p:cNvSpPr/>
          <p:nvPr/>
        </p:nvSpPr>
        <p:spPr>
          <a:xfrm>
            <a:off x="4383938" y="1399032"/>
            <a:ext cx="3423818" cy="8229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Large institutions were justified as care and as containment. Diagnosis moved from Kraepelin’s “dementia praecox” to Bleuler’s “schizophrenias”, shaping what clinicians looked for and how patients were treated (McGlashan, 2011; Kendler, 2021).</a:t>
            </a:r>
            <a:endParaRPr dirty="0" lang="en-US" sz="1000"/>
          </a:p>
        </p:txBody>
      </p:sp>
      <p:sp>
        <p:nvSpPr>
          <p:cNvPr id="18" name="Shape 15"/>
          <p:cNvSpPr/>
          <p:nvPr/>
        </p:nvSpPr>
        <p:spPr>
          <a:xfrm>
            <a:off x="4429658" y="2633472"/>
            <a:ext cx="3332378" cy="0"/>
          </a:xfrm>
          <a:prstGeom prst="line">
            <a:avLst/>
          </a:prstGeom>
          <a:noFill/>
          <a:ln w="381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19" name="Shape 16"/>
          <p:cNvSpPr/>
          <p:nvPr/>
        </p:nvSpPr>
        <p:spPr>
          <a:xfrm>
            <a:off x="4374794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20" name="Text 17"/>
          <p:cNvSpPr/>
          <p:nvPr/>
        </p:nvSpPr>
        <p:spPr>
          <a:xfrm>
            <a:off x="3753203" y="2670048"/>
            <a:ext cx="1371600" cy="5943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1800s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Asylums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(Scull, 2015)</a:t>
            </a:r>
            <a:endParaRPr dirty="0" lang="en-US" sz="800"/>
          </a:p>
        </p:txBody>
      </p:sp>
      <p:sp>
        <p:nvSpPr>
          <p:cNvPr id="21" name="Shape 18"/>
          <p:cNvSpPr/>
          <p:nvPr/>
        </p:nvSpPr>
        <p:spPr>
          <a:xfrm>
            <a:off x="5041270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22" name="Text 19"/>
          <p:cNvSpPr/>
          <p:nvPr/>
        </p:nvSpPr>
        <p:spPr>
          <a:xfrm>
            <a:off x="4446709" y="2798064"/>
            <a:ext cx="1371600" cy="5943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1911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Bleuler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(McGlashan, 2011)</a:t>
            </a:r>
            <a:endParaRPr dirty="0" lang="en-US" sz="800"/>
          </a:p>
        </p:txBody>
      </p:sp>
      <p:sp>
        <p:nvSpPr>
          <p:cNvPr id="23" name="Shape 20"/>
          <p:cNvSpPr/>
          <p:nvPr/>
        </p:nvSpPr>
        <p:spPr>
          <a:xfrm>
            <a:off x="5707746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24" name="Text 21"/>
          <p:cNvSpPr/>
          <p:nvPr/>
        </p:nvSpPr>
        <p:spPr>
          <a:xfrm>
            <a:off x="5065392" y="2665760"/>
            <a:ext cx="1371600" cy="5943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1952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CPZ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(Ban, 2007)</a:t>
            </a:r>
            <a:endParaRPr dirty="0" lang="en-US" sz="800"/>
          </a:p>
        </p:txBody>
      </p:sp>
      <p:sp>
        <p:nvSpPr>
          <p:cNvPr id="25" name="Shape 22"/>
          <p:cNvSpPr/>
          <p:nvPr/>
        </p:nvSpPr>
        <p:spPr>
          <a:xfrm>
            <a:off x="6374221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26" name="Text 23"/>
          <p:cNvSpPr/>
          <p:nvPr/>
        </p:nvSpPr>
        <p:spPr>
          <a:xfrm>
            <a:off x="5743285" y="2780341"/>
            <a:ext cx="1371600" cy="5943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1983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MHA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(UK Parliament, 1983)</a:t>
            </a:r>
            <a:endParaRPr dirty="0" lang="en-US" sz="800"/>
          </a:p>
        </p:txBody>
      </p:sp>
      <p:sp>
        <p:nvSpPr>
          <p:cNvPr id="27" name="Shape 24"/>
          <p:cNvSpPr/>
          <p:nvPr/>
        </p:nvSpPr>
        <p:spPr>
          <a:xfrm>
            <a:off x="7040697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28" name="Text 25"/>
          <p:cNvSpPr/>
          <p:nvPr/>
        </p:nvSpPr>
        <p:spPr>
          <a:xfrm>
            <a:off x="6400416" y="2642616"/>
            <a:ext cx="1371600" cy="5943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1990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Comm. Care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(UK Parliament, 1990)</a:t>
            </a:r>
            <a:endParaRPr dirty="0" lang="en-US" sz="800"/>
          </a:p>
        </p:txBody>
      </p:sp>
      <p:sp>
        <p:nvSpPr>
          <p:cNvPr id="29" name="Shape 26"/>
          <p:cNvSpPr/>
          <p:nvPr/>
        </p:nvSpPr>
        <p:spPr>
          <a:xfrm>
            <a:off x="7707173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30" name="Text 27"/>
          <p:cNvSpPr/>
          <p:nvPr/>
        </p:nvSpPr>
        <p:spPr>
          <a:xfrm>
            <a:off x="7103668" y="2808622"/>
            <a:ext cx="1371600" cy="5943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2016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EIP std.</a:t>
            </a:r>
            <a:endParaRPr dirty="0" lang="en-US" sz="800"/>
          </a:p>
          <a:p>
            <a:pPr algn="ctr"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(NHS England, 2023)</a:t>
            </a:r>
            <a:endParaRPr dirty="0" lang="en-US" sz="800"/>
          </a:p>
        </p:txBody>
      </p:sp>
      <p:sp>
        <p:nvSpPr>
          <p:cNvPr id="31" name="Text 28"/>
          <p:cNvSpPr/>
          <p:nvPr/>
        </p:nvSpPr>
        <p:spPr>
          <a:xfrm>
            <a:off x="4383938" y="3291840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Critical point</a:t>
            </a:r>
            <a:endParaRPr dirty="0" lang="en-US" sz="1400"/>
          </a:p>
        </p:txBody>
      </p:sp>
      <p:sp>
        <p:nvSpPr>
          <p:cNvPr id="32" name="Text 29"/>
          <p:cNvSpPr/>
          <p:nvPr/>
        </p:nvSpPr>
        <p:spPr>
          <a:xfrm>
            <a:off x="4206624" y="3479292"/>
            <a:ext cx="3332378" cy="13258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Drug era reduced some long-stay wards, yet side-effects + relapse remained (Ban, 2007).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Deinstitutionalisation was not a clean success story; community care often underfunded and crisis-led (Calabria and Cullen, 2024).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Public fear and high-profile events often pushed more security-led responses, including rising detention (DHSC, 2018; CQC, 2025).</a:t>
            </a:r>
            <a:endParaRPr dirty="0" lang="en-US" sz="1000"/>
          </a:p>
        </p:txBody>
      </p:sp>
      <p:sp>
        <p:nvSpPr>
          <p:cNvPr id="33" name="Text 30"/>
          <p:cNvSpPr/>
          <p:nvPr/>
        </p:nvSpPr>
        <p:spPr>
          <a:xfrm>
            <a:off x="8356397" y="1097280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3) Contemporary care (UK focus)</a:t>
            </a:r>
            <a:endParaRPr dirty="0" lang="en-US" sz="1400"/>
          </a:p>
        </p:txBody>
      </p:sp>
      <p:sp>
        <p:nvSpPr>
          <p:cNvPr id="34" name="Text 31"/>
          <p:cNvSpPr/>
          <p:nvPr/>
        </p:nvSpPr>
        <p:spPr>
          <a:xfrm>
            <a:off x="8356397" y="1399032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Service pathway</a:t>
            </a:r>
            <a:endParaRPr dirty="0" lang="en-US" sz="1400"/>
          </a:p>
        </p:txBody>
      </p:sp>
      <p:sp>
        <p:nvSpPr>
          <p:cNvPr id="35" name="Text 32"/>
          <p:cNvSpPr/>
          <p:nvPr/>
        </p:nvSpPr>
        <p:spPr>
          <a:xfrm>
            <a:off x="8402117" y="1618488"/>
            <a:ext cx="3332378" cy="123444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Community Mental Health Teams deliver day-to-day care with antipsychotic meds and CBT (NHS, n.d.).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NICE CG178 recommends early intervention, family work, and physical health checks (NICE, 2014).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Early Intervention in Psychosis standard: start treatment within 2 weeks, with NICE-aligned package (NHS England, 2023).</a:t>
            </a:r>
            <a:endParaRPr dirty="0" lang="en-US" sz="1000"/>
          </a:p>
        </p:txBody>
      </p:sp>
      <p:sp>
        <p:nvSpPr>
          <p:cNvPr id="36" name="Text 33"/>
          <p:cNvSpPr/>
          <p:nvPr/>
        </p:nvSpPr>
        <p:spPr>
          <a:xfrm>
            <a:off x="8354123" y="2811780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Law, rights, and safeguards</a:t>
            </a:r>
            <a:endParaRPr dirty="0" lang="en-US" sz="1400"/>
          </a:p>
        </p:txBody>
      </p:sp>
      <p:sp>
        <p:nvSpPr>
          <p:cNvPr id="37" name="Text 34"/>
          <p:cNvSpPr/>
          <p:nvPr/>
        </p:nvSpPr>
        <p:spPr>
          <a:xfrm>
            <a:off x="8307934" y="3079359"/>
            <a:ext cx="3332378" cy="96012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Mental Health Act 1983 enables detention and treatment when criteria met (UK Parliament, 1983).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Code of Practice sets duties on least restriction and no unlawful discrimination (DHSC, 2015).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Equality Act 2010 protects from disability discrimination in work and education (UK Government, 2010).</a:t>
            </a:r>
            <a:endParaRPr dirty="0" lang="en-US" sz="1000"/>
          </a:p>
        </p:txBody>
      </p:sp>
      <p:pic>
        <p:nvPicPr>
          <p:cNvPr descr="/mnt/data/neuron_diagram.png" id="38" name="Imag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22884" y="4329920"/>
            <a:ext cx="1138995" cy="708024"/>
          </a:xfrm>
          <a:prstGeom prst="rect">
            <a:avLst/>
          </a:prstGeom>
        </p:spPr>
      </p:pic>
      <p:sp>
        <p:nvSpPr>
          <p:cNvPr id="39" name="Text 35"/>
          <p:cNvSpPr/>
          <p:nvPr/>
        </p:nvSpPr>
        <p:spPr>
          <a:xfrm>
            <a:off x="10922884" y="5220824"/>
            <a:ext cx="1138995" cy="274320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Neuron diagram (Public Domain)</a:t>
            </a:r>
            <a:endParaRPr dirty="0" lang="en-US" sz="800"/>
          </a:p>
          <a:p>
            <a:pPr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(Wikimedia Commons, 2007)</a:t>
            </a:r>
            <a:endParaRPr dirty="0" lang="en-US" sz="800"/>
          </a:p>
        </p:txBody>
      </p:sp>
      <p:sp>
        <p:nvSpPr>
          <p:cNvPr id="40" name="Text 36"/>
          <p:cNvSpPr/>
          <p:nvPr/>
        </p:nvSpPr>
        <p:spPr>
          <a:xfrm>
            <a:off x="411480" y="4389120"/>
            <a:ext cx="7396277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4) Stigma, discrimination, and inequality</a:t>
            </a:r>
            <a:endParaRPr dirty="0" lang="en-US" sz="1400"/>
          </a:p>
        </p:txBody>
      </p:sp>
      <p:sp>
        <p:nvSpPr>
          <p:cNvPr id="41" name="Text 37"/>
          <p:cNvSpPr/>
          <p:nvPr/>
        </p:nvSpPr>
        <p:spPr>
          <a:xfrm>
            <a:off x="447854" y="4786884"/>
            <a:ext cx="7304837" cy="123444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Time to Change (England, 2009–2019) coincided with improvements in public knowledge/attitudes, but gaps remained for some groups (Henderson et al., 2019; Evans-Lacko et al., 2014).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Detention is not evenly distributed. In England 2023/24, “Any Other Black Background” detention rate was 740.6 per 100,000 vs 67.8 for White British (NHS Digital, 2024).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Deprivation matters: detention rate in most deprived areas was ~3.5× least deprived (NHS Digital, 2024).</a:t>
            </a:r>
            <a:endParaRPr dirty="0" lang="en-US" sz="1000"/>
          </a:p>
        </p:txBody>
      </p:sp>
      <p:sp>
        <p:nvSpPr>
          <p:cNvPr id="42" name="Text 38"/>
          <p:cNvSpPr/>
          <p:nvPr/>
        </p:nvSpPr>
        <p:spPr>
          <a:xfrm>
            <a:off x="457200" y="5989320"/>
            <a:ext cx="7304837" cy="59436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Interpretation for class talk: these patterns are not only clinical. They show how social beliefs and political contexts shape who is seen as “risky”, who is heard, and who gets care early.</a:t>
            </a:r>
            <a:endParaRPr dirty="0" lang="en-US" sz="1000"/>
          </a:p>
        </p:txBody>
      </p:sp>
      <p:sp>
        <p:nvSpPr>
          <p:cNvPr id="43" name="Text 39"/>
          <p:cNvSpPr/>
          <p:nvPr/>
        </p:nvSpPr>
        <p:spPr>
          <a:xfrm>
            <a:off x="7707173" y="4306188"/>
            <a:ext cx="3423818" cy="256032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400">
                <a:solidFill>
                  <a:srgbClr val="0B2A4A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5) Recommendations (future policy/practice)</a:t>
            </a:r>
            <a:endParaRPr dirty="0" lang="en-US" sz="1400"/>
          </a:p>
        </p:txBody>
      </p:sp>
      <p:sp>
        <p:nvSpPr>
          <p:cNvPr id="44" name="Text 40"/>
          <p:cNvSpPr/>
          <p:nvPr/>
        </p:nvSpPr>
        <p:spPr>
          <a:xfrm>
            <a:off x="7653302" y="4616448"/>
            <a:ext cx="3332378" cy="1783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Reduce coercion: strengthen advance choice documents; audit restrictive practices (CQC, 2025).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Close physical health gap: routine metabolic screening + smoking support as standard (NICE, 2015; Hjorthøj et al., 2017).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Target inequality in detentions: transparent local data + community accountability (NHS Digital, 2024).</a:t>
            </a:r>
            <a:endParaRPr dirty="0" lang="en-US" sz="1000"/>
          </a:p>
          <a:p>
            <a:pPr indent="-177800" marL="177800">
              <a:buSzPct val="100000"/>
              <a:buChar char="•"/>
            </a:pPr>
            <a:r>
              <a:rPr dirty="0" lang="en-US" sz="10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Invest in long-term therapeutic services and crisis alternatives, not only short-term risk management (Calabria and Cullen, 2024).</a:t>
            </a:r>
            <a:endParaRPr dirty="0" lang="en-US" sz="1000"/>
          </a:p>
        </p:txBody>
      </p:sp>
      <p:sp>
        <p:nvSpPr>
          <p:cNvPr id="45" name="Shape 41"/>
          <p:cNvSpPr/>
          <p:nvPr/>
        </p:nvSpPr>
        <p:spPr>
          <a:xfrm>
            <a:off x="8402117" y="6400800"/>
            <a:ext cx="3332378" cy="274320"/>
          </a:xfrm>
          <a:prstGeom prst="rect">
            <a:avLst/>
          </a:prstGeom>
          <a:solidFill>
            <a:srgbClr val="0E6F6A"/>
          </a:solidFill>
          <a:ln w="12700">
            <a:solidFill>
              <a:srgbClr val="0E6F6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46" name="Text 42"/>
          <p:cNvSpPr/>
          <p:nvPr/>
        </p:nvSpPr>
        <p:spPr>
          <a:xfrm>
            <a:off x="8438491" y="6427596"/>
            <a:ext cx="3204362" cy="201168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1000">
                <a:solidFill>
                  <a:srgbClr val="FFFFFF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Key message: “care quality” is not only treatments; it is rights, access, and fairness.</a:t>
            </a:r>
            <a:endParaRPr dirty="0" lang="en-US" sz="1000"/>
          </a:p>
        </p:txBody>
      </p:sp>
      <p:sp>
        <p:nvSpPr>
          <p:cNvPr id="47" name="Text 43"/>
          <p:cNvSpPr/>
          <p:nvPr/>
        </p:nvSpPr>
        <p:spPr>
          <a:xfrm>
            <a:off x="274320" y="6629400"/>
            <a:ext cx="11612880" cy="182880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Mini-method: targeted literature review (2010–2025 focus) in PubMed/PMC + UK policy sites; included guidance, legislation, and epidemiology. Full references next slide.</a:t>
            </a:r>
            <a:endParaRPr dirty="0" lang="en-US" sz="8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0B2A4A"/>
          </a:solidFill>
          <a:ln w="12700">
            <a:solidFill>
              <a:srgbClr val="0B2A4A"/>
            </a:solidFill>
            <a:prstDash val="solid"/>
          </a:ln>
        </p:spPr>
        <p:txBody>
          <a:bodyPr numCol="1"/>
          <a:lstStyle/>
          <a:p>
            <a:endParaRPr altLang="en-GB" lang="en-GB"/>
          </a:p>
        </p:txBody>
      </p:sp>
      <p:sp>
        <p:nvSpPr>
          <p:cNvPr id="3" name="Text 1"/>
          <p:cNvSpPr/>
          <p:nvPr/>
        </p:nvSpPr>
        <p:spPr>
          <a:xfrm>
            <a:off x="320040" y="201168"/>
            <a:ext cx="11548872" cy="365760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b="1" dirty="0" lang="en-US" sz="2200">
                <a:solidFill>
                  <a:srgbClr val="FFFFFF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References (Harvard style)</a:t>
            </a:r>
            <a:endParaRPr dirty="0" lang="en-US" sz="2200"/>
          </a:p>
        </p:txBody>
      </p:sp>
      <p:sp>
        <p:nvSpPr>
          <p:cNvPr id="4" name="Text 2"/>
          <p:cNvSpPr/>
          <p:nvPr/>
        </p:nvSpPr>
        <p:spPr>
          <a:xfrm>
            <a:off x="411480" y="960120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Ban, T.A. (2007) “Fifty years chlorpromazine: a historical perspective”, Neuropsychiatric Disease and Treatment, 3(4), pp. 495–500. Available at: https://pmc.ncbi.nlm.nih.gov/articles/PMC2655089/ (Accessed: 16 February 2026).</a:t>
            </a:r>
            <a:endParaRPr dirty="0" lang="en-US" sz="800"/>
          </a:p>
        </p:txBody>
      </p:sp>
      <p:sp>
        <p:nvSpPr>
          <p:cNvPr id="5" name="Text 3"/>
          <p:cNvSpPr/>
          <p:nvPr/>
        </p:nvSpPr>
        <p:spPr>
          <a:xfrm>
            <a:off x="411480" y="1618488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Calabria, V. and Cullen, L.T. (2024) “Deinstitutionalisation and the move to community care: comparing the changing dimensions of mental healthcare after 1922 in the Republic of Ireland and England”, History of Psychiatry, 35(2), pp. 141–157. Available at: https://pmc.ncbi.nlm.nih.gov/articles/PMC11092295/ (Accessed: 16 February 2026).</a:t>
            </a:r>
            <a:endParaRPr dirty="0" lang="en-US" sz="800"/>
          </a:p>
        </p:txBody>
      </p:sp>
      <p:sp>
        <p:nvSpPr>
          <p:cNvPr id="6" name="Text 4"/>
          <p:cNvSpPr/>
          <p:nvPr/>
        </p:nvSpPr>
        <p:spPr>
          <a:xfrm>
            <a:off x="411480" y="2276856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Care Quality Commission (CQC) (2025) Monitoring the Mental Health Act in 2023/24. Available at: https://www.cqc.org.uk/sites/default/files/2025-03/20250313_mhareport2324_print.pdf (Accessed: 16 February 2026).</a:t>
            </a:r>
            <a:endParaRPr dirty="0" lang="en-US" sz="800"/>
          </a:p>
        </p:txBody>
      </p:sp>
      <p:sp>
        <p:nvSpPr>
          <p:cNvPr id="7" name="Text 5"/>
          <p:cNvSpPr/>
          <p:nvPr/>
        </p:nvSpPr>
        <p:spPr>
          <a:xfrm>
            <a:off x="411480" y="2935224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Department of Health and Social Care (DHSC) (2015) Code of practice: Mental Health Act 1983. Available at: https://www.gov.uk/government/publications/code-of-practice-mental-health-act-1983 (Accessed: 16 February 2026).</a:t>
            </a:r>
            <a:endParaRPr dirty="0" lang="en-US" sz="800"/>
          </a:p>
        </p:txBody>
      </p:sp>
      <p:sp>
        <p:nvSpPr>
          <p:cNvPr id="8" name="Text 6"/>
          <p:cNvSpPr/>
          <p:nvPr/>
        </p:nvSpPr>
        <p:spPr>
          <a:xfrm>
            <a:off x="411480" y="3593592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Department of Health and Social Care (DHSC) (2018) The independent Mental Health Act review: interim report. Available at: https://assets.publishing.service.gov.uk/media/5ae82f6540f0b63154caac53/The_independent_Mental_Health_Act_review__interim_report_01_05_2018.pdf (Accessed: 16 February 2026).</a:t>
            </a:r>
            <a:endParaRPr dirty="0" lang="en-US" sz="800"/>
          </a:p>
        </p:txBody>
      </p:sp>
      <p:sp>
        <p:nvSpPr>
          <p:cNvPr id="9" name="Text 7"/>
          <p:cNvSpPr/>
          <p:nvPr/>
        </p:nvSpPr>
        <p:spPr>
          <a:xfrm>
            <a:off x="411480" y="4251960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Evans-Lacko, S. et al. (2014) “Effect of the Time to Change anti-stigma campaign on trends in mental-illness-related public stigma among the English population in 2003–13: an analysis of survey data”, The Lancet Psychiatry, 1(2), pp. 121–128. Available at: https://www.thelancet.com/journals/lanpsy/article/PIIS2215-0366%2814%2970243-3/fulltext (Accessed: 17 February 2026).</a:t>
            </a:r>
            <a:endParaRPr dirty="0" lang="en-US" sz="800"/>
          </a:p>
        </p:txBody>
      </p:sp>
      <p:sp>
        <p:nvSpPr>
          <p:cNvPr id="10" name="Text 8"/>
          <p:cNvSpPr/>
          <p:nvPr/>
        </p:nvSpPr>
        <p:spPr>
          <a:xfrm>
            <a:off x="411480" y="4910328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Henderson, C. et al. (2019) “Mental illness stigma after a decade of Time to Change England: inequalities as targets for further improvement”, BMJ Open, 9(1), e024573. Available at: https://pmc.ncbi.nlm.nih.gov/articles/PMC7292343/ (Accessed: 17 February 2026).</a:t>
            </a:r>
            <a:endParaRPr dirty="0" lang="en-US" sz="800"/>
          </a:p>
        </p:txBody>
      </p:sp>
      <p:sp>
        <p:nvSpPr>
          <p:cNvPr id="11" name="Text 9"/>
          <p:cNvSpPr/>
          <p:nvPr/>
        </p:nvSpPr>
        <p:spPr>
          <a:xfrm>
            <a:off x="411480" y="5568696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Hjorthøj, C. et al. (2017) “Years of potential life lost and life expectancy in schizophrenia: a systematic review and meta-analysis”, The Lancet Psychiatry, 4(4), pp. 295–301. Available at: https://pubmed.ncbi.nlm.nih.gov/28237639/ (Accessed: 17 February 2026).</a:t>
            </a:r>
            <a:endParaRPr dirty="0" lang="en-US" sz="800"/>
          </a:p>
        </p:txBody>
      </p:sp>
      <p:sp>
        <p:nvSpPr>
          <p:cNvPr id="12" name="Text 10"/>
          <p:cNvSpPr/>
          <p:nvPr/>
        </p:nvSpPr>
        <p:spPr>
          <a:xfrm>
            <a:off x="4224528" y="960120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Kendler, K.S. (2021) “Kraepelin’s Final Views on Dementia Praecox”, Schizophrenia Bulletin, 47(2), pp. 278–284. Available at: https://pubmed.ncbi.nlm.nih.gov/33320201/ (Accessed: 18 February 2026).</a:t>
            </a:r>
            <a:endParaRPr dirty="0" lang="en-US" sz="800"/>
          </a:p>
        </p:txBody>
      </p:sp>
      <p:sp>
        <p:nvSpPr>
          <p:cNvPr id="13" name="Text 11"/>
          <p:cNvSpPr/>
          <p:nvPr/>
        </p:nvSpPr>
        <p:spPr>
          <a:xfrm>
            <a:off x="4224528" y="1618488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McGlashan, T.H. (2011) “Eugen Bleuler: Centennial Anniversary of His 1911 Dementia Praecox or the Group of Schizophrenias”, Schizophrenia Bulletin, 37(6), pp. 1101–1106. Available at: https://pmc.ncbi.nlm.nih.gov/articles/PMC3196955/ (Accessed: 18 February 2026).</a:t>
            </a:r>
            <a:endParaRPr dirty="0" lang="en-US" sz="800"/>
          </a:p>
        </p:txBody>
      </p:sp>
      <p:sp>
        <p:nvSpPr>
          <p:cNvPr id="14" name="Text 12"/>
          <p:cNvSpPr/>
          <p:nvPr/>
        </p:nvSpPr>
        <p:spPr>
          <a:xfrm>
            <a:off x="4224528" y="2276856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NHS (n.d.) “Schizophrenia: overview”. Available at: https://www.nhs.uk/mental-health/conditions/schizophrenia/overview/ (Accessed: 18 February 2026).</a:t>
            </a:r>
            <a:endParaRPr dirty="0" lang="en-US" sz="800"/>
          </a:p>
        </p:txBody>
      </p:sp>
      <p:sp>
        <p:nvSpPr>
          <p:cNvPr id="15" name="Text 13"/>
          <p:cNvSpPr/>
          <p:nvPr/>
        </p:nvSpPr>
        <p:spPr>
          <a:xfrm>
            <a:off x="4224528" y="2935224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NHS Digital (2024) “Mental Health Act Statistics, Annual Figures 2023–24: Detentions – differences between groups of people”. Available at: https://digital.nhs.uk/data-and-information/publications/statistical/mental-health-act-statistics-annual-figures/2023-24-annual-figures/detentions-differences-between-groups-of-people (Accessed: 18 February 2026).</a:t>
            </a:r>
            <a:endParaRPr dirty="0" lang="en-US" sz="800"/>
          </a:p>
        </p:txBody>
      </p:sp>
      <p:sp>
        <p:nvSpPr>
          <p:cNvPr id="16" name="Text 14"/>
          <p:cNvSpPr/>
          <p:nvPr/>
        </p:nvSpPr>
        <p:spPr>
          <a:xfrm>
            <a:off x="4224528" y="3593592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NHS England (2023) Implementing the early intervention in psychosis access and waiting time standard: guidance (Version 3, 16 February 2023). Available at: https://www.england.nhs.uk/wp-content/uploads/2023/03/B1954-implementing-the-early-intervention-in-psychosis-access-and-waiting-time-standard.pdf (Accessed: 18 February 2026).</a:t>
            </a:r>
            <a:endParaRPr dirty="0" lang="en-US" sz="800"/>
          </a:p>
        </p:txBody>
      </p:sp>
      <p:sp>
        <p:nvSpPr>
          <p:cNvPr id="17" name="Text 15"/>
          <p:cNvSpPr/>
          <p:nvPr/>
        </p:nvSpPr>
        <p:spPr>
          <a:xfrm>
            <a:off x="4224528" y="4251960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NICE (2014) Psychosis and schizophrenia in adults: prevention and management (CG178). Available at: https://www.nice.org.uk/guidance/cg178 (Accessed: 19 February 2026).</a:t>
            </a:r>
            <a:endParaRPr dirty="0" lang="en-US" sz="800"/>
          </a:p>
        </p:txBody>
      </p:sp>
      <p:sp>
        <p:nvSpPr>
          <p:cNvPr id="18" name="Text 16"/>
          <p:cNvSpPr/>
          <p:nvPr/>
        </p:nvSpPr>
        <p:spPr>
          <a:xfrm>
            <a:off x="4224528" y="4910328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NICE (2015) Psychosis and schizophrenia in adults (QS80). Available at: https://www.nice.org.uk/guidance/qs80 (Accessed: 18 February 2026).</a:t>
            </a:r>
            <a:endParaRPr dirty="0" lang="en-US" sz="800"/>
          </a:p>
        </p:txBody>
      </p:sp>
      <p:sp>
        <p:nvSpPr>
          <p:cNvPr id="19" name="Text 17"/>
          <p:cNvSpPr/>
          <p:nvPr/>
        </p:nvSpPr>
        <p:spPr>
          <a:xfrm>
            <a:off x="4224528" y="5568696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Nickl-Jockschat, T. et al. (2025) “Schizophrenia and catatonia: from ICD-10 to ICD-11”, Der Nervenarzt. Available at: https://pmc.ncbi.nlm.nih.gov/articles/PMC12638403/ (Accessed: 19 February 2026).</a:t>
            </a:r>
            <a:endParaRPr dirty="0" lang="en-US" sz="800"/>
          </a:p>
        </p:txBody>
      </p:sp>
      <p:sp>
        <p:nvSpPr>
          <p:cNvPr id="20" name="Text 18"/>
          <p:cNvSpPr/>
          <p:nvPr/>
        </p:nvSpPr>
        <p:spPr>
          <a:xfrm>
            <a:off x="8037576" y="960120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Schultze-Lutter, F., Meisenzahl, E. and Michel, C. (2021) “Psychotic disorders in ICD-11: the revisions”, Z Kinder Jugendpsychiatr Psychother, 49(6), pp. 453–462. Available at: https://pubmed.ncbi.nlm.nih.gov/33287579/ (Accessed: 19 February 2026).</a:t>
            </a:r>
            <a:endParaRPr dirty="0" lang="en-US" sz="800"/>
          </a:p>
        </p:txBody>
      </p:sp>
      <p:sp>
        <p:nvSpPr>
          <p:cNvPr id="21" name="Text 19"/>
          <p:cNvSpPr/>
          <p:nvPr/>
        </p:nvSpPr>
        <p:spPr>
          <a:xfrm>
            <a:off x="8037576" y="1618488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Scull, A. (2015) Madness in Civilization: a cultural history of insanity, from the Bible to Freud, from the Madhouse to Modern Medicine. Princeton: Princeton University Press. Available at: https://www.jstor.org/stable/j.ctvc77hvc (Accessed: 19 February 2026).</a:t>
            </a:r>
            <a:endParaRPr dirty="0" lang="en-US" sz="800"/>
          </a:p>
        </p:txBody>
      </p:sp>
      <p:sp>
        <p:nvSpPr>
          <p:cNvPr id="22" name="Text 20"/>
          <p:cNvSpPr/>
          <p:nvPr/>
        </p:nvSpPr>
        <p:spPr>
          <a:xfrm>
            <a:off x="8037576" y="2276856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UK Government (2010) Equality Act 2010: guidance. Available at: https://www.gov.uk/guidance/equality-act-2010-guidance (Accessed: 19 February 2026).</a:t>
            </a:r>
            <a:endParaRPr dirty="0" lang="en-US" sz="800"/>
          </a:p>
        </p:txBody>
      </p:sp>
      <p:sp>
        <p:nvSpPr>
          <p:cNvPr id="23" name="Text 21"/>
          <p:cNvSpPr/>
          <p:nvPr/>
        </p:nvSpPr>
        <p:spPr>
          <a:xfrm>
            <a:off x="8037576" y="2935224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UK Parliament (1983) Mental Health Act 1983. Available at: https://www.legislation.gov.uk/ukpga/1983/20/contents (Accessed: 19 February 2026).</a:t>
            </a:r>
            <a:endParaRPr dirty="0" lang="en-US" sz="800"/>
          </a:p>
        </p:txBody>
      </p:sp>
      <p:sp>
        <p:nvSpPr>
          <p:cNvPr id="24" name="Text 22"/>
          <p:cNvSpPr/>
          <p:nvPr/>
        </p:nvSpPr>
        <p:spPr>
          <a:xfrm>
            <a:off x="8037576" y="3593592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UK Parliament (1990) National Health Service and Community Care Act 1990. Available at: https://www.legislation.gov.uk/id/ukpga/1990/19 (Accessed: 19 February 2026).</a:t>
            </a:r>
            <a:endParaRPr dirty="0" lang="en-US" sz="800"/>
          </a:p>
        </p:txBody>
      </p:sp>
      <p:sp>
        <p:nvSpPr>
          <p:cNvPr id="25" name="Text 23"/>
          <p:cNvSpPr/>
          <p:nvPr/>
        </p:nvSpPr>
        <p:spPr>
          <a:xfrm>
            <a:off x="8037576" y="4251960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Wikimedia Commons (2007) “File:Complete neuron cell diagram en.svg” (Public Domain). Available at: https://commons.wikimedia.org/wiki/File:Complete_neuron_cell_diagram_en.svg (Accessed: 19 February 2026).</a:t>
            </a:r>
            <a:endParaRPr dirty="0" lang="en-US" sz="800"/>
          </a:p>
        </p:txBody>
      </p:sp>
      <p:sp>
        <p:nvSpPr>
          <p:cNvPr id="26" name="Text 24"/>
          <p:cNvSpPr/>
          <p:nvPr/>
        </p:nvSpPr>
        <p:spPr>
          <a:xfrm>
            <a:off x="8037576" y="4910328"/>
            <a:ext cx="3794760" cy="640080"/>
          </a:xfrm>
          <a:prstGeom prst="rect">
            <a:avLst/>
          </a:prstGeom>
          <a:noFill/>
          <a:ln/>
        </p:spPr>
        <p:txBody>
          <a:bodyPr anchor="t" numCol="1" rtlCol="0" wrap="square"/>
          <a:lstStyle/>
          <a:p>
            <a:pPr indent="0" marL="0">
              <a:buNone/>
            </a:pPr>
            <a:r>
              <a:rPr dirty="0" lang="en-US" sz="800">
                <a:solidFill>
                  <a:srgbClr val="1B1F24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Wikimedia Commons (2022) “File:MRI of Human Brain.jpg” (CC BY-SA 4.0). Available at: https://commons.wikimedia.org/wiki/File:MRI_of_Human_Brain.jpg (Accessed: 19 February 2026).</a:t>
            </a:r>
            <a:endParaRPr dirty="0" lang="en-US" sz="800"/>
          </a:p>
        </p:txBody>
      </p:sp>
      <p:sp>
        <p:nvSpPr>
          <p:cNvPr id="27" name="Text 25"/>
          <p:cNvSpPr/>
          <p:nvPr/>
        </p:nvSpPr>
        <p:spPr>
          <a:xfrm>
            <a:off x="411480" y="6583680"/>
            <a:ext cx="11338560" cy="228600"/>
          </a:xfrm>
          <a:prstGeom prst="rect">
            <a:avLst/>
          </a:prstGeom>
          <a:noFill/>
          <a:ln/>
        </p:spPr>
        <p:txBody>
          <a:bodyPr anchor="ctr" numCol="1" rtlCol="0" wrap="square"/>
          <a:lstStyle/>
          <a:p>
            <a:pPr indent="0" marL="0">
              <a:buNone/>
            </a:pPr>
            <a:r>
              <a:rPr dirty="0" i="1" lang="en-US" sz="900">
                <a:solidFill>
                  <a:srgbClr val="5A6672"/>
                </a:solidFill>
                <a:latin charset="0" pitchFamily="34" typeface="Calibri"/>
                <a:ea charset="-122" pitchFamily="34" typeface="Calibri"/>
                <a:cs charset="-120" pitchFamily="34" typeface="Calibri"/>
              </a:rPr>
              <a:t>.</a:t>
            </a:r>
            <a:endParaRPr dirty="0" lang="en-US"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panose="02110004020202020204"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110004020202020204"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  <a:ln algn="ctr" cap="flat" cmpd="sng" w="2540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 numCol="1"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id="{2E142A2C-CD16-42D6-873A-C26D2A0506FA}" name="Office Theme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Words>1980</Words>
  <Paragraphs>84</Paragraphs>
  <Slides>2</Slides>
  <Notes>2</Notes>
  <TotalTime>15</TotalTime>
  <HiddenSlides>0</HiddenSlides>
  <MMClips>0</MMClips>
  <ScaleCrop>false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baseType="lpstr" size="5">
      <vt:lpstr>Arial</vt:lpstr>
      <vt:lpstr>Calibri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2026-02-19T18:14:24Z</dcterms:created>
  <dcterms:modified xsi:type="dcterms:W3CDTF">2026-02-19T18:34:54Z</dcterms:modified>
  <cp:revision>4</cp:revision>
</cp:coreProperties>
</file>