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4" r:id="rId1"/>
  </p:sldMasterIdLst>
  <p:notesMasterIdLst>
    <p:notesMasterId r:id="rId61"/>
  </p:notesMasterIdLst>
  <p:handoutMasterIdLst>
    <p:handoutMasterId r:id="rId62"/>
  </p:handoutMasterIdLst>
  <p:sldIdLst>
    <p:sldId id="256" r:id="rId2"/>
    <p:sldId id="356" r:id="rId3"/>
    <p:sldId id="357" r:id="rId4"/>
    <p:sldId id="332" r:id="rId5"/>
    <p:sldId id="333" r:id="rId6"/>
    <p:sldId id="268" r:id="rId7"/>
    <p:sldId id="345" r:id="rId8"/>
    <p:sldId id="336" r:id="rId9"/>
    <p:sldId id="401" r:id="rId10"/>
    <p:sldId id="338" r:id="rId11"/>
    <p:sldId id="402" r:id="rId12"/>
    <p:sldId id="403" r:id="rId13"/>
    <p:sldId id="404" r:id="rId14"/>
    <p:sldId id="405" r:id="rId15"/>
    <p:sldId id="406" r:id="rId16"/>
    <p:sldId id="407" r:id="rId17"/>
    <p:sldId id="408" r:id="rId18"/>
    <p:sldId id="379" r:id="rId19"/>
    <p:sldId id="380" r:id="rId20"/>
    <p:sldId id="381" r:id="rId21"/>
    <p:sldId id="382" r:id="rId22"/>
    <p:sldId id="383" r:id="rId23"/>
    <p:sldId id="384" r:id="rId24"/>
    <p:sldId id="385" r:id="rId25"/>
    <p:sldId id="386" r:id="rId26"/>
    <p:sldId id="387" r:id="rId27"/>
    <p:sldId id="389" r:id="rId28"/>
    <p:sldId id="390" r:id="rId29"/>
    <p:sldId id="391" r:id="rId30"/>
    <p:sldId id="392" r:id="rId31"/>
    <p:sldId id="394" r:id="rId32"/>
    <p:sldId id="395" r:id="rId33"/>
    <p:sldId id="396" r:id="rId34"/>
    <p:sldId id="397" r:id="rId35"/>
    <p:sldId id="398" r:id="rId36"/>
    <p:sldId id="399" r:id="rId37"/>
    <p:sldId id="358" r:id="rId38"/>
    <p:sldId id="359" r:id="rId39"/>
    <p:sldId id="360" r:id="rId40"/>
    <p:sldId id="361" r:id="rId41"/>
    <p:sldId id="362" r:id="rId42"/>
    <p:sldId id="363" r:id="rId43"/>
    <p:sldId id="364" r:id="rId44"/>
    <p:sldId id="365" r:id="rId45"/>
    <p:sldId id="366" r:id="rId46"/>
    <p:sldId id="367" r:id="rId47"/>
    <p:sldId id="368" r:id="rId48"/>
    <p:sldId id="369" r:id="rId49"/>
    <p:sldId id="370" r:id="rId50"/>
    <p:sldId id="371" r:id="rId51"/>
    <p:sldId id="372" r:id="rId52"/>
    <p:sldId id="373" r:id="rId53"/>
    <p:sldId id="374" r:id="rId54"/>
    <p:sldId id="375" r:id="rId55"/>
    <p:sldId id="376" r:id="rId56"/>
    <p:sldId id="377" r:id="rId57"/>
    <p:sldId id="378" r:id="rId58"/>
    <p:sldId id="259" r:id="rId59"/>
    <p:sldId id="400"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62F2C6-1A62-4AD2-BA9C-F1077FA22902}" type="datetimeFigureOut">
              <a:rPr lang="en-GB" smtClean="0"/>
              <a:t>06/10/2016</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65E9A18-DC20-48A3-A884-EF699A924A63}" type="slidenum">
              <a:rPr lang="en-GB" smtClean="0"/>
              <a:t>‹#›</a:t>
            </a:fld>
            <a:endParaRPr lang="en-GB"/>
          </a:p>
        </p:txBody>
      </p:sp>
    </p:spTree>
    <p:extLst>
      <p:ext uri="{BB962C8B-B14F-4D97-AF65-F5344CB8AC3E}">
        <p14:creationId xmlns:p14="http://schemas.microsoft.com/office/powerpoint/2010/main" val="29330027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4" y="0"/>
            <a:ext cx="2971800" cy="457200"/>
          </a:xfrm>
          <a:prstGeom prst="rect">
            <a:avLst/>
          </a:prstGeom>
        </p:spPr>
        <p:txBody>
          <a:bodyPr vert="horz" lIns="91440" tIns="45720" rIns="91440" bIns="45720" rtlCol="0"/>
          <a:lstStyle>
            <a:lvl1pPr algn="r">
              <a:defRPr sz="1200"/>
            </a:lvl1pPr>
          </a:lstStyle>
          <a:p>
            <a:fld id="{94FEEEF6-9A5A-4B83-8426-0102009FFE28}" type="datetimeFigureOut">
              <a:rPr lang="en-GB" smtClean="0"/>
              <a:t>06/10/2016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1"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4" y="8685213"/>
            <a:ext cx="2971800" cy="457200"/>
          </a:xfrm>
          <a:prstGeom prst="rect">
            <a:avLst/>
          </a:prstGeom>
        </p:spPr>
        <p:txBody>
          <a:bodyPr vert="horz" lIns="91440" tIns="45720" rIns="91440" bIns="45720" rtlCol="0" anchor="b"/>
          <a:lstStyle>
            <a:lvl1pPr algn="r">
              <a:defRPr sz="1200"/>
            </a:lvl1pPr>
          </a:lstStyle>
          <a:p>
            <a:fld id="{3C8599D1-D2FE-4444-846F-E4C773C26892}" type="slidenum">
              <a:rPr lang="en-GB" smtClean="0"/>
              <a:t>‹#›</a:t>
            </a:fld>
            <a:endParaRPr lang="en-GB"/>
          </a:p>
        </p:txBody>
      </p:sp>
    </p:spTree>
    <p:extLst>
      <p:ext uri="{BB962C8B-B14F-4D97-AF65-F5344CB8AC3E}">
        <p14:creationId xmlns:p14="http://schemas.microsoft.com/office/powerpoint/2010/main" val="418751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3BF898-2D8A-422A-A5C0-03A5AAF06916}" type="slidenum">
              <a:rPr lang="en-US"/>
              <a:pPr/>
              <a:t>44</a:t>
            </a:fld>
            <a:endParaRPr lang="en-US"/>
          </a:p>
        </p:txBody>
      </p:sp>
      <p:sp>
        <p:nvSpPr>
          <p:cNvPr id="124930" name="Rectangle 2"/>
          <p:cNvSpPr>
            <a:spLocks noGrp="1" noRot="1" noChangeAspect="1" noChangeArrowheads="1" noTextEdit="1"/>
          </p:cNvSpPr>
          <p:nvPr>
            <p:ph type="sldImg"/>
          </p:nvPr>
        </p:nvSpPr>
        <p:spPr>
          <a:xfrm>
            <a:off x="1152525" y="692150"/>
            <a:ext cx="4554538" cy="3416300"/>
          </a:xfrm>
          <a:ln/>
        </p:spPr>
      </p:sp>
      <p:sp>
        <p:nvSpPr>
          <p:cNvPr id="124931"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480578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Calibri" charset="0"/>
                <a:ea typeface="ＭＳ Ｐゴシック" charset="0"/>
                <a:cs typeface="Arial" charset="0"/>
              </a:defRPr>
            </a:lvl1pPr>
            <a:lvl2pPr marL="742950" indent="-285750" eaLnBrk="0" hangingPunct="0">
              <a:defRPr>
                <a:solidFill>
                  <a:schemeClr val="tx1"/>
                </a:solidFill>
                <a:latin typeface="Calibri" charset="0"/>
                <a:ea typeface="Arial" charset="0"/>
                <a:cs typeface="Arial" charset="0"/>
              </a:defRPr>
            </a:lvl2pPr>
            <a:lvl3pPr marL="1143000" indent="-228600" eaLnBrk="0" hangingPunct="0">
              <a:defRPr>
                <a:solidFill>
                  <a:schemeClr val="tx1"/>
                </a:solidFill>
                <a:latin typeface="Calibri" charset="0"/>
                <a:ea typeface="Arial" charset="0"/>
                <a:cs typeface="Arial" charset="0"/>
              </a:defRPr>
            </a:lvl3pPr>
            <a:lvl4pPr marL="1600200" indent="-228600" eaLnBrk="0" hangingPunct="0">
              <a:defRPr>
                <a:solidFill>
                  <a:schemeClr val="tx1"/>
                </a:solidFill>
                <a:latin typeface="Calibri" charset="0"/>
                <a:ea typeface="Arial" charset="0"/>
                <a:cs typeface="Arial" charset="0"/>
              </a:defRPr>
            </a:lvl4pPr>
            <a:lvl5pPr marL="2057400" indent="-228600" eaLnBrk="0" hangingPunct="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pPr eaLnBrk="1" hangingPunct="1"/>
            <a:fld id="{9CDBF8E6-8EFA-BF41-8C15-5F40065FF88A}" type="slidenum">
              <a:rPr lang="en-US"/>
              <a:pPr eaLnBrk="1" hangingPunct="1"/>
              <a:t>45</a:t>
            </a:fld>
            <a:endParaRPr lang="en-US"/>
          </a:p>
        </p:txBody>
      </p:sp>
      <p:sp>
        <p:nvSpPr>
          <p:cNvPr id="28675" name="Rectangle 2"/>
          <p:cNvSpPr>
            <a:spLocks noGrp="1" noRot="1" noChangeAspect="1" noChangeArrowheads="1" noTextEdit="1"/>
          </p:cNvSpPr>
          <p:nvPr>
            <p:ph type="sldImg"/>
          </p:nvPr>
        </p:nvSpPr>
        <p:spPr bwMode="auto">
          <a:xfrm>
            <a:off x="1152525" y="692150"/>
            <a:ext cx="4554538" cy="3416300"/>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28676" name="Rectangle 3"/>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defTabSz="762000" eaLnBrk="1" hangingPunct="1">
              <a:spcBef>
                <a:spcPct val="0"/>
              </a:spcBef>
            </a:pPr>
            <a:endParaRPr lang="en-GB">
              <a:latin typeface="Calibri" charset="0"/>
            </a:endParaRPr>
          </a:p>
        </p:txBody>
      </p:sp>
    </p:spTree>
    <p:extLst>
      <p:ext uri="{BB962C8B-B14F-4D97-AF65-F5344CB8AC3E}">
        <p14:creationId xmlns:p14="http://schemas.microsoft.com/office/powerpoint/2010/main" val="1041468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6BE775-0748-451E-A3F7-42D95716704E}" type="slidenum">
              <a:rPr lang="en-US"/>
              <a:pPr/>
              <a:t>47</a:t>
            </a:fld>
            <a:endParaRPr lang="en-US"/>
          </a:p>
        </p:txBody>
      </p:sp>
      <p:sp>
        <p:nvSpPr>
          <p:cNvPr id="120834" name="Rectangle 2"/>
          <p:cNvSpPr>
            <a:spLocks noGrp="1" noRot="1" noChangeAspect="1" noChangeArrowheads="1" noTextEdit="1"/>
          </p:cNvSpPr>
          <p:nvPr>
            <p:ph type="sldImg"/>
          </p:nvPr>
        </p:nvSpPr>
        <p:spPr>
          <a:xfrm>
            <a:off x="1152525" y="692150"/>
            <a:ext cx="4554538" cy="3416300"/>
          </a:xfrm>
          <a:ln/>
        </p:spPr>
      </p:sp>
      <p:sp>
        <p:nvSpPr>
          <p:cNvPr id="120835"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2957767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DCB437-3630-4BF3-8720-1B3A22162185}" type="slidenum">
              <a:rPr lang="en-US"/>
              <a:pPr/>
              <a:t>48</a:t>
            </a:fld>
            <a:endParaRPr lang="en-US"/>
          </a:p>
        </p:txBody>
      </p:sp>
      <p:sp>
        <p:nvSpPr>
          <p:cNvPr id="122882" name="Rectangle 2"/>
          <p:cNvSpPr>
            <a:spLocks noGrp="1" noRot="1" noChangeAspect="1" noChangeArrowheads="1" noTextEdit="1"/>
          </p:cNvSpPr>
          <p:nvPr>
            <p:ph type="sldImg"/>
          </p:nvPr>
        </p:nvSpPr>
        <p:spPr>
          <a:xfrm>
            <a:off x="1152525" y="692150"/>
            <a:ext cx="4554538" cy="3416300"/>
          </a:xfrm>
          <a:ln/>
        </p:spPr>
      </p:sp>
      <p:sp>
        <p:nvSpPr>
          <p:cNvPr id="122883"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4053483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244072-CFD5-4FE9-A9B1-11EFABBD0B33}" type="slidenum">
              <a:rPr lang="en-US"/>
              <a:pPr/>
              <a:t>50</a:t>
            </a:fld>
            <a:endParaRPr lang="en-US"/>
          </a:p>
        </p:txBody>
      </p:sp>
      <p:sp>
        <p:nvSpPr>
          <p:cNvPr id="126978" name="Rectangle 2"/>
          <p:cNvSpPr>
            <a:spLocks noGrp="1" noRot="1" noChangeAspect="1" noChangeArrowheads="1" noTextEdit="1"/>
          </p:cNvSpPr>
          <p:nvPr>
            <p:ph type="sldImg"/>
          </p:nvPr>
        </p:nvSpPr>
        <p:spPr>
          <a:xfrm>
            <a:off x="1152525" y="692150"/>
            <a:ext cx="4554538" cy="3416300"/>
          </a:xfrm>
          <a:ln/>
        </p:spPr>
      </p:sp>
      <p:sp>
        <p:nvSpPr>
          <p:cNvPr id="126979"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4004260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D5CBC11-8039-4E21-BAE3-BA8C3950F7E7}" type="slidenum">
              <a:rPr lang="en-US"/>
              <a:pPr/>
              <a:t>52</a:t>
            </a:fld>
            <a:endParaRPr lang="en-US"/>
          </a:p>
        </p:txBody>
      </p:sp>
      <p:sp>
        <p:nvSpPr>
          <p:cNvPr id="129026" name="Rectangle 2"/>
          <p:cNvSpPr>
            <a:spLocks noGrp="1" noRot="1" noChangeAspect="1" noChangeArrowheads="1" noTextEdit="1"/>
          </p:cNvSpPr>
          <p:nvPr>
            <p:ph type="sldImg"/>
          </p:nvPr>
        </p:nvSpPr>
        <p:spPr>
          <a:xfrm>
            <a:off x="1152525" y="692150"/>
            <a:ext cx="4554538" cy="3416300"/>
          </a:xfrm>
          <a:ln/>
        </p:spPr>
      </p:sp>
      <p:sp>
        <p:nvSpPr>
          <p:cNvPr id="129027"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37592665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14C6270-6471-45FD-9E9E-51B83CA7D32A}" type="datetime1">
              <a:rPr lang="en-GB" smtClean="0"/>
              <a:t>06/10/2016</a:t>
            </a:fld>
            <a:endParaRPr lang="en-GB"/>
          </a:p>
        </p:txBody>
      </p:sp>
      <p:sp>
        <p:nvSpPr>
          <p:cNvPr id="5" name="Footer Placeholder 4"/>
          <p:cNvSpPr>
            <a:spLocks noGrp="1"/>
          </p:cNvSpPr>
          <p:nvPr>
            <p:ph type="ftr" sz="quarter" idx="11"/>
          </p:nvPr>
        </p:nvSpPr>
        <p:spPr/>
        <p:txBody>
          <a:bodyPr/>
          <a:lstStyle/>
          <a:p>
            <a:r>
              <a:rPr lang="en-GB" smtClean="0"/>
              <a:t>© S. J. Rees, University of Glamorgan, 1999</a:t>
            </a:r>
            <a:endParaRPr lang="en-GB"/>
          </a:p>
        </p:txBody>
      </p:sp>
      <p:sp>
        <p:nvSpPr>
          <p:cNvPr id="6" name="Slide Number Placeholder 5"/>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73886057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7CA3E9C-45CA-412F-B8FE-411CBA369D2D}" type="datetime1">
              <a:rPr lang="en-GB" smtClean="0"/>
              <a:t>06/10/2016</a:t>
            </a:fld>
            <a:endParaRPr lang="en-GB"/>
          </a:p>
        </p:txBody>
      </p:sp>
      <p:sp>
        <p:nvSpPr>
          <p:cNvPr id="5" name="Footer Placeholder 4"/>
          <p:cNvSpPr>
            <a:spLocks noGrp="1"/>
          </p:cNvSpPr>
          <p:nvPr>
            <p:ph type="ftr" sz="quarter" idx="11"/>
          </p:nvPr>
        </p:nvSpPr>
        <p:spPr/>
        <p:txBody>
          <a:bodyPr/>
          <a:lstStyle/>
          <a:p>
            <a:r>
              <a:rPr lang="en-GB" smtClean="0"/>
              <a:t>© S. J. Rees, University of Glamorgan, 1999</a:t>
            </a:r>
            <a:endParaRPr lang="en-GB"/>
          </a:p>
        </p:txBody>
      </p:sp>
      <p:sp>
        <p:nvSpPr>
          <p:cNvPr id="6" name="Slide Number Placeholder 5"/>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1700336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AFD397F-1B1A-4F3C-8A2F-2C714053812D}" type="datetime1">
              <a:rPr lang="en-GB" smtClean="0"/>
              <a:t>06/10/2016</a:t>
            </a:fld>
            <a:endParaRPr lang="en-GB"/>
          </a:p>
        </p:txBody>
      </p:sp>
      <p:sp>
        <p:nvSpPr>
          <p:cNvPr id="5" name="Footer Placeholder 4"/>
          <p:cNvSpPr>
            <a:spLocks noGrp="1"/>
          </p:cNvSpPr>
          <p:nvPr>
            <p:ph type="ftr" sz="quarter" idx="11"/>
          </p:nvPr>
        </p:nvSpPr>
        <p:spPr/>
        <p:txBody>
          <a:bodyPr/>
          <a:lstStyle/>
          <a:p>
            <a:r>
              <a:rPr lang="en-GB" smtClean="0"/>
              <a:t>© S. J. Rees, University of Glamorgan, 1999</a:t>
            </a:r>
            <a:endParaRPr lang="en-GB"/>
          </a:p>
        </p:txBody>
      </p:sp>
      <p:sp>
        <p:nvSpPr>
          <p:cNvPr id="6" name="Slide Number Placeholder 5"/>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1473778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15316E4-E1DB-4A99-A826-68C843DFD3E6}" type="datetime1">
              <a:rPr lang="en-GB" smtClean="0"/>
              <a:t>06/10/2016</a:t>
            </a:fld>
            <a:endParaRPr lang="en-GB"/>
          </a:p>
        </p:txBody>
      </p:sp>
      <p:sp>
        <p:nvSpPr>
          <p:cNvPr id="6" name="Footer Placeholder 5"/>
          <p:cNvSpPr>
            <a:spLocks noGrp="1"/>
          </p:cNvSpPr>
          <p:nvPr>
            <p:ph type="ftr" sz="quarter" idx="11"/>
          </p:nvPr>
        </p:nvSpPr>
        <p:spPr/>
        <p:txBody>
          <a:bodyPr/>
          <a:lstStyle/>
          <a:p>
            <a:r>
              <a:rPr lang="en-GB" smtClean="0"/>
              <a:t>© S. J. Rees, University of Glamorgan, 1999</a:t>
            </a:r>
            <a:endParaRPr lang="en-GB"/>
          </a:p>
        </p:txBody>
      </p:sp>
      <p:sp>
        <p:nvSpPr>
          <p:cNvPr id="7" name="Slide Number Placeholder 6"/>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994326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97E3849-4741-40E5-87AF-54351E59008A}" type="datetime1">
              <a:rPr lang="en-GB" smtClean="0"/>
              <a:t>06/10/2016</a:t>
            </a:fld>
            <a:endParaRPr lang="en-GB"/>
          </a:p>
        </p:txBody>
      </p:sp>
      <p:sp>
        <p:nvSpPr>
          <p:cNvPr id="8" name="Footer Placeholder 7"/>
          <p:cNvSpPr>
            <a:spLocks noGrp="1"/>
          </p:cNvSpPr>
          <p:nvPr>
            <p:ph type="ftr" sz="quarter" idx="11"/>
          </p:nvPr>
        </p:nvSpPr>
        <p:spPr/>
        <p:txBody>
          <a:bodyPr/>
          <a:lstStyle/>
          <a:p>
            <a:r>
              <a:rPr lang="en-GB" smtClean="0"/>
              <a:t>© S. J. Rees, University of Glamorgan, 1999</a:t>
            </a:r>
            <a:endParaRPr lang="en-GB"/>
          </a:p>
        </p:txBody>
      </p:sp>
      <p:sp>
        <p:nvSpPr>
          <p:cNvPr id="9" name="Slide Number Placeholder 8"/>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3527761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37B4834-D15C-4348-B8FC-26C7627C8CDF}" type="datetime1">
              <a:rPr lang="en-GB" smtClean="0"/>
              <a:t>06/10/2016</a:t>
            </a:fld>
            <a:endParaRPr lang="en-GB"/>
          </a:p>
        </p:txBody>
      </p:sp>
      <p:sp>
        <p:nvSpPr>
          <p:cNvPr id="4" name="Footer Placeholder 3"/>
          <p:cNvSpPr>
            <a:spLocks noGrp="1"/>
          </p:cNvSpPr>
          <p:nvPr>
            <p:ph type="ftr" sz="quarter" idx="11"/>
          </p:nvPr>
        </p:nvSpPr>
        <p:spPr/>
        <p:txBody>
          <a:bodyPr/>
          <a:lstStyle/>
          <a:p>
            <a:r>
              <a:rPr lang="en-GB" smtClean="0"/>
              <a:t>© S. J. Rees, University of Glamorgan, 1999</a:t>
            </a:r>
            <a:endParaRPr lang="en-GB"/>
          </a:p>
        </p:txBody>
      </p:sp>
      <p:sp>
        <p:nvSpPr>
          <p:cNvPr id="5" name="Slide Number Placeholder 4"/>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1152373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6243BF69-901B-4D7B-8C27-8C16C541EF1A}" type="datetime1">
              <a:rPr lang="en-GB" smtClean="0"/>
              <a:t>06/10/2016</a:t>
            </a:fld>
            <a:endParaRPr lang="en-GB"/>
          </a:p>
        </p:txBody>
      </p:sp>
      <p:sp>
        <p:nvSpPr>
          <p:cNvPr id="3" name="Footer Placeholder 2"/>
          <p:cNvSpPr>
            <a:spLocks noGrp="1"/>
          </p:cNvSpPr>
          <p:nvPr>
            <p:ph type="ftr" sz="quarter" idx="11"/>
          </p:nvPr>
        </p:nvSpPr>
        <p:spPr/>
        <p:txBody>
          <a:bodyPr/>
          <a:lstStyle/>
          <a:p>
            <a:r>
              <a:rPr lang="en-GB" smtClean="0"/>
              <a:t>© S. J. Rees, University of Glamorgan, 1999</a:t>
            </a:r>
            <a:endParaRPr lang="en-GB"/>
          </a:p>
        </p:txBody>
      </p:sp>
      <p:sp>
        <p:nvSpPr>
          <p:cNvPr id="4" name="Slide Number Placeholder 3"/>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4266868490"/>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E456CE0-D7E9-4508-9823-0FB730CE3FE3}" type="datetime1">
              <a:rPr lang="en-GB" smtClean="0"/>
              <a:t>06/10/2016</a:t>
            </a:fld>
            <a:endParaRPr lang="en-GB"/>
          </a:p>
        </p:txBody>
      </p:sp>
      <p:sp>
        <p:nvSpPr>
          <p:cNvPr id="6" name="Footer Placeholder 5"/>
          <p:cNvSpPr>
            <a:spLocks noGrp="1"/>
          </p:cNvSpPr>
          <p:nvPr>
            <p:ph type="ftr" sz="quarter" idx="11"/>
          </p:nvPr>
        </p:nvSpPr>
        <p:spPr/>
        <p:txBody>
          <a:bodyPr/>
          <a:lstStyle/>
          <a:p>
            <a:r>
              <a:rPr lang="en-GB" smtClean="0"/>
              <a:t>© S. J. Rees, University of Glamorgan, 1999</a:t>
            </a:r>
            <a:endParaRPr lang="en-GB"/>
          </a:p>
        </p:txBody>
      </p:sp>
      <p:sp>
        <p:nvSpPr>
          <p:cNvPr id="7" name="Slide Number Placeholder 6"/>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355554601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E83A-A62F-4428-9528-127DF2877B19}" type="datetime1">
              <a:rPr lang="en-GB" smtClean="0"/>
              <a:t>06/10/2016</a:t>
            </a:fld>
            <a:endParaRPr lang="en-GB"/>
          </a:p>
        </p:txBody>
      </p:sp>
      <p:sp>
        <p:nvSpPr>
          <p:cNvPr id="6" name="Footer Placeholder 5"/>
          <p:cNvSpPr>
            <a:spLocks noGrp="1"/>
          </p:cNvSpPr>
          <p:nvPr>
            <p:ph type="ftr" sz="quarter" idx="11"/>
          </p:nvPr>
        </p:nvSpPr>
        <p:spPr/>
        <p:txBody>
          <a:bodyPr/>
          <a:lstStyle/>
          <a:p>
            <a:r>
              <a:rPr lang="en-GB" smtClean="0"/>
              <a:t>© S. J. Rees, University of Glamorgan, 1999</a:t>
            </a:r>
            <a:endParaRPr lang="en-GB"/>
          </a:p>
        </p:txBody>
      </p:sp>
      <p:sp>
        <p:nvSpPr>
          <p:cNvPr id="7" name="Slide Number Placeholder 6"/>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162997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360CDD-13C8-47C2-9D1D-8168E1A78F23}" type="datetime1">
              <a:rPr lang="en-GB" smtClean="0"/>
              <a:t>06/10/2016</a:t>
            </a:fld>
            <a:endParaRPr lang="en-GB"/>
          </a:p>
        </p:txBody>
      </p:sp>
      <p:sp>
        <p:nvSpPr>
          <p:cNvPr id="6" name="Footer Placeholder 5"/>
          <p:cNvSpPr>
            <a:spLocks noGrp="1"/>
          </p:cNvSpPr>
          <p:nvPr>
            <p:ph type="ftr" sz="quarter" idx="11"/>
          </p:nvPr>
        </p:nvSpPr>
        <p:spPr/>
        <p:txBody>
          <a:bodyPr/>
          <a:lstStyle/>
          <a:p>
            <a:r>
              <a:rPr lang="en-GB" smtClean="0"/>
              <a:t>© S. J. Rees, University of Glamorgan, 1999</a:t>
            </a:r>
            <a:endParaRPr lang="en-GB"/>
          </a:p>
        </p:txBody>
      </p:sp>
      <p:sp>
        <p:nvSpPr>
          <p:cNvPr id="7" name="Slide Number Placeholder 6"/>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2192227168"/>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360CDD-13C8-47C2-9D1D-8168E1A78F23}" type="datetime1">
              <a:rPr lang="en-GB" smtClean="0"/>
              <a:t>06/10/2016</a:t>
            </a:fld>
            <a:endParaRPr lang="en-GB"/>
          </a:p>
        </p:txBody>
      </p:sp>
      <p:sp>
        <p:nvSpPr>
          <p:cNvPr id="6" name="Footer Placeholder 5"/>
          <p:cNvSpPr>
            <a:spLocks noGrp="1"/>
          </p:cNvSpPr>
          <p:nvPr>
            <p:ph type="ftr" sz="quarter" idx="11"/>
          </p:nvPr>
        </p:nvSpPr>
        <p:spPr/>
        <p:txBody>
          <a:bodyPr/>
          <a:lstStyle/>
          <a:p>
            <a:r>
              <a:rPr lang="en-GB" smtClean="0"/>
              <a:t>© S. J. Rees, University of Glamorgan, 1999</a:t>
            </a:r>
            <a:endParaRPr lang="en-GB"/>
          </a:p>
        </p:txBody>
      </p:sp>
      <p:sp>
        <p:nvSpPr>
          <p:cNvPr id="7" name="Slide Number Placeholder 6"/>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1396186199"/>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360CDD-13C8-47C2-9D1D-8168E1A78F23}" type="datetime1">
              <a:rPr lang="en-GB" smtClean="0"/>
              <a:t>06/10/2016</a:t>
            </a:fld>
            <a:endParaRPr lang="en-GB"/>
          </a:p>
        </p:txBody>
      </p:sp>
      <p:sp>
        <p:nvSpPr>
          <p:cNvPr id="6" name="Footer Placeholder 5"/>
          <p:cNvSpPr>
            <a:spLocks noGrp="1"/>
          </p:cNvSpPr>
          <p:nvPr>
            <p:ph type="ftr" sz="quarter" idx="11"/>
          </p:nvPr>
        </p:nvSpPr>
        <p:spPr/>
        <p:txBody>
          <a:bodyPr/>
          <a:lstStyle/>
          <a:p>
            <a:r>
              <a:rPr lang="en-GB" smtClean="0"/>
              <a:t>© S. J. Rees, University of Glamorgan, 1999</a:t>
            </a:r>
            <a:endParaRPr lang="en-GB"/>
          </a:p>
        </p:txBody>
      </p:sp>
      <p:sp>
        <p:nvSpPr>
          <p:cNvPr id="7" name="Slide Number Placeholder 6"/>
          <p:cNvSpPr>
            <a:spLocks noGrp="1"/>
          </p:cNvSpPr>
          <p:nvPr>
            <p:ph type="sldNum" sz="quarter" idx="12"/>
          </p:nvPr>
        </p:nvSpPr>
        <p:spPr/>
        <p:txBody>
          <a:bodyPr/>
          <a:lstStyle/>
          <a:p>
            <a:fld id="{96686880-D612-46BD-B8FF-C1B3D15BAF73}" type="slidenum">
              <a:rPr lang="en-GB" smtClean="0"/>
              <a:t>‹#›</a:t>
            </a:fld>
            <a:endParaRPr lang="en-GB"/>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03092393"/>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360CDD-13C8-47C2-9D1D-8168E1A78F23}" type="datetime1">
              <a:rPr lang="en-GB" smtClean="0"/>
              <a:t>06/10/2016</a:t>
            </a:fld>
            <a:endParaRPr lang="en-GB"/>
          </a:p>
        </p:txBody>
      </p:sp>
      <p:sp>
        <p:nvSpPr>
          <p:cNvPr id="6" name="Footer Placeholder 5"/>
          <p:cNvSpPr>
            <a:spLocks noGrp="1"/>
          </p:cNvSpPr>
          <p:nvPr>
            <p:ph type="ftr" sz="quarter" idx="11"/>
          </p:nvPr>
        </p:nvSpPr>
        <p:spPr/>
        <p:txBody>
          <a:bodyPr/>
          <a:lstStyle/>
          <a:p>
            <a:r>
              <a:rPr lang="en-GB" smtClean="0"/>
              <a:t>© S. J. Rees, University of Glamorgan, 1999</a:t>
            </a:r>
            <a:endParaRPr lang="en-GB"/>
          </a:p>
        </p:txBody>
      </p:sp>
      <p:sp>
        <p:nvSpPr>
          <p:cNvPr id="7" name="Slide Number Placeholder 6"/>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340844446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CC360CDD-13C8-47C2-9D1D-8168E1A78F23}" type="datetime1">
              <a:rPr lang="en-GB" smtClean="0"/>
              <a:t>06/10/2016</a:t>
            </a:fld>
            <a:endParaRPr lang="en-GB"/>
          </a:p>
        </p:txBody>
      </p:sp>
      <p:sp>
        <p:nvSpPr>
          <p:cNvPr id="4" name="Footer Placeholder 3"/>
          <p:cNvSpPr>
            <a:spLocks noGrp="1"/>
          </p:cNvSpPr>
          <p:nvPr>
            <p:ph type="ftr" sz="quarter" idx="11"/>
          </p:nvPr>
        </p:nvSpPr>
        <p:spPr/>
        <p:txBody>
          <a:bodyPr/>
          <a:lstStyle/>
          <a:p>
            <a:r>
              <a:rPr lang="en-GB" smtClean="0"/>
              <a:t>© S. J. Rees, University of Glamorgan, 1999</a:t>
            </a:r>
            <a:endParaRPr lang="en-GB"/>
          </a:p>
        </p:txBody>
      </p:sp>
      <p:sp>
        <p:nvSpPr>
          <p:cNvPr id="5" name="Slide Number Placeholder 4"/>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3232835273"/>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CC360CDD-13C8-47C2-9D1D-8168E1A78F23}" type="datetime1">
              <a:rPr lang="en-GB" smtClean="0"/>
              <a:t>06/10/2016</a:t>
            </a:fld>
            <a:endParaRPr lang="en-GB"/>
          </a:p>
        </p:txBody>
      </p:sp>
      <p:sp>
        <p:nvSpPr>
          <p:cNvPr id="4" name="Footer Placeholder 3"/>
          <p:cNvSpPr>
            <a:spLocks noGrp="1"/>
          </p:cNvSpPr>
          <p:nvPr>
            <p:ph type="ftr" sz="quarter" idx="11"/>
          </p:nvPr>
        </p:nvSpPr>
        <p:spPr/>
        <p:txBody>
          <a:bodyPr/>
          <a:lstStyle/>
          <a:p>
            <a:r>
              <a:rPr lang="en-GB" smtClean="0"/>
              <a:t>© S. J. Rees, University of Glamorgan, 1999</a:t>
            </a:r>
            <a:endParaRPr lang="en-GB"/>
          </a:p>
        </p:txBody>
      </p:sp>
      <p:sp>
        <p:nvSpPr>
          <p:cNvPr id="5" name="Slide Number Placeholder 4"/>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806054342"/>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AA1D4A-2B5E-470D-8148-DA424007C8A8}" type="datetime1">
              <a:rPr lang="en-GB" smtClean="0"/>
              <a:t>06/10/2016</a:t>
            </a:fld>
            <a:endParaRPr lang="en-GB"/>
          </a:p>
        </p:txBody>
      </p:sp>
      <p:sp>
        <p:nvSpPr>
          <p:cNvPr id="5" name="Footer Placeholder 4"/>
          <p:cNvSpPr>
            <a:spLocks noGrp="1"/>
          </p:cNvSpPr>
          <p:nvPr>
            <p:ph type="ftr" sz="quarter" idx="11"/>
          </p:nvPr>
        </p:nvSpPr>
        <p:spPr/>
        <p:txBody>
          <a:bodyPr/>
          <a:lstStyle/>
          <a:p>
            <a:r>
              <a:rPr lang="en-GB" smtClean="0"/>
              <a:t>© S. J. Rees, University of Glamorgan, 1999</a:t>
            </a:r>
            <a:endParaRPr lang="en-GB"/>
          </a:p>
        </p:txBody>
      </p:sp>
      <p:sp>
        <p:nvSpPr>
          <p:cNvPr id="6" name="Slide Number Placeholder 5"/>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2604732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7ED5D2-836A-4F9E-B2CA-A67A670FF6C0}" type="datetime1">
              <a:rPr lang="en-GB" smtClean="0"/>
              <a:t>06/10/2016</a:t>
            </a:fld>
            <a:endParaRPr lang="en-GB"/>
          </a:p>
        </p:txBody>
      </p:sp>
      <p:sp>
        <p:nvSpPr>
          <p:cNvPr id="5" name="Footer Placeholder 4"/>
          <p:cNvSpPr>
            <a:spLocks noGrp="1"/>
          </p:cNvSpPr>
          <p:nvPr>
            <p:ph type="ftr" sz="quarter" idx="11"/>
          </p:nvPr>
        </p:nvSpPr>
        <p:spPr/>
        <p:txBody>
          <a:bodyPr/>
          <a:lstStyle/>
          <a:p>
            <a:r>
              <a:rPr lang="en-GB" smtClean="0"/>
              <a:t>© S. J. Rees, University of Glamorgan, 1999</a:t>
            </a:r>
            <a:endParaRPr lang="en-GB"/>
          </a:p>
        </p:txBody>
      </p:sp>
      <p:sp>
        <p:nvSpPr>
          <p:cNvPr id="6" name="Slide Number Placeholder 5"/>
          <p:cNvSpPr>
            <a:spLocks noGrp="1"/>
          </p:cNvSpPr>
          <p:nvPr>
            <p:ph type="sldNum" sz="quarter" idx="12"/>
          </p:nvPr>
        </p:nvSpPr>
        <p:spPr/>
        <p:txBody>
          <a:bodyPr/>
          <a:lstStyle/>
          <a:p>
            <a:fld id="{96686880-D612-46BD-B8FF-C1B3D15BAF73}" type="slidenum">
              <a:rPr lang="en-GB" smtClean="0"/>
              <a:t>‹#›</a:t>
            </a:fld>
            <a:endParaRPr lang="en-GB"/>
          </a:p>
        </p:txBody>
      </p:sp>
    </p:spTree>
    <p:extLst>
      <p:ext uri="{BB962C8B-B14F-4D97-AF65-F5344CB8AC3E}">
        <p14:creationId xmlns:p14="http://schemas.microsoft.com/office/powerpoint/2010/main" val="129530029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CC360CDD-13C8-47C2-9D1D-8168E1A78F23}" type="datetime1">
              <a:rPr lang="en-GB" smtClean="0"/>
              <a:t>06/10/2016</a:t>
            </a:fld>
            <a:endParaRPr lang="en-GB"/>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r>
              <a:rPr lang="en-GB" smtClean="0"/>
              <a:t>© S. J. Rees, University of Glamorgan, 1999</a:t>
            </a:r>
            <a:endParaRPr lang="en-GB"/>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96686880-D612-46BD-B8FF-C1B3D15BAF73}" type="slidenum">
              <a:rPr lang="en-GB" smtClean="0"/>
              <a:t>‹#›</a:t>
            </a:fld>
            <a:endParaRPr lang="en-GB"/>
          </a:p>
        </p:txBody>
      </p:sp>
    </p:spTree>
    <p:extLst>
      <p:ext uri="{BB962C8B-B14F-4D97-AF65-F5344CB8AC3E}">
        <p14:creationId xmlns:p14="http://schemas.microsoft.com/office/powerpoint/2010/main" val="43608389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hd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image" Target="../media/image4.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oleObject" Target="../embeddings/Microsoft_Word_97_-_2003_Document1.doc"/><Relationship Id="rId2" Type="http://schemas.openxmlformats.org/officeDocument/2006/relationships/slideLayout" Target="../slideLayouts/slideLayout6.xml"/><Relationship Id="rId1" Type="http://schemas.openxmlformats.org/officeDocument/2006/relationships/vmlDrawing" Target="../drawings/vmlDrawing2.vml"/><Relationship Id="rId4" Type="http://schemas.openxmlformats.org/officeDocument/2006/relationships/image" Target="../media/image6.wmf"/></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solidFill>
                  <a:schemeClr val="tx2"/>
                </a:solidFill>
              </a:rPr>
              <a:t>Project Cost Management and Budgeting</a:t>
            </a:r>
            <a:endParaRPr lang="en-GB" dirty="0"/>
          </a:p>
        </p:txBody>
      </p:sp>
      <p:sp>
        <p:nvSpPr>
          <p:cNvPr id="3" name="Subtitle 2"/>
          <p:cNvSpPr>
            <a:spLocks noGrp="1"/>
          </p:cNvSpPr>
          <p:nvPr>
            <p:ph type="subTitle" idx="1"/>
          </p:nvPr>
        </p:nvSpPr>
        <p:spPr/>
        <p:txBody>
          <a:bodyPr/>
          <a:lstStyle/>
          <a:p>
            <a:r>
              <a:rPr lang="en-GB" dirty="0" smtClean="0"/>
              <a:t>Marie Pitson</a:t>
            </a:r>
          </a:p>
          <a:p>
            <a:r>
              <a:rPr lang="en-GB" dirty="0"/>
              <a:t>m</a:t>
            </a:r>
            <a:r>
              <a:rPr lang="en-GB" dirty="0" smtClean="0"/>
              <a:t>arie.pitson@uwtsd.ac.uk</a:t>
            </a:r>
            <a:endParaRPr lang="en-GB" dirty="0"/>
          </a:p>
        </p:txBody>
      </p:sp>
    </p:spTree>
    <p:extLst>
      <p:ext uri="{BB962C8B-B14F-4D97-AF65-F5344CB8AC3E}">
        <p14:creationId xmlns:p14="http://schemas.microsoft.com/office/powerpoint/2010/main" val="120768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Yesterday</a:t>
            </a:r>
            <a:endParaRPr lang="en-GB" dirty="0"/>
          </a:p>
        </p:txBody>
      </p:sp>
      <p:sp>
        <p:nvSpPr>
          <p:cNvPr id="3" name="Content Placeholder 2"/>
          <p:cNvSpPr>
            <a:spLocks noGrp="1"/>
          </p:cNvSpPr>
          <p:nvPr>
            <p:ph sz="quarter" idx="13"/>
          </p:nvPr>
        </p:nvSpPr>
        <p:spPr/>
        <p:txBody>
          <a:bodyPr/>
          <a:lstStyle/>
          <a:p>
            <a:r>
              <a:rPr lang="en-GB" dirty="0" smtClean="0"/>
              <a:t>We looked at accounting terminology and the financial statements, and discussed how the information contained within them aids management</a:t>
            </a:r>
          </a:p>
          <a:p>
            <a:r>
              <a:rPr lang="en-GB" dirty="0" smtClean="0"/>
              <a:t>Introduced the role of accounting in decision making and cost accounting</a:t>
            </a:r>
          </a:p>
          <a:p>
            <a:endParaRPr lang="en-GB" dirty="0" smtClean="0"/>
          </a:p>
          <a:p>
            <a:endParaRPr lang="en-GB" dirty="0"/>
          </a:p>
        </p:txBody>
      </p:sp>
      <p:sp>
        <p:nvSpPr>
          <p:cNvPr id="5" name="Slide Number Placeholder 4"/>
          <p:cNvSpPr>
            <a:spLocks noGrp="1"/>
          </p:cNvSpPr>
          <p:nvPr>
            <p:ph type="sldNum" sz="quarter" idx="12"/>
          </p:nvPr>
        </p:nvSpPr>
        <p:spPr/>
        <p:txBody>
          <a:bodyPr/>
          <a:lstStyle/>
          <a:p>
            <a:fld id="{96686880-D612-46BD-B8FF-C1B3D15BAF73}" type="slidenum">
              <a:rPr lang="en-GB" smtClean="0"/>
              <a:t>2</a:t>
            </a:fld>
            <a:endParaRPr lang="en-GB"/>
          </a:p>
        </p:txBody>
      </p:sp>
    </p:spTree>
    <p:extLst>
      <p:ext uri="{BB962C8B-B14F-4D97-AF65-F5344CB8AC3E}">
        <p14:creationId xmlns:p14="http://schemas.microsoft.com/office/powerpoint/2010/main" val="3576445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a:t>
            </a:r>
            <a:endParaRPr lang="en-GB" dirty="0"/>
          </a:p>
        </p:txBody>
      </p:sp>
      <p:sp>
        <p:nvSpPr>
          <p:cNvPr id="3" name="Content Placeholder 2"/>
          <p:cNvSpPr>
            <a:spLocks noGrp="1"/>
          </p:cNvSpPr>
          <p:nvPr>
            <p:ph sz="quarter" idx="13"/>
          </p:nvPr>
        </p:nvSpPr>
        <p:spPr/>
        <p:txBody>
          <a:bodyPr/>
          <a:lstStyle/>
          <a:p>
            <a:r>
              <a:rPr lang="en-GB" dirty="0" smtClean="0"/>
              <a:t>We will look at:</a:t>
            </a:r>
          </a:p>
          <a:p>
            <a:r>
              <a:rPr lang="en-GB" dirty="0" smtClean="0"/>
              <a:t>accounting for labour costs</a:t>
            </a:r>
          </a:p>
          <a:p>
            <a:r>
              <a:rPr lang="en-GB" dirty="0" smtClean="0"/>
              <a:t>Marginal and absorption costing</a:t>
            </a:r>
          </a:p>
          <a:p>
            <a:r>
              <a:rPr lang="en-GB" dirty="0" smtClean="0"/>
              <a:t>Monitoring project expenditure</a:t>
            </a:r>
          </a:p>
          <a:p>
            <a:endParaRPr lang="en-GB" dirty="0"/>
          </a:p>
        </p:txBody>
      </p:sp>
      <p:sp>
        <p:nvSpPr>
          <p:cNvPr id="5" name="Slide Number Placeholder 4"/>
          <p:cNvSpPr>
            <a:spLocks noGrp="1"/>
          </p:cNvSpPr>
          <p:nvPr>
            <p:ph type="sldNum" sz="quarter" idx="12"/>
          </p:nvPr>
        </p:nvSpPr>
        <p:spPr/>
        <p:txBody>
          <a:bodyPr/>
          <a:lstStyle/>
          <a:p>
            <a:fld id="{96686880-D612-46BD-B8FF-C1B3D15BAF73}" type="slidenum">
              <a:rPr lang="en-GB" smtClean="0"/>
              <a:t>3</a:t>
            </a:fld>
            <a:endParaRPr lang="en-GB"/>
          </a:p>
        </p:txBody>
      </p:sp>
    </p:spTree>
    <p:extLst>
      <p:ext uri="{BB962C8B-B14F-4D97-AF65-F5344CB8AC3E}">
        <p14:creationId xmlns:p14="http://schemas.microsoft.com/office/powerpoint/2010/main" val="3735541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944688" y="623888"/>
            <a:ext cx="6589712" cy="1281112"/>
          </a:xfrm>
        </p:spPr>
        <p:txBody>
          <a:bodyPr>
            <a:normAutofit fontScale="90000"/>
          </a:bodyPr>
          <a:lstStyle/>
          <a:p>
            <a:r>
              <a:rPr lang="en-GB" altLang="en-US" b="1" dirty="0" smtClean="0"/>
              <a:t>Remember, Cost </a:t>
            </a:r>
            <a:r>
              <a:rPr lang="en-GB" altLang="en-US" b="1" dirty="0" smtClean="0"/>
              <a:t>accounting is:</a:t>
            </a:r>
            <a:r>
              <a:rPr lang="en-GB" altLang="en-US" dirty="0" smtClean="0"/>
              <a:t/>
            </a:r>
            <a:br>
              <a:rPr lang="en-GB" altLang="en-US" dirty="0" smtClean="0"/>
            </a:br>
            <a:endParaRPr lang="en-US" altLang="en-US" dirty="0" smtClean="0"/>
          </a:p>
        </p:txBody>
      </p:sp>
      <p:sp>
        <p:nvSpPr>
          <p:cNvPr id="24579" name="Content Placeholder 2"/>
          <p:cNvSpPr>
            <a:spLocks noGrp="1"/>
          </p:cNvSpPr>
          <p:nvPr>
            <p:ph idx="4294967295"/>
          </p:nvPr>
        </p:nvSpPr>
        <p:spPr>
          <a:xfrm>
            <a:off x="1943100" y="2133600"/>
            <a:ext cx="6591300" cy="3778250"/>
          </a:xfrm>
          <a:prstGeom prst="rect">
            <a:avLst/>
          </a:prstGeom>
        </p:spPr>
        <p:txBody>
          <a:bodyPr/>
          <a:lstStyle/>
          <a:p>
            <a:r>
              <a:rPr lang="en-GB" altLang="en-US" sz="2000" smtClean="0"/>
              <a:t>Optional, organisations do not have to use it (although most do in some form).</a:t>
            </a:r>
          </a:p>
          <a:p>
            <a:r>
              <a:rPr lang="en-GB" altLang="en-US" sz="2000" smtClean="0"/>
              <a:t>Information may be approximate.</a:t>
            </a:r>
          </a:p>
          <a:p>
            <a:r>
              <a:rPr lang="en-GB" altLang="en-US" sz="2000" smtClean="0"/>
              <a:t>More important to be timely than accurate.</a:t>
            </a:r>
          </a:p>
          <a:p>
            <a:r>
              <a:rPr lang="en-GB" altLang="en-US" sz="2000" smtClean="0"/>
              <a:t>Can be produced for any segment of an organisation.</a:t>
            </a:r>
          </a:p>
          <a:p>
            <a:r>
              <a:rPr lang="en-GB" altLang="en-US" sz="2000" smtClean="0"/>
              <a:t>There are no prescribed rules.</a:t>
            </a:r>
          </a:p>
          <a:p>
            <a:endParaRPr lang="en-GB" altLang="en-US" smtClean="0"/>
          </a:p>
        </p:txBody>
      </p:sp>
    </p:spTree>
    <p:extLst>
      <p:ext uri="{BB962C8B-B14F-4D97-AF65-F5344CB8AC3E}">
        <p14:creationId xmlns:p14="http://schemas.microsoft.com/office/powerpoint/2010/main" val="388453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944688" y="623888"/>
            <a:ext cx="6589712" cy="1281112"/>
          </a:xfrm>
        </p:spPr>
        <p:txBody>
          <a:bodyPr/>
          <a:lstStyle/>
          <a:p>
            <a:endParaRPr lang="en-US" altLang="en-US" smtClean="0"/>
          </a:p>
        </p:txBody>
      </p:sp>
      <p:sp>
        <p:nvSpPr>
          <p:cNvPr id="25603" name="Content Placeholder 2"/>
          <p:cNvSpPr>
            <a:spLocks noGrp="1"/>
          </p:cNvSpPr>
          <p:nvPr>
            <p:ph idx="4294967295"/>
          </p:nvPr>
        </p:nvSpPr>
        <p:spPr>
          <a:xfrm>
            <a:off x="1943100" y="2133600"/>
            <a:ext cx="6591300" cy="3778250"/>
          </a:xfrm>
          <a:prstGeom prst="rect">
            <a:avLst/>
          </a:prstGeom>
        </p:spPr>
        <p:txBody>
          <a:bodyPr/>
          <a:lstStyle/>
          <a:p>
            <a:r>
              <a:rPr lang="en-GB" altLang="en-US" sz="3200" smtClean="0"/>
              <a:t>Can be for periods in the past, present or future.</a:t>
            </a:r>
          </a:p>
          <a:p>
            <a:r>
              <a:rPr lang="en-GB" altLang="en-US" sz="3200" smtClean="0"/>
              <a:t>Produced when required.</a:t>
            </a:r>
          </a:p>
          <a:p>
            <a:r>
              <a:rPr lang="en-GB" altLang="en-US" sz="3200" smtClean="0"/>
              <a:t>Prepared for management.</a:t>
            </a:r>
          </a:p>
          <a:p>
            <a:endParaRPr lang="en-GB" altLang="en-US" sz="3200" smtClean="0"/>
          </a:p>
        </p:txBody>
      </p:sp>
    </p:spTree>
    <p:extLst>
      <p:ext uri="{BB962C8B-B14F-4D97-AF65-F5344CB8AC3E}">
        <p14:creationId xmlns:p14="http://schemas.microsoft.com/office/powerpoint/2010/main" val="2077387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609600" y="914400"/>
            <a:ext cx="7772400" cy="1143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b="1">
                <a:solidFill>
                  <a:schemeClr val="tx1"/>
                </a:solidFill>
              </a:rPr>
              <a:t>Costing</a:t>
            </a:r>
            <a:endParaRPr lang="en-GB">
              <a:solidFill>
                <a:schemeClr val="tx1"/>
              </a:solidFill>
            </a:endParaRPr>
          </a:p>
        </p:txBody>
      </p:sp>
      <p:sp>
        <p:nvSpPr>
          <p:cNvPr id="3" name="Slide Number Placeholder 2"/>
          <p:cNvSpPr>
            <a:spLocks noGrp="1"/>
          </p:cNvSpPr>
          <p:nvPr>
            <p:ph type="sldNum" sz="quarter" idx="12"/>
          </p:nvPr>
        </p:nvSpPr>
        <p:spPr/>
        <p:txBody>
          <a:bodyPr/>
          <a:lstStyle/>
          <a:p>
            <a:fld id="{96686880-D612-46BD-B8FF-C1B3D15BAF73}" type="slidenum">
              <a:rPr lang="en-GB" smtClean="0"/>
              <a:t>6</a:t>
            </a:fld>
            <a:endParaRPr lang="en-GB"/>
          </a:p>
        </p:txBody>
      </p:sp>
      <p:graphicFrame>
        <p:nvGraphicFramePr>
          <p:cNvPr id="13315" name="Object 3"/>
          <p:cNvGraphicFramePr>
            <a:graphicFrameLocks noChangeAspect="1"/>
          </p:cNvGraphicFramePr>
          <p:nvPr/>
        </p:nvGraphicFramePr>
        <p:xfrm>
          <a:off x="1974850" y="2063750"/>
          <a:ext cx="5380038" cy="4268788"/>
        </p:xfrm>
        <a:graphic>
          <a:graphicData uri="http://schemas.openxmlformats.org/presentationml/2006/ole">
            <mc:AlternateContent xmlns:mc="http://schemas.openxmlformats.org/markup-compatibility/2006">
              <mc:Choice xmlns:v="urn:schemas-microsoft-com:vml" Requires="v">
                <p:oleObj spid="_x0000_s10247" name="Document" r:id="rId3" imgW="5486400" imgH="4474440" progId="Word.Document.8">
                  <p:embed/>
                </p:oleObj>
              </mc:Choice>
              <mc:Fallback>
                <p:oleObj name="Document" r:id="rId3" imgW="5486400" imgH="4474440"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4850" y="2063750"/>
                        <a:ext cx="5380038" cy="426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930228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4294967295"/>
          </p:nvPr>
        </p:nvSpPr>
        <p:spPr>
          <a:xfrm>
            <a:off x="457200" y="836712"/>
            <a:ext cx="8229600" cy="5289451"/>
          </a:xfrm>
          <a:prstGeom prst="rect">
            <a:avLst/>
          </a:prstGeom>
        </p:spPr>
        <p:txBody>
          <a:bodyPr/>
          <a:lstStyle/>
          <a:p>
            <a:pPr algn="ctr" eaLnBrk="1" hangingPunct="1">
              <a:lnSpc>
                <a:spcPct val="80000"/>
              </a:lnSpc>
              <a:buFontTx/>
              <a:buNone/>
            </a:pPr>
            <a:r>
              <a:rPr lang="en-US" altLang="en-US" b="1" dirty="0" smtClean="0"/>
              <a:t>Direct Costs</a:t>
            </a:r>
          </a:p>
          <a:p>
            <a:pPr eaLnBrk="1" hangingPunct="1">
              <a:lnSpc>
                <a:spcPct val="80000"/>
              </a:lnSpc>
              <a:buFontTx/>
              <a:buNone/>
            </a:pPr>
            <a:r>
              <a:rPr lang="en-US" altLang="en-US" dirty="0" smtClean="0"/>
              <a:t>	</a:t>
            </a:r>
            <a:r>
              <a:rPr lang="en-US" altLang="en-US" sz="2800" dirty="0" smtClean="0"/>
              <a:t>Three types of direct costs:</a:t>
            </a:r>
          </a:p>
          <a:p>
            <a:pPr eaLnBrk="1" hangingPunct="1">
              <a:lnSpc>
                <a:spcPct val="80000"/>
              </a:lnSpc>
              <a:buFontTx/>
              <a:buNone/>
            </a:pPr>
            <a:r>
              <a:rPr lang="en-US" altLang="en-US" sz="2800" dirty="0" smtClean="0"/>
              <a:t>			Direct </a:t>
            </a:r>
            <a:r>
              <a:rPr lang="en-US" altLang="en-US" sz="2800" dirty="0" err="1" smtClean="0"/>
              <a:t>Labour</a:t>
            </a:r>
            <a:endParaRPr lang="en-US" altLang="en-US" sz="2800" dirty="0" smtClean="0"/>
          </a:p>
          <a:p>
            <a:pPr eaLnBrk="1" hangingPunct="1">
              <a:lnSpc>
                <a:spcPct val="80000"/>
              </a:lnSpc>
              <a:buFontTx/>
              <a:buNone/>
            </a:pPr>
            <a:r>
              <a:rPr lang="en-US" altLang="en-US" sz="2800" dirty="0" smtClean="0"/>
              <a:t>			Direct Materials</a:t>
            </a:r>
          </a:p>
          <a:p>
            <a:pPr eaLnBrk="1" hangingPunct="1">
              <a:lnSpc>
                <a:spcPct val="80000"/>
              </a:lnSpc>
              <a:buFontTx/>
              <a:buNone/>
            </a:pPr>
            <a:r>
              <a:rPr lang="en-US" altLang="en-US" sz="2800" dirty="0" smtClean="0"/>
              <a:t>			Direct Expenses</a:t>
            </a:r>
          </a:p>
          <a:p>
            <a:pPr algn="ctr" eaLnBrk="1" hangingPunct="1">
              <a:lnSpc>
                <a:spcPct val="80000"/>
              </a:lnSpc>
              <a:buFontTx/>
              <a:buNone/>
            </a:pPr>
            <a:r>
              <a:rPr lang="en-US" altLang="en-US" sz="2800" dirty="0" smtClean="0"/>
              <a:t>	</a:t>
            </a:r>
            <a:r>
              <a:rPr lang="en-US" altLang="en-US" b="1" dirty="0" smtClean="0"/>
              <a:t>Indirect Costs</a:t>
            </a:r>
          </a:p>
          <a:p>
            <a:pPr eaLnBrk="1" hangingPunct="1">
              <a:lnSpc>
                <a:spcPct val="80000"/>
              </a:lnSpc>
              <a:buFontTx/>
              <a:buNone/>
            </a:pPr>
            <a:r>
              <a:rPr lang="en-US" altLang="en-US" sz="2800" dirty="0" smtClean="0"/>
              <a:t>	Three types of indirect cost:</a:t>
            </a:r>
          </a:p>
          <a:p>
            <a:pPr eaLnBrk="1" hangingPunct="1">
              <a:lnSpc>
                <a:spcPct val="80000"/>
              </a:lnSpc>
              <a:buFontTx/>
              <a:buNone/>
            </a:pPr>
            <a:r>
              <a:rPr lang="en-US" altLang="en-US" sz="2800" dirty="0" smtClean="0"/>
              <a:t>			Indirect Materials</a:t>
            </a:r>
          </a:p>
          <a:p>
            <a:pPr eaLnBrk="1" hangingPunct="1">
              <a:lnSpc>
                <a:spcPct val="80000"/>
              </a:lnSpc>
              <a:buFontTx/>
              <a:buNone/>
            </a:pPr>
            <a:r>
              <a:rPr lang="en-US" altLang="en-US" sz="2800" dirty="0" smtClean="0"/>
              <a:t>			Indirect </a:t>
            </a:r>
            <a:r>
              <a:rPr lang="en-US" altLang="en-US" sz="2800" dirty="0" err="1" smtClean="0"/>
              <a:t>Labour</a:t>
            </a:r>
            <a:endParaRPr lang="en-US" altLang="en-US" sz="2800" dirty="0" smtClean="0"/>
          </a:p>
          <a:p>
            <a:pPr eaLnBrk="1" hangingPunct="1">
              <a:lnSpc>
                <a:spcPct val="80000"/>
              </a:lnSpc>
              <a:buFontTx/>
              <a:buNone/>
            </a:pPr>
            <a:r>
              <a:rPr lang="en-US" altLang="en-US" sz="2800" dirty="0" smtClean="0"/>
              <a:t>			Indirect Expenses</a:t>
            </a:r>
          </a:p>
          <a:p>
            <a:pPr eaLnBrk="1" hangingPunct="1">
              <a:lnSpc>
                <a:spcPct val="80000"/>
              </a:lnSpc>
            </a:pPr>
            <a:endParaRPr lang="en-GB" altLang="en-US" sz="2800" dirty="0" smtClean="0"/>
          </a:p>
        </p:txBody>
      </p:sp>
    </p:spTree>
    <p:extLst>
      <p:ext uri="{BB962C8B-B14F-4D97-AF65-F5344CB8AC3E}">
        <p14:creationId xmlns:p14="http://schemas.microsoft.com/office/powerpoint/2010/main" val="134028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u="sng" dirty="0"/>
              <a:t>Classification of </a:t>
            </a:r>
            <a:r>
              <a:rPr lang="en-US" b="1" u="sng" dirty="0" err="1" smtClean="0"/>
              <a:t>Labour</a:t>
            </a:r>
            <a:endParaRPr lang="en-GB" dirty="0"/>
          </a:p>
        </p:txBody>
      </p:sp>
      <p:sp>
        <p:nvSpPr>
          <p:cNvPr id="3" name="Content Placeholder 2"/>
          <p:cNvSpPr>
            <a:spLocks noGrp="1"/>
          </p:cNvSpPr>
          <p:nvPr>
            <p:ph idx="4294967295"/>
          </p:nvPr>
        </p:nvSpPr>
        <p:spPr>
          <a:xfrm>
            <a:off x="457200" y="1600200"/>
            <a:ext cx="8229600" cy="4525963"/>
          </a:xfrm>
          <a:prstGeom prst="rect">
            <a:avLst/>
          </a:prstGeom>
        </p:spPr>
        <p:txBody>
          <a:bodyPr>
            <a:normAutofit/>
          </a:bodyPr>
          <a:lstStyle/>
          <a:p>
            <a:pPr marL="577850" indent="-577850" defTabSz="762000">
              <a:lnSpc>
                <a:spcPct val="90000"/>
              </a:lnSpc>
              <a:buFontTx/>
              <a:buNone/>
            </a:pPr>
            <a:r>
              <a:rPr lang="en-US" sz="3600" dirty="0" smtClean="0"/>
              <a:t>	</a:t>
            </a:r>
            <a:r>
              <a:rPr lang="en-US" dirty="0" smtClean="0"/>
              <a:t>The main concern for the cost accountant is whether to classify </a:t>
            </a:r>
            <a:r>
              <a:rPr lang="en-US" dirty="0" err="1" smtClean="0"/>
              <a:t>labour</a:t>
            </a:r>
            <a:r>
              <a:rPr lang="en-US" dirty="0" smtClean="0"/>
              <a:t> costs as direct or indirect.</a:t>
            </a:r>
          </a:p>
          <a:p>
            <a:pPr marL="577850" indent="-577850" defTabSz="762000">
              <a:lnSpc>
                <a:spcPct val="90000"/>
              </a:lnSpc>
              <a:buFontTx/>
              <a:buNone/>
            </a:pPr>
            <a:r>
              <a:rPr lang="en-US" dirty="0" smtClean="0"/>
              <a:t>	</a:t>
            </a:r>
          </a:p>
          <a:p>
            <a:pPr marL="577850" indent="-577850" defTabSz="762000">
              <a:lnSpc>
                <a:spcPct val="90000"/>
              </a:lnSpc>
              <a:buNone/>
            </a:pPr>
            <a:r>
              <a:rPr lang="en-US" b="1" dirty="0" smtClean="0"/>
              <a:t>Direct </a:t>
            </a:r>
            <a:r>
              <a:rPr lang="en-US" b="1" dirty="0" err="1" smtClean="0"/>
              <a:t>Labour</a:t>
            </a:r>
            <a:endParaRPr lang="en-US" b="1" dirty="0" smtClean="0"/>
          </a:p>
          <a:p>
            <a:pPr marL="577850" indent="-577850" defTabSz="762000">
              <a:lnSpc>
                <a:spcPct val="90000"/>
              </a:lnSpc>
              <a:buFontTx/>
              <a:buNone/>
            </a:pPr>
            <a:r>
              <a:rPr lang="en-US" dirty="0" smtClean="0"/>
              <a:t>	Hours spent directly on making a product are charged directly to that product.</a:t>
            </a:r>
          </a:p>
          <a:p>
            <a:pPr marL="577850" indent="-577850" defTabSz="762000">
              <a:lnSpc>
                <a:spcPct val="90000"/>
              </a:lnSpc>
              <a:buFontTx/>
              <a:buNone/>
            </a:pPr>
            <a:endParaRPr lang="en-US" dirty="0" smtClean="0"/>
          </a:p>
        </p:txBody>
      </p:sp>
    </p:spTree>
    <p:extLst>
      <p:ext uri="{BB962C8B-B14F-4D97-AF65-F5344CB8AC3E}">
        <p14:creationId xmlns:p14="http://schemas.microsoft.com/office/powerpoint/2010/main" val="39428434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Indirect </a:t>
            </a:r>
            <a:r>
              <a:rPr lang="en-US" b="1" dirty="0" err="1" smtClean="0"/>
              <a:t>Labour</a:t>
            </a:r>
            <a:endParaRPr lang="en-GB" dirty="0"/>
          </a:p>
        </p:txBody>
      </p:sp>
      <p:sp>
        <p:nvSpPr>
          <p:cNvPr id="3" name="Content Placeholder 2"/>
          <p:cNvSpPr>
            <a:spLocks noGrp="1"/>
          </p:cNvSpPr>
          <p:nvPr>
            <p:ph idx="4294967295"/>
          </p:nvPr>
        </p:nvSpPr>
        <p:spPr>
          <a:xfrm>
            <a:off x="457200" y="1600200"/>
            <a:ext cx="8229600" cy="4525963"/>
          </a:xfrm>
          <a:prstGeom prst="rect">
            <a:avLst/>
          </a:prstGeom>
        </p:spPr>
        <p:txBody>
          <a:bodyPr>
            <a:normAutofit/>
          </a:bodyPr>
          <a:lstStyle/>
          <a:p>
            <a:pPr marL="577850" indent="-577850" defTabSz="762000">
              <a:lnSpc>
                <a:spcPct val="90000"/>
              </a:lnSpc>
            </a:pPr>
            <a:r>
              <a:rPr lang="en-US" dirty="0" smtClean="0"/>
              <a:t>Hours </a:t>
            </a:r>
            <a:r>
              <a:rPr lang="en-US" dirty="0"/>
              <a:t>spent on activities not directly making a product – </a:t>
            </a:r>
            <a:r>
              <a:rPr lang="en-US" dirty="0" err="1"/>
              <a:t>e,g</a:t>
            </a:r>
            <a:r>
              <a:rPr lang="en-US" dirty="0"/>
              <a:t> production supervisors, administrative and sales salaries. </a:t>
            </a:r>
          </a:p>
          <a:p>
            <a:pPr marL="577850" indent="-577850" defTabSz="762000">
              <a:lnSpc>
                <a:spcPct val="90000"/>
              </a:lnSpc>
            </a:pPr>
            <a:r>
              <a:rPr lang="en-GB" dirty="0"/>
              <a:t>The labour cost here is treated as an overhead.  </a:t>
            </a:r>
          </a:p>
          <a:p>
            <a:pPr marL="577850" indent="-577850" defTabSz="762000">
              <a:lnSpc>
                <a:spcPct val="90000"/>
              </a:lnSpc>
            </a:pPr>
            <a:r>
              <a:rPr lang="en-GB" dirty="0"/>
              <a:t>Production labour (for instance workshop supervisor) would be a production overhead, but the salesman, for example would be a non-production overhead.</a:t>
            </a:r>
            <a:endParaRPr lang="en-US" dirty="0"/>
          </a:p>
          <a:p>
            <a:endParaRPr lang="en-GB" dirty="0"/>
          </a:p>
        </p:txBody>
      </p:sp>
    </p:spTree>
    <p:extLst>
      <p:ext uri="{BB962C8B-B14F-4D97-AF65-F5344CB8AC3E}">
        <p14:creationId xmlns:p14="http://schemas.microsoft.com/office/powerpoint/2010/main" val="17870296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u="sng" dirty="0"/>
              <a:t>Overtime </a:t>
            </a:r>
            <a:r>
              <a:rPr lang="en-US" b="1" u="sng" dirty="0" smtClean="0"/>
              <a:t>Earnings</a:t>
            </a:r>
            <a:endParaRPr lang="en-GB" dirty="0"/>
          </a:p>
        </p:txBody>
      </p:sp>
      <p:sp>
        <p:nvSpPr>
          <p:cNvPr id="3" name="Content Placeholder 2"/>
          <p:cNvSpPr>
            <a:spLocks noGrp="1"/>
          </p:cNvSpPr>
          <p:nvPr>
            <p:ph idx="4294967295"/>
          </p:nvPr>
        </p:nvSpPr>
        <p:spPr>
          <a:xfrm>
            <a:off x="457200" y="1600200"/>
            <a:ext cx="8229600" cy="4525963"/>
          </a:xfrm>
          <a:prstGeom prst="rect">
            <a:avLst/>
          </a:prstGeom>
        </p:spPr>
        <p:txBody>
          <a:bodyPr>
            <a:normAutofit/>
          </a:bodyPr>
          <a:lstStyle/>
          <a:p>
            <a:pPr defTabSz="762000">
              <a:lnSpc>
                <a:spcPct val="90000"/>
              </a:lnSpc>
            </a:pPr>
            <a:r>
              <a:rPr lang="en-US" dirty="0" smtClean="0"/>
              <a:t>The overtime premium is the extra amount paid over and above the usual hourly rate.</a:t>
            </a:r>
          </a:p>
          <a:p>
            <a:r>
              <a:rPr lang="en-GB" dirty="0" smtClean="0"/>
              <a:t>Overtime is likely to be higher e.g. time and a half. Usually paid weekly, but may be monthly.</a:t>
            </a:r>
          </a:p>
          <a:p>
            <a:pPr>
              <a:buNone/>
            </a:pPr>
            <a:endParaRPr lang="en-GB" dirty="0" smtClean="0"/>
          </a:p>
          <a:p>
            <a:r>
              <a:rPr lang="en-GB" dirty="0" smtClean="0"/>
              <a:t>The extra amount on top of the basic wage is called the overtime premium.</a:t>
            </a:r>
            <a:endParaRPr lang="en-US" dirty="0" smtClean="0"/>
          </a:p>
          <a:p>
            <a:pPr marL="0" indent="0" defTabSz="762000">
              <a:lnSpc>
                <a:spcPct val="90000"/>
              </a:lnSpc>
              <a:buNone/>
            </a:pPr>
            <a:r>
              <a:rPr lang="en-US" u="sng" dirty="0" smtClean="0"/>
              <a:t>Example:</a:t>
            </a:r>
          </a:p>
          <a:p>
            <a:pPr marL="577850" indent="-577850" defTabSz="762000">
              <a:lnSpc>
                <a:spcPct val="90000"/>
              </a:lnSpc>
            </a:pPr>
            <a:r>
              <a:rPr lang="en-US" dirty="0" smtClean="0"/>
              <a:t>Employees basic rate is £6/hour, and overtime is paid at time-and-a-half, what is the overtime premium?</a:t>
            </a:r>
          </a:p>
          <a:p>
            <a:pPr marL="0" indent="0" defTabSz="762000">
              <a:lnSpc>
                <a:spcPct val="90000"/>
              </a:lnSpc>
              <a:buNone/>
            </a:pPr>
            <a:r>
              <a:rPr lang="en-US" dirty="0" smtClean="0"/>
              <a:t>Answer: £3/hour</a:t>
            </a:r>
          </a:p>
          <a:p>
            <a:endParaRPr lang="en-GB" dirty="0"/>
          </a:p>
        </p:txBody>
      </p:sp>
    </p:spTree>
    <p:extLst>
      <p:ext uri="{BB962C8B-B14F-4D97-AF65-F5344CB8AC3E}">
        <p14:creationId xmlns:p14="http://schemas.microsoft.com/office/powerpoint/2010/main" val="10291205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Overtime</a:t>
            </a:r>
            <a:endParaRPr lang="en-GB" dirty="0"/>
          </a:p>
        </p:txBody>
      </p:sp>
      <p:sp>
        <p:nvSpPr>
          <p:cNvPr id="3" name="Content Placeholder 2"/>
          <p:cNvSpPr>
            <a:spLocks noGrp="1"/>
          </p:cNvSpPr>
          <p:nvPr>
            <p:ph idx="4294967295"/>
          </p:nvPr>
        </p:nvSpPr>
        <p:spPr>
          <a:xfrm>
            <a:off x="457200" y="1600200"/>
            <a:ext cx="8229600" cy="4525963"/>
          </a:xfrm>
          <a:prstGeom prst="rect">
            <a:avLst/>
          </a:prstGeom>
        </p:spPr>
        <p:txBody>
          <a:bodyPr>
            <a:normAutofit/>
          </a:bodyPr>
          <a:lstStyle/>
          <a:p>
            <a:r>
              <a:rPr lang="en-GB" dirty="0" smtClean="0"/>
              <a:t>Example 2:</a:t>
            </a:r>
          </a:p>
          <a:p>
            <a:pPr marL="0" indent="0">
              <a:buNone/>
            </a:pPr>
            <a:r>
              <a:rPr lang="en-GB" dirty="0" smtClean="0"/>
              <a:t>Basic hourly rate is £7.20, and overtime is paid at 125% of the normal hourly rate.</a:t>
            </a:r>
          </a:p>
          <a:p>
            <a:pPr marL="0" indent="0">
              <a:buNone/>
            </a:pPr>
            <a:endParaRPr lang="en-GB" dirty="0"/>
          </a:p>
          <a:p>
            <a:pPr marL="0" indent="0">
              <a:buNone/>
            </a:pPr>
            <a:r>
              <a:rPr lang="en-GB" dirty="0" smtClean="0"/>
              <a:t>What is the amount paid for each hour of overtime worked?</a:t>
            </a:r>
          </a:p>
          <a:p>
            <a:pPr marL="0" indent="0">
              <a:buNone/>
            </a:pPr>
            <a:r>
              <a:rPr lang="en-GB" dirty="0" smtClean="0"/>
              <a:t>Answer: £7.20 x 125% = £9</a:t>
            </a:r>
          </a:p>
          <a:p>
            <a:pPr marL="0" indent="0">
              <a:buNone/>
            </a:pPr>
            <a:endParaRPr lang="en-GB" dirty="0"/>
          </a:p>
          <a:p>
            <a:pPr marL="0" indent="0">
              <a:buNone/>
            </a:pPr>
            <a:r>
              <a:rPr lang="en-GB" dirty="0" smtClean="0"/>
              <a:t>What is the overtime premium?</a:t>
            </a:r>
          </a:p>
          <a:p>
            <a:pPr marL="0" indent="0">
              <a:buNone/>
            </a:pPr>
            <a:r>
              <a:rPr lang="en-GB" dirty="0" smtClean="0"/>
              <a:t>Answer: £7.20 x 25% = £1.80</a:t>
            </a:r>
          </a:p>
          <a:p>
            <a:pPr marL="0" indent="0">
              <a:buNone/>
            </a:pPr>
            <a:endParaRPr lang="en-GB" dirty="0"/>
          </a:p>
        </p:txBody>
      </p:sp>
    </p:spTree>
    <p:extLst>
      <p:ext uri="{BB962C8B-B14F-4D97-AF65-F5344CB8AC3E}">
        <p14:creationId xmlns:p14="http://schemas.microsoft.com/office/powerpoint/2010/main" val="39195872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Overtime</a:t>
            </a:r>
            <a:endParaRPr lang="en-GB" dirty="0"/>
          </a:p>
        </p:txBody>
      </p:sp>
      <p:sp>
        <p:nvSpPr>
          <p:cNvPr id="3" name="Content Placeholder 2"/>
          <p:cNvSpPr>
            <a:spLocks noGrp="1"/>
          </p:cNvSpPr>
          <p:nvPr>
            <p:ph idx="4294967295"/>
          </p:nvPr>
        </p:nvSpPr>
        <p:spPr>
          <a:xfrm>
            <a:off x="457200" y="1639341"/>
            <a:ext cx="8229600" cy="4525963"/>
          </a:xfrm>
          <a:prstGeom prst="rect">
            <a:avLst/>
          </a:prstGeom>
        </p:spPr>
        <p:txBody>
          <a:bodyPr/>
          <a:lstStyle/>
          <a:p>
            <a:pPr marL="0" indent="0">
              <a:buNone/>
            </a:pPr>
            <a:r>
              <a:rPr lang="en-GB" dirty="0" smtClean="0"/>
              <a:t>Question:</a:t>
            </a:r>
          </a:p>
          <a:p>
            <a:pPr marL="0" indent="0">
              <a:buNone/>
            </a:pPr>
            <a:r>
              <a:rPr lang="en-GB" dirty="0" smtClean="0"/>
              <a:t>Basic working week is 40 hours at £5/hour, and overtime is paid at time-and-a-half.</a:t>
            </a:r>
          </a:p>
          <a:p>
            <a:pPr marL="0" indent="0">
              <a:buNone/>
            </a:pPr>
            <a:endParaRPr lang="en-GB" dirty="0"/>
          </a:p>
          <a:p>
            <a:pPr marL="0" indent="0">
              <a:buNone/>
            </a:pPr>
            <a:r>
              <a:rPr lang="en-GB" dirty="0" smtClean="0"/>
              <a:t>If the employee work 45 hours  in a week, what is his/her wage cost? </a:t>
            </a:r>
            <a:endParaRPr lang="en-GB" dirty="0"/>
          </a:p>
        </p:txBody>
      </p:sp>
    </p:spTree>
    <p:extLst>
      <p:ext uri="{BB962C8B-B14F-4D97-AF65-F5344CB8AC3E}">
        <p14:creationId xmlns:p14="http://schemas.microsoft.com/office/powerpoint/2010/main" val="38013155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457200" y="1600200"/>
            <a:ext cx="8229600" cy="4525963"/>
          </a:xfrm>
          <a:prstGeom prst="rect">
            <a:avLst/>
          </a:prstGeom>
        </p:spPr>
        <p:txBody>
          <a:bodyPr/>
          <a:lstStyle/>
          <a:p>
            <a:r>
              <a:rPr lang="en-GB" dirty="0" smtClean="0"/>
              <a:t>Answer:</a:t>
            </a:r>
          </a:p>
          <a:p>
            <a:pPr marL="0" indent="0">
              <a:buNone/>
            </a:pPr>
            <a:r>
              <a:rPr lang="en-GB" dirty="0" smtClean="0"/>
              <a:t>Basic pay (45 x £5) =  £225</a:t>
            </a:r>
          </a:p>
          <a:p>
            <a:pPr marL="0" indent="0">
              <a:buNone/>
            </a:pPr>
            <a:endParaRPr lang="en-GB" dirty="0"/>
          </a:p>
          <a:p>
            <a:pPr marL="0" indent="0">
              <a:buNone/>
            </a:pPr>
            <a:r>
              <a:rPr lang="en-GB" dirty="0" smtClean="0"/>
              <a:t>Overtime premium</a:t>
            </a:r>
          </a:p>
          <a:p>
            <a:pPr marL="0" indent="0">
              <a:buNone/>
            </a:pPr>
            <a:r>
              <a:rPr lang="en-GB" dirty="0" smtClean="0"/>
              <a:t>5 hours x (£5 x 0.5) = </a:t>
            </a:r>
            <a:r>
              <a:rPr lang="en-GB" u="sng" dirty="0" smtClean="0"/>
              <a:t>£12.50</a:t>
            </a:r>
          </a:p>
          <a:p>
            <a:pPr marL="0" indent="0">
              <a:buNone/>
            </a:pPr>
            <a:endParaRPr lang="en-GB" u="sng" dirty="0" smtClean="0"/>
          </a:p>
          <a:p>
            <a:pPr marL="0" indent="0">
              <a:buNone/>
            </a:pPr>
            <a:r>
              <a:rPr lang="en-GB" dirty="0"/>
              <a:t> </a:t>
            </a:r>
            <a:r>
              <a:rPr lang="en-GB" dirty="0" smtClean="0"/>
              <a:t>                                     </a:t>
            </a:r>
            <a:r>
              <a:rPr lang="en-GB" u="sng" dirty="0" smtClean="0"/>
              <a:t>£237.50</a:t>
            </a:r>
            <a:endParaRPr lang="en-GB" u="sng" dirty="0"/>
          </a:p>
        </p:txBody>
      </p:sp>
    </p:spTree>
    <p:extLst>
      <p:ext uri="{BB962C8B-B14F-4D97-AF65-F5344CB8AC3E}">
        <p14:creationId xmlns:p14="http://schemas.microsoft.com/office/powerpoint/2010/main" val="28988965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Overtime</a:t>
            </a:r>
            <a:endParaRPr lang="en-GB" dirty="0"/>
          </a:p>
        </p:txBody>
      </p:sp>
      <p:sp>
        <p:nvSpPr>
          <p:cNvPr id="3" name="Content Placeholder 2"/>
          <p:cNvSpPr>
            <a:spLocks noGrp="1"/>
          </p:cNvSpPr>
          <p:nvPr>
            <p:ph idx="4294967295"/>
          </p:nvPr>
        </p:nvSpPr>
        <p:spPr>
          <a:xfrm>
            <a:off x="457200" y="1600200"/>
            <a:ext cx="8229600" cy="4525963"/>
          </a:xfrm>
          <a:prstGeom prst="rect">
            <a:avLst/>
          </a:prstGeom>
        </p:spPr>
        <p:txBody>
          <a:bodyPr/>
          <a:lstStyle/>
          <a:p>
            <a:pPr marL="577850" indent="-577850" defTabSz="762000">
              <a:lnSpc>
                <a:spcPct val="90000"/>
              </a:lnSpc>
            </a:pPr>
            <a:r>
              <a:rPr lang="en-US" dirty="0"/>
              <a:t>In most circumstances </a:t>
            </a:r>
            <a:r>
              <a:rPr lang="en-US" b="1" dirty="0" smtClean="0"/>
              <a:t>overtime </a:t>
            </a:r>
            <a:r>
              <a:rPr lang="en-US" b="1" dirty="0"/>
              <a:t>is an indirect cost</a:t>
            </a:r>
            <a:r>
              <a:rPr lang="en-US" dirty="0"/>
              <a:t>, even if the normal rate is charged as a direct cost.  </a:t>
            </a:r>
          </a:p>
          <a:p>
            <a:pPr marL="577850" indent="-577850" defTabSz="762000">
              <a:lnSpc>
                <a:spcPct val="90000"/>
              </a:lnSpc>
            </a:pPr>
            <a:endParaRPr lang="en-US" dirty="0"/>
          </a:p>
          <a:p>
            <a:pPr marL="577850" indent="-577850" defTabSz="762000">
              <a:lnSpc>
                <a:spcPct val="90000"/>
              </a:lnSpc>
            </a:pPr>
            <a:r>
              <a:rPr lang="en-US" dirty="0"/>
              <a:t>If overtime is being worked </a:t>
            </a:r>
            <a:r>
              <a:rPr lang="en-US" u="sng" dirty="0"/>
              <a:t>at the specific request</a:t>
            </a:r>
            <a:r>
              <a:rPr lang="en-US" dirty="0"/>
              <a:t> of a customer, the premium can be </a:t>
            </a:r>
            <a:r>
              <a:rPr lang="en-US" b="1" dirty="0"/>
              <a:t>charged as a direct cost</a:t>
            </a:r>
            <a:r>
              <a:rPr lang="en-US" dirty="0"/>
              <a:t>.</a:t>
            </a:r>
          </a:p>
          <a:p>
            <a:pPr marL="0" indent="0">
              <a:buNone/>
            </a:pPr>
            <a:endParaRPr lang="en-GB" dirty="0"/>
          </a:p>
        </p:txBody>
      </p:sp>
    </p:spTree>
    <p:extLst>
      <p:ext uri="{BB962C8B-B14F-4D97-AF65-F5344CB8AC3E}">
        <p14:creationId xmlns:p14="http://schemas.microsoft.com/office/powerpoint/2010/main" val="24481208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Classification of </a:t>
            </a:r>
            <a:r>
              <a:rPr lang="en-US" dirty="0" err="1" smtClean="0"/>
              <a:t>Labour</a:t>
            </a:r>
            <a:endParaRPr lang="en-GB" dirty="0"/>
          </a:p>
        </p:txBody>
      </p:sp>
      <p:sp>
        <p:nvSpPr>
          <p:cNvPr id="3" name="Content Placeholder 2"/>
          <p:cNvSpPr>
            <a:spLocks noGrp="1"/>
          </p:cNvSpPr>
          <p:nvPr>
            <p:ph idx="4294967295"/>
          </p:nvPr>
        </p:nvSpPr>
        <p:spPr>
          <a:xfrm>
            <a:off x="457200" y="1600200"/>
            <a:ext cx="8229600" cy="4525963"/>
          </a:xfrm>
          <a:prstGeom prst="rect">
            <a:avLst/>
          </a:prstGeom>
        </p:spPr>
        <p:txBody>
          <a:bodyPr>
            <a:normAutofit fontScale="92500" lnSpcReduction="20000"/>
          </a:bodyPr>
          <a:lstStyle/>
          <a:p>
            <a:pPr marL="577850" indent="-577850" defTabSz="762000">
              <a:buFontTx/>
              <a:buNone/>
            </a:pPr>
            <a:r>
              <a:rPr lang="en-US" sz="3600" dirty="0" smtClean="0"/>
              <a:t>	</a:t>
            </a:r>
            <a:r>
              <a:rPr lang="en-US" sz="3600" b="1" dirty="0" smtClean="0"/>
              <a:t>Idle Time</a:t>
            </a:r>
          </a:p>
          <a:p>
            <a:pPr marL="577850" indent="-577850" defTabSz="762000"/>
            <a:r>
              <a:rPr lang="en-US" dirty="0" smtClean="0"/>
              <a:t>This is time when workers are being paid but no work is being done.</a:t>
            </a:r>
          </a:p>
          <a:p>
            <a:pPr marL="577850" indent="-577850" defTabSz="762000">
              <a:buNone/>
            </a:pPr>
            <a:r>
              <a:rPr lang="en-US" dirty="0" smtClean="0"/>
              <a:t>  </a:t>
            </a:r>
          </a:p>
          <a:p>
            <a:pPr marL="577850" indent="-577850" defTabSz="762000"/>
            <a:r>
              <a:rPr lang="en-US" i="1" dirty="0" smtClean="0"/>
              <a:t>Unexpected</a:t>
            </a:r>
            <a:r>
              <a:rPr lang="en-US" dirty="0" smtClean="0"/>
              <a:t> idle time, such as machine breakdown, should be </a:t>
            </a:r>
            <a:r>
              <a:rPr lang="en-US" b="1" dirty="0" smtClean="0"/>
              <a:t>treated as an indirect </a:t>
            </a:r>
            <a:r>
              <a:rPr lang="en-US" b="1" dirty="0" err="1" smtClean="0"/>
              <a:t>labour</a:t>
            </a:r>
            <a:r>
              <a:rPr lang="en-US" b="1" dirty="0" smtClean="0"/>
              <a:t> cost</a:t>
            </a:r>
            <a:r>
              <a:rPr lang="en-US" dirty="0" smtClean="0"/>
              <a:t>.</a:t>
            </a:r>
          </a:p>
          <a:p>
            <a:pPr marL="577850" indent="-577850" defTabSz="762000">
              <a:buNone/>
            </a:pPr>
            <a:r>
              <a:rPr lang="en-US" dirty="0" smtClean="0"/>
              <a:t> </a:t>
            </a:r>
          </a:p>
          <a:p>
            <a:pPr marL="577850" indent="-577850" defTabSz="762000"/>
            <a:r>
              <a:rPr lang="en-US" dirty="0" smtClean="0"/>
              <a:t>Idle time </a:t>
            </a:r>
            <a:r>
              <a:rPr lang="en-US" i="1" dirty="0" smtClean="0"/>
              <a:t>for planned events </a:t>
            </a:r>
            <a:r>
              <a:rPr lang="en-US" dirty="0" smtClean="0"/>
              <a:t>e.g. tea breaks, should be </a:t>
            </a:r>
            <a:r>
              <a:rPr lang="en-US" b="1" dirty="0" smtClean="0"/>
              <a:t>treated as direct costs </a:t>
            </a:r>
            <a:r>
              <a:rPr lang="en-US" dirty="0" smtClean="0"/>
              <a:t>and should be built into the standard time for the job.</a:t>
            </a:r>
          </a:p>
          <a:p>
            <a:pPr marL="577850" indent="-577850" defTabSz="762000">
              <a:buFontTx/>
              <a:buNone/>
            </a:pPr>
            <a:r>
              <a:rPr lang="en-US" sz="3600" dirty="0" smtClean="0"/>
              <a:t>	</a:t>
            </a:r>
            <a:endParaRPr lang="en-GB" dirty="0"/>
          </a:p>
        </p:txBody>
      </p:sp>
    </p:spTree>
    <p:extLst>
      <p:ext uri="{BB962C8B-B14F-4D97-AF65-F5344CB8AC3E}">
        <p14:creationId xmlns:p14="http://schemas.microsoft.com/office/powerpoint/2010/main" val="4053158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smtClean="0"/>
              <a:t>Example</a:t>
            </a:r>
            <a:endParaRPr lang="en-GB" dirty="0"/>
          </a:p>
        </p:txBody>
      </p:sp>
      <p:sp>
        <p:nvSpPr>
          <p:cNvPr id="3" name="Content Placeholder 2"/>
          <p:cNvSpPr>
            <a:spLocks noGrp="1"/>
          </p:cNvSpPr>
          <p:nvPr>
            <p:ph idx="4294967295"/>
          </p:nvPr>
        </p:nvSpPr>
        <p:spPr>
          <a:xfrm>
            <a:off x="457200" y="1600200"/>
            <a:ext cx="8229600" cy="4525963"/>
          </a:xfrm>
          <a:prstGeom prst="rect">
            <a:avLst/>
          </a:prstGeom>
        </p:spPr>
        <p:txBody>
          <a:bodyPr>
            <a:normAutofit fontScale="92500" lnSpcReduction="20000"/>
          </a:bodyPr>
          <a:lstStyle/>
          <a:p>
            <a:pPr marL="577850" indent="-577850" defTabSz="762000">
              <a:lnSpc>
                <a:spcPct val="90000"/>
              </a:lnSpc>
            </a:pPr>
            <a:r>
              <a:rPr lang="en-US" sz="3600" dirty="0" smtClean="0"/>
              <a:t>Sue normally works a 40 hour week and she is paid £5.00 per hour.  </a:t>
            </a:r>
          </a:p>
          <a:p>
            <a:pPr marL="577850" indent="-577850" defTabSz="762000">
              <a:lnSpc>
                <a:spcPct val="90000"/>
              </a:lnSpc>
            </a:pPr>
            <a:r>
              <a:rPr lang="en-US" sz="3600" dirty="0" smtClean="0"/>
              <a:t>In the current week she has worked 55 hours, 5 of which were idle.  </a:t>
            </a:r>
          </a:p>
          <a:p>
            <a:pPr marL="577850" indent="-577850" defTabSz="762000">
              <a:lnSpc>
                <a:spcPct val="90000"/>
              </a:lnSpc>
            </a:pPr>
            <a:r>
              <a:rPr lang="en-US" sz="3600" dirty="0" smtClean="0"/>
              <a:t>She gets time and a half for overtime hours. </a:t>
            </a:r>
          </a:p>
          <a:p>
            <a:pPr marL="577850" indent="-577850" defTabSz="762000">
              <a:lnSpc>
                <a:spcPct val="90000"/>
              </a:lnSpc>
              <a:buNone/>
            </a:pPr>
            <a:r>
              <a:rPr lang="en-US" sz="3600" dirty="0" smtClean="0"/>
              <a:t>      </a:t>
            </a:r>
          </a:p>
          <a:p>
            <a:pPr marL="577850" indent="-577850" defTabSz="762000">
              <a:lnSpc>
                <a:spcPct val="90000"/>
              </a:lnSpc>
              <a:buNone/>
            </a:pPr>
            <a:r>
              <a:rPr lang="en-US" sz="3600" dirty="0" smtClean="0"/>
              <a:t>      What were her gross wages and how would these be broken into direct and indirect?</a:t>
            </a:r>
          </a:p>
          <a:p>
            <a:pPr marL="577850" indent="-577850" defTabSz="762000">
              <a:lnSpc>
                <a:spcPct val="90000"/>
              </a:lnSpc>
              <a:buFontTx/>
              <a:buNone/>
            </a:pPr>
            <a:endParaRPr lang="en-US" sz="3600" dirty="0" smtClean="0"/>
          </a:p>
          <a:p>
            <a:pPr marL="577850" indent="-577850" defTabSz="762000">
              <a:lnSpc>
                <a:spcPct val="90000"/>
              </a:lnSpc>
              <a:buFontTx/>
              <a:buNone/>
            </a:pPr>
            <a:endParaRPr lang="en-GB" dirty="0"/>
          </a:p>
        </p:txBody>
      </p:sp>
    </p:spTree>
    <p:extLst>
      <p:ext uri="{BB962C8B-B14F-4D97-AF65-F5344CB8AC3E}">
        <p14:creationId xmlns:p14="http://schemas.microsoft.com/office/powerpoint/2010/main" val="387201132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a:t>
            </a:r>
            <a:endParaRPr lang="en-GB" dirty="0"/>
          </a:p>
        </p:txBody>
      </p:sp>
      <p:sp>
        <p:nvSpPr>
          <p:cNvPr id="3" name="Content Placeholder 2"/>
          <p:cNvSpPr>
            <a:spLocks noGrp="1"/>
          </p:cNvSpPr>
          <p:nvPr>
            <p:ph idx="4294967295"/>
          </p:nvPr>
        </p:nvSpPr>
        <p:spPr>
          <a:xfrm>
            <a:off x="457200" y="1600200"/>
            <a:ext cx="8229600" cy="4525963"/>
          </a:xfrm>
          <a:prstGeom prst="rect">
            <a:avLst/>
          </a:prstGeom>
        </p:spPr>
        <p:txBody>
          <a:bodyPr>
            <a:normAutofit fontScale="92500" lnSpcReduction="10000"/>
          </a:bodyPr>
          <a:lstStyle/>
          <a:p>
            <a:pPr marL="577850" indent="-577850" defTabSz="762000">
              <a:lnSpc>
                <a:spcPct val="90000"/>
              </a:lnSpc>
              <a:buFontTx/>
              <a:buNone/>
            </a:pPr>
            <a:r>
              <a:rPr lang="en-US" b="1" dirty="0" smtClean="0"/>
              <a:t>Gross Wages</a:t>
            </a:r>
            <a:r>
              <a:rPr lang="en-US" dirty="0" smtClean="0"/>
              <a:t>							£</a:t>
            </a:r>
          </a:p>
          <a:p>
            <a:pPr marL="577850" indent="-577850" defTabSz="762000">
              <a:lnSpc>
                <a:spcPct val="90000"/>
              </a:lnSpc>
              <a:buFontTx/>
              <a:buNone/>
            </a:pPr>
            <a:r>
              <a:rPr lang="en-US" dirty="0" smtClean="0"/>
              <a:t>Basic wage component	55 hours x £5 = 		275</a:t>
            </a:r>
          </a:p>
          <a:p>
            <a:pPr marL="577850" indent="-577850" defTabSz="762000">
              <a:lnSpc>
                <a:spcPct val="90000"/>
              </a:lnSpc>
              <a:buFontTx/>
              <a:buNone/>
            </a:pPr>
            <a:r>
              <a:rPr lang="en-US" dirty="0" smtClean="0"/>
              <a:t>Overtime Premium</a:t>
            </a:r>
            <a:r>
              <a:rPr lang="en-US" dirty="0"/>
              <a:t> </a:t>
            </a:r>
            <a:r>
              <a:rPr lang="en-US" dirty="0" smtClean="0"/>
              <a:t>    15 hours x £5 x 0.5 =	          </a:t>
            </a:r>
            <a:r>
              <a:rPr lang="en-US" u="sng" dirty="0" smtClean="0"/>
              <a:t>37.5</a:t>
            </a:r>
          </a:p>
          <a:p>
            <a:pPr marL="577850" indent="-577850" defTabSz="762000">
              <a:lnSpc>
                <a:spcPct val="90000"/>
              </a:lnSpc>
              <a:buFontTx/>
              <a:buNone/>
            </a:pPr>
            <a:r>
              <a:rPr lang="en-US" dirty="0" smtClean="0"/>
              <a:t>Total							</a:t>
            </a:r>
            <a:r>
              <a:rPr lang="en-US" dirty="0"/>
              <a:t> </a:t>
            </a:r>
            <a:r>
              <a:rPr lang="en-US" dirty="0" smtClean="0"/>
              <a:t>        </a:t>
            </a:r>
            <a:r>
              <a:rPr lang="en-US" dirty="0" smtClean="0"/>
              <a:t> </a:t>
            </a:r>
            <a:r>
              <a:rPr lang="en-US" dirty="0" smtClean="0"/>
              <a:t>£312.5</a:t>
            </a:r>
          </a:p>
          <a:p>
            <a:pPr marL="577850" indent="-577850" defTabSz="762000">
              <a:lnSpc>
                <a:spcPct val="90000"/>
              </a:lnSpc>
              <a:buFontTx/>
              <a:buNone/>
            </a:pPr>
            <a:endParaRPr lang="en-US" dirty="0" smtClean="0"/>
          </a:p>
          <a:p>
            <a:pPr marL="577850" indent="-577850" defTabSz="762000">
              <a:lnSpc>
                <a:spcPct val="90000"/>
              </a:lnSpc>
              <a:buFontTx/>
              <a:buNone/>
            </a:pPr>
            <a:r>
              <a:rPr lang="en-US" b="1" dirty="0" smtClean="0"/>
              <a:t>Direct wages</a:t>
            </a:r>
          </a:p>
          <a:p>
            <a:pPr marL="577850" indent="-577850" defTabSz="762000">
              <a:lnSpc>
                <a:spcPct val="90000"/>
              </a:lnSpc>
              <a:buFontTx/>
              <a:buNone/>
            </a:pPr>
            <a:r>
              <a:rPr lang="en-US" dirty="0" smtClean="0"/>
              <a:t>Basic wage for productive hours	50 x £5 = 	£250</a:t>
            </a:r>
          </a:p>
          <a:p>
            <a:pPr marL="577850" indent="-577850" defTabSz="762000">
              <a:lnSpc>
                <a:spcPct val="90000"/>
              </a:lnSpc>
              <a:buFontTx/>
              <a:buNone/>
            </a:pPr>
            <a:endParaRPr lang="en-US" dirty="0" smtClean="0"/>
          </a:p>
          <a:p>
            <a:pPr marL="577850" indent="-577850" defTabSz="762000">
              <a:lnSpc>
                <a:spcPct val="90000"/>
              </a:lnSpc>
              <a:buFontTx/>
              <a:buNone/>
            </a:pPr>
            <a:r>
              <a:rPr lang="en-US" b="1" dirty="0" smtClean="0"/>
              <a:t>Indirect Wages</a:t>
            </a:r>
          </a:p>
          <a:p>
            <a:pPr marL="577850" indent="-577850" defTabSz="762000">
              <a:lnSpc>
                <a:spcPct val="90000"/>
              </a:lnSpc>
              <a:buFontTx/>
              <a:buNone/>
            </a:pPr>
            <a:r>
              <a:rPr lang="en-US" dirty="0" smtClean="0"/>
              <a:t>Basic wage for idle time	</a:t>
            </a:r>
            <a:r>
              <a:rPr lang="en-US" dirty="0" smtClean="0"/>
              <a:t>			5 </a:t>
            </a:r>
            <a:r>
              <a:rPr lang="en-US" dirty="0" smtClean="0"/>
              <a:t>x £5	 25</a:t>
            </a:r>
          </a:p>
          <a:p>
            <a:pPr marL="577850" indent="-577850" defTabSz="762000">
              <a:lnSpc>
                <a:spcPct val="90000"/>
              </a:lnSpc>
              <a:buFontTx/>
              <a:buNone/>
            </a:pPr>
            <a:r>
              <a:rPr lang="en-US" dirty="0" smtClean="0"/>
              <a:t>Overtime premium				</a:t>
            </a:r>
            <a:r>
              <a:rPr lang="en-US" dirty="0"/>
              <a:t> </a:t>
            </a:r>
            <a:r>
              <a:rPr lang="en-US" dirty="0" smtClean="0"/>
              <a:t>          </a:t>
            </a:r>
            <a:r>
              <a:rPr lang="en-US" u="sng" dirty="0" smtClean="0"/>
              <a:t>37.5</a:t>
            </a:r>
          </a:p>
          <a:p>
            <a:pPr marL="577850" indent="-577850" defTabSz="762000">
              <a:lnSpc>
                <a:spcPct val="90000"/>
              </a:lnSpc>
              <a:buFontTx/>
              <a:buNone/>
            </a:pPr>
            <a:r>
              <a:rPr lang="en-US" dirty="0" smtClean="0"/>
              <a:t>							</a:t>
            </a:r>
            <a:r>
              <a:rPr lang="en-US" dirty="0"/>
              <a:t>	</a:t>
            </a:r>
            <a:r>
              <a:rPr lang="en-US" dirty="0" smtClean="0"/>
              <a:t>£</a:t>
            </a:r>
            <a:r>
              <a:rPr lang="en-US" dirty="0" smtClean="0"/>
              <a:t>62.5</a:t>
            </a:r>
            <a:endParaRPr lang="en-GB" dirty="0"/>
          </a:p>
        </p:txBody>
      </p:sp>
    </p:spTree>
    <p:extLst>
      <p:ext uri="{BB962C8B-B14F-4D97-AF65-F5344CB8AC3E}">
        <p14:creationId xmlns:p14="http://schemas.microsoft.com/office/powerpoint/2010/main" val="253706905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normAutofit/>
          </a:bodyPr>
          <a:lstStyle/>
          <a:p>
            <a:pPr fontAlgn="auto">
              <a:spcAft>
                <a:spcPts val="0"/>
              </a:spcAft>
              <a:defRPr/>
            </a:pPr>
            <a:r>
              <a:rPr lang="en-GB">
                <a:latin typeface="Arial" charset="0"/>
              </a:rPr>
              <a:t>ABSORPTION COSTING</a:t>
            </a:r>
          </a:p>
        </p:txBody>
      </p:sp>
    </p:spTree>
    <p:extLst>
      <p:ext uri="{BB962C8B-B14F-4D97-AF65-F5344CB8AC3E}">
        <p14:creationId xmlns:p14="http://schemas.microsoft.com/office/powerpoint/2010/main" val="6531736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p:cNvSpPr>
            <a:spLocks noGrp="1"/>
          </p:cNvSpPr>
          <p:nvPr>
            <p:ph idx="4294967295"/>
          </p:nvPr>
        </p:nvSpPr>
        <p:spPr>
          <a:xfrm>
            <a:off x="498475" y="1762125"/>
            <a:ext cx="8147050" cy="4364038"/>
          </a:xfrm>
          <a:prstGeom prst="rect">
            <a:avLst/>
          </a:prstGeom>
        </p:spPr>
        <p:txBody>
          <a:bodyPr/>
          <a:lstStyle/>
          <a:p>
            <a:pPr eaLnBrk="1" hangingPunct="1"/>
            <a:r>
              <a:rPr lang="en-GB" altLang="en-US" smtClean="0">
                <a:latin typeface="Arial" panose="020B0604020202020204" pitchFamily="34" charset="0"/>
              </a:rPr>
              <a:t>A method of costing which charges a share of all overheads incurred to products on a fair basis.</a:t>
            </a:r>
          </a:p>
        </p:txBody>
      </p:sp>
    </p:spTree>
    <p:extLst>
      <p:ext uri="{BB962C8B-B14F-4D97-AF65-F5344CB8AC3E}">
        <p14:creationId xmlns:p14="http://schemas.microsoft.com/office/powerpoint/2010/main" val="18215008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4294967295"/>
          </p:nvPr>
        </p:nvSpPr>
        <p:spPr>
          <a:xfrm>
            <a:off x="498475" y="1762125"/>
            <a:ext cx="8147050" cy="4691063"/>
          </a:xfrm>
          <a:prstGeom prst="rect">
            <a:avLst/>
          </a:prstGeom>
        </p:spPr>
        <p:txBody>
          <a:bodyPr>
            <a:normAutofit/>
          </a:bodyPr>
          <a:lstStyle/>
          <a:p>
            <a:pPr eaLnBrk="1" hangingPunct="1">
              <a:lnSpc>
                <a:spcPct val="60000"/>
              </a:lnSpc>
              <a:buFontTx/>
              <a:buNone/>
            </a:pPr>
            <a:endParaRPr lang="en-US" altLang="en-US" sz="1700" b="1" dirty="0" smtClean="0">
              <a:latin typeface="Arial" panose="020B0604020202020204" pitchFamily="34" charset="0"/>
            </a:endParaRPr>
          </a:p>
          <a:p>
            <a:pPr eaLnBrk="1" hangingPunct="1">
              <a:lnSpc>
                <a:spcPct val="60000"/>
              </a:lnSpc>
              <a:buFontTx/>
              <a:buNone/>
            </a:pPr>
            <a:r>
              <a:rPr lang="en-US" altLang="en-US" sz="1700" dirty="0" smtClean="0">
                <a:latin typeface="Arial" panose="020B0604020202020204" pitchFamily="34" charset="0"/>
              </a:rPr>
              <a:t>The full cost of a product will be:									 £</a:t>
            </a:r>
          </a:p>
          <a:p>
            <a:pPr eaLnBrk="1" hangingPunct="1">
              <a:lnSpc>
                <a:spcPct val="60000"/>
              </a:lnSpc>
              <a:buFontTx/>
              <a:buNone/>
            </a:pPr>
            <a:r>
              <a:rPr lang="en-US" altLang="en-US" sz="1400" dirty="0" smtClean="0">
                <a:latin typeface="Arial" panose="020B0604020202020204" pitchFamily="34" charset="0"/>
              </a:rPr>
              <a:t>Direct Materials			            </a:t>
            </a:r>
            <a:r>
              <a:rPr lang="en-US" altLang="en-US" sz="1400" dirty="0" smtClean="0">
                <a:latin typeface="Arial" panose="020B0604020202020204" pitchFamily="34" charset="0"/>
              </a:rPr>
              <a:t>       10</a:t>
            </a:r>
            <a:endParaRPr lang="en-US" altLang="en-US" sz="1400" dirty="0" smtClean="0">
              <a:latin typeface="Arial" panose="020B0604020202020204" pitchFamily="34" charset="0"/>
            </a:endParaRPr>
          </a:p>
          <a:p>
            <a:pPr eaLnBrk="1" hangingPunct="1">
              <a:lnSpc>
                <a:spcPct val="60000"/>
              </a:lnSpc>
              <a:buFontTx/>
              <a:buNone/>
            </a:pPr>
            <a:r>
              <a:rPr lang="en-US" altLang="en-US" sz="1400" dirty="0" smtClean="0">
                <a:latin typeface="Arial" panose="020B0604020202020204" pitchFamily="34" charset="0"/>
              </a:rPr>
              <a:t>Direct </a:t>
            </a:r>
            <a:r>
              <a:rPr lang="en-US" altLang="en-US" sz="1400" dirty="0" err="1" smtClean="0">
                <a:latin typeface="Arial" panose="020B0604020202020204" pitchFamily="34" charset="0"/>
              </a:rPr>
              <a:t>Labour</a:t>
            </a:r>
            <a:r>
              <a:rPr lang="en-US" altLang="en-US" sz="1400" dirty="0" smtClean="0">
                <a:latin typeface="Arial" panose="020B0604020202020204" pitchFamily="34" charset="0"/>
              </a:rPr>
              <a:t>			             </a:t>
            </a:r>
            <a:r>
              <a:rPr lang="en-US" altLang="en-US" sz="1400" dirty="0" smtClean="0">
                <a:latin typeface="Arial" panose="020B0604020202020204" pitchFamily="34" charset="0"/>
              </a:rPr>
              <a:t>        </a:t>
            </a:r>
            <a:r>
              <a:rPr lang="en-US" altLang="en-US" sz="1400" dirty="0" smtClean="0">
                <a:latin typeface="Arial" panose="020B0604020202020204" pitchFamily="34" charset="0"/>
              </a:rPr>
              <a:t>5</a:t>
            </a:r>
          </a:p>
          <a:p>
            <a:pPr eaLnBrk="1" hangingPunct="1">
              <a:lnSpc>
                <a:spcPct val="60000"/>
              </a:lnSpc>
              <a:buFontTx/>
              <a:buNone/>
            </a:pPr>
            <a:r>
              <a:rPr lang="en-US" altLang="en-US" sz="1400" dirty="0" smtClean="0">
                <a:latin typeface="Arial" panose="020B0604020202020204" pitchFamily="34" charset="0"/>
              </a:rPr>
              <a:t>Direct Expenses			</a:t>
            </a:r>
            <a:r>
              <a:rPr lang="en-US" altLang="en-US" sz="1400" dirty="0" smtClean="0">
                <a:latin typeface="Arial" panose="020B0604020202020204" pitchFamily="34" charset="0"/>
              </a:rPr>
              <a:t>                   </a:t>
            </a:r>
            <a:r>
              <a:rPr lang="en-US" altLang="en-US" sz="1400" u="sng" dirty="0" smtClean="0">
                <a:latin typeface="Arial" panose="020B0604020202020204" pitchFamily="34" charset="0"/>
              </a:rPr>
              <a:t>  </a:t>
            </a:r>
            <a:r>
              <a:rPr lang="en-US" altLang="en-US" sz="1400" u="sng" dirty="0" smtClean="0">
                <a:latin typeface="Arial" panose="020B0604020202020204" pitchFamily="34" charset="0"/>
              </a:rPr>
              <a:t>5</a:t>
            </a:r>
          </a:p>
          <a:p>
            <a:pPr eaLnBrk="1" hangingPunct="1">
              <a:lnSpc>
                <a:spcPct val="60000"/>
              </a:lnSpc>
              <a:buFontTx/>
              <a:buNone/>
            </a:pPr>
            <a:r>
              <a:rPr lang="en-US" altLang="en-US" sz="1400" b="1" dirty="0" smtClean="0">
                <a:latin typeface="Arial" panose="020B0604020202020204" pitchFamily="34" charset="0"/>
              </a:rPr>
              <a:t>Prime Cost</a:t>
            </a:r>
            <a:r>
              <a:rPr lang="en-US" altLang="en-US" sz="1400" dirty="0" smtClean="0">
                <a:latin typeface="Arial" panose="020B0604020202020204" pitchFamily="34" charset="0"/>
              </a:rPr>
              <a:t>				20</a:t>
            </a:r>
            <a:endParaRPr lang="en-US" altLang="en-US" sz="1400" u="sng" dirty="0" smtClean="0">
              <a:latin typeface="Arial" panose="020B0604020202020204" pitchFamily="34" charset="0"/>
            </a:endParaRPr>
          </a:p>
          <a:p>
            <a:pPr eaLnBrk="1" hangingPunct="1">
              <a:lnSpc>
                <a:spcPct val="60000"/>
              </a:lnSpc>
              <a:buFontTx/>
              <a:buNone/>
            </a:pPr>
            <a:r>
              <a:rPr lang="en-US" altLang="en-US" sz="1400" dirty="0" smtClean="0">
                <a:latin typeface="Arial" panose="020B0604020202020204" pitchFamily="34" charset="0"/>
              </a:rPr>
              <a:t>Factory Overhead			</a:t>
            </a:r>
            <a:r>
              <a:rPr lang="en-US" altLang="en-US" sz="1400" u="sng" dirty="0" smtClean="0">
                <a:latin typeface="Arial" panose="020B0604020202020204" pitchFamily="34" charset="0"/>
              </a:rPr>
              <a:t>10</a:t>
            </a:r>
          </a:p>
          <a:p>
            <a:pPr eaLnBrk="1" hangingPunct="1">
              <a:lnSpc>
                <a:spcPct val="60000"/>
              </a:lnSpc>
              <a:buFontTx/>
              <a:buNone/>
            </a:pPr>
            <a:r>
              <a:rPr lang="en-US" altLang="en-US" sz="1400" b="1" dirty="0" smtClean="0">
                <a:latin typeface="Arial" panose="020B0604020202020204" pitchFamily="34" charset="0"/>
              </a:rPr>
              <a:t>Factory Cost		</a:t>
            </a:r>
            <a:r>
              <a:rPr lang="en-US" altLang="en-US" sz="1400" dirty="0" smtClean="0">
                <a:latin typeface="Arial" panose="020B0604020202020204" pitchFamily="34" charset="0"/>
              </a:rPr>
              <a:t>	         </a:t>
            </a:r>
            <a:r>
              <a:rPr lang="en-US" altLang="en-US" sz="1400" dirty="0" smtClean="0">
                <a:latin typeface="Arial" panose="020B0604020202020204" pitchFamily="34" charset="0"/>
              </a:rPr>
              <a:t>          </a:t>
            </a:r>
            <a:r>
              <a:rPr lang="en-US" altLang="en-US" sz="1400" dirty="0" smtClean="0">
                <a:latin typeface="Arial" panose="020B0604020202020204" pitchFamily="34" charset="0"/>
              </a:rPr>
              <a:t>30</a:t>
            </a:r>
            <a:endParaRPr lang="en-US" altLang="en-US" sz="1400" u="sng" dirty="0" smtClean="0">
              <a:latin typeface="Arial" panose="020B0604020202020204" pitchFamily="34" charset="0"/>
            </a:endParaRPr>
          </a:p>
          <a:p>
            <a:pPr eaLnBrk="1" hangingPunct="1">
              <a:lnSpc>
                <a:spcPct val="60000"/>
              </a:lnSpc>
              <a:buFontTx/>
              <a:buNone/>
            </a:pPr>
            <a:r>
              <a:rPr lang="en-US" altLang="en-US" sz="1400" dirty="0" smtClean="0">
                <a:latin typeface="Arial" panose="020B0604020202020204" pitchFamily="34" charset="0"/>
              </a:rPr>
              <a:t>Administration Overhead 	            </a:t>
            </a:r>
            <a:r>
              <a:rPr lang="en-US" altLang="en-US" sz="1400" dirty="0" smtClean="0">
                <a:latin typeface="Arial" panose="020B0604020202020204" pitchFamily="34" charset="0"/>
              </a:rPr>
              <a:t>                           </a:t>
            </a:r>
            <a:r>
              <a:rPr lang="en-US" altLang="en-US" sz="1400" dirty="0" smtClean="0">
                <a:latin typeface="Arial" panose="020B0604020202020204" pitchFamily="34" charset="0"/>
              </a:rPr>
              <a:t>3</a:t>
            </a:r>
            <a:endParaRPr lang="en-US" altLang="en-US" sz="1400" u="sng" dirty="0" smtClean="0">
              <a:latin typeface="Arial" panose="020B0604020202020204" pitchFamily="34" charset="0"/>
            </a:endParaRPr>
          </a:p>
          <a:p>
            <a:pPr eaLnBrk="1" hangingPunct="1">
              <a:lnSpc>
                <a:spcPct val="60000"/>
              </a:lnSpc>
              <a:buFontTx/>
              <a:buNone/>
            </a:pPr>
            <a:r>
              <a:rPr lang="en-US" altLang="en-US" sz="1400" dirty="0" smtClean="0">
                <a:latin typeface="Arial" panose="020B0604020202020204" pitchFamily="34" charset="0"/>
              </a:rPr>
              <a:t>Selling Overhead		         </a:t>
            </a:r>
            <a:r>
              <a:rPr lang="en-US" altLang="en-US" sz="1400" dirty="0" smtClean="0">
                <a:latin typeface="Arial" panose="020B0604020202020204" pitchFamily="34" charset="0"/>
              </a:rPr>
              <a:t>                              </a:t>
            </a:r>
            <a:r>
              <a:rPr lang="en-US" altLang="en-US" sz="1400" dirty="0" smtClean="0">
                <a:latin typeface="Arial" panose="020B0604020202020204" pitchFamily="34" charset="0"/>
              </a:rPr>
              <a:t>2</a:t>
            </a:r>
            <a:endParaRPr lang="en-US" altLang="en-US" sz="1400" u="sng" dirty="0" smtClean="0">
              <a:latin typeface="Arial" panose="020B0604020202020204" pitchFamily="34" charset="0"/>
            </a:endParaRPr>
          </a:p>
          <a:p>
            <a:pPr eaLnBrk="1" hangingPunct="1">
              <a:lnSpc>
                <a:spcPct val="60000"/>
              </a:lnSpc>
              <a:buFontTx/>
              <a:buNone/>
            </a:pPr>
            <a:r>
              <a:rPr lang="en-US" altLang="en-US" sz="1400" dirty="0" smtClean="0">
                <a:latin typeface="Arial" panose="020B0604020202020204" pitchFamily="34" charset="0"/>
              </a:rPr>
              <a:t>Distribution Overhead		</a:t>
            </a:r>
            <a:r>
              <a:rPr lang="en-US" altLang="en-US" sz="1400" dirty="0" smtClean="0">
                <a:latin typeface="Arial" panose="020B0604020202020204" pitchFamily="34" charset="0"/>
              </a:rPr>
              <a:t>                  </a:t>
            </a:r>
            <a:r>
              <a:rPr lang="en-US" altLang="en-US" sz="1400" u="sng" dirty="0" smtClean="0">
                <a:latin typeface="Arial" panose="020B0604020202020204" pitchFamily="34" charset="0"/>
              </a:rPr>
              <a:t>  </a:t>
            </a:r>
            <a:r>
              <a:rPr lang="en-US" altLang="en-US" sz="1400" u="sng" dirty="0" smtClean="0">
                <a:latin typeface="Arial" panose="020B0604020202020204" pitchFamily="34" charset="0"/>
              </a:rPr>
              <a:t>1</a:t>
            </a:r>
          </a:p>
          <a:p>
            <a:pPr eaLnBrk="1" hangingPunct="1">
              <a:lnSpc>
                <a:spcPct val="60000"/>
              </a:lnSpc>
              <a:buFontTx/>
              <a:buNone/>
            </a:pPr>
            <a:r>
              <a:rPr lang="en-US" altLang="en-US" sz="1400" b="1" dirty="0" smtClean="0">
                <a:latin typeface="Arial" panose="020B0604020202020204" pitchFamily="34" charset="0"/>
              </a:rPr>
              <a:t>Full Cost</a:t>
            </a:r>
            <a:r>
              <a:rPr lang="en-US" altLang="en-US" sz="1400" dirty="0" smtClean="0">
                <a:latin typeface="Arial" panose="020B0604020202020204" pitchFamily="34" charset="0"/>
              </a:rPr>
              <a:t>				</a:t>
            </a:r>
            <a:r>
              <a:rPr lang="en-US" altLang="en-US" sz="1400" u="sng" dirty="0" smtClean="0">
                <a:latin typeface="Arial" panose="020B0604020202020204" pitchFamily="34" charset="0"/>
              </a:rPr>
              <a:t>36</a:t>
            </a:r>
          </a:p>
          <a:p>
            <a:pPr eaLnBrk="1" hangingPunct="1">
              <a:lnSpc>
                <a:spcPct val="60000"/>
              </a:lnSpc>
              <a:buFontTx/>
              <a:buNone/>
            </a:pPr>
            <a:endParaRPr lang="en-US" altLang="en-US" sz="1400" u="sng" dirty="0" smtClean="0">
              <a:latin typeface="Arial" panose="020B0604020202020204" pitchFamily="34" charset="0"/>
            </a:endParaRPr>
          </a:p>
          <a:p>
            <a:pPr eaLnBrk="1" hangingPunct="1">
              <a:lnSpc>
                <a:spcPct val="60000"/>
              </a:lnSpc>
              <a:buFontTx/>
              <a:buNone/>
            </a:pPr>
            <a:endParaRPr lang="en-US" altLang="en-US" sz="1400" dirty="0" smtClean="0">
              <a:latin typeface="Arial" panose="020B0604020202020204" pitchFamily="34" charset="0"/>
            </a:endParaRPr>
          </a:p>
          <a:p>
            <a:pPr eaLnBrk="1" hangingPunct="1">
              <a:lnSpc>
                <a:spcPct val="60000"/>
              </a:lnSpc>
            </a:pPr>
            <a:endParaRPr lang="en-GB" altLang="en-US" sz="1400" dirty="0" smtClean="0">
              <a:latin typeface="Arial" panose="020B0604020202020204" pitchFamily="34" charset="0"/>
            </a:endParaRPr>
          </a:p>
        </p:txBody>
      </p:sp>
    </p:spTree>
    <p:extLst>
      <p:ext uri="{BB962C8B-B14F-4D97-AF65-F5344CB8AC3E}">
        <p14:creationId xmlns:p14="http://schemas.microsoft.com/office/powerpoint/2010/main" val="22549538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endParaRPr lang="en-US" altLang="en-US" smtClean="0">
              <a:latin typeface="Arial" panose="020B0604020202020204" pitchFamily="34" charset="0"/>
            </a:endParaRPr>
          </a:p>
        </p:txBody>
      </p:sp>
      <p:sp>
        <p:nvSpPr>
          <p:cNvPr id="19458" name="Content Placeholder 2"/>
          <p:cNvSpPr>
            <a:spLocks noGrp="1"/>
          </p:cNvSpPr>
          <p:nvPr>
            <p:ph idx="4294967295"/>
          </p:nvPr>
        </p:nvSpPr>
        <p:spPr>
          <a:xfrm>
            <a:off x="498475" y="1762125"/>
            <a:ext cx="8147050" cy="4364038"/>
          </a:xfrm>
          <a:prstGeom prst="rect">
            <a:avLst/>
          </a:prstGeom>
        </p:spPr>
        <p:txBody>
          <a:bodyPr/>
          <a:lstStyle/>
          <a:p>
            <a:pPr eaLnBrk="1" hangingPunct="1"/>
            <a:r>
              <a:rPr lang="en-GB" altLang="en-US" smtClean="0">
                <a:latin typeface="Arial" panose="020B0604020202020204" pitchFamily="34" charset="0"/>
              </a:rPr>
              <a:t>There are three stages of calculating the costs of overheads to be charged to manufactured output.</a:t>
            </a:r>
          </a:p>
        </p:txBody>
      </p:sp>
    </p:spTree>
    <p:extLst>
      <p:ext uri="{BB962C8B-B14F-4D97-AF65-F5344CB8AC3E}">
        <p14:creationId xmlns:p14="http://schemas.microsoft.com/office/powerpoint/2010/main" val="31065754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2"/>
          <p:cNvSpPr>
            <a:spLocks noGrp="1"/>
          </p:cNvSpPr>
          <p:nvPr>
            <p:ph idx="4294967295"/>
          </p:nvPr>
        </p:nvSpPr>
        <p:spPr>
          <a:xfrm>
            <a:off x="498475" y="836712"/>
            <a:ext cx="8147050" cy="5289451"/>
          </a:xfrm>
          <a:prstGeom prst="rect">
            <a:avLst/>
          </a:prstGeom>
        </p:spPr>
        <p:txBody>
          <a:bodyPr/>
          <a:lstStyle/>
          <a:p>
            <a:pPr marL="0" indent="0" algn="ctr" eaLnBrk="1" hangingPunct="1">
              <a:buNone/>
            </a:pPr>
            <a:r>
              <a:rPr lang="en-GB" altLang="en-US" b="1" u="sng" dirty="0" smtClean="0">
                <a:latin typeface="Arial" panose="020B0604020202020204" pitchFamily="34" charset="0"/>
              </a:rPr>
              <a:t>1. ALLOCATION</a:t>
            </a:r>
          </a:p>
          <a:p>
            <a:pPr marL="0" indent="0" algn="ctr" eaLnBrk="1" hangingPunct="1">
              <a:buNone/>
            </a:pPr>
            <a:r>
              <a:rPr lang="en-GB" altLang="en-US" dirty="0" smtClean="0">
                <a:latin typeface="Arial" panose="020B0604020202020204" pitchFamily="34" charset="0"/>
              </a:rPr>
              <a:t>The process by which whole cost items are charged direct to cost centres such as:</a:t>
            </a:r>
          </a:p>
          <a:p>
            <a:pPr marL="0" indent="0" eaLnBrk="1" hangingPunct="1">
              <a:buNone/>
            </a:pPr>
            <a:r>
              <a:rPr lang="en-GB" altLang="en-US" dirty="0" smtClean="0">
                <a:latin typeface="Arial" panose="020B0604020202020204" pitchFamily="34" charset="0"/>
              </a:rPr>
              <a:t>- a production department</a:t>
            </a:r>
          </a:p>
          <a:p>
            <a:pPr marL="0" indent="0" eaLnBrk="1" hangingPunct="1">
              <a:buNone/>
            </a:pPr>
            <a:r>
              <a:rPr lang="en-GB" altLang="en-US" dirty="0" smtClean="0">
                <a:latin typeface="Arial" panose="020B0604020202020204" pitchFamily="34" charset="0"/>
              </a:rPr>
              <a:t>- a production area service department</a:t>
            </a:r>
          </a:p>
          <a:p>
            <a:pPr marL="0" indent="0" eaLnBrk="1" hangingPunct="1">
              <a:buNone/>
            </a:pPr>
            <a:r>
              <a:rPr lang="en-GB" altLang="en-US" dirty="0" smtClean="0">
                <a:latin typeface="Arial" panose="020B0604020202020204" pitchFamily="34" charset="0"/>
              </a:rPr>
              <a:t>- an administrative department</a:t>
            </a:r>
          </a:p>
          <a:p>
            <a:pPr marL="0" indent="0" eaLnBrk="1" hangingPunct="1">
              <a:buNone/>
            </a:pPr>
            <a:r>
              <a:rPr lang="en-GB" altLang="en-US" dirty="0" smtClean="0">
                <a:latin typeface="Arial" panose="020B0604020202020204" pitchFamily="34" charset="0"/>
              </a:rPr>
              <a:t>- a selling or distribution </a:t>
            </a:r>
            <a:r>
              <a:rPr lang="en-GB" altLang="en-US" dirty="0" smtClean="0">
                <a:latin typeface="Arial" panose="020B0604020202020204" pitchFamily="34" charset="0"/>
              </a:rPr>
              <a:t>department</a:t>
            </a:r>
          </a:p>
          <a:p>
            <a:pPr marL="0" indent="0" algn="ctr">
              <a:buNone/>
            </a:pPr>
            <a:r>
              <a:rPr lang="en-GB" altLang="en-US" dirty="0">
                <a:latin typeface="Arial" panose="020B0604020202020204" pitchFamily="34" charset="0"/>
              </a:rPr>
              <a:t>Examples of costs charged direct to cost centres:</a:t>
            </a:r>
          </a:p>
          <a:p>
            <a:pPr marL="0" indent="0">
              <a:buNone/>
            </a:pPr>
            <a:r>
              <a:rPr lang="en-GB" altLang="en-US" dirty="0">
                <a:latin typeface="Arial" panose="020B0604020202020204" pitchFamily="34" charset="0"/>
              </a:rPr>
              <a:t>- warehouse security guard wages will be charged to the warehouse cost centre</a:t>
            </a:r>
          </a:p>
          <a:p>
            <a:pPr marL="0" indent="0">
              <a:buNone/>
            </a:pPr>
            <a:r>
              <a:rPr lang="en-GB" altLang="en-US" dirty="0">
                <a:latin typeface="Arial" panose="020B0604020202020204" pitchFamily="34" charset="0"/>
              </a:rPr>
              <a:t>- computer output paper will be charged to the computer department</a:t>
            </a:r>
          </a:p>
          <a:p>
            <a:pPr eaLnBrk="1" hangingPunct="1"/>
            <a:endParaRPr lang="en-GB" altLang="en-US" dirty="0" smtClean="0">
              <a:latin typeface="Arial" panose="020B0604020202020204" pitchFamily="34" charset="0"/>
            </a:endParaRPr>
          </a:p>
        </p:txBody>
      </p:sp>
    </p:spTree>
    <p:extLst>
      <p:ext uri="{BB962C8B-B14F-4D97-AF65-F5344CB8AC3E}">
        <p14:creationId xmlns:p14="http://schemas.microsoft.com/office/powerpoint/2010/main" val="19061945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2"/>
          <p:cNvSpPr>
            <a:spLocks noGrp="1"/>
          </p:cNvSpPr>
          <p:nvPr>
            <p:ph idx="4294967295"/>
          </p:nvPr>
        </p:nvSpPr>
        <p:spPr>
          <a:xfrm>
            <a:off x="498475" y="1762125"/>
            <a:ext cx="8147050" cy="4364038"/>
          </a:xfrm>
          <a:prstGeom prst="rect">
            <a:avLst/>
          </a:prstGeom>
        </p:spPr>
        <p:txBody>
          <a:bodyPr/>
          <a:lstStyle/>
          <a:p>
            <a:pPr marL="0" indent="0" algn="ctr" eaLnBrk="1" hangingPunct="1">
              <a:buNone/>
            </a:pPr>
            <a:r>
              <a:rPr lang="en-GB" altLang="en-US" dirty="0" smtClean="0">
                <a:latin typeface="Arial" panose="020B0604020202020204" pitchFamily="34" charset="0"/>
              </a:rPr>
              <a:t>2. </a:t>
            </a:r>
            <a:r>
              <a:rPr lang="en-GB" altLang="en-US" b="1" dirty="0" smtClean="0">
                <a:latin typeface="Arial" panose="020B0604020202020204" pitchFamily="34" charset="0"/>
              </a:rPr>
              <a:t>OVERHEAD APPORTIONMENT</a:t>
            </a:r>
          </a:p>
          <a:p>
            <a:pPr marL="0" indent="0" eaLnBrk="1" hangingPunct="1">
              <a:buNone/>
            </a:pPr>
            <a:r>
              <a:rPr lang="en-GB" altLang="en-US" dirty="0" smtClean="0">
                <a:latin typeface="Arial" panose="020B0604020202020204" pitchFamily="34" charset="0"/>
              </a:rPr>
              <a:t>First </a:t>
            </a:r>
            <a:r>
              <a:rPr lang="en-GB" altLang="en-US" dirty="0" smtClean="0">
                <a:latin typeface="Arial" panose="020B0604020202020204" pitchFamily="34" charset="0"/>
              </a:rPr>
              <a:t>stage</a:t>
            </a:r>
          </a:p>
          <a:p>
            <a:pPr marL="0" indent="0" eaLnBrk="1" hangingPunct="1">
              <a:buNone/>
            </a:pPr>
            <a:r>
              <a:rPr lang="en-GB" altLang="en-US" dirty="0" smtClean="0">
                <a:latin typeface="Arial" panose="020B0604020202020204" pitchFamily="34" charset="0"/>
              </a:rPr>
              <a:t>to </a:t>
            </a:r>
            <a:r>
              <a:rPr lang="en-GB" altLang="en-US" dirty="0" smtClean="0">
                <a:latin typeface="Arial" panose="020B0604020202020204" pitchFamily="34" charset="0"/>
              </a:rPr>
              <a:t>identify all overhead costs as either production department, production service department, administration or selling and distribution overhead. </a:t>
            </a:r>
          </a:p>
        </p:txBody>
      </p:sp>
    </p:spTree>
    <p:extLst>
      <p:ext uri="{BB962C8B-B14F-4D97-AF65-F5344CB8AC3E}">
        <p14:creationId xmlns:p14="http://schemas.microsoft.com/office/powerpoint/2010/main" val="37056239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p:cNvSpPr>
            <a:spLocks noGrp="1"/>
          </p:cNvSpPr>
          <p:nvPr>
            <p:ph idx="4294967295"/>
          </p:nvPr>
        </p:nvSpPr>
        <p:spPr>
          <a:xfrm>
            <a:off x="498475" y="1762125"/>
            <a:ext cx="8147050" cy="4364038"/>
          </a:xfrm>
          <a:prstGeom prst="rect">
            <a:avLst/>
          </a:prstGeom>
        </p:spPr>
        <p:txBody>
          <a:bodyPr/>
          <a:lstStyle/>
          <a:p>
            <a:pPr eaLnBrk="1" hangingPunct="1"/>
            <a:r>
              <a:rPr lang="en-GB" altLang="en-US" dirty="0" smtClean="0">
                <a:latin typeface="Arial" panose="020B0604020202020204" pitchFamily="34" charset="0"/>
              </a:rPr>
              <a:t>Overhead costs should be shared out between departments on a fair basis.</a:t>
            </a:r>
          </a:p>
          <a:p>
            <a:pPr eaLnBrk="1" hangingPunct="1"/>
            <a:r>
              <a:rPr lang="en-GB" altLang="en-US" dirty="0" smtClean="0">
                <a:latin typeface="Arial" panose="020B0604020202020204" pitchFamily="34" charset="0"/>
              </a:rPr>
              <a:t>It is rarely possible to use only one method but the bases of apportionment for the most usual items are:</a:t>
            </a:r>
          </a:p>
          <a:p>
            <a:pPr eaLnBrk="1" hangingPunct="1"/>
            <a:r>
              <a:rPr lang="en-GB" altLang="en-US" b="1" u="sng" dirty="0" smtClean="0">
                <a:latin typeface="Arial" panose="020B0604020202020204" pitchFamily="34" charset="0"/>
              </a:rPr>
              <a:t>Overhead</a:t>
            </a:r>
            <a:r>
              <a:rPr lang="en-GB" altLang="en-US" dirty="0" smtClean="0">
                <a:latin typeface="Arial" panose="020B0604020202020204" pitchFamily="34" charset="0"/>
              </a:rPr>
              <a:t>		       		</a:t>
            </a:r>
            <a:r>
              <a:rPr lang="en-GB" altLang="en-US" b="1" u="sng" dirty="0" smtClean="0">
                <a:latin typeface="Arial" panose="020B0604020202020204" pitchFamily="34" charset="0"/>
              </a:rPr>
              <a:t>Basis</a:t>
            </a:r>
            <a:endParaRPr lang="en-GB" altLang="en-US" dirty="0" smtClean="0">
              <a:latin typeface="Arial" panose="020B0604020202020204" pitchFamily="34" charset="0"/>
            </a:endParaRPr>
          </a:p>
          <a:p>
            <a:pPr marL="0" indent="0" eaLnBrk="1" hangingPunct="1">
              <a:buNone/>
            </a:pPr>
            <a:r>
              <a:rPr lang="en-GB" altLang="en-US" sz="1800" dirty="0" smtClean="0">
                <a:latin typeface="Arial" panose="020B0604020202020204" pitchFamily="34" charset="0"/>
              </a:rPr>
              <a:t>Building </a:t>
            </a:r>
            <a:r>
              <a:rPr lang="en-GB" altLang="en-US" sz="1800" dirty="0" smtClean="0">
                <a:latin typeface="Arial" panose="020B0604020202020204" pitchFamily="34" charset="0"/>
              </a:rPr>
              <a:t>depreciation	Floor area of </a:t>
            </a:r>
            <a:r>
              <a:rPr lang="en-GB" altLang="en-US" sz="1800" dirty="0" smtClean="0">
                <a:latin typeface="Arial" panose="020B0604020202020204" pitchFamily="34" charset="0"/>
              </a:rPr>
              <a:t>each (</a:t>
            </a:r>
            <a:r>
              <a:rPr lang="en-GB" altLang="en-US" sz="1800" dirty="0" err="1" smtClean="0">
                <a:latin typeface="Arial" panose="020B0604020202020204" pitchFamily="34" charset="0"/>
              </a:rPr>
              <a:t>dept</a:t>
            </a:r>
            <a:r>
              <a:rPr lang="en-GB" altLang="en-US" sz="1800" dirty="0" smtClean="0">
                <a:latin typeface="Arial" panose="020B0604020202020204" pitchFamily="34" charset="0"/>
              </a:rPr>
              <a:t>)</a:t>
            </a:r>
          </a:p>
          <a:p>
            <a:pPr marL="0" indent="0" eaLnBrk="1" hangingPunct="1">
              <a:buNone/>
            </a:pPr>
            <a:r>
              <a:rPr lang="en-GB" altLang="en-US" sz="1800" dirty="0" smtClean="0">
                <a:latin typeface="Arial" panose="020B0604020202020204" pitchFamily="34" charset="0"/>
              </a:rPr>
              <a:t>repairs, lighting         	cost centre</a:t>
            </a:r>
          </a:p>
          <a:p>
            <a:pPr lvl="3" eaLnBrk="1" hangingPunct="1">
              <a:buFontTx/>
              <a:buNone/>
            </a:pPr>
            <a:r>
              <a:rPr lang="en-GB" altLang="en-US" sz="1600" dirty="0" smtClean="0">
                <a:latin typeface="Arial" panose="020B0604020202020204" pitchFamily="34" charset="0"/>
              </a:rPr>
              <a:t>			</a:t>
            </a:r>
          </a:p>
        </p:txBody>
      </p:sp>
    </p:spTree>
    <p:extLst>
      <p:ext uri="{BB962C8B-B14F-4D97-AF65-F5344CB8AC3E}">
        <p14:creationId xmlns:p14="http://schemas.microsoft.com/office/powerpoint/2010/main" val="10216099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Content Placeholder 2"/>
          <p:cNvSpPr>
            <a:spLocks noGrp="1"/>
          </p:cNvSpPr>
          <p:nvPr>
            <p:ph idx="4294967295"/>
          </p:nvPr>
        </p:nvSpPr>
        <p:spPr>
          <a:xfrm>
            <a:off x="498475" y="1762125"/>
            <a:ext cx="8147050" cy="4364038"/>
          </a:xfrm>
          <a:prstGeom prst="rect">
            <a:avLst/>
          </a:prstGeom>
        </p:spPr>
        <p:txBody>
          <a:bodyPr rtlCol="0">
            <a:normAutofit fontScale="92500" lnSpcReduction="20000"/>
          </a:bodyPr>
          <a:lstStyle/>
          <a:p>
            <a:pPr marL="0" indent="0" eaLnBrk="1" fontAlgn="auto" hangingPunct="1">
              <a:spcAft>
                <a:spcPts val="0"/>
              </a:spcAft>
              <a:buClr>
                <a:schemeClr val="tx1">
                  <a:lumMod val="75000"/>
                  <a:lumOff val="25000"/>
                </a:schemeClr>
              </a:buClr>
              <a:buNone/>
              <a:defRPr/>
            </a:pPr>
            <a:r>
              <a:rPr lang="en-GB" sz="2800" dirty="0">
                <a:solidFill>
                  <a:schemeClr val="tx1">
                    <a:lumMod val="75000"/>
                    <a:lumOff val="25000"/>
                  </a:schemeClr>
                </a:solidFill>
                <a:latin typeface="Arial" charset="0"/>
                <a:ea typeface="+mn-ea"/>
                <a:cs typeface="+mn-cs"/>
              </a:rPr>
              <a:t>Equipment insurance	</a:t>
            </a:r>
            <a:r>
              <a:rPr lang="en-GB" sz="2800" dirty="0" smtClean="0">
                <a:solidFill>
                  <a:schemeClr val="tx1">
                    <a:lumMod val="75000"/>
                    <a:lumOff val="25000"/>
                  </a:schemeClr>
                </a:solidFill>
                <a:latin typeface="Arial" charset="0"/>
                <a:ea typeface="+mn-ea"/>
                <a:cs typeface="+mn-cs"/>
              </a:rPr>
              <a:t>= Cost </a:t>
            </a:r>
            <a:r>
              <a:rPr lang="en-GB" sz="2800" dirty="0">
                <a:solidFill>
                  <a:schemeClr val="tx1">
                    <a:lumMod val="75000"/>
                    <a:lumOff val="25000"/>
                  </a:schemeClr>
                </a:solidFill>
                <a:latin typeface="Arial" charset="0"/>
                <a:ea typeface="+mn-ea"/>
                <a:cs typeface="+mn-cs"/>
              </a:rPr>
              <a:t>or book value </a:t>
            </a:r>
          </a:p>
          <a:p>
            <a:pPr marL="0" indent="0" eaLnBrk="1" fontAlgn="auto" hangingPunct="1">
              <a:spcAft>
                <a:spcPts val="0"/>
              </a:spcAft>
              <a:buClr>
                <a:schemeClr val="tx1">
                  <a:lumMod val="75000"/>
                  <a:lumOff val="25000"/>
                </a:schemeClr>
              </a:buClr>
              <a:buNone/>
              <a:defRPr/>
            </a:pPr>
            <a:r>
              <a:rPr lang="en-GB" sz="2800" dirty="0">
                <a:solidFill>
                  <a:schemeClr val="tx1">
                    <a:lumMod val="75000"/>
                    <a:lumOff val="25000"/>
                  </a:schemeClr>
                </a:solidFill>
                <a:latin typeface="Arial" charset="0"/>
                <a:ea typeface="+mn-ea"/>
                <a:cs typeface="+mn-cs"/>
              </a:rPr>
              <a:t>and depreciation	</a:t>
            </a:r>
            <a:r>
              <a:rPr lang="en-GB" sz="2800" dirty="0" smtClean="0">
                <a:solidFill>
                  <a:schemeClr val="tx1">
                    <a:lumMod val="75000"/>
                    <a:lumOff val="25000"/>
                  </a:schemeClr>
                </a:solidFill>
                <a:latin typeface="Arial" charset="0"/>
                <a:ea typeface="+mn-ea"/>
                <a:cs typeface="+mn-cs"/>
              </a:rPr>
              <a:t> of </a:t>
            </a:r>
            <a:r>
              <a:rPr lang="en-GB" sz="2800" dirty="0">
                <a:solidFill>
                  <a:schemeClr val="tx1">
                    <a:lumMod val="75000"/>
                    <a:lumOff val="25000"/>
                  </a:schemeClr>
                </a:solidFill>
                <a:latin typeface="Arial" charset="0"/>
                <a:ea typeface="+mn-ea"/>
                <a:cs typeface="+mn-cs"/>
              </a:rPr>
              <a:t>equipment</a:t>
            </a:r>
          </a:p>
          <a:p>
            <a:pPr eaLnBrk="1" fontAlgn="auto" hangingPunct="1">
              <a:spcAft>
                <a:spcPts val="0"/>
              </a:spcAft>
              <a:buClr>
                <a:schemeClr val="tx1">
                  <a:lumMod val="75000"/>
                  <a:lumOff val="25000"/>
                </a:schemeClr>
              </a:buClr>
              <a:defRPr/>
            </a:pPr>
            <a:endParaRPr lang="en-GB" sz="2800" dirty="0">
              <a:solidFill>
                <a:schemeClr val="tx1">
                  <a:lumMod val="75000"/>
                  <a:lumOff val="25000"/>
                </a:schemeClr>
              </a:solidFill>
              <a:latin typeface="Arial" charset="0"/>
              <a:ea typeface="+mn-ea"/>
              <a:cs typeface="+mn-cs"/>
            </a:endParaRPr>
          </a:p>
          <a:p>
            <a:pPr marL="0" indent="0">
              <a:buClr>
                <a:schemeClr val="tx1">
                  <a:lumMod val="75000"/>
                  <a:lumOff val="25000"/>
                </a:schemeClr>
              </a:buClr>
              <a:buNone/>
              <a:defRPr/>
            </a:pPr>
            <a:r>
              <a:rPr lang="en-GB" sz="2800" dirty="0">
                <a:solidFill>
                  <a:schemeClr val="tx1">
                    <a:lumMod val="75000"/>
                    <a:lumOff val="25000"/>
                  </a:schemeClr>
                </a:solidFill>
                <a:latin typeface="Arial" charset="0"/>
                <a:ea typeface="+mn-ea"/>
                <a:cs typeface="+mn-cs"/>
              </a:rPr>
              <a:t>Office and canteen </a:t>
            </a:r>
            <a:r>
              <a:rPr lang="en-GB" sz="2800" dirty="0">
                <a:solidFill>
                  <a:schemeClr val="tx1">
                    <a:lumMod val="75000"/>
                    <a:lumOff val="25000"/>
                  </a:schemeClr>
                </a:solidFill>
                <a:latin typeface="Arial" charset="0"/>
              </a:rPr>
              <a:t>costs </a:t>
            </a:r>
            <a:r>
              <a:rPr lang="en-GB" sz="2800" dirty="0" smtClean="0">
                <a:solidFill>
                  <a:schemeClr val="tx1">
                    <a:lumMod val="75000"/>
                    <a:lumOff val="25000"/>
                  </a:schemeClr>
                </a:solidFill>
                <a:latin typeface="Arial" charset="0"/>
              </a:rPr>
              <a:t>=</a:t>
            </a:r>
            <a:r>
              <a:rPr lang="en-GB" sz="2800" dirty="0">
                <a:solidFill>
                  <a:schemeClr val="tx1">
                    <a:lumMod val="75000"/>
                    <a:lumOff val="25000"/>
                  </a:schemeClr>
                </a:solidFill>
                <a:latin typeface="Arial" charset="0"/>
                <a:ea typeface="+mn-ea"/>
                <a:cs typeface="+mn-cs"/>
              </a:rPr>
              <a:t>	</a:t>
            </a:r>
            <a:r>
              <a:rPr lang="en-GB" sz="2800" dirty="0" smtClean="0">
                <a:solidFill>
                  <a:schemeClr val="tx1">
                    <a:lumMod val="75000"/>
                    <a:lumOff val="25000"/>
                  </a:schemeClr>
                </a:solidFill>
                <a:latin typeface="Arial" charset="0"/>
                <a:ea typeface="+mn-ea"/>
                <a:cs typeface="+mn-cs"/>
              </a:rPr>
              <a:t>Number of               employees</a:t>
            </a:r>
            <a:endParaRPr lang="en-GB" sz="2800" dirty="0">
              <a:solidFill>
                <a:schemeClr val="tx1">
                  <a:lumMod val="75000"/>
                  <a:lumOff val="25000"/>
                </a:schemeClr>
              </a:solidFill>
              <a:latin typeface="Arial" charset="0"/>
              <a:ea typeface="+mn-ea"/>
              <a:cs typeface="+mn-cs"/>
            </a:endParaRPr>
          </a:p>
          <a:p>
            <a:pPr eaLnBrk="1" fontAlgn="auto" hangingPunct="1">
              <a:spcAft>
                <a:spcPts val="0"/>
              </a:spcAft>
              <a:buClr>
                <a:schemeClr val="tx1">
                  <a:lumMod val="75000"/>
                  <a:lumOff val="25000"/>
                </a:schemeClr>
              </a:buClr>
              <a:defRPr/>
            </a:pPr>
            <a:endParaRPr lang="en-GB" sz="2800" dirty="0">
              <a:solidFill>
                <a:schemeClr val="tx1">
                  <a:lumMod val="75000"/>
                  <a:lumOff val="25000"/>
                </a:schemeClr>
              </a:solidFill>
              <a:latin typeface="Arial" charset="0"/>
              <a:ea typeface="+mn-ea"/>
              <a:cs typeface="+mn-cs"/>
            </a:endParaRPr>
          </a:p>
          <a:p>
            <a:pPr marL="0" indent="0">
              <a:buClr>
                <a:schemeClr val="tx1">
                  <a:lumMod val="75000"/>
                  <a:lumOff val="25000"/>
                </a:schemeClr>
              </a:buClr>
              <a:buNone/>
              <a:defRPr/>
            </a:pPr>
            <a:r>
              <a:rPr lang="en-GB" sz="2800" dirty="0" smtClean="0">
                <a:solidFill>
                  <a:schemeClr val="tx1">
                    <a:lumMod val="75000"/>
                    <a:lumOff val="25000"/>
                  </a:schemeClr>
                </a:solidFill>
                <a:latin typeface="Arial" charset="0"/>
                <a:ea typeface="+mn-ea"/>
                <a:cs typeface="+mn-cs"/>
              </a:rPr>
              <a:t>Heating</a:t>
            </a:r>
            <a:r>
              <a:rPr lang="en-GB" sz="2800" dirty="0" smtClean="0">
                <a:solidFill>
                  <a:schemeClr val="tx1">
                    <a:lumMod val="75000"/>
                    <a:lumOff val="25000"/>
                  </a:schemeClr>
                </a:solidFill>
                <a:latin typeface="Arial" charset="0"/>
              </a:rPr>
              <a:t> = </a:t>
            </a:r>
            <a:r>
              <a:rPr lang="en-GB" sz="2800" dirty="0" smtClean="0">
                <a:solidFill>
                  <a:schemeClr val="tx1">
                    <a:lumMod val="75000"/>
                    <a:lumOff val="25000"/>
                  </a:schemeClr>
                </a:solidFill>
                <a:latin typeface="Arial" charset="0"/>
                <a:ea typeface="+mn-ea"/>
                <a:cs typeface="+mn-cs"/>
              </a:rPr>
              <a:t>Volume of space </a:t>
            </a:r>
            <a:r>
              <a:rPr lang="en-GB" sz="2800" dirty="0">
                <a:solidFill>
                  <a:schemeClr val="tx1">
                    <a:lumMod val="75000"/>
                    <a:lumOff val="25000"/>
                  </a:schemeClr>
                </a:solidFill>
                <a:latin typeface="Arial" charset="0"/>
              </a:rPr>
              <a:t>of each cost centre</a:t>
            </a:r>
            <a:endParaRPr lang="en-GB" sz="1600" dirty="0">
              <a:solidFill>
                <a:schemeClr val="tx1">
                  <a:lumMod val="75000"/>
                  <a:lumOff val="25000"/>
                </a:schemeClr>
              </a:solidFill>
              <a:latin typeface="Arial" charset="0"/>
            </a:endParaRPr>
          </a:p>
          <a:p>
            <a:pPr marL="0" indent="0" eaLnBrk="1" fontAlgn="auto" hangingPunct="1">
              <a:spcAft>
                <a:spcPts val="0"/>
              </a:spcAft>
              <a:buClr>
                <a:schemeClr val="tx1">
                  <a:lumMod val="75000"/>
                  <a:lumOff val="25000"/>
                </a:schemeClr>
              </a:buClr>
              <a:buNone/>
              <a:defRPr/>
            </a:pPr>
            <a:endParaRPr lang="en-GB" sz="2800" dirty="0" smtClean="0">
              <a:solidFill>
                <a:schemeClr val="tx1">
                  <a:lumMod val="75000"/>
                  <a:lumOff val="25000"/>
                </a:schemeClr>
              </a:solidFill>
              <a:latin typeface="Arial" charset="0"/>
              <a:ea typeface="+mn-ea"/>
              <a:cs typeface="+mn-cs"/>
            </a:endParaRPr>
          </a:p>
        </p:txBody>
      </p:sp>
    </p:spTree>
    <p:extLst>
      <p:ext uri="{BB962C8B-B14F-4D97-AF65-F5344CB8AC3E}">
        <p14:creationId xmlns:p14="http://schemas.microsoft.com/office/powerpoint/2010/main" val="1676652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p:cNvSpPr>
            <a:spLocks noGrp="1"/>
          </p:cNvSpPr>
          <p:nvPr>
            <p:ph idx="4294967295"/>
          </p:nvPr>
        </p:nvSpPr>
        <p:spPr>
          <a:xfrm>
            <a:off x="498475" y="1762125"/>
            <a:ext cx="8147050" cy="4364038"/>
          </a:xfrm>
          <a:prstGeom prst="rect">
            <a:avLst/>
          </a:prstGeom>
        </p:spPr>
        <p:txBody>
          <a:bodyPr/>
          <a:lstStyle/>
          <a:p>
            <a:pPr marL="0" indent="0" eaLnBrk="1" hangingPunct="1">
              <a:buNone/>
            </a:pPr>
            <a:r>
              <a:rPr lang="en-GB" altLang="en-US" b="1" dirty="0" smtClean="0">
                <a:latin typeface="Arial" panose="020B0604020202020204" pitchFamily="34" charset="0"/>
              </a:rPr>
              <a:t>Second stage:</a:t>
            </a:r>
          </a:p>
          <a:p>
            <a:pPr eaLnBrk="1" hangingPunct="1">
              <a:buFontTx/>
              <a:buChar char="-"/>
            </a:pPr>
            <a:r>
              <a:rPr lang="en-GB" altLang="en-US" dirty="0" smtClean="0">
                <a:latin typeface="Arial" panose="020B0604020202020204" pitchFamily="34" charset="0"/>
              </a:rPr>
              <a:t>is </a:t>
            </a:r>
            <a:r>
              <a:rPr lang="en-GB" altLang="en-US" dirty="0" smtClean="0">
                <a:latin typeface="Arial" panose="020B0604020202020204" pitchFamily="34" charset="0"/>
              </a:rPr>
              <a:t>to apportion the costs of service cost centres to the production cost centres</a:t>
            </a:r>
            <a:r>
              <a:rPr lang="en-GB" altLang="en-US" dirty="0" smtClean="0">
                <a:latin typeface="Arial" panose="020B0604020202020204" pitchFamily="34" charset="0"/>
              </a:rPr>
              <a:t>.</a:t>
            </a:r>
          </a:p>
          <a:p>
            <a:pPr eaLnBrk="1" hangingPunct="1">
              <a:buFontTx/>
              <a:buChar char="-"/>
            </a:pPr>
            <a:endParaRPr lang="en-GB" altLang="en-US" dirty="0" smtClean="0">
              <a:latin typeface="Arial" panose="020B0604020202020204" pitchFamily="34" charset="0"/>
            </a:endParaRPr>
          </a:p>
          <a:p>
            <a:pPr marL="0" indent="0" eaLnBrk="1" hangingPunct="1">
              <a:buNone/>
            </a:pPr>
            <a:r>
              <a:rPr lang="en-GB" altLang="en-US" dirty="0" smtClean="0">
                <a:latin typeface="Arial" panose="020B0604020202020204" pitchFamily="34" charset="0"/>
              </a:rPr>
              <a:t>Only the production departments are directly involved in making products.  </a:t>
            </a:r>
          </a:p>
          <a:p>
            <a:pPr eaLnBrk="1" hangingPunct="1"/>
            <a:endParaRPr lang="en-GB" altLang="en-US" dirty="0" smtClean="0">
              <a:latin typeface="Arial" panose="020B0604020202020204" pitchFamily="34" charset="0"/>
            </a:endParaRPr>
          </a:p>
          <a:p>
            <a:pPr marL="0" indent="0" eaLnBrk="1" hangingPunct="1">
              <a:buNone/>
            </a:pPr>
            <a:r>
              <a:rPr lang="en-GB" altLang="en-US" dirty="0" smtClean="0">
                <a:latin typeface="Arial" panose="020B0604020202020204" pitchFamily="34" charset="0"/>
              </a:rPr>
              <a:t>Examples of possible apportionment bases:</a:t>
            </a:r>
          </a:p>
        </p:txBody>
      </p:sp>
    </p:spTree>
    <p:extLst>
      <p:ext uri="{BB962C8B-B14F-4D97-AF65-F5344CB8AC3E}">
        <p14:creationId xmlns:p14="http://schemas.microsoft.com/office/powerpoint/2010/main" val="1958743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4294967295"/>
          </p:nvPr>
        </p:nvSpPr>
        <p:spPr>
          <a:xfrm>
            <a:off x="498475" y="1762125"/>
            <a:ext cx="8147050" cy="4364038"/>
          </a:xfrm>
          <a:prstGeom prst="rect">
            <a:avLst/>
          </a:prstGeom>
        </p:spPr>
        <p:txBody>
          <a:bodyPr>
            <a:normAutofit/>
          </a:bodyPr>
          <a:lstStyle/>
          <a:p>
            <a:pPr eaLnBrk="1" hangingPunct="1">
              <a:lnSpc>
                <a:spcPct val="60000"/>
              </a:lnSpc>
              <a:buFontTx/>
              <a:buNone/>
            </a:pPr>
            <a:r>
              <a:rPr lang="en-US" altLang="en-US" dirty="0" smtClean="0">
                <a:latin typeface="Arial" panose="020B0604020202020204" pitchFamily="34" charset="0"/>
              </a:rPr>
              <a:t>Example</a:t>
            </a:r>
          </a:p>
          <a:p>
            <a:pPr eaLnBrk="1" hangingPunct="1">
              <a:lnSpc>
                <a:spcPct val="60000"/>
              </a:lnSpc>
              <a:buFontTx/>
              <a:buNone/>
            </a:pPr>
            <a:r>
              <a:rPr lang="en-US" altLang="en-US" sz="1100" dirty="0" smtClean="0">
                <a:latin typeface="Arial" panose="020B0604020202020204" pitchFamily="34" charset="0"/>
              </a:rPr>
              <a:t>				</a:t>
            </a:r>
            <a:r>
              <a:rPr lang="en-US" altLang="en-US" sz="1400" dirty="0" smtClean="0">
                <a:latin typeface="Arial" panose="020B0604020202020204" pitchFamily="34" charset="0"/>
              </a:rPr>
              <a:t>							Machining       Finishing          Maintenance</a:t>
            </a:r>
          </a:p>
          <a:p>
            <a:pPr eaLnBrk="1" hangingPunct="1">
              <a:lnSpc>
                <a:spcPct val="60000"/>
              </a:lnSpc>
              <a:buFontTx/>
              <a:buNone/>
            </a:pPr>
            <a:r>
              <a:rPr lang="en-US" altLang="en-US" sz="1400" dirty="0" smtClean="0">
                <a:latin typeface="Arial" panose="020B0604020202020204" pitchFamily="34" charset="0"/>
              </a:rPr>
              <a:t>			          £		      £	              £				</a:t>
            </a:r>
          </a:p>
          <a:p>
            <a:pPr eaLnBrk="1" hangingPunct="1">
              <a:lnSpc>
                <a:spcPct val="60000"/>
              </a:lnSpc>
              <a:buFontTx/>
              <a:buNone/>
            </a:pPr>
            <a:r>
              <a:rPr lang="en-US" altLang="en-US" sz="1400" dirty="0" smtClean="0">
                <a:latin typeface="Arial" panose="020B0604020202020204" pitchFamily="34" charset="0"/>
              </a:rPr>
              <a:t>Indirect </a:t>
            </a:r>
            <a:r>
              <a:rPr lang="en-US" altLang="en-US" sz="1400" dirty="0" err="1" smtClean="0">
                <a:latin typeface="Arial" panose="020B0604020202020204" pitchFamily="34" charset="0"/>
              </a:rPr>
              <a:t>Labour</a:t>
            </a:r>
            <a:r>
              <a:rPr lang="en-US" altLang="en-US" sz="1400" dirty="0" smtClean="0">
                <a:latin typeface="Arial" panose="020B0604020202020204" pitchFamily="34" charset="0"/>
              </a:rPr>
              <a:t>	     50,000	    </a:t>
            </a:r>
            <a:r>
              <a:rPr lang="en-US" altLang="en-US" sz="1400" dirty="0" smtClean="0">
                <a:latin typeface="Arial" panose="020B0604020202020204" pitchFamily="34" charset="0"/>
              </a:rPr>
              <a:t>             </a:t>
            </a:r>
            <a:r>
              <a:rPr lang="en-US" altLang="en-US" sz="1400" dirty="0" smtClean="0">
                <a:latin typeface="Arial" panose="020B0604020202020204" pitchFamily="34" charset="0"/>
              </a:rPr>
              <a:t>25,000	      </a:t>
            </a:r>
            <a:r>
              <a:rPr lang="en-US" altLang="en-US" sz="1400" dirty="0" smtClean="0">
                <a:latin typeface="Arial" panose="020B0604020202020204" pitchFamily="34" charset="0"/>
              </a:rPr>
              <a:t>10,000</a:t>
            </a:r>
            <a:endParaRPr lang="en-US" altLang="en-US" sz="1400" dirty="0" smtClean="0">
              <a:latin typeface="Arial" panose="020B0604020202020204" pitchFamily="34" charset="0"/>
            </a:endParaRPr>
          </a:p>
          <a:p>
            <a:pPr eaLnBrk="1" hangingPunct="1">
              <a:lnSpc>
                <a:spcPct val="60000"/>
              </a:lnSpc>
              <a:buFontTx/>
              <a:buNone/>
            </a:pPr>
            <a:r>
              <a:rPr lang="en-US" altLang="en-US" sz="1400" dirty="0" smtClean="0">
                <a:latin typeface="Arial" panose="020B0604020202020204" pitchFamily="34" charset="0"/>
              </a:rPr>
              <a:t>Factory Rent	         ?		     ?		?</a:t>
            </a:r>
          </a:p>
          <a:p>
            <a:pPr eaLnBrk="1" hangingPunct="1">
              <a:lnSpc>
                <a:spcPct val="60000"/>
              </a:lnSpc>
              <a:buFontTx/>
              <a:buNone/>
            </a:pPr>
            <a:endParaRPr lang="en-US" altLang="en-US" sz="1400" dirty="0" smtClean="0">
              <a:latin typeface="Arial" panose="020B0604020202020204" pitchFamily="34" charset="0"/>
            </a:endParaRPr>
          </a:p>
          <a:p>
            <a:pPr eaLnBrk="1" hangingPunct="1">
              <a:lnSpc>
                <a:spcPct val="90000"/>
              </a:lnSpc>
              <a:buFontTx/>
              <a:buNone/>
            </a:pPr>
            <a:r>
              <a:rPr lang="en-US" altLang="en-US" sz="1400" dirty="0" smtClean="0">
                <a:latin typeface="Arial" panose="020B0604020202020204" pitchFamily="34" charset="0"/>
              </a:rPr>
              <a:t>	Indirect </a:t>
            </a:r>
            <a:r>
              <a:rPr lang="en-US" altLang="en-US" sz="1400" dirty="0" err="1" smtClean="0">
                <a:latin typeface="Arial" panose="020B0604020202020204" pitchFamily="34" charset="0"/>
              </a:rPr>
              <a:t>labour</a:t>
            </a:r>
            <a:r>
              <a:rPr lang="en-US" altLang="en-US" sz="1400" dirty="0" smtClean="0">
                <a:latin typeface="Arial" panose="020B0604020202020204" pitchFamily="34" charset="0"/>
              </a:rPr>
              <a:t> has been allocated to the three cost </a:t>
            </a:r>
            <a:r>
              <a:rPr lang="en-US" altLang="en-US" sz="1400" dirty="0" err="1" smtClean="0">
                <a:latin typeface="Arial" panose="020B0604020202020204" pitchFamily="34" charset="0"/>
              </a:rPr>
              <a:t>centres</a:t>
            </a:r>
            <a:r>
              <a:rPr lang="en-US" altLang="en-US" sz="1400" dirty="0" smtClean="0">
                <a:latin typeface="Arial" panose="020B0604020202020204" pitchFamily="34" charset="0"/>
              </a:rPr>
              <a:t>. The company has a factory rent of £50,000.  How much should be apportioned to each cost centre?</a:t>
            </a:r>
          </a:p>
          <a:p>
            <a:pPr eaLnBrk="1" hangingPunct="1">
              <a:lnSpc>
                <a:spcPct val="60000"/>
              </a:lnSpc>
              <a:buFontTx/>
              <a:buNone/>
            </a:pPr>
            <a:endParaRPr lang="en-US" altLang="en-US" sz="1400" dirty="0" smtClean="0">
              <a:latin typeface="Arial" panose="020B0604020202020204" pitchFamily="34" charset="0"/>
            </a:endParaRPr>
          </a:p>
          <a:p>
            <a:pPr eaLnBrk="1" hangingPunct="1">
              <a:lnSpc>
                <a:spcPct val="60000"/>
              </a:lnSpc>
              <a:buFontTx/>
              <a:buNone/>
            </a:pPr>
            <a:r>
              <a:rPr lang="en-US" altLang="en-US" sz="1400" dirty="0" smtClean="0">
                <a:latin typeface="Arial" panose="020B0604020202020204" pitchFamily="34" charset="0"/>
              </a:rPr>
              <a:t>			 Machining	  Finishing         Maintenance		</a:t>
            </a:r>
          </a:p>
          <a:p>
            <a:pPr eaLnBrk="1" hangingPunct="1">
              <a:lnSpc>
                <a:spcPct val="60000"/>
              </a:lnSpc>
              <a:buFontTx/>
              <a:buNone/>
            </a:pPr>
            <a:r>
              <a:rPr lang="en-US" altLang="en-US" sz="1400" dirty="0" smtClean="0">
                <a:latin typeface="Arial" panose="020B0604020202020204" pitchFamily="34" charset="0"/>
              </a:rPr>
              <a:t>Floor area 	    </a:t>
            </a:r>
            <a:r>
              <a:rPr lang="en-US" altLang="en-US" sz="1400" dirty="0" smtClean="0">
                <a:latin typeface="Arial" panose="020B0604020202020204" pitchFamily="34" charset="0"/>
              </a:rPr>
              <a:t>5,000m</a:t>
            </a:r>
            <a:r>
              <a:rPr lang="en-US" altLang="en-US" sz="1400" baseline="30000" dirty="0" smtClean="0">
                <a:latin typeface="Arial" panose="020B0604020202020204" pitchFamily="34" charset="0"/>
              </a:rPr>
              <a:t>2</a:t>
            </a:r>
            <a:r>
              <a:rPr lang="en-US" altLang="en-US" sz="1400" dirty="0" smtClean="0">
                <a:latin typeface="Arial" panose="020B0604020202020204" pitchFamily="34" charset="0"/>
              </a:rPr>
              <a:t>	   </a:t>
            </a:r>
            <a:r>
              <a:rPr lang="en-US" altLang="en-US" sz="1400" dirty="0" smtClean="0">
                <a:latin typeface="Arial" panose="020B0604020202020204" pitchFamily="34" charset="0"/>
              </a:rPr>
              <a:t>	    3,000m</a:t>
            </a:r>
            <a:r>
              <a:rPr lang="en-US" altLang="en-US" sz="1400" baseline="30000" dirty="0" smtClean="0">
                <a:latin typeface="Arial" panose="020B0604020202020204" pitchFamily="34" charset="0"/>
              </a:rPr>
              <a:t>2</a:t>
            </a:r>
            <a:r>
              <a:rPr lang="en-US" altLang="en-US" sz="1400" dirty="0" smtClean="0">
                <a:latin typeface="Arial" panose="020B0604020202020204" pitchFamily="34" charset="0"/>
              </a:rPr>
              <a:t>	     </a:t>
            </a:r>
            <a:r>
              <a:rPr lang="en-US" altLang="en-US" sz="1400" dirty="0" smtClean="0">
                <a:latin typeface="Arial" panose="020B0604020202020204" pitchFamily="34" charset="0"/>
              </a:rPr>
              <a:t>        </a:t>
            </a:r>
            <a:r>
              <a:rPr lang="en-US" altLang="en-US" sz="1400" dirty="0" smtClean="0">
                <a:latin typeface="Arial" panose="020B0604020202020204" pitchFamily="34" charset="0"/>
              </a:rPr>
              <a:t>2,000m</a:t>
            </a:r>
            <a:r>
              <a:rPr lang="en-US" altLang="en-US" sz="1400" baseline="30000" dirty="0" smtClean="0">
                <a:latin typeface="Arial" panose="020B0604020202020204" pitchFamily="34" charset="0"/>
              </a:rPr>
              <a:t>2</a:t>
            </a:r>
          </a:p>
          <a:p>
            <a:pPr eaLnBrk="1" hangingPunct="1">
              <a:lnSpc>
                <a:spcPct val="60000"/>
              </a:lnSpc>
              <a:buFontTx/>
              <a:buNone/>
            </a:pPr>
            <a:endParaRPr lang="en-US" altLang="en-US" sz="1400" b="1" dirty="0" smtClean="0">
              <a:latin typeface="Arial" panose="020B0604020202020204" pitchFamily="34" charset="0"/>
            </a:endParaRPr>
          </a:p>
          <a:p>
            <a:pPr eaLnBrk="1" hangingPunct="1">
              <a:lnSpc>
                <a:spcPct val="60000"/>
              </a:lnSpc>
              <a:buFontTx/>
              <a:buNone/>
            </a:pPr>
            <a:endParaRPr lang="en-US" altLang="en-US" sz="1600" dirty="0" smtClean="0">
              <a:latin typeface="Arial" panose="020B0604020202020204" pitchFamily="34" charset="0"/>
            </a:endParaRPr>
          </a:p>
          <a:p>
            <a:pPr eaLnBrk="1" hangingPunct="1">
              <a:lnSpc>
                <a:spcPct val="60000"/>
              </a:lnSpc>
            </a:pPr>
            <a:endParaRPr lang="en-GB" altLang="en-US" sz="1400" dirty="0" smtClean="0">
              <a:latin typeface="Arial" panose="020B0604020202020204" pitchFamily="34" charset="0"/>
            </a:endParaRPr>
          </a:p>
        </p:txBody>
      </p:sp>
    </p:spTree>
    <p:extLst>
      <p:ext uri="{BB962C8B-B14F-4D97-AF65-F5344CB8AC3E}">
        <p14:creationId xmlns:p14="http://schemas.microsoft.com/office/powerpoint/2010/main" val="37681563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4294967295"/>
          </p:nvPr>
        </p:nvSpPr>
        <p:spPr>
          <a:xfrm>
            <a:off x="498475" y="1762125"/>
            <a:ext cx="8147050" cy="4364038"/>
          </a:xfrm>
          <a:prstGeom prst="rect">
            <a:avLst/>
          </a:prstGeom>
        </p:spPr>
        <p:txBody>
          <a:bodyPr>
            <a:normAutofit/>
          </a:bodyPr>
          <a:lstStyle/>
          <a:p>
            <a:pPr eaLnBrk="1" hangingPunct="1">
              <a:lnSpc>
                <a:spcPct val="60000"/>
              </a:lnSpc>
              <a:buFontTx/>
              <a:buNone/>
            </a:pPr>
            <a:r>
              <a:rPr lang="en-US" altLang="en-US" sz="1700" dirty="0" smtClean="0">
                <a:latin typeface="Arial" panose="020B0604020202020204" pitchFamily="34" charset="0"/>
              </a:rPr>
              <a:t>Solution</a:t>
            </a:r>
          </a:p>
          <a:p>
            <a:pPr eaLnBrk="1" hangingPunct="1">
              <a:lnSpc>
                <a:spcPct val="60000"/>
              </a:lnSpc>
              <a:buFontTx/>
              <a:buNone/>
            </a:pPr>
            <a:r>
              <a:rPr lang="en-US" altLang="en-US" sz="800" dirty="0" smtClean="0">
                <a:latin typeface="Arial" panose="020B0604020202020204" pitchFamily="34" charset="0"/>
              </a:rPr>
              <a:t>	</a:t>
            </a:r>
            <a:r>
              <a:rPr lang="en-US" altLang="en-US" sz="1300" dirty="0" smtClean="0">
                <a:latin typeface="Arial" panose="020B0604020202020204" pitchFamily="34" charset="0"/>
              </a:rPr>
              <a:t>The factory rent should allocated between cost </a:t>
            </a:r>
            <a:r>
              <a:rPr lang="en-US" altLang="en-US" sz="1300" dirty="0" err="1" smtClean="0">
                <a:latin typeface="Arial" panose="020B0604020202020204" pitchFamily="34" charset="0"/>
              </a:rPr>
              <a:t>centres</a:t>
            </a:r>
            <a:r>
              <a:rPr lang="en-US" altLang="en-US" sz="1300" dirty="0" smtClean="0">
                <a:latin typeface="Arial" panose="020B0604020202020204" pitchFamily="34" charset="0"/>
              </a:rPr>
              <a:t> using floor area:</a:t>
            </a:r>
          </a:p>
          <a:p>
            <a:pPr eaLnBrk="1" hangingPunct="1">
              <a:lnSpc>
                <a:spcPct val="60000"/>
              </a:lnSpc>
              <a:buFontTx/>
              <a:buNone/>
            </a:pPr>
            <a:endParaRPr lang="en-US" altLang="en-US" sz="1300" dirty="0" smtClean="0">
              <a:latin typeface="Arial" panose="020B0604020202020204" pitchFamily="34" charset="0"/>
            </a:endParaRPr>
          </a:p>
          <a:p>
            <a:pPr eaLnBrk="1" hangingPunct="1">
              <a:lnSpc>
                <a:spcPct val="60000"/>
              </a:lnSpc>
              <a:buFontTx/>
              <a:buNone/>
            </a:pPr>
            <a:r>
              <a:rPr lang="en-US" altLang="en-US" sz="1300" dirty="0" smtClean="0">
                <a:latin typeface="Arial" panose="020B0604020202020204" pitchFamily="34" charset="0"/>
              </a:rPr>
              <a:t>	Machining 5,000/10,000 x £50,000 = 	£25,000</a:t>
            </a:r>
          </a:p>
          <a:p>
            <a:pPr eaLnBrk="1" hangingPunct="1">
              <a:lnSpc>
                <a:spcPct val="60000"/>
              </a:lnSpc>
              <a:buFontTx/>
              <a:buNone/>
            </a:pPr>
            <a:r>
              <a:rPr lang="en-US" altLang="en-US" sz="1300" dirty="0" smtClean="0">
                <a:latin typeface="Arial" panose="020B0604020202020204" pitchFamily="34" charset="0"/>
              </a:rPr>
              <a:t>	Finishing 3,000/10,000 x £50,000 =   	£15,000</a:t>
            </a:r>
          </a:p>
          <a:p>
            <a:pPr eaLnBrk="1" hangingPunct="1">
              <a:lnSpc>
                <a:spcPct val="60000"/>
              </a:lnSpc>
              <a:buFontTx/>
              <a:buNone/>
            </a:pPr>
            <a:r>
              <a:rPr lang="en-US" altLang="en-US" sz="1300" dirty="0" smtClean="0">
                <a:latin typeface="Arial" panose="020B0604020202020204" pitchFamily="34" charset="0"/>
              </a:rPr>
              <a:t>	Maintenance 2,000/10,000 x £50,000 = 	£10,000</a:t>
            </a:r>
          </a:p>
          <a:p>
            <a:pPr eaLnBrk="1" hangingPunct="1">
              <a:lnSpc>
                <a:spcPct val="60000"/>
              </a:lnSpc>
              <a:buFontTx/>
              <a:buNone/>
            </a:pPr>
            <a:endParaRPr lang="en-US" altLang="en-US" sz="1300" dirty="0" smtClean="0">
              <a:latin typeface="Arial" panose="020B0604020202020204" pitchFamily="34" charset="0"/>
            </a:endParaRPr>
          </a:p>
          <a:p>
            <a:pPr eaLnBrk="1" hangingPunct="1">
              <a:lnSpc>
                <a:spcPct val="60000"/>
              </a:lnSpc>
              <a:buFontTx/>
              <a:buNone/>
            </a:pPr>
            <a:r>
              <a:rPr lang="en-US" altLang="en-US" sz="800" dirty="0" smtClean="0">
                <a:latin typeface="Arial" panose="020B0604020202020204" pitchFamily="34" charset="0"/>
              </a:rPr>
              <a:t>			</a:t>
            </a:r>
            <a:r>
              <a:rPr lang="en-US" altLang="en-US" sz="1100" dirty="0" smtClean="0">
                <a:latin typeface="Arial" panose="020B0604020202020204" pitchFamily="34" charset="0"/>
              </a:rPr>
              <a:t>Machining		Finishing		Maintenance</a:t>
            </a:r>
          </a:p>
          <a:p>
            <a:pPr eaLnBrk="1" hangingPunct="1">
              <a:lnSpc>
                <a:spcPct val="60000"/>
              </a:lnSpc>
              <a:buFontTx/>
              <a:buNone/>
            </a:pPr>
            <a:r>
              <a:rPr lang="en-US" altLang="en-US" sz="1100" dirty="0" smtClean="0">
                <a:latin typeface="Arial" panose="020B0604020202020204" pitchFamily="34" charset="0"/>
              </a:rPr>
              <a:t>				£			£			£</a:t>
            </a:r>
          </a:p>
          <a:p>
            <a:pPr eaLnBrk="1" hangingPunct="1">
              <a:lnSpc>
                <a:spcPct val="60000"/>
              </a:lnSpc>
              <a:buFontTx/>
              <a:buNone/>
            </a:pPr>
            <a:r>
              <a:rPr lang="en-US" altLang="en-US" sz="1100" dirty="0" smtClean="0">
                <a:latin typeface="Arial" panose="020B0604020202020204" pitchFamily="34" charset="0"/>
              </a:rPr>
              <a:t>Indirect </a:t>
            </a:r>
            <a:r>
              <a:rPr lang="en-US" altLang="en-US" sz="1100" dirty="0" err="1" smtClean="0">
                <a:latin typeface="Arial" panose="020B0604020202020204" pitchFamily="34" charset="0"/>
              </a:rPr>
              <a:t>Labour</a:t>
            </a:r>
            <a:r>
              <a:rPr lang="en-US" altLang="en-US" sz="1100" dirty="0" smtClean="0">
                <a:latin typeface="Arial" panose="020B0604020202020204" pitchFamily="34" charset="0"/>
              </a:rPr>
              <a:t>	50,000		</a:t>
            </a:r>
            <a:r>
              <a:rPr lang="en-US" altLang="en-US" sz="1100" dirty="0" smtClean="0">
                <a:latin typeface="Arial" panose="020B0604020202020204" pitchFamily="34" charset="0"/>
              </a:rPr>
              <a:t>25,000</a:t>
            </a:r>
            <a:r>
              <a:rPr lang="en-US" altLang="en-US" sz="1100" dirty="0" smtClean="0">
                <a:latin typeface="Arial" panose="020B0604020202020204" pitchFamily="34" charset="0"/>
              </a:rPr>
              <a:t>		10,000</a:t>
            </a:r>
          </a:p>
          <a:p>
            <a:pPr eaLnBrk="1" hangingPunct="1">
              <a:lnSpc>
                <a:spcPct val="60000"/>
              </a:lnSpc>
              <a:buFontTx/>
              <a:buNone/>
            </a:pPr>
            <a:r>
              <a:rPr lang="en-US" altLang="en-US" sz="1100" dirty="0" smtClean="0">
                <a:latin typeface="Arial" panose="020B0604020202020204" pitchFamily="34" charset="0"/>
              </a:rPr>
              <a:t>Factory Rent	</a:t>
            </a:r>
            <a:r>
              <a:rPr lang="en-US" altLang="en-US" sz="1100" u="sng" dirty="0" smtClean="0">
                <a:latin typeface="Arial" panose="020B0604020202020204" pitchFamily="34" charset="0"/>
              </a:rPr>
              <a:t>25,000</a:t>
            </a:r>
            <a:r>
              <a:rPr lang="en-US" altLang="en-US" sz="1100" dirty="0" smtClean="0">
                <a:latin typeface="Arial" panose="020B0604020202020204" pitchFamily="34" charset="0"/>
              </a:rPr>
              <a:t>		</a:t>
            </a:r>
            <a:r>
              <a:rPr lang="en-US" altLang="en-US" sz="1100" u="sng" dirty="0" smtClean="0">
                <a:latin typeface="Arial" panose="020B0604020202020204" pitchFamily="34" charset="0"/>
              </a:rPr>
              <a:t>15,000</a:t>
            </a:r>
            <a:r>
              <a:rPr lang="en-US" altLang="en-US" sz="1100" dirty="0" smtClean="0">
                <a:latin typeface="Arial" panose="020B0604020202020204" pitchFamily="34" charset="0"/>
              </a:rPr>
              <a:t>		</a:t>
            </a:r>
            <a:r>
              <a:rPr lang="en-US" altLang="en-US" sz="1100" u="sng" dirty="0" smtClean="0">
                <a:latin typeface="Arial" panose="020B0604020202020204" pitchFamily="34" charset="0"/>
              </a:rPr>
              <a:t>10,000</a:t>
            </a:r>
          </a:p>
          <a:p>
            <a:pPr eaLnBrk="1" hangingPunct="1">
              <a:lnSpc>
                <a:spcPct val="60000"/>
              </a:lnSpc>
              <a:buFontTx/>
              <a:buNone/>
            </a:pPr>
            <a:r>
              <a:rPr lang="en-US" altLang="en-US" sz="1100" dirty="0" smtClean="0">
                <a:latin typeface="Arial" panose="020B0604020202020204" pitchFamily="34" charset="0"/>
              </a:rPr>
              <a:t>Total		75,000		</a:t>
            </a:r>
            <a:r>
              <a:rPr lang="en-US" altLang="en-US" sz="1100" dirty="0" smtClean="0">
                <a:latin typeface="Arial" panose="020B0604020202020204" pitchFamily="34" charset="0"/>
              </a:rPr>
              <a:t>40,000</a:t>
            </a:r>
            <a:r>
              <a:rPr lang="en-US" altLang="en-US" sz="1100" dirty="0" smtClean="0">
                <a:latin typeface="Arial" panose="020B0604020202020204" pitchFamily="34" charset="0"/>
              </a:rPr>
              <a:t>		</a:t>
            </a:r>
            <a:r>
              <a:rPr lang="en-US" altLang="en-US" sz="1100" dirty="0" smtClean="0">
                <a:latin typeface="Arial" panose="020B0604020202020204" pitchFamily="34" charset="0"/>
              </a:rPr>
              <a:t>20,000</a:t>
            </a:r>
            <a:endParaRPr lang="en-US" altLang="en-US" sz="1100" dirty="0" smtClean="0">
              <a:latin typeface="Arial" panose="020B0604020202020204" pitchFamily="34" charset="0"/>
            </a:endParaRPr>
          </a:p>
          <a:p>
            <a:pPr eaLnBrk="1" hangingPunct="1">
              <a:lnSpc>
                <a:spcPct val="60000"/>
              </a:lnSpc>
              <a:buFontTx/>
              <a:buNone/>
            </a:pPr>
            <a:endParaRPr lang="en-US" altLang="en-US" sz="1100" dirty="0" smtClean="0">
              <a:latin typeface="Arial" panose="020B0604020202020204" pitchFamily="34" charset="0"/>
            </a:endParaRPr>
          </a:p>
          <a:p>
            <a:pPr eaLnBrk="1" hangingPunct="1">
              <a:lnSpc>
                <a:spcPct val="60000"/>
              </a:lnSpc>
            </a:pPr>
            <a:endParaRPr lang="en-GB" altLang="en-US" sz="1300" dirty="0" smtClean="0">
              <a:latin typeface="Arial" panose="020B0604020202020204" pitchFamily="34" charset="0"/>
            </a:endParaRPr>
          </a:p>
        </p:txBody>
      </p:sp>
    </p:spTree>
    <p:extLst>
      <p:ext uri="{BB962C8B-B14F-4D97-AF65-F5344CB8AC3E}">
        <p14:creationId xmlns:p14="http://schemas.microsoft.com/office/powerpoint/2010/main" val="39209467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4294967295"/>
          </p:nvPr>
        </p:nvSpPr>
        <p:spPr>
          <a:xfrm>
            <a:off x="498475" y="1052736"/>
            <a:ext cx="8147050" cy="5073427"/>
          </a:xfrm>
          <a:prstGeom prst="rect">
            <a:avLst/>
          </a:prstGeom>
        </p:spPr>
        <p:txBody>
          <a:bodyPr>
            <a:normAutofit/>
          </a:bodyPr>
          <a:lstStyle/>
          <a:p>
            <a:pPr eaLnBrk="1" hangingPunct="1">
              <a:lnSpc>
                <a:spcPct val="60000"/>
              </a:lnSpc>
              <a:buFontTx/>
              <a:buNone/>
            </a:pPr>
            <a:r>
              <a:rPr lang="en-US" altLang="en-US" sz="1400" dirty="0" smtClean="0">
                <a:latin typeface="Arial" panose="020B0604020202020204" pitchFamily="34" charset="0"/>
              </a:rPr>
              <a:t>Example Continued</a:t>
            </a:r>
          </a:p>
          <a:p>
            <a:pPr eaLnBrk="1" hangingPunct="1">
              <a:lnSpc>
                <a:spcPct val="60000"/>
              </a:lnSpc>
              <a:buFontTx/>
              <a:buNone/>
            </a:pPr>
            <a:r>
              <a:rPr lang="en-US" altLang="en-US" sz="1400" dirty="0" smtClean="0">
                <a:latin typeface="Arial" panose="020B0604020202020204" pitchFamily="34" charset="0"/>
              </a:rPr>
              <a:t>	Overheads in the non-production cost centre (maintenance) have to be </a:t>
            </a:r>
            <a:endParaRPr lang="en-US" altLang="en-US" sz="1400" dirty="0" smtClean="0">
              <a:latin typeface="Arial" panose="020B0604020202020204" pitchFamily="34" charset="0"/>
            </a:endParaRPr>
          </a:p>
          <a:p>
            <a:pPr eaLnBrk="1" hangingPunct="1">
              <a:lnSpc>
                <a:spcPct val="60000"/>
              </a:lnSpc>
              <a:buFontTx/>
              <a:buNone/>
            </a:pPr>
            <a:r>
              <a:rPr lang="en-US" altLang="en-US" sz="1400" dirty="0" smtClean="0">
                <a:latin typeface="Arial" panose="020B0604020202020204" pitchFamily="34" charset="0"/>
              </a:rPr>
              <a:t>reallocated </a:t>
            </a:r>
            <a:r>
              <a:rPr lang="en-US" altLang="en-US" sz="1400" dirty="0" smtClean="0">
                <a:latin typeface="Arial" panose="020B0604020202020204" pitchFamily="34" charset="0"/>
              </a:rPr>
              <a:t>to the two production cost </a:t>
            </a:r>
            <a:r>
              <a:rPr lang="en-US" altLang="en-US" sz="1400" dirty="0" err="1" smtClean="0">
                <a:latin typeface="Arial" panose="020B0604020202020204" pitchFamily="34" charset="0"/>
              </a:rPr>
              <a:t>centres</a:t>
            </a:r>
            <a:r>
              <a:rPr lang="en-US" altLang="en-US" sz="1400" dirty="0" smtClean="0">
                <a:latin typeface="Arial" panose="020B0604020202020204" pitchFamily="34" charset="0"/>
              </a:rPr>
              <a:t>.  </a:t>
            </a:r>
          </a:p>
          <a:p>
            <a:pPr eaLnBrk="1" hangingPunct="1">
              <a:lnSpc>
                <a:spcPct val="60000"/>
              </a:lnSpc>
              <a:buFontTx/>
              <a:buNone/>
            </a:pPr>
            <a:r>
              <a:rPr lang="en-US" altLang="en-US" sz="1400" dirty="0" smtClean="0">
                <a:latin typeface="Arial" panose="020B0604020202020204" pitchFamily="34" charset="0"/>
              </a:rPr>
              <a:t>	</a:t>
            </a:r>
            <a:endParaRPr lang="en-US" altLang="en-US" sz="1400" dirty="0" smtClean="0">
              <a:latin typeface="Arial" panose="020B0604020202020204" pitchFamily="34" charset="0"/>
            </a:endParaRPr>
          </a:p>
          <a:p>
            <a:pPr eaLnBrk="1" hangingPunct="1">
              <a:lnSpc>
                <a:spcPct val="60000"/>
              </a:lnSpc>
              <a:buFontTx/>
              <a:buNone/>
            </a:pPr>
            <a:r>
              <a:rPr lang="en-US" altLang="en-US" sz="1400" dirty="0" smtClean="0">
                <a:latin typeface="Arial" panose="020B0604020202020204" pitchFamily="34" charset="0"/>
              </a:rPr>
              <a:t>Imagine </a:t>
            </a:r>
            <a:r>
              <a:rPr lang="en-US" altLang="en-US" sz="1400" dirty="0" smtClean="0">
                <a:latin typeface="Arial" panose="020B0604020202020204" pitchFamily="34" charset="0"/>
              </a:rPr>
              <a:t>maintenance works 60% for machining and 40% for finishing:</a:t>
            </a:r>
          </a:p>
          <a:p>
            <a:pPr eaLnBrk="1" hangingPunct="1">
              <a:lnSpc>
                <a:spcPct val="60000"/>
              </a:lnSpc>
              <a:buFontTx/>
              <a:buNone/>
            </a:pPr>
            <a:r>
              <a:rPr lang="en-US" altLang="en-US" sz="1400" dirty="0" smtClean="0">
                <a:latin typeface="Arial" panose="020B0604020202020204" pitchFamily="34" charset="0"/>
              </a:rPr>
              <a:t>Share </a:t>
            </a:r>
            <a:r>
              <a:rPr lang="en-US" altLang="en-US" sz="1400" dirty="0" smtClean="0">
                <a:latin typeface="Arial" panose="020B0604020202020204" pitchFamily="34" charset="0"/>
              </a:rPr>
              <a:t>of maintenance to machining: 0.6 x £20,000 = £12,000</a:t>
            </a:r>
          </a:p>
          <a:p>
            <a:pPr eaLnBrk="1" hangingPunct="1">
              <a:lnSpc>
                <a:spcPct val="60000"/>
              </a:lnSpc>
              <a:buFontTx/>
              <a:buNone/>
            </a:pPr>
            <a:r>
              <a:rPr lang="en-US" altLang="en-US" sz="1400" dirty="0" smtClean="0">
                <a:latin typeface="Arial" panose="020B0604020202020204" pitchFamily="34" charset="0"/>
              </a:rPr>
              <a:t>Share </a:t>
            </a:r>
            <a:r>
              <a:rPr lang="en-US" altLang="en-US" sz="1400" dirty="0" smtClean="0">
                <a:latin typeface="Arial" panose="020B0604020202020204" pitchFamily="34" charset="0"/>
              </a:rPr>
              <a:t>of maintenance to finishing: 0.4 x £20,000 = £8,000</a:t>
            </a:r>
          </a:p>
          <a:p>
            <a:pPr eaLnBrk="1" hangingPunct="1">
              <a:lnSpc>
                <a:spcPct val="60000"/>
              </a:lnSpc>
              <a:buFontTx/>
              <a:buNone/>
            </a:pPr>
            <a:r>
              <a:rPr lang="en-US" altLang="en-US" sz="1400" dirty="0" smtClean="0">
                <a:latin typeface="Arial" panose="020B0604020202020204" pitchFamily="34" charset="0"/>
              </a:rPr>
              <a:t>	</a:t>
            </a:r>
          </a:p>
          <a:p>
            <a:pPr eaLnBrk="1" hangingPunct="1">
              <a:lnSpc>
                <a:spcPct val="60000"/>
              </a:lnSpc>
              <a:buFontTx/>
              <a:buNone/>
            </a:pPr>
            <a:r>
              <a:rPr lang="en-US" altLang="en-US" sz="1400" dirty="0" smtClean="0">
                <a:latin typeface="Arial" panose="020B0604020202020204" pitchFamily="34" charset="0"/>
              </a:rPr>
              <a:t>					Machining		Finishing						£			£			</a:t>
            </a:r>
          </a:p>
          <a:p>
            <a:pPr eaLnBrk="1" hangingPunct="1">
              <a:lnSpc>
                <a:spcPct val="60000"/>
              </a:lnSpc>
              <a:buFontTx/>
              <a:buNone/>
            </a:pPr>
            <a:r>
              <a:rPr lang="en-US" altLang="en-US" sz="1400" dirty="0" smtClean="0">
                <a:latin typeface="Arial" panose="020B0604020202020204" pitchFamily="34" charset="0"/>
              </a:rPr>
              <a:t>Indirect </a:t>
            </a:r>
            <a:r>
              <a:rPr lang="en-US" altLang="en-US" sz="1400" dirty="0" err="1" smtClean="0">
                <a:latin typeface="Arial" panose="020B0604020202020204" pitchFamily="34" charset="0"/>
              </a:rPr>
              <a:t>Labour</a:t>
            </a:r>
            <a:r>
              <a:rPr lang="en-US" altLang="en-US" sz="1400" dirty="0" smtClean="0">
                <a:latin typeface="Arial" panose="020B0604020202020204" pitchFamily="34" charset="0"/>
              </a:rPr>
              <a:t>			50,000		</a:t>
            </a:r>
            <a:r>
              <a:rPr lang="en-US" altLang="en-US" sz="1400" dirty="0" smtClean="0">
                <a:latin typeface="Arial" panose="020B0604020202020204" pitchFamily="34" charset="0"/>
              </a:rPr>
              <a:t>	25,000</a:t>
            </a:r>
            <a:r>
              <a:rPr lang="en-US" altLang="en-US" sz="1400" dirty="0" smtClean="0">
                <a:latin typeface="Arial" panose="020B0604020202020204" pitchFamily="34" charset="0"/>
              </a:rPr>
              <a:t>			</a:t>
            </a:r>
          </a:p>
          <a:p>
            <a:pPr eaLnBrk="1" hangingPunct="1">
              <a:lnSpc>
                <a:spcPct val="60000"/>
              </a:lnSpc>
              <a:buFontTx/>
              <a:buNone/>
            </a:pPr>
            <a:r>
              <a:rPr lang="en-US" altLang="en-US" sz="1400" dirty="0" smtClean="0">
                <a:latin typeface="Arial" panose="020B0604020202020204" pitchFamily="34" charset="0"/>
              </a:rPr>
              <a:t>Factory Rent			</a:t>
            </a:r>
            <a:r>
              <a:rPr lang="en-US" altLang="en-US" sz="1400" dirty="0" smtClean="0">
                <a:latin typeface="Arial" panose="020B0604020202020204" pitchFamily="34" charset="0"/>
              </a:rPr>
              <a:t>25,000</a:t>
            </a:r>
            <a:r>
              <a:rPr lang="en-US" altLang="en-US" sz="1400" dirty="0" smtClean="0">
                <a:latin typeface="Arial" panose="020B0604020202020204" pitchFamily="34" charset="0"/>
              </a:rPr>
              <a:t>		</a:t>
            </a:r>
            <a:r>
              <a:rPr lang="en-US" altLang="en-US" sz="1400" dirty="0" smtClean="0">
                <a:latin typeface="Arial" panose="020B0604020202020204" pitchFamily="34" charset="0"/>
              </a:rPr>
              <a:t>	15,000</a:t>
            </a:r>
            <a:r>
              <a:rPr lang="en-US" altLang="en-US" sz="1400" dirty="0" smtClean="0">
                <a:latin typeface="Arial" panose="020B0604020202020204" pitchFamily="34" charset="0"/>
              </a:rPr>
              <a:t>			</a:t>
            </a:r>
          </a:p>
          <a:p>
            <a:pPr eaLnBrk="1" hangingPunct="1">
              <a:lnSpc>
                <a:spcPct val="60000"/>
              </a:lnSpc>
              <a:buFontTx/>
              <a:buNone/>
            </a:pPr>
            <a:r>
              <a:rPr lang="en-US" altLang="en-US" sz="1400" dirty="0" smtClean="0">
                <a:latin typeface="Arial" panose="020B0604020202020204" pitchFamily="34" charset="0"/>
              </a:rPr>
              <a:t>Share of Maintenance		</a:t>
            </a:r>
            <a:r>
              <a:rPr lang="en-US" altLang="en-US" sz="1400" u="sng" dirty="0" smtClean="0">
                <a:latin typeface="Arial" panose="020B0604020202020204" pitchFamily="34" charset="0"/>
              </a:rPr>
              <a:t>12,000</a:t>
            </a:r>
            <a:r>
              <a:rPr lang="en-US" altLang="en-US" sz="1400" dirty="0" smtClean="0">
                <a:latin typeface="Arial" panose="020B0604020202020204" pitchFamily="34" charset="0"/>
              </a:rPr>
              <a:t>		</a:t>
            </a:r>
            <a:r>
              <a:rPr lang="en-US" altLang="en-US" sz="1400" dirty="0" smtClean="0">
                <a:latin typeface="Arial" panose="020B0604020202020204" pitchFamily="34" charset="0"/>
              </a:rPr>
              <a:t> 	</a:t>
            </a:r>
            <a:r>
              <a:rPr lang="en-US" altLang="en-US" sz="1400" u="sng" dirty="0" smtClean="0">
                <a:latin typeface="Arial" panose="020B0604020202020204" pitchFamily="34" charset="0"/>
              </a:rPr>
              <a:t>8,000</a:t>
            </a:r>
            <a:endParaRPr lang="en-US" altLang="en-US" sz="1400" u="sng" dirty="0" smtClean="0">
              <a:latin typeface="Arial" panose="020B0604020202020204" pitchFamily="34" charset="0"/>
            </a:endParaRPr>
          </a:p>
          <a:p>
            <a:pPr eaLnBrk="1" hangingPunct="1">
              <a:lnSpc>
                <a:spcPct val="60000"/>
              </a:lnSpc>
              <a:buFontTx/>
              <a:buNone/>
            </a:pPr>
            <a:r>
              <a:rPr lang="en-US" altLang="en-US" sz="1400" dirty="0" smtClean="0">
                <a:latin typeface="Arial" panose="020B0604020202020204" pitchFamily="34" charset="0"/>
              </a:rPr>
              <a:t>Total				87,000		</a:t>
            </a:r>
            <a:r>
              <a:rPr lang="en-US" altLang="en-US" sz="1400" dirty="0" smtClean="0">
                <a:latin typeface="Arial" panose="020B0604020202020204" pitchFamily="34" charset="0"/>
              </a:rPr>
              <a:t>	48,000</a:t>
            </a:r>
            <a:r>
              <a:rPr lang="en-US" altLang="en-US" sz="1400" dirty="0" smtClean="0">
                <a:latin typeface="Arial" panose="020B0604020202020204" pitchFamily="34" charset="0"/>
              </a:rPr>
              <a:t>			</a:t>
            </a:r>
          </a:p>
          <a:p>
            <a:pPr eaLnBrk="1" hangingPunct="1">
              <a:lnSpc>
                <a:spcPct val="60000"/>
              </a:lnSpc>
              <a:buFontTx/>
              <a:buNone/>
            </a:pPr>
            <a:endParaRPr lang="en-US" altLang="en-US" sz="1400" dirty="0" smtClean="0">
              <a:latin typeface="Arial" panose="020B0604020202020204" pitchFamily="34" charset="0"/>
            </a:endParaRPr>
          </a:p>
          <a:p>
            <a:pPr eaLnBrk="1" hangingPunct="1">
              <a:lnSpc>
                <a:spcPct val="60000"/>
              </a:lnSpc>
            </a:pPr>
            <a:endParaRPr lang="en-GB" altLang="en-US" sz="1400" dirty="0" smtClean="0">
              <a:latin typeface="Arial" panose="020B0604020202020204" pitchFamily="34" charset="0"/>
            </a:endParaRPr>
          </a:p>
        </p:txBody>
      </p:sp>
    </p:spTree>
    <p:extLst>
      <p:ext uri="{BB962C8B-B14F-4D97-AF65-F5344CB8AC3E}">
        <p14:creationId xmlns:p14="http://schemas.microsoft.com/office/powerpoint/2010/main" val="4157491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2"/>
          <p:cNvSpPr>
            <a:spLocks noGrp="1"/>
          </p:cNvSpPr>
          <p:nvPr>
            <p:ph idx="4294967295"/>
          </p:nvPr>
        </p:nvSpPr>
        <p:spPr>
          <a:xfrm>
            <a:off x="498475" y="1762125"/>
            <a:ext cx="8147050" cy="4364038"/>
          </a:xfrm>
          <a:prstGeom prst="rect">
            <a:avLst/>
          </a:prstGeom>
        </p:spPr>
        <p:txBody>
          <a:bodyPr/>
          <a:lstStyle/>
          <a:p>
            <a:pPr marL="0" indent="0" algn="ctr" eaLnBrk="1" hangingPunct="1">
              <a:buNone/>
            </a:pPr>
            <a:r>
              <a:rPr lang="en-GB" altLang="en-US" b="1" dirty="0" smtClean="0">
                <a:latin typeface="Arial" panose="020B0604020202020204" pitchFamily="34" charset="0"/>
              </a:rPr>
              <a:t>3. ABSORPTION</a:t>
            </a:r>
          </a:p>
          <a:p>
            <a:pPr marL="0" indent="0" eaLnBrk="1" hangingPunct="1">
              <a:buNone/>
            </a:pPr>
            <a:r>
              <a:rPr lang="en-GB" altLang="en-US" dirty="0" smtClean="0">
                <a:latin typeface="Arial" panose="020B0604020202020204" pitchFamily="34" charset="0"/>
              </a:rPr>
              <a:t>- the process whereby costs of production cost centres are added to unit costs (sometimes called overhead recovery)</a:t>
            </a:r>
          </a:p>
        </p:txBody>
      </p:sp>
    </p:spTree>
    <p:extLst>
      <p:ext uri="{BB962C8B-B14F-4D97-AF65-F5344CB8AC3E}">
        <p14:creationId xmlns:p14="http://schemas.microsoft.com/office/powerpoint/2010/main" val="12306828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2"/>
          <p:cNvSpPr>
            <a:spLocks noGrp="1"/>
          </p:cNvSpPr>
          <p:nvPr>
            <p:ph idx="4294967295"/>
          </p:nvPr>
        </p:nvSpPr>
        <p:spPr>
          <a:xfrm>
            <a:off x="498475" y="1762125"/>
            <a:ext cx="8147050" cy="4364038"/>
          </a:xfrm>
          <a:prstGeom prst="rect">
            <a:avLst/>
          </a:prstGeom>
        </p:spPr>
        <p:txBody>
          <a:bodyPr/>
          <a:lstStyle/>
          <a:p>
            <a:r>
              <a:rPr lang="en-US" altLang="en-US" dirty="0">
                <a:latin typeface="Arial" panose="020B0604020202020204" pitchFamily="34" charset="0"/>
              </a:rPr>
              <a:t>Having allocated and apportioned all overheads the next stage is to absorb them into </a:t>
            </a:r>
            <a:r>
              <a:rPr lang="en-US" altLang="en-US" dirty="0" smtClean="0">
                <a:latin typeface="Arial" panose="020B0604020202020204" pitchFamily="34" charset="0"/>
              </a:rPr>
              <a:t>(i.e. </a:t>
            </a:r>
            <a:r>
              <a:rPr lang="en-US" altLang="en-US" dirty="0">
                <a:latin typeface="Arial" panose="020B0604020202020204" pitchFamily="34" charset="0"/>
              </a:rPr>
              <a:t>add them </a:t>
            </a:r>
            <a:r>
              <a:rPr lang="en-US" altLang="en-US" dirty="0" smtClean="0">
                <a:latin typeface="Arial" panose="020B0604020202020204" pitchFamily="34" charset="0"/>
              </a:rPr>
              <a:t>to) </a:t>
            </a:r>
            <a:r>
              <a:rPr lang="en-US" altLang="en-US" dirty="0">
                <a:latin typeface="Arial" panose="020B0604020202020204" pitchFamily="34" charset="0"/>
              </a:rPr>
              <a:t>the cost of production</a:t>
            </a:r>
            <a:r>
              <a:rPr lang="en-US" altLang="en-US" dirty="0" smtClean="0">
                <a:latin typeface="Arial" panose="020B0604020202020204" pitchFamily="34" charset="0"/>
              </a:rPr>
              <a:t>.</a:t>
            </a:r>
            <a:endParaRPr lang="en-US" altLang="en-US" dirty="0">
              <a:latin typeface="Arial" panose="020B0604020202020204" pitchFamily="34" charset="0"/>
            </a:endParaRPr>
          </a:p>
        </p:txBody>
      </p:sp>
    </p:spTree>
    <p:extLst>
      <p:ext uri="{BB962C8B-B14F-4D97-AF65-F5344CB8AC3E}">
        <p14:creationId xmlns:p14="http://schemas.microsoft.com/office/powerpoint/2010/main" val="14723262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lstStyle/>
          <a:p>
            <a:pPr eaLnBrk="1" hangingPunct="1"/>
            <a:r>
              <a:rPr lang="en-GB" altLang="en-US" smtClean="0">
                <a:latin typeface="Arial" panose="020B0604020202020204" pitchFamily="34" charset="0"/>
              </a:rPr>
              <a:t>Predetermined absorption rates</a:t>
            </a:r>
          </a:p>
        </p:txBody>
      </p:sp>
      <p:sp>
        <p:nvSpPr>
          <p:cNvPr id="33794" name="Content Placeholder 2"/>
          <p:cNvSpPr>
            <a:spLocks noGrp="1"/>
          </p:cNvSpPr>
          <p:nvPr>
            <p:ph idx="4294967295"/>
          </p:nvPr>
        </p:nvSpPr>
        <p:spPr>
          <a:xfrm>
            <a:off x="498475" y="1762125"/>
            <a:ext cx="8147050" cy="4364038"/>
          </a:xfrm>
          <a:prstGeom prst="rect">
            <a:avLst/>
          </a:prstGeom>
        </p:spPr>
        <p:txBody>
          <a:bodyPr/>
          <a:lstStyle/>
          <a:p>
            <a:pPr eaLnBrk="1" hangingPunct="1"/>
            <a:r>
              <a:rPr lang="en-GB" altLang="en-US" smtClean="0">
                <a:latin typeface="Arial" panose="020B0604020202020204" pitchFamily="34" charset="0"/>
              </a:rPr>
              <a:t>Overheads are absorbed on the basis of estimated or budgeted figures (not actual) because many overheads are not known until the end of the year.</a:t>
            </a:r>
          </a:p>
          <a:p>
            <a:pPr eaLnBrk="1" hangingPunct="1"/>
            <a:r>
              <a:rPr lang="en-GB" altLang="en-US" smtClean="0">
                <a:latin typeface="Arial" panose="020B0604020202020204" pitchFamily="34" charset="0"/>
              </a:rPr>
              <a:t>Estimated overheads are divided by the budgeted activity levels (hours, units, direct costs) to arrive at an absorption rate.</a:t>
            </a:r>
          </a:p>
        </p:txBody>
      </p:sp>
    </p:spTree>
    <p:extLst>
      <p:ext uri="{BB962C8B-B14F-4D97-AF65-F5344CB8AC3E}">
        <p14:creationId xmlns:p14="http://schemas.microsoft.com/office/powerpoint/2010/main" val="39723656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p:cNvSpPr>
            <a:spLocks noGrp="1"/>
          </p:cNvSpPr>
          <p:nvPr>
            <p:ph type="title"/>
          </p:nvPr>
        </p:nvSpPr>
        <p:spPr/>
        <p:txBody>
          <a:bodyPr/>
          <a:lstStyle/>
          <a:p>
            <a:pPr eaLnBrk="1" hangingPunct="1"/>
            <a:endParaRPr lang="en-US" altLang="en-US" smtClean="0">
              <a:latin typeface="Arial" panose="020B0604020202020204" pitchFamily="34" charset="0"/>
            </a:endParaRPr>
          </a:p>
        </p:txBody>
      </p:sp>
      <p:sp>
        <p:nvSpPr>
          <p:cNvPr id="34818" name="Content Placeholder 2"/>
          <p:cNvSpPr>
            <a:spLocks noGrp="1"/>
          </p:cNvSpPr>
          <p:nvPr>
            <p:ph idx="4294967295"/>
          </p:nvPr>
        </p:nvSpPr>
        <p:spPr>
          <a:xfrm>
            <a:off x="498475" y="2420887"/>
            <a:ext cx="8147050" cy="3705275"/>
          </a:xfrm>
          <a:prstGeom prst="rect">
            <a:avLst/>
          </a:prstGeom>
        </p:spPr>
        <p:txBody>
          <a:bodyPr/>
          <a:lstStyle/>
          <a:p>
            <a:pPr eaLnBrk="1" hangingPunct="1"/>
            <a:r>
              <a:rPr lang="en-GB" altLang="en-US" dirty="0" smtClean="0">
                <a:latin typeface="Arial" panose="020B0604020202020204" pitchFamily="34" charset="0"/>
              </a:rPr>
              <a:t>There are a number of different </a:t>
            </a:r>
            <a:r>
              <a:rPr lang="en-GB" altLang="en-US" b="1" dirty="0" smtClean="0">
                <a:latin typeface="Arial" panose="020B0604020202020204" pitchFamily="34" charset="0"/>
              </a:rPr>
              <a:t>bases of absorption</a:t>
            </a:r>
            <a:r>
              <a:rPr lang="en-GB" altLang="en-US" dirty="0" smtClean="0">
                <a:latin typeface="Arial" panose="020B0604020202020204" pitchFamily="34" charset="0"/>
              </a:rPr>
              <a:t> (or ‘overhead recovery rates’) which can be used such as:</a:t>
            </a:r>
          </a:p>
          <a:p>
            <a:pPr eaLnBrk="1" hangingPunct="1"/>
            <a:r>
              <a:rPr lang="en-GB" altLang="en-US" dirty="0" smtClean="0">
                <a:latin typeface="Arial" panose="020B0604020202020204" pitchFamily="34" charset="0"/>
              </a:rPr>
              <a:t>- a percentage of direct materials cost</a:t>
            </a:r>
          </a:p>
          <a:p>
            <a:pPr eaLnBrk="1" hangingPunct="1"/>
            <a:r>
              <a:rPr lang="en-GB" altLang="en-US" dirty="0" smtClean="0">
                <a:latin typeface="Arial" panose="020B0604020202020204" pitchFamily="34" charset="0"/>
              </a:rPr>
              <a:t>- a percentage of direct labour cost</a:t>
            </a:r>
          </a:p>
          <a:p>
            <a:pPr eaLnBrk="1" hangingPunct="1"/>
            <a:r>
              <a:rPr lang="en-GB" altLang="en-US" dirty="0" smtClean="0">
                <a:latin typeface="Arial" panose="020B0604020202020204" pitchFamily="34" charset="0"/>
              </a:rPr>
              <a:t>- a rate per machine hour</a:t>
            </a:r>
          </a:p>
          <a:p>
            <a:pPr eaLnBrk="1" hangingPunct="1"/>
            <a:r>
              <a:rPr lang="en-GB" altLang="en-US" dirty="0" smtClean="0">
                <a:latin typeface="Arial" panose="020B0604020202020204" pitchFamily="34" charset="0"/>
              </a:rPr>
              <a:t>- a rate per direct labour hour</a:t>
            </a:r>
          </a:p>
          <a:p>
            <a:pPr eaLnBrk="1" hangingPunct="1"/>
            <a:r>
              <a:rPr lang="en-GB" altLang="en-US" dirty="0" smtClean="0">
                <a:latin typeface="Arial" panose="020B0604020202020204" pitchFamily="34" charset="0"/>
              </a:rPr>
              <a:t>- a rate per unit</a:t>
            </a:r>
          </a:p>
        </p:txBody>
      </p:sp>
    </p:spTree>
    <p:extLst>
      <p:ext uri="{BB962C8B-B14F-4D97-AF65-F5344CB8AC3E}">
        <p14:creationId xmlns:p14="http://schemas.microsoft.com/office/powerpoint/2010/main" val="20770602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p:cNvSpPr>
            <a:spLocks noGrp="1"/>
          </p:cNvSpPr>
          <p:nvPr>
            <p:ph type="title"/>
          </p:nvPr>
        </p:nvSpPr>
        <p:spPr/>
        <p:txBody>
          <a:bodyPr/>
          <a:lstStyle/>
          <a:p>
            <a:pPr eaLnBrk="1" hangingPunct="1"/>
            <a:endParaRPr lang="en-US" altLang="en-US" smtClean="0">
              <a:latin typeface="Arial" panose="020B0604020202020204" pitchFamily="34" charset="0"/>
            </a:endParaRPr>
          </a:p>
        </p:txBody>
      </p:sp>
      <p:sp>
        <p:nvSpPr>
          <p:cNvPr id="35842" name="Content Placeholder 2"/>
          <p:cNvSpPr>
            <a:spLocks noGrp="1"/>
          </p:cNvSpPr>
          <p:nvPr>
            <p:ph idx="4294967295"/>
          </p:nvPr>
        </p:nvSpPr>
        <p:spPr>
          <a:xfrm>
            <a:off x="498475" y="2564903"/>
            <a:ext cx="8147050" cy="3561259"/>
          </a:xfrm>
          <a:prstGeom prst="rect">
            <a:avLst/>
          </a:prstGeom>
        </p:spPr>
        <p:txBody>
          <a:bodyPr/>
          <a:lstStyle/>
          <a:p>
            <a:pPr eaLnBrk="1" hangingPunct="1"/>
            <a:r>
              <a:rPr lang="en-GB" altLang="en-US" dirty="0" smtClean="0">
                <a:latin typeface="Arial" panose="020B0604020202020204" pitchFamily="34" charset="0"/>
              </a:rPr>
              <a:t>The choice of an absorption basis is a matter of judgement. It should realistically reflect  the characteristics of a given cost centre.</a:t>
            </a:r>
          </a:p>
          <a:p>
            <a:pPr eaLnBrk="1" hangingPunct="1"/>
            <a:r>
              <a:rPr lang="en-GB" altLang="en-US" dirty="0" smtClean="0">
                <a:latin typeface="Arial" panose="020B0604020202020204" pitchFamily="34" charset="0"/>
              </a:rPr>
              <a:t>A </a:t>
            </a:r>
            <a:r>
              <a:rPr lang="en-GB" altLang="en-US" b="1" dirty="0" smtClean="0">
                <a:latin typeface="Arial" panose="020B0604020202020204" pitchFamily="34" charset="0"/>
              </a:rPr>
              <a:t>direct labour</a:t>
            </a:r>
            <a:r>
              <a:rPr lang="en-GB" altLang="en-US" dirty="0" smtClean="0">
                <a:latin typeface="Arial" panose="020B0604020202020204" pitchFamily="34" charset="0"/>
              </a:rPr>
              <a:t> hour basis is most appropriate in a </a:t>
            </a:r>
            <a:r>
              <a:rPr lang="en-GB" altLang="en-US" b="1" dirty="0" smtClean="0">
                <a:latin typeface="Arial" panose="020B0604020202020204" pitchFamily="34" charset="0"/>
              </a:rPr>
              <a:t>labour intensive</a:t>
            </a:r>
            <a:r>
              <a:rPr lang="en-GB" altLang="en-US" dirty="0" smtClean="0">
                <a:latin typeface="Arial" panose="020B0604020202020204" pitchFamily="34" charset="0"/>
              </a:rPr>
              <a:t> environment.</a:t>
            </a:r>
          </a:p>
          <a:p>
            <a:pPr eaLnBrk="1" hangingPunct="1"/>
            <a:endParaRPr lang="en-GB" altLang="en-US" dirty="0" smtClean="0">
              <a:latin typeface="Arial" panose="020B0604020202020204" pitchFamily="34" charset="0"/>
            </a:endParaRPr>
          </a:p>
        </p:txBody>
      </p:sp>
    </p:spTree>
    <p:extLst>
      <p:ext uri="{BB962C8B-B14F-4D97-AF65-F5344CB8AC3E}">
        <p14:creationId xmlns:p14="http://schemas.microsoft.com/office/powerpoint/2010/main" val="34838376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pPr eaLnBrk="1" hangingPunct="1"/>
            <a:r>
              <a:rPr lang="en-GB" altLang="en-US" smtClean="0">
                <a:latin typeface="Arial" panose="020B0604020202020204" pitchFamily="34" charset="0"/>
              </a:rPr>
              <a:t>Over and under absorption of overheads</a:t>
            </a:r>
          </a:p>
        </p:txBody>
      </p:sp>
      <p:sp>
        <p:nvSpPr>
          <p:cNvPr id="41986" name="Content Placeholder 2"/>
          <p:cNvSpPr>
            <a:spLocks noGrp="1"/>
          </p:cNvSpPr>
          <p:nvPr>
            <p:ph idx="4294967295"/>
          </p:nvPr>
        </p:nvSpPr>
        <p:spPr>
          <a:xfrm>
            <a:off x="498475" y="2348879"/>
            <a:ext cx="8147050" cy="3777283"/>
          </a:xfrm>
          <a:prstGeom prst="rect">
            <a:avLst/>
          </a:prstGeom>
        </p:spPr>
        <p:txBody>
          <a:bodyPr/>
          <a:lstStyle/>
          <a:p>
            <a:pPr eaLnBrk="1" hangingPunct="1"/>
            <a:r>
              <a:rPr lang="en-GB" altLang="en-US" dirty="0" smtClean="0">
                <a:latin typeface="Arial" panose="020B0604020202020204" pitchFamily="34" charset="0"/>
              </a:rPr>
              <a:t>Because the rate of overhead absorption is based on estimates, actual overheads will either be greater or less than overheads absorbed into the cost of production.</a:t>
            </a:r>
          </a:p>
          <a:p>
            <a:pPr eaLnBrk="1" hangingPunct="1"/>
            <a:r>
              <a:rPr lang="en-GB" altLang="en-US" dirty="0" smtClean="0">
                <a:latin typeface="Arial" panose="020B0604020202020204" pitchFamily="34" charset="0"/>
              </a:rPr>
              <a:t>This will result in </a:t>
            </a:r>
            <a:r>
              <a:rPr lang="en-GB" altLang="en-US" b="1" dirty="0" smtClean="0">
                <a:latin typeface="Arial" panose="020B0604020202020204" pitchFamily="34" charset="0"/>
              </a:rPr>
              <a:t>over</a:t>
            </a:r>
            <a:r>
              <a:rPr lang="en-GB" altLang="en-US" dirty="0" smtClean="0">
                <a:latin typeface="Arial" panose="020B0604020202020204" pitchFamily="34" charset="0"/>
              </a:rPr>
              <a:t> or </a:t>
            </a:r>
            <a:r>
              <a:rPr lang="en-GB" altLang="en-US" b="1" dirty="0" smtClean="0">
                <a:latin typeface="Arial" panose="020B0604020202020204" pitchFamily="34" charset="0"/>
              </a:rPr>
              <a:t>under absorption.</a:t>
            </a:r>
          </a:p>
          <a:p>
            <a:pPr eaLnBrk="1" hangingPunct="1"/>
            <a:r>
              <a:rPr lang="en-GB" altLang="en-US" dirty="0" smtClean="0">
                <a:latin typeface="Arial" panose="020B0604020202020204" pitchFamily="34" charset="0"/>
              </a:rPr>
              <a:t>( outside scope of syllabus)</a:t>
            </a:r>
          </a:p>
        </p:txBody>
      </p:sp>
    </p:spTree>
    <p:extLst>
      <p:ext uri="{BB962C8B-B14F-4D97-AF65-F5344CB8AC3E}">
        <p14:creationId xmlns:p14="http://schemas.microsoft.com/office/powerpoint/2010/main" val="20166365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a:xfrm>
            <a:off x="685332" y="618518"/>
            <a:ext cx="7773338" cy="1143607"/>
          </a:xfrm>
        </p:spPr>
        <p:txBody>
          <a:bodyPr/>
          <a:lstStyle/>
          <a:p>
            <a:pPr eaLnBrk="1" hangingPunct="1"/>
            <a:r>
              <a:rPr lang="en-GB" altLang="en-US" dirty="0" smtClean="0">
                <a:latin typeface="Arial" panose="020B0604020202020204" pitchFamily="34" charset="0"/>
              </a:rPr>
              <a:t>Reason for choosing absorption costing</a:t>
            </a:r>
          </a:p>
        </p:txBody>
      </p:sp>
      <p:sp>
        <p:nvSpPr>
          <p:cNvPr id="43010" name="Content Placeholder 2"/>
          <p:cNvSpPr>
            <a:spLocks noGrp="1"/>
          </p:cNvSpPr>
          <p:nvPr>
            <p:ph idx="4294967295"/>
          </p:nvPr>
        </p:nvSpPr>
        <p:spPr>
          <a:xfrm>
            <a:off x="498475" y="2276871"/>
            <a:ext cx="8147050" cy="3849291"/>
          </a:xfrm>
          <a:prstGeom prst="rect">
            <a:avLst/>
          </a:prstGeom>
        </p:spPr>
        <p:txBody>
          <a:bodyPr/>
          <a:lstStyle/>
          <a:p>
            <a:pPr eaLnBrk="1" hangingPunct="1"/>
            <a:r>
              <a:rPr lang="en-GB" altLang="en-US" dirty="0" smtClean="0">
                <a:latin typeface="Arial" panose="020B0604020202020204" pitchFamily="34" charset="0"/>
              </a:rPr>
              <a:t>By costing manufactured products at their full cost (direct costs plus share of overheads) the business knows that if it achieves its budgeted sales, total costs will be recovered. A profit margin can then be added on to the full cost so that the business makes an overall profit.</a:t>
            </a:r>
          </a:p>
        </p:txBody>
      </p:sp>
    </p:spTree>
    <p:extLst>
      <p:ext uri="{BB962C8B-B14F-4D97-AF65-F5344CB8AC3E}">
        <p14:creationId xmlns:p14="http://schemas.microsoft.com/office/powerpoint/2010/main" val="38788513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Marginal Costing</a:t>
            </a:r>
            <a:endParaRPr lang="en-GB" dirty="0"/>
          </a:p>
        </p:txBody>
      </p:sp>
      <p:sp>
        <p:nvSpPr>
          <p:cNvPr id="3" name="Subtitle 2"/>
          <p:cNvSpPr>
            <a:spLocks noGrp="1"/>
          </p:cNvSpPr>
          <p:nvPr>
            <p:ph type="subTitle" idx="1"/>
          </p:nvPr>
        </p:nvSpPr>
        <p:spPr/>
        <p:txBody>
          <a:bodyPr/>
          <a:lstStyle/>
          <a:p>
            <a:r>
              <a:rPr lang="en-GB" dirty="0" smtClean="0"/>
              <a:t>Week 6</a:t>
            </a:r>
            <a:endParaRPr lang="en-GB" dirty="0"/>
          </a:p>
        </p:txBody>
      </p:sp>
    </p:spTree>
    <p:extLst>
      <p:ext uri="{BB962C8B-B14F-4D97-AF65-F5344CB8AC3E}">
        <p14:creationId xmlns:p14="http://schemas.microsoft.com/office/powerpoint/2010/main" val="367540890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Costing Techniques</a:t>
            </a:r>
          </a:p>
        </p:txBody>
      </p:sp>
      <p:sp>
        <p:nvSpPr>
          <p:cNvPr id="5123" name="Content Placeholder 2"/>
          <p:cNvSpPr>
            <a:spLocks noGrp="1"/>
          </p:cNvSpPr>
          <p:nvPr>
            <p:ph idx="4294967295"/>
          </p:nvPr>
        </p:nvSpPr>
        <p:spPr>
          <a:xfrm>
            <a:off x="699247" y="2248347"/>
            <a:ext cx="7745505" cy="3877815"/>
          </a:xfrm>
          <a:prstGeom prst="rect">
            <a:avLst/>
          </a:prstGeom>
        </p:spPr>
        <p:txBody>
          <a:bodyPr/>
          <a:lstStyle/>
          <a:p>
            <a:pPr marL="0" indent="0" algn="ctr" eaLnBrk="1" hangingPunct="1">
              <a:buFont typeface="Arial" charset="0"/>
              <a:buNone/>
            </a:pPr>
            <a:endParaRPr lang="en-GB">
              <a:latin typeface="Calibri" charset="0"/>
            </a:endParaRPr>
          </a:p>
          <a:p>
            <a:pPr marL="0" indent="0" algn="ctr" eaLnBrk="1" hangingPunct="1">
              <a:buFont typeface="Arial" charset="0"/>
              <a:buNone/>
            </a:pPr>
            <a:endParaRPr lang="en-GB">
              <a:latin typeface="Calibri" charset="0"/>
            </a:endParaRPr>
          </a:p>
          <a:p>
            <a:pPr marL="0" indent="0" algn="ctr" eaLnBrk="1" hangingPunct="1">
              <a:buFont typeface="Arial" charset="0"/>
              <a:buNone/>
            </a:pPr>
            <a:r>
              <a:rPr lang="en-GB" sz="3200">
                <a:latin typeface="Calibri" charset="0"/>
              </a:rPr>
              <a:t>Absorption costing and marginal costing are two different techniques of cost accounting</a:t>
            </a:r>
          </a:p>
        </p:txBody>
      </p:sp>
    </p:spTree>
    <p:extLst>
      <p:ext uri="{BB962C8B-B14F-4D97-AF65-F5344CB8AC3E}">
        <p14:creationId xmlns:p14="http://schemas.microsoft.com/office/powerpoint/2010/main" val="278594092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699247" y="2248347"/>
            <a:ext cx="7745505" cy="3877815"/>
          </a:xfrm>
          <a:prstGeom prst="rect">
            <a:avLst/>
          </a:prstGeom>
        </p:spPr>
        <p:txBody>
          <a:bodyPr>
            <a:normAutofit lnSpcReduction="10000"/>
          </a:bodyPr>
          <a:lstStyle/>
          <a:p>
            <a:pPr>
              <a:buNone/>
            </a:pPr>
            <a:r>
              <a:rPr lang="en-GB" dirty="0" smtClean="0"/>
              <a:t>Remember,</a:t>
            </a:r>
          </a:p>
          <a:p>
            <a:pPr>
              <a:buNone/>
            </a:pPr>
            <a:r>
              <a:rPr lang="en-GB" b="1" dirty="0" smtClean="0"/>
              <a:t>Absorption costing</a:t>
            </a:r>
            <a:r>
              <a:rPr lang="en-US" altLang="zh-TW" dirty="0" smtClean="0">
                <a:ea typeface="新細明體" charset="-120"/>
              </a:rPr>
              <a:t> is a costing system which treats all manufacturing costs including </a:t>
            </a:r>
            <a:r>
              <a:rPr lang="en-US" altLang="zh-TW" dirty="0" smtClean="0">
                <a:solidFill>
                  <a:srgbClr val="E72915"/>
                </a:solidFill>
                <a:ea typeface="新細明體" charset="-120"/>
              </a:rPr>
              <a:t>both the</a:t>
            </a:r>
            <a:r>
              <a:rPr lang="en-US" altLang="zh-TW" dirty="0" smtClean="0">
                <a:ea typeface="新細明體" charset="-120"/>
              </a:rPr>
              <a:t> </a:t>
            </a:r>
            <a:r>
              <a:rPr lang="en-US" altLang="zh-TW" dirty="0" smtClean="0">
                <a:solidFill>
                  <a:srgbClr val="E72915"/>
                </a:solidFill>
                <a:ea typeface="新細明體" charset="-120"/>
              </a:rPr>
              <a:t>fixed and variable costs</a:t>
            </a:r>
            <a:r>
              <a:rPr lang="en-US" altLang="zh-TW" dirty="0" smtClean="0">
                <a:ea typeface="新細明體" charset="-120"/>
              </a:rPr>
              <a:t> as product costs.</a:t>
            </a:r>
          </a:p>
          <a:p>
            <a:pPr>
              <a:buNone/>
            </a:pPr>
            <a:endParaRPr lang="en-GB" dirty="0" smtClean="0"/>
          </a:p>
          <a:p>
            <a:pPr>
              <a:buNone/>
            </a:pPr>
            <a:r>
              <a:rPr lang="en-GB" dirty="0" smtClean="0"/>
              <a:t>But, </a:t>
            </a:r>
          </a:p>
          <a:p>
            <a:pPr>
              <a:buNone/>
            </a:pPr>
            <a:r>
              <a:rPr lang="en-GB" b="1" dirty="0" smtClean="0"/>
              <a:t>Marginal costing </a:t>
            </a:r>
            <a:r>
              <a:rPr lang="en-GB" dirty="0" smtClean="0"/>
              <a:t>is </a:t>
            </a:r>
            <a:r>
              <a:rPr lang="en-US" altLang="zh-TW" dirty="0" smtClean="0">
                <a:ea typeface="新細明體" charset="-120"/>
              </a:rPr>
              <a:t>a costing system which treats </a:t>
            </a:r>
            <a:r>
              <a:rPr lang="en-US" altLang="zh-TW" dirty="0" smtClean="0">
                <a:solidFill>
                  <a:srgbClr val="E72915"/>
                </a:solidFill>
                <a:ea typeface="新細明體" charset="-120"/>
              </a:rPr>
              <a:t>only the</a:t>
            </a:r>
            <a:r>
              <a:rPr lang="en-US" altLang="zh-TW" dirty="0" smtClean="0">
                <a:ea typeface="新細明體" charset="-120"/>
              </a:rPr>
              <a:t> </a:t>
            </a:r>
            <a:r>
              <a:rPr lang="en-US" altLang="zh-TW" dirty="0" smtClean="0">
                <a:solidFill>
                  <a:srgbClr val="E72915"/>
                </a:solidFill>
                <a:ea typeface="新細明體" charset="-120"/>
              </a:rPr>
              <a:t>variable manufacturing costs</a:t>
            </a:r>
            <a:r>
              <a:rPr lang="en-US" altLang="zh-TW" dirty="0" smtClean="0">
                <a:ea typeface="新細明體" charset="-120"/>
              </a:rPr>
              <a:t> as product costs. The fixed manufacturing overheads are regarded as period costs.</a:t>
            </a:r>
            <a:endParaRPr lang="en-GB" dirty="0"/>
          </a:p>
        </p:txBody>
      </p:sp>
      <p:sp>
        <p:nvSpPr>
          <p:cNvPr id="2" name="Title 1"/>
          <p:cNvSpPr>
            <a:spLocks noGrp="1"/>
          </p:cNvSpPr>
          <p:nvPr>
            <p:ph type="title"/>
          </p:nvPr>
        </p:nvSpPr>
        <p:spPr/>
        <p:txBody>
          <a:bodyPr>
            <a:normAutofit/>
          </a:bodyPr>
          <a:lstStyle/>
          <a:p>
            <a:r>
              <a:rPr lang="en-GB" dirty="0" smtClean="0"/>
              <a:t>Marginal and Absorption Costing</a:t>
            </a:r>
            <a:endParaRPr lang="en-GB" dirty="0"/>
          </a:p>
        </p:txBody>
      </p:sp>
    </p:spTree>
    <p:extLst>
      <p:ext uri="{BB962C8B-B14F-4D97-AF65-F5344CB8AC3E}">
        <p14:creationId xmlns:p14="http://schemas.microsoft.com/office/powerpoint/2010/main" val="221339020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Marginal Costing</a:t>
            </a:r>
            <a:endParaRPr lang="en-GB" sz="4000" dirty="0">
              <a:ea typeface="+mj-ea"/>
            </a:endParaRPr>
          </a:p>
        </p:txBody>
      </p:sp>
      <p:sp>
        <p:nvSpPr>
          <p:cNvPr id="3" name="Content Placeholder 2"/>
          <p:cNvSpPr>
            <a:spLocks noGrp="1"/>
          </p:cNvSpPr>
          <p:nvPr>
            <p:ph idx="4294967295"/>
          </p:nvPr>
        </p:nvSpPr>
        <p:spPr>
          <a:xfrm>
            <a:off x="457200" y="1600200"/>
            <a:ext cx="7859713" cy="4924425"/>
          </a:xfrm>
          <a:prstGeom prst="rect">
            <a:avLst/>
          </a:prstGeom>
        </p:spPr>
        <p:txBody>
          <a:bodyPr rtlCol="0">
            <a:normAutofit fontScale="92500" lnSpcReduction="20000"/>
          </a:bodyPr>
          <a:lstStyle/>
          <a:p>
            <a:pPr eaLnBrk="1" fontAlgn="auto" hangingPunct="1">
              <a:spcAft>
                <a:spcPts val="0"/>
              </a:spcAft>
              <a:buFont typeface="Arial" pitchFamily="34" charset="0"/>
              <a:buChar char="•"/>
              <a:defRPr/>
            </a:pPr>
            <a:endParaRPr lang="en-GB" sz="3200" dirty="0" smtClean="0">
              <a:ea typeface="+mn-ea"/>
            </a:endParaRPr>
          </a:p>
          <a:p>
            <a:pPr eaLnBrk="1" fontAlgn="auto" hangingPunct="1">
              <a:spcAft>
                <a:spcPts val="0"/>
              </a:spcAft>
              <a:buFont typeface="Arial" pitchFamily="34" charset="0"/>
              <a:buChar char="•"/>
              <a:defRPr/>
            </a:pPr>
            <a:r>
              <a:rPr lang="en-GB" sz="3200" dirty="0" smtClean="0">
                <a:ea typeface="+mn-ea"/>
              </a:rPr>
              <a:t>Fixed costs are considered irrelevant for short run decisions because they are fixed regardless of the level of output</a:t>
            </a:r>
          </a:p>
          <a:p>
            <a:pPr marL="0" indent="0" eaLnBrk="1" fontAlgn="auto" hangingPunct="1">
              <a:spcAft>
                <a:spcPts val="0"/>
              </a:spcAft>
              <a:buFont typeface="Arial" pitchFamily="34" charset="0"/>
              <a:buNone/>
              <a:defRPr/>
            </a:pPr>
            <a:endParaRPr lang="en-GB" sz="3200" dirty="0" smtClean="0">
              <a:ea typeface="+mn-ea"/>
            </a:endParaRPr>
          </a:p>
          <a:p>
            <a:pPr eaLnBrk="1" fontAlgn="auto" hangingPunct="1">
              <a:spcAft>
                <a:spcPts val="0"/>
              </a:spcAft>
              <a:buFont typeface="Arial" pitchFamily="34" charset="0"/>
              <a:buChar char="•"/>
              <a:defRPr/>
            </a:pPr>
            <a:r>
              <a:rPr lang="en-GB" sz="3200" dirty="0" smtClean="0">
                <a:ea typeface="+mn-ea"/>
              </a:rPr>
              <a:t>Fixed costs are difficult to allocate especially in the case of multi product firms</a:t>
            </a:r>
          </a:p>
          <a:p>
            <a:pPr marL="0" indent="0" eaLnBrk="1" fontAlgn="auto" hangingPunct="1">
              <a:spcAft>
                <a:spcPts val="0"/>
              </a:spcAft>
              <a:buFont typeface="Arial" pitchFamily="34" charset="0"/>
              <a:buNone/>
              <a:defRPr/>
            </a:pPr>
            <a:endParaRPr lang="en-GB" dirty="0" smtClean="0">
              <a:ea typeface="+mn-ea"/>
            </a:endParaRPr>
          </a:p>
          <a:p>
            <a:pPr marL="0" indent="0" eaLnBrk="1" fontAlgn="auto" hangingPunct="1">
              <a:spcAft>
                <a:spcPts val="0"/>
              </a:spcAft>
              <a:buFont typeface="Arial" pitchFamily="34" charset="0"/>
              <a:buNone/>
              <a:defRPr/>
            </a:pPr>
            <a:endParaRPr lang="en-GB" dirty="0" smtClean="0">
              <a:ea typeface="+mn-ea"/>
            </a:endParaRPr>
          </a:p>
          <a:p>
            <a:pPr eaLnBrk="1" fontAlgn="auto" hangingPunct="1">
              <a:spcAft>
                <a:spcPts val="0"/>
              </a:spcAft>
              <a:buFont typeface="Arial" pitchFamily="34" charset="0"/>
              <a:buChar char="•"/>
              <a:defRPr/>
            </a:pPr>
            <a:endParaRPr lang="en-GB" dirty="0">
              <a:ea typeface="+mn-ea"/>
            </a:endParaRPr>
          </a:p>
        </p:txBody>
      </p:sp>
    </p:spTree>
    <p:extLst>
      <p:ext uri="{BB962C8B-B14F-4D97-AF65-F5344CB8AC3E}">
        <p14:creationId xmlns:p14="http://schemas.microsoft.com/office/powerpoint/2010/main" val="62268848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143000" y="1412776"/>
            <a:ext cx="7389440" cy="4248472"/>
          </a:xfrm>
          <a:prstGeom prst="rect">
            <a:avLst/>
          </a:prstGeom>
        </p:spPr>
        <p:txBody>
          <a:bodyPr>
            <a:normAutofit fontScale="85000" lnSpcReduction="10000"/>
          </a:bodyPr>
          <a:lstStyle/>
          <a:p>
            <a:endParaRPr lang="en-GB" sz="2400" b="1" dirty="0" smtClean="0"/>
          </a:p>
          <a:p>
            <a:endParaRPr lang="en-GB" b="1" dirty="0"/>
          </a:p>
          <a:p>
            <a:r>
              <a:rPr lang="en-GB" sz="2400" b="1" dirty="0" smtClean="0"/>
              <a:t>Product cost </a:t>
            </a:r>
            <a:r>
              <a:rPr lang="en-GB" sz="2400" dirty="0" smtClean="0"/>
              <a:t>= all the costs added together which make up the total cost of making the product</a:t>
            </a:r>
          </a:p>
          <a:p>
            <a:pPr marL="45720" indent="0">
              <a:buNone/>
            </a:pPr>
            <a:endParaRPr lang="en-GB" sz="2400" dirty="0"/>
          </a:p>
          <a:p>
            <a:pPr marL="45720" indent="0">
              <a:buNone/>
            </a:pPr>
            <a:endParaRPr lang="en-GB" sz="2400" dirty="0" smtClean="0"/>
          </a:p>
          <a:p>
            <a:r>
              <a:rPr lang="en-GB" sz="2400" b="1" dirty="0" smtClean="0"/>
              <a:t>Period Cost </a:t>
            </a:r>
            <a:r>
              <a:rPr lang="en-GB" sz="2400" dirty="0" smtClean="0"/>
              <a:t>= all the costs which relate to the period (time) in which the products are made and are written off as an expense in the income statement at the end of that time period</a:t>
            </a:r>
            <a:endParaRPr lang="en-GB" sz="2400" dirty="0"/>
          </a:p>
        </p:txBody>
      </p:sp>
      <p:sp>
        <p:nvSpPr>
          <p:cNvPr id="2" name="Title 1"/>
          <p:cNvSpPr>
            <a:spLocks noGrp="1"/>
          </p:cNvSpPr>
          <p:nvPr>
            <p:ph type="title"/>
          </p:nvPr>
        </p:nvSpPr>
        <p:spPr>
          <a:xfrm>
            <a:off x="539553" y="332656"/>
            <a:ext cx="7766248" cy="792088"/>
          </a:xfrm>
        </p:spPr>
        <p:txBody>
          <a:bodyPr/>
          <a:lstStyle/>
          <a:p>
            <a:pPr algn="l"/>
            <a:r>
              <a:rPr lang="en-GB" dirty="0" smtClean="0"/>
              <a:t>Remember</a:t>
            </a:r>
            <a:endParaRPr lang="en-GB" dirty="0"/>
          </a:p>
        </p:txBody>
      </p:sp>
    </p:spTree>
    <p:extLst>
      <p:ext uri="{BB962C8B-B14F-4D97-AF65-F5344CB8AC3E}">
        <p14:creationId xmlns:p14="http://schemas.microsoft.com/office/powerpoint/2010/main" val="4241417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95536" y="1628800"/>
            <a:ext cx="8208912" cy="4320480"/>
          </a:xfrm>
          <a:prstGeom prst="rect">
            <a:avLst/>
          </a:prstGeom>
        </p:spPr>
        <p:txBody>
          <a:bodyPr>
            <a:normAutofit fontScale="92500" lnSpcReduction="10000"/>
          </a:bodyPr>
          <a:lstStyle/>
          <a:p>
            <a:endParaRPr lang="en-GB" dirty="0" smtClean="0"/>
          </a:p>
          <a:p>
            <a:endParaRPr lang="en-GB" dirty="0"/>
          </a:p>
          <a:p>
            <a:r>
              <a:rPr lang="en-GB" dirty="0" smtClean="0"/>
              <a:t>An approach to costing that splits costs between fixed costs and variable costs</a:t>
            </a:r>
          </a:p>
          <a:p>
            <a:r>
              <a:rPr lang="en-GB" dirty="0" smtClean="0"/>
              <a:t>Costs are accurate as only variable costs are included, because they can be identified and traced to the product (cost object)</a:t>
            </a:r>
          </a:p>
          <a:p>
            <a:r>
              <a:rPr lang="en-GB" dirty="0" smtClean="0"/>
              <a:t>It excludes fixed costs (overheads) and treats them as period costs which means they are written off in the period to which they relate</a:t>
            </a:r>
          </a:p>
          <a:p>
            <a:r>
              <a:rPr lang="en-GB" dirty="0" smtClean="0"/>
              <a:t>Thus provides a better, more reliable, base for decision making compared with other costing methods</a:t>
            </a:r>
            <a:endParaRPr lang="en-GB" dirty="0"/>
          </a:p>
        </p:txBody>
      </p:sp>
      <p:sp>
        <p:nvSpPr>
          <p:cNvPr id="2" name="Title 1"/>
          <p:cNvSpPr>
            <a:spLocks noGrp="1"/>
          </p:cNvSpPr>
          <p:nvPr>
            <p:ph type="title"/>
          </p:nvPr>
        </p:nvSpPr>
        <p:spPr>
          <a:xfrm>
            <a:off x="395537" y="404664"/>
            <a:ext cx="7910264" cy="1224136"/>
          </a:xfrm>
        </p:spPr>
        <p:txBody>
          <a:bodyPr/>
          <a:lstStyle/>
          <a:p>
            <a:pPr marL="0" indent="0" algn="l">
              <a:buNone/>
            </a:pPr>
            <a:r>
              <a:rPr lang="en-GB" dirty="0" smtClean="0"/>
              <a:t>Marginal Costing is...</a:t>
            </a:r>
            <a:endParaRPr lang="en-GB" dirty="0"/>
          </a:p>
        </p:txBody>
      </p:sp>
    </p:spTree>
    <p:extLst>
      <p:ext uri="{BB962C8B-B14F-4D97-AF65-F5344CB8AC3E}">
        <p14:creationId xmlns:p14="http://schemas.microsoft.com/office/powerpoint/2010/main" val="342790924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683568" y="1556792"/>
            <a:ext cx="7992888" cy="4896544"/>
          </a:xfrm>
          <a:prstGeom prst="rect">
            <a:avLst/>
          </a:prstGeom>
        </p:spPr>
        <p:txBody>
          <a:bodyPr>
            <a:normAutofit fontScale="77500" lnSpcReduction="20000"/>
          </a:bodyPr>
          <a:lstStyle/>
          <a:p>
            <a:endParaRPr lang="en-GB" sz="2400" i="1" dirty="0" smtClean="0"/>
          </a:p>
          <a:p>
            <a:endParaRPr lang="en-GB" i="1" dirty="0"/>
          </a:p>
          <a:p>
            <a:r>
              <a:rPr lang="en-GB" sz="2400" i="1" dirty="0" smtClean="0"/>
              <a:t>Inventories </a:t>
            </a:r>
            <a:r>
              <a:rPr lang="en-GB" sz="2400" i="1" dirty="0"/>
              <a:t>(opening and closing) </a:t>
            </a:r>
            <a:r>
              <a:rPr lang="en-GB" sz="2400" i="1" dirty="0" smtClean="0"/>
              <a:t>and the number of units sold are </a:t>
            </a:r>
            <a:r>
              <a:rPr lang="en-GB" sz="2400" i="1" dirty="0"/>
              <a:t>valued at </a:t>
            </a:r>
            <a:r>
              <a:rPr lang="en-GB" sz="2400" i="1" dirty="0" smtClean="0"/>
              <a:t>their variable cost </a:t>
            </a:r>
            <a:r>
              <a:rPr lang="en-GB" sz="2400" i="1" dirty="0"/>
              <a:t>of </a:t>
            </a:r>
            <a:r>
              <a:rPr lang="en-GB" sz="2400" i="1" dirty="0" smtClean="0"/>
              <a:t>production</a:t>
            </a:r>
          </a:p>
          <a:p>
            <a:pPr marL="45720" indent="0">
              <a:buNone/>
            </a:pPr>
            <a:endParaRPr lang="en-GB" sz="2400" dirty="0" smtClean="0"/>
          </a:p>
          <a:p>
            <a:r>
              <a:rPr lang="en-GB" sz="2400" dirty="0" smtClean="0"/>
              <a:t>Period Costs (fixed costs) are the same for any volume of sales and production (to a point) and are charged in full to the income statement for the period in which they are incurred</a:t>
            </a:r>
          </a:p>
          <a:p>
            <a:pPr marL="45720" indent="0">
              <a:buNone/>
            </a:pPr>
            <a:endParaRPr lang="en-GB" sz="2400" dirty="0" smtClean="0"/>
          </a:p>
          <a:p>
            <a:r>
              <a:rPr lang="en-GB" sz="2400" dirty="0" smtClean="0"/>
              <a:t>The selling of ONE extra product increases revenue by the sales value of that product and the costs increase by the variable cost per unit and profit increase by the contribution per unit earned of that product</a:t>
            </a:r>
          </a:p>
          <a:p>
            <a:endParaRPr lang="en-GB" dirty="0"/>
          </a:p>
        </p:txBody>
      </p:sp>
      <p:sp>
        <p:nvSpPr>
          <p:cNvPr id="2" name="Title 1"/>
          <p:cNvSpPr>
            <a:spLocks noGrp="1"/>
          </p:cNvSpPr>
          <p:nvPr>
            <p:ph type="title"/>
          </p:nvPr>
        </p:nvSpPr>
        <p:spPr>
          <a:xfrm>
            <a:off x="323529" y="260648"/>
            <a:ext cx="7982272" cy="792088"/>
          </a:xfrm>
        </p:spPr>
        <p:txBody>
          <a:bodyPr/>
          <a:lstStyle/>
          <a:p>
            <a:pPr marL="0" indent="0" algn="l">
              <a:buNone/>
            </a:pPr>
            <a:r>
              <a:rPr lang="en-GB" dirty="0" smtClean="0"/>
              <a:t>With Marginal Costing</a:t>
            </a:r>
            <a:endParaRPr lang="en-GB" dirty="0"/>
          </a:p>
        </p:txBody>
      </p:sp>
    </p:spTree>
    <p:extLst>
      <p:ext uri="{BB962C8B-B14F-4D97-AF65-F5344CB8AC3E}">
        <p14:creationId xmlns:p14="http://schemas.microsoft.com/office/powerpoint/2010/main" val="1023425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7" name="Rectangle 3"/>
          <p:cNvSpPr>
            <a:spLocks noGrp="1" noChangeArrowheads="1"/>
          </p:cNvSpPr>
          <p:nvPr>
            <p:ph idx="4294967295"/>
          </p:nvPr>
        </p:nvSpPr>
        <p:spPr>
          <a:xfrm>
            <a:off x="1038225" y="1252538"/>
            <a:ext cx="7734300" cy="5200798"/>
          </a:xfrm>
          <a:prstGeom prst="rect">
            <a:avLst/>
          </a:prstGeom>
        </p:spPr>
        <p:txBody>
          <a:bodyPr>
            <a:normAutofit fontScale="92500" lnSpcReduction="20000"/>
          </a:bodyPr>
          <a:lstStyle/>
          <a:p>
            <a:pPr marL="577850" indent="-577850" defTabSz="762000">
              <a:lnSpc>
                <a:spcPct val="90000"/>
              </a:lnSpc>
              <a:buFontTx/>
              <a:buNone/>
            </a:pPr>
            <a:r>
              <a:rPr lang="en-US" dirty="0"/>
              <a:t>      </a:t>
            </a:r>
            <a:endParaRPr lang="en-US" dirty="0" smtClean="0"/>
          </a:p>
          <a:p>
            <a:pPr marL="577850" indent="-577850" defTabSz="762000">
              <a:lnSpc>
                <a:spcPct val="90000"/>
              </a:lnSpc>
              <a:buFontTx/>
              <a:buNone/>
            </a:pPr>
            <a:endParaRPr lang="en-US" sz="3600" b="1" dirty="0"/>
          </a:p>
          <a:p>
            <a:pPr marL="577850" indent="-577850" defTabSz="762000">
              <a:lnSpc>
                <a:spcPct val="90000"/>
              </a:lnSpc>
              <a:buFontTx/>
              <a:buNone/>
            </a:pPr>
            <a:r>
              <a:rPr lang="en-US" sz="3600" b="1" dirty="0" smtClean="0"/>
              <a:t>Contribution</a:t>
            </a:r>
          </a:p>
          <a:p>
            <a:pPr marL="577850" indent="-577850" defTabSz="762000">
              <a:lnSpc>
                <a:spcPct val="90000"/>
              </a:lnSpc>
              <a:buFontTx/>
              <a:buNone/>
            </a:pPr>
            <a:endParaRPr lang="en-US" sz="3600" b="1" dirty="0"/>
          </a:p>
          <a:p>
            <a:pPr marL="577850" indent="-577850" defTabSz="762000">
              <a:lnSpc>
                <a:spcPct val="90000"/>
              </a:lnSpc>
            </a:pPr>
            <a:r>
              <a:rPr lang="en-US" sz="2400" dirty="0" smtClean="0"/>
              <a:t>Contribution </a:t>
            </a:r>
            <a:r>
              <a:rPr lang="en-US" sz="2400" dirty="0"/>
              <a:t>is a key concept in marginal costing.  It is calculated as:</a:t>
            </a:r>
          </a:p>
          <a:p>
            <a:pPr marL="577850" indent="-577850" defTabSz="762000">
              <a:lnSpc>
                <a:spcPct val="90000"/>
              </a:lnSpc>
              <a:buNone/>
            </a:pPr>
            <a:endParaRPr lang="en-US" sz="2400" dirty="0"/>
          </a:p>
          <a:p>
            <a:pPr marL="577850" indent="-577850" defTabSz="762000">
              <a:lnSpc>
                <a:spcPct val="90000"/>
              </a:lnSpc>
              <a:buNone/>
            </a:pPr>
            <a:r>
              <a:rPr lang="en-US" sz="2400" dirty="0" smtClean="0"/>
              <a:t>     Unit </a:t>
            </a:r>
            <a:r>
              <a:rPr lang="en-US" sz="2400" dirty="0"/>
              <a:t>selling price – unit variable cost = unit </a:t>
            </a:r>
            <a:r>
              <a:rPr lang="en-US" sz="2400" dirty="0" smtClean="0"/>
              <a:t>contribution</a:t>
            </a:r>
            <a:endParaRPr lang="en-US" sz="2400" dirty="0"/>
          </a:p>
          <a:p>
            <a:pPr marL="577850" indent="-577850" defTabSz="762000">
              <a:lnSpc>
                <a:spcPct val="90000"/>
              </a:lnSpc>
            </a:pPr>
            <a:endParaRPr lang="en-US" sz="2400" dirty="0"/>
          </a:p>
          <a:p>
            <a:pPr marL="577850" indent="-577850" defTabSz="762000">
              <a:lnSpc>
                <a:spcPct val="90000"/>
              </a:lnSpc>
            </a:pPr>
            <a:r>
              <a:rPr lang="en-US" sz="2400" dirty="0" smtClean="0"/>
              <a:t>Contribution </a:t>
            </a:r>
            <a:r>
              <a:rPr lang="en-US" sz="2400" dirty="0"/>
              <a:t>is the part of sales revenue that can be used to </a:t>
            </a:r>
            <a:r>
              <a:rPr lang="en-US" sz="2400" dirty="0" smtClean="0"/>
              <a:t>contribute to (help pay towards) fixed </a:t>
            </a:r>
            <a:r>
              <a:rPr lang="en-US" sz="2400" dirty="0"/>
              <a:t>costs (and ultimately profit) </a:t>
            </a:r>
            <a:r>
              <a:rPr lang="en-US" sz="2400" i="1" dirty="0"/>
              <a:t>once variable costs have been accounted for.</a:t>
            </a:r>
            <a:endParaRPr lang="en-US" sz="2000" i="1" dirty="0"/>
          </a:p>
          <a:p>
            <a:pPr marL="577850" indent="-577850" defTabSz="762000">
              <a:lnSpc>
                <a:spcPct val="90000"/>
              </a:lnSpc>
              <a:buFontTx/>
              <a:buNone/>
            </a:pPr>
            <a:r>
              <a:rPr lang="en-US" sz="2000" dirty="0"/>
              <a:t>		</a:t>
            </a:r>
          </a:p>
        </p:txBody>
      </p:sp>
      <p:sp>
        <p:nvSpPr>
          <p:cNvPr id="123906" name="Rectangle 2"/>
          <p:cNvSpPr>
            <a:spLocks noGrp="1" noChangeArrowheads="1"/>
          </p:cNvSpPr>
          <p:nvPr>
            <p:ph type="title"/>
          </p:nvPr>
        </p:nvSpPr>
        <p:spPr/>
        <p:txBody>
          <a:bodyPr/>
          <a:lstStyle/>
          <a:p>
            <a:r>
              <a:rPr lang="en-GB" dirty="0"/>
              <a:t>Marginal </a:t>
            </a:r>
            <a:r>
              <a:rPr lang="en-GB" dirty="0" smtClean="0"/>
              <a:t>Costing</a:t>
            </a:r>
            <a:endParaRPr lang="en-GB" dirty="0"/>
          </a:p>
        </p:txBody>
      </p:sp>
    </p:spTree>
    <p:extLst>
      <p:ext uri="{BB962C8B-B14F-4D97-AF65-F5344CB8AC3E}">
        <p14:creationId xmlns:p14="http://schemas.microsoft.com/office/powerpoint/2010/main" val="53597252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274638"/>
            <a:ext cx="8229600" cy="850900"/>
          </a:xfrm>
        </p:spPr>
        <p:txBody>
          <a:bodyPr/>
          <a:lstStyle/>
          <a:p>
            <a:pPr algn="ctr" eaLnBrk="1" fontAlgn="auto" hangingPunct="1">
              <a:spcAft>
                <a:spcPts val="0"/>
              </a:spcAft>
              <a:defRPr/>
            </a:pPr>
            <a:r>
              <a:rPr lang="en-GB" sz="4000" b="1" u="sng" dirty="0" smtClean="0">
                <a:ea typeface="+mj-ea"/>
              </a:rPr>
              <a:t>Contribution </a:t>
            </a:r>
          </a:p>
        </p:txBody>
      </p:sp>
      <p:sp>
        <p:nvSpPr>
          <p:cNvPr id="10243" name="Rectangle 3"/>
          <p:cNvSpPr>
            <a:spLocks noGrp="1" noChangeArrowheads="1"/>
          </p:cNvSpPr>
          <p:nvPr>
            <p:ph idx="4294967295"/>
          </p:nvPr>
        </p:nvSpPr>
        <p:spPr>
          <a:xfrm>
            <a:off x="611188" y="1196975"/>
            <a:ext cx="7734300" cy="5200650"/>
          </a:xfrm>
          <a:prstGeom prst="rect">
            <a:avLst/>
          </a:prstGeom>
        </p:spPr>
        <p:txBody>
          <a:bodyPr/>
          <a:lstStyle/>
          <a:p>
            <a:pPr marL="577850" indent="-577850" defTabSz="762000" eaLnBrk="1" hangingPunct="1">
              <a:lnSpc>
                <a:spcPct val="90000"/>
              </a:lnSpc>
            </a:pPr>
            <a:endParaRPr lang="en-US" sz="3200" dirty="0" smtClean="0">
              <a:latin typeface="Calibri" charset="0"/>
            </a:endParaRPr>
          </a:p>
          <a:p>
            <a:pPr marL="577850" indent="-577850" defTabSz="762000" eaLnBrk="1" hangingPunct="1">
              <a:lnSpc>
                <a:spcPct val="90000"/>
              </a:lnSpc>
            </a:pPr>
            <a:endParaRPr lang="en-US" sz="3200" dirty="0">
              <a:latin typeface="Calibri" charset="0"/>
            </a:endParaRPr>
          </a:p>
          <a:p>
            <a:pPr marL="577850" indent="-577850" defTabSz="762000" eaLnBrk="1" hangingPunct="1">
              <a:lnSpc>
                <a:spcPct val="90000"/>
              </a:lnSpc>
            </a:pPr>
            <a:r>
              <a:rPr lang="en-US" sz="3200" dirty="0" smtClean="0">
                <a:latin typeface="Calibri" charset="0"/>
              </a:rPr>
              <a:t>Knowing </a:t>
            </a:r>
            <a:r>
              <a:rPr lang="en-US" sz="3200" dirty="0">
                <a:latin typeface="Calibri" charset="0"/>
              </a:rPr>
              <a:t>the marginal cost of a unit of output enables the management of a business to focus their attention on the contribution provided by each unit</a:t>
            </a:r>
          </a:p>
          <a:p>
            <a:pPr marL="577850" indent="-577850" defTabSz="762000" eaLnBrk="1" hangingPunct="1">
              <a:lnSpc>
                <a:spcPct val="90000"/>
              </a:lnSpc>
            </a:pPr>
            <a:endParaRPr lang="en-US" sz="3200" dirty="0">
              <a:latin typeface="Calibri" charset="0"/>
            </a:endParaRPr>
          </a:p>
          <a:p>
            <a:pPr marL="577850" indent="-577850" defTabSz="762000" eaLnBrk="1" hangingPunct="1">
              <a:lnSpc>
                <a:spcPct val="90000"/>
              </a:lnSpc>
            </a:pPr>
            <a:r>
              <a:rPr lang="en-US" sz="3200" dirty="0">
                <a:latin typeface="Calibri" charset="0"/>
              </a:rPr>
              <a:t>Contribution is the amount of money coming in from sales after direct and variable costs have been deducted</a:t>
            </a:r>
          </a:p>
        </p:txBody>
      </p:sp>
    </p:spTree>
    <p:extLst>
      <p:ext uri="{BB962C8B-B14F-4D97-AF65-F5344CB8AC3E}">
        <p14:creationId xmlns:p14="http://schemas.microsoft.com/office/powerpoint/2010/main" val="53152747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Contribution</a:t>
            </a:r>
            <a:endParaRPr lang="en-GB" sz="4000" dirty="0">
              <a:ea typeface="+mj-ea"/>
            </a:endParaRPr>
          </a:p>
        </p:txBody>
      </p:sp>
      <p:sp>
        <p:nvSpPr>
          <p:cNvPr id="3" name="Content Placeholder 2"/>
          <p:cNvSpPr>
            <a:spLocks noGrp="1"/>
          </p:cNvSpPr>
          <p:nvPr>
            <p:ph idx="4294967295"/>
          </p:nvPr>
        </p:nvSpPr>
        <p:spPr>
          <a:xfrm>
            <a:off x="457200" y="1600200"/>
            <a:ext cx="7570788" cy="4708525"/>
          </a:xfrm>
          <a:prstGeom prst="rect">
            <a:avLst/>
          </a:prstGeom>
        </p:spPr>
        <p:txBody>
          <a:bodyPr>
            <a:normAutofit fontScale="85000" lnSpcReduction="10000"/>
          </a:bodyPr>
          <a:lstStyle/>
          <a:p>
            <a:pPr marL="577850" indent="-577850" defTabSz="762000" eaLnBrk="1" hangingPunct="1">
              <a:lnSpc>
                <a:spcPct val="90000"/>
              </a:lnSpc>
            </a:pPr>
            <a:endParaRPr lang="en-US" sz="3200" dirty="0" smtClean="0">
              <a:latin typeface="Calibri" charset="0"/>
            </a:endParaRPr>
          </a:p>
          <a:p>
            <a:pPr marL="577850" indent="-577850" defTabSz="762000" eaLnBrk="1" hangingPunct="1">
              <a:lnSpc>
                <a:spcPct val="90000"/>
              </a:lnSpc>
            </a:pPr>
            <a:r>
              <a:rPr lang="en-US" sz="3200" dirty="0" smtClean="0">
                <a:latin typeface="Calibri" charset="0"/>
              </a:rPr>
              <a:t>The </a:t>
            </a:r>
            <a:r>
              <a:rPr lang="en-US" sz="3200" dirty="0">
                <a:latin typeface="Calibri" charset="0"/>
              </a:rPr>
              <a:t>calculation of contribution is:-</a:t>
            </a:r>
          </a:p>
          <a:p>
            <a:pPr marL="577850" indent="-577850" algn="ctr" defTabSz="762000" eaLnBrk="1" hangingPunct="1">
              <a:lnSpc>
                <a:spcPct val="90000"/>
              </a:lnSpc>
              <a:buFont typeface="Arial" charset="0"/>
              <a:buNone/>
            </a:pPr>
            <a:endParaRPr lang="en-US" sz="3200" b="1" u="sng" dirty="0">
              <a:solidFill>
                <a:srgbClr val="FF0000"/>
              </a:solidFill>
              <a:latin typeface="Calibri" charset="0"/>
            </a:endParaRPr>
          </a:p>
          <a:p>
            <a:pPr marL="577850" indent="-577850" algn="ctr" defTabSz="762000" eaLnBrk="1" hangingPunct="1">
              <a:lnSpc>
                <a:spcPct val="90000"/>
              </a:lnSpc>
              <a:buFont typeface="Arial" charset="0"/>
              <a:buNone/>
            </a:pPr>
            <a:r>
              <a:rPr lang="en-US" sz="3200" b="1" u="sng" dirty="0">
                <a:solidFill>
                  <a:srgbClr val="FF0000"/>
                </a:solidFill>
                <a:latin typeface="Calibri" charset="0"/>
              </a:rPr>
              <a:t>Selling price – variable costs = contribution </a:t>
            </a:r>
          </a:p>
          <a:p>
            <a:pPr marL="577850" indent="-577850" algn="ctr" defTabSz="762000" eaLnBrk="1" hangingPunct="1">
              <a:lnSpc>
                <a:spcPct val="90000"/>
              </a:lnSpc>
              <a:buFont typeface="Arial" charset="0"/>
              <a:buNone/>
            </a:pPr>
            <a:r>
              <a:rPr lang="en-US" sz="3200" b="1" u="sng" dirty="0">
                <a:solidFill>
                  <a:srgbClr val="FF0000"/>
                </a:solidFill>
                <a:latin typeface="Calibri" charset="0"/>
              </a:rPr>
              <a:t> </a:t>
            </a:r>
          </a:p>
          <a:p>
            <a:pPr marL="577850" indent="-577850" defTabSz="762000" eaLnBrk="1" hangingPunct="1">
              <a:lnSpc>
                <a:spcPct val="90000"/>
              </a:lnSpc>
            </a:pPr>
            <a:r>
              <a:rPr lang="en-US" sz="3200" dirty="0">
                <a:latin typeface="Calibri" charset="0"/>
              </a:rPr>
              <a:t>The contribution as its name implies, contributes to the cost of the overheads</a:t>
            </a:r>
          </a:p>
          <a:p>
            <a:pPr marL="577850" indent="-577850" defTabSz="762000" eaLnBrk="1" hangingPunct="1">
              <a:lnSpc>
                <a:spcPct val="90000"/>
              </a:lnSpc>
              <a:buFont typeface="Arial" charset="0"/>
              <a:buNone/>
            </a:pPr>
            <a:endParaRPr lang="en-US" sz="3200" dirty="0">
              <a:latin typeface="Calibri" charset="0"/>
            </a:endParaRPr>
          </a:p>
          <a:p>
            <a:pPr marL="577850" indent="-577850" defTabSz="762000" eaLnBrk="1" hangingPunct="1">
              <a:lnSpc>
                <a:spcPct val="90000"/>
              </a:lnSpc>
            </a:pPr>
            <a:r>
              <a:rPr lang="en-US" sz="3200" dirty="0">
                <a:latin typeface="Calibri" charset="0"/>
              </a:rPr>
              <a:t>Once these are covered the remainder of the contribution is profit</a:t>
            </a:r>
          </a:p>
          <a:p>
            <a:pPr marL="577850" indent="-577850" defTabSz="762000" eaLnBrk="1" hangingPunct="1"/>
            <a:endParaRPr lang="en-GB" dirty="0">
              <a:latin typeface="Calibri" charset="0"/>
            </a:endParaRPr>
          </a:p>
        </p:txBody>
      </p:sp>
    </p:spTree>
    <p:extLst>
      <p:ext uri="{BB962C8B-B14F-4D97-AF65-F5344CB8AC3E}">
        <p14:creationId xmlns:p14="http://schemas.microsoft.com/office/powerpoint/2010/main" val="422258002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1" name="Rectangle 3"/>
          <p:cNvSpPr>
            <a:spLocks noGrp="1" noChangeArrowheads="1"/>
          </p:cNvSpPr>
          <p:nvPr>
            <p:ph idx="4294967295"/>
          </p:nvPr>
        </p:nvSpPr>
        <p:spPr>
          <a:xfrm>
            <a:off x="1038225" y="1252538"/>
            <a:ext cx="7734300" cy="5488830"/>
          </a:xfrm>
          <a:prstGeom prst="rect">
            <a:avLst/>
          </a:prstGeom>
        </p:spPr>
        <p:txBody>
          <a:bodyPr>
            <a:normAutofit lnSpcReduction="10000"/>
          </a:bodyPr>
          <a:lstStyle/>
          <a:p>
            <a:pPr marL="577850" indent="-577850" defTabSz="762000">
              <a:lnSpc>
                <a:spcPct val="90000"/>
              </a:lnSpc>
              <a:buFontTx/>
              <a:buNone/>
            </a:pPr>
            <a:r>
              <a:rPr lang="en-US" dirty="0"/>
              <a:t>      </a:t>
            </a:r>
            <a:endParaRPr lang="en-US" sz="2400" b="1" dirty="0"/>
          </a:p>
          <a:p>
            <a:pPr marL="577850" indent="-577850" defTabSz="762000">
              <a:lnSpc>
                <a:spcPct val="90000"/>
              </a:lnSpc>
              <a:buFontTx/>
              <a:buNone/>
            </a:pPr>
            <a:r>
              <a:rPr lang="en-US" sz="2000" b="1" dirty="0"/>
              <a:t>	</a:t>
            </a:r>
            <a:endParaRPr lang="en-US" sz="2000" b="1" dirty="0" smtClean="0"/>
          </a:p>
          <a:p>
            <a:pPr marL="577850" indent="-577850" defTabSz="762000">
              <a:lnSpc>
                <a:spcPct val="90000"/>
              </a:lnSpc>
              <a:buFontTx/>
              <a:buNone/>
            </a:pPr>
            <a:endParaRPr lang="en-US" sz="2000" b="1" dirty="0"/>
          </a:p>
          <a:p>
            <a:pPr marL="577850" indent="-577850" algn="ctr" defTabSz="762000">
              <a:lnSpc>
                <a:spcPct val="90000"/>
              </a:lnSpc>
              <a:buFontTx/>
              <a:buNone/>
            </a:pPr>
            <a:r>
              <a:rPr lang="en-US" sz="2400" dirty="0" smtClean="0"/>
              <a:t>Absorption Costing focuses on calculating </a:t>
            </a:r>
            <a:r>
              <a:rPr lang="en-US" sz="2400" dirty="0" smtClean="0">
                <a:solidFill>
                  <a:srgbClr val="FF0000"/>
                </a:solidFill>
              </a:rPr>
              <a:t>the total production cost </a:t>
            </a:r>
            <a:r>
              <a:rPr lang="en-US" sz="2400" dirty="0" smtClean="0"/>
              <a:t>of a unit.</a:t>
            </a:r>
            <a:endParaRPr lang="en-US" sz="2000" dirty="0" smtClean="0"/>
          </a:p>
          <a:p>
            <a:pPr marL="577850" indent="-577850" defTabSz="762000">
              <a:lnSpc>
                <a:spcPct val="90000"/>
              </a:lnSpc>
              <a:buFontTx/>
              <a:buNone/>
            </a:pPr>
            <a:endParaRPr lang="en-US" sz="2000" dirty="0" smtClean="0"/>
          </a:p>
          <a:p>
            <a:pPr marL="1492250" lvl="2" indent="-577850" defTabSz="762000">
              <a:lnSpc>
                <a:spcPct val="90000"/>
              </a:lnSpc>
              <a:buFontTx/>
              <a:buNone/>
            </a:pPr>
            <a:r>
              <a:rPr lang="en-US" sz="2000" b="1" dirty="0" smtClean="0"/>
              <a:t>	Unit Cost Card </a:t>
            </a:r>
          </a:p>
          <a:p>
            <a:pPr marL="1492250" lvl="2" indent="-577850" defTabSz="762000">
              <a:lnSpc>
                <a:spcPct val="90000"/>
              </a:lnSpc>
              <a:buFontTx/>
              <a:buNone/>
            </a:pPr>
            <a:r>
              <a:rPr lang="en-US" sz="2000" b="1" dirty="0" smtClean="0"/>
              <a:t>		</a:t>
            </a:r>
            <a:r>
              <a:rPr lang="en-US" sz="2000" dirty="0" smtClean="0"/>
              <a:t>Direct Materials				x</a:t>
            </a:r>
          </a:p>
          <a:p>
            <a:pPr marL="1492250" lvl="2" indent="-577850" defTabSz="762000">
              <a:lnSpc>
                <a:spcPct val="90000"/>
              </a:lnSpc>
              <a:buFontTx/>
              <a:buNone/>
            </a:pPr>
            <a:r>
              <a:rPr lang="en-US" sz="2000" dirty="0" smtClean="0"/>
              <a:t>		Direct </a:t>
            </a:r>
            <a:r>
              <a:rPr lang="en-US" sz="2000" dirty="0" err="1" smtClean="0"/>
              <a:t>Labour</a:t>
            </a:r>
            <a:r>
              <a:rPr lang="en-US" sz="2000" dirty="0" smtClean="0"/>
              <a:t>					x</a:t>
            </a:r>
          </a:p>
          <a:p>
            <a:pPr marL="1492250" lvl="2" indent="-577850" defTabSz="762000">
              <a:lnSpc>
                <a:spcPct val="90000"/>
              </a:lnSpc>
              <a:buFontTx/>
              <a:buNone/>
            </a:pPr>
            <a:r>
              <a:rPr lang="en-US" sz="2000" dirty="0" smtClean="0"/>
              <a:t>		Direct Expenses				</a:t>
            </a:r>
            <a:r>
              <a:rPr lang="en-US" sz="2000" u="sng" dirty="0" smtClean="0"/>
              <a:t>x</a:t>
            </a:r>
          </a:p>
          <a:p>
            <a:pPr marL="1492250" lvl="2" indent="-577850" defTabSz="762000">
              <a:lnSpc>
                <a:spcPct val="90000"/>
              </a:lnSpc>
              <a:buFontTx/>
              <a:buNone/>
            </a:pPr>
            <a:r>
              <a:rPr lang="en-US" sz="2000" dirty="0" smtClean="0"/>
              <a:t>		</a:t>
            </a:r>
            <a:r>
              <a:rPr lang="en-US" sz="2000" b="1" dirty="0" smtClean="0"/>
              <a:t>Prime Cost</a:t>
            </a:r>
            <a:r>
              <a:rPr lang="en-US" sz="2000" dirty="0" smtClean="0"/>
              <a:t>					xx</a:t>
            </a:r>
          </a:p>
          <a:p>
            <a:pPr marL="1492250" lvl="2" indent="-577850" defTabSz="762000">
              <a:lnSpc>
                <a:spcPct val="90000"/>
              </a:lnSpc>
              <a:buFontTx/>
              <a:buNone/>
            </a:pPr>
            <a:r>
              <a:rPr lang="en-US" sz="2000" dirty="0" smtClean="0"/>
              <a:t>		Variable Production Overheads		</a:t>
            </a:r>
            <a:r>
              <a:rPr lang="en-US" sz="2000" u="sng" dirty="0" smtClean="0"/>
              <a:t>x</a:t>
            </a:r>
          </a:p>
          <a:p>
            <a:pPr marL="1492250" lvl="2" indent="-577850" defTabSz="762000">
              <a:lnSpc>
                <a:spcPct val="90000"/>
              </a:lnSpc>
              <a:buFontTx/>
              <a:buNone/>
            </a:pPr>
            <a:r>
              <a:rPr lang="en-US" sz="2000" dirty="0" smtClean="0"/>
              <a:t>		</a:t>
            </a:r>
            <a:r>
              <a:rPr lang="en-US" sz="2000" b="1" dirty="0" smtClean="0"/>
              <a:t>Marginal Production Cost</a:t>
            </a:r>
            <a:r>
              <a:rPr lang="en-US" sz="2000" dirty="0" smtClean="0"/>
              <a:t>			xxx</a:t>
            </a:r>
          </a:p>
          <a:p>
            <a:pPr marL="1492250" lvl="2" indent="-577850" defTabSz="762000">
              <a:lnSpc>
                <a:spcPct val="90000"/>
              </a:lnSpc>
              <a:buFontTx/>
              <a:buNone/>
            </a:pPr>
            <a:r>
              <a:rPr lang="en-US" sz="2000" dirty="0" smtClean="0"/>
              <a:t>		Fixed (absorbed) production overheads	</a:t>
            </a:r>
            <a:r>
              <a:rPr lang="en-US" sz="2000" u="sng" dirty="0" smtClean="0"/>
              <a:t>x</a:t>
            </a:r>
          </a:p>
          <a:p>
            <a:pPr marL="1492250" lvl="2" indent="-577850" defTabSz="762000">
              <a:lnSpc>
                <a:spcPct val="90000"/>
              </a:lnSpc>
              <a:buFontTx/>
              <a:buNone/>
            </a:pPr>
            <a:r>
              <a:rPr lang="en-US" sz="2000" dirty="0" smtClean="0"/>
              <a:t>		</a:t>
            </a:r>
            <a:r>
              <a:rPr lang="en-US" sz="2000" b="1" dirty="0" smtClean="0">
                <a:solidFill>
                  <a:srgbClr val="FF0000"/>
                </a:solidFill>
              </a:rPr>
              <a:t>Total production cost</a:t>
            </a:r>
            <a:r>
              <a:rPr lang="en-US" sz="2000" dirty="0" smtClean="0">
                <a:solidFill>
                  <a:srgbClr val="FF0000"/>
                </a:solidFill>
              </a:rPr>
              <a:t>				</a:t>
            </a:r>
            <a:r>
              <a:rPr lang="en-US" sz="2000" dirty="0" err="1" smtClean="0">
                <a:solidFill>
                  <a:srgbClr val="FF0000"/>
                </a:solidFill>
              </a:rPr>
              <a:t>xxxx</a:t>
            </a:r>
            <a:endParaRPr lang="en-US" sz="2000" dirty="0" smtClean="0">
              <a:solidFill>
                <a:srgbClr val="FF0000"/>
              </a:solidFill>
            </a:endParaRPr>
          </a:p>
          <a:p>
            <a:pPr marL="1492250" lvl="2" indent="-577850" defTabSz="762000">
              <a:lnSpc>
                <a:spcPct val="90000"/>
              </a:lnSpc>
              <a:buFontTx/>
              <a:buNone/>
            </a:pPr>
            <a:r>
              <a:rPr lang="en-US" dirty="0" smtClean="0"/>
              <a:t>	</a:t>
            </a:r>
            <a:endParaRPr lang="en-US" sz="2000" dirty="0"/>
          </a:p>
        </p:txBody>
      </p:sp>
      <p:sp>
        <p:nvSpPr>
          <p:cNvPr id="119810" name="Rectangle 2"/>
          <p:cNvSpPr>
            <a:spLocks noGrp="1" noChangeArrowheads="1"/>
          </p:cNvSpPr>
          <p:nvPr>
            <p:ph type="title"/>
          </p:nvPr>
        </p:nvSpPr>
        <p:spPr/>
        <p:txBody>
          <a:bodyPr>
            <a:normAutofit/>
          </a:bodyPr>
          <a:lstStyle/>
          <a:p>
            <a:r>
              <a:rPr lang="en-GB" dirty="0"/>
              <a:t>Marginal and Absorption Costing</a:t>
            </a:r>
          </a:p>
        </p:txBody>
      </p:sp>
    </p:spTree>
    <p:extLst>
      <p:ext uri="{BB962C8B-B14F-4D97-AF65-F5344CB8AC3E}">
        <p14:creationId xmlns:p14="http://schemas.microsoft.com/office/powerpoint/2010/main" val="1181985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9811">
                                            <p:txEl>
                                              <p:charRg st="0" end="3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9811">
                                            <p:txEl>
                                              <p:charRg st="36" end="6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9811">
                                            <p:txEl>
                                              <p:charRg st="65" end="10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9811">
                                            <p:txEl>
                                              <p:charRg st="100" end="10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9811">
                                            <p:txEl>
                                              <p:charRg st="100" end="10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9" name="Rectangle 3"/>
          <p:cNvSpPr>
            <a:spLocks noGrp="1" noChangeArrowheads="1"/>
          </p:cNvSpPr>
          <p:nvPr>
            <p:ph idx="4294967295"/>
          </p:nvPr>
        </p:nvSpPr>
        <p:spPr>
          <a:xfrm>
            <a:off x="1038225" y="2132856"/>
            <a:ext cx="7734300" cy="4464496"/>
          </a:xfrm>
          <a:prstGeom prst="rect">
            <a:avLst/>
          </a:prstGeom>
        </p:spPr>
        <p:txBody>
          <a:bodyPr>
            <a:normAutofit fontScale="85000" lnSpcReduction="20000"/>
          </a:bodyPr>
          <a:lstStyle/>
          <a:p>
            <a:pPr marL="577850" indent="-577850" defTabSz="762000">
              <a:lnSpc>
                <a:spcPct val="90000"/>
              </a:lnSpc>
              <a:buFontTx/>
              <a:buNone/>
            </a:pPr>
            <a:r>
              <a:rPr lang="en-US" dirty="0"/>
              <a:t>      </a:t>
            </a:r>
            <a:r>
              <a:rPr lang="en-US" sz="2400" b="1" dirty="0" smtClean="0"/>
              <a:t>Marginal </a:t>
            </a:r>
            <a:r>
              <a:rPr lang="en-US" sz="2400" b="1" dirty="0"/>
              <a:t>Costing</a:t>
            </a:r>
          </a:p>
          <a:p>
            <a:pPr marL="577850" indent="-577850" defTabSz="762000">
              <a:lnSpc>
                <a:spcPct val="90000"/>
              </a:lnSpc>
              <a:buFontTx/>
              <a:buNone/>
            </a:pPr>
            <a:r>
              <a:rPr lang="en-US" sz="2000" b="1" dirty="0"/>
              <a:t>	</a:t>
            </a:r>
            <a:r>
              <a:rPr lang="en-US" sz="2400" dirty="0"/>
              <a:t>Marginal Costing focuses on calculating </a:t>
            </a:r>
            <a:r>
              <a:rPr lang="en-US" sz="2400" i="1" dirty="0">
                <a:solidFill>
                  <a:srgbClr val="FF0000"/>
                </a:solidFill>
              </a:rPr>
              <a:t>the extra cost of making a unit </a:t>
            </a:r>
            <a:r>
              <a:rPr lang="en-US" sz="2400" dirty="0"/>
              <a:t>and units are </a:t>
            </a:r>
            <a:r>
              <a:rPr lang="en-US" sz="2400" dirty="0" err="1"/>
              <a:t>costed</a:t>
            </a:r>
            <a:r>
              <a:rPr lang="en-US" sz="2400" dirty="0"/>
              <a:t> using their </a:t>
            </a:r>
            <a:r>
              <a:rPr lang="en-US" sz="2400" u="sng" dirty="0"/>
              <a:t>variable production cost.</a:t>
            </a:r>
          </a:p>
          <a:p>
            <a:pPr marL="577850" indent="-577850" defTabSz="762000">
              <a:lnSpc>
                <a:spcPct val="90000"/>
              </a:lnSpc>
              <a:buFontTx/>
              <a:buNone/>
            </a:pPr>
            <a:endParaRPr lang="en-US" sz="2400" b="1" dirty="0" smtClean="0"/>
          </a:p>
          <a:p>
            <a:pPr marL="577850" indent="-577850" defTabSz="762000">
              <a:lnSpc>
                <a:spcPct val="90000"/>
              </a:lnSpc>
              <a:buFontTx/>
              <a:buNone/>
            </a:pPr>
            <a:endParaRPr lang="en-US" sz="2400" b="1" dirty="0"/>
          </a:p>
          <a:p>
            <a:pPr marL="577850" indent="-577850" defTabSz="762000">
              <a:lnSpc>
                <a:spcPct val="90000"/>
              </a:lnSpc>
              <a:buFontTx/>
              <a:buNone/>
            </a:pPr>
            <a:r>
              <a:rPr lang="en-US" sz="2000" b="1" dirty="0"/>
              <a:t>		Unit Cost Card </a:t>
            </a:r>
          </a:p>
          <a:p>
            <a:pPr marL="577850" indent="-577850" defTabSz="762000">
              <a:lnSpc>
                <a:spcPct val="90000"/>
              </a:lnSpc>
              <a:buFontTx/>
              <a:buNone/>
            </a:pPr>
            <a:r>
              <a:rPr lang="en-US" sz="2000" b="1" dirty="0"/>
              <a:t>		</a:t>
            </a:r>
            <a:r>
              <a:rPr lang="en-US" sz="2000" dirty="0"/>
              <a:t>Direct Materials				</a:t>
            </a:r>
            <a:r>
              <a:rPr lang="en-US" sz="2000" dirty="0" smtClean="0"/>
              <a:t>x</a:t>
            </a:r>
            <a:endParaRPr lang="en-US" sz="2000" dirty="0"/>
          </a:p>
          <a:p>
            <a:pPr marL="577850" indent="-577850" defTabSz="762000">
              <a:lnSpc>
                <a:spcPct val="90000"/>
              </a:lnSpc>
              <a:buFontTx/>
              <a:buNone/>
            </a:pPr>
            <a:r>
              <a:rPr lang="en-US" sz="2000" dirty="0"/>
              <a:t>		Direct </a:t>
            </a:r>
            <a:r>
              <a:rPr lang="en-US" sz="2000" dirty="0" err="1"/>
              <a:t>Labour</a:t>
            </a:r>
            <a:r>
              <a:rPr lang="en-US" sz="2000" dirty="0"/>
              <a:t>					x</a:t>
            </a:r>
          </a:p>
          <a:p>
            <a:pPr marL="577850" indent="-577850" defTabSz="762000">
              <a:lnSpc>
                <a:spcPct val="90000"/>
              </a:lnSpc>
              <a:buFontTx/>
              <a:buNone/>
            </a:pPr>
            <a:r>
              <a:rPr lang="en-US" sz="2000" dirty="0"/>
              <a:t>		Direct Expenses				</a:t>
            </a:r>
            <a:r>
              <a:rPr lang="en-US" sz="2000" u="sng" dirty="0" smtClean="0"/>
              <a:t>x</a:t>
            </a:r>
            <a:endParaRPr lang="en-US" sz="2000" u="sng" dirty="0"/>
          </a:p>
          <a:p>
            <a:pPr marL="577850" indent="-577850" defTabSz="762000">
              <a:lnSpc>
                <a:spcPct val="90000"/>
              </a:lnSpc>
              <a:buFontTx/>
              <a:buNone/>
            </a:pPr>
            <a:r>
              <a:rPr lang="en-US" sz="2000" dirty="0"/>
              <a:t>		</a:t>
            </a:r>
            <a:r>
              <a:rPr lang="en-US" sz="2000" b="1" dirty="0"/>
              <a:t>Prime Cost</a:t>
            </a:r>
            <a:r>
              <a:rPr lang="en-US" sz="2000" dirty="0"/>
              <a:t>					</a:t>
            </a:r>
            <a:r>
              <a:rPr lang="en-US" sz="2000" dirty="0" smtClean="0"/>
              <a:t>xx</a:t>
            </a:r>
            <a:endParaRPr lang="en-US" sz="2000" dirty="0"/>
          </a:p>
          <a:p>
            <a:pPr marL="577850" indent="-577850" defTabSz="762000">
              <a:lnSpc>
                <a:spcPct val="90000"/>
              </a:lnSpc>
              <a:buFontTx/>
              <a:buNone/>
            </a:pPr>
            <a:r>
              <a:rPr lang="en-US" sz="2000" dirty="0"/>
              <a:t>		Variable Production Overheads			</a:t>
            </a:r>
            <a:r>
              <a:rPr lang="en-US" sz="2000" u="sng" dirty="0"/>
              <a:t>x</a:t>
            </a:r>
          </a:p>
          <a:p>
            <a:pPr marL="577850" indent="-577850" defTabSz="762000">
              <a:lnSpc>
                <a:spcPct val="90000"/>
              </a:lnSpc>
              <a:buFontTx/>
              <a:buNone/>
            </a:pPr>
            <a:r>
              <a:rPr lang="en-US" sz="2000" dirty="0"/>
              <a:t>		</a:t>
            </a:r>
            <a:r>
              <a:rPr lang="en-US" sz="2000" b="1" dirty="0"/>
              <a:t>Marginal Production Cost</a:t>
            </a:r>
            <a:r>
              <a:rPr lang="en-US" sz="2000" dirty="0"/>
              <a:t>			</a:t>
            </a:r>
            <a:r>
              <a:rPr lang="en-US" sz="2000" dirty="0" smtClean="0"/>
              <a:t>xxx</a:t>
            </a:r>
            <a:endParaRPr lang="en-US" sz="2000" dirty="0"/>
          </a:p>
          <a:p>
            <a:pPr marL="577850" indent="-577850" defTabSz="762000">
              <a:lnSpc>
                <a:spcPct val="90000"/>
              </a:lnSpc>
              <a:buFontTx/>
              <a:buNone/>
            </a:pPr>
            <a:r>
              <a:rPr lang="en-US" sz="2000" dirty="0"/>
              <a:t>		</a:t>
            </a:r>
          </a:p>
        </p:txBody>
      </p:sp>
      <p:sp>
        <p:nvSpPr>
          <p:cNvPr id="121858" name="Rectangle 2"/>
          <p:cNvSpPr>
            <a:spLocks noGrp="1" noChangeArrowheads="1"/>
          </p:cNvSpPr>
          <p:nvPr>
            <p:ph type="title"/>
          </p:nvPr>
        </p:nvSpPr>
        <p:spPr>
          <a:xfrm>
            <a:off x="688490" y="260648"/>
            <a:ext cx="7756263" cy="1008112"/>
          </a:xfrm>
        </p:spPr>
        <p:txBody>
          <a:bodyPr>
            <a:noAutofit/>
          </a:bodyPr>
          <a:lstStyle/>
          <a:p>
            <a:r>
              <a:rPr lang="en-GB" sz="4000" dirty="0"/>
              <a:t>Marginal and Absorption Costing</a:t>
            </a:r>
          </a:p>
        </p:txBody>
      </p:sp>
    </p:spTree>
    <p:extLst>
      <p:ext uri="{BB962C8B-B14F-4D97-AF65-F5344CB8AC3E}">
        <p14:creationId xmlns:p14="http://schemas.microsoft.com/office/powerpoint/2010/main" val="205707611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Cost per unit</a:t>
            </a:r>
          </a:p>
        </p:txBody>
      </p:sp>
      <p:sp>
        <p:nvSpPr>
          <p:cNvPr id="3" name="Content Placeholder 2"/>
          <p:cNvSpPr>
            <a:spLocks noGrp="1"/>
          </p:cNvSpPr>
          <p:nvPr>
            <p:ph idx="4294967295"/>
          </p:nvPr>
        </p:nvSpPr>
        <p:spPr>
          <a:xfrm>
            <a:off x="699247" y="2248347"/>
            <a:ext cx="7745505" cy="3877815"/>
          </a:xfrm>
          <a:prstGeom prst="rect">
            <a:avLst/>
          </a:prstGeom>
        </p:spPr>
        <p:txBody>
          <a:bodyPr rtlCol="0">
            <a:normAutofit lnSpcReduction="10000"/>
          </a:bodyPr>
          <a:lstStyle/>
          <a:p>
            <a:pPr marL="0" indent="0" eaLnBrk="1" fontAlgn="auto" hangingPunct="1">
              <a:spcAft>
                <a:spcPts val="0"/>
              </a:spcAft>
              <a:buFont typeface="Arial" charset="0"/>
              <a:buNone/>
              <a:defRPr/>
            </a:pPr>
            <a:r>
              <a:rPr lang="en-GB" sz="3200" dirty="0" smtClean="0">
                <a:ea typeface="+mn-ea"/>
              </a:rPr>
              <a:t>The cost per unit of an item is important for:</a:t>
            </a:r>
          </a:p>
          <a:p>
            <a:pPr marL="0" indent="0" eaLnBrk="1" fontAlgn="auto" hangingPunct="1">
              <a:spcAft>
                <a:spcPts val="0"/>
              </a:spcAft>
              <a:buFont typeface="Arial" charset="0"/>
              <a:buNone/>
              <a:defRPr/>
            </a:pPr>
            <a:endParaRPr lang="en-GB" sz="3200" dirty="0">
              <a:ea typeface="+mn-ea"/>
            </a:endParaRPr>
          </a:p>
          <a:p>
            <a:pPr eaLnBrk="1" fontAlgn="auto" hangingPunct="1">
              <a:spcAft>
                <a:spcPts val="0"/>
              </a:spcAft>
              <a:buFont typeface="Arial" pitchFamily="34" charset="0"/>
              <a:buChar char="•"/>
              <a:defRPr/>
            </a:pPr>
            <a:r>
              <a:rPr lang="en-GB" sz="3200" dirty="0" smtClean="0">
                <a:ea typeface="+mn-ea"/>
              </a:rPr>
              <a:t>Setting the selling price</a:t>
            </a:r>
          </a:p>
          <a:p>
            <a:pPr eaLnBrk="1" fontAlgn="auto" hangingPunct="1">
              <a:spcAft>
                <a:spcPts val="0"/>
              </a:spcAft>
              <a:buFont typeface="Arial" pitchFamily="34" charset="0"/>
              <a:buChar char="•"/>
              <a:defRPr/>
            </a:pPr>
            <a:r>
              <a:rPr lang="en-GB" sz="3200" dirty="0" smtClean="0">
                <a:ea typeface="+mn-ea"/>
              </a:rPr>
              <a:t>Valuing stocks</a:t>
            </a:r>
          </a:p>
          <a:p>
            <a:pPr eaLnBrk="1" fontAlgn="auto" hangingPunct="1">
              <a:spcAft>
                <a:spcPts val="0"/>
              </a:spcAft>
              <a:buFont typeface="Arial" pitchFamily="34" charset="0"/>
              <a:buChar char="•"/>
              <a:defRPr/>
            </a:pPr>
            <a:r>
              <a:rPr lang="en-GB" sz="3200" dirty="0" smtClean="0">
                <a:ea typeface="+mn-ea"/>
              </a:rPr>
              <a:t>Calculating profitability</a:t>
            </a:r>
          </a:p>
          <a:p>
            <a:pPr marL="0" indent="0" eaLnBrk="1" fontAlgn="auto" hangingPunct="1">
              <a:spcAft>
                <a:spcPts val="0"/>
              </a:spcAft>
              <a:buFont typeface="Arial" charset="0"/>
              <a:buNone/>
              <a:defRPr/>
            </a:pPr>
            <a:endParaRPr lang="en-GB" dirty="0">
              <a:ea typeface="+mn-ea"/>
            </a:endParaRPr>
          </a:p>
        </p:txBody>
      </p:sp>
      <p:pic>
        <p:nvPicPr>
          <p:cNvPr id="410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6368" y="14163"/>
            <a:ext cx="1367632" cy="154262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52811383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5" name="Rectangle 3"/>
          <p:cNvSpPr>
            <a:spLocks noGrp="1" noChangeArrowheads="1"/>
          </p:cNvSpPr>
          <p:nvPr>
            <p:ph idx="4294967295"/>
          </p:nvPr>
        </p:nvSpPr>
        <p:spPr>
          <a:xfrm>
            <a:off x="1038225" y="1252538"/>
            <a:ext cx="7734300" cy="3929062"/>
          </a:xfrm>
          <a:prstGeom prst="rect">
            <a:avLst/>
          </a:prstGeom>
        </p:spPr>
        <p:txBody>
          <a:bodyPr>
            <a:normAutofit fontScale="77500" lnSpcReduction="20000"/>
          </a:bodyPr>
          <a:lstStyle/>
          <a:p>
            <a:pPr marL="577850" indent="-577850" defTabSz="762000">
              <a:lnSpc>
                <a:spcPct val="90000"/>
              </a:lnSpc>
              <a:buFontTx/>
              <a:buNone/>
            </a:pPr>
            <a:r>
              <a:rPr lang="en-US" dirty="0"/>
              <a:t>      </a:t>
            </a:r>
            <a:endParaRPr lang="en-US" dirty="0" smtClean="0"/>
          </a:p>
          <a:p>
            <a:pPr marL="577850" indent="-577850" defTabSz="762000">
              <a:lnSpc>
                <a:spcPct val="90000"/>
              </a:lnSpc>
              <a:buFontTx/>
              <a:buNone/>
            </a:pPr>
            <a:endParaRPr lang="en-US" sz="3300" b="1" dirty="0"/>
          </a:p>
          <a:p>
            <a:pPr marL="577850" indent="-577850" defTabSz="762000">
              <a:lnSpc>
                <a:spcPct val="90000"/>
              </a:lnSpc>
              <a:buFontTx/>
              <a:buNone/>
            </a:pPr>
            <a:r>
              <a:rPr lang="en-US" sz="3300" b="1" dirty="0" smtClean="0"/>
              <a:t>Profit </a:t>
            </a:r>
            <a:r>
              <a:rPr lang="en-US" sz="3300" b="1" dirty="0"/>
              <a:t>Calculation</a:t>
            </a:r>
          </a:p>
          <a:p>
            <a:pPr marL="577850" indent="-577850" defTabSz="762000">
              <a:lnSpc>
                <a:spcPct val="90000"/>
              </a:lnSpc>
              <a:buFontTx/>
              <a:buNone/>
            </a:pPr>
            <a:r>
              <a:rPr lang="en-US" sz="3300" dirty="0"/>
              <a:t>	Profits calculated using marginal and absorption costing can often vary.</a:t>
            </a:r>
          </a:p>
          <a:p>
            <a:pPr marL="577850" indent="-577850" defTabSz="762000">
              <a:lnSpc>
                <a:spcPct val="90000"/>
              </a:lnSpc>
              <a:buFontTx/>
              <a:buNone/>
            </a:pPr>
            <a:endParaRPr lang="en-US" sz="3300" dirty="0"/>
          </a:p>
          <a:p>
            <a:pPr marL="577850" indent="-577850" defTabSz="762000">
              <a:lnSpc>
                <a:spcPct val="90000"/>
              </a:lnSpc>
              <a:buFontTx/>
              <a:buNone/>
            </a:pPr>
            <a:r>
              <a:rPr lang="en-US" sz="3300" dirty="0"/>
              <a:t>	</a:t>
            </a:r>
            <a:r>
              <a:rPr lang="en-US" sz="3300" b="1" dirty="0"/>
              <a:t>Why?</a:t>
            </a:r>
          </a:p>
          <a:p>
            <a:pPr marL="577850" indent="-577850" defTabSz="762000">
              <a:lnSpc>
                <a:spcPct val="90000"/>
              </a:lnSpc>
              <a:buFontTx/>
              <a:buNone/>
            </a:pPr>
            <a:r>
              <a:rPr lang="en-US" sz="3300" dirty="0"/>
              <a:t>	Simply put the reason lies with the way that </a:t>
            </a:r>
            <a:r>
              <a:rPr lang="en-US" sz="3300" b="1" dirty="0">
                <a:solidFill>
                  <a:srgbClr val="FF0000"/>
                </a:solidFill>
              </a:rPr>
              <a:t>stocks of finished goods are valued </a:t>
            </a:r>
            <a:r>
              <a:rPr lang="en-US" sz="3300" dirty="0"/>
              <a:t>under each costing method</a:t>
            </a:r>
            <a:r>
              <a:rPr lang="en-US" sz="3300" dirty="0" smtClean="0"/>
              <a:t>.</a:t>
            </a:r>
            <a:r>
              <a:rPr lang="en-US" sz="2000" dirty="0"/>
              <a:t>	</a:t>
            </a:r>
          </a:p>
          <a:p>
            <a:pPr marL="577850" indent="-577850" defTabSz="762000">
              <a:lnSpc>
                <a:spcPct val="90000"/>
              </a:lnSpc>
              <a:buFontTx/>
              <a:buNone/>
            </a:pPr>
            <a:r>
              <a:rPr lang="en-US" sz="2000" dirty="0"/>
              <a:t>		</a:t>
            </a:r>
          </a:p>
        </p:txBody>
      </p:sp>
      <p:sp>
        <p:nvSpPr>
          <p:cNvPr id="125954" name="Rectangle 2"/>
          <p:cNvSpPr>
            <a:spLocks noGrp="1" noChangeArrowheads="1"/>
          </p:cNvSpPr>
          <p:nvPr>
            <p:ph type="title"/>
          </p:nvPr>
        </p:nvSpPr>
        <p:spPr/>
        <p:txBody>
          <a:bodyPr>
            <a:normAutofit/>
          </a:bodyPr>
          <a:lstStyle/>
          <a:p>
            <a:r>
              <a:rPr lang="en-GB" dirty="0"/>
              <a:t>Marginal and Absorption Costing</a:t>
            </a:r>
          </a:p>
        </p:txBody>
      </p:sp>
    </p:spTree>
    <p:extLst>
      <p:ext uri="{BB962C8B-B14F-4D97-AF65-F5344CB8AC3E}">
        <p14:creationId xmlns:p14="http://schemas.microsoft.com/office/powerpoint/2010/main" val="180190530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699247" y="2248347"/>
            <a:ext cx="7745505" cy="3877815"/>
          </a:xfrm>
          <a:prstGeom prst="rect">
            <a:avLst/>
          </a:prstGeom>
        </p:spPr>
        <p:txBody>
          <a:bodyPr/>
          <a:lstStyle/>
          <a:p>
            <a:pPr marL="577850" indent="-577850" defTabSz="762000">
              <a:lnSpc>
                <a:spcPct val="90000"/>
              </a:lnSpc>
            </a:pPr>
            <a:r>
              <a:rPr lang="en-US" dirty="0" smtClean="0"/>
              <a:t>Under </a:t>
            </a:r>
            <a:r>
              <a:rPr lang="en-US" u="sng" dirty="0" smtClean="0"/>
              <a:t>absorption costing</a:t>
            </a:r>
            <a:r>
              <a:rPr lang="en-US" dirty="0" smtClean="0"/>
              <a:t>, units of finished stock are valued at their </a:t>
            </a:r>
            <a:r>
              <a:rPr lang="en-US" b="1" dirty="0" smtClean="0"/>
              <a:t>total production</a:t>
            </a:r>
            <a:r>
              <a:rPr lang="en-US" dirty="0" smtClean="0"/>
              <a:t> cost.</a:t>
            </a:r>
          </a:p>
          <a:p>
            <a:pPr marL="577850" indent="-577850" defTabSz="762000">
              <a:lnSpc>
                <a:spcPct val="90000"/>
              </a:lnSpc>
              <a:buNone/>
            </a:pPr>
            <a:endParaRPr lang="en-US" dirty="0" smtClean="0"/>
          </a:p>
          <a:p>
            <a:pPr marL="577850" indent="-577850" defTabSz="762000">
              <a:lnSpc>
                <a:spcPct val="90000"/>
              </a:lnSpc>
            </a:pPr>
            <a:r>
              <a:rPr lang="en-US" dirty="0" smtClean="0"/>
              <a:t>Under </a:t>
            </a:r>
            <a:r>
              <a:rPr lang="en-US" dirty="0" smtClean="0">
                <a:solidFill>
                  <a:srgbClr val="FF0000"/>
                </a:solidFill>
              </a:rPr>
              <a:t>marginal costing</a:t>
            </a:r>
            <a:r>
              <a:rPr lang="en-US" dirty="0" smtClean="0"/>
              <a:t>, units of finished stock are valued at their </a:t>
            </a:r>
            <a:r>
              <a:rPr lang="en-US" b="1" dirty="0" smtClean="0"/>
              <a:t>marginal</a:t>
            </a:r>
            <a:r>
              <a:rPr lang="en-US" dirty="0" smtClean="0"/>
              <a:t> cost of production.</a:t>
            </a:r>
          </a:p>
          <a:p>
            <a:endParaRPr lang="en-GB" dirty="0"/>
          </a:p>
        </p:txBody>
      </p:sp>
      <p:sp>
        <p:nvSpPr>
          <p:cNvPr id="2" name="Title 1"/>
          <p:cNvSpPr>
            <a:spLocks noGrp="1"/>
          </p:cNvSpPr>
          <p:nvPr>
            <p:ph type="title"/>
          </p:nvPr>
        </p:nvSpPr>
        <p:spPr/>
        <p:txBody>
          <a:bodyPr>
            <a:normAutofit/>
          </a:bodyPr>
          <a:lstStyle/>
          <a:p>
            <a:r>
              <a:rPr lang="en-US" b="1" dirty="0" smtClean="0"/>
              <a:t>Valuation of stocks of finished goods</a:t>
            </a:r>
            <a:endParaRPr lang="en-GB" dirty="0"/>
          </a:p>
        </p:txBody>
      </p:sp>
    </p:spTree>
    <p:extLst>
      <p:ext uri="{BB962C8B-B14F-4D97-AF65-F5344CB8AC3E}">
        <p14:creationId xmlns:p14="http://schemas.microsoft.com/office/powerpoint/2010/main" val="105157048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3" name="Rectangle 3"/>
          <p:cNvSpPr>
            <a:spLocks noGrp="1" noChangeArrowheads="1"/>
          </p:cNvSpPr>
          <p:nvPr>
            <p:ph idx="4294967295"/>
          </p:nvPr>
        </p:nvSpPr>
        <p:spPr>
          <a:xfrm>
            <a:off x="1038225" y="1252538"/>
            <a:ext cx="6103938" cy="3929062"/>
          </a:xfrm>
          <a:prstGeom prst="rect">
            <a:avLst/>
          </a:prstGeom>
        </p:spPr>
        <p:txBody>
          <a:bodyPr>
            <a:normAutofit fontScale="40000" lnSpcReduction="20000"/>
          </a:bodyPr>
          <a:lstStyle/>
          <a:p>
            <a:pPr marL="577850" indent="-577850" defTabSz="762000">
              <a:lnSpc>
                <a:spcPct val="90000"/>
              </a:lnSpc>
              <a:buFontTx/>
              <a:buNone/>
            </a:pPr>
            <a:r>
              <a:rPr lang="en-US" dirty="0"/>
              <a:t>        </a:t>
            </a:r>
            <a:r>
              <a:rPr lang="en-US" dirty="0" smtClean="0"/>
              <a:t>  </a:t>
            </a:r>
          </a:p>
          <a:p>
            <a:pPr marL="577850" indent="-577850" defTabSz="762000">
              <a:lnSpc>
                <a:spcPct val="90000"/>
              </a:lnSpc>
              <a:buFontTx/>
              <a:buNone/>
            </a:pPr>
            <a:endParaRPr lang="en-US" sz="4200" b="1" dirty="0"/>
          </a:p>
          <a:p>
            <a:pPr marL="577850" indent="-577850" defTabSz="762000">
              <a:lnSpc>
                <a:spcPct val="90000"/>
              </a:lnSpc>
              <a:buFontTx/>
              <a:buNone/>
            </a:pPr>
            <a:endParaRPr lang="en-US" sz="4200" b="1" dirty="0" smtClean="0"/>
          </a:p>
          <a:p>
            <a:pPr marL="577850" indent="-577850" defTabSz="762000">
              <a:lnSpc>
                <a:spcPct val="90000"/>
              </a:lnSpc>
              <a:buFontTx/>
              <a:buNone/>
            </a:pPr>
            <a:r>
              <a:rPr lang="en-US" sz="4200" b="1" dirty="0" smtClean="0"/>
              <a:t>Stock </a:t>
            </a:r>
            <a:r>
              <a:rPr lang="en-US" sz="4200" b="1" dirty="0"/>
              <a:t>Valuation</a:t>
            </a:r>
          </a:p>
          <a:p>
            <a:pPr marL="577850" indent="-577850" defTabSz="762000">
              <a:lnSpc>
                <a:spcPct val="90000"/>
              </a:lnSpc>
              <a:buFontTx/>
              <a:buNone/>
            </a:pPr>
            <a:r>
              <a:rPr lang="en-US" sz="2400" dirty="0"/>
              <a:t>	</a:t>
            </a:r>
          </a:p>
          <a:p>
            <a:pPr marL="577850" indent="-577850" defTabSz="762000">
              <a:lnSpc>
                <a:spcPct val="90000"/>
              </a:lnSpc>
              <a:buFontTx/>
              <a:buNone/>
            </a:pPr>
            <a:r>
              <a:rPr lang="en-US" sz="2400" dirty="0"/>
              <a:t>		</a:t>
            </a:r>
            <a:r>
              <a:rPr lang="en-US" sz="2000" b="1" dirty="0"/>
              <a:t>Unit Cost Card </a:t>
            </a:r>
          </a:p>
          <a:p>
            <a:pPr marL="577850" indent="-577850" defTabSz="762000">
              <a:lnSpc>
                <a:spcPct val="90000"/>
              </a:lnSpc>
              <a:buFontTx/>
              <a:buNone/>
            </a:pPr>
            <a:r>
              <a:rPr lang="en-US" sz="2000" b="1" dirty="0"/>
              <a:t>		</a:t>
            </a:r>
            <a:r>
              <a:rPr lang="en-US" sz="2000" dirty="0"/>
              <a:t>Direct Materials					x</a:t>
            </a:r>
          </a:p>
          <a:p>
            <a:pPr marL="577850" indent="-577850" defTabSz="762000">
              <a:lnSpc>
                <a:spcPct val="90000"/>
              </a:lnSpc>
              <a:buFontTx/>
              <a:buNone/>
            </a:pPr>
            <a:r>
              <a:rPr lang="en-US" sz="2000" dirty="0"/>
              <a:t>		Direct </a:t>
            </a:r>
            <a:r>
              <a:rPr lang="en-US" sz="2000" dirty="0" err="1"/>
              <a:t>Labour</a:t>
            </a:r>
            <a:r>
              <a:rPr lang="en-US" sz="2000" dirty="0"/>
              <a:t>					x</a:t>
            </a:r>
          </a:p>
          <a:p>
            <a:pPr marL="577850" indent="-577850" defTabSz="762000">
              <a:lnSpc>
                <a:spcPct val="90000"/>
              </a:lnSpc>
              <a:buFontTx/>
              <a:buNone/>
            </a:pPr>
            <a:r>
              <a:rPr lang="en-US" sz="2000" dirty="0"/>
              <a:t>		Direct Expenses					</a:t>
            </a:r>
            <a:r>
              <a:rPr lang="en-US" sz="2000" u="sng" dirty="0"/>
              <a:t>x</a:t>
            </a:r>
          </a:p>
          <a:p>
            <a:pPr marL="577850" indent="-577850" defTabSz="762000">
              <a:lnSpc>
                <a:spcPct val="90000"/>
              </a:lnSpc>
              <a:buFontTx/>
              <a:buNone/>
            </a:pPr>
            <a:r>
              <a:rPr lang="en-US" sz="2000" dirty="0"/>
              <a:t>		</a:t>
            </a:r>
            <a:r>
              <a:rPr lang="en-US" sz="2000" b="1" dirty="0"/>
              <a:t>Prime Cost</a:t>
            </a:r>
            <a:r>
              <a:rPr lang="en-US" sz="2000" dirty="0"/>
              <a:t>					xx</a:t>
            </a:r>
          </a:p>
          <a:p>
            <a:pPr marL="577850" indent="-577850" defTabSz="762000">
              <a:lnSpc>
                <a:spcPct val="90000"/>
              </a:lnSpc>
              <a:buFontTx/>
              <a:buNone/>
            </a:pPr>
            <a:r>
              <a:rPr lang="en-US" sz="2000" dirty="0"/>
              <a:t>		Variable Production Overheads			</a:t>
            </a:r>
            <a:r>
              <a:rPr lang="en-US" sz="2000" u="sng" dirty="0"/>
              <a:t>x</a:t>
            </a:r>
          </a:p>
          <a:p>
            <a:pPr marL="577850" indent="-577850" defTabSz="762000">
              <a:lnSpc>
                <a:spcPct val="90000"/>
              </a:lnSpc>
              <a:buFontTx/>
              <a:buNone/>
            </a:pPr>
            <a:r>
              <a:rPr lang="en-US" sz="2000" dirty="0"/>
              <a:t>		</a:t>
            </a:r>
            <a:r>
              <a:rPr lang="en-US" sz="2000" b="1" dirty="0"/>
              <a:t>Marginal Production Cost</a:t>
            </a:r>
            <a:r>
              <a:rPr lang="en-US" sz="2000" dirty="0"/>
              <a:t>			</a:t>
            </a:r>
            <a:r>
              <a:rPr lang="en-US" sz="2000" dirty="0" smtClean="0"/>
              <a:t>                xx</a:t>
            </a:r>
            <a:endParaRPr lang="en-US" sz="2000" dirty="0"/>
          </a:p>
          <a:p>
            <a:pPr marL="577850" indent="-577850" defTabSz="762000">
              <a:lnSpc>
                <a:spcPct val="90000"/>
              </a:lnSpc>
              <a:buFontTx/>
              <a:buNone/>
            </a:pPr>
            <a:r>
              <a:rPr lang="en-US" sz="2000" dirty="0"/>
              <a:t>		Fixed (absorbed) production overheads		</a:t>
            </a:r>
            <a:r>
              <a:rPr lang="en-US" sz="2000" u="sng" dirty="0"/>
              <a:t>x</a:t>
            </a:r>
          </a:p>
          <a:p>
            <a:pPr marL="577850" indent="-577850" defTabSz="762000">
              <a:lnSpc>
                <a:spcPct val="90000"/>
              </a:lnSpc>
              <a:buFontTx/>
              <a:buNone/>
            </a:pPr>
            <a:r>
              <a:rPr lang="en-US" sz="2000" dirty="0"/>
              <a:t>		</a:t>
            </a:r>
            <a:r>
              <a:rPr lang="en-US" sz="2000" b="1" dirty="0"/>
              <a:t>Total production cost</a:t>
            </a:r>
            <a:r>
              <a:rPr lang="en-US" sz="2000" dirty="0"/>
              <a:t>				xx</a:t>
            </a:r>
          </a:p>
          <a:p>
            <a:pPr marL="577850" indent="-577850" defTabSz="762000">
              <a:lnSpc>
                <a:spcPct val="90000"/>
              </a:lnSpc>
              <a:buFontTx/>
              <a:buNone/>
            </a:pPr>
            <a:r>
              <a:rPr lang="en-US" dirty="0"/>
              <a:t>	</a:t>
            </a:r>
            <a:endParaRPr lang="en-US" sz="2000" dirty="0"/>
          </a:p>
          <a:p>
            <a:pPr marL="577850" indent="-577850" defTabSz="762000">
              <a:lnSpc>
                <a:spcPct val="90000"/>
              </a:lnSpc>
              <a:buFontTx/>
              <a:buNone/>
            </a:pPr>
            <a:r>
              <a:rPr lang="en-US" sz="2000" dirty="0"/>
              <a:t>	</a:t>
            </a:r>
          </a:p>
          <a:p>
            <a:pPr marL="577850" indent="-577850" defTabSz="762000">
              <a:lnSpc>
                <a:spcPct val="90000"/>
              </a:lnSpc>
              <a:buFontTx/>
              <a:buNone/>
            </a:pPr>
            <a:r>
              <a:rPr lang="en-US" sz="2000" dirty="0"/>
              <a:t>		</a:t>
            </a:r>
          </a:p>
        </p:txBody>
      </p:sp>
      <p:sp>
        <p:nvSpPr>
          <p:cNvPr id="128002" name="Rectangle 2"/>
          <p:cNvSpPr>
            <a:spLocks noGrp="1" noChangeArrowheads="1"/>
          </p:cNvSpPr>
          <p:nvPr>
            <p:ph type="title"/>
          </p:nvPr>
        </p:nvSpPr>
        <p:spPr/>
        <p:txBody>
          <a:bodyPr>
            <a:normAutofit/>
          </a:bodyPr>
          <a:lstStyle/>
          <a:p>
            <a:r>
              <a:rPr lang="en-GB" dirty="0"/>
              <a:t>Marginal and Absorption Costing</a:t>
            </a:r>
          </a:p>
        </p:txBody>
      </p:sp>
      <p:sp>
        <p:nvSpPr>
          <p:cNvPr id="128004" name="Text Box 4"/>
          <p:cNvSpPr txBox="1">
            <a:spLocks noChangeArrowheads="1"/>
          </p:cNvSpPr>
          <p:nvPr/>
        </p:nvSpPr>
        <p:spPr bwMode="auto">
          <a:xfrm>
            <a:off x="7452320" y="1484784"/>
            <a:ext cx="1219200" cy="1308100"/>
          </a:xfrm>
          <a:prstGeom prst="rect">
            <a:avLst/>
          </a:prstGeom>
          <a:noFill/>
          <a:ln w="12700">
            <a:solidFill>
              <a:schemeClr val="tx1"/>
            </a:solidFill>
            <a:miter lim="800000"/>
            <a:headEnd/>
            <a:tailEnd/>
          </a:ln>
          <a:effectLst/>
        </p:spPr>
        <p:txBody>
          <a:bodyPr lIns="90488" tIns="44450" rIns="90488" bIns="44450">
            <a:spAutoFit/>
          </a:bodyPr>
          <a:lstStyle/>
          <a:p>
            <a:pPr defTabSz="762000">
              <a:spcBef>
                <a:spcPct val="50000"/>
              </a:spcBef>
            </a:pPr>
            <a:r>
              <a:rPr lang="en-GB" sz="2000" dirty="0"/>
              <a:t>Marginal Costing Stock Value</a:t>
            </a:r>
          </a:p>
        </p:txBody>
      </p:sp>
      <p:sp>
        <p:nvSpPr>
          <p:cNvPr id="128005" name="Line 5"/>
          <p:cNvSpPr>
            <a:spLocks noChangeShapeType="1"/>
          </p:cNvSpPr>
          <p:nvPr/>
        </p:nvSpPr>
        <p:spPr bwMode="auto">
          <a:xfrm flipH="1">
            <a:off x="6732240" y="2780928"/>
            <a:ext cx="936104" cy="744488"/>
          </a:xfrm>
          <a:prstGeom prst="line">
            <a:avLst/>
          </a:prstGeom>
          <a:noFill/>
          <a:ln w="50800">
            <a:solidFill>
              <a:schemeClr val="tx1"/>
            </a:solidFill>
            <a:round/>
            <a:headEnd/>
            <a:tailEnd type="triangle" w="med" len="med"/>
          </a:ln>
          <a:effectLst/>
        </p:spPr>
        <p:txBody>
          <a:bodyPr lIns="90488" tIns="44450" rIns="90488" bIns="44450"/>
          <a:lstStyle/>
          <a:p>
            <a:endParaRPr lang="en-GB"/>
          </a:p>
        </p:txBody>
      </p:sp>
      <p:sp>
        <p:nvSpPr>
          <p:cNvPr id="128006" name="Text Box 6"/>
          <p:cNvSpPr txBox="1">
            <a:spLocks noChangeArrowheads="1"/>
          </p:cNvSpPr>
          <p:nvPr/>
        </p:nvSpPr>
        <p:spPr bwMode="auto">
          <a:xfrm>
            <a:off x="7239000" y="4191000"/>
            <a:ext cx="1600200" cy="1003300"/>
          </a:xfrm>
          <a:prstGeom prst="rect">
            <a:avLst/>
          </a:prstGeom>
          <a:noFill/>
          <a:ln w="12700">
            <a:solidFill>
              <a:schemeClr val="tx1"/>
            </a:solidFill>
            <a:miter lim="800000"/>
            <a:headEnd/>
            <a:tailEnd/>
          </a:ln>
          <a:effectLst/>
        </p:spPr>
        <p:txBody>
          <a:bodyPr lIns="90488" tIns="44450" rIns="90488" bIns="44450">
            <a:spAutoFit/>
          </a:bodyPr>
          <a:lstStyle/>
          <a:p>
            <a:pPr defTabSz="762000">
              <a:spcBef>
                <a:spcPct val="50000"/>
              </a:spcBef>
            </a:pPr>
            <a:r>
              <a:rPr lang="en-GB" sz="2000" dirty="0"/>
              <a:t>Absorption Costing Stock Value</a:t>
            </a:r>
          </a:p>
        </p:txBody>
      </p:sp>
      <p:sp>
        <p:nvSpPr>
          <p:cNvPr id="128007" name="Line 7"/>
          <p:cNvSpPr>
            <a:spLocks noChangeShapeType="1"/>
          </p:cNvSpPr>
          <p:nvPr/>
        </p:nvSpPr>
        <p:spPr bwMode="auto">
          <a:xfrm flipH="1" flipV="1">
            <a:off x="6660232" y="4005064"/>
            <a:ext cx="576064" cy="555104"/>
          </a:xfrm>
          <a:prstGeom prst="line">
            <a:avLst/>
          </a:prstGeom>
          <a:noFill/>
          <a:ln w="50800">
            <a:solidFill>
              <a:schemeClr val="tx1"/>
            </a:solidFill>
            <a:round/>
            <a:headEnd/>
            <a:tailEnd type="triangle" w="med" len="med"/>
          </a:ln>
          <a:effectLst/>
        </p:spPr>
        <p:txBody>
          <a:bodyPr lIns="90488" tIns="44450" rIns="90488" bIns="44450"/>
          <a:lstStyle/>
          <a:p>
            <a:endParaRPr lang="en-GB"/>
          </a:p>
        </p:txBody>
      </p:sp>
    </p:spTree>
    <p:extLst>
      <p:ext uri="{BB962C8B-B14F-4D97-AF65-F5344CB8AC3E}">
        <p14:creationId xmlns:p14="http://schemas.microsoft.com/office/powerpoint/2010/main" val="375685861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9"/>
            <a:ext cx="7773338" cy="794258"/>
          </a:xfrm>
        </p:spPr>
        <p:txBody>
          <a:bodyPr>
            <a:normAutofit fontScale="90000"/>
          </a:bodyPr>
          <a:lstStyle/>
          <a:p>
            <a:pPr algn="ctr" eaLnBrk="1" fontAlgn="auto" hangingPunct="1">
              <a:spcAft>
                <a:spcPts val="0"/>
              </a:spcAft>
              <a:defRPr/>
            </a:pPr>
            <a:r>
              <a:rPr lang="en-GB" sz="4000" b="1" u="sng" dirty="0" smtClean="0">
                <a:ea typeface="+mj-ea"/>
              </a:rPr>
              <a:t>Differences between Marginal &amp; Absorption Costing </a:t>
            </a:r>
            <a:endParaRPr lang="en-GB" sz="4000" b="1" u="sng" dirty="0">
              <a:ea typeface="+mj-ea"/>
            </a:endParaRPr>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2432910269"/>
              </p:ext>
            </p:extLst>
          </p:nvPr>
        </p:nvGraphicFramePr>
        <p:xfrm>
          <a:off x="457200" y="1600200"/>
          <a:ext cx="7620000" cy="4450008"/>
        </p:xfrm>
        <a:graphic>
          <a:graphicData uri="http://schemas.openxmlformats.org/drawingml/2006/table">
            <a:tbl>
              <a:tblPr firstRow="1" bandRow="1">
                <a:tableStyleId>{21E4AEA4-8DFA-4A89-87EB-49C32662AFE0}</a:tableStyleId>
              </a:tblPr>
              <a:tblGrid>
                <a:gridCol w="2540000"/>
                <a:gridCol w="2540000"/>
                <a:gridCol w="2540000"/>
              </a:tblGrid>
              <a:tr h="348779">
                <a:tc>
                  <a:txBody>
                    <a:bodyPr/>
                    <a:lstStyle/>
                    <a:p>
                      <a:endParaRPr lang="en-GB" sz="2000" dirty="0"/>
                    </a:p>
                  </a:txBody>
                  <a:tcPr marL="84667" marR="84667" marT="45702" marB="45702"/>
                </a:tc>
                <a:tc>
                  <a:txBody>
                    <a:bodyPr/>
                    <a:lstStyle/>
                    <a:p>
                      <a:pPr algn="ctr"/>
                      <a:r>
                        <a:rPr lang="en-GB" sz="2000" dirty="0" smtClean="0"/>
                        <a:t>Absorption</a:t>
                      </a:r>
                      <a:r>
                        <a:rPr lang="en-GB" sz="2000" baseline="0" dirty="0" smtClean="0"/>
                        <a:t> </a:t>
                      </a:r>
                      <a:endParaRPr lang="en-GB" sz="2000" b="1" dirty="0"/>
                    </a:p>
                  </a:txBody>
                  <a:tcPr marL="84667" marR="84667" marT="45702" marB="45702"/>
                </a:tc>
                <a:tc>
                  <a:txBody>
                    <a:bodyPr/>
                    <a:lstStyle/>
                    <a:p>
                      <a:pPr algn="ctr"/>
                      <a:r>
                        <a:rPr lang="en-GB" sz="2000" dirty="0" smtClean="0"/>
                        <a:t>Marginal</a:t>
                      </a:r>
                      <a:endParaRPr lang="en-GB" sz="2000" b="1" dirty="0"/>
                    </a:p>
                  </a:txBody>
                  <a:tcPr marL="84667" marR="84667" marT="45702" marB="45702"/>
                </a:tc>
              </a:tr>
              <a:tr h="3568573">
                <a:tc>
                  <a:txBody>
                    <a:bodyPr/>
                    <a:lstStyle/>
                    <a:p>
                      <a:r>
                        <a:rPr lang="en-GB" sz="2000" dirty="0" smtClean="0"/>
                        <a:t>Treatment</a:t>
                      </a:r>
                      <a:r>
                        <a:rPr lang="en-GB" sz="2000" baseline="0" dirty="0" smtClean="0"/>
                        <a:t> for Fixed</a:t>
                      </a:r>
                    </a:p>
                    <a:p>
                      <a:r>
                        <a:rPr lang="en-GB" sz="2000" baseline="0" dirty="0" smtClean="0"/>
                        <a:t>Production Overheads</a:t>
                      </a:r>
                    </a:p>
                    <a:p>
                      <a:endParaRPr lang="en-GB" sz="2000" dirty="0"/>
                    </a:p>
                  </a:txBody>
                  <a:tcPr marL="84667" marR="84667" marT="45702" marB="45702"/>
                </a:tc>
                <a:tc>
                  <a:txBody>
                    <a:bodyPr/>
                    <a:lstStyle/>
                    <a:p>
                      <a:r>
                        <a:rPr lang="en-GB" sz="2000" dirty="0" smtClean="0"/>
                        <a:t>Fixed</a:t>
                      </a:r>
                      <a:r>
                        <a:rPr lang="en-GB" sz="2000" baseline="0" dirty="0" smtClean="0"/>
                        <a:t> production overheads are treated as product costing.</a:t>
                      </a:r>
                    </a:p>
                    <a:p>
                      <a:endParaRPr lang="en-GB" sz="2000" baseline="0" dirty="0" smtClean="0"/>
                    </a:p>
                    <a:p>
                      <a:r>
                        <a:rPr lang="en-GB" sz="2000" baseline="0" dirty="0" smtClean="0"/>
                        <a:t>It is believed that products cannot be produced without the resources provided by fixed production overheads.</a:t>
                      </a:r>
                      <a:endParaRPr lang="en-GB" sz="2000" dirty="0"/>
                    </a:p>
                  </a:txBody>
                  <a:tcPr marL="84667" marR="84667" marT="45702" marB="45702"/>
                </a:tc>
                <a:tc>
                  <a:txBody>
                    <a:bodyPr/>
                    <a:lstStyle/>
                    <a:p>
                      <a:r>
                        <a:rPr lang="en-GB" sz="2000" dirty="0" smtClean="0"/>
                        <a:t>Fixed production</a:t>
                      </a:r>
                      <a:r>
                        <a:rPr lang="en-GB" sz="2000" baseline="0" dirty="0" smtClean="0"/>
                        <a:t> overheads are treated as period costs. It is believed that only the variable costs are relevant to decision making.</a:t>
                      </a:r>
                    </a:p>
                    <a:p>
                      <a:endParaRPr lang="en-GB" sz="2000" baseline="0" dirty="0" smtClean="0"/>
                    </a:p>
                    <a:p>
                      <a:r>
                        <a:rPr lang="en-GB" sz="2000" baseline="0" dirty="0" smtClean="0"/>
                        <a:t>Fixed production overheads will be incurred regardless if there is production or not.</a:t>
                      </a:r>
                      <a:endParaRPr lang="en-GB" sz="2000" dirty="0"/>
                    </a:p>
                  </a:txBody>
                  <a:tcPr marL="84667" marR="84667" marT="45702" marB="45702"/>
                </a:tc>
              </a:tr>
            </a:tbl>
          </a:graphicData>
        </a:graphic>
      </p:graphicFrame>
    </p:spTree>
    <p:extLst>
      <p:ext uri="{BB962C8B-B14F-4D97-AF65-F5344CB8AC3E}">
        <p14:creationId xmlns:p14="http://schemas.microsoft.com/office/powerpoint/2010/main" val="258571405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9"/>
            <a:ext cx="7773338" cy="866266"/>
          </a:xfrm>
        </p:spPr>
        <p:txBody>
          <a:bodyPr>
            <a:normAutofit fontScale="90000"/>
          </a:bodyPr>
          <a:lstStyle/>
          <a:p>
            <a:pPr algn="ctr" eaLnBrk="1" fontAlgn="auto" hangingPunct="1">
              <a:spcAft>
                <a:spcPts val="0"/>
              </a:spcAft>
              <a:defRPr/>
            </a:pPr>
            <a:r>
              <a:rPr lang="en-GB" sz="4000" b="1" u="sng" dirty="0" smtClean="0">
                <a:ea typeface="+mj-ea"/>
              </a:rPr>
              <a:t>Differences between Marginal &amp; Absorption Costing </a:t>
            </a:r>
            <a:endParaRPr lang="en-GB" sz="4000" b="1" u="sng" dirty="0">
              <a:ea typeface="+mj-ea"/>
            </a:endParaRPr>
          </a:p>
        </p:txBody>
      </p:sp>
      <p:graphicFrame>
        <p:nvGraphicFramePr>
          <p:cNvPr id="4" name="Content Placeholder 3"/>
          <p:cNvGraphicFramePr>
            <a:graphicFrameLocks noGrp="1"/>
          </p:cNvGraphicFramePr>
          <p:nvPr>
            <p:ph idx="4294967295"/>
          </p:nvPr>
        </p:nvGraphicFramePr>
        <p:xfrm>
          <a:off x="457200" y="1600200"/>
          <a:ext cx="7620000" cy="3840400"/>
        </p:xfrm>
        <a:graphic>
          <a:graphicData uri="http://schemas.openxmlformats.org/drawingml/2006/table">
            <a:tbl>
              <a:tblPr firstRow="1" bandRow="1">
                <a:tableStyleId>{21E4AEA4-8DFA-4A89-87EB-49C32662AFE0}</a:tableStyleId>
              </a:tblPr>
              <a:tblGrid>
                <a:gridCol w="2540000"/>
                <a:gridCol w="2540000"/>
                <a:gridCol w="2540000"/>
              </a:tblGrid>
              <a:tr h="457136">
                <a:tc>
                  <a:txBody>
                    <a:bodyPr/>
                    <a:lstStyle/>
                    <a:p>
                      <a:endParaRPr lang="en-GB" sz="2400" dirty="0"/>
                    </a:p>
                  </a:txBody>
                  <a:tcPr marL="84667" marR="84667" marT="45700" marB="45700"/>
                </a:tc>
                <a:tc>
                  <a:txBody>
                    <a:bodyPr/>
                    <a:lstStyle/>
                    <a:p>
                      <a:pPr algn="ctr"/>
                      <a:r>
                        <a:rPr lang="en-GB" sz="2400" dirty="0" smtClean="0"/>
                        <a:t>Absorption</a:t>
                      </a:r>
                      <a:r>
                        <a:rPr lang="en-GB" sz="2400" baseline="0" dirty="0" smtClean="0"/>
                        <a:t> </a:t>
                      </a:r>
                      <a:endParaRPr lang="en-GB" sz="2400" b="1" dirty="0"/>
                    </a:p>
                  </a:txBody>
                  <a:tcPr marL="84667" marR="84667" marT="45700" marB="45700"/>
                </a:tc>
                <a:tc>
                  <a:txBody>
                    <a:bodyPr/>
                    <a:lstStyle/>
                    <a:p>
                      <a:pPr algn="ctr"/>
                      <a:r>
                        <a:rPr lang="en-GB" sz="2400" dirty="0" smtClean="0"/>
                        <a:t>Marginal</a:t>
                      </a:r>
                      <a:endParaRPr lang="en-GB" sz="2400" b="1" dirty="0"/>
                    </a:p>
                  </a:txBody>
                  <a:tcPr marL="84667" marR="84667" marT="45700" marB="45700"/>
                </a:tc>
              </a:tr>
              <a:tr h="3383027">
                <a:tc>
                  <a:txBody>
                    <a:bodyPr/>
                    <a:lstStyle/>
                    <a:p>
                      <a:r>
                        <a:rPr lang="en-GB" sz="2400" dirty="0" smtClean="0"/>
                        <a:t>Value of closing stock</a:t>
                      </a:r>
                      <a:endParaRPr lang="en-GB" sz="2400" baseline="0" dirty="0" smtClean="0"/>
                    </a:p>
                    <a:p>
                      <a:endParaRPr lang="en-GB" sz="2400" dirty="0"/>
                    </a:p>
                  </a:txBody>
                  <a:tcPr marL="84667" marR="84667" marT="45700" marB="45700"/>
                </a:tc>
                <a:tc>
                  <a:txBody>
                    <a:bodyPr/>
                    <a:lstStyle/>
                    <a:p>
                      <a:r>
                        <a:rPr lang="en-GB" sz="2400" baseline="0" dirty="0" smtClean="0"/>
                        <a:t>Closing stock valuation is higher as some factory overheads are included as production costs and carried forward as closing stock.</a:t>
                      </a:r>
                      <a:endParaRPr lang="en-GB" sz="2400" dirty="0"/>
                    </a:p>
                  </a:txBody>
                  <a:tcPr marL="84667" marR="84667" marT="45700" marB="45700"/>
                </a:tc>
                <a:tc>
                  <a:txBody>
                    <a:bodyPr/>
                    <a:lstStyle/>
                    <a:p>
                      <a:r>
                        <a:rPr lang="en-GB" sz="2400" dirty="0" smtClean="0"/>
                        <a:t>Closing</a:t>
                      </a:r>
                      <a:r>
                        <a:rPr lang="en-GB" sz="2400" baseline="0" dirty="0" smtClean="0"/>
                        <a:t> stock valuation is lower as it only includes the variable costs  </a:t>
                      </a:r>
                      <a:endParaRPr lang="en-GB" sz="2400" dirty="0"/>
                    </a:p>
                  </a:txBody>
                  <a:tcPr marL="84667" marR="84667" marT="45700" marB="45700"/>
                </a:tc>
              </a:tr>
            </a:tbl>
          </a:graphicData>
        </a:graphic>
      </p:graphicFrame>
    </p:spTree>
    <p:extLst>
      <p:ext uri="{BB962C8B-B14F-4D97-AF65-F5344CB8AC3E}">
        <p14:creationId xmlns:p14="http://schemas.microsoft.com/office/powerpoint/2010/main" val="328899102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Advantages of Absorption Costing</a:t>
            </a:r>
            <a:endParaRPr lang="en-GB" sz="4000" b="1" u="sng" dirty="0">
              <a:ea typeface="+mj-ea"/>
            </a:endParaRPr>
          </a:p>
        </p:txBody>
      </p:sp>
      <p:sp>
        <p:nvSpPr>
          <p:cNvPr id="24579" name="Content Placeholder 2"/>
          <p:cNvSpPr>
            <a:spLocks noGrp="1"/>
          </p:cNvSpPr>
          <p:nvPr>
            <p:ph idx="4294967295"/>
          </p:nvPr>
        </p:nvSpPr>
        <p:spPr>
          <a:xfrm>
            <a:off x="699247" y="2248347"/>
            <a:ext cx="7745505" cy="3877815"/>
          </a:xfrm>
          <a:prstGeom prst="rect">
            <a:avLst/>
          </a:prstGeom>
        </p:spPr>
        <p:txBody>
          <a:bodyPr>
            <a:normAutofit fontScale="85000" lnSpcReduction="20000"/>
          </a:bodyPr>
          <a:lstStyle/>
          <a:p>
            <a:pPr eaLnBrk="1" hangingPunct="1"/>
            <a:r>
              <a:rPr lang="en-GB" sz="3200">
                <a:latin typeface="Calibri" charset="0"/>
              </a:rPr>
              <a:t>Fixed costs are recovered – fixed costs are incurred in order to make output so it is only fair to charge all output with a share of these costs</a:t>
            </a:r>
          </a:p>
          <a:p>
            <a:pPr eaLnBrk="1" hangingPunct="1"/>
            <a:r>
              <a:rPr lang="en-GB" sz="3200">
                <a:latin typeface="Calibri" charset="0"/>
              </a:rPr>
              <a:t>Ensures that costs are fully recovered</a:t>
            </a:r>
          </a:p>
          <a:p>
            <a:pPr eaLnBrk="1" hangingPunct="1"/>
            <a:r>
              <a:rPr lang="en-GB" sz="3200">
                <a:latin typeface="Calibri" charset="0"/>
              </a:rPr>
              <a:t>Encourages costs consciousness</a:t>
            </a:r>
          </a:p>
          <a:p>
            <a:pPr eaLnBrk="1" hangingPunct="1"/>
            <a:r>
              <a:rPr lang="en-GB" sz="3200">
                <a:latin typeface="Calibri" charset="0"/>
              </a:rPr>
              <a:t>It is fair in that it uses appropriate methods for each overhead</a:t>
            </a:r>
          </a:p>
        </p:txBody>
      </p:sp>
    </p:spTree>
    <p:extLst>
      <p:ext uri="{BB962C8B-B14F-4D97-AF65-F5344CB8AC3E}">
        <p14:creationId xmlns:p14="http://schemas.microsoft.com/office/powerpoint/2010/main" val="86023982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Advantages of Absorption Costing</a:t>
            </a:r>
            <a:endParaRPr lang="en-GB" sz="4000" dirty="0">
              <a:ea typeface="+mj-ea"/>
            </a:endParaRPr>
          </a:p>
        </p:txBody>
      </p:sp>
      <p:sp>
        <p:nvSpPr>
          <p:cNvPr id="25603" name="Content Placeholder 2"/>
          <p:cNvSpPr>
            <a:spLocks noGrp="1"/>
          </p:cNvSpPr>
          <p:nvPr>
            <p:ph idx="4294967295"/>
          </p:nvPr>
        </p:nvSpPr>
        <p:spPr>
          <a:xfrm>
            <a:off x="699247" y="2248347"/>
            <a:ext cx="7745505" cy="3877815"/>
          </a:xfrm>
          <a:prstGeom prst="rect">
            <a:avLst/>
          </a:prstGeom>
        </p:spPr>
        <p:txBody>
          <a:bodyPr/>
          <a:lstStyle/>
          <a:p>
            <a:pPr eaLnBrk="1" hangingPunct="1"/>
            <a:r>
              <a:rPr lang="en-GB" sz="3200">
                <a:latin typeface="Calibri" charset="0"/>
              </a:rPr>
              <a:t>Identifies total costs – this is useful where pricing is on a cost plus basis</a:t>
            </a:r>
          </a:p>
          <a:p>
            <a:pPr eaLnBrk="1" hangingPunct="1"/>
            <a:r>
              <a:rPr lang="en-GB" sz="3200">
                <a:latin typeface="Calibri" charset="0"/>
              </a:rPr>
              <a:t>It helps recognise the profitability of different products and services</a:t>
            </a:r>
          </a:p>
          <a:p>
            <a:pPr eaLnBrk="1" hangingPunct="1"/>
            <a:r>
              <a:rPr lang="en-GB" sz="3200">
                <a:latin typeface="Calibri" charset="0"/>
              </a:rPr>
              <a:t>Conforms with generally accepted accounting principles on the valuation of stocks</a:t>
            </a:r>
          </a:p>
          <a:p>
            <a:pPr eaLnBrk="1" hangingPunct="1"/>
            <a:endParaRPr lang="en-GB">
              <a:latin typeface="Calibri" charset="0"/>
            </a:endParaRPr>
          </a:p>
        </p:txBody>
      </p:sp>
    </p:spTree>
    <p:extLst>
      <p:ext uri="{BB962C8B-B14F-4D97-AF65-F5344CB8AC3E}">
        <p14:creationId xmlns:p14="http://schemas.microsoft.com/office/powerpoint/2010/main" val="335672223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4000" b="1" u="sng" dirty="0" smtClean="0">
                <a:ea typeface="+mj-ea"/>
              </a:rPr>
              <a:t>Advantages of Marginal Costing</a:t>
            </a:r>
            <a:endParaRPr lang="en-GB" sz="4000" b="1" u="sng" dirty="0">
              <a:ea typeface="+mj-ea"/>
            </a:endParaRPr>
          </a:p>
        </p:txBody>
      </p:sp>
      <p:sp>
        <p:nvSpPr>
          <p:cNvPr id="26627" name="Content Placeholder 2"/>
          <p:cNvSpPr>
            <a:spLocks noGrp="1"/>
          </p:cNvSpPr>
          <p:nvPr>
            <p:ph idx="4294967295"/>
          </p:nvPr>
        </p:nvSpPr>
        <p:spPr>
          <a:xfrm>
            <a:off x="457200" y="1341438"/>
            <a:ext cx="7931150" cy="4784725"/>
          </a:xfrm>
          <a:prstGeom prst="rect">
            <a:avLst/>
          </a:prstGeom>
        </p:spPr>
        <p:txBody>
          <a:bodyPr>
            <a:normAutofit fontScale="85000" lnSpcReduction="20000"/>
          </a:bodyPr>
          <a:lstStyle/>
          <a:p>
            <a:pPr eaLnBrk="1" hangingPunct="1"/>
            <a:endParaRPr lang="en-GB" sz="3200" smtClean="0">
              <a:latin typeface="Calibri" charset="0"/>
            </a:endParaRPr>
          </a:p>
          <a:p>
            <a:pPr eaLnBrk="1" hangingPunct="1"/>
            <a:r>
              <a:rPr lang="en-GB" sz="3200" smtClean="0">
                <a:latin typeface="Calibri" charset="0"/>
              </a:rPr>
              <a:t>It </a:t>
            </a:r>
            <a:r>
              <a:rPr lang="en-GB" sz="3200">
                <a:latin typeface="Calibri" charset="0"/>
              </a:rPr>
              <a:t>is simple to operate</a:t>
            </a:r>
          </a:p>
          <a:p>
            <a:pPr eaLnBrk="1" hangingPunct="1"/>
            <a:r>
              <a:rPr lang="en-GB" sz="3200" dirty="0">
                <a:latin typeface="Calibri" charset="0"/>
              </a:rPr>
              <a:t>More relevant to decision making</a:t>
            </a:r>
          </a:p>
          <a:p>
            <a:pPr eaLnBrk="1" hangingPunct="1"/>
            <a:r>
              <a:rPr lang="en-GB" sz="3200" dirty="0">
                <a:latin typeface="Calibri" charset="0"/>
              </a:rPr>
              <a:t>Over/under absorption is avoided</a:t>
            </a:r>
          </a:p>
          <a:p>
            <a:pPr eaLnBrk="1" hangingPunct="1"/>
            <a:r>
              <a:rPr lang="en-GB" sz="3200" dirty="0">
                <a:latin typeface="Calibri" charset="0"/>
              </a:rPr>
              <a:t>Fixed costs in a period will be the same irrespective of the level of output</a:t>
            </a:r>
          </a:p>
          <a:p>
            <a:pPr eaLnBrk="1" hangingPunct="1"/>
            <a:r>
              <a:rPr lang="en-GB" sz="3200" dirty="0">
                <a:latin typeface="Calibri" charset="0"/>
              </a:rPr>
              <a:t>Marginal costing does not ignore fixed costs in setting the selling price as it provides useful information for break-even analysis</a:t>
            </a:r>
          </a:p>
        </p:txBody>
      </p:sp>
    </p:spTree>
    <p:extLst>
      <p:ext uri="{BB962C8B-B14F-4D97-AF65-F5344CB8AC3E}">
        <p14:creationId xmlns:p14="http://schemas.microsoft.com/office/powerpoint/2010/main" val="131515009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685800" y="838200"/>
            <a:ext cx="7772400" cy="1143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sz="2800" b="1">
                <a:solidFill>
                  <a:schemeClr val="tx1"/>
                </a:solidFill>
              </a:rPr>
              <a:t>Monitoring Project Expenditure</a:t>
            </a:r>
            <a:endParaRPr lang="en-GB" b="1">
              <a:solidFill>
                <a:schemeClr val="tx1"/>
              </a:solidFill>
            </a:endParaRPr>
          </a:p>
        </p:txBody>
      </p:sp>
      <p:sp>
        <p:nvSpPr>
          <p:cNvPr id="3" name="Slide Number Placeholder 2"/>
          <p:cNvSpPr>
            <a:spLocks noGrp="1"/>
          </p:cNvSpPr>
          <p:nvPr>
            <p:ph type="sldNum" sz="quarter" idx="12"/>
          </p:nvPr>
        </p:nvSpPr>
        <p:spPr/>
        <p:txBody>
          <a:bodyPr/>
          <a:lstStyle/>
          <a:p>
            <a:fld id="{96686880-D612-46BD-B8FF-C1B3D15BAF73}" type="slidenum">
              <a:rPr lang="en-GB" smtClean="0"/>
              <a:t>58</a:t>
            </a:fld>
            <a:endParaRPr lang="en-GB"/>
          </a:p>
        </p:txBody>
      </p:sp>
      <p:graphicFrame>
        <p:nvGraphicFramePr>
          <p:cNvPr id="4099" name="Object 3"/>
          <p:cNvGraphicFramePr>
            <a:graphicFrameLocks noChangeAspect="1"/>
          </p:cNvGraphicFramePr>
          <p:nvPr/>
        </p:nvGraphicFramePr>
        <p:xfrm>
          <a:off x="1676400" y="914400"/>
          <a:ext cx="5653088" cy="5257800"/>
        </p:xfrm>
        <a:graphic>
          <a:graphicData uri="http://schemas.openxmlformats.org/presentationml/2006/ole">
            <mc:AlternateContent xmlns:mc="http://schemas.openxmlformats.org/markup-compatibility/2006">
              <mc:Choice xmlns:v="urn:schemas-microsoft-com:vml" Requires="v">
                <p:oleObj spid="_x0000_s1031" name="Document" r:id="rId3" imgW="5652360" imgH="5420880" progId="Word.Document.8">
                  <p:embed/>
                </p:oleObj>
              </mc:Choice>
              <mc:Fallback>
                <p:oleObj name="Document" r:id="rId3" imgW="5652360" imgH="5420880"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76400" y="914400"/>
                        <a:ext cx="5653088" cy="5257800"/>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251978361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tomorrow</a:t>
            </a:r>
            <a:endParaRPr lang="en-GB" dirty="0"/>
          </a:p>
        </p:txBody>
      </p:sp>
      <p:sp>
        <p:nvSpPr>
          <p:cNvPr id="3" name="Content Placeholder 2"/>
          <p:cNvSpPr>
            <a:spLocks noGrp="1"/>
          </p:cNvSpPr>
          <p:nvPr>
            <p:ph sz="quarter" idx="13"/>
          </p:nvPr>
        </p:nvSpPr>
        <p:spPr/>
        <p:txBody>
          <a:bodyPr/>
          <a:lstStyle/>
          <a:p>
            <a:r>
              <a:rPr lang="en-GB" dirty="0" smtClean="0"/>
              <a:t>We will look at:</a:t>
            </a:r>
          </a:p>
          <a:p>
            <a:r>
              <a:rPr lang="en-GB" dirty="0" smtClean="0"/>
              <a:t>Break even analysis</a:t>
            </a:r>
          </a:p>
          <a:p>
            <a:r>
              <a:rPr lang="en-GB" dirty="0" smtClean="0"/>
              <a:t>Make or buy decisions</a:t>
            </a:r>
          </a:p>
          <a:p>
            <a:r>
              <a:rPr lang="en-GB" dirty="0" smtClean="0"/>
              <a:t>Stages in budget preparation</a:t>
            </a:r>
          </a:p>
          <a:p>
            <a:r>
              <a:rPr lang="en-GB" dirty="0" smtClean="0"/>
              <a:t>Limiting factors</a:t>
            </a:r>
            <a:endParaRPr lang="en-GB" dirty="0"/>
          </a:p>
        </p:txBody>
      </p:sp>
      <p:sp>
        <p:nvSpPr>
          <p:cNvPr id="5" name="Slide Number Placeholder 4"/>
          <p:cNvSpPr>
            <a:spLocks noGrp="1"/>
          </p:cNvSpPr>
          <p:nvPr>
            <p:ph type="sldNum" sz="quarter" idx="12"/>
          </p:nvPr>
        </p:nvSpPr>
        <p:spPr/>
        <p:txBody>
          <a:bodyPr/>
          <a:lstStyle/>
          <a:p>
            <a:fld id="{96686880-D612-46BD-B8FF-C1B3D15BAF73}" type="slidenum">
              <a:rPr lang="en-GB" smtClean="0"/>
              <a:t>59</a:t>
            </a:fld>
            <a:endParaRPr lang="en-GB"/>
          </a:p>
        </p:txBody>
      </p:sp>
    </p:spTree>
    <p:extLst>
      <p:ext uri="{BB962C8B-B14F-4D97-AF65-F5344CB8AC3E}">
        <p14:creationId xmlns:p14="http://schemas.microsoft.com/office/powerpoint/2010/main" val="74890485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170</TotalTime>
  <Words>1932</Words>
  <Application>Microsoft Office PowerPoint</Application>
  <PresentationFormat>On-screen Show (4:3)</PresentationFormat>
  <Paragraphs>387</Paragraphs>
  <Slides>59</Slides>
  <Notes>6</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59</vt:i4>
      </vt:variant>
    </vt:vector>
  </HeadingPairs>
  <TitlesOfParts>
    <vt:vector size="66" baseType="lpstr">
      <vt:lpstr>MS PGothic</vt:lpstr>
      <vt:lpstr>PMingLiU</vt:lpstr>
      <vt:lpstr>Arial</vt:lpstr>
      <vt:lpstr>Calibri</vt:lpstr>
      <vt:lpstr>Tw Cen MT</vt:lpstr>
      <vt:lpstr>Droplet</vt:lpstr>
      <vt:lpstr>Document</vt:lpstr>
      <vt:lpstr>Project Cost Management and Budgeting</vt:lpstr>
      <vt:lpstr>Yesterday</vt:lpstr>
      <vt:lpstr>today</vt:lpstr>
      <vt:lpstr>Remember, Cost accounting is: </vt:lpstr>
      <vt:lpstr>PowerPoint Presentation</vt:lpstr>
      <vt:lpstr>Costing</vt:lpstr>
      <vt:lpstr>PowerPoint Presentation</vt:lpstr>
      <vt:lpstr>Classification of Labour</vt:lpstr>
      <vt:lpstr>Indirect Labour</vt:lpstr>
      <vt:lpstr>Overtime Earnings</vt:lpstr>
      <vt:lpstr>Overtime</vt:lpstr>
      <vt:lpstr>Overtime</vt:lpstr>
      <vt:lpstr>PowerPoint Presentation</vt:lpstr>
      <vt:lpstr>Overtime</vt:lpstr>
      <vt:lpstr>Classification of Labour</vt:lpstr>
      <vt:lpstr>Example</vt:lpstr>
      <vt:lpstr>Solution</vt:lpstr>
      <vt:lpstr>ABSORPTION COSTING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Predetermined absorption rates</vt:lpstr>
      <vt:lpstr>PowerPoint Presentation</vt:lpstr>
      <vt:lpstr>PowerPoint Presentation</vt:lpstr>
      <vt:lpstr>Over and under absorption of overheads</vt:lpstr>
      <vt:lpstr>Reason for choosing absorption costing</vt:lpstr>
      <vt:lpstr>Marginal Costing</vt:lpstr>
      <vt:lpstr>Costing Techniques</vt:lpstr>
      <vt:lpstr>Marginal and Absorption Costing</vt:lpstr>
      <vt:lpstr>Marginal Costing</vt:lpstr>
      <vt:lpstr>Remember</vt:lpstr>
      <vt:lpstr>Marginal Costing is...</vt:lpstr>
      <vt:lpstr>With Marginal Costing</vt:lpstr>
      <vt:lpstr>Marginal Costing</vt:lpstr>
      <vt:lpstr>Contribution </vt:lpstr>
      <vt:lpstr>Contribution</vt:lpstr>
      <vt:lpstr>Marginal and Absorption Costing</vt:lpstr>
      <vt:lpstr>Marginal and Absorption Costing</vt:lpstr>
      <vt:lpstr>Cost per unit</vt:lpstr>
      <vt:lpstr>Marginal and Absorption Costing</vt:lpstr>
      <vt:lpstr>Valuation of stocks of finished goods</vt:lpstr>
      <vt:lpstr>Marginal and Absorption Costing</vt:lpstr>
      <vt:lpstr>Differences between Marginal &amp; Absorption Costing </vt:lpstr>
      <vt:lpstr>Differences between Marginal &amp; Absorption Costing </vt:lpstr>
      <vt:lpstr>Advantages of Absorption Costing</vt:lpstr>
      <vt:lpstr>Advantages of Absorption Costing</vt:lpstr>
      <vt:lpstr>Advantages of Marginal Costing</vt:lpstr>
      <vt:lpstr>Monitoring Project Expenditure</vt:lpstr>
      <vt:lpstr>tomorrow</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Cost Management and Budgeting</dc:title>
  <dc:creator>John Rees</dc:creator>
  <cp:lastModifiedBy>Marie Pitson</cp:lastModifiedBy>
  <cp:revision>6</cp:revision>
  <cp:lastPrinted>2016-10-05T06:42:54Z</cp:lastPrinted>
  <dcterms:created xsi:type="dcterms:W3CDTF">2014-10-07T12:53:28Z</dcterms:created>
  <dcterms:modified xsi:type="dcterms:W3CDTF">2016-10-06T07:18:12Z</dcterms:modified>
</cp:coreProperties>
</file>