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hyperlink" Target="https://www.sciencedirect.com/science/article/pii/S2589936825000313" TargetMode="External"/><Relationship Id="rId7" Type="http://schemas.openxmlformats.org/officeDocument/2006/relationships/hyperlink" Target="https://pmc.ncbi.nlm.nih.gov/articles/PMC7909498/" TargetMode="External"/><Relationship Id="rId8" Type="http://schemas.openxmlformats.org/officeDocument/2006/relationships/hyperlink" Target="https://www.mdpi.com/2072-6643/14/19/3985" TargetMode="External"/><Relationship Id="rId9" Type="http://schemas.openxmlformats.org/officeDocument/2006/relationships/hyperlink" Target="https://synapse.koreamed.org/articles/1516083103" TargetMode="External"/><Relationship Id="rId10" Type="http://schemas.openxmlformats.org/officeDocument/2006/relationships/hyperlink" Target="https://pmc.ncbi.nlm.nih.gov/articles/PMC10749873/" TargetMode="External"/><Relationship Id="rId11" Type="http://schemas.openxmlformats.org/officeDocument/2006/relationships/hyperlink" Target="https://www.jmir.org/2024/1/e58892/" TargetMode="External"/><Relationship Id="rId12" Type="http://schemas.openxmlformats.org/officeDocument/2006/relationships/hyperlink" Target="https://www.dailymail.com/health/article-12876489/Areas-England-obesity-revealed-NHS-map.html" TargetMode="External"/><Relationship Id="rId13" Type="http://schemas.openxmlformats.org/officeDocument/2006/relationships/hyperlink" Target="https://www.researchgate.net/profile/Dinesh-Deckker/publication/392927606_AI-Powered_Personalised_Learning_Promise_and_Pitfalls/links/68595d7907d6d53e82edd230/AI-Powered-Personalised-Learning-Promise-and-Pitfalls.pdf" TargetMode="External"/><Relationship Id="rId14" Type="http://schemas.openxmlformats.org/officeDocument/2006/relationships/hyperlink" Target="https://www.frontiersin.org/journals/nutrition/articles/10.3389/fnut.2022.898031/full" TargetMode="External"/><Relationship Id="rId15" Type="http://schemas.openxmlformats.org/officeDocument/2006/relationships/hyperlink" Target="https://www.gov.uk/government/publications/the-nhs-constitution-for-england/the-nhs-constitution-for-england" TargetMode="External"/><Relationship Id="rId16" Type="http://schemas.openxmlformats.org/officeDocument/2006/relationships/hyperlink" Target="https://www.gov.uk/government/publications/life-sciences-healthcare-goals/obesity-healthcare-goals" TargetMode="External"/><Relationship Id="rId17" Type="http://schemas.openxmlformats.org/officeDocument/2006/relationships/hyperlink" Target="https://link.springer.com/article/10.1007/s12325-022-02265-4" TargetMode="External"/><Relationship Id="rId18" Type="http://schemas.openxmlformats.org/officeDocument/2006/relationships/hyperlink" Target="https://infonomics-society.org/wp-content/uploads/Health-Promotion-Principles-and-Practices-in-School.pdf" TargetMode="External"/><Relationship Id="rId19" Type="http://schemas.openxmlformats.org/officeDocument/2006/relationships/hyperlink" Target="https://www.mdpi.com/2079-6374/15/7/410" TargetMode="External"/><Relationship Id="rId20" Type="http://schemas.openxmlformats.org/officeDocument/2006/relationships/hyperlink" Target="https://www.cell.com/heliyon/fulltext/S2405-8440(23)02096-0" TargetMode="External"/><Relationship Id="rId21" Type="http://schemas.openxmlformats.org/officeDocument/2006/relationships/hyperlink" Target="https://link.springer.com/article/10.1007/s10462-025-11379-4" TargetMode="External"/><Relationship Id="rId22" Type="http://schemas.openxmlformats.org/officeDocument/2006/relationships/hyperlink" Target="https://www.emerald.com/jcm/article/41/3/281/1228013" TargetMode="External"/><Relationship Id="rId23" Type="http://schemas.openxmlformats.org/officeDocument/2006/relationships/hyperlink" Target="https://www.mdpi.com/2071-1050/14/2/816" TargetMode="External"/><Relationship Id="rId24" Type="http://schemas.openxmlformats.org/officeDocument/2006/relationships/hyperlink" Target="https://www.mdpi.com/2313-0105/11/8/298" TargetMode="External"/><Relationship Id="rId25" Type="http://schemas.openxmlformats.org/officeDocument/2006/relationships/hyperlink" Target="https://www.sciencedirect.com/science/article/pii/S147021182404572X" TargetMode="External"/><Relationship Id="rId26" Type="http://schemas.openxmlformats.org/officeDocument/2006/relationships/hyperlink" Target="https://www.england.nhs.uk/ourwork/prevention/obesity/" TargetMode="External"/><Relationship Id="rId27" Type="http://schemas.openxmlformats.org/officeDocument/2006/relationships/hyperlink" Target="https://www.ovid.com/jnls/jmai/fulltext/10.21037/jmai-2025-170~the-role-of-ai-integrated-wearables-in-predictive-healthcare" TargetMode="External"/><Relationship Id="rId28" Type="http://schemas.openxmlformats.org/officeDocument/2006/relationships/hyperlink" Target="https://assets.cureus.com/uploads/review_article/pdf/377513/20250709-484138-2rk18a.pdf" TargetMode="External"/><Relationship Id="rId29" Type="http://schemas.openxmlformats.org/officeDocument/2006/relationships/hyperlink" Target="https://www.ncbi.nlm.nih.gov/books/NBK603747/" TargetMode="External"/><Relationship Id="rId30" Type="http://schemas.openxmlformats.org/officeDocument/2006/relationships/hyperlink" Target="https://link.springer.com/article/10.1186/s12872-025-04582-2" TargetMode="External"/><Relationship Id="rId31" Type="http://schemas.openxmlformats.org/officeDocument/2006/relationships/hyperlink" Target="https://onlinelibrary.wiley.com/doi/full/10.1002/mdb2.70020" TargetMode="External"/><Relationship Id="rId32" Type="http://schemas.openxmlformats.org/officeDocument/2006/relationships/hyperlink" Target="https://www.frontiersin.org/journals/education/articles/10.3389/feduc.2023.1231701/full" TargetMode="External"/><Relationship Id="rId33" Type="http://schemas.openxmlformats.org/officeDocument/2006/relationships/hyperlink" Target="https://www.who.int/news-room/fact-sheets/detail/obesity-and-overweight" TargetMode="External"/><Relationship Id="rId34" Type="http://schemas.openxmlformats.org/officeDocument/2006/relationships/hyperlink" Target="https://www.who.int/news-room/questions-and-answers/item/obesity-health-consequences-of-being-overweight" TargetMode="External"/><Relationship Id="rId35" Type="http://schemas.openxmlformats.org/officeDocument/2006/relationships/hyperlink" Target="https://books.google.co.in/books?hl=en&amp;lr=&amp;id=y6QOEQAAQBAJ&amp;oi=fnd&amp;pg=PR4&amp;dq=values+and+principles+in+health+promotion&amp;ots=zAWbNk1vns&amp;sig=ozaWQtjwEKOLF5UpATJFwcnfklg&amp;redir_esc=y#v=onepage&amp;q=values and principles in health promotion&amp;f=false" TargetMode="External"/><Relationship Id="rId36" Type="http://schemas.openxmlformats.org/officeDocument/2006/relationships/hyperlink" Target="https://d1wqtxts1xzle7.cloudfront.net/119087519/294_319_ijaeti_2023-libre.pdf?1729638737=&amp;response-content-disposition=inline;+filename=Advances_in_Data_Protection_and_Artifici.pdf&amp;Expires=1784812706&amp;Signature=RN18sIU~iHyQqiFDQFjfARY00Dyzi~Ab1FDkD1HUbNEUO~EGO~SnTQpRM7St3xBhcNjbCoKr-10~490CEg13d0YK615e6ZhSvlcA-X1kBt0N17HFQyNUbN3EFYZ878uXBJfcYx~QlowxC1VpoyWfweWncc8Yje6cQXVg8t~Gu6OT4q~3Bx0cOvnf130OL97CR~vEFRvI5gxavDMQ5upJiTh0nUsiYiBhMSm5NweOx6xbeBTajtzXn2URa2tUkfNziOZDMhJ2So~Q4OaHofYc59RlvXOvGyhi-jrafHEcIO-eQiE15y~H9UzEZmALZfl2fQeFdH-ZDbdlwNJxU8bOgQ__&amp;Key-Pair-Id=APKAJLOHF5GGSLRBV4ZA" TargetMode="External"/><Relationship Id="rId37"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94" name="Picture 5" descr="Picture 5"/>
          <p:cNvPicPr>
            <a:picLocks noChangeAspect="1"/>
          </p:cNvPicPr>
          <p:nvPr/>
        </p:nvPicPr>
        <p:blipFill>
          <a:blip r:embed="rId2">
            <a:extLst/>
          </a:blip>
          <a:stretch>
            <a:fillRect/>
          </a:stretch>
        </p:blipFill>
        <p:spPr>
          <a:xfrm>
            <a:off x="9735677" y="44011"/>
            <a:ext cx="1765933" cy="544044"/>
          </a:xfrm>
          <a:prstGeom prst="rect">
            <a:avLst/>
          </a:prstGeom>
          <a:ln w="12700">
            <a:miter lim="400000"/>
          </a:ln>
        </p:spPr>
      </p:pic>
      <p:sp>
        <p:nvSpPr>
          <p:cNvPr id="95" name="Title 3"/>
          <p:cNvSpPr txBox="1"/>
          <p:nvPr>
            <p:ph type="title"/>
          </p:nvPr>
        </p:nvSpPr>
        <p:spPr>
          <a:xfrm>
            <a:off x="-27708" y="110835"/>
            <a:ext cx="11984181" cy="985539"/>
          </a:xfrm>
          <a:prstGeom prst="rect">
            <a:avLst/>
          </a:prstGeom>
        </p:spPr>
        <p:txBody>
          <a:bodyPr/>
          <a:lstStyle/>
          <a:p>
            <a:pPr defTabSz="768095">
              <a:defRPr b="1" sz="839">
                <a:latin typeface="Times New Roman"/>
                <a:ea typeface="Times New Roman"/>
                <a:cs typeface="Times New Roman"/>
                <a:sym typeface="Times New Roman"/>
              </a:defRPr>
            </a:pPr>
            <a:r>
              <a:t>Programme</a:t>
            </a:r>
            <a:r>
              <a:rPr b="0">
                <a:latin typeface="Calibri Light"/>
                <a:ea typeface="Calibri Light"/>
                <a:cs typeface="Calibri Light"/>
                <a:sym typeface="Calibri Light"/>
              </a:rPr>
              <a:t>: </a:t>
            </a:r>
            <a:r>
              <a:t>MSc Public Health and Social Care in Practice </a:t>
            </a:r>
            <a:br/>
            <a:r>
              <a:t>Module: Population Health and Digital Health Promotion</a:t>
            </a:r>
            <a:br/>
            <a:r>
              <a:t>Module code: LCHS7009 </a:t>
            </a:r>
            <a:br/>
            <a:r>
              <a:t>Lecturer: Diola Bijlhout</a:t>
            </a:r>
            <a:br/>
            <a:r>
              <a:t>Assignment Title: Component 2 Poster</a:t>
            </a:r>
            <a:br/>
            <a:r>
              <a:t>Student ID: 2525517</a:t>
            </a:r>
            <a:br/>
            <a:r>
              <a:t>Student Name: Sahid Shabbir Ahmad Bhaiyat</a:t>
            </a:r>
            <a:br/>
          </a:p>
        </p:txBody>
      </p:sp>
      <p:sp>
        <p:nvSpPr>
          <p:cNvPr id="96" name="Content Placeholder 4"/>
          <p:cNvSpPr txBox="1"/>
          <p:nvPr>
            <p:ph type="body" sz="quarter" idx="1"/>
          </p:nvPr>
        </p:nvSpPr>
        <p:spPr>
          <a:xfrm>
            <a:off x="48490" y="887909"/>
            <a:ext cx="11831785" cy="308840"/>
          </a:xfrm>
          <a:prstGeom prst="rect">
            <a:avLst/>
          </a:prstGeom>
        </p:spPr>
        <p:txBody>
          <a:bodyPr/>
          <a:lstStyle>
            <a:lvl1pPr marL="0" indent="0" algn="ctr">
              <a:buSzTx/>
              <a:buNone/>
              <a:defRPr b="1" sz="1400">
                <a:latin typeface="Times New Roman"/>
                <a:ea typeface="Times New Roman"/>
                <a:cs typeface="Times New Roman"/>
                <a:sym typeface="Times New Roman"/>
              </a:defRPr>
            </a:lvl1pPr>
          </a:lstStyle>
          <a:p>
            <a:pPr/>
            <a:r>
              <a:t>Title: Healthy Life AI in obesity management among people in the UK </a:t>
            </a:r>
          </a:p>
        </p:txBody>
      </p:sp>
      <p:sp>
        <p:nvSpPr>
          <p:cNvPr id="97" name="Straight Connector 7"/>
          <p:cNvSpPr/>
          <p:nvPr/>
        </p:nvSpPr>
        <p:spPr>
          <a:xfrm flipV="1">
            <a:off x="58734" y="1174039"/>
            <a:ext cx="12018817" cy="25886"/>
          </a:xfrm>
          <a:prstGeom prst="line">
            <a:avLst/>
          </a:prstGeom>
          <a:ln w="6350">
            <a:solidFill>
              <a:srgbClr val="000000"/>
            </a:solidFill>
            <a:miter/>
          </a:ln>
        </p:spPr>
        <p:txBody>
          <a:bodyPr lIns="45719" rIns="45719"/>
          <a:lstStyle/>
          <a:p>
            <a:pPr/>
          </a:p>
        </p:txBody>
      </p:sp>
      <p:grpSp>
        <p:nvGrpSpPr>
          <p:cNvPr id="100" name="Rectangle 16"/>
          <p:cNvGrpSpPr/>
          <p:nvPr/>
        </p:nvGrpSpPr>
        <p:grpSpPr>
          <a:xfrm>
            <a:off x="66032" y="942784"/>
            <a:ext cx="2937168" cy="4121806"/>
            <a:chOff x="0" y="0"/>
            <a:chExt cx="2937166" cy="4121804"/>
          </a:xfrm>
        </p:grpSpPr>
        <p:sp>
          <p:nvSpPr>
            <p:cNvPr id="98" name="Rectangle"/>
            <p:cNvSpPr/>
            <p:nvPr/>
          </p:nvSpPr>
          <p:spPr>
            <a:xfrm>
              <a:off x="0" y="324891"/>
              <a:ext cx="2937167" cy="3472023"/>
            </a:xfrm>
            <a:prstGeom prst="rect">
              <a:avLst/>
            </a:prstGeom>
            <a:solidFill>
              <a:srgbClr val="DEEBF7"/>
            </a:solidFill>
            <a:ln w="12700" cap="flat">
              <a:solidFill>
                <a:srgbClr val="42719B"/>
              </a:solidFill>
              <a:prstDash val="solid"/>
              <a:miter lim="800000"/>
            </a:ln>
            <a:effectLst/>
          </p:spPr>
          <p:txBody>
            <a:bodyPr wrap="square" lIns="45719" tIns="45719" rIns="45719" bIns="45719" numCol="1" anchor="ctr">
              <a:noAutofit/>
            </a:bodyPr>
            <a:lstStyle/>
            <a:p>
              <a:pPr>
                <a:defRPr sz="1200">
                  <a:latin typeface="Times New Roman"/>
                  <a:ea typeface="Times New Roman"/>
                  <a:cs typeface="Times New Roman"/>
                  <a:sym typeface="Times New Roman"/>
                </a:defRPr>
              </a:pPr>
            </a:p>
          </p:txBody>
        </p:sp>
        <p:sp>
          <p:nvSpPr>
            <p:cNvPr id="99" name="Background…"/>
            <p:cNvSpPr txBox="1"/>
            <p:nvPr/>
          </p:nvSpPr>
          <p:spPr>
            <a:xfrm>
              <a:off x="52069" y="0"/>
              <a:ext cx="2833028" cy="412180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900">
                  <a:latin typeface="Times New Roman"/>
                  <a:ea typeface="Times New Roman"/>
                  <a:cs typeface="Times New Roman"/>
                  <a:sym typeface="Times New Roman"/>
                </a:defRPr>
              </a:pPr>
            </a:p>
            <a:p>
              <a:pPr>
                <a:defRPr b="1" sz="900">
                  <a:latin typeface="Times New Roman"/>
                  <a:ea typeface="Times New Roman"/>
                  <a:cs typeface="Times New Roman"/>
                  <a:sym typeface="Times New Roman"/>
                </a:defRPr>
              </a:pPr>
            </a:p>
            <a:p>
              <a:pPr>
                <a:defRPr b="1" sz="900">
                  <a:latin typeface="Times New Roman"/>
                  <a:ea typeface="Times New Roman"/>
                  <a:cs typeface="Times New Roman"/>
                  <a:sym typeface="Times New Roman"/>
                </a:defRPr>
              </a:pPr>
            </a:p>
            <a:p>
              <a:pPr>
                <a:defRPr b="1" sz="900">
                  <a:latin typeface="Times New Roman"/>
                  <a:ea typeface="Times New Roman"/>
                  <a:cs typeface="Times New Roman"/>
                  <a:sym typeface="Times New Roman"/>
                </a:defRPr>
              </a:pPr>
            </a:p>
            <a:p>
              <a:pPr>
                <a:defRPr b="1" sz="700">
                  <a:latin typeface="Times New Roman"/>
                  <a:ea typeface="Times New Roman"/>
                  <a:cs typeface="Times New Roman"/>
                  <a:sym typeface="Times New Roman"/>
                </a:defRPr>
              </a:pPr>
              <a:r>
                <a:t>Background</a:t>
              </a:r>
              <a:endParaRPr>
                <a:solidFill>
                  <a:srgbClr val="FFFFFF"/>
                </a:solidFill>
              </a:endParaRPr>
            </a:p>
            <a:p>
              <a:pPr algn="just">
                <a:defRPr sz="600">
                  <a:latin typeface="Times New Roman"/>
                  <a:ea typeface="Times New Roman"/>
                  <a:cs typeface="Times New Roman"/>
                  <a:sym typeface="Times New Roman"/>
                </a:defRPr>
              </a:pPr>
              <a:r>
                <a:t>Obesity is a worldwide chronic health condition which is caused by genetics, brain function, diet, and environmental factors (Masood and Moorthy, 2023). </a:t>
              </a:r>
            </a:p>
            <a:p>
              <a:pPr marL="171450" indent="-171450" algn="just">
                <a:buSzPct val="100000"/>
                <a:buFont typeface="Arial"/>
                <a:buChar char="•"/>
                <a:defRPr sz="600">
                  <a:latin typeface="Times New Roman"/>
                  <a:ea typeface="Times New Roman"/>
                  <a:cs typeface="Times New Roman"/>
                  <a:sym typeface="Times New Roman"/>
                </a:defRPr>
              </a:pPr>
              <a:r>
                <a:t>Obesity is closely associated with severe diseases like hypertension, type 2 diabetes and cardiovascular diseases.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It can also result in premature deathsazaz. It can also lead to disorders like osteoarthritis and endometrial and colon cancers (WHO, 2024).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Globally, excess weight affected more than 35 million children and toddlers under 5 in the year 2024 (WHO, 2025). </a:t>
              </a:r>
              <a:endParaRPr b="1"/>
            </a:p>
            <a:p>
              <a:pPr marL="171450" indent="-171450" algn="just">
                <a:buSzPct val="100000"/>
                <a:buFont typeface="Arial"/>
                <a:buChar char="•"/>
                <a:defRPr sz="600">
                  <a:latin typeface="Times New Roman"/>
                  <a:ea typeface="Times New Roman"/>
                  <a:cs typeface="Times New Roman"/>
                  <a:sym typeface="Times New Roman"/>
                </a:defRPr>
              </a:pPr>
              <a:r>
                <a:t>Worldwide obesity is now an epidemic, affecting over 1 billion individuals or 13% of the global population in 2022.</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By 2050, 3.80 billion people will be overweight or obese (Ahmed and Mohammed, 2025). </a:t>
              </a:r>
              <a:endParaRPr>
                <a:solidFill>
                  <a:srgbClr val="FFFFFF"/>
                </a:solidFill>
              </a:endParaRPr>
            </a:p>
            <a:p>
              <a:pPr marL="171450" indent="-171450" algn="just">
                <a:buSzPct val="100000"/>
                <a:buFont typeface="Arial"/>
                <a:buChar char="•"/>
                <a:defRPr b="1" sz="600">
                  <a:latin typeface="Times New Roman"/>
                  <a:ea typeface="Times New Roman"/>
                  <a:cs typeface="Times New Roman"/>
                  <a:sym typeface="Times New Roman"/>
                </a:defRPr>
              </a:pPr>
            </a:p>
            <a:p>
              <a:pPr marL="171450" indent="-171450" algn="just">
                <a:buSzPct val="100000"/>
                <a:buFont typeface="Arial"/>
                <a:buChar char="•"/>
                <a:defRPr sz="600">
                  <a:latin typeface="Times New Roman"/>
                  <a:ea typeface="Times New Roman"/>
                  <a:cs typeface="Times New Roman"/>
                  <a:sym typeface="Times New Roman"/>
                </a:defRPr>
              </a:pPr>
              <a:r>
                <a:t>Obesity is a major hazealth crisis in the UK, affecting a large portion of adults in the UK.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The economic strain reaches up to  £107 billion each year. The NHS spends £9 billion annually on obesity.</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In 2022, the UK government introduced the Obesity Healthcare Goals Programme.</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This initiative seeks to attract global industrial investment and partnerships for obesity.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Additionally, this initiative will build cost effective care models suitable for obesity (Gov UK, 2026a).</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There were more than 1.2 million hospital admissions in the UK in 2023 because it has become a major public health emergency.</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Obesity places a burden on UK medical facilities by raising expenses, slowing down care facilities and deteriorating health conditions (Gov UK, 2026b). </a:t>
              </a:r>
              <a:endParaRPr>
                <a:solidFill>
                  <a:srgbClr val="FFFFFF"/>
                </a:solidFill>
              </a:endParaRPr>
            </a:p>
            <a:p>
              <a:pPr>
                <a:defRPr sz="600">
                  <a:latin typeface="Times New Roman"/>
                  <a:ea typeface="Times New Roman"/>
                  <a:cs typeface="Times New Roman"/>
                  <a:sym typeface="Times New Roman"/>
                </a:defRPr>
              </a:pPr>
            </a:p>
            <a:p>
              <a:pPr>
                <a:defRPr b="1" sz="700">
                  <a:latin typeface="Times New Roman"/>
                  <a:ea typeface="Times New Roman"/>
                  <a:cs typeface="Times New Roman"/>
                  <a:sym typeface="Times New Roman"/>
                </a:defRPr>
              </a:pPr>
              <a:r>
                <a:t>Example of Public health intervention</a:t>
              </a:r>
              <a:endParaRPr>
                <a:latin typeface="+mn-lt"/>
                <a:ea typeface="+mn-ea"/>
                <a:cs typeface="+mn-cs"/>
                <a:sym typeface="Calibri"/>
              </a:endParaRPr>
            </a:p>
            <a:p>
              <a:pPr algn="just">
                <a:defRPr sz="600">
                  <a:latin typeface="Times New Roman"/>
                  <a:ea typeface="Times New Roman"/>
                  <a:cs typeface="Times New Roman"/>
                  <a:sym typeface="Times New Roman"/>
                </a:defRPr>
              </a:pPr>
              <a:r>
                <a:t>To combat obesity, both digital and non-digital technologies are used. Non digital technologies like community sessions include partnerships with commercial weight-loss groups. Dietary changes such as tailored meal plans including low-calorie diet replacement programs are integrated to control obesity (Bagheri, Zolghadri  and Stanek, 2022).   The existing digital technology for managing obesity are wearable fit bands, health tracking applications and telehealth platforms (NHS, 2026). The modified technology is the HealthyLife AI Band, which not only monitors obesity but also tracks stress and blood sugar levels (NHS, 2026).</a:t>
              </a:r>
              <a:r>
                <a:rPr sz="1200"/>
                <a:t> </a:t>
              </a:r>
              <a:endParaRPr>
                <a:solidFill>
                  <a:srgbClr val="FFFFFF"/>
                </a:solidFill>
              </a:endParaRPr>
            </a:p>
            <a:p>
              <a:pPr>
                <a:defRPr sz="1200">
                  <a:solidFill>
                    <a:srgbClr val="FFFFFF"/>
                  </a:solidFill>
                </a:defRPr>
              </a:pPr>
              <a:br/>
              <a:br/>
            </a:p>
          </p:txBody>
        </p:sp>
      </p:grpSp>
      <p:grpSp>
        <p:nvGrpSpPr>
          <p:cNvPr id="103" name="Rectangle 18"/>
          <p:cNvGrpSpPr/>
          <p:nvPr/>
        </p:nvGrpSpPr>
        <p:grpSpPr>
          <a:xfrm>
            <a:off x="3167924" y="2270766"/>
            <a:ext cx="2028000" cy="4452878"/>
            <a:chOff x="0" y="0"/>
            <a:chExt cx="2027999" cy="4452877"/>
          </a:xfrm>
        </p:grpSpPr>
        <p:sp>
          <p:nvSpPr>
            <p:cNvPr id="101" name="Rectangle"/>
            <p:cNvSpPr/>
            <p:nvPr/>
          </p:nvSpPr>
          <p:spPr>
            <a:xfrm>
              <a:off x="-1" y="0"/>
              <a:ext cx="2028001" cy="4452878"/>
            </a:xfrm>
            <a:prstGeom prst="rect">
              <a:avLst/>
            </a:prstGeom>
            <a:solidFill>
              <a:srgbClr val="E2F0D9"/>
            </a:solidFill>
            <a:ln w="12700" cap="flat">
              <a:solidFill>
                <a:srgbClr val="42719B"/>
              </a:solidFill>
              <a:prstDash val="solid"/>
              <a:miter lim="800000"/>
            </a:ln>
            <a:effectLst/>
          </p:spPr>
          <p:txBody>
            <a:bodyPr wrap="square" lIns="45719" tIns="45719" rIns="45719" bIns="45719" numCol="1" anchor="ctr">
              <a:noAutofit/>
            </a:bodyPr>
            <a:lstStyle/>
            <a:p>
              <a:pPr algn="just">
                <a:defRPr sz="500">
                  <a:solidFill>
                    <a:srgbClr val="FFFFFF"/>
                  </a:solidFill>
                  <a:latin typeface="Times New Roman"/>
                  <a:ea typeface="Times New Roman"/>
                  <a:cs typeface="Times New Roman"/>
                  <a:sym typeface="Times New Roman"/>
                </a:defRPr>
              </a:pPr>
            </a:p>
          </p:txBody>
        </p:sp>
        <p:sp>
          <p:nvSpPr>
            <p:cNvPr id="102" name="Health promotion values and principles…"/>
            <p:cNvSpPr txBox="1"/>
            <p:nvPr/>
          </p:nvSpPr>
          <p:spPr>
            <a:xfrm>
              <a:off x="52069" y="505937"/>
              <a:ext cx="1923861" cy="344100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600">
                  <a:latin typeface="Times New Roman"/>
                  <a:ea typeface="Times New Roman"/>
                  <a:cs typeface="Times New Roman"/>
                  <a:sym typeface="Times New Roman"/>
                </a:defRPr>
              </a:pPr>
              <a:r>
                <a:t>Health promotion values and principles</a:t>
              </a:r>
              <a:endParaRPr>
                <a:solidFill>
                  <a:srgbClr val="FFFFFF"/>
                </a:solidFill>
              </a:endParaRPr>
            </a:p>
            <a:p>
              <a:pPr algn="just">
                <a:defRPr sz="600">
                  <a:latin typeface="Times New Roman"/>
                  <a:ea typeface="Times New Roman"/>
                  <a:cs typeface="Times New Roman"/>
                  <a:sym typeface="Times New Roman"/>
                </a:defRPr>
              </a:pPr>
              <a:r>
                <a:t>Health promotion is mainly dependent on core values and principles such as social justice, empowerment, and partnership-driven and holistic approach (Gov UK, 2023).</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Therefore, these strategies and principles guide public health strategies across the National Health Service and local communities to mitigate diseases (Horverak et al., 2024).</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A digital technology intervention for obesity management supports health promotion in the UK.</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It emphasises disease prevention and healthy lifestyle management of the population by encouraging them to manage their own health, reflecting empowerment.</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These values and principles encourage people to manage their own health.</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It also promotes healthy eating habits and encourages regular physical activity reflecting the holistic approach of digital technology.</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Values and principles improve health literacy through evidence-based information.</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It also gives customized health advice based on an individual's requirements (Caron et al., 2023).</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This implies it drives person-centred care through tailored preferences, reflecting social justice.</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Promotes equality by offering online access and multilingual tools for patients.</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Improved access for people living in the minority communities (World Health Organization, 2024a).</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Values and principles enable smooth communication between healthcare experts when required (Islam et al., 2023).</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The evidence-based sensors spot early warning signs of health risks</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This technology lower obesity risks and supports equitable, and person-centred and preventative care.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 This protects the user's privacy through secure data protection.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It mainly focuses on long-term lifestyle changes rather than short-term weight loss.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Similarly, it supports early action and keeps track of them over time. </a:t>
              </a:r>
              <a:endParaRPr>
                <a:solidFill>
                  <a:srgbClr val="FFFFFF"/>
                </a:solidFill>
              </a:endParaRPr>
            </a:p>
            <a:p>
              <a:pPr marL="171450" indent="-171450" algn="just">
                <a:buSzPct val="100000"/>
                <a:buFont typeface="Arial"/>
                <a:buChar char="•"/>
                <a:defRPr sz="600">
                  <a:latin typeface="Times New Roman"/>
                  <a:ea typeface="Times New Roman"/>
                  <a:cs typeface="Times New Roman"/>
                  <a:sym typeface="Times New Roman"/>
                </a:defRPr>
              </a:pPr>
              <a:r>
                <a:t>All these features will significantly improve health outcomes and contribute to reducing obesity across the population of the UK.</a:t>
              </a:r>
              <a:r>
                <a:rPr sz="500"/>
                <a:t>.</a:t>
              </a:r>
            </a:p>
          </p:txBody>
        </p:sp>
      </p:grpSp>
      <p:grpSp>
        <p:nvGrpSpPr>
          <p:cNvPr id="106" name="Rectangle 20"/>
          <p:cNvGrpSpPr/>
          <p:nvPr/>
        </p:nvGrpSpPr>
        <p:grpSpPr>
          <a:xfrm>
            <a:off x="7088530" y="1267675"/>
            <a:ext cx="5041118" cy="1195416"/>
            <a:chOff x="0" y="0"/>
            <a:chExt cx="5041117" cy="1195415"/>
          </a:xfrm>
        </p:grpSpPr>
        <p:sp>
          <p:nvSpPr>
            <p:cNvPr id="104" name="Rectangle"/>
            <p:cNvSpPr/>
            <p:nvPr/>
          </p:nvSpPr>
          <p:spPr>
            <a:xfrm>
              <a:off x="-1" y="-1"/>
              <a:ext cx="5041119" cy="1195417"/>
            </a:xfrm>
            <a:prstGeom prst="rect">
              <a:avLst/>
            </a:prstGeom>
            <a:solidFill>
              <a:srgbClr val="EDEDED"/>
            </a:solidFill>
            <a:ln w="12700" cap="flat">
              <a:solidFill>
                <a:srgbClr val="FBE5D6"/>
              </a:solidFill>
              <a:prstDash val="solid"/>
              <a:miter lim="800000"/>
            </a:ln>
            <a:effectLst/>
          </p:spPr>
          <p:txBody>
            <a:bodyPr wrap="square" lIns="45719" tIns="45719" rIns="45719" bIns="45719" numCol="1" anchor="ctr">
              <a:noAutofit/>
            </a:bodyPr>
            <a:lstStyle/>
            <a:p>
              <a:pPr algn="just">
                <a:defRPr>
                  <a:solidFill>
                    <a:srgbClr val="FFFFFF"/>
                  </a:solidFill>
                </a:defRPr>
              </a:pPr>
            </a:p>
          </p:txBody>
        </p:sp>
        <p:sp>
          <p:nvSpPr>
            <p:cNvPr id="105" name="Critical discussion of the outcome…"/>
            <p:cNvSpPr txBox="1"/>
            <p:nvPr/>
          </p:nvSpPr>
          <p:spPr>
            <a:xfrm>
              <a:off x="52069" y="77086"/>
              <a:ext cx="4936978" cy="10412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700">
                  <a:latin typeface="Times New Roman"/>
                  <a:ea typeface="Times New Roman"/>
                  <a:cs typeface="Times New Roman"/>
                  <a:sym typeface="Times New Roman"/>
                </a:defRPr>
              </a:pPr>
              <a:r>
                <a:t>Critical discussion of the outcome</a:t>
              </a:r>
              <a:r>
                <a:rPr sz="800">
                  <a:latin typeface="+mn-lt"/>
                  <a:ea typeface="+mn-ea"/>
                  <a:cs typeface="+mn-cs"/>
                  <a:sym typeface="Calibri"/>
                </a:rPr>
                <a:t> </a:t>
              </a:r>
              <a:endParaRPr sz="800"/>
            </a:p>
            <a:p>
              <a:pPr algn="just">
                <a:defRPr sz="500">
                  <a:latin typeface="Times New Roman"/>
                  <a:ea typeface="Times New Roman"/>
                  <a:cs typeface="Times New Roman"/>
                  <a:sym typeface="Times New Roman"/>
                </a:defRPr>
              </a:pPr>
              <a:r>
                <a:t>By applying the Theory of Planned Behaviour, the expected outcome of delivering the digital health intervention is that this technology will track users' overall health, ensure painless glucose awareness, and provide data-driven recommendations. AI sensor fusion improves PPG accuracy by minimising background errors (Sibomana et al., 2025). Additionally, this technology has certain limitations, such as it can put strain on battery life because of multiple sensor control and continuous encryption tracking and processing by AI (Madani et al., 2025). For instance, if users become excessively dependent on this technology, it can serve as a substitute for regular medical evaluations. </a:t>
              </a:r>
            </a:p>
            <a:p>
              <a:pPr marL="171450" indent="-171450" algn="just">
                <a:buSzPct val="100000"/>
                <a:buFont typeface="Arial"/>
                <a:buChar char="•"/>
                <a:defRPr sz="500">
                  <a:latin typeface="Times New Roman"/>
                  <a:ea typeface="Times New Roman"/>
                  <a:cs typeface="Times New Roman"/>
                  <a:sym typeface="Times New Roman"/>
                </a:defRPr>
              </a:pPr>
              <a:r>
                <a:t>By applying the Theory of Planned Behaviour, the effectiveness of digital technology can be improved.</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Personalised AI inputs can create positive attitudes towards a nutritious diet and physical activity (Dias et al., 2022).</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Communication with medical professionals can reinforce positive social support.</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There are certain limitations for the application of this theory, since it assumes that the user's decisions are based on rationality (Le and Nguyen, 2022).</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Obesity is also affected by emotions, income, habits, culture, and environment (Segal and Gunturu, 2024).</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A few users may neglect the feedback, or they can stop using the device for a certain amount of time.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People who do not have digital knowledge or skills may be unable to access this technology (Vercruyssen et al., 2023).</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Users may doubt the safety of the digital platform even though it integrates encryption.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Therefore, HealthyLife AI Band will deliver the highest value when it is paired with expert advice from professionals and public health support.</a:t>
              </a:r>
            </a:p>
          </p:txBody>
        </p:sp>
      </p:grpSp>
      <p:grpSp>
        <p:nvGrpSpPr>
          <p:cNvPr id="109" name="Rectangle 23"/>
          <p:cNvGrpSpPr/>
          <p:nvPr/>
        </p:nvGrpSpPr>
        <p:grpSpPr>
          <a:xfrm>
            <a:off x="5310775" y="3193824"/>
            <a:ext cx="1662902" cy="3529820"/>
            <a:chOff x="0" y="0"/>
            <a:chExt cx="1662901" cy="3529819"/>
          </a:xfrm>
        </p:grpSpPr>
        <p:sp>
          <p:nvSpPr>
            <p:cNvPr id="107" name="Rectangle"/>
            <p:cNvSpPr/>
            <p:nvPr/>
          </p:nvSpPr>
          <p:spPr>
            <a:xfrm>
              <a:off x="-1" y="-1"/>
              <a:ext cx="1662903" cy="3529821"/>
            </a:xfrm>
            <a:prstGeom prst="rect">
              <a:avLst/>
            </a:prstGeom>
            <a:solidFill>
              <a:srgbClr val="DEEBF7"/>
            </a:solidFill>
            <a:ln w="12700" cap="flat">
              <a:solidFill>
                <a:srgbClr val="42719B"/>
              </a:solidFill>
              <a:prstDash val="solid"/>
              <a:miter lim="800000"/>
            </a:ln>
            <a:effectLst/>
          </p:spPr>
          <p:txBody>
            <a:bodyPr wrap="square" lIns="45719" tIns="45719" rIns="45719" bIns="45719" numCol="1" anchor="ctr">
              <a:noAutofit/>
            </a:bodyPr>
            <a:lstStyle/>
            <a:p>
              <a:pPr algn="just">
                <a:defRPr>
                  <a:solidFill>
                    <a:srgbClr val="FFFFFF"/>
                  </a:solidFill>
                </a:defRPr>
              </a:pPr>
            </a:p>
          </p:txBody>
        </p:sp>
        <p:sp>
          <p:nvSpPr>
            <p:cNvPr id="108" name="Behavioural change theory in relation to technology intervention…"/>
            <p:cNvSpPr txBox="1"/>
            <p:nvPr/>
          </p:nvSpPr>
          <p:spPr>
            <a:xfrm>
              <a:off x="52069" y="196538"/>
              <a:ext cx="1558763" cy="31367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700">
                  <a:latin typeface="Times New Roman"/>
                  <a:ea typeface="Times New Roman"/>
                  <a:cs typeface="Times New Roman"/>
                  <a:sym typeface="Times New Roman"/>
                </a:defRPr>
              </a:pPr>
              <a:r>
                <a:t>Behavioural change theory in relation to technology intervention</a:t>
              </a:r>
              <a:endParaRPr>
                <a:solidFill>
                  <a:srgbClr val="FFFFFF"/>
                </a:solidFill>
              </a:endParaRPr>
            </a:p>
            <a:p>
              <a:pPr>
                <a:defRPr b="1" sz="800">
                  <a:latin typeface="Times New Roman"/>
                  <a:ea typeface="Times New Roman"/>
                  <a:cs typeface="Times New Roman"/>
                  <a:sym typeface="Times New Roman"/>
                </a:defRPr>
              </a:pPr>
            </a:p>
            <a:p>
              <a:pPr marL="171450" indent="-171450" algn="just">
                <a:buSzPct val="100000"/>
                <a:buFont typeface="Arial"/>
                <a:buChar char="•"/>
                <a:defRPr sz="500">
                  <a:latin typeface="Times New Roman"/>
                  <a:ea typeface="Times New Roman"/>
                  <a:cs typeface="Times New Roman"/>
                  <a:sym typeface="Times New Roman"/>
                </a:defRPr>
              </a:pPr>
              <a:r>
                <a:t>The Theory of Planned Behaviour is chosen for this technology intervention, which explains that actions flow from clear intentions, which primarily depend on personal attitudes, social norms and perceived behavioural control (Laheri et al., 2024).</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This theory will properly align with HealthyLife AI Band, which will be an FDA-cleared and medically approved smart band in future because this intervention is intended to influence users' intentions to adopt healthier behaviours by addressing all three components of the TPB.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 The FDA clearance will provide credible proof that the device will work, which will foster a positive user attitude towards tracking their health and lifestyle (Chan et al., 2024).</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Moreover, the HealthyLife AI band will offer complete health tracking, including heart rate variability and anxiety detection via ECG and PPG, painless glucose awareness, smart AI coaching, and secure data protection for users (Jiang, Yao, and Ding, 2025).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These features will help users understand their health status and the benefits of maintaining healthy behaviours, thereby fostering positive attitudes towards obesity prevention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Subjective norms are reinforced through healthcare communication and support. The technology enables users to share health information with healthcare professionals and encourages recommendations from clinicians, family members, and peers, creating positive social influence and motivation to adopt healthier lifestyles (Saeed and Nashwan, 2025). </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Perceived behavioural control is ensured by the continuous monitoring that supports informed decision-making of users (Saeed and Nashwan, 2025).</a:t>
              </a:r>
              <a:endParaRPr>
                <a:solidFill>
                  <a:srgbClr val="FFFFFF"/>
                </a:solidFill>
              </a:endParaRPr>
            </a:p>
            <a:p>
              <a:pPr marL="171450" indent="-171450" algn="just">
                <a:buSzPct val="100000"/>
                <a:buFont typeface="Arial"/>
                <a:buChar char="•"/>
                <a:defRPr sz="500">
                  <a:latin typeface="Times New Roman"/>
                  <a:ea typeface="Times New Roman"/>
                  <a:cs typeface="Times New Roman"/>
                  <a:sym typeface="Times New Roman"/>
                </a:defRPr>
              </a:pPr>
              <a:r>
                <a:t>Together, these factors will enhance users' behavioural intentions and encourage the long-term adoption of healthy habits among the affectes population for effective obesity prevention and management. </a:t>
              </a:r>
            </a:p>
          </p:txBody>
        </p:sp>
      </p:grpSp>
      <p:grpSp>
        <p:nvGrpSpPr>
          <p:cNvPr id="112" name="Rectangle 25"/>
          <p:cNvGrpSpPr/>
          <p:nvPr/>
        </p:nvGrpSpPr>
        <p:grpSpPr>
          <a:xfrm>
            <a:off x="7088530" y="2540755"/>
            <a:ext cx="5041118" cy="1846192"/>
            <a:chOff x="0" y="0"/>
            <a:chExt cx="5041117" cy="1846191"/>
          </a:xfrm>
        </p:grpSpPr>
        <p:sp>
          <p:nvSpPr>
            <p:cNvPr id="110" name="Rectangle"/>
            <p:cNvSpPr/>
            <p:nvPr/>
          </p:nvSpPr>
          <p:spPr>
            <a:xfrm>
              <a:off x="-1" y="0"/>
              <a:ext cx="5041119" cy="1846192"/>
            </a:xfrm>
            <a:prstGeom prst="rect">
              <a:avLst/>
            </a:prstGeom>
            <a:solidFill>
              <a:srgbClr val="EDEDED"/>
            </a:solidFill>
            <a:ln w="12700" cap="flat">
              <a:solidFill>
                <a:srgbClr val="42719B"/>
              </a:solidFill>
              <a:prstDash val="solid"/>
              <a:miter lim="800000"/>
            </a:ln>
            <a:effectLst/>
          </p:spPr>
          <p:txBody>
            <a:bodyPr wrap="square" lIns="45719" tIns="45719" rIns="45719" bIns="45719" numCol="1" anchor="ctr">
              <a:noAutofit/>
            </a:bodyPr>
            <a:lstStyle/>
            <a:p>
              <a:pPr>
                <a:defRPr sz="500">
                  <a:latin typeface="Times New Roman"/>
                  <a:ea typeface="Times New Roman"/>
                  <a:cs typeface="Times New Roman"/>
                  <a:sym typeface="Times New Roman"/>
                </a:defRPr>
              </a:pPr>
            </a:p>
          </p:txBody>
        </p:sp>
        <p:sp>
          <p:nvSpPr>
            <p:cNvPr id="111" name="Conclusion…"/>
            <p:cNvSpPr txBox="1"/>
            <p:nvPr/>
          </p:nvSpPr>
          <p:spPr>
            <a:xfrm>
              <a:off x="52069" y="116724"/>
              <a:ext cx="4936978" cy="161274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800">
                  <a:latin typeface="Times New Roman"/>
                  <a:ea typeface="Times New Roman"/>
                  <a:cs typeface="Times New Roman"/>
                  <a:sym typeface="Times New Roman"/>
                </a:defRPr>
              </a:pPr>
            </a:p>
            <a:p>
              <a:pPr>
                <a:defRPr b="1" sz="600">
                  <a:latin typeface="Times New Roman"/>
                  <a:ea typeface="Times New Roman"/>
                  <a:cs typeface="Times New Roman"/>
                  <a:sym typeface="Times New Roman"/>
                </a:defRPr>
              </a:pPr>
              <a:r>
                <a:t>Conclusion</a:t>
              </a:r>
            </a:p>
            <a:p>
              <a:pPr algn="just">
                <a:defRPr sz="500">
                  <a:latin typeface="Times New Roman"/>
                  <a:ea typeface="Times New Roman"/>
                  <a:cs typeface="Times New Roman"/>
                  <a:sym typeface="Times New Roman"/>
                </a:defRPr>
              </a:pPr>
              <a:r>
                <a:t>Obesity is a major threat to human life and a financial burden on healthcare facilities of the UK. </a:t>
              </a:r>
              <a:endParaRPr>
                <a:solidFill>
                  <a:srgbClr val="FFFFFF"/>
                </a:solidFill>
              </a:endParaRPr>
            </a:p>
            <a:p>
              <a:pPr algn="just">
                <a:defRPr sz="500">
                  <a:latin typeface="Times New Roman"/>
                  <a:ea typeface="Times New Roman"/>
                  <a:cs typeface="Times New Roman"/>
                  <a:sym typeface="Times New Roman"/>
                </a:defRPr>
              </a:pPr>
              <a:r>
                <a:t>As per the health survey of 2022 to 2023 in England it was noticed that approximately 29% of the adults are living with obesity on the other hand 64% of the adults are overweight (NHS, 2026).</a:t>
              </a:r>
              <a:endParaRPr>
                <a:solidFill>
                  <a:srgbClr val="FFFFFF"/>
                </a:solidFill>
              </a:endParaRPr>
            </a:p>
            <a:p>
              <a:pPr algn="just">
                <a:defRPr sz="500">
                  <a:latin typeface="Times New Roman"/>
                  <a:ea typeface="Times New Roman"/>
                  <a:cs typeface="Times New Roman"/>
                  <a:sym typeface="Times New Roman"/>
                </a:defRPr>
              </a:pPr>
              <a:r>
                <a:t> This digital technology has immense potential to control obesity and ensure long-term health management (Hinchliffe et al., 2022).</a:t>
              </a:r>
              <a:endParaRPr>
                <a:solidFill>
                  <a:srgbClr val="FFFFFF"/>
                </a:solidFill>
              </a:endParaRPr>
            </a:p>
            <a:p>
              <a:pPr algn="just">
                <a:defRPr sz="500">
                  <a:latin typeface="Times New Roman"/>
                  <a:ea typeface="Times New Roman"/>
                  <a:cs typeface="Times New Roman"/>
                  <a:sym typeface="Times New Roman"/>
                </a:defRPr>
              </a:pPr>
              <a:r>
                <a:t>This technology primarily supports early detection of health risks through continuous supervision (Sun, Wan, and Liu, 2026). </a:t>
              </a:r>
              <a:endParaRPr>
                <a:solidFill>
                  <a:srgbClr val="FFFFFF"/>
                </a:solidFill>
              </a:endParaRPr>
            </a:p>
            <a:p>
              <a:pPr algn="just">
                <a:defRPr sz="500">
                  <a:latin typeface="Times New Roman"/>
                  <a:ea typeface="Times New Roman"/>
                  <a:cs typeface="Times New Roman"/>
                  <a:sym typeface="Times New Roman"/>
                </a:defRPr>
              </a:pPr>
              <a:r>
                <a:t> As the technology offers personalised feedback and smart AI guidance which enables  users to lead a healthy life.</a:t>
              </a:r>
              <a:endParaRPr>
                <a:solidFill>
                  <a:srgbClr val="FFFFFF"/>
                </a:solidFill>
              </a:endParaRPr>
            </a:p>
            <a:p>
              <a:pPr algn="just">
                <a:defRPr sz="500">
                  <a:latin typeface="Times New Roman"/>
                  <a:ea typeface="Times New Roman"/>
                  <a:cs typeface="Times New Roman"/>
                  <a:sym typeface="Times New Roman"/>
                </a:defRPr>
              </a:pPr>
              <a:r>
                <a:t>It enables smooth communication between medical professionals and its users.</a:t>
              </a:r>
              <a:endParaRPr>
                <a:solidFill>
                  <a:srgbClr val="FFFFFF"/>
                </a:solidFill>
              </a:endParaRPr>
            </a:p>
            <a:p>
              <a:pPr algn="just">
                <a:defRPr sz="500">
                  <a:latin typeface="Times New Roman"/>
                  <a:ea typeface="Times New Roman"/>
                  <a:cs typeface="Times New Roman"/>
                  <a:sym typeface="Times New Roman"/>
                </a:defRPr>
              </a:pPr>
              <a:r>
                <a:t>This supports independent living and care built around the needs and requirements of its users.</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Standards are required to ensure accuracy, safety and data protection.</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The policies of the device must protect the sensitive health data of users so that users can store and share them safely (Yanamala and Suryadevara, 2023).</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Financial incentives may promote the integration of certified digital platforms into obesity care.</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Medical staff must gain skills to read data collected by AI wearables (Patel, 2026).</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Similarly, patients also need proper education to use the device correctly and for understanding the clinical response.</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Digital health skills help people to take care of their health for a longer period of time.</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This digital intervention also opens doors for new research.</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Future research should determine the long-term effectiveness of this technology in various populations.</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Research might investigate its effect on weight reduction, glucose control, and cardiovascular outcomes (Cardoso, Leite,. and Salles, 2023).</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Additional data is required to establish the precision of non-invasive blood sugar tracking.</a:t>
              </a:r>
              <a:endParaRPr>
                <a:solidFill>
                  <a:srgbClr val="FFFFFF"/>
                </a:solidFill>
              </a:endParaRPr>
            </a:p>
            <a:p>
              <a:pPr algn="just">
                <a:buSzPct val="100000"/>
                <a:buFont typeface="Arial"/>
                <a:buChar char="•"/>
                <a:defRPr sz="500">
                  <a:latin typeface="Times New Roman"/>
                  <a:ea typeface="Times New Roman"/>
                  <a:cs typeface="Times New Roman"/>
                  <a:sym typeface="Times New Roman"/>
                </a:defRPr>
              </a:pPr>
              <a:r>
                <a:t>Furthermore, the insights from these findings can help build future obesity programs using strong evidence.</a:t>
              </a:r>
              <a:endParaRPr>
                <a:solidFill>
                  <a:srgbClr val="FFFFFF"/>
                </a:solidFill>
              </a:endParaRPr>
            </a:p>
            <a:p>
              <a:pPr algn="just">
                <a:defRPr sz="500">
                  <a:latin typeface="Times New Roman"/>
                  <a:ea typeface="Times New Roman"/>
                  <a:cs typeface="Times New Roman"/>
                  <a:sym typeface="Times New Roman"/>
                </a:defRPr>
              </a:pPr>
            </a:p>
          </p:txBody>
        </p:sp>
      </p:grpSp>
      <p:pic>
        <p:nvPicPr>
          <p:cNvPr id="113" name="Picture 26" descr="Picture 26"/>
          <p:cNvPicPr>
            <a:picLocks noChangeAspect="1"/>
          </p:cNvPicPr>
          <p:nvPr/>
        </p:nvPicPr>
        <p:blipFill>
          <a:blip r:embed="rId3">
            <a:extLst/>
          </a:blip>
          <a:stretch>
            <a:fillRect/>
          </a:stretch>
        </p:blipFill>
        <p:spPr>
          <a:xfrm>
            <a:off x="94238" y="4794667"/>
            <a:ext cx="2908962" cy="1928977"/>
          </a:xfrm>
          <a:prstGeom prst="rect">
            <a:avLst/>
          </a:prstGeom>
          <a:ln w="12700">
            <a:solidFill>
              <a:srgbClr val="000000"/>
            </a:solidFill>
          </a:ln>
        </p:spPr>
      </p:pic>
      <p:grpSp>
        <p:nvGrpSpPr>
          <p:cNvPr id="116" name="Rectangle 27"/>
          <p:cNvGrpSpPr/>
          <p:nvPr/>
        </p:nvGrpSpPr>
        <p:grpSpPr>
          <a:xfrm>
            <a:off x="7080860" y="4464611"/>
            <a:ext cx="5048787" cy="2278709"/>
            <a:chOff x="0" y="0"/>
            <a:chExt cx="5048786" cy="2278708"/>
          </a:xfrm>
        </p:grpSpPr>
        <p:sp>
          <p:nvSpPr>
            <p:cNvPr id="114" name="Rectangle"/>
            <p:cNvSpPr/>
            <p:nvPr/>
          </p:nvSpPr>
          <p:spPr>
            <a:xfrm>
              <a:off x="-1" y="-1"/>
              <a:ext cx="5048788" cy="2278710"/>
            </a:xfrm>
            <a:prstGeom prst="rect">
              <a:avLst/>
            </a:prstGeom>
            <a:solidFill>
              <a:srgbClr val="DEEBF7"/>
            </a:solidFill>
            <a:ln w="12700" cap="flat">
              <a:solidFill>
                <a:srgbClr val="42719B"/>
              </a:solidFill>
              <a:prstDash val="solid"/>
              <a:miter lim="800000"/>
            </a:ln>
            <a:effectLst/>
          </p:spPr>
          <p:txBody>
            <a:bodyPr wrap="square" lIns="45719" tIns="45719" rIns="45719" bIns="45719" numCol="1" anchor="ctr">
              <a:noAutofit/>
            </a:bodyPr>
            <a:lstStyle/>
            <a:p>
              <a:pPr>
                <a:defRPr sz="300">
                  <a:solidFill>
                    <a:srgbClr val="FFFFFF"/>
                  </a:solidFill>
                  <a:latin typeface="Times New Roman"/>
                  <a:ea typeface="Times New Roman"/>
                  <a:cs typeface="Times New Roman"/>
                  <a:sym typeface="Times New Roman"/>
                </a:defRPr>
              </a:pPr>
            </a:p>
          </p:txBody>
        </p:sp>
        <p:sp>
          <p:nvSpPr>
            <p:cNvPr id="115" name="Text"/>
            <p:cNvSpPr txBox="1"/>
            <p:nvPr/>
          </p:nvSpPr>
          <p:spPr>
            <a:xfrm>
              <a:off x="52069" y="780338"/>
              <a:ext cx="4944647" cy="71803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defRPr b="1" sz="600">
                  <a:latin typeface="Times New Roman"/>
                  <a:ea typeface="Times New Roman"/>
                  <a:cs typeface="Times New Roman"/>
                  <a:sym typeface="Times New Roman"/>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p>
            <a:p>
              <a:pPr>
                <a:defRPr sz="300">
                  <a:solidFill>
                    <a:srgbClr val="FFFFFF"/>
                  </a:solidFill>
                </a:defRPr>
              </a:pPr>
              <a:br/>
            </a:p>
          </p:txBody>
        </p:sp>
      </p:grpSp>
      <p:pic>
        <p:nvPicPr>
          <p:cNvPr id="117" name="Picture 30" descr="Picture 30"/>
          <p:cNvPicPr>
            <a:picLocks noChangeAspect="1"/>
          </p:cNvPicPr>
          <p:nvPr/>
        </p:nvPicPr>
        <p:blipFill>
          <a:blip r:embed="rId4">
            <a:extLst/>
          </a:blip>
          <a:stretch>
            <a:fillRect/>
          </a:stretch>
        </p:blipFill>
        <p:spPr>
          <a:xfrm>
            <a:off x="3167924" y="1262620"/>
            <a:ext cx="2039875" cy="945451"/>
          </a:xfrm>
          <a:prstGeom prst="rect">
            <a:avLst/>
          </a:prstGeom>
          <a:ln w="12700">
            <a:solidFill>
              <a:srgbClr val="000000"/>
            </a:solidFill>
          </a:ln>
        </p:spPr>
      </p:pic>
      <p:pic>
        <p:nvPicPr>
          <p:cNvPr id="118" name="Picture 31" descr="Picture 31"/>
          <p:cNvPicPr>
            <a:picLocks noChangeAspect="1"/>
          </p:cNvPicPr>
          <p:nvPr/>
        </p:nvPicPr>
        <p:blipFill>
          <a:blip r:embed="rId5">
            <a:extLst/>
          </a:blip>
          <a:stretch>
            <a:fillRect/>
          </a:stretch>
        </p:blipFill>
        <p:spPr>
          <a:xfrm>
            <a:off x="5327722" y="1262620"/>
            <a:ext cx="1645957" cy="945451"/>
          </a:xfrm>
          <a:prstGeom prst="rect">
            <a:avLst/>
          </a:prstGeom>
          <a:ln w="12700">
            <a:solidFill>
              <a:srgbClr val="000000"/>
            </a:solidFill>
          </a:ln>
        </p:spPr>
      </p:pic>
      <p:sp>
        <p:nvSpPr>
          <p:cNvPr id="119" name="TextBox 33"/>
          <p:cNvSpPr txBox="1"/>
          <p:nvPr/>
        </p:nvSpPr>
        <p:spPr>
          <a:xfrm>
            <a:off x="7134250" y="4697326"/>
            <a:ext cx="4828499" cy="226743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300"/>
            </a:pPr>
            <a:r>
              <a:t>Ahmed, S.K. and Mohammed, R.A., (2025). Obesity: Prevalence, causes, consequences, management, preventive strategies and future research directions. </a:t>
            </a:r>
            <a:r>
              <a:rPr i="1"/>
              <a:t>Metabolism Open</a:t>
            </a:r>
            <a:r>
              <a:t>, </a:t>
            </a:r>
            <a:r>
              <a:rPr i="1"/>
              <a:t>27</a:t>
            </a:r>
            <a:r>
              <a:t>, p.100375. Available at: </a:t>
            </a:r>
            <a:r>
              <a:rPr u="sng">
                <a:solidFill>
                  <a:srgbClr val="0563C1"/>
                </a:solidFill>
                <a:uFill>
                  <a:solidFill>
                    <a:srgbClr val="0563C1"/>
                  </a:solidFill>
                </a:uFill>
                <a:hlinkClick r:id="rId6" invalidUrl="" action="" tgtFrame="" tooltip="" history="1" highlightClick="0" endSnd="0"/>
              </a:rPr>
              <a:t>https://</a:t>
            </a:r>
            <a:r>
              <a:rPr u="sng">
                <a:solidFill>
                  <a:srgbClr val="0563C1"/>
                </a:solidFill>
                <a:uFill>
                  <a:solidFill>
                    <a:srgbClr val="0563C1"/>
                  </a:solidFill>
                </a:uFill>
                <a:hlinkClick r:id="rId6" invalidUrl="" action="" tgtFrame="" tooltip="" history="1" highlightClick="0" endSnd="0"/>
              </a:rPr>
              <a:t>www.sciencedirect.com/science/article/pii/S2589936825000313</a:t>
            </a:r>
            <a:br/>
            <a:r>
              <a:rPr>
                <a:latin typeface="Times New Roman"/>
                <a:ea typeface="Times New Roman"/>
                <a:cs typeface="Times New Roman"/>
                <a:sym typeface="Times New Roman"/>
              </a:rPr>
              <a:t>Bosnjak, M., Ajzen, I. and Schmidt, P., (2020). The theory of planned behavior: Selected recent advances and applications. </a:t>
            </a:r>
            <a:r>
              <a:rPr i="1">
                <a:latin typeface="Times New Roman"/>
                <a:ea typeface="Times New Roman"/>
                <a:cs typeface="Times New Roman"/>
                <a:sym typeface="Times New Roman"/>
              </a:rPr>
              <a:t>Europe's journal of psychology</a:t>
            </a:r>
            <a:r>
              <a:rPr>
                <a:latin typeface="Times New Roman"/>
                <a:ea typeface="Times New Roman"/>
                <a:cs typeface="Times New Roman"/>
                <a:sym typeface="Times New Roman"/>
              </a:rPr>
              <a:t>, </a:t>
            </a:r>
            <a:r>
              <a:rPr i="1">
                <a:latin typeface="Times New Roman"/>
                <a:ea typeface="Times New Roman"/>
                <a:cs typeface="Times New Roman"/>
                <a:sym typeface="Times New Roman"/>
              </a:rPr>
              <a:t>16</a:t>
            </a:r>
            <a:r>
              <a:rPr>
                <a:latin typeface="Times New Roman"/>
                <a:ea typeface="Times New Roman"/>
                <a:cs typeface="Times New Roman"/>
                <a:sym typeface="Times New Roman"/>
              </a:rPr>
              <a:t>(3), p.352.</a:t>
            </a:r>
            <a:r>
              <a:rPr i="1">
                <a:latin typeface="Times New Roman"/>
                <a:ea typeface="Times New Roman"/>
                <a:cs typeface="Times New Roman"/>
                <a:sym typeface="Times New Roman"/>
              </a:rPr>
              <a:t> </a:t>
            </a:r>
            <a:r>
              <a:rPr>
                <a:latin typeface="Times New Roman"/>
                <a:ea typeface="Times New Roman"/>
                <a:cs typeface="Times New Roman"/>
                <a:sym typeface="Times New Roman"/>
              </a:rPr>
              <a:t>Available at: </a:t>
            </a:r>
            <a:r>
              <a:rPr u="sng">
                <a:solidFill>
                  <a:srgbClr val="0563C1"/>
                </a:solidFill>
                <a:uFill>
                  <a:solidFill>
                    <a:srgbClr val="0563C1"/>
                  </a:solidFill>
                </a:uFill>
                <a:latin typeface="Times New Roman"/>
                <a:ea typeface="Times New Roman"/>
                <a:cs typeface="Times New Roman"/>
                <a:sym typeface="Times New Roman"/>
                <a:hlinkClick r:id="rId7" invalidUrl="" action="" tgtFrame="" tooltip="" history="1" highlightClick="0" endSnd="0"/>
              </a:rPr>
              <a:t>https://pmc.ncbi.nlm.nih.gov/articles/PMC7909498</a:t>
            </a:r>
            <a:r>
              <a:rPr u="sng">
                <a:solidFill>
                  <a:srgbClr val="0563C1"/>
                </a:solidFill>
                <a:uFill>
                  <a:solidFill>
                    <a:srgbClr val="0563C1"/>
                  </a:solidFill>
                </a:uFill>
                <a:latin typeface="Times New Roman"/>
                <a:ea typeface="Times New Roman"/>
                <a:cs typeface="Times New Roman"/>
                <a:sym typeface="Times New Roman"/>
                <a:hlinkClick r:id="rId7" invalidUrl="" action="" tgtFrame="" tooltip="" history="1" highlightClick="0" endSnd="0"/>
              </a:rPr>
              <a:t>/</a:t>
            </a:r>
            <a:endParaRPr>
              <a:latin typeface="Times New Roman"/>
              <a:ea typeface="Times New Roman"/>
              <a:cs typeface="Times New Roman"/>
              <a:sym typeface="Times New Roman"/>
            </a:endParaRPr>
          </a:p>
          <a:p>
            <a:pPr>
              <a:defRPr sz="300"/>
            </a:pPr>
            <a:r>
              <a:t>Bagheri, S., Zolghadri, S. and Stanek, A., 2022. Beneficial effects of anti-inflammatory diet in modulating gut microbiota and controlling obesity. </a:t>
            </a:r>
            <a:r>
              <a:rPr i="1"/>
              <a:t>Nutrients</a:t>
            </a:r>
            <a:r>
              <a:t>, </a:t>
            </a:r>
            <a:r>
              <a:rPr i="1"/>
              <a:t>14</a:t>
            </a:r>
            <a:r>
              <a:t>(19), p.3985.  Available at: </a:t>
            </a:r>
            <a:r>
              <a:rPr u="sng">
                <a:solidFill>
                  <a:srgbClr val="0563C1"/>
                </a:solidFill>
                <a:uFill>
                  <a:solidFill>
                    <a:srgbClr val="0563C1"/>
                  </a:solidFill>
                </a:uFill>
                <a:hlinkClick r:id="rId8" invalidUrl="" action="" tgtFrame="" tooltip="" history="1" highlightClick="0" endSnd="0"/>
              </a:rPr>
              <a:t>https://www.mdpi.com/2072-6643/14/19/3985</a:t>
            </a:r>
          </a:p>
          <a:p>
            <a:pPr>
              <a:defRPr sz="300"/>
            </a:pPr>
            <a:r>
              <a:t>Cardoso, C.R., Leite, N.C. and Salles, G.F., (2023). Effects of weight loss and interaction with physical activity on risks of cardiovascular outcomes in individuals with type 2 diabetes. </a:t>
            </a:r>
            <a:r>
              <a:rPr i="1"/>
              <a:t>Endocrinology and Metabolism</a:t>
            </a:r>
            <a:r>
              <a:t>, </a:t>
            </a:r>
            <a:r>
              <a:rPr i="1"/>
              <a:t>38</a:t>
            </a:r>
            <a:r>
              <a:t>(3), pp.305-314. Available at: </a:t>
            </a:r>
            <a:r>
              <a:rPr u="sng">
                <a:solidFill>
                  <a:srgbClr val="0563C1"/>
                </a:solidFill>
                <a:uFill>
                  <a:solidFill>
                    <a:srgbClr val="0563C1"/>
                  </a:solidFill>
                </a:uFill>
                <a:hlinkClick r:id="rId9" invalidUrl="" action="" tgtFrame="" tooltip="" history="1" highlightClick="0" endSnd="0"/>
              </a:rPr>
              <a:t>https://synapse.koreamed.org/articles/1516083103</a:t>
            </a:r>
          </a:p>
          <a:p>
            <a:pPr>
              <a:defRPr sz="300"/>
            </a:pPr>
            <a:r>
              <a:t>Caron, R.M., Noel, K., Reed, R.N., Sibel, J. and Smith, H.J., 2023. Health promotion, health protection, and disease prevention: challenges and opportunities in a dynamic landscape. </a:t>
            </a:r>
            <a:r>
              <a:rPr i="1"/>
              <a:t>AJPM focus</a:t>
            </a:r>
            <a:r>
              <a:t>, </a:t>
            </a:r>
            <a:r>
              <a:rPr i="1"/>
              <a:t>3</a:t>
            </a:r>
            <a:r>
              <a:t>(1), p.100167. Available at: </a:t>
            </a:r>
            <a:r>
              <a:rPr u="sng">
                <a:solidFill>
                  <a:srgbClr val="0563C1"/>
                </a:solidFill>
                <a:uFill>
                  <a:solidFill>
                    <a:srgbClr val="0563C1"/>
                  </a:solidFill>
                </a:uFill>
                <a:hlinkClick r:id="rId10" invalidUrl="" action="" tgtFrame="" tooltip="" history="1" highlightClick="0" endSnd="0"/>
              </a:rPr>
              <a:t>https://pmc.ncbi.nlm.nih.gov/articles/PMC10749873/</a:t>
            </a:r>
          </a:p>
          <a:p>
            <a:pPr>
              <a:defRPr sz="300"/>
            </a:pPr>
            <a:r>
              <a:t>Chan, P.Z., Jin, E., Jansson, M. and Chew, H.S.J., (2024). AI-based noninvasive blood glucose monitoring: Scoping review. </a:t>
            </a:r>
            <a:r>
              <a:rPr i="1"/>
              <a:t>Journal of Medical Internet Research</a:t>
            </a:r>
            <a:r>
              <a:t>, </a:t>
            </a:r>
            <a:r>
              <a:rPr i="1"/>
              <a:t>26</a:t>
            </a:r>
            <a:r>
              <a:t>, p.e58892.Available at: </a:t>
            </a:r>
            <a:r>
              <a:rPr u="sng">
                <a:solidFill>
                  <a:srgbClr val="0563C1"/>
                </a:solidFill>
                <a:uFill>
                  <a:solidFill>
                    <a:srgbClr val="0563C1"/>
                  </a:solidFill>
                </a:uFill>
                <a:hlinkClick r:id="rId11" invalidUrl="" action="" tgtFrame="" tooltip="" history="1" highlightClick="0" endSnd="0"/>
              </a:rPr>
              <a:t>https://www.jmir.org/2024/1/e58892/</a:t>
            </a:r>
          </a:p>
          <a:p>
            <a:pPr>
              <a:defRPr sz="300"/>
            </a:pPr>
            <a:r>
              <a:t>Craig, E. (2023). </a:t>
            </a:r>
            <a:r>
              <a:rPr i="1"/>
              <a:t>Areas of England most burdened by obesity revealed as stats show NHS hospitals are dealing with 3,000 fat-related admissions every day. </a:t>
            </a:r>
            <a:r>
              <a:t>Available at: </a:t>
            </a:r>
            <a:r>
              <a:rPr u="sng">
                <a:solidFill>
                  <a:srgbClr val="0563C1"/>
                </a:solidFill>
                <a:uFill>
                  <a:solidFill>
                    <a:srgbClr val="0563C1"/>
                  </a:solidFill>
                </a:uFill>
                <a:hlinkClick r:id="rId12" invalidUrl="" action="" tgtFrame="" tooltip="" history="1" highlightClick="0" endSnd="0"/>
              </a:rPr>
              <a:t>https://www.dailymail.com/health/article-12876489/Areas-England-obesity-revealed-NHS-map.html</a:t>
            </a:r>
            <a:r>
              <a:t> </a:t>
            </a:r>
          </a:p>
          <a:p>
            <a:pPr>
              <a:defRPr sz="300"/>
            </a:pPr>
            <a:r>
              <a:t>Deckker, D., Sumanasekara, S. and Fakhrou, A., (2025). AI-Powered Personalised Learning: Promise and Pitfalls. </a:t>
            </a:r>
            <a:r>
              <a:rPr i="1"/>
              <a:t>World Journal of Advanced Research and Reviews</a:t>
            </a:r>
            <a:r>
              <a:t>, </a:t>
            </a:r>
            <a:r>
              <a:rPr i="1"/>
              <a:t>26</a:t>
            </a:r>
            <a:r>
              <a:t>(3), pp.2081-2095. Available at: </a:t>
            </a:r>
            <a:r>
              <a:rPr u="sng">
                <a:solidFill>
                  <a:srgbClr val="0563C1"/>
                </a:solidFill>
                <a:uFill>
                  <a:solidFill>
                    <a:srgbClr val="0563C1"/>
                  </a:solidFill>
                </a:uFill>
                <a:hlinkClick r:id="rId13" invalidUrl="" action="" tgtFrame="" tooltip="" history="1" highlightClick="0" endSnd="0"/>
              </a:rPr>
              <a:t>https://www.researchgate.net/profile/Dinesh-Deckker/publication/392927606_AI-Powered_Personalised_Learning_Promise_and_Pitfalls/links/68595d7907d6d53e82edd230/AI-Powered-Personalised-Learning-Promise-and-Pitfalls.pdf</a:t>
            </a:r>
          </a:p>
          <a:p>
            <a:pPr>
              <a:defRPr sz="300"/>
            </a:pPr>
            <a:r>
              <a:t>Dias, S.B., Oikonomidis, Y., Diniz, J.A., Baptista, F., Carnide, F., Bensenousi, A., Botana, J.M., Tsatsou, D., Stefanidis, K., Gymnopoulos, L. and Dimitropoulos, K., (2022). Users' perspective on the AI-Based smartphone PROTEIN App for personalized nutrition and healthy living: a modified technology acceptance model (mTAM) approach. </a:t>
            </a:r>
            <a:r>
              <a:rPr i="1"/>
              <a:t>Frontiers in Nutrition</a:t>
            </a:r>
            <a:r>
              <a:t>, </a:t>
            </a:r>
            <a:r>
              <a:rPr i="1"/>
              <a:t>9</a:t>
            </a:r>
            <a:r>
              <a:t>, p.898031. Available at: </a:t>
            </a:r>
            <a:r>
              <a:rPr u="sng">
                <a:solidFill>
                  <a:srgbClr val="0563C1"/>
                </a:solidFill>
                <a:uFill>
                  <a:solidFill>
                    <a:srgbClr val="0563C1"/>
                  </a:solidFill>
                </a:uFill>
                <a:hlinkClick r:id="rId14" invalidUrl="" action="" tgtFrame="" tooltip="" history="1" highlightClick="0" endSnd="0"/>
              </a:rPr>
              <a:t>https://www.frontiersin.org/journals/nutrition/articles/10.3389/fnut.2022.898031/full</a:t>
            </a:r>
          </a:p>
          <a:p>
            <a:pPr>
              <a:defRPr sz="300"/>
            </a:pPr>
            <a:r>
              <a:t>Gov UK, (2023) The NHS Constitution for England, Available at: </a:t>
            </a:r>
            <a:r>
              <a:rPr u="sng">
                <a:solidFill>
                  <a:srgbClr val="0563C1"/>
                </a:solidFill>
                <a:uFill>
                  <a:solidFill>
                    <a:srgbClr val="0563C1"/>
                  </a:solidFill>
                </a:uFill>
                <a:hlinkClick r:id="rId15" invalidUrl="" action="" tgtFrame="" tooltip="" history="1" highlightClick="0" endSnd="0"/>
              </a:rPr>
              <a:t>https://www.gov.uk/government/publications/the-nhs-constitution-for-england/the-nhs-constitution-for-england</a:t>
            </a:r>
          </a:p>
          <a:p>
            <a:pPr>
              <a:defRPr sz="300"/>
            </a:pPr>
            <a:r>
              <a:t>Gov UK, (2026a) </a:t>
            </a:r>
            <a:r>
              <a:rPr i="1"/>
              <a:t>Obesity Healthcare Goals,</a:t>
            </a:r>
            <a:r>
              <a:t> Available at:</a:t>
            </a:r>
            <a:r>
              <a:rPr i="1"/>
              <a:t> </a:t>
            </a:r>
            <a:r>
              <a:rPr u="sng">
                <a:solidFill>
                  <a:srgbClr val="0563C1"/>
                </a:solidFill>
                <a:uFill>
                  <a:solidFill>
                    <a:srgbClr val="0563C1"/>
                  </a:solidFill>
                </a:uFill>
                <a:hlinkClick r:id="rId16" invalidUrl="" action="" tgtFrame="" tooltip="" history="1" highlightClick="0" endSnd="0"/>
              </a:rPr>
              <a:t>https://www.gov.uk/government/publications/life-sciences-healthcare-goals/obesity-healthcare-goals</a:t>
            </a:r>
          </a:p>
          <a:p>
            <a:pPr>
              <a:defRPr sz="300"/>
            </a:pPr>
            <a:r>
              <a:t>Gov UK, (2026b) </a:t>
            </a:r>
            <a:r>
              <a:rPr i="1"/>
              <a:t>Obesity Healthcare goals, </a:t>
            </a:r>
            <a:r>
              <a:t>Available at: </a:t>
            </a:r>
            <a:r>
              <a:rPr u="sng">
                <a:solidFill>
                  <a:srgbClr val="0563C1"/>
                </a:solidFill>
                <a:uFill>
                  <a:solidFill>
                    <a:srgbClr val="0563C1"/>
                  </a:solidFill>
                </a:uFill>
                <a:hlinkClick r:id="rId16" invalidUrl="" action="" tgtFrame="" tooltip="" history="1" highlightClick="0" endSnd="0"/>
              </a:rPr>
              <a:t>https://www.gov.uk/government/publications/life-sciences-healthcare-goals/obesity-healthcare-goals</a:t>
            </a:r>
          </a:p>
          <a:p>
            <a:pPr>
              <a:defRPr sz="300"/>
            </a:pPr>
            <a:r>
              <a:t>Hinchliffe, N., Capehorn, M.S., Bewick, M. and Feenie, J., (2022). The potential role of digital health in obesity care. </a:t>
            </a:r>
            <a:r>
              <a:rPr i="1"/>
              <a:t>Advances in Therapy</a:t>
            </a:r>
            <a:r>
              <a:t>, </a:t>
            </a:r>
            <a:r>
              <a:rPr i="1"/>
              <a:t>39</a:t>
            </a:r>
            <a:r>
              <a:t>(10), pp.4397-4412. Available at:  </a:t>
            </a:r>
            <a:r>
              <a:rPr u="sng">
                <a:solidFill>
                  <a:srgbClr val="0563C1"/>
                </a:solidFill>
                <a:uFill>
                  <a:solidFill>
                    <a:srgbClr val="0563C1"/>
                  </a:solidFill>
                </a:uFill>
                <a:hlinkClick r:id="rId17" invalidUrl="" action="" tgtFrame="" tooltip="" history="1" highlightClick="0" endSnd="0"/>
              </a:rPr>
              <a:t>https://link.springer.com/article/10.1007/s12325-022-02265-4</a:t>
            </a:r>
          </a:p>
          <a:p>
            <a:pPr>
              <a:defRPr sz="300"/>
            </a:pPr>
            <a:r>
              <a:t>Horverak, M.O., Langeland, G.M., Kühn, N.S., Hellang, Ø. and Helmersen, M., (2024). Health promotion principles and practices in school. </a:t>
            </a:r>
            <a:r>
              <a:rPr i="1"/>
              <a:t>International Journal of e-Healthcare Information Systems</a:t>
            </a:r>
            <a:r>
              <a:t>, </a:t>
            </a:r>
            <a:r>
              <a:rPr i="1"/>
              <a:t>10</a:t>
            </a:r>
            <a:r>
              <a:t>(1), pp.10-20533. Available at: </a:t>
            </a:r>
            <a:r>
              <a:rPr u="sng">
                <a:solidFill>
                  <a:srgbClr val="0563C1"/>
                </a:solidFill>
                <a:uFill>
                  <a:solidFill>
                    <a:srgbClr val="0563C1"/>
                  </a:solidFill>
                </a:uFill>
                <a:hlinkClick r:id="rId18" invalidUrl="" action="" tgtFrame="" tooltip="" history="1" highlightClick="0" endSnd="0"/>
              </a:rPr>
              <a:t>https://infonomics-society.org/wp-content/uploads/Health-Promotion-Principles-and-Practices-in-School.pdf</a:t>
            </a:r>
          </a:p>
          <a:p>
            <a:pPr>
              <a:defRPr sz="300"/>
            </a:pPr>
            <a:r>
              <a:t>Huang, G., Chen, X. and Liao, C., 2025. AI-driven wearable bioelectronics in digital healthcare. </a:t>
            </a:r>
            <a:r>
              <a:rPr i="1"/>
              <a:t>Biosensors</a:t>
            </a:r>
            <a:r>
              <a:t>, </a:t>
            </a:r>
            <a:r>
              <a:rPr i="1"/>
              <a:t>15</a:t>
            </a:r>
            <a:r>
              <a:t>(7), p.410.Available at: </a:t>
            </a:r>
            <a:r>
              <a:rPr u="sng">
                <a:solidFill>
                  <a:srgbClr val="0563C1"/>
                </a:solidFill>
                <a:uFill>
                  <a:solidFill>
                    <a:srgbClr val="0563C1"/>
                  </a:solidFill>
                </a:uFill>
                <a:hlinkClick r:id="rId19" invalidUrl="" action="" tgtFrame="" tooltip="" history="1" highlightClick="0" endSnd="0"/>
              </a:rPr>
              <a:t>https://www.mdpi.com/2079-6374/15/7/410</a:t>
            </a:r>
          </a:p>
          <a:p>
            <a:pPr>
              <a:defRPr sz="300"/>
            </a:pPr>
            <a:r>
              <a:t>Islam, K.F., Awal, A., Mazumder, H., Munni, U.R., Majumder, K., Afroz, K., Tabassum, M.N. and Hossain, M.M., (2023). Social cognitive theory-based health promotion in primary care practice: A scoping review. </a:t>
            </a:r>
            <a:r>
              <a:rPr i="1"/>
              <a:t>Heliyon</a:t>
            </a:r>
            <a:r>
              <a:t>, </a:t>
            </a:r>
            <a:r>
              <a:rPr i="1"/>
              <a:t>9</a:t>
            </a:r>
            <a:r>
              <a:t>(4). Available at: </a:t>
            </a:r>
            <a:r>
              <a:rPr u="sng">
                <a:solidFill>
                  <a:srgbClr val="0563C1"/>
                </a:solidFill>
                <a:uFill>
                  <a:solidFill>
                    <a:srgbClr val="0563C1"/>
                  </a:solidFill>
                </a:uFill>
                <a:hlinkClick r:id="rId20" invalidUrl="" action="" tgtFrame="" tooltip="" history="1" highlightClick="0" endSnd="0"/>
              </a:rPr>
              <a:t>https://www.cell.com/heliyon/fulltext/S2405-8440(23)02096-0</a:t>
            </a:r>
          </a:p>
          <a:p>
            <a:pPr>
              <a:defRPr sz="300"/>
            </a:pPr>
            <a:r>
              <a:t>Jiang, H., Yao, T. and Ding, C., (2025). PPG-based glucose sensors: a review. </a:t>
            </a:r>
            <a:r>
              <a:rPr i="1"/>
              <a:t>Artificial Intelligence Review</a:t>
            </a:r>
            <a:r>
              <a:t>, </a:t>
            </a:r>
            <a:r>
              <a:rPr i="1"/>
              <a:t>58</a:t>
            </a:r>
            <a:r>
              <a:t>(12), pp.1-33. Available at:  </a:t>
            </a:r>
            <a:r>
              <a:rPr u="sng">
                <a:solidFill>
                  <a:srgbClr val="0563C1"/>
                </a:solidFill>
                <a:uFill>
                  <a:solidFill>
                    <a:srgbClr val="0563C1"/>
                  </a:solidFill>
                </a:uFill>
                <a:hlinkClick r:id="rId21" invalidUrl="" action="" tgtFrame="" tooltip="" history="1" highlightClick="0" endSnd="0"/>
              </a:rPr>
              <a:t>https://link.springer.com/article/10.1007/s10462-025-11379-4</a:t>
            </a:r>
          </a:p>
          <a:p>
            <a:pPr>
              <a:defRPr sz="300"/>
            </a:pPr>
            <a:r>
              <a:t>Laheri, V.K., Lim, W.M., Arya, P.K. and Kumar, S., (2024). A multidimensional lens of environmental consciousness: towards an environmentally conscious theory of planned behavior. </a:t>
            </a:r>
            <a:r>
              <a:rPr i="1"/>
              <a:t>Journal of Consumer Marketing</a:t>
            </a:r>
            <a:r>
              <a:t>, </a:t>
            </a:r>
            <a:r>
              <a:rPr i="1"/>
              <a:t>41</a:t>
            </a:r>
            <a:r>
              <a:t>(3), pp.281-297. Available at: </a:t>
            </a:r>
            <a:r>
              <a:rPr u="sng">
                <a:solidFill>
                  <a:srgbClr val="0563C1"/>
                </a:solidFill>
                <a:uFill>
                  <a:solidFill>
                    <a:srgbClr val="0563C1"/>
                  </a:solidFill>
                </a:uFill>
                <a:hlinkClick r:id="rId22" invalidUrl="" action="" tgtFrame="" tooltip="" history="1" highlightClick="0" endSnd="0"/>
              </a:rPr>
              <a:t>https://www.emerald.com/jcm/article/41/3/281/1228013</a:t>
            </a:r>
          </a:p>
          <a:p>
            <a:pPr>
              <a:defRPr sz="300"/>
            </a:pPr>
            <a:r>
              <a:t>Le, M.H. and Nguyen, P.M., 2022. Integrating the theory of planned behavior and the norm activation model to investigate organic food purchase intention: evidence from Vietnam. </a:t>
            </a:r>
            <a:r>
              <a:rPr i="1"/>
              <a:t>Sustainability</a:t>
            </a:r>
            <a:r>
              <a:t>, </a:t>
            </a:r>
            <a:r>
              <a:rPr i="1"/>
              <a:t>14</a:t>
            </a:r>
            <a:r>
              <a:t>(2), p.816. Available at:</a:t>
            </a:r>
            <a:r>
              <a:rPr u="sng">
                <a:solidFill>
                  <a:srgbClr val="0563C1"/>
                </a:solidFill>
                <a:uFill>
                  <a:solidFill>
                    <a:srgbClr val="0563C1"/>
                  </a:solidFill>
                </a:uFill>
                <a:hlinkClick r:id="rId23" invalidUrl="" action="" tgtFrame="" tooltip="" history="1" highlightClick="0" endSnd="0"/>
              </a:rPr>
              <a:t>https</a:t>
            </a:r>
            <a:r>
              <a:rPr u="sng">
                <a:solidFill>
                  <a:srgbClr val="0563C1"/>
                </a:solidFill>
                <a:uFill>
                  <a:solidFill>
                    <a:srgbClr val="0563C1"/>
                  </a:solidFill>
                </a:uFill>
                <a:hlinkClick r:id="rId23" invalidUrl="" action="" tgtFrame="" tooltip="" history="1" highlightClick="0" endSnd="0"/>
              </a:rPr>
              <a:t>://www.mdpi.com/2071-1050/14/2/816</a:t>
            </a:r>
          </a:p>
          <a:p>
            <a:pPr>
              <a:defRPr sz="300"/>
            </a:pPr>
            <a:r>
              <a:t>Madani, S.S., Shabeer, Y., Fowler, M., Panchal, S., Chaoui, H., Mekhilef, S., Dou, S.X. and See, K., (2025). Artificial intelligence and digital twin technologies for intelligent lithium-ion battery management systems: A comprehensive review of state estimation, lifecycle optimization, and cloud-edge integration. Batteries, 11(8), p.298. Available at:  </a:t>
            </a:r>
            <a:r>
              <a:rPr u="sng">
                <a:solidFill>
                  <a:srgbClr val="0563C1"/>
                </a:solidFill>
                <a:uFill>
                  <a:solidFill>
                    <a:srgbClr val="0563C1"/>
                  </a:solidFill>
                </a:uFill>
                <a:hlinkClick r:id="rId24" invalidUrl="" action="" tgtFrame="" tooltip="" history="1" highlightClick="0" endSnd="0"/>
              </a:rPr>
              <a:t>https://www.mdpi.com/2313-0105/11/8/298</a:t>
            </a:r>
          </a:p>
          <a:p>
            <a:pPr>
              <a:defRPr sz="300"/>
            </a:pPr>
            <a:r>
              <a:t>Masood, B. and Moorthy, M., (2023). Causes of obesity: a review. </a:t>
            </a:r>
            <a:r>
              <a:rPr i="1"/>
              <a:t>Clinical Medicine</a:t>
            </a:r>
            <a:r>
              <a:t>, </a:t>
            </a:r>
            <a:r>
              <a:rPr i="1"/>
              <a:t>23</a:t>
            </a:r>
            <a:r>
              <a:t>(4), pp.284-291.</a:t>
            </a:r>
            <a:r>
              <a:rPr b="1"/>
              <a:t> </a:t>
            </a:r>
            <a:r>
              <a:t>Available at:</a:t>
            </a:r>
            <a:r>
              <a:rPr u="sng">
                <a:solidFill>
                  <a:srgbClr val="0563C1"/>
                </a:solidFill>
                <a:uFill>
                  <a:solidFill>
                    <a:srgbClr val="0563C1"/>
                  </a:solidFill>
                </a:uFill>
                <a:hlinkClick r:id="rId25" invalidUrl="" action="" tgtFrame="" tooltip="" history="1" highlightClick="0" endSnd="0"/>
              </a:rPr>
              <a:t>https</a:t>
            </a:r>
            <a:r>
              <a:rPr u="sng">
                <a:solidFill>
                  <a:srgbClr val="0563C1"/>
                </a:solidFill>
                <a:uFill>
                  <a:solidFill>
                    <a:srgbClr val="0563C1"/>
                  </a:solidFill>
                </a:uFill>
                <a:hlinkClick r:id="rId25" invalidUrl="" action="" tgtFrame="" tooltip="" history="1" highlightClick="0" endSnd="0"/>
              </a:rPr>
              <a:t>://www.sciencedirect.com/science/article/pii/S147021182404572X</a:t>
            </a:r>
          </a:p>
          <a:p>
            <a:pPr>
              <a:defRPr sz="300"/>
            </a:pPr>
            <a:r>
              <a:t>NHS, (2026) Obesity, Available at:  </a:t>
            </a:r>
            <a:r>
              <a:rPr u="sng">
                <a:solidFill>
                  <a:srgbClr val="0563C1"/>
                </a:solidFill>
                <a:uFill>
                  <a:solidFill>
                    <a:srgbClr val="0563C1"/>
                  </a:solidFill>
                </a:uFill>
                <a:hlinkClick r:id="rId26" invalidUrl="" action="" tgtFrame="" tooltip="" history="1" highlightClick="0" endSnd="0"/>
              </a:rPr>
              <a:t>https://www.england.nhs.uk/ourwork/prevention/obesity/</a:t>
            </a:r>
          </a:p>
          <a:p>
            <a:pPr>
              <a:defRPr sz="300"/>
            </a:pPr>
            <a:r>
              <a:t>NHS, (2026) </a:t>
            </a:r>
            <a:r>
              <a:rPr i="1"/>
              <a:t>Obesity</a:t>
            </a:r>
            <a:r>
              <a:t>, Available at: </a:t>
            </a:r>
            <a:r>
              <a:rPr u="sng">
                <a:solidFill>
                  <a:srgbClr val="0563C1"/>
                </a:solidFill>
                <a:uFill>
                  <a:solidFill>
                    <a:srgbClr val="0563C1"/>
                  </a:solidFill>
                </a:uFill>
                <a:hlinkClick r:id="rId26" invalidUrl="" action="" tgtFrame="" tooltip="" history="1" highlightClick="0" endSnd="0"/>
              </a:rPr>
              <a:t>https://www.england.nhs.uk/ourwork/prevention/obesity/</a:t>
            </a:r>
          </a:p>
          <a:p>
            <a:pPr>
              <a:defRPr sz="300"/>
            </a:pPr>
            <a:r>
              <a:t>Patel, B., (2026). The role of AI-integrated wearables in predictive healthcare: a scoping review. </a:t>
            </a:r>
            <a:r>
              <a:rPr i="1"/>
              <a:t>Journal of Medical Artificial Intelligence</a:t>
            </a:r>
            <a:r>
              <a:t>, </a:t>
            </a:r>
            <a:r>
              <a:rPr i="1"/>
              <a:t>9</a:t>
            </a:r>
            <a:r>
              <a:t>, p.26. Available at:</a:t>
            </a:r>
            <a:r>
              <a:rPr u="sng">
                <a:solidFill>
                  <a:srgbClr val="0563C1"/>
                </a:solidFill>
                <a:uFill>
                  <a:solidFill>
                    <a:srgbClr val="0563C1"/>
                  </a:solidFill>
                </a:uFill>
                <a:hlinkClick r:id="rId27" invalidUrl="" action="" tgtFrame="" tooltip="" history="1" highlightClick="0" endSnd="0"/>
              </a:rPr>
              <a:t>https</a:t>
            </a:r>
            <a:r>
              <a:rPr u="sng">
                <a:solidFill>
                  <a:srgbClr val="0563C1"/>
                </a:solidFill>
                <a:uFill>
                  <a:solidFill>
                    <a:srgbClr val="0563C1"/>
                  </a:solidFill>
                </a:uFill>
                <a:hlinkClick r:id="rId27" invalidUrl="" action="" tgtFrame="" tooltip="" history="1" highlightClick="0" endSnd="0"/>
              </a:rPr>
              <a:t>://www.ovid.com/jnls/jmai/fulltext/10.21037/jmai-2025-170~the-role-of-ai-integrated-wearables-in-predictive-healthcare</a:t>
            </a:r>
          </a:p>
          <a:p>
            <a:pPr>
              <a:defRPr sz="300"/>
            </a:pPr>
            <a:r>
              <a:t>Saeed, D.K. and Nashwan, A.J., (2025). Harnessing artificial intelligence in lifestyle medicine: opportunities, challenges, and future directions. </a:t>
            </a:r>
            <a:r>
              <a:rPr i="1"/>
              <a:t>Cureus</a:t>
            </a:r>
            <a:r>
              <a:t>, </a:t>
            </a:r>
            <a:r>
              <a:rPr i="1"/>
              <a:t>17</a:t>
            </a:r>
            <a:r>
              <a:t>(6). Available at: </a:t>
            </a:r>
            <a:r>
              <a:rPr u="sng">
                <a:solidFill>
                  <a:srgbClr val="0563C1"/>
                </a:solidFill>
                <a:uFill>
                  <a:solidFill>
                    <a:srgbClr val="0563C1"/>
                  </a:solidFill>
                </a:uFill>
                <a:hlinkClick r:id="rId28" invalidUrl="" action="" tgtFrame="" tooltip="" history="1" highlightClick="0" endSnd="0"/>
              </a:rPr>
              <a:t>https://assets.cureus.com/uploads/review_article/pdf/377513/20250709-484138-2rk18a.pdf</a:t>
            </a:r>
          </a:p>
          <a:p>
            <a:pPr>
              <a:defRPr sz="300"/>
            </a:pPr>
            <a:r>
              <a:t>Segal, Y. and Gunturu, S., 2024. Psychological issues associated with obesity. In </a:t>
            </a:r>
            <a:r>
              <a:rPr i="1"/>
              <a:t>StatPearls [Internet]</a:t>
            </a:r>
            <a:r>
              <a:t>. StatPearls Publishing. Available at: </a:t>
            </a:r>
            <a:r>
              <a:rPr u="sng">
                <a:solidFill>
                  <a:srgbClr val="0563C1"/>
                </a:solidFill>
                <a:uFill>
                  <a:solidFill>
                    <a:srgbClr val="0563C1"/>
                  </a:solidFill>
                </a:uFill>
                <a:hlinkClick r:id="rId29" invalidUrl="" action="" tgtFrame="" tooltip="" history="1" highlightClick="0" endSnd="0"/>
              </a:rPr>
              <a:t>https://www.ncbi.nlm.nih.gov/books/NBK603747/</a:t>
            </a:r>
          </a:p>
          <a:p>
            <a:pPr>
              <a:defRPr sz="300"/>
            </a:pPr>
            <a:r>
              <a:t>Sibomana, O., Hakayuwa, C.M., Obianke, A., Gahire, H., Munyantore, J. and Chilala, M.M., (2025). Diagnostic accuracy of ECG smart chest patches versus PPG smart watches for atrial fibrillation detection: a systematic review and meta-analysis. </a:t>
            </a:r>
            <a:r>
              <a:rPr i="1"/>
              <a:t>BMC Cardiovascular Disorders</a:t>
            </a:r>
            <a:r>
              <a:t>, </a:t>
            </a:r>
            <a:r>
              <a:rPr i="1"/>
              <a:t>25</a:t>
            </a:r>
            <a:r>
              <a:t>(1), p.132.Available at: </a:t>
            </a:r>
            <a:r>
              <a:rPr u="sng">
                <a:solidFill>
                  <a:srgbClr val="0563C1"/>
                </a:solidFill>
                <a:uFill>
                  <a:solidFill>
                    <a:srgbClr val="0563C1"/>
                  </a:solidFill>
                </a:uFill>
                <a:hlinkClick r:id="rId30" invalidUrl="" action="" tgtFrame="" tooltip="" history="1" highlightClick="0" endSnd="0"/>
              </a:rPr>
              <a:t>https://link.springer.com/article/10.1186/s12872-025-04582-2</a:t>
            </a:r>
          </a:p>
          <a:p>
            <a:pPr>
              <a:defRPr sz="300"/>
            </a:pPr>
            <a:r>
              <a:t>Sun, P., Wan, Z. and Liu, Y., (2026). Towards Comprehensive Chronic Disease Control: Prevention, Early Detection, and Integrated Management. </a:t>
            </a:r>
            <a:r>
              <a:rPr i="1"/>
              <a:t>Medicine Bulletin</a:t>
            </a:r>
            <a:r>
              <a:t>. Available at: </a:t>
            </a:r>
            <a:r>
              <a:rPr u="sng">
                <a:solidFill>
                  <a:srgbClr val="0563C1"/>
                </a:solidFill>
                <a:uFill>
                  <a:solidFill>
                    <a:srgbClr val="0563C1"/>
                  </a:solidFill>
                </a:uFill>
                <a:hlinkClick r:id="rId31" invalidUrl="" action="" tgtFrame="" tooltip="" history="1" highlightClick="0" endSnd="0"/>
              </a:rPr>
              <a:t>https://onlinelibrary.wiley.com/doi/full/10.1002/mdb2.70020</a:t>
            </a:r>
          </a:p>
          <a:p>
            <a:pPr>
              <a:defRPr sz="300"/>
            </a:pPr>
            <a:r>
              <a:t>Vercruyssen, A., Schirmer, W., Geerts, N. and Mortelmans, D., (2023), September. How “basic” is basic digital literacy for older adults? Insights from digital skills instructors. In </a:t>
            </a:r>
            <a:r>
              <a:rPr i="1"/>
              <a:t>Frontiers in Education</a:t>
            </a:r>
            <a:r>
              <a:t> (Vol. 8, p. 1231701). Frontiers Media SA. Available at: </a:t>
            </a:r>
            <a:r>
              <a:rPr u="sng">
                <a:solidFill>
                  <a:srgbClr val="0563C1"/>
                </a:solidFill>
                <a:uFill>
                  <a:solidFill>
                    <a:srgbClr val="0563C1"/>
                  </a:solidFill>
                </a:uFill>
                <a:hlinkClick r:id="rId32" invalidUrl="" action="" tgtFrame="" tooltip="" history="1" highlightClick="0" endSnd="0"/>
              </a:rPr>
              <a:t>https://www.frontiersin.org/journals/education/articles/10.3389/feduc.2023.1231701/full</a:t>
            </a:r>
          </a:p>
          <a:p>
            <a:pPr>
              <a:defRPr sz="300"/>
            </a:pPr>
            <a:r>
              <a:t>WHO, (2024)</a:t>
            </a:r>
            <a:r>
              <a:rPr i="1"/>
              <a:t> Obesity and overweight,</a:t>
            </a:r>
            <a:r>
              <a:t> Available at:</a:t>
            </a:r>
            <a:r>
              <a:rPr u="sng">
                <a:solidFill>
                  <a:srgbClr val="0563C1"/>
                </a:solidFill>
                <a:uFill>
                  <a:solidFill>
                    <a:srgbClr val="0563C1"/>
                  </a:solidFill>
                </a:uFill>
                <a:hlinkClick r:id="rId33" invalidUrl="" action="" tgtFrame="" tooltip="" history="1" highlightClick="0" endSnd="0"/>
              </a:rPr>
              <a:t>https</a:t>
            </a:r>
            <a:r>
              <a:rPr u="sng">
                <a:solidFill>
                  <a:srgbClr val="0563C1"/>
                </a:solidFill>
                <a:uFill>
                  <a:solidFill>
                    <a:srgbClr val="0563C1"/>
                  </a:solidFill>
                </a:uFill>
                <a:hlinkClick r:id="rId33" invalidUrl="" action="" tgtFrame="" tooltip="" history="1" highlightClick="0" endSnd="0"/>
              </a:rPr>
              <a:t>://www.who.int/news-room/fact-sheets/detail/obesity-and-overweight</a:t>
            </a:r>
          </a:p>
          <a:p>
            <a:pPr>
              <a:defRPr sz="300"/>
            </a:pPr>
            <a:r>
              <a:t>WHO, (2024) </a:t>
            </a:r>
            <a:r>
              <a:rPr i="1"/>
              <a:t>Obesity: Health consequences of being overweight, </a:t>
            </a:r>
            <a:r>
              <a:t>Available at: </a:t>
            </a:r>
            <a:r>
              <a:rPr u="sng">
                <a:solidFill>
                  <a:srgbClr val="0563C1"/>
                </a:solidFill>
                <a:uFill>
                  <a:solidFill>
                    <a:srgbClr val="0563C1"/>
                  </a:solidFill>
                </a:uFill>
                <a:hlinkClick r:id="rId34" invalidUrl="" action="" tgtFrame="" tooltip="" history="1" highlightClick="0" endSnd="0"/>
              </a:rPr>
              <a:t>https://www.who.int/news-room/questions-and-answers/item/obesity-health-consequences-of-being-overweight</a:t>
            </a:r>
          </a:p>
          <a:p>
            <a:pPr>
              <a:defRPr sz="300"/>
            </a:pPr>
            <a:r>
              <a:t>World Health Organization, (2024a). </a:t>
            </a:r>
            <a:r>
              <a:rPr i="1"/>
              <a:t>Achieving well-being: A global framework for integrating well-being into public health utilizing a health promotion approach</a:t>
            </a:r>
            <a:r>
              <a:t>. World Health Organization. Available at:</a:t>
            </a:r>
            <a:r>
              <a:rPr u="sng">
                <a:solidFill>
                  <a:srgbClr val="0563C1"/>
                </a:solidFill>
                <a:uFill>
                  <a:solidFill>
                    <a:srgbClr val="0563C1"/>
                  </a:solidFill>
                </a:uFill>
                <a:hlinkClick r:id="rId35" invalidUrl="" action="" tgtFrame="" tooltip="" history="1" highlightClick="0" endSnd="0"/>
              </a:rPr>
              <a:t>https</a:t>
            </a:r>
            <a:r>
              <a:rPr u="sng">
                <a:solidFill>
                  <a:srgbClr val="0563C1"/>
                </a:solidFill>
                <a:uFill>
                  <a:solidFill>
                    <a:srgbClr val="0563C1"/>
                  </a:solidFill>
                </a:uFill>
                <a:hlinkClick r:id="rId35" invalidUrl="" action="" tgtFrame="" tooltip="" history="1" highlightClick="0" endSnd="0"/>
              </a:rPr>
              <a:t>://books.google.co.in/</a:t>
            </a:r>
            <a:r>
              <a:rPr u="sng">
                <a:solidFill>
                  <a:srgbClr val="0563C1"/>
                </a:solidFill>
                <a:uFill>
                  <a:solidFill>
                    <a:srgbClr val="0563C1"/>
                  </a:solidFill>
                </a:uFill>
                <a:hlinkClick r:id="rId35" invalidUrl="" action="" tgtFrame="" tooltip="" history="1" highlightClick="0" endSnd="0"/>
              </a:rPr>
              <a:t>books?hl</a:t>
            </a:r>
            <a:r>
              <a:rPr u="sng">
                <a:solidFill>
                  <a:srgbClr val="0563C1"/>
                </a:solidFill>
                <a:uFill>
                  <a:solidFill>
                    <a:srgbClr val="0563C1"/>
                  </a:solidFill>
                </a:uFill>
                <a:hlinkClick r:id="rId35" invalidUrl="" action="" tgtFrame="" tooltip="" history="1" highlightClick="0" endSnd="0"/>
              </a:rPr>
              <a:t>=</a:t>
            </a:r>
            <a:r>
              <a:rPr u="sng">
                <a:solidFill>
                  <a:srgbClr val="0563C1"/>
                </a:solidFill>
                <a:uFill>
                  <a:solidFill>
                    <a:srgbClr val="0563C1"/>
                  </a:solidFill>
                </a:uFill>
                <a:hlinkClick r:id="rId35" invalidUrl="" action="" tgtFrame="" tooltip="" history="1" highlightClick="0" endSnd="0"/>
              </a:rPr>
              <a:t>en&amp;lr</a:t>
            </a:r>
            <a:r>
              <a:rPr u="sng">
                <a:solidFill>
                  <a:srgbClr val="0563C1"/>
                </a:solidFill>
                <a:uFill>
                  <a:solidFill>
                    <a:srgbClr val="0563C1"/>
                  </a:solidFill>
                </a:uFill>
                <a:hlinkClick r:id="rId35" invalidUrl="" action="" tgtFrame="" tooltip="" history="1" highlightClick="0" endSnd="0"/>
              </a:rPr>
              <a:t>=&amp;id=y6QOEQAAQBAJ&amp;oi=</a:t>
            </a:r>
            <a:r>
              <a:rPr u="sng">
                <a:solidFill>
                  <a:srgbClr val="0563C1"/>
                </a:solidFill>
                <a:uFill>
                  <a:solidFill>
                    <a:srgbClr val="0563C1"/>
                  </a:solidFill>
                </a:uFill>
                <a:hlinkClick r:id="rId35" invalidUrl="" action="" tgtFrame="" tooltip="" history="1" highlightClick="0" endSnd="0"/>
              </a:rPr>
              <a:t>fnd&amp;pg</a:t>
            </a:r>
            <a:r>
              <a:rPr u="sng">
                <a:solidFill>
                  <a:srgbClr val="0563C1"/>
                </a:solidFill>
                <a:uFill>
                  <a:solidFill>
                    <a:srgbClr val="0563C1"/>
                  </a:solidFill>
                </a:uFill>
                <a:hlinkClick r:id="rId35" invalidUrl="" action="" tgtFrame="" tooltip="" history="1" highlightClick="0" endSnd="0"/>
              </a:rPr>
              <a:t>=PR4&amp;dq=</a:t>
            </a:r>
            <a:r>
              <a:rPr u="sng">
                <a:solidFill>
                  <a:srgbClr val="0563C1"/>
                </a:solidFill>
                <a:uFill>
                  <a:solidFill>
                    <a:srgbClr val="0563C1"/>
                  </a:solidFill>
                </a:uFill>
                <a:hlinkClick r:id="rId35" invalidUrl="" action="" tgtFrame="" tooltip="" history="1" highlightClick="0" endSnd="0"/>
              </a:rPr>
              <a:t>values+and+principles+in+health+promotion&amp;ots</a:t>
            </a:r>
            <a:r>
              <a:rPr u="sng">
                <a:solidFill>
                  <a:srgbClr val="0563C1"/>
                </a:solidFill>
                <a:uFill>
                  <a:solidFill>
                    <a:srgbClr val="0563C1"/>
                  </a:solidFill>
                </a:uFill>
                <a:hlinkClick r:id="rId35" invalidUrl="" action="" tgtFrame="" tooltip="" history="1" highlightClick="0" endSnd="0"/>
              </a:rPr>
              <a:t>=zAWbNk1vns&amp;sig=ozaWQtjwEKOLF5UpATJFwcnfklg&amp;redir_esc=</a:t>
            </a:r>
            <a:r>
              <a:rPr u="sng">
                <a:solidFill>
                  <a:srgbClr val="0563C1"/>
                </a:solidFill>
                <a:uFill>
                  <a:solidFill>
                    <a:srgbClr val="0563C1"/>
                  </a:solidFill>
                </a:uFill>
                <a:hlinkClick r:id="rId35" invalidUrl="" action="" tgtFrame="" tooltip="" history="1" highlightClick="0" endSnd="0"/>
              </a:rPr>
              <a:t>y#v</a:t>
            </a:r>
            <a:r>
              <a:rPr u="sng">
                <a:solidFill>
                  <a:srgbClr val="0563C1"/>
                </a:solidFill>
                <a:uFill>
                  <a:solidFill>
                    <a:srgbClr val="0563C1"/>
                  </a:solidFill>
                </a:uFill>
                <a:hlinkClick r:id="rId35" invalidUrl="" action="" tgtFrame="" tooltip="" history="1" highlightClick="0" endSnd="0"/>
              </a:rPr>
              <a:t>=</a:t>
            </a:r>
            <a:r>
              <a:rPr u="sng">
                <a:solidFill>
                  <a:srgbClr val="0563C1"/>
                </a:solidFill>
                <a:uFill>
                  <a:solidFill>
                    <a:srgbClr val="0563C1"/>
                  </a:solidFill>
                </a:uFill>
                <a:hlinkClick r:id="rId35" invalidUrl="" action="" tgtFrame="" tooltip="" history="1" highlightClick="0" endSnd="0"/>
              </a:rPr>
              <a:t>onepage&amp;q</a:t>
            </a:r>
            <a:r>
              <a:rPr u="sng">
                <a:solidFill>
                  <a:srgbClr val="0563C1"/>
                </a:solidFill>
                <a:uFill>
                  <a:solidFill>
                    <a:srgbClr val="0563C1"/>
                  </a:solidFill>
                </a:uFill>
                <a:hlinkClick r:id="rId35" invalidUrl="" action="" tgtFrame="" tooltip="" history="1" highlightClick="0" endSnd="0"/>
              </a:rPr>
              <a:t>=values%20and%20principles%20in%20health%20promotion&amp;f=false</a:t>
            </a:r>
          </a:p>
          <a:p>
            <a:pPr>
              <a:defRPr sz="300"/>
            </a:pPr>
            <a:r>
              <a:t>Yanamala, A.K.Y. and Suryadevara, S., 2023. Advances in data protection and artificial intelligence: Trends and challenges. </a:t>
            </a:r>
            <a:r>
              <a:rPr i="1"/>
              <a:t>International Journal of Advanced Engineering Technologies and Innovations</a:t>
            </a:r>
            <a:r>
              <a:t>, </a:t>
            </a:r>
            <a:r>
              <a:rPr i="1"/>
              <a:t>1</a:t>
            </a:r>
            <a:r>
              <a:t>(01), pp.294-319. Available at:</a:t>
            </a:r>
            <a:r>
              <a:rPr u="sng">
                <a:solidFill>
                  <a:srgbClr val="0563C1"/>
                </a:solidFill>
                <a:uFill>
                  <a:solidFill>
                    <a:srgbClr val="0563C1"/>
                  </a:solidFill>
                </a:uFill>
                <a:hlinkClick r:id="rId36" invalidUrl="" action="" tgtFrame="" tooltip="" history="1" highlightClick="0" endSnd="0"/>
              </a:rPr>
              <a:t>https</a:t>
            </a:r>
            <a:r>
              <a:rPr u="sng">
                <a:solidFill>
                  <a:srgbClr val="0563C1"/>
                </a:solidFill>
                <a:uFill>
                  <a:solidFill>
                    <a:srgbClr val="0563C1"/>
                  </a:solidFill>
                </a:uFill>
                <a:hlinkClick r:id="rId36" invalidUrl="" action="" tgtFrame="" tooltip="" history="1" highlightClick="0" endSnd="0"/>
              </a:rPr>
              <a:t>://d1wqtxts1xzle7.cloudfront.net/119087519/294_319_ijaeti_2023-libre.pdf?1729638737=&amp;response-content-disposition=inline%3B+filename%3DAdvances_in_Data_Protection_and_Artifici.pdf&amp;Expires=1784812706&amp;Signature=RN18sIU~iHyQqiFDQFjfARY00Dyzi~Ab1FDkD1HUbNEUO~EGO~SnTQpRM7St3xBhcNjbCoKr-10~490CEg13d0YK615e6ZhSvlcA-X1kBt0N17HFQyNUbN3EFYZ878uXBJfcYx~QlowxC1VpoyWfweWncc8Yje6cQXVg8t~Gu6OT4q~3Bx0cOvnf130OL97CR~vEFRvI5gxavDMQ5upJiTh0nUsiYiBhMSm5NweOx6xbeBTajtzXn2URa2tUkfNziOZDMhJ2So~Q4OaHofYc59RlvXOvGyhi-jrafHEcIO-eQiE15y~H9UzEZmALZfl2fQeFdH-ZDbdlwNJxU8bOgQ__&amp;Key-Pair-Id=APKAJLOHF5GGSLRBV4ZA</a:t>
            </a:r>
          </a:p>
        </p:txBody>
      </p:sp>
      <p:pic>
        <p:nvPicPr>
          <p:cNvPr id="120" name="Picture 36" descr="Picture 36"/>
          <p:cNvPicPr>
            <a:picLocks noChangeAspect="1"/>
          </p:cNvPicPr>
          <p:nvPr/>
        </p:nvPicPr>
        <p:blipFill>
          <a:blip r:embed="rId37">
            <a:extLst/>
          </a:blip>
          <a:stretch>
            <a:fillRect/>
          </a:stretch>
        </p:blipFill>
        <p:spPr>
          <a:xfrm>
            <a:off x="5310776" y="2270766"/>
            <a:ext cx="1662903" cy="860361"/>
          </a:xfrm>
          <a:prstGeom prst="rect">
            <a:avLst/>
          </a:prstGeom>
          <a:ln w="12700">
            <a:solidFill>
              <a:srgbClr val="000000"/>
            </a:solidFill>
          </a:ln>
        </p:spPr>
      </p:pic>
      <p:sp>
        <p:nvSpPr>
          <p:cNvPr id="121" name="TextBox 37"/>
          <p:cNvSpPr txBox="1"/>
          <p:nvPr/>
        </p:nvSpPr>
        <p:spPr>
          <a:xfrm>
            <a:off x="7167314" y="4524254"/>
            <a:ext cx="2093560" cy="20142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800">
                <a:latin typeface="Times New Roman"/>
                <a:ea typeface="Times New Roman"/>
                <a:cs typeface="Times New Roman"/>
                <a:sym typeface="Times New Roman"/>
              </a:defRPr>
            </a:lvl1pPr>
          </a:lstStyle>
          <a:p>
            <a:pPr/>
            <a:r>
              <a:t>References</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