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459" r:id="rId5"/>
    <p:sldId id="464" r:id="rId6"/>
    <p:sldId id="465" r:id="rId7"/>
    <p:sldId id="466" r:id="rId8"/>
    <p:sldId id="474" r:id="rId9"/>
    <p:sldId id="475" r:id="rId10"/>
    <p:sldId id="476" r:id="rId11"/>
    <p:sldId id="467" r:id="rId12"/>
    <p:sldId id="468" r:id="rId13"/>
    <p:sldId id="469" r:id="rId14"/>
    <p:sldId id="470" r:id="rId15"/>
    <p:sldId id="482" r:id="rId16"/>
    <p:sldId id="472" r:id="rId17"/>
    <p:sldId id="481" r:id="rId18"/>
    <p:sldId id="473" r:id="rId19"/>
    <p:sldId id="477" r:id="rId2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319B65-2AFD-4BEC-BA01-B7598C45BC8A}" v="1" dt="2022-10-27T07:54:55.3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101" d="100"/>
          <a:sy n="101" d="100"/>
        </p:scale>
        <p:origin x="191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ina Schmidt" userId="32f9f094-ca9c-4781-adf1-b860fa553cc7" providerId="ADAL" clId="{FE319B65-2AFD-4BEC-BA01-B7598C45BC8A}"/>
    <pc:docChg chg="modNotesMaster modHandout">
      <pc:chgData name="Bettina Schmidt" userId="32f9f094-ca9c-4781-adf1-b860fa553cc7" providerId="ADAL" clId="{FE319B65-2AFD-4BEC-BA01-B7598C45BC8A}" dt="2022-10-27T07:54:55.347" v="0"/>
      <pc:docMkLst>
        <pc:docMk/>
      </pc:docMkLst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27/10/2022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b.schmidt@uwtsd.ac.uk" TargetMode="External"/><Relationship Id="rId2" Type="http://schemas.openxmlformats.org/officeDocument/2006/relationships/hyperlink" Target="mailto:h.webster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Induction to Dissertation module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D4177-7E19-4277-B119-5595D3BB2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0512A-3400-4E51-9C84-A998AEE82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‘Common Module’ Level 6 = Dissertation</a:t>
            </a:r>
          </a:p>
          <a:p>
            <a:r>
              <a:rPr lang="en-GB" dirty="0"/>
              <a:t>40 credits </a:t>
            </a:r>
          </a:p>
          <a:p>
            <a:r>
              <a:rPr lang="en-GB" dirty="0"/>
              <a:t>Looked after by supervisor (now called output tutor) and coordinator (now called cluster tutor, i.e. Harriett and Bettina)</a:t>
            </a:r>
          </a:p>
        </p:txBody>
      </p:sp>
    </p:spTree>
    <p:extLst>
      <p:ext uri="{BB962C8B-B14F-4D97-AF65-F5344CB8AC3E}">
        <p14:creationId xmlns:p14="http://schemas.microsoft.com/office/powerpoint/2010/main" val="2453097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F861D-03CA-4CE3-8A5E-8181BD887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Generic sites on Moodle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60" t="24633" r="4492" b="11015"/>
          <a:stretch/>
        </p:blipFill>
        <p:spPr>
          <a:xfrm>
            <a:off x="60951" y="1700808"/>
            <a:ext cx="9022097" cy="3548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480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528" t="9923" r="21041" b="12853"/>
          <a:stretch/>
        </p:blipFill>
        <p:spPr>
          <a:xfrm>
            <a:off x="251520" y="332655"/>
            <a:ext cx="8568952" cy="5068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296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332C0-48D2-41CB-ADE3-59D104ED3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79572-AFD9-4464-9355-C4817FA05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assessment – Dissertation (90% of module mark)</a:t>
            </a:r>
          </a:p>
          <a:p>
            <a:pPr lvl="1"/>
            <a:r>
              <a:rPr lang="en-GB" dirty="0"/>
              <a:t>Students in creative writing: creative portfolio </a:t>
            </a:r>
          </a:p>
          <a:p>
            <a:r>
              <a:rPr lang="en-GB" dirty="0"/>
              <a:t>10,000 words long</a:t>
            </a:r>
          </a:p>
          <a:p>
            <a:pPr lvl="1"/>
            <a:r>
              <a:rPr lang="en-GB" dirty="0"/>
              <a:t>Students in creative writing: to be discussed with supervisor </a:t>
            </a:r>
          </a:p>
          <a:p>
            <a:r>
              <a:rPr lang="en-GB" b="1" dirty="0"/>
              <a:t>Due: 18</a:t>
            </a:r>
            <a:r>
              <a:rPr lang="en-GB" b="1" baseline="30000" dirty="0"/>
              <a:t> </a:t>
            </a:r>
            <a:r>
              <a:rPr lang="en-GB" b="1" dirty="0"/>
              <a:t>May 2023</a:t>
            </a:r>
          </a:p>
        </p:txBody>
      </p:sp>
    </p:spTree>
    <p:extLst>
      <p:ext uri="{BB962C8B-B14F-4D97-AF65-F5344CB8AC3E}">
        <p14:creationId xmlns:p14="http://schemas.microsoft.com/office/powerpoint/2010/main" val="3470947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7352D-CBF1-4AE7-97AE-12EF8D914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small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90360-35C7-41F8-A0AF-3A424990F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Reflective Report </a:t>
            </a:r>
          </a:p>
          <a:p>
            <a:pPr lvl="1"/>
            <a:r>
              <a:rPr lang="en-GB" dirty="0"/>
              <a:t>(max. 1000 words, 5% of module mark)</a:t>
            </a:r>
          </a:p>
          <a:p>
            <a:r>
              <a:rPr lang="en-GB" b="1" dirty="0"/>
              <a:t>Due on 13 November </a:t>
            </a:r>
            <a:r>
              <a:rPr lang="en-GB" dirty="0"/>
              <a:t>(end of Block 2)</a:t>
            </a:r>
          </a:p>
          <a:p>
            <a:pPr lvl="1"/>
            <a:r>
              <a:rPr lang="en-GB" dirty="0"/>
              <a:t>which outlines</a:t>
            </a:r>
          </a:p>
          <a:p>
            <a:pPr lvl="2"/>
            <a:r>
              <a:rPr lang="en-GB" dirty="0"/>
              <a:t>Research questions</a:t>
            </a:r>
          </a:p>
          <a:p>
            <a:pPr lvl="2"/>
            <a:r>
              <a:rPr lang="en-GB" dirty="0"/>
              <a:t>Methodology</a:t>
            </a:r>
          </a:p>
          <a:p>
            <a:pPr lvl="2"/>
            <a:r>
              <a:rPr lang="en-GB" dirty="0"/>
              <a:t>Key readings </a:t>
            </a:r>
          </a:p>
          <a:p>
            <a:pPr lvl="2"/>
            <a:r>
              <a:rPr lang="en-GB" dirty="0"/>
              <a:t>Plan (timetable)</a:t>
            </a:r>
          </a:p>
          <a:p>
            <a:pPr lvl="2"/>
            <a:r>
              <a:rPr lang="en-GB" dirty="0"/>
              <a:t>Progress so far </a:t>
            </a:r>
          </a:p>
          <a:p>
            <a:r>
              <a:rPr lang="en-GB" dirty="0"/>
              <a:t>(marked by supervisors)</a:t>
            </a:r>
          </a:p>
        </p:txBody>
      </p:sp>
    </p:spTree>
    <p:extLst>
      <p:ext uri="{BB962C8B-B14F-4D97-AF65-F5344CB8AC3E}">
        <p14:creationId xmlns:p14="http://schemas.microsoft.com/office/powerpoint/2010/main" val="1916711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12CD4-D43B-4BBE-9C8C-32DFBCE18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small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DD30A-0284-47A1-9CC4-4F6453EFCD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Three Minutes Presentation (‘Share and Present’ task)</a:t>
            </a:r>
          </a:p>
          <a:p>
            <a:r>
              <a:rPr lang="en-GB" dirty="0"/>
              <a:t>3 minutes with highlights of your dissertation</a:t>
            </a:r>
          </a:p>
          <a:p>
            <a:r>
              <a:rPr lang="en-GB" dirty="0"/>
              <a:t>5% of module mark </a:t>
            </a:r>
          </a:p>
          <a:p>
            <a:r>
              <a:rPr lang="en-GB" dirty="0"/>
              <a:t>Organised in separate panels at the Undergraduate Conference on </a:t>
            </a:r>
            <a:r>
              <a:rPr lang="en-GB" b="1" dirty="0"/>
              <a:t>31 May 2023</a:t>
            </a:r>
            <a:r>
              <a:rPr lang="en-GB" dirty="0"/>
              <a:t> (marked by supervisors)   </a:t>
            </a:r>
          </a:p>
          <a:p>
            <a:r>
              <a:rPr lang="en-GB" dirty="0"/>
              <a:t>Slides need to be uploaded the day before (</a:t>
            </a:r>
            <a:r>
              <a:rPr lang="en-GB" b="1" dirty="0"/>
              <a:t>30 May 2023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771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C4373-0439-46DF-84AD-CA7668DB8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B01F8-8CB2-4708-B342-2D41206C43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starts in Block 2 (weekly) and continues during blocks 3-7 (monthly) </a:t>
            </a:r>
          </a:p>
          <a:p>
            <a:r>
              <a:rPr lang="en-GB" dirty="0"/>
              <a:t>Both clusters together </a:t>
            </a:r>
          </a:p>
          <a:p>
            <a:r>
              <a:rPr lang="en-GB" dirty="0"/>
              <a:t>Work on dissertation should be done throughout the year  </a:t>
            </a:r>
          </a:p>
        </p:txBody>
      </p:sp>
    </p:spTree>
    <p:extLst>
      <p:ext uri="{BB962C8B-B14F-4D97-AF65-F5344CB8AC3E}">
        <p14:creationId xmlns:p14="http://schemas.microsoft.com/office/powerpoint/2010/main" val="550171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C58CA-FD8C-479D-B626-B5D686F18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in Block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9D395-C33B-48D1-B34A-114AD23BC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r>
              <a:rPr lang="en-GB" b="1" dirty="0"/>
              <a:t>Week 1: </a:t>
            </a:r>
          </a:p>
          <a:p>
            <a:r>
              <a:rPr lang="en-GB" dirty="0"/>
              <a:t>Induction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Meeting with supervisor (i.e. the ‘Initial Review’)</a:t>
            </a:r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4011209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1F79D-04E4-464E-9671-5CFF54EA7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752529"/>
          </a:xfrm>
        </p:spPr>
        <p:txBody>
          <a:bodyPr>
            <a:normAutofit/>
          </a:bodyPr>
          <a:lstStyle/>
          <a:p>
            <a:r>
              <a:rPr lang="en-GB" b="1" dirty="0"/>
              <a:t>Week 2:</a:t>
            </a:r>
          </a:p>
          <a:p>
            <a:r>
              <a:rPr lang="en-GB" dirty="0"/>
              <a:t>How to write a reflective report?  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prepare time-schedule for your dissertation, from now to the submission date </a:t>
            </a:r>
          </a:p>
        </p:txBody>
      </p:sp>
    </p:spTree>
    <p:extLst>
      <p:ext uri="{BB962C8B-B14F-4D97-AF65-F5344CB8AC3E}">
        <p14:creationId xmlns:p14="http://schemas.microsoft.com/office/powerpoint/2010/main" val="4088011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122FC-5C8E-411D-A585-EA7F66509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/>
          </a:bodyPr>
          <a:lstStyle/>
          <a:p>
            <a:r>
              <a:rPr lang="en-GB" b="1" dirty="0"/>
              <a:t>Week 3</a:t>
            </a:r>
            <a:r>
              <a:rPr lang="en-GB" dirty="0"/>
              <a:t>:</a:t>
            </a:r>
          </a:p>
          <a:p>
            <a:r>
              <a:rPr lang="en-GB" dirty="0"/>
              <a:t>Literature Review and Critical Engagement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bring a book relevant for your dissertation and prepare to comment on it for 2 minutes only </a:t>
            </a:r>
          </a:p>
        </p:txBody>
      </p:sp>
    </p:spTree>
    <p:extLst>
      <p:ext uri="{BB962C8B-B14F-4D97-AF65-F5344CB8AC3E}">
        <p14:creationId xmlns:p14="http://schemas.microsoft.com/office/powerpoint/2010/main" val="2442272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16D8B-9A8E-44BC-A189-FCD888D50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sessions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F5511-3969-4053-88B0-A97D68F67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 schedule some extra sessions with Chris Gentleman (UWTSD Career Service) about job application and CV writing as well as with the library about reference styles and finding e-resources (dates tbc)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089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47A02-27B8-458E-BEE0-31984AB34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in Blocks 3-7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73EB4-7353-4B29-8B03-DB126B57F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Block 3: How to get started writing the dissertation? </a:t>
            </a:r>
          </a:p>
          <a:p>
            <a:r>
              <a:rPr lang="en-GB" dirty="0"/>
              <a:t>Block 4: Comparison of different structures</a:t>
            </a:r>
          </a:p>
          <a:p>
            <a:r>
              <a:rPr lang="en-GB" dirty="0"/>
              <a:t>Block 5: What is meant by theory?  </a:t>
            </a:r>
          </a:p>
          <a:p>
            <a:r>
              <a:rPr lang="en-GB" dirty="0"/>
              <a:t>Block 6: Prepare submission of dissertation</a:t>
            </a:r>
          </a:p>
          <a:p>
            <a:r>
              <a:rPr lang="en-GB" dirty="0"/>
              <a:t>Block 7: Prepare 3 minutes presentation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0756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95BC9-BF21-49D8-8A7D-3609BB2C5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session in Block 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C95BA-9A5E-4980-99A6-96E15F9DAA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webinar about MA programmes and PGT applications with Angus Slater (date tbc)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930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A2993-FA1C-4C1B-BA16-ADA6AF55F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86AE2-FC25-4C2F-9E66-B7D237FCA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Meet your supervisor and discuss your progress during the summer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17780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D1B31-830A-4BFE-ABB6-5F51DEB93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06397-ADC8-4674-8DAD-9D9D81236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r>
              <a:rPr lang="en-GB" dirty="0"/>
              <a:t>Contact:</a:t>
            </a:r>
          </a:p>
          <a:p>
            <a:endParaRPr lang="en-GB" dirty="0"/>
          </a:p>
          <a:p>
            <a:r>
              <a:rPr lang="en-GB" dirty="0"/>
              <a:t>Cluster A</a:t>
            </a:r>
          </a:p>
          <a:p>
            <a:pPr lvl="1"/>
            <a:r>
              <a:rPr lang="pt-BR">
                <a:hlinkClick r:id="rId2"/>
              </a:rPr>
              <a:t>h.webster@</a:t>
            </a:r>
            <a:r>
              <a:rPr lang="pt-BR" dirty="0">
                <a:hlinkClick r:id="rId2"/>
              </a:rPr>
              <a:t>uwtsd.ac.uk</a:t>
            </a:r>
            <a:endParaRPr lang="pt-BR" dirty="0"/>
          </a:p>
          <a:p>
            <a:pPr lvl="1"/>
            <a:endParaRPr lang="en-GB" dirty="0"/>
          </a:p>
          <a:p>
            <a:r>
              <a:rPr lang="en-GB" dirty="0"/>
              <a:t>Cluster B</a:t>
            </a:r>
          </a:p>
          <a:p>
            <a:pPr lvl="1"/>
            <a:r>
              <a:rPr lang="en-GB" dirty="0">
                <a:hlinkClick r:id="rId3"/>
              </a:rPr>
              <a:t>b.schmidt@uwtsd.ac.uk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2552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426</Words>
  <Application>Microsoft Office PowerPoint</Application>
  <PresentationFormat>On-screen Show (4:3)</PresentationFormat>
  <Paragraphs>66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Myriad Pro</vt:lpstr>
      <vt:lpstr>Arial</vt:lpstr>
      <vt:lpstr>Calibri</vt:lpstr>
      <vt:lpstr>20140311PresentationUWTSDTemplate</vt:lpstr>
      <vt:lpstr>Induction to Dissertation module </vt:lpstr>
      <vt:lpstr>PowerPoint Presentation</vt:lpstr>
      <vt:lpstr>Generic sites on Moodle </vt:lpstr>
      <vt:lpstr>PowerPoint Presentation</vt:lpstr>
      <vt:lpstr>Assessments </vt:lpstr>
      <vt:lpstr>First small assessment</vt:lpstr>
      <vt:lpstr>Second small assessment</vt:lpstr>
      <vt:lpstr>Teaching plan</vt:lpstr>
      <vt:lpstr>Teaching in Block 2</vt:lpstr>
      <vt:lpstr>PowerPoint Presentation</vt:lpstr>
      <vt:lpstr>PowerPoint Presentation</vt:lpstr>
      <vt:lpstr>Additional sessions  </vt:lpstr>
      <vt:lpstr>Teaching in Blocks 3-7</vt:lpstr>
      <vt:lpstr>Additional session in Block 6 </vt:lpstr>
      <vt:lpstr>Task this week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Yoruba Mythology Human and Divine (W3)</dc:title>
  <dc:creator>Bettina Schmidt</dc:creator>
  <cp:lastModifiedBy>Bettina Schmidt</cp:lastModifiedBy>
  <cp:revision>41</cp:revision>
  <cp:lastPrinted>2022-10-27T07:54:56Z</cp:lastPrinted>
  <dcterms:created xsi:type="dcterms:W3CDTF">2020-09-10T14:22:57Z</dcterms:created>
  <dcterms:modified xsi:type="dcterms:W3CDTF">2022-10-27T07:55:04Z</dcterms:modified>
</cp:coreProperties>
</file>