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7" r:id="rId3"/>
    <p:sldId id="258" r:id="rId4"/>
    <p:sldId id="269" r:id="rId5"/>
    <p:sldId id="283" r:id="rId6"/>
    <p:sldId id="284" r:id="rId7"/>
    <p:sldId id="259" r:id="rId8"/>
    <p:sldId id="270" r:id="rId9"/>
    <p:sldId id="260" r:id="rId10"/>
    <p:sldId id="271" r:id="rId11"/>
    <p:sldId id="261" r:id="rId12"/>
    <p:sldId id="272" r:id="rId13"/>
    <p:sldId id="276" r:id="rId14"/>
    <p:sldId id="277" r:id="rId15"/>
    <p:sldId id="278" r:id="rId16"/>
    <p:sldId id="279" r:id="rId17"/>
    <p:sldId id="280" r:id="rId18"/>
    <p:sldId id="281" r:id="rId19"/>
    <p:sldId id="282" r:id="rId20"/>
    <p:sldId id="285" r:id="rId21"/>
    <p:sldId id="286" r:id="rId22"/>
    <p:sldId id="262" r:id="rId23"/>
    <p:sldId id="275" r:id="rId24"/>
    <p:sldId id="263" r:id="rId25"/>
    <p:sldId id="273" r:id="rId26"/>
    <p:sldId id="264" r:id="rId27"/>
    <p:sldId id="274" r:id="rId28"/>
    <p:sldId id="287" r:id="rId29"/>
    <p:sldId id="288" r:id="rId30"/>
    <p:sldId id="267" r:id="rId31"/>
    <p:sldId id="268"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3447" autoAdjust="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EA67E988-5919-57BB-C7DE-D3EAD38A3045}"/>
              </a:ext>
              <a:ext uri="{C183D7F6-B498-43B3-948B-1728B52AA6E4}">
                <adec:decorative xmlns:adec="http://schemas.microsoft.com/office/drawing/2017/decorative" val="1"/>
              </a:ext>
            </a:extLst>
          </p:cNvPr>
          <p:cNvSpPr/>
          <p:nvPr/>
        </p:nvSpPr>
        <p:spPr>
          <a:xfrm>
            <a:off x="517870" y="6209925"/>
            <a:ext cx="11155680" cy="45719"/>
          </a:xfrm>
          <a:custGeom>
            <a:avLst/>
            <a:gdLst>
              <a:gd name="connsiteX0" fmla="*/ 0 w 8715708"/>
              <a:gd name="connsiteY0" fmla="*/ 0 h 45719"/>
              <a:gd name="connsiteX1" fmla="*/ 3694525 w 8715708"/>
              <a:gd name="connsiteY1" fmla="*/ 0 h 45719"/>
              <a:gd name="connsiteX2" fmla="*/ 5021183 w 8715708"/>
              <a:gd name="connsiteY2" fmla="*/ 0 h 45719"/>
              <a:gd name="connsiteX3" fmla="*/ 8715708 w 8715708"/>
              <a:gd name="connsiteY3" fmla="*/ 0 h 45719"/>
              <a:gd name="connsiteX4" fmla="*/ 8715708 w 8715708"/>
              <a:gd name="connsiteY4" fmla="*/ 45719 h 45719"/>
              <a:gd name="connsiteX5" fmla="*/ 5021183 w 8715708"/>
              <a:gd name="connsiteY5" fmla="*/ 45719 h 45719"/>
              <a:gd name="connsiteX6" fmla="*/ 3694525 w 8715708"/>
              <a:gd name="connsiteY6" fmla="*/ 45719 h 45719"/>
              <a:gd name="connsiteX7" fmla="*/ 0 w 8715708"/>
              <a:gd name="connsiteY7" fmla="*/ 45719 h 4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15708" h="45719">
                <a:moveTo>
                  <a:pt x="0" y="0"/>
                </a:moveTo>
                <a:lnTo>
                  <a:pt x="3694525" y="0"/>
                </a:lnTo>
                <a:lnTo>
                  <a:pt x="5021183" y="0"/>
                </a:lnTo>
                <a:lnTo>
                  <a:pt x="8715708" y="0"/>
                </a:lnTo>
                <a:lnTo>
                  <a:pt x="8715708" y="45719"/>
                </a:lnTo>
                <a:lnTo>
                  <a:pt x="5021183" y="45719"/>
                </a:lnTo>
                <a:lnTo>
                  <a:pt x="3694525" y="45719"/>
                </a:lnTo>
                <a:lnTo>
                  <a:pt x="0" y="4571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B2327B2-BA4B-2C04-0751-5CB63D4AA425}"/>
              </a:ext>
            </a:extLst>
          </p:cNvPr>
          <p:cNvSpPr>
            <a:spLocks noGrp="1"/>
          </p:cNvSpPr>
          <p:nvPr>
            <p:ph type="ctrTitle"/>
          </p:nvPr>
        </p:nvSpPr>
        <p:spPr>
          <a:xfrm>
            <a:off x="521208" y="978408"/>
            <a:ext cx="11155680" cy="3429000"/>
          </a:xfrm>
        </p:spPr>
        <p:txBody>
          <a:bodyPr anchor="t">
            <a:normAutofit/>
          </a:bodyPr>
          <a:lstStyle>
            <a:lvl1pPr algn="l">
              <a:defRPr sz="7200"/>
            </a:lvl1pPr>
          </a:lstStyle>
          <a:p>
            <a:r>
              <a:rPr lang="en-US" dirty="0"/>
              <a:t>Click to edit Master title style</a:t>
            </a:r>
          </a:p>
        </p:txBody>
      </p:sp>
      <p:sp>
        <p:nvSpPr>
          <p:cNvPr id="3" name="Subtitle 2">
            <a:extLst>
              <a:ext uri="{FF2B5EF4-FFF2-40B4-BE49-F238E27FC236}">
                <a16:creationId xmlns:a16="http://schemas.microsoft.com/office/drawing/2014/main" id="{E7201176-DC7A-4C3D-3D8F-352526DA7B5D}"/>
              </a:ext>
            </a:extLst>
          </p:cNvPr>
          <p:cNvSpPr>
            <a:spLocks noGrp="1"/>
          </p:cNvSpPr>
          <p:nvPr>
            <p:ph type="subTitle" idx="1"/>
          </p:nvPr>
        </p:nvSpPr>
        <p:spPr>
          <a:xfrm>
            <a:off x="521208" y="4480560"/>
            <a:ext cx="7104888" cy="1399032"/>
          </a:xfrm>
        </p:spPr>
        <p:txBody>
          <a:bodyPr anchor="b">
            <a:normAutofit/>
          </a:bodyPr>
          <a:lstStyle>
            <a:lvl1pPr marL="0" indent="0" algn="l">
              <a:buNone/>
              <a:defRPr sz="22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67DC221-9A2E-7459-102F-C3CFB27CC389}"/>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5" name="Footer Placeholder 4">
            <a:extLst>
              <a:ext uri="{FF2B5EF4-FFF2-40B4-BE49-F238E27FC236}">
                <a16:creationId xmlns:a16="http://schemas.microsoft.com/office/drawing/2014/main" id="{A5020671-6F7D-3A03-EEC1-661A87F96F4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453D3A-E0F9-8386-2A6C-96671FBB15A5}"/>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3436089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9924715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29D51F-B2D5-2804-4F7C-C99850FBD05B}"/>
              </a:ext>
            </a:extLst>
          </p:cNvPr>
          <p:cNvSpPr>
            <a:spLocks noGrp="1"/>
          </p:cNvSpPr>
          <p:nvPr>
            <p:ph type="title"/>
          </p:nvPr>
        </p:nvSpPr>
        <p:spPr>
          <a:xfrm>
            <a:off x="521208" y="978408"/>
            <a:ext cx="5020056" cy="4288536"/>
          </a:xfrm>
        </p:spPr>
        <p:txBody>
          <a:bodyPr anchor="t">
            <a:normAutofit/>
          </a:bodyPr>
          <a:lstStyle>
            <a:lvl1pPr>
              <a:defRPr sz="5400"/>
            </a:lvl1pPr>
          </a:lstStyle>
          <a:p>
            <a:r>
              <a:rPr lang="en-US" dirty="0"/>
              <a:t>Click to edit Master title style</a:t>
            </a:r>
          </a:p>
        </p:txBody>
      </p:sp>
      <p:sp>
        <p:nvSpPr>
          <p:cNvPr id="3" name="Text Placeholder 2">
            <a:extLst>
              <a:ext uri="{FF2B5EF4-FFF2-40B4-BE49-F238E27FC236}">
                <a16:creationId xmlns:a16="http://schemas.microsoft.com/office/drawing/2014/main" id="{15FE5516-03B6-C488-EB4A-68AE681EDFB8}"/>
              </a:ext>
            </a:extLst>
          </p:cNvPr>
          <p:cNvSpPr>
            <a:spLocks noGrp="1"/>
          </p:cNvSpPr>
          <p:nvPr>
            <p:ph type="body" idx="1"/>
          </p:nvPr>
        </p:nvSpPr>
        <p:spPr>
          <a:xfrm>
            <a:off x="521208" y="5266944"/>
            <a:ext cx="5020056" cy="1088136"/>
          </a:xfrm>
        </p:spPr>
        <p:txBody>
          <a:bodyPr anchor="b">
            <a:normAutofit/>
          </a:bodyPr>
          <a:lstStyle>
            <a:lvl1pPr marL="0" indent="0">
              <a:buNone/>
              <a:defRPr sz="2200" i="1">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0ECB4D7-49A7-D050-70B9-11A1E2D445D8}"/>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5" name="Footer Placeholder 4">
            <a:extLst>
              <a:ext uri="{FF2B5EF4-FFF2-40B4-BE49-F238E27FC236}">
                <a16:creationId xmlns:a16="http://schemas.microsoft.com/office/drawing/2014/main" id="{8A9A913F-AD00-C1EE-B01A-8590671C01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4FC386-B2AF-6FAD-D053-E22D48CD7285}"/>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4E1E1B67-3BFF-F04B-52F4-7E724FB3B24D}"/>
              </a:ext>
            </a:extLst>
          </p:cNvPr>
          <p:cNvSpPr/>
          <p:nvPr/>
        </p:nvSpPr>
        <p:spPr>
          <a:xfrm>
            <a:off x="517870" y="508090"/>
            <a:ext cx="5021183"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762503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CE3B21-CF4D-1B01-0F4E-D32C1B218B63}"/>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1FB39FF2-6858-B514-B695-58442557D0C1}"/>
              </a:ext>
            </a:extLst>
          </p:cNvPr>
          <p:cNvSpPr>
            <a:spLocks noGrp="1"/>
          </p:cNvSpPr>
          <p:nvPr>
            <p:ph sz="half" idx="1"/>
          </p:nvPr>
        </p:nvSpPr>
        <p:spPr>
          <a:xfrm>
            <a:off x="521208"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FA30130-974D-B91D-5B93-EC52AABDB5B0}"/>
              </a:ext>
            </a:extLst>
          </p:cNvPr>
          <p:cNvSpPr>
            <a:spLocks noGrp="1"/>
          </p:cNvSpPr>
          <p:nvPr>
            <p:ph sz="half" idx="2"/>
          </p:nvPr>
        </p:nvSpPr>
        <p:spPr>
          <a:xfrm>
            <a:off x="6519672" y="2578608"/>
            <a:ext cx="5166360" cy="376732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15BED99-6FD7-9C6B-1152-A6E42715BB79}"/>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6" name="Footer Placeholder 5">
            <a:extLst>
              <a:ext uri="{FF2B5EF4-FFF2-40B4-BE49-F238E27FC236}">
                <a16:creationId xmlns:a16="http://schemas.microsoft.com/office/drawing/2014/main" id="{BA253AAC-5967-2565-A715-82D3505ABF0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4B51313-69FB-E016-3CC1-62CA476ED214}"/>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44717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B3DF9D-B849-CE37-97E4-AD37F880677F}"/>
              </a:ext>
            </a:extLst>
          </p:cNvPr>
          <p:cNvSpPr>
            <a:spLocks noGrp="1"/>
          </p:cNvSpPr>
          <p:nvPr>
            <p:ph type="title"/>
          </p:nvPr>
        </p:nvSpPr>
        <p:spPr>
          <a:xfrm>
            <a:off x="521208" y="978408"/>
            <a:ext cx="11164824" cy="12161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9D4C626-4008-960A-E601-6AA9F4BB8D8B}"/>
              </a:ext>
            </a:extLst>
          </p:cNvPr>
          <p:cNvSpPr>
            <a:spLocks noGrp="1"/>
          </p:cNvSpPr>
          <p:nvPr>
            <p:ph type="body" idx="1"/>
          </p:nvPr>
        </p:nvSpPr>
        <p:spPr>
          <a:xfrm>
            <a:off x="521208"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806E8D6C-AC07-ED6B-2EA8-9C40A5AEA748}"/>
              </a:ext>
            </a:extLst>
          </p:cNvPr>
          <p:cNvSpPr>
            <a:spLocks noGrp="1"/>
          </p:cNvSpPr>
          <p:nvPr>
            <p:ph sz="half" idx="2"/>
          </p:nvPr>
        </p:nvSpPr>
        <p:spPr>
          <a:xfrm>
            <a:off x="521208"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C52617E-C6D9-246B-E7B7-8159DF17C0A3}"/>
              </a:ext>
            </a:extLst>
          </p:cNvPr>
          <p:cNvSpPr>
            <a:spLocks noGrp="1"/>
          </p:cNvSpPr>
          <p:nvPr>
            <p:ph type="body" sz="quarter" idx="3"/>
          </p:nvPr>
        </p:nvSpPr>
        <p:spPr>
          <a:xfrm>
            <a:off x="6519672" y="2340864"/>
            <a:ext cx="5166360" cy="658368"/>
          </a:xfrm>
        </p:spPr>
        <p:txBody>
          <a:bodyPr anchor="b">
            <a:normAutofit/>
          </a:bodyPr>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DBC2094-7EBC-02C5-5AB5-233E63080A9C}"/>
              </a:ext>
            </a:extLst>
          </p:cNvPr>
          <p:cNvSpPr>
            <a:spLocks noGrp="1"/>
          </p:cNvSpPr>
          <p:nvPr>
            <p:ph sz="quarter" idx="4"/>
          </p:nvPr>
        </p:nvSpPr>
        <p:spPr>
          <a:xfrm>
            <a:off x="6519672" y="3035808"/>
            <a:ext cx="5166360" cy="331012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23010BD2-59B4-FD2E-3C5E-C83AE6003985}"/>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8" name="Footer Placeholder 7">
            <a:extLst>
              <a:ext uri="{FF2B5EF4-FFF2-40B4-BE49-F238E27FC236}">
                <a16:creationId xmlns:a16="http://schemas.microsoft.com/office/drawing/2014/main" id="{E72B35C4-A654-7759-BDA0-94D9D1A216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5F4347-2EC0-CA6E-2637-8048456D7ECB}"/>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956731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34716D-52F2-C7FB-83B1-2DA1AD375EAE}"/>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56F4A371-AC27-6A28-32E6-74A28371BF55}"/>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4" name="Footer Placeholder 3">
            <a:extLst>
              <a:ext uri="{FF2B5EF4-FFF2-40B4-BE49-F238E27FC236}">
                <a16:creationId xmlns:a16="http://schemas.microsoft.com/office/drawing/2014/main" id="{D155941A-A24E-885D-E894-0326F4C4004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9D5E5B4-971F-FF6A-1B07-A5C8537055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7249380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F431F-E6DC-4137-3092-A30A0A3628EC}"/>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3" name="Footer Placeholder 2">
            <a:extLst>
              <a:ext uri="{FF2B5EF4-FFF2-40B4-BE49-F238E27FC236}">
                <a16:creationId xmlns:a16="http://schemas.microsoft.com/office/drawing/2014/main" id="{06AC814B-67B4-C70F-FA51-6205D5E2CB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1EAA9C9-D895-DD20-1089-EA75EA42895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63806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50562-884C-9053-70C1-3B72A0B45EA6}"/>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Content Placeholder 2">
            <a:extLst>
              <a:ext uri="{FF2B5EF4-FFF2-40B4-BE49-F238E27FC236}">
                <a16:creationId xmlns:a16="http://schemas.microsoft.com/office/drawing/2014/main" id="{0318F509-68F0-39D5-1A8B-CE246715AE46}"/>
              </a:ext>
            </a:extLst>
          </p:cNvPr>
          <p:cNvSpPr>
            <a:spLocks noGrp="1"/>
          </p:cNvSpPr>
          <p:nvPr>
            <p:ph idx="1"/>
          </p:nvPr>
        </p:nvSpPr>
        <p:spPr>
          <a:xfrm>
            <a:off x="6519672" y="987424"/>
            <a:ext cx="5166360" cy="5358384"/>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F158E37C-27CE-3A84-FC74-BDCCD8A9A3EC}"/>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A95F79-E23E-11D2-40BF-66ED340195DB}"/>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6" name="Footer Placeholder 5">
            <a:extLst>
              <a:ext uri="{FF2B5EF4-FFF2-40B4-BE49-F238E27FC236}">
                <a16:creationId xmlns:a16="http://schemas.microsoft.com/office/drawing/2014/main" id="{4457F7FC-06F3-3D89-5D1A-4EC4B1D7355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54ACD5-6E0B-5713-DC9A-41E9D62AB12D}"/>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26483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2D45-7CDB-D38C-2AAE-273F797674E1}"/>
              </a:ext>
            </a:extLst>
          </p:cNvPr>
          <p:cNvSpPr>
            <a:spLocks noGrp="1"/>
          </p:cNvSpPr>
          <p:nvPr>
            <p:ph type="title"/>
          </p:nvPr>
        </p:nvSpPr>
        <p:spPr>
          <a:xfrm>
            <a:off x="521208" y="978408"/>
            <a:ext cx="5020056" cy="2459736"/>
          </a:xfrm>
        </p:spPr>
        <p:txBody>
          <a:bodyPr anchor="t">
            <a:noAutofit/>
          </a:bodyPr>
          <a:lstStyle>
            <a:lvl1pPr>
              <a:defRPr sz="4400"/>
            </a:lvl1pPr>
          </a:lstStyle>
          <a:p>
            <a:r>
              <a:rPr lang="en-US" dirty="0"/>
              <a:t>Click to edit Master title style</a:t>
            </a:r>
          </a:p>
        </p:txBody>
      </p:sp>
      <p:sp>
        <p:nvSpPr>
          <p:cNvPr id="3" name="Picture Placeholder 2">
            <a:extLst>
              <a:ext uri="{FF2B5EF4-FFF2-40B4-BE49-F238E27FC236}">
                <a16:creationId xmlns:a16="http://schemas.microsoft.com/office/drawing/2014/main" id="{CCBF0855-1744-56E4-B115-3A3C5EA7834B}"/>
              </a:ext>
            </a:extLst>
          </p:cNvPr>
          <p:cNvSpPr>
            <a:spLocks noGrp="1"/>
          </p:cNvSpPr>
          <p:nvPr>
            <p:ph type="pic" idx="1"/>
          </p:nvPr>
        </p:nvSpPr>
        <p:spPr>
          <a:xfrm>
            <a:off x="6519672" y="987424"/>
            <a:ext cx="5166360" cy="535838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85E8A1D-28AE-4A19-BD96-401D4822A53D}"/>
              </a:ext>
            </a:extLst>
          </p:cNvPr>
          <p:cNvSpPr>
            <a:spLocks noGrp="1"/>
          </p:cNvSpPr>
          <p:nvPr>
            <p:ph type="body" sz="half" idx="2"/>
          </p:nvPr>
        </p:nvSpPr>
        <p:spPr>
          <a:xfrm>
            <a:off x="521208" y="3575304"/>
            <a:ext cx="5020056" cy="2770632"/>
          </a:xfrm>
        </p:spPr>
        <p:txBody>
          <a:bodyPr>
            <a:normAutofit/>
          </a:bodyPr>
          <a:lstStyle>
            <a:lvl1pPr marL="0" indent="0">
              <a:buNone/>
              <a:defRPr sz="22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327DDB-CE95-4C89-DFC5-7DDBFC24E89C}"/>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6" name="Footer Placeholder 5">
            <a:extLst>
              <a:ext uri="{FF2B5EF4-FFF2-40B4-BE49-F238E27FC236}">
                <a16:creationId xmlns:a16="http://schemas.microsoft.com/office/drawing/2014/main" id="{0522C835-F3B5-943C-FFC4-D5BA9666AF3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709891-6E3C-ADED-01DD-15FCED37AF4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24916298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36771-E72D-FAD8-771E-3E196DD2E1C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B5BB827-257D-60D9-792F-E6959004297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CE5D2E7-C856-F78A-E88C-375474982A5F}"/>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5" name="Footer Placeholder 4">
            <a:extLst>
              <a:ext uri="{FF2B5EF4-FFF2-40B4-BE49-F238E27FC236}">
                <a16:creationId xmlns:a16="http://schemas.microsoft.com/office/drawing/2014/main" id="{0FDAB289-9591-51C9-9E3C-B6F2ACC6A6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7FE037C-790D-7442-8E43-D2740B3952B1}"/>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30938902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2635151-A38B-3766-6A32-FF1DF7687D9F}"/>
              </a:ext>
            </a:extLst>
          </p:cNvPr>
          <p:cNvSpPr>
            <a:spLocks noGrp="1"/>
          </p:cNvSpPr>
          <p:nvPr>
            <p:ph type="title" orient="vert"/>
          </p:nvPr>
        </p:nvSpPr>
        <p:spPr>
          <a:xfrm>
            <a:off x="8659368" y="978408"/>
            <a:ext cx="2551176" cy="5367528"/>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33D132D1-640C-FB9A-AD6F-D845738349F6}"/>
              </a:ext>
            </a:extLst>
          </p:cNvPr>
          <p:cNvSpPr>
            <a:spLocks noGrp="1"/>
          </p:cNvSpPr>
          <p:nvPr>
            <p:ph type="body" orient="vert" idx="1"/>
          </p:nvPr>
        </p:nvSpPr>
        <p:spPr>
          <a:xfrm>
            <a:off x="521208" y="978408"/>
            <a:ext cx="8010144" cy="536752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955F80A-4BA7-8ED8-9A62-B92194272620}"/>
              </a:ext>
            </a:extLst>
          </p:cNvPr>
          <p:cNvSpPr>
            <a:spLocks noGrp="1"/>
          </p:cNvSpPr>
          <p:nvPr>
            <p:ph type="dt" sz="half" idx="10"/>
          </p:nvPr>
        </p:nvSpPr>
        <p:spPr/>
        <p:txBody>
          <a:bodyPr/>
          <a:lstStyle/>
          <a:p>
            <a:fld id="{E80C50CD-E178-4744-9B35-B2F624D6C5E9}" type="datetimeFigureOut">
              <a:rPr lang="en-US" smtClean="0"/>
              <a:t>4/5/2026</a:t>
            </a:fld>
            <a:endParaRPr lang="en-US"/>
          </a:p>
        </p:txBody>
      </p:sp>
      <p:sp>
        <p:nvSpPr>
          <p:cNvPr id="5" name="Footer Placeholder 4">
            <a:extLst>
              <a:ext uri="{FF2B5EF4-FFF2-40B4-BE49-F238E27FC236}">
                <a16:creationId xmlns:a16="http://schemas.microsoft.com/office/drawing/2014/main" id="{85E38113-D55A-A1A0-D1FE-53C95860FB6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919DDB-F89D-4B2D-21A2-82AF1D1023E4}"/>
              </a:ext>
            </a:extLst>
          </p:cNvPr>
          <p:cNvSpPr>
            <a:spLocks noGrp="1"/>
          </p:cNvSpPr>
          <p:nvPr>
            <p:ph type="sldNum" sz="quarter" idx="12"/>
          </p:nvPr>
        </p:nvSpPr>
        <p:spPr/>
        <p:txBody>
          <a:bodyPr/>
          <a:lstStyle/>
          <a:p>
            <a:fld id="{148CC95F-0247-41B6-91CF-DC97C76A7088}" type="slidenum">
              <a:rPr lang="en-US" smtClean="0"/>
              <a:t>‹#›</a:t>
            </a:fld>
            <a:endParaRPr lang="en-US"/>
          </a:p>
        </p:txBody>
      </p:sp>
      <p:sp>
        <p:nvSpPr>
          <p:cNvPr id="7" name="Rectangle 6">
            <a:extLst>
              <a:ext uri="{FF2B5EF4-FFF2-40B4-BE49-F238E27FC236}">
                <a16:creationId xmlns:a16="http://schemas.microsoft.com/office/drawing/2014/main" id="{262572D8-D485-1DB1-34B1-C35C61C89940}"/>
              </a:ext>
            </a:extLst>
          </p:cNvPr>
          <p:cNvSpPr/>
          <p:nvPr/>
        </p:nvSpPr>
        <p:spPr>
          <a:xfrm rot="5400000">
            <a:off x="8936623" y="3585018"/>
            <a:ext cx="5325734" cy="14927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85010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31A28D7-6581-4956-AAE3-9104804DF55B}"/>
              </a:ext>
            </a:extLst>
          </p:cNvPr>
          <p:cNvSpPr>
            <a:spLocks noGrp="1"/>
          </p:cNvSpPr>
          <p:nvPr>
            <p:ph type="title"/>
          </p:nvPr>
        </p:nvSpPr>
        <p:spPr>
          <a:xfrm>
            <a:off x="521208" y="978408"/>
            <a:ext cx="11155680" cy="146304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F3CFCCA4-57A4-08A1-FC45-D2BBA66FABFA}"/>
              </a:ext>
            </a:extLst>
          </p:cNvPr>
          <p:cNvSpPr>
            <a:spLocks noGrp="1"/>
          </p:cNvSpPr>
          <p:nvPr>
            <p:ph type="body" idx="1"/>
          </p:nvPr>
        </p:nvSpPr>
        <p:spPr>
          <a:xfrm>
            <a:off x="521208" y="2578608"/>
            <a:ext cx="11155680" cy="376732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0FAA0F4-2442-8D45-3C3D-1B8F55C8683A}"/>
              </a:ext>
            </a:extLst>
          </p:cNvPr>
          <p:cNvSpPr>
            <a:spLocks noGrp="1"/>
          </p:cNvSpPr>
          <p:nvPr>
            <p:ph type="dt" sz="half" idx="2"/>
          </p:nvPr>
        </p:nvSpPr>
        <p:spPr>
          <a:xfrm>
            <a:off x="521208" y="6419088"/>
            <a:ext cx="2743200" cy="365125"/>
          </a:xfrm>
          <a:prstGeom prst="rect">
            <a:avLst/>
          </a:prstGeom>
        </p:spPr>
        <p:txBody>
          <a:bodyPr vert="horz" lIns="91440" tIns="45720" rIns="91440" bIns="45720" rtlCol="0" anchor="ctr"/>
          <a:lstStyle>
            <a:lvl1pPr algn="l">
              <a:defRPr sz="900">
                <a:solidFill>
                  <a:schemeClr val="tx1"/>
                </a:solidFill>
              </a:defRPr>
            </a:lvl1pPr>
          </a:lstStyle>
          <a:p>
            <a:fld id="{E80C50CD-E178-4744-9B35-B2F624D6C5E9}" type="datetimeFigureOut">
              <a:rPr lang="en-US" smtClean="0"/>
              <a:pPr/>
              <a:t>4/5/2026</a:t>
            </a:fld>
            <a:endParaRPr lang="en-US"/>
          </a:p>
        </p:txBody>
      </p:sp>
      <p:sp>
        <p:nvSpPr>
          <p:cNvPr id="5" name="Footer Placeholder 4">
            <a:extLst>
              <a:ext uri="{FF2B5EF4-FFF2-40B4-BE49-F238E27FC236}">
                <a16:creationId xmlns:a16="http://schemas.microsoft.com/office/drawing/2014/main" id="{9E03785E-FB42-1D54-92AC-D0A61A8FABD4}"/>
              </a:ext>
            </a:extLst>
          </p:cNvPr>
          <p:cNvSpPr>
            <a:spLocks noGrp="1"/>
          </p:cNvSpPr>
          <p:nvPr>
            <p:ph type="ftr" sz="quarter" idx="3"/>
          </p:nvPr>
        </p:nvSpPr>
        <p:spPr>
          <a:xfrm>
            <a:off x="521208" y="100584"/>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BCC9CF34-1274-DB45-4809-90E5D244A9AE}"/>
              </a:ext>
            </a:extLst>
          </p:cNvPr>
          <p:cNvSpPr>
            <a:spLocks noGrp="1"/>
          </p:cNvSpPr>
          <p:nvPr>
            <p:ph type="sldNum" sz="quarter" idx="4"/>
          </p:nvPr>
        </p:nvSpPr>
        <p:spPr>
          <a:xfrm>
            <a:off x="11457432" y="6419088"/>
            <a:ext cx="640080" cy="365125"/>
          </a:xfrm>
          <a:prstGeom prst="rect">
            <a:avLst/>
          </a:prstGeom>
        </p:spPr>
        <p:txBody>
          <a:bodyPr vert="horz" lIns="91440" tIns="45720" rIns="91440" bIns="45720" rtlCol="0" anchor="ctr"/>
          <a:lstStyle>
            <a:lvl1pPr algn="r">
              <a:defRPr sz="900">
                <a:solidFill>
                  <a:schemeClr val="tx1"/>
                </a:solidFill>
              </a:defRPr>
            </a:lvl1pPr>
          </a:lstStyle>
          <a:p>
            <a:fld id="{148CC95F-0247-41B6-91CF-DC97C76A7088}" type="slidenum">
              <a:rPr lang="en-US" smtClean="0"/>
              <a:pPr/>
              <a:t>‹#›</a:t>
            </a:fld>
            <a:endParaRPr lang="en-US"/>
          </a:p>
        </p:txBody>
      </p:sp>
      <p:sp>
        <p:nvSpPr>
          <p:cNvPr id="7" name="Freeform: Shape 6">
            <a:extLst>
              <a:ext uri="{FF2B5EF4-FFF2-40B4-BE49-F238E27FC236}">
                <a16:creationId xmlns:a16="http://schemas.microsoft.com/office/drawing/2014/main" id="{774A975B-A886-5202-0489-6965514A0D14}"/>
              </a:ext>
              <a:ext uri="{C183D7F6-B498-43B3-948B-1728B52AA6E4}">
                <adec:decorative xmlns:adec="http://schemas.microsoft.com/office/drawing/2017/decorative" val="1"/>
              </a:ext>
            </a:extLst>
          </p:cNvPr>
          <p:cNvSpPr/>
          <p:nvPr/>
        </p:nvSpPr>
        <p:spPr>
          <a:xfrm>
            <a:off x="517869" y="508090"/>
            <a:ext cx="11153214" cy="149279"/>
          </a:xfrm>
          <a:custGeom>
            <a:avLst/>
            <a:gdLst>
              <a:gd name="connsiteX0" fmla="*/ 0 w 8085002"/>
              <a:gd name="connsiteY0" fmla="*/ 0 h 149279"/>
              <a:gd name="connsiteX1" fmla="*/ 8085002 w 8085002"/>
              <a:gd name="connsiteY1" fmla="*/ 0 h 149279"/>
              <a:gd name="connsiteX2" fmla="*/ 8085002 w 8085002"/>
              <a:gd name="connsiteY2" fmla="*/ 149279 h 149279"/>
              <a:gd name="connsiteX3" fmla="*/ 0 w 8085002"/>
              <a:gd name="connsiteY3" fmla="*/ 149279 h 149279"/>
            </a:gdLst>
            <a:ahLst/>
            <a:cxnLst>
              <a:cxn ang="0">
                <a:pos x="connsiteX0" y="connsiteY0"/>
              </a:cxn>
              <a:cxn ang="0">
                <a:pos x="connsiteX1" y="connsiteY1"/>
              </a:cxn>
              <a:cxn ang="0">
                <a:pos x="connsiteX2" y="connsiteY2"/>
              </a:cxn>
              <a:cxn ang="0">
                <a:pos x="connsiteX3" y="connsiteY3"/>
              </a:cxn>
            </a:cxnLst>
            <a:rect l="l" t="t" r="r" b="b"/>
            <a:pathLst>
              <a:path w="8085002" h="149279">
                <a:moveTo>
                  <a:pt x="0" y="0"/>
                </a:moveTo>
                <a:lnTo>
                  <a:pt x="8085002" y="0"/>
                </a:lnTo>
                <a:lnTo>
                  <a:pt x="8085002" y="149279"/>
                </a:lnTo>
                <a:lnTo>
                  <a:pt x="0" y="149279"/>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223402935"/>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england.nhs.uk/statistic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hyperlink" Target="https://www.cipd.co.uk/" TargetMode="External"/><Relationship Id="rId5" Type="http://schemas.openxmlformats.org/officeDocument/2006/relationships/hyperlink" Target="https://www.health.org.uk/" TargetMode="External"/><Relationship Id="rId4" Type="http://schemas.openxmlformats.org/officeDocument/2006/relationships/hyperlink" Target="https://www.kingsfund.org.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0EECA69B-4C2A-7F31-8019-E90DB3BD49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pic>
        <p:nvPicPr>
          <p:cNvPr id="14" name="Picture 13">
            <a:extLst>
              <a:ext uri="{FF2B5EF4-FFF2-40B4-BE49-F238E27FC236}">
                <a16:creationId xmlns:a16="http://schemas.microsoft.com/office/drawing/2014/main" id="{52B20C77-BE6D-A4DC-F37E-6A3D9A2FCD27}"/>
              </a:ext>
            </a:extLst>
          </p:cNvPr>
          <p:cNvPicPr>
            <a:picLocks noChangeAspect="1"/>
          </p:cNvPicPr>
          <p:nvPr/>
        </p:nvPicPr>
        <p:blipFill>
          <a:blip r:embed="rId2"/>
          <a:srcRect t="11896" b="3834"/>
          <a:stretch>
            <a:fillRect/>
          </a:stretch>
        </p:blipFill>
        <p:spPr>
          <a:xfrm>
            <a:off x="20" y="0"/>
            <a:ext cx="12191980" cy="6857990"/>
          </a:xfrm>
          <a:prstGeom prst="rect">
            <a:avLst/>
          </a:prstGeom>
        </p:spPr>
      </p:pic>
      <p:sp>
        <p:nvSpPr>
          <p:cNvPr id="15" name="Rectangle 14">
            <a:extLst>
              <a:ext uri="{FF2B5EF4-FFF2-40B4-BE49-F238E27FC236}">
                <a16:creationId xmlns:a16="http://schemas.microsoft.com/office/drawing/2014/main" id="{857DEAC1-B3AA-6569-0A44-A191DF2F3C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7840"/>
            <a:ext cx="12191999" cy="1280160"/>
          </a:xfrm>
          <a:prstGeom prst="rect">
            <a:avLst/>
          </a:prstGeom>
          <a:solidFill>
            <a:schemeClr val="bg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Bierstadt"/>
              <a:ea typeface="+mn-ea"/>
              <a:cs typeface="+mn-cs"/>
            </a:endParaRPr>
          </a:p>
        </p:txBody>
      </p:sp>
      <p:sp>
        <p:nvSpPr>
          <p:cNvPr id="3" name="Subtitle 2">
            <a:extLst>
              <a:ext uri="{FF2B5EF4-FFF2-40B4-BE49-F238E27FC236}">
                <a16:creationId xmlns:a16="http://schemas.microsoft.com/office/drawing/2014/main" id="{6710EA96-8095-38A6-F50A-170ADA5501A8}"/>
              </a:ext>
            </a:extLst>
          </p:cNvPr>
          <p:cNvSpPr>
            <a:spLocks noGrp="1"/>
          </p:cNvSpPr>
          <p:nvPr>
            <p:ph type="subTitle" idx="1"/>
          </p:nvPr>
        </p:nvSpPr>
        <p:spPr>
          <a:xfrm>
            <a:off x="8545287" y="5739969"/>
            <a:ext cx="3451998" cy="960120"/>
          </a:xfrm>
        </p:spPr>
        <p:txBody>
          <a:bodyPr anchor="ctr">
            <a:normAutofit/>
          </a:bodyPr>
          <a:lstStyle/>
          <a:p>
            <a:r>
              <a:rPr lang="en-US" sz="1900" dirty="0"/>
              <a:t>Submission Date: 5</a:t>
            </a:r>
            <a:r>
              <a:rPr lang="en-US" sz="1900" baseline="30000" dirty="0"/>
              <a:t>th </a:t>
            </a:r>
            <a:r>
              <a:rPr lang="en-US" sz="1900" dirty="0"/>
              <a:t>April’2026</a:t>
            </a:r>
            <a:endParaRPr lang="en-GB" sz="1900" dirty="0"/>
          </a:p>
        </p:txBody>
      </p:sp>
      <p:sp>
        <p:nvSpPr>
          <p:cNvPr id="5" name="TextBox 4">
            <a:extLst>
              <a:ext uri="{FF2B5EF4-FFF2-40B4-BE49-F238E27FC236}">
                <a16:creationId xmlns:a16="http://schemas.microsoft.com/office/drawing/2014/main" id="{68F515CD-8243-6A55-F348-DB1CE9AE704E}"/>
              </a:ext>
            </a:extLst>
          </p:cNvPr>
          <p:cNvSpPr txBox="1"/>
          <p:nvPr/>
        </p:nvSpPr>
        <p:spPr>
          <a:xfrm>
            <a:off x="442984" y="5830074"/>
            <a:ext cx="8294914" cy="707886"/>
          </a:xfrm>
          <a:prstGeom prst="rect">
            <a:avLst/>
          </a:prstGeom>
          <a:noFill/>
        </p:spPr>
        <p:txBody>
          <a:bodyPr wrap="square">
            <a:spAutoFit/>
          </a:bodyPr>
          <a:lstStyle/>
          <a:p>
            <a:r>
              <a:rPr lang="en-GB" sz="4000" b="1" dirty="0">
                <a:latin typeface="Arial" panose="020B0604020202020204" pitchFamily="34" charset="0"/>
                <a:cs typeface="Arial" panose="020B0604020202020204" pitchFamily="34" charset="0"/>
              </a:rPr>
              <a:t>Human Capital Management</a:t>
            </a:r>
          </a:p>
        </p:txBody>
      </p:sp>
      <p:sp>
        <p:nvSpPr>
          <p:cNvPr id="7" name="TextBox 6">
            <a:extLst>
              <a:ext uri="{FF2B5EF4-FFF2-40B4-BE49-F238E27FC236}">
                <a16:creationId xmlns:a16="http://schemas.microsoft.com/office/drawing/2014/main" id="{727E2178-80FA-934C-BCB5-03C5F0EFCF5B}"/>
              </a:ext>
            </a:extLst>
          </p:cNvPr>
          <p:cNvSpPr txBox="1"/>
          <p:nvPr/>
        </p:nvSpPr>
        <p:spPr>
          <a:xfrm>
            <a:off x="3990385" y="440714"/>
            <a:ext cx="8339707" cy="707886"/>
          </a:xfrm>
          <a:prstGeom prst="rect">
            <a:avLst/>
          </a:prstGeom>
          <a:noFill/>
        </p:spPr>
        <p:txBody>
          <a:bodyPr wrap="square">
            <a:spAutoFit/>
          </a:bodyPr>
          <a:lstStyle/>
          <a:p>
            <a:r>
              <a:rPr lang="en-US" sz="2000" b="1" dirty="0">
                <a:solidFill>
                  <a:schemeClr val="bg1"/>
                </a:solidFill>
                <a:latin typeface="Arial" panose="020B0604020202020204" pitchFamily="34" charset="0"/>
                <a:cs typeface="Arial" panose="020B0604020202020204" pitchFamily="34" charset="0"/>
              </a:rPr>
              <a:t>Group presentation: Human Capital Challenges in the NHS,</a:t>
            </a:r>
          </a:p>
          <a:p>
            <a:r>
              <a:rPr lang="en-US" sz="2000" b="1" dirty="0">
                <a:solidFill>
                  <a:schemeClr val="bg1"/>
                </a:solidFill>
                <a:latin typeface="Arial" panose="020B0604020202020204" pitchFamily="34" charset="0"/>
                <a:cs typeface="Arial" panose="020B0604020202020204" pitchFamily="34" charset="0"/>
              </a:rPr>
              <a:t>An HRM Perspective</a:t>
            </a:r>
            <a:endParaRPr lang="en-GB" sz="2000" b="1"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D39138DB-D906-6AD5-34B0-E1A7A8E12B74}"/>
              </a:ext>
            </a:extLst>
          </p:cNvPr>
          <p:cNvSpPr txBox="1"/>
          <p:nvPr/>
        </p:nvSpPr>
        <p:spPr>
          <a:xfrm>
            <a:off x="6300178" y="2559336"/>
            <a:ext cx="5090160" cy="2246769"/>
          </a:xfrm>
          <a:prstGeom prst="rect">
            <a:avLst/>
          </a:prstGeom>
          <a:noFill/>
        </p:spPr>
        <p:txBody>
          <a:bodyPr wrap="square" rtlCol="0">
            <a:spAutoFit/>
          </a:bodyPr>
          <a:lstStyle/>
          <a:p>
            <a:r>
              <a:rPr lang="en-US" sz="2000" dirty="0">
                <a:latin typeface="Arial" panose="020B0604020202020204" pitchFamily="34" charset="0"/>
                <a:cs typeface="Arial" panose="020B0604020202020204" pitchFamily="34" charset="0"/>
              </a:rPr>
              <a:t>Group Member Name &amp; Student ID: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1) Rainak Zabin (Leader), 2522511</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2) Arnob Talukder, 2519102</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3) Rakibul Islam Raj, 2527048</a:t>
            </a:r>
            <a:endParaRPr lang="en-GB" sz="2000" dirty="0">
              <a:latin typeface="Arial" panose="020B0604020202020204" pitchFamily="34" charset="0"/>
              <a:cs typeface="Arial" panose="020B0604020202020204" pitchFamily="34" charset="0"/>
            </a:endParaRPr>
          </a:p>
        </p:txBody>
      </p:sp>
      <p:pic>
        <p:nvPicPr>
          <p:cNvPr id="11" name="Picture 10">
            <a:extLst>
              <a:ext uri="{FF2B5EF4-FFF2-40B4-BE49-F238E27FC236}">
                <a16:creationId xmlns:a16="http://schemas.microsoft.com/office/drawing/2014/main" id="{AA88E70A-9FAC-6F02-362D-D571AFF08D93}"/>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38112" y="118382"/>
            <a:ext cx="3381375" cy="1352550"/>
          </a:xfrm>
          <a:prstGeom prst="rect">
            <a:avLst/>
          </a:prstGeom>
          <a:noFill/>
        </p:spPr>
      </p:pic>
      <p:sp>
        <p:nvSpPr>
          <p:cNvPr id="16" name="TextBox 15">
            <a:extLst>
              <a:ext uri="{FF2B5EF4-FFF2-40B4-BE49-F238E27FC236}">
                <a16:creationId xmlns:a16="http://schemas.microsoft.com/office/drawing/2014/main" id="{900D852C-109A-A598-FFB9-810190369F85}"/>
              </a:ext>
            </a:extLst>
          </p:cNvPr>
          <p:cNvSpPr txBox="1"/>
          <p:nvPr/>
        </p:nvSpPr>
        <p:spPr>
          <a:xfrm>
            <a:off x="4590441" y="6461857"/>
            <a:ext cx="6204856" cy="369332"/>
          </a:xfrm>
          <a:prstGeom prst="rect">
            <a:avLst/>
          </a:prstGeom>
          <a:noFill/>
        </p:spPr>
        <p:txBody>
          <a:bodyPr wrap="square">
            <a:spAutoFit/>
          </a:bodyPr>
          <a:lstStyle/>
          <a:p>
            <a:r>
              <a:rPr lang="en-GB" dirty="0"/>
              <a:t>Module Code: LCMB7023</a:t>
            </a:r>
          </a:p>
        </p:txBody>
      </p:sp>
      <p:sp>
        <p:nvSpPr>
          <p:cNvPr id="18" name="TextBox 17">
            <a:extLst>
              <a:ext uri="{FF2B5EF4-FFF2-40B4-BE49-F238E27FC236}">
                <a16:creationId xmlns:a16="http://schemas.microsoft.com/office/drawing/2014/main" id="{34419979-CF84-9534-259D-911FE2EFD0D9}"/>
              </a:ext>
            </a:extLst>
          </p:cNvPr>
          <p:cNvSpPr txBox="1"/>
          <p:nvPr/>
        </p:nvSpPr>
        <p:spPr>
          <a:xfrm>
            <a:off x="442984" y="2534121"/>
            <a:ext cx="6204856" cy="461665"/>
          </a:xfrm>
          <a:prstGeom prst="rect">
            <a:avLst/>
          </a:prstGeom>
          <a:noFill/>
        </p:spPr>
        <p:txBody>
          <a:bodyPr wrap="square">
            <a:spAutoFit/>
          </a:bodyPr>
          <a:lstStyle/>
          <a:p>
            <a:r>
              <a:rPr lang="en-US" sz="2400" b="1" dirty="0"/>
              <a:t>Submitted to: DR Gladius Kulothungan</a:t>
            </a:r>
            <a:endParaRPr lang="en-GB" sz="2400" b="1" dirty="0"/>
          </a:p>
        </p:txBody>
      </p:sp>
    </p:spTree>
    <p:extLst>
      <p:ext uri="{BB962C8B-B14F-4D97-AF65-F5344CB8AC3E}">
        <p14:creationId xmlns:p14="http://schemas.microsoft.com/office/powerpoint/2010/main" val="30258806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1A3F1F-52E8-F1C6-76B2-DBDC1B3C3A0E}"/>
              </a:ext>
            </a:extLst>
          </p:cNvPr>
          <p:cNvSpPr>
            <a:spLocks noGrp="1"/>
          </p:cNvSpPr>
          <p:nvPr>
            <p:ph type="title"/>
          </p:nvPr>
        </p:nvSpPr>
        <p:spPr>
          <a:xfrm>
            <a:off x="664027" y="793351"/>
            <a:ext cx="5711517" cy="1463040"/>
          </a:xfrm>
        </p:spPr>
        <p:txBody>
          <a:bodyPr/>
          <a:lstStyle/>
          <a:p>
            <a:r>
              <a:rPr lang="en-US" dirty="0"/>
              <a:t>Introduction</a:t>
            </a:r>
            <a:endParaRPr lang="en-GB" dirty="0"/>
          </a:p>
        </p:txBody>
      </p:sp>
      <p:sp>
        <p:nvSpPr>
          <p:cNvPr id="3" name="Content Placeholder 2">
            <a:extLst>
              <a:ext uri="{FF2B5EF4-FFF2-40B4-BE49-F238E27FC236}">
                <a16:creationId xmlns:a16="http://schemas.microsoft.com/office/drawing/2014/main" id="{9D3DD5D9-3C2F-4710-3F37-90FF2AF38C55}"/>
              </a:ext>
            </a:extLst>
          </p:cNvPr>
          <p:cNvSpPr>
            <a:spLocks noGrp="1"/>
          </p:cNvSpPr>
          <p:nvPr>
            <p:ph idx="1"/>
          </p:nvPr>
        </p:nvSpPr>
        <p:spPr/>
        <p:txBody>
          <a:bodyPr>
            <a:noAutofit/>
          </a:bodyPr>
          <a:lstStyle/>
          <a:p>
            <a:pPr marL="0" indent="0">
              <a:buNone/>
            </a:pPr>
            <a:r>
              <a:rPr lang="en-US" sz="2000" dirty="0"/>
              <a:t>The NHS employs over a million people to deliver essential health care services in the UK, making it one of the largest public service employers in the world. To assist the NHS recruit, retain, and engage talented workers, appropriate HCM procedures are essential. Regrettably, the NHS has a few significant problems with its rewards and compensation schemes. First, there are differences between what employees expect and what is offered in terms of compensation, especially under the Agenda for Change program. The NHS finds it difficult to retain talent due to a few factors, including rising costs, stress at work, and competition from other organizations, including private medical facilities. Additionally, minimal recognition, inadequate rewards, and pay fairness have a detrimental impact on employee engagement and retention rates.</a:t>
            </a:r>
          </a:p>
        </p:txBody>
      </p:sp>
      <p:pic>
        <p:nvPicPr>
          <p:cNvPr id="4" name="Picture 3">
            <a:extLst>
              <a:ext uri="{FF2B5EF4-FFF2-40B4-BE49-F238E27FC236}">
                <a16:creationId xmlns:a16="http://schemas.microsoft.com/office/drawing/2014/main" id="{926021E0-6F6C-C979-66D5-7D46BDE29AC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2858" y="0"/>
            <a:ext cx="2939142" cy="939409"/>
          </a:xfrm>
          <a:prstGeom prst="rect">
            <a:avLst/>
          </a:prstGeom>
        </p:spPr>
      </p:pic>
    </p:spTree>
    <p:extLst>
      <p:ext uri="{BB962C8B-B14F-4D97-AF65-F5344CB8AC3E}">
        <p14:creationId xmlns:p14="http://schemas.microsoft.com/office/powerpoint/2010/main" val="21791321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3995EC2A-5C87-3B23-3BA8-0CCCC6F34E7F}"/>
              </a:ext>
            </a:extLst>
          </p:cNvPr>
          <p:cNvSpPr txBox="1">
            <a:spLocks noGrp="1"/>
          </p:cNvSpPr>
          <p:nvPr>
            <p:ph type="title"/>
          </p:nvPr>
        </p:nvSpPr>
        <p:spPr>
          <a:xfrm>
            <a:off x="562692" y="847272"/>
            <a:ext cx="5989637" cy="861786"/>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3000" dirty="0">
                <a:solidFill>
                  <a:schemeClr val="tx2">
                    <a:lumMod val="75000"/>
                    <a:lumOff val="25000"/>
                  </a:schemeClr>
                </a:solidFill>
                <a:latin typeface="Bahnschrift SemiBold" panose="020B0502040204020203" pitchFamily="34" charset="0"/>
              </a:rPr>
              <a:t>Compensation &amp; Reward</a:t>
            </a:r>
            <a:endParaRPr lang="en-US" sz="3000" dirty="0">
              <a:solidFill>
                <a:schemeClr val="tx2">
                  <a:lumMod val="75000"/>
                  <a:lumOff val="25000"/>
                </a:schemeClr>
              </a:solidFill>
              <a:latin typeface="Bahnschrift SemiBold" panose="020B0502040204020203" pitchFamily="34" charset="0"/>
            </a:endParaRPr>
          </a:p>
        </p:txBody>
      </p:sp>
      <p:sp>
        <p:nvSpPr>
          <p:cNvPr id="7" name="Content Placeholder 10">
            <a:extLst>
              <a:ext uri="{FF2B5EF4-FFF2-40B4-BE49-F238E27FC236}">
                <a16:creationId xmlns:a16="http://schemas.microsoft.com/office/drawing/2014/main" id="{F805091A-4472-7E3C-D92A-C03CC0018E8C}"/>
              </a:ext>
            </a:extLst>
          </p:cNvPr>
          <p:cNvSpPr>
            <a:spLocks noGrp="1"/>
          </p:cNvSpPr>
          <p:nvPr>
            <p:ph sz="half" idx="1"/>
          </p:nvPr>
        </p:nvSpPr>
        <p:spPr>
          <a:xfrm>
            <a:off x="520700" y="2090057"/>
            <a:ext cx="10985500" cy="4255181"/>
          </a:xfrm>
        </p:spPr>
        <p:txBody>
          <a:bodyPr>
            <a:normAutofit fontScale="77500" lnSpcReduction="20000"/>
          </a:bodyPr>
          <a:lstStyle/>
          <a:p>
            <a:r>
              <a:rPr lang="en-US" sz="2200" dirty="0">
                <a:latin typeface="Arial" panose="020B0604020202020204" pitchFamily="34" charset="0"/>
                <a:cs typeface="Arial" panose="020B0604020202020204" pitchFamily="34" charset="0"/>
              </a:rPr>
              <a:t>The NHS mainly uses the Agenda for Change (</a:t>
            </a:r>
            <a:r>
              <a:rPr lang="en-US" sz="2200" dirty="0" err="1">
                <a:latin typeface="Arial" panose="020B0604020202020204" pitchFamily="34" charset="0"/>
                <a:cs typeface="Arial" panose="020B0604020202020204" pitchFamily="34" charset="0"/>
              </a:rPr>
              <a:t>AfC</a:t>
            </a:r>
            <a:r>
              <a:rPr lang="en-US" sz="2200" dirty="0">
                <a:latin typeface="Arial" panose="020B0604020202020204" pitchFamily="34" charset="0"/>
                <a:cs typeface="Arial" panose="020B0604020202020204" pitchFamily="34" charset="0"/>
              </a:rPr>
              <a:t>) system, which standardizes pay for most staff (excluding doctors, dentists, and very senior managers).</a:t>
            </a:r>
          </a:p>
          <a:p>
            <a:pPr marL="0" indent="0">
              <a:buNone/>
            </a:pPr>
            <a:endParaRPr lang="en-US" sz="2200" dirty="0">
              <a:latin typeface="Arial" panose="020B0604020202020204" pitchFamily="34" charset="0"/>
              <a:cs typeface="Arial" panose="020B0604020202020204" pitchFamily="34" charset="0"/>
            </a:endParaRPr>
          </a:p>
          <a:p>
            <a:pPr>
              <a:buNone/>
            </a:pPr>
            <a:r>
              <a:rPr lang="en-US" sz="2200" b="1" dirty="0">
                <a:latin typeface="Arial" panose="020B0604020202020204" pitchFamily="34" charset="0"/>
                <a:cs typeface="Arial" panose="020B0604020202020204" pitchFamily="34" charset="0"/>
              </a:rPr>
              <a:t>Key Features:</a:t>
            </a:r>
          </a:p>
          <a:p>
            <a:pPr>
              <a:buFont typeface="Arial" panose="020B0604020202020204" pitchFamily="34" charset="0"/>
              <a:buChar char="•"/>
            </a:pPr>
            <a:r>
              <a:rPr lang="en-US" sz="2200" b="1" dirty="0">
                <a:latin typeface="Arial" panose="020B0604020202020204" pitchFamily="34" charset="0"/>
                <a:cs typeface="Arial" panose="020B0604020202020204" pitchFamily="34" charset="0"/>
              </a:rPr>
              <a:t>Payment:</a:t>
            </a:r>
            <a:r>
              <a:rPr lang="en-US" sz="2200" dirty="0">
                <a:latin typeface="Arial" panose="020B0604020202020204" pitchFamily="34" charset="0"/>
                <a:cs typeface="Arial" panose="020B0604020202020204" pitchFamily="34" charset="0"/>
              </a:rPr>
              <a:t> On role and responsibility. </a:t>
            </a:r>
          </a:p>
          <a:p>
            <a:pPr>
              <a:buFont typeface="Arial" panose="020B0604020202020204" pitchFamily="34" charset="0"/>
              <a:buChar char="•"/>
            </a:pPr>
            <a:r>
              <a:rPr lang="en-US" sz="2200" b="1" dirty="0">
                <a:latin typeface="Arial" panose="020B0604020202020204" pitchFamily="34" charset="0"/>
                <a:cs typeface="Arial" panose="020B0604020202020204" pitchFamily="34" charset="0"/>
              </a:rPr>
              <a:t>Incremental pay: </a:t>
            </a:r>
            <a:r>
              <a:rPr lang="en-US" sz="2200" dirty="0">
                <a:latin typeface="Arial" panose="020B0604020202020204" pitchFamily="34" charset="0"/>
                <a:cs typeface="Arial" panose="020B0604020202020204" pitchFamily="34" charset="0"/>
              </a:rPr>
              <a:t>Experience &amp; Timing.</a:t>
            </a:r>
          </a:p>
          <a:p>
            <a:pPr>
              <a:buFont typeface="Arial" panose="020B0604020202020204" pitchFamily="34" charset="0"/>
              <a:buChar char="•"/>
            </a:pPr>
            <a:r>
              <a:rPr lang="en-US" sz="2200" b="1" dirty="0">
                <a:latin typeface="Arial" panose="020B0604020202020204" pitchFamily="34" charset="0"/>
                <a:cs typeface="Arial" panose="020B0604020202020204" pitchFamily="34" charset="0"/>
              </a:rPr>
              <a:t>Pension scheme:</a:t>
            </a:r>
            <a:r>
              <a:rPr lang="en-US" sz="2200" dirty="0">
                <a:latin typeface="Arial" panose="020B0604020202020204" pitchFamily="34" charset="0"/>
                <a:cs typeface="Arial" panose="020B0604020202020204" pitchFamily="34" charset="0"/>
              </a:rPr>
              <a:t> One of the most generous in the UK</a:t>
            </a:r>
          </a:p>
          <a:p>
            <a:pPr>
              <a:buFont typeface="Arial" panose="020B0604020202020204" pitchFamily="34" charset="0"/>
              <a:buChar char="•"/>
            </a:pPr>
            <a:r>
              <a:rPr lang="en-US" sz="2200" b="1" dirty="0">
                <a:latin typeface="Arial" panose="020B0604020202020204" pitchFamily="34" charset="0"/>
                <a:cs typeface="Arial" panose="020B0604020202020204" pitchFamily="34" charset="0"/>
              </a:rPr>
              <a:t>Extra pay: </a:t>
            </a:r>
            <a:r>
              <a:rPr lang="en-US" sz="2200" dirty="0">
                <a:latin typeface="Arial" panose="020B0604020202020204" pitchFamily="34" charset="0"/>
                <a:cs typeface="Arial" panose="020B0604020202020204" pitchFamily="34" charset="0"/>
              </a:rPr>
              <a:t>Hourly extra payment for nights or weekends. </a:t>
            </a:r>
          </a:p>
          <a:p>
            <a:pPr>
              <a:buFont typeface="Arial" panose="020B0604020202020204" pitchFamily="34" charset="0"/>
              <a:buChar char="•"/>
            </a:pPr>
            <a:r>
              <a:rPr lang="en-US" sz="2200" b="1" dirty="0">
                <a:latin typeface="Arial" panose="020B0604020202020204" pitchFamily="34" charset="0"/>
                <a:cs typeface="Arial" panose="020B0604020202020204" pitchFamily="34" charset="0"/>
              </a:rPr>
              <a:t>Non-financial rewards</a:t>
            </a:r>
            <a:r>
              <a:rPr lang="en-US" sz="2200" dirty="0">
                <a:latin typeface="Arial" panose="020B0604020202020204" pitchFamily="34" charset="0"/>
                <a:cs typeface="Arial" panose="020B0604020202020204" pitchFamily="34" charset="0"/>
              </a:rPr>
              <a:t>: </a:t>
            </a:r>
          </a:p>
          <a:p>
            <a:pPr marL="742950" lvl="1"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Job security, </a:t>
            </a:r>
          </a:p>
          <a:p>
            <a:pPr marL="742950" lvl="1"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Yearly Leaves,</a:t>
            </a:r>
          </a:p>
          <a:p>
            <a:pPr marL="742950" lvl="1" indent="-285750">
              <a:buFont typeface="Arial" panose="020B0604020202020204" pitchFamily="34" charset="0"/>
              <a:buChar char="•"/>
            </a:pPr>
            <a:r>
              <a:rPr lang="en-US" sz="2200" dirty="0">
                <a:latin typeface="Arial" panose="020B0604020202020204" pitchFamily="34" charset="0"/>
                <a:cs typeface="Arial" panose="020B0604020202020204" pitchFamily="34" charset="0"/>
              </a:rPr>
              <a:t>Training and development. </a:t>
            </a:r>
          </a:p>
          <a:p>
            <a:endParaRPr lang="en-US" sz="2000" dirty="0"/>
          </a:p>
        </p:txBody>
      </p:sp>
      <p:pic>
        <p:nvPicPr>
          <p:cNvPr id="2" name="Picture 1">
            <a:extLst>
              <a:ext uri="{FF2B5EF4-FFF2-40B4-BE49-F238E27FC236}">
                <a16:creationId xmlns:a16="http://schemas.microsoft.com/office/drawing/2014/main" id="{B3AF5F37-3A1E-4BDA-6F9E-C73CF802BC7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3985990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6">
            <a:extLst>
              <a:ext uri="{FF2B5EF4-FFF2-40B4-BE49-F238E27FC236}">
                <a16:creationId xmlns:a16="http://schemas.microsoft.com/office/drawing/2014/main" id="{0E6B6ED4-6474-3126-57BC-EF6B010C202A}"/>
              </a:ext>
            </a:extLst>
          </p:cNvPr>
          <p:cNvPicPr>
            <a:picLocks noChangeAspect="1"/>
          </p:cNvPicPr>
          <p:nvPr/>
        </p:nvPicPr>
        <p:blipFill>
          <a:blip r:embed="rId2"/>
          <a:stretch>
            <a:fillRect/>
          </a:stretch>
        </p:blipFill>
        <p:spPr>
          <a:xfrm>
            <a:off x="163286" y="315686"/>
            <a:ext cx="11865428" cy="6542313"/>
          </a:xfrm>
          <a:prstGeom prst="rect">
            <a:avLst/>
          </a:prstGeom>
        </p:spPr>
      </p:pic>
    </p:spTree>
    <p:extLst>
      <p:ext uri="{BB962C8B-B14F-4D97-AF65-F5344CB8AC3E}">
        <p14:creationId xmlns:p14="http://schemas.microsoft.com/office/powerpoint/2010/main" val="40323343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DE8C79D-3321-D4FA-A341-48C660D78070}"/>
              </a:ext>
            </a:extLst>
          </p:cNvPr>
          <p:cNvPicPr>
            <a:picLocks noChangeAspect="1"/>
          </p:cNvPicPr>
          <p:nvPr/>
        </p:nvPicPr>
        <p:blipFill>
          <a:blip r:embed="rId2"/>
          <a:stretch>
            <a:fillRect/>
          </a:stretch>
        </p:blipFill>
        <p:spPr>
          <a:xfrm>
            <a:off x="1807029" y="0"/>
            <a:ext cx="8882741" cy="6858000"/>
          </a:xfrm>
          <a:prstGeom prst="rect">
            <a:avLst/>
          </a:prstGeom>
        </p:spPr>
      </p:pic>
    </p:spTree>
    <p:extLst>
      <p:ext uri="{BB962C8B-B14F-4D97-AF65-F5344CB8AC3E}">
        <p14:creationId xmlns:p14="http://schemas.microsoft.com/office/powerpoint/2010/main" val="1567143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379DAFD-AB47-6B03-3D54-92F985EB34B8}"/>
              </a:ext>
            </a:extLst>
          </p:cNvPr>
          <p:cNvPicPr>
            <a:picLocks noChangeAspect="1"/>
          </p:cNvPicPr>
          <p:nvPr/>
        </p:nvPicPr>
        <p:blipFill>
          <a:blip r:embed="rId2"/>
          <a:stretch>
            <a:fillRect/>
          </a:stretch>
        </p:blipFill>
        <p:spPr>
          <a:xfrm>
            <a:off x="2046513" y="-1"/>
            <a:ext cx="8610601" cy="6746241"/>
          </a:xfrm>
          <a:prstGeom prst="rect">
            <a:avLst/>
          </a:prstGeom>
        </p:spPr>
      </p:pic>
    </p:spTree>
    <p:extLst>
      <p:ext uri="{BB962C8B-B14F-4D97-AF65-F5344CB8AC3E}">
        <p14:creationId xmlns:p14="http://schemas.microsoft.com/office/powerpoint/2010/main" val="4075945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6C0EA924-A9E0-A7EC-978E-C9E21578AEC7}"/>
              </a:ext>
            </a:extLst>
          </p:cNvPr>
          <p:cNvSpPr txBox="1">
            <a:spLocks noGrp="1"/>
          </p:cNvSpPr>
          <p:nvPr>
            <p:ph type="title"/>
          </p:nvPr>
        </p:nvSpPr>
        <p:spPr>
          <a:xfrm>
            <a:off x="718457" y="795368"/>
            <a:ext cx="6670221" cy="102325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K</a:t>
            </a:r>
            <a:r>
              <a:rPr lang="en-GB" sz="3000" dirty="0">
                <a:solidFill>
                  <a:schemeClr val="tx2">
                    <a:lumMod val="75000"/>
                    <a:lumOff val="25000"/>
                  </a:schemeClr>
                </a:solidFill>
                <a:latin typeface="Bahnschrift SemiBold" panose="020B0502040204020203" pitchFamily="34" charset="0"/>
              </a:rPr>
              <a:t>ey issues in NHS compensation &amp; reward system  </a:t>
            </a:r>
            <a:endParaRPr lang="en-US" sz="3000" dirty="0">
              <a:solidFill>
                <a:schemeClr val="tx2">
                  <a:lumMod val="75000"/>
                  <a:lumOff val="25000"/>
                </a:schemeClr>
              </a:solidFill>
              <a:latin typeface="Bahnschrift SemiBold" panose="020B0502040204020203" pitchFamily="34" charset="0"/>
            </a:endParaRPr>
          </a:p>
        </p:txBody>
      </p:sp>
      <p:sp>
        <p:nvSpPr>
          <p:cNvPr id="6" name="Content Placeholder 2">
            <a:extLst>
              <a:ext uri="{FF2B5EF4-FFF2-40B4-BE49-F238E27FC236}">
                <a16:creationId xmlns:a16="http://schemas.microsoft.com/office/drawing/2014/main" id="{7E60C6F5-3D4C-8901-7940-008C1A619CEA}"/>
              </a:ext>
            </a:extLst>
          </p:cNvPr>
          <p:cNvSpPr>
            <a:spLocks noGrp="1"/>
          </p:cNvSpPr>
          <p:nvPr>
            <p:ph sz="half" idx="1"/>
          </p:nvPr>
        </p:nvSpPr>
        <p:spPr>
          <a:xfrm>
            <a:off x="520700" y="2578100"/>
            <a:ext cx="10963729" cy="3767138"/>
          </a:xfrm>
        </p:spPr>
        <p:txBody>
          <a:bodyPr>
            <a:normAutofit/>
          </a:bodyPr>
          <a:lstStyle/>
          <a:p>
            <a:pPr marL="0" indent="0">
              <a:buNone/>
            </a:pPr>
            <a:r>
              <a:rPr lang="en-US" sz="2400" b="1" dirty="0">
                <a:latin typeface="Arial" panose="020B0604020202020204" pitchFamily="34" charset="0"/>
                <a:cs typeface="Arial" panose="020B0604020202020204" pitchFamily="34" charset="0"/>
              </a:rPr>
              <a:t>1) Dissatisfaction and Perceived Inequity:</a:t>
            </a:r>
          </a:p>
          <a:p>
            <a:r>
              <a:rPr lang="en-US" sz="2400" dirty="0">
                <a:latin typeface="Arial" panose="020B0604020202020204" pitchFamily="34" charset="0"/>
                <a:cs typeface="Arial" panose="020B0604020202020204" pitchFamily="34" charset="0"/>
              </a:rPr>
              <a:t>Compared to the private sector, pay is frequently perceived as being less competitive.</a:t>
            </a:r>
          </a:p>
          <a:p>
            <a:r>
              <a:rPr lang="en-US" sz="2400" dirty="0">
                <a:latin typeface="Arial" panose="020B0604020202020204" pitchFamily="34" charset="0"/>
                <a:cs typeface="Arial" panose="020B0604020202020204" pitchFamily="34" charset="0"/>
              </a:rPr>
              <a:t>High cost of living &amp; low real income which results in:</a:t>
            </a:r>
          </a:p>
          <a:p>
            <a:pPr marL="0" indent="0">
              <a:buNone/>
            </a:pPr>
            <a:r>
              <a:rPr lang="en-US" sz="2400" dirty="0">
                <a:latin typeface="Arial" panose="020B0604020202020204" pitchFamily="34" charset="0"/>
                <a:cs typeface="Arial" panose="020B0604020202020204" pitchFamily="34" charset="0"/>
              </a:rPr>
              <a:t>-Insufficient drive</a:t>
            </a:r>
          </a:p>
          <a:p>
            <a:pPr marL="0" indent="0">
              <a:buNone/>
            </a:pPr>
            <a:r>
              <a:rPr lang="en-US" sz="2400" dirty="0">
                <a:latin typeface="Arial" panose="020B0604020202020204" pitchFamily="34" charset="0"/>
                <a:cs typeface="Arial" panose="020B0604020202020204" pitchFamily="34" charset="0"/>
              </a:rPr>
              <a:t>-Employees departing NHS</a:t>
            </a:r>
            <a:endParaRPr lang="en-GB" sz="2400" dirty="0">
              <a:latin typeface="Arial" panose="020B0604020202020204" pitchFamily="34" charset="0"/>
              <a:cs typeface="Arial" panose="020B0604020202020204" pitchFamily="34" charset="0"/>
            </a:endParaRPr>
          </a:p>
        </p:txBody>
      </p:sp>
      <p:pic>
        <p:nvPicPr>
          <p:cNvPr id="2" name="Picture 1">
            <a:extLst>
              <a:ext uri="{FF2B5EF4-FFF2-40B4-BE49-F238E27FC236}">
                <a16:creationId xmlns:a16="http://schemas.microsoft.com/office/drawing/2014/main" id="{4D9F843B-CBF8-8A07-64FF-4BDCF997A3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119742"/>
            <a:ext cx="2939142" cy="939409"/>
          </a:xfrm>
          <a:prstGeom prst="rect">
            <a:avLst/>
          </a:prstGeom>
        </p:spPr>
      </p:pic>
    </p:spTree>
    <p:extLst>
      <p:ext uri="{BB962C8B-B14F-4D97-AF65-F5344CB8AC3E}">
        <p14:creationId xmlns:p14="http://schemas.microsoft.com/office/powerpoint/2010/main" val="5271243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E8AAAEC-28E3-7A94-5BA8-5312C531D977}"/>
              </a:ext>
            </a:extLst>
          </p:cNvPr>
          <p:cNvSpPr>
            <a:spLocks noGrp="1"/>
          </p:cNvSpPr>
          <p:nvPr>
            <p:ph idx="1"/>
          </p:nvPr>
        </p:nvSpPr>
        <p:spPr>
          <a:xfrm>
            <a:off x="520700" y="2578100"/>
            <a:ext cx="11156950" cy="3767138"/>
          </a:xfrm>
        </p:spPr>
        <p:txBody>
          <a:bodyPr>
            <a:normAutofit/>
          </a:bodyPr>
          <a:lstStyle/>
          <a:p>
            <a:pPr marL="0" indent="0">
              <a:buNone/>
            </a:pPr>
            <a:r>
              <a:rPr lang="en-US" b="1" dirty="0">
                <a:latin typeface="Arial" panose="020B0604020202020204" pitchFamily="34" charset="0"/>
                <a:cs typeface="Arial" panose="020B0604020202020204" pitchFamily="34" charset="0"/>
              </a:rPr>
              <a:t>2) Restricted Rewards not on Performance</a:t>
            </a:r>
          </a:p>
          <a:p>
            <a:pPr marL="0" indent="0">
              <a:buNone/>
            </a:pPr>
            <a:r>
              <a:rPr lang="en-US" dirty="0">
                <a:latin typeface="Arial" panose="020B0604020202020204" pitchFamily="34" charset="0"/>
                <a:cs typeface="Arial" panose="020B0604020202020204" pitchFamily="34" charset="0"/>
              </a:rPr>
              <a:t>Most pay advancement is time-based rather than performance-based.</a:t>
            </a:r>
          </a:p>
          <a:p>
            <a:pPr marL="0" indent="0">
              <a:buNone/>
            </a:pPr>
            <a:r>
              <a:rPr lang="en-US" dirty="0">
                <a:latin typeface="Arial" panose="020B0604020202020204" pitchFamily="34" charset="0"/>
                <a:cs typeface="Arial" panose="020B0604020202020204" pitchFamily="34" charset="0"/>
              </a:rPr>
              <a:t>The issue:</a:t>
            </a:r>
          </a:p>
          <a:p>
            <a:pPr marL="0" indent="0">
              <a:buNone/>
            </a:pPr>
            <a:r>
              <a:rPr lang="en-US" dirty="0">
                <a:latin typeface="Arial" panose="020B0604020202020204" pitchFamily="34" charset="0"/>
                <a:cs typeface="Arial" panose="020B0604020202020204" pitchFamily="34" charset="0"/>
              </a:rPr>
              <a:t>-High performers receive insufficient compensation.</a:t>
            </a:r>
          </a:p>
          <a:p>
            <a:pPr marL="0" indent="0">
              <a:buNone/>
            </a:pPr>
            <a:r>
              <a:rPr lang="en-US" dirty="0">
                <a:latin typeface="Arial" panose="020B0604020202020204" pitchFamily="34" charset="0"/>
                <a:cs typeface="Arial" panose="020B0604020202020204" pitchFamily="34" charset="0"/>
              </a:rPr>
              <a:t>-Decreases creativity and motivation</a:t>
            </a:r>
            <a:endParaRPr lang="en-GB"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CADA15FF-2862-C5A3-9DFA-4BCD15B4672C}"/>
              </a:ext>
            </a:extLst>
          </p:cNvPr>
          <p:cNvSpPr txBox="1">
            <a:spLocks noGrp="1"/>
          </p:cNvSpPr>
          <p:nvPr>
            <p:ph type="title"/>
          </p:nvPr>
        </p:nvSpPr>
        <p:spPr>
          <a:xfrm>
            <a:off x="520700" y="977900"/>
            <a:ext cx="6881586" cy="872671"/>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K</a:t>
            </a:r>
            <a:r>
              <a:rPr lang="en-GB" sz="3000" dirty="0">
                <a:solidFill>
                  <a:schemeClr val="tx2">
                    <a:lumMod val="75000"/>
                    <a:lumOff val="25000"/>
                  </a:schemeClr>
                </a:solidFill>
                <a:latin typeface="Bahnschrift SemiBold" panose="020B0502040204020203" pitchFamily="34" charset="0"/>
              </a:rPr>
              <a:t>ey issues in NHS compensation &amp; reward system  </a:t>
            </a:r>
            <a:endParaRPr lang="en-US" sz="3000" dirty="0">
              <a:solidFill>
                <a:schemeClr val="tx2">
                  <a:lumMod val="75000"/>
                  <a:lumOff val="25000"/>
                </a:schemeClr>
              </a:solidFill>
              <a:latin typeface="Bahnschrift SemiBold" panose="020B0502040204020203" pitchFamily="34" charset="0"/>
            </a:endParaRPr>
          </a:p>
        </p:txBody>
      </p:sp>
      <p:pic>
        <p:nvPicPr>
          <p:cNvPr id="6" name="Picture 5">
            <a:extLst>
              <a:ext uri="{FF2B5EF4-FFF2-40B4-BE49-F238E27FC236}">
                <a16:creationId xmlns:a16="http://schemas.microsoft.com/office/drawing/2014/main" id="{8470B0EB-42DF-94F9-4469-639DB11FBF0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119742"/>
            <a:ext cx="2939142" cy="939409"/>
          </a:xfrm>
          <a:prstGeom prst="rect">
            <a:avLst/>
          </a:prstGeom>
        </p:spPr>
      </p:pic>
    </p:spTree>
    <p:extLst>
      <p:ext uri="{BB962C8B-B14F-4D97-AF65-F5344CB8AC3E}">
        <p14:creationId xmlns:p14="http://schemas.microsoft.com/office/powerpoint/2010/main" val="3552615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13650C3D-145E-C3C5-9872-6607FB855B69}"/>
              </a:ext>
            </a:extLst>
          </p:cNvPr>
          <p:cNvSpPr>
            <a:spLocks noGrp="1"/>
          </p:cNvSpPr>
          <p:nvPr>
            <p:ph sz="half" idx="1"/>
          </p:nvPr>
        </p:nvSpPr>
        <p:spPr>
          <a:xfrm>
            <a:off x="520700" y="2578100"/>
            <a:ext cx="11203214" cy="3767138"/>
          </a:xfrm>
        </p:spPr>
        <p:txBody>
          <a:bodyPr>
            <a:normAutofit/>
          </a:bodyPr>
          <a:lstStyle/>
          <a:p>
            <a:pPr marL="0" indent="0">
              <a:buNone/>
            </a:pPr>
            <a:r>
              <a:rPr lang="en-US" sz="2800" b="1" dirty="0">
                <a:latin typeface="Arial" panose="020B0604020202020204" pitchFamily="34" charset="0"/>
                <a:cs typeface="Arial" panose="020B0604020202020204" pitchFamily="34" charset="0"/>
              </a:rPr>
              <a:t>3) Difficulties with Retention</a:t>
            </a:r>
          </a:p>
          <a:p>
            <a:pPr marL="0" indent="0">
              <a:buNone/>
            </a:pPr>
            <a:endParaRPr lang="en-US" sz="2800" b="1" dirty="0">
              <a:latin typeface="Arial" panose="020B0604020202020204" pitchFamily="34" charset="0"/>
              <a:cs typeface="Arial" panose="020B0604020202020204" pitchFamily="34" charset="0"/>
            </a:endParaRPr>
          </a:p>
          <a:p>
            <a:pPr marL="0" indent="0">
              <a:buNone/>
            </a:pPr>
            <a:r>
              <a:rPr lang="en-US" sz="2800" dirty="0">
                <a:latin typeface="Arial" panose="020B0604020202020204" pitchFamily="34" charset="0"/>
                <a:cs typeface="Arial" panose="020B0604020202020204" pitchFamily="34" charset="0"/>
              </a:rPr>
              <a:t>-Skilled people depart for positions with higher salaries.</a:t>
            </a:r>
          </a:p>
          <a:p>
            <a:pPr marL="0" indent="0">
              <a:buNone/>
            </a:pPr>
            <a:r>
              <a:rPr lang="en-US" sz="2800" dirty="0">
                <a:latin typeface="Arial" panose="020B0604020202020204" pitchFamily="34" charset="0"/>
                <a:cs typeface="Arial" panose="020B0604020202020204" pitchFamily="34" charset="0"/>
              </a:rPr>
              <a:t>-Migration of healthcare workers abroad for better opportunities. </a:t>
            </a:r>
          </a:p>
        </p:txBody>
      </p:sp>
      <p:pic>
        <p:nvPicPr>
          <p:cNvPr id="2" name="Picture 1">
            <a:extLst>
              <a:ext uri="{FF2B5EF4-FFF2-40B4-BE49-F238E27FC236}">
                <a16:creationId xmlns:a16="http://schemas.microsoft.com/office/drawing/2014/main" id="{758E29AA-FE53-EC8D-2B8A-954F9D7DF12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852" y="152400"/>
            <a:ext cx="2939142" cy="939409"/>
          </a:xfrm>
          <a:prstGeom prst="rect">
            <a:avLst/>
          </a:prstGeom>
        </p:spPr>
      </p:pic>
      <p:sp>
        <p:nvSpPr>
          <p:cNvPr id="8" name="Title 1">
            <a:extLst>
              <a:ext uri="{FF2B5EF4-FFF2-40B4-BE49-F238E27FC236}">
                <a16:creationId xmlns:a16="http://schemas.microsoft.com/office/drawing/2014/main" id="{E8A61D67-EAF1-5976-2886-FE1845731E6D}"/>
              </a:ext>
            </a:extLst>
          </p:cNvPr>
          <p:cNvSpPr txBox="1">
            <a:spLocks noGrp="1"/>
          </p:cNvSpPr>
          <p:nvPr>
            <p:ph type="title"/>
          </p:nvPr>
        </p:nvSpPr>
        <p:spPr>
          <a:xfrm>
            <a:off x="609374" y="749301"/>
            <a:ext cx="7032397" cy="12319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K</a:t>
            </a:r>
            <a:r>
              <a:rPr lang="en-GB" sz="3000" dirty="0">
                <a:solidFill>
                  <a:schemeClr val="tx2">
                    <a:lumMod val="75000"/>
                    <a:lumOff val="25000"/>
                  </a:schemeClr>
                </a:solidFill>
                <a:latin typeface="Bahnschrift SemiBold" panose="020B0502040204020203" pitchFamily="34" charset="0"/>
              </a:rPr>
              <a:t>ey issues in NHS compensation &amp; reward system  </a:t>
            </a:r>
            <a:endParaRPr lang="en-US" sz="3000" dirty="0">
              <a:solidFill>
                <a:schemeClr val="tx2">
                  <a:lumMod val="75000"/>
                  <a:lumOff val="25000"/>
                </a:schemeClr>
              </a:solidFill>
              <a:latin typeface="Bahnschrift SemiBold" panose="020B0502040204020203" pitchFamily="34" charset="0"/>
            </a:endParaRPr>
          </a:p>
        </p:txBody>
      </p:sp>
    </p:spTree>
    <p:extLst>
      <p:ext uri="{BB962C8B-B14F-4D97-AF65-F5344CB8AC3E}">
        <p14:creationId xmlns:p14="http://schemas.microsoft.com/office/powerpoint/2010/main" val="29823398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86A3B137-ECCF-C5FA-C35C-D847EF50F97B}"/>
              </a:ext>
            </a:extLst>
          </p:cNvPr>
          <p:cNvSpPr>
            <a:spLocks noGrp="1"/>
          </p:cNvSpPr>
          <p:nvPr>
            <p:ph idx="1"/>
          </p:nvPr>
        </p:nvSpPr>
        <p:spPr>
          <a:xfrm>
            <a:off x="520700" y="2578100"/>
            <a:ext cx="11156950" cy="3767138"/>
          </a:xfrm>
        </p:spPr>
        <p:txBody>
          <a:bodyPr/>
          <a:lstStyle/>
          <a:p>
            <a:pPr marL="0" indent="0">
              <a:buNone/>
            </a:pPr>
            <a:r>
              <a:rPr lang="en-US" sz="2400" b="1" dirty="0">
                <a:latin typeface="Arial" panose="020B0604020202020204" pitchFamily="34" charset="0"/>
                <a:cs typeface="Arial" panose="020B0604020202020204" pitchFamily="34" charset="0"/>
              </a:rPr>
              <a:t>4) Unbalanced Workload vs. Reward</a:t>
            </a:r>
          </a:p>
          <a:p>
            <a:pPr marL="0" indent="0">
              <a:buNone/>
            </a:pPr>
            <a:r>
              <a:rPr lang="en-US" sz="2400" dirty="0">
                <a:latin typeface="Arial" panose="020B0604020202020204" pitchFamily="34" charset="0"/>
                <a:cs typeface="Arial" panose="020B0604020202020204" pitchFamily="34" charset="0"/>
              </a:rPr>
              <a:t>Employees feel overworked but underpaid.</a:t>
            </a:r>
          </a:p>
          <a:p>
            <a:pPr marL="0" indent="0">
              <a:buNone/>
            </a:pPr>
            <a:r>
              <a:rPr lang="en-US" sz="2400" dirty="0">
                <a:latin typeface="Arial" panose="020B0604020202020204" pitchFamily="34" charset="0"/>
                <a:cs typeface="Arial" panose="020B0604020202020204" pitchFamily="34" charset="0"/>
              </a:rPr>
              <a:t>Particularly following COVID-19:</a:t>
            </a:r>
          </a:p>
          <a:p>
            <a:pPr marL="0" indent="0">
              <a:buNone/>
            </a:pPr>
            <a:r>
              <a:rPr lang="en-US" sz="2400" dirty="0">
                <a:latin typeface="Arial" panose="020B0604020202020204" pitchFamily="34" charset="0"/>
                <a:cs typeface="Arial" panose="020B0604020202020204" pitchFamily="34" charset="0"/>
              </a:rPr>
              <a:t>-An increase in burnout</a:t>
            </a:r>
          </a:p>
          <a:p>
            <a:pPr marL="0" indent="0">
              <a:buNone/>
            </a:pPr>
            <a:r>
              <a:rPr lang="en-US" sz="2400" dirty="0">
                <a:latin typeface="Arial" panose="020B0604020202020204" pitchFamily="34" charset="0"/>
                <a:cs typeface="Arial" panose="020B0604020202020204" pitchFamily="34" charset="0"/>
              </a:rPr>
              <a:t>-Reward schemes did not accurately represent effectiveness.</a:t>
            </a:r>
            <a:endParaRPr lang="en-GB" sz="2400" dirty="0">
              <a:latin typeface="Arial" panose="020B0604020202020204" pitchFamily="34" charset="0"/>
              <a:cs typeface="Arial" panose="020B0604020202020204" pitchFamily="34" charset="0"/>
            </a:endParaRPr>
          </a:p>
          <a:p>
            <a:endParaRPr lang="en-GB" dirty="0"/>
          </a:p>
        </p:txBody>
      </p:sp>
      <p:sp>
        <p:nvSpPr>
          <p:cNvPr id="5" name="Title 1">
            <a:extLst>
              <a:ext uri="{FF2B5EF4-FFF2-40B4-BE49-F238E27FC236}">
                <a16:creationId xmlns:a16="http://schemas.microsoft.com/office/drawing/2014/main" id="{4C6F05F1-AE9B-573C-D777-87F0EF079376}"/>
              </a:ext>
            </a:extLst>
          </p:cNvPr>
          <p:cNvSpPr txBox="1">
            <a:spLocks noGrp="1"/>
          </p:cNvSpPr>
          <p:nvPr>
            <p:ph type="title"/>
          </p:nvPr>
        </p:nvSpPr>
        <p:spPr>
          <a:xfrm>
            <a:off x="609374" y="749301"/>
            <a:ext cx="7032397" cy="1231900"/>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K</a:t>
            </a:r>
            <a:r>
              <a:rPr lang="en-GB" sz="3000" dirty="0">
                <a:solidFill>
                  <a:schemeClr val="tx2">
                    <a:lumMod val="75000"/>
                    <a:lumOff val="25000"/>
                  </a:schemeClr>
                </a:solidFill>
                <a:latin typeface="Bahnschrift SemiBold" panose="020B0502040204020203" pitchFamily="34" charset="0"/>
              </a:rPr>
              <a:t>ey issues in NHS compensation &amp; reward system  </a:t>
            </a:r>
            <a:endParaRPr lang="en-US" sz="3000" dirty="0">
              <a:solidFill>
                <a:schemeClr val="tx2">
                  <a:lumMod val="75000"/>
                  <a:lumOff val="25000"/>
                </a:schemeClr>
              </a:solidFill>
              <a:latin typeface="Bahnschrift SemiBold" panose="020B0502040204020203" pitchFamily="34" charset="0"/>
            </a:endParaRPr>
          </a:p>
        </p:txBody>
      </p:sp>
      <p:pic>
        <p:nvPicPr>
          <p:cNvPr id="6" name="Picture 5">
            <a:extLst>
              <a:ext uri="{FF2B5EF4-FFF2-40B4-BE49-F238E27FC236}">
                <a16:creationId xmlns:a16="http://schemas.microsoft.com/office/drawing/2014/main" id="{361A063F-C46E-8578-83A3-C34EF0433B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852" y="152400"/>
            <a:ext cx="2939142" cy="939409"/>
          </a:xfrm>
          <a:prstGeom prst="rect">
            <a:avLst/>
          </a:prstGeom>
        </p:spPr>
      </p:pic>
    </p:spTree>
    <p:extLst>
      <p:ext uri="{BB962C8B-B14F-4D97-AF65-F5344CB8AC3E}">
        <p14:creationId xmlns:p14="http://schemas.microsoft.com/office/powerpoint/2010/main" val="11506448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3950702-7E37-34F7-DA47-6D882C6C440B}"/>
              </a:ext>
            </a:extLst>
          </p:cNvPr>
          <p:cNvSpPr>
            <a:spLocks noGrp="1"/>
          </p:cNvSpPr>
          <p:nvPr>
            <p:ph sz="half" idx="1"/>
          </p:nvPr>
        </p:nvSpPr>
        <p:spPr>
          <a:xfrm>
            <a:off x="521207" y="2578608"/>
            <a:ext cx="11082963" cy="3767328"/>
          </a:xfrm>
        </p:spPr>
        <p:txBody>
          <a:bodyPr/>
          <a:lstStyle/>
          <a:p>
            <a:pPr marL="0" indent="0">
              <a:buNone/>
            </a:pPr>
            <a:r>
              <a:rPr lang="en-US" sz="2800" b="1" dirty="0">
                <a:latin typeface="Arial" panose="020B0604020202020204" pitchFamily="34" charset="0"/>
                <a:cs typeface="Arial" panose="020B0604020202020204" pitchFamily="34" charset="0"/>
              </a:rPr>
              <a:t>5)</a:t>
            </a:r>
            <a:r>
              <a:rPr lang="en-US" sz="2800" dirty="0">
                <a:latin typeface="Arial" panose="020B0604020202020204" pitchFamily="34" charset="0"/>
                <a:cs typeface="Arial" panose="020B0604020202020204" pitchFamily="34" charset="0"/>
              </a:rPr>
              <a:t> </a:t>
            </a:r>
            <a:r>
              <a:rPr lang="en-US" sz="2800" b="1" dirty="0">
                <a:latin typeface="Arial" panose="020B0604020202020204" pitchFamily="34" charset="0"/>
                <a:cs typeface="Arial" panose="020B0604020202020204" pitchFamily="34" charset="0"/>
              </a:rPr>
              <a:t>Excessive Dependency on Internal Motivation</a:t>
            </a:r>
          </a:p>
          <a:p>
            <a:pPr marL="0" indent="0">
              <a:buNone/>
            </a:pPr>
            <a:r>
              <a:rPr lang="en-US" sz="2800" dirty="0">
                <a:latin typeface="Arial" panose="020B0604020202020204" pitchFamily="34" charset="0"/>
                <a:cs typeface="Arial" panose="020B0604020202020204" pitchFamily="34" charset="0"/>
              </a:rPr>
              <a:t>NHS culture presumes that employees are inspired by:</a:t>
            </a:r>
          </a:p>
          <a:p>
            <a:pPr marL="0" indent="0">
              <a:buNone/>
            </a:pPr>
            <a:r>
              <a:rPr lang="en-US" sz="2800" dirty="0">
                <a:latin typeface="Arial" panose="020B0604020202020204" pitchFamily="34" charset="0"/>
                <a:cs typeface="Arial" panose="020B0604020202020204" pitchFamily="34" charset="0"/>
              </a:rPr>
              <a:t>-Goal: Assisting others</a:t>
            </a:r>
          </a:p>
          <a:p>
            <a:pPr marL="0" indent="0">
              <a:buNone/>
            </a:pPr>
            <a:r>
              <a:rPr lang="en-US" sz="2800" dirty="0">
                <a:latin typeface="Arial" panose="020B0604020202020204" pitchFamily="34" charset="0"/>
                <a:cs typeface="Arial" panose="020B0604020202020204" pitchFamily="34" charset="0"/>
              </a:rPr>
              <a:t>- But financial benefits are still important.</a:t>
            </a:r>
            <a:endParaRPr lang="en-GB" sz="2800" dirty="0">
              <a:latin typeface="Arial" panose="020B0604020202020204" pitchFamily="34" charset="0"/>
              <a:cs typeface="Arial" panose="020B0604020202020204" pitchFamily="34" charset="0"/>
            </a:endParaRPr>
          </a:p>
          <a:p>
            <a:endParaRPr lang="en-GB" dirty="0"/>
          </a:p>
        </p:txBody>
      </p:sp>
      <p:pic>
        <p:nvPicPr>
          <p:cNvPr id="2" name="Picture 1">
            <a:extLst>
              <a:ext uri="{FF2B5EF4-FFF2-40B4-BE49-F238E27FC236}">
                <a16:creationId xmlns:a16="http://schemas.microsoft.com/office/drawing/2014/main" id="{C8339BD0-8043-A709-180E-DB58E0E96A1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211444"/>
            <a:ext cx="2939142" cy="939409"/>
          </a:xfrm>
          <a:prstGeom prst="rect">
            <a:avLst/>
          </a:prstGeom>
        </p:spPr>
      </p:pic>
      <p:sp>
        <p:nvSpPr>
          <p:cNvPr id="8" name="Title 1">
            <a:extLst>
              <a:ext uri="{FF2B5EF4-FFF2-40B4-BE49-F238E27FC236}">
                <a16:creationId xmlns:a16="http://schemas.microsoft.com/office/drawing/2014/main" id="{D6B30292-E7A6-A2CA-1717-F060126B2B3B}"/>
              </a:ext>
            </a:extLst>
          </p:cNvPr>
          <p:cNvSpPr txBox="1">
            <a:spLocks noGrp="1"/>
          </p:cNvSpPr>
          <p:nvPr>
            <p:ph type="title"/>
          </p:nvPr>
        </p:nvSpPr>
        <p:spPr>
          <a:xfrm>
            <a:off x="259443" y="814614"/>
            <a:ext cx="6685643" cy="1144815"/>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K</a:t>
            </a:r>
            <a:r>
              <a:rPr lang="en-GB" sz="3000" dirty="0">
                <a:solidFill>
                  <a:schemeClr val="tx2">
                    <a:lumMod val="75000"/>
                    <a:lumOff val="25000"/>
                  </a:schemeClr>
                </a:solidFill>
                <a:latin typeface="Bahnschrift SemiBold" panose="020B0502040204020203" pitchFamily="34" charset="0"/>
              </a:rPr>
              <a:t>ey issues in NHS compensation &amp; reward system  </a:t>
            </a:r>
            <a:endParaRPr lang="en-US" sz="3000" dirty="0">
              <a:solidFill>
                <a:schemeClr val="tx2">
                  <a:lumMod val="75000"/>
                  <a:lumOff val="25000"/>
                </a:schemeClr>
              </a:solidFill>
              <a:latin typeface="Bahnschrift SemiBold" panose="020B0502040204020203" pitchFamily="34" charset="0"/>
            </a:endParaRPr>
          </a:p>
        </p:txBody>
      </p:sp>
    </p:spTree>
    <p:extLst>
      <p:ext uri="{BB962C8B-B14F-4D97-AF65-F5344CB8AC3E}">
        <p14:creationId xmlns:p14="http://schemas.microsoft.com/office/powerpoint/2010/main" val="2810693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1">
            <a:extLst>
              <a:ext uri="{FF2B5EF4-FFF2-40B4-BE49-F238E27FC236}">
                <a16:creationId xmlns:a16="http://schemas.microsoft.com/office/drawing/2014/main" id="{B76B806A-6888-240B-356D-C8D494B58F8A}"/>
              </a:ext>
            </a:extLst>
          </p:cNvPr>
          <p:cNvPicPr>
            <a:picLocks noGrp="1" noChangeAspect="1"/>
          </p:cNvPicPr>
          <p:nvPr>
            <p:ph idx="1"/>
          </p:nvPr>
        </p:nvPicPr>
        <p:blipFill>
          <a:blip r:embed="rId2"/>
          <a:stretch>
            <a:fillRect/>
          </a:stretch>
        </p:blipFill>
        <p:spPr>
          <a:xfrm>
            <a:off x="838199" y="1055914"/>
            <a:ext cx="10853057" cy="5289324"/>
          </a:xfrm>
          <a:prstGeom prst="rect">
            <a:avLst/>
          </a:prstGeom>
        </p:spPr>
      </p:pic>
      <p:pic>
        <p:nvPicPr>
          <p:cNvPr id="5" name="Picture 4">
            <a:extLst>
              <a:ext uri="{FF2B5EF4-FFF2-40B4-BE49-F238E27FC236}">
                <a16:creationId xmlns:a16="http://schemas.microsoft.com/office/drawing/2014/main" id="{77D8D324-1FCC-4384-45CF-FD3C5C8447D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57154" y="43057"/>
            <a:ext cx="2939142" cy="939409"/>
          </a:xfrm>
          <a:prstGeom prst="rect">
            <a:avLst/>
          </a:prstGeom>
        </p:spPr>
      </p:pic>
    </p:spTree>
    <p:extLst>
      <p:ext uri="{BB962C8B-B14F-4D97-AF65-F5344CB8AC3E}">
        <p14:creationId xmlns:p14="http://schemas.microsoft.com/office/powerpoint/2010/main" val="189007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05F175-A5CE-1439-5E5B-3A1E87D5D32C}"/>
              </a:ext>
            </a:extLst>
          </p:cNvPr>
          <p:cNvSpPr>
            <a:spLocks noGrp="1"/>
          </p:cNvSpPr>
          <p:nvPr>
            <p:ph type="title"/>
          </p:nvPr>
        </p:nvSpPr>
        <p:spPr/>
        <p:txBody>
          <a:bodyPr>
            <a:normAutofit fontScale="90000"/>
          </a:bodyPr>
          <a:lstStyle/>
          <a:p>
            <a:pPr>
              <a:lnSpc>
                <a:spcPct val="107000"/>
              </a:lnSpc>
              <a:spcAft>
                <a:spcPts val="800"/>
              </a:spcAft>
            </a:pPr>
            <a:r>
              <a:rPr lang="en-US" sz="4400" b="1" kern="1800" dirty="0">
                <a:effectLst/>
                <a:latin typeface="Bahnschrift SemiBold" panose="020B0502040204020203" pitchFamily="34" charset="0"/>
                <a:ea typeface="Times New Roman" panose="02020603050405020304" pitchFamily="18" charset="0"/>
                <a:cs typeface="Times New Roman" panose="02020603050405020304" pitchFamily="18" charset="0"/>
              </a:rPr>
              <a:t>Root Causes of Compensation and Reward Challenges in the NHS</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EEADA85-BA65-2C83-F845-84451AF33A51}"/>
              </a:ext>
            </a:extLst>
          </p:cNvPr>
          <p:cNvSpPr>
            <a:spLocks noGrp="1"/>
          </p:cNvSpPr>
          <p:nvPr>
            <p:ph idx="1"/>
          </p:nvPr>
        </p:nvSpPr>
        <p:spPr/>
        <p:txBody>
          <a:bodyPr>
            <a:normAutofit/>
          </a:bodyPr>
          <a:lstStyle/>
          <a:p>
            <a:r>
              <a:rPr lang="en-US" sz="2400" dirty="0"/>
              <a:t>The UK National Health Service (NHS) is one of the largest public sector employers in the world, factitive over a million staff together with doctors, nurses, and ministerial workers. Unknown its importance, the NHS feature serious challenges in managing amends and stakes. These challenges feeling employee motivation, retention, and overall performance summary. Understanding the radix causes of these </a:t>
            </a:r>
            <a:r>
              <a:rPr lang="en-US" sz="2400" dirty="0" err="1"/>
              <a:t>colour</a:t>
            </a:r>
            <a:r>
              <a:rPr lang="en-US" sz="2400" dirty="0"/>
              <a:t> and tone is necessary for developing workable Human Resource Management (HRM) trick. This section focuses on the key root causes of amends and prize challenges in the NHS, including policy, leadership, structural, and cultural factors.</a:t>
            </a:r>
            <a:endParaRPr lang="en-GB" sz="2400" dirty="0"/>
          </a:p>
        </p:txBody>
      </p:sp>
      <p:pic>
        <p:nvPicPr>
          <p:cNvPr id="4" name="Picture 3">
            <a:extLst>
              <a:ext uri="{FF2B5EF4-FFF2-40B4-BE49-F238E27FC236}">
                <a16:creationId xmlns:a16="http://schemas.microsoft.com/office/drawing/2014/main" id="{D0B0CB97-FAFB-64AD-0244-83D9D9F0C7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61885441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8880B-FA4D-34DF-F54F-2BBBA4E9B5E0}"/>
              </a:ext>
            </a:extLst>
          </p:cNvPr>
          <p:cNvSpPr>
            <a:spLocks noGrp="1"/>
          </p:cNvSpPr>
          <p:nvPr>
            <p:ph type="title"/>
          </p:nvPr>
        </p:nvSpPr>
        <p:spPr/>
        <p:txBody>
          <a:bodyPr/>
          <a:lstStyle/>
          <a:p>
            <a:r>
              <a:rPr lang="en-US" dirty="0"/>
              <a:t>Policy-Related Causes</a:t>
            </a:r>
            <a:br>
              <a:rPr lang="en-GB" dirty="0"/>
            </a:br>
            <a:endParaRPr lang="en-GB" dirty="0"/>
          </a:p>
        </p:txBody>
      </p:sp>
      <p:sp>
        <p:nvSpPr>
          <p:cNvPr id="3" name="Content Placeholder 2">
            <a:extLst>
              <a:ext uri="{FF2B5EF4-FFF2-40B4-BE49-F238E27FC236}">
                <a16:creationId xmlns:a16="http://schemas.microsoft.com/office/drawing/2014/main" id="{2A2D3055-51E6-D668-4FE0-B7FC64107C1A}"/>
              </a:ext>
            </a:extLst>
          </p:cNvPr>
          <p:cNvSpPr>
            <a:spLocks noGrp="1"/>
          </p:cNvSpPr>
          <p:nvPr>
            <p:ph idx="1"/>
          </p:nvPr>
        </p:nvSpPr>
        <p:spPr/>
        <p:txBody>
          <a:bodyPr>
            <a:normAutofit lnSpcReduction="10000"/>
          </a:bodyPr>
          <a:lstStyle/>
          <a:p>
            <a:r>
              <a:rPr lang="en-US" sz="2400" dirty="0">
                <a:latin typeface="Arial" panose="020B0604020202020204" pitchFamily="34" charset="0"/>
                <a:cs typeface="Arial" panose="020B0604020202020204" pitchFamily="34" charset="0"/>
              </a:rPr>
              <a:t>Governmental regulations and budgetary constraints are primary drivers of pay-related difficulties within the NHS. Since the organization relies on public funding, salary scales are strictly managed by the state, which limits financial flexibility and market competitiveness.</a:t>
            </a:r>
          </a:p>
          <a:p>
            <a:r>
              <a:rPr lang="en-US" sz="2400" dirty="0">
                <a:latin typeface="Arial" panose="020B0604020202020204" pitchFamily="34" charset="0"/>
                <a:cs typeface="Arial" panose="020B0604020202020204" pitchFamily="34" charset="0"/>
              </a:rPr>
              <a:t>A key factor is the “Agenda for Change” framework. While this system promotes uniform pay standards across the sector, its rigid nature often prevents individual departments from offering higher salaries based on specific skills or exceptional performance. Consequently, many medical professionals feel their compensation does not align with their actual workload.</a:t>
            </a:r>
          </a:p>
          <a:p>
            <a:endParaRPr lang="en-GB" dirty="0"/>
          </a:p>
        </p:txBody>
      </p:sp>
      <p:pic>
        <p:nvPicPr>
          <p:cNvPr id="4" name="Picture 3">
            <a:extLst>
              <a:ext uri="{FF2B5EF4-FFF2-40B4-BE49-F238E27FC236}">
                <a16:creationId xmlns:a16="http://schemas.microsoft.com/office/drawing/2014/main" id="{4DFC07BA-E500-1DD2-2A09-C451D8DAFB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191340369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0BE24-BE06-455B-67C5-95640A5C5A0F}"/>
              </a:ext>
            </a:extLst>
          </p:cNvPr>
          <p:cNvSpPr>
            <a:spLocks noGrp="1"/>
          </p:cNvSpPr>
          <p:nvPr>
            <p:ph type="title"/>
          </p:nvPr>
        </p:nvSpPr>
        <p:spPr/>
        <p:txBody>
          <a:bodyPr/>
          <a:lstStyle/>
          <a:p>
            <a:r>
              <a:rPr lang="en-US" dirty="0"/>
              <a:t>Policy-Related Causes</a:t>
            </a:r>
            <a:endParaRPr lang="en-GB" dirty="0"/>
          </a:p>
        </p:txBody>
      </p:sp>
      <p:sp>
        <p:nvSpPr>
          <p:cNvPr id="3" name="Content Placeholder 2">
            <a:extLst>
              <a:ext uri="{FF2B5EF4-FFF2-40B4-BE49-F238E27FC236}">
                <a16:creationId xmlns:a16="http://schemas.microsoft.com/office/drawing/2014/main" id="{D6438477-34AB-F4C8-D338-C04598365824}"/>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A key factor is the “Agenda for Change” framework. While this system promotes uniform pay standards across the sector, its rigid nature often prevents individual departments from offering higher salaries based on specific skills or exceptional performance. Consequently, many medical professionals feel their compensation does not align with their actual workload.</a:t>
            </a:r>
            <a:endParaRPr lang="en-GB" sz="2400" dirty="0">
              <a:latin typeface="Arial" panose="020B0604020202020204" pitchFamily="34" charset="0"/>
              <a:cs typeface="Arial" panose="020B0604020202020204" pitchFamily="34" charset="0"/>
            </a:endParaRPr>
          </a:p>
          <a:p>
            <a:pPr marL="0" indent="0">
              <a:buNone/>
            </a:pPr>
            <a:endParaRPr lang="en-GB" dirty="0"/>
          </a:p>
        </p:txBody>
      </p:sp>
      <p:pic>
        <p:nvPicPr>
          <p:cNvPr id="4" name="Picture 3">
            <a:extLst>
              <a:ext uri="{FF2B5EF4-FFF2-40B4-BE49-F238E27FC236}">
                <a16:creationId xmlns:a16="http://schemas.microsoft.com/office/drawing/2014/main" id="{CD3A2F25-E1B7-3E5F-1694-2C024A7D5A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291411248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9F8464-1C36-6DCA-E67D-855E180DA468}"/>
              </a:ext>
            </a:extLst>
          </p:cNvPr>
          <p:cNvSpPr>
            <a:spLocks noGrp="1"/>
          </p:cNvSpPr>
          <p:nvPr>
            <p:ph type="title"/>
          </p:nvPr>
        </p:nvSpPr>
        <p:spPr/>
        <p:txBody>
          <a:bodyPr/>
          <a:lstStyle/>
          <a:p>
            <a:r>
              <a:rPr lang="en-GB" dirty="0"/>
              <a:t>Leadership-Related Causes</a:t>
            </a:r>
          </a:p>
        </p:txBody>
      </p:sp>
      <p:sp>
        <p:nvSpPr>
          <p:cNvPr id="3" name="Content Placeholder 2">
            <a:extLst>
              <a:ext uri="{FF2B5EF4-FFF2-40B4-BE49-F238E27FC236}">
                <a16:creationId xmlns:a16="http://schemas.microsoft.com/office/drawing/2014/main" id="{1BBE7788-3941-0D13-856C-E6322A074781}"/>
              </a:ext>
            </a:extLst>
          </p:cNvPr>
          <p:cNvSpPr>
            <a:spLocks noGrp="1"/>
          </p:cNvSpPr>
          <p:nvPr>
            <p:ph idx="1"/>
          </p:nvPr>
        </p:nvSpPr>
        <p:spPr/>
        <p:txBody>
          <a:bodyPr>
            <a:normAutofit/>
          </a:bodyPr>
          <a:lstStyle/>
          <a:p>
            <a:r>
              <a:rPr lang="en-US" sz="2400" dirty="0">
                <a:latin typeface="Arial" panose="020B0604020202020204" pitchFamily="34" charset="0"/>
                <a:cs typeface="Arial" panose="020B0604020202020204" pitchFamily="34" charset="0"/>
              </a:rPr>
              <a:t>Managerial influence significantly shapes how healthcare workers view their benefits and compensation. Within the NHS, poor leadership often results in declining morale and widespread discontent. A primary concern is the absence of clear communication regarding salary structures and incentive programs. When staff feel uninformed about financial decisions, it fosters a culture of cynicism and irritation.</a:t>
            </a:r>
            <a:endParaRPr lang="en-GB" sz="2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1429B22-9AAC-EE60-77EE-12195F4F0F7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101265519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D16D0E-1C2A-F773-8802-22D063F7F6EB}"/>
              </a:ext>
            </a:extLst>
          </p:cNvPr>
          <p:cNvSpPr>
            <a:spLocks noGrp="1"/>
          </p:cNvSpPr>
          <p:nvPr>
            <p:ph type="title"/>
          </p:nvPr>
        </p:nvSpPr>
        <p:spPr/>
        <p:txBody>
          <a:bodyPr/>
          <a:lstStyle/>
          <a:p>
            <a:r>
              <a:rPr lang="en-GB" dirty="0"/>
              <a:t>Leadership-Related Causes</a:t>
            </a:r>
          </a:p>
        </p:txBody>
      </p:sp>
      <p:sp>
        <p:nvSpPr>
          <p:cNvPr id="3" name="Content Placeholder 2">
            <a:extLst>
              <a:ext uri="{FF2B5EF4-FFF2-40B4-BE49-F238E27FC236}">
                <a16:creationId xmlns:a16="http://schemas.microsoft.com/office/drawing/2014/main" id="{9DADBA51-3E09-FC0B-E700-6C31AA0756E4}"/>
              </a:ext>
            </a:extLst>
          </p:cNvPr>
          <p:cNvSpPr>
            <a:spLocks noGrp="1"/>
          </p:cNvSpPr>
          <p:nvPr>
            <p:ph idx="1"/>
          </p:nvPr>
        </p:nvSpPr>
        <p:spPr/>
        <p:txBody>
          <a:bodyPr/>
          <a:lstStyle/>
          <a:p>
            <a:r>
              <a:rPr lang="en-US" sz="2400" dirty="0"/>
              <a:t>Additionally, some supervisors fail to acknowledge individual contributions effectively. In demanding medical settings, employees require validation for their efforts. Whether through financial bonuses or verbal praise, a lack of consistent recognition directly diminishes staff commitment and overall productivity. The NHS faces significant difficulties in managing rewards due to its massive, bureaucratic framework. Because of its complex hierarchy, decision-making is often slow, which delays essential pay raises and career advancements. This inefficiency frequently leads to widespread frustration among the workforce.</a:t>
            </a:r>
          </a:p>
          <a:p>
            <a:endParaRPr lang="en-GB" dirty="0"/>
          </a:p>
        </p:txBody>
      </p:sp>
      <p:pic>
        <p:nvPicPr>
          <p:cNvPr id="4" name="Picture 3">
            <a:extLst>
              <a:ext uri="{FF2B5EF4-FFF2-40B4-BE49-F238E27FC236}">
                <a16:creationId xmlns:a16="http://schemas.microsoft.com/office/drawing/2014/main" id="{74157923-0A9F-22E5-B9BA-05B68B7096C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42122613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2B8A1-9B25-C0DA-1CDA-8654C994111D}"/>
              </a:ext>
            </a:extLst>
          </p:cNvPr>
          <p:cNvSpPr>
            <a:spLocks noGrp="1"/>
          </p:cNvSpPr>
          <p:nvPr>
            <p:ph type="title"/>
          </p:nvPr>
        </p:nvSpPr>
        <p:spPr/>
        <p:txBody>
          <a:bodyPr/>
          <a:lstStyle/>
          <a:p>
            <a:r>
              <a:rPr lang="en-GB" dirty="0"/>
              <a:t>Leadership-Related Causes</a:t>
            </a:r>
          </a:p>
        </p:txBody>
      </p:sp>
      <p:sp>
        <p:nvSpPr>
          <p:cNvPr id="3" name="Content Placeholder 2">
            <a:extLst>
              <a:ext uri="{FF2B5EF4-FFF2-40B4-BE49-F238E27FC236}">
                <a16:creationId xmlns:a16="http://schemas.microsoft.com/office/drawing/2014/main" id="{924382A3-E050-0852-F4CC-2AA066E271A5}"/>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Furthermore, a disparity often exists between the intensity of a role and its financial compensation. Many positions demand high levels of accountability and emotional labor without offering proportional pay, damaging job satisfaction. Unlike private companies, the public sector also lacks robust performance-based incentives. Without access to bonuses or merit-based rewards, high-achieving employees may lose their drive, as their exceptional efforts are not financially distinguished from standard performance.</a:t>
            </a:r>
            <a:endParaRPr lang="en-GB" sz="24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BD87BA80-B8CF-AE08-5BF3-F70BC870609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17918543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4F305-D996-FF35-7E5D-1E487B2FE39E}"/>
              </a:ext>
            </a:extLst>
          </p:cNvPr>
          <p:cNvSpPr>
            <a:spLocks noGrp="1"/>
          </p:cNvSpPr>
          <p:nvPr>
            <p:ph type="title"/>
          </p:nvPr>
        </p:nvSpPr>
        <p:spPr/>
        <p:txBody>
          <a:bodyPr/>
          <a:lstStyle/>
          <a:p>
            <a:r>
              <a:rPr lang="en-GB" dirty="0"/>
              <a:t>Cultural Causes</a:t>
            </a:r>
          </a:p>
        </p:txBody>
      </p:sp>
      <p:sp>
        <p:nvSpPr>
          <p:cNvPr id="3" name="Content Placeholder 2">
            <a:extLst>
              <a:ext uri="{FF2B5EF4-FFF2-40B4-BE49-F238E27FC236}">
                <a16:creationId xmlns:a16="http://schemas.microsoft.com/office/drawing/2014/main" id="{F8784331-2FA6-A5BD-08FC-5A7537BC7F28}"/>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The NHS’s deep-rooted commitment to social responsibility and patient welfare can unintentionally result in the devaluation of its workforce. Because the organizational culture prioritizes care above all else, employees are frequently expected to endure high-stress environments and excessive shifts without seeking substantial financial gain.</a:t>
            </a:r>
            <a:endParaRPr lang="en-GB"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Furthermore, a common perception exists that healthcare is a moral "calling" rather than a standard professional career. This mindset often creates a sense of guilt among workers, making them highly reluctant to negotiate for better wages or rewards, even when their individual performance justifies a significant raise.</a:t>
            </a:r>
            <a:endParaRPr lang="en-GB" sz="20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42B02B52-E1CF-F8CC-5363-0D92070F08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29588828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D8852-A823-F7A9-B817-884E10D8C0F4}"/>
              </a:ext>
            </a:extLst>
          </p:cNvPr>
          <p:cNvSpPr>
            <a:spLocks noGrp="1"/>
          </p:cNvSpPr>
          <p:nvPr>
            <p:ph type="title"/>
          </p:nvPr>
        </p:nvSpPr>
        <p:spPr/>
        <p:txBody>
          <a:bodyPr/>
          <a:lstStyle/>
          <a:p>
            <a:r>
              <a:rPr lang="en-GB" dirty="0"/>
              <a:t>Cultural Causes</a:t>
            </a:r>
          </a:p>
        </p:txBody>
      </p:sp>
      <p:sp>
        <p:nvSpPr>
          <p:cNvPr id="3" name="Content Placeholder 2">
            <a:extLst>
              <a:ext uri="{FF2B5EF4-FFF2-40B4-BE49-F238E27FC236}">
                <a16:creationId xmlns:a16="http://schemas.microsoft.com/office/drawing/2014/main" id="{07D3073C-F26A-1144-B572-6E5C36F3BC5E}"/>
              </a:ext>
            </a:extLst>
          </p:cNvPr>
          <p:cNvSpPr>
            <a:spLocks noGrp="1"/>
          </p:cNvSpPr>
          <p:nvPr>
            <p:ph idx="1"/>
          </p:nvPr>
        </p:nvSpPr>
        <p:spPr/>
        <p:txBody>
          <a:bodyPr/>
          <a:lstStyle/>
          <a:p>
            <a:r>
              <a:rPr lang="en-US" sz="2400" dirty="0">
                <a:latin typeface="Arial" panose="020B0604020202020204" pitchFamily="34" charset="0"/>
                <a:cs typeface="Arial" panose="020B0604020202020204" pitchFamily="34" charset="0"/>
              </a:rPr>
              <a:t>Over time, this expectation to work selflessly leads to severe physical and emotional exhaustion. Without adequate financial incentives to balance the intense workload and high stakes, overall job satisfaction declines, leading to widespread burnout across various medical departments.</a:t>
            </a:r>
            <a:endParaRPr lang="en-GB"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Finally, there is a notable lack of formal appreciation within the organization’s structure. When hard work and dedication go unacknowledged by management, employee morale and motivation suffer significantly, further complicating the effectiveness of the existing reward system.</a:t>
            </a:r>
            <a:endParaRPr lang="en-GB" sz="24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ACC16404-002A-3E70-8109-5AFB803D3DB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14791980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DB576-1F6E-9DB9-0A8C-C6ABCFE9A47D}"/>
              </a:ext>
            </a:extLst>
          </p:cNvPr>
          <p:cNvSpPr>
            <a:spLocks noGrp="1"/>
          </p:cNvSpPr>
          <p:nvPr>
            <p:ph type="title"/>
          </p:nvPr>
        </p:nvSpPr>
        <p:spPr/>
        <p:txBody>
          <a:bodyPr/>
          <a:lstStyle/>
          <a:p>
            <a:r>
              <a:rPr lang="en-US" dirty="0"/>
              <a:t>Impact of These Root Causes</a:t>
            </a:r>
            <a:endParaRPr lang="en-GB" dirty="0"/>
          </a:p>
        </p:txBody>
      </p:sp>
      <p:sp>
        <p:nvSpPr>
          <p:cNvPr id="3" name="Content Placeholder 2">
            <a:extLst>
              <a:ext uri="{FF2B5EF4-FFF2-40B4-BE49-F238E27FC236}">
                <a16:creationId xmlns:a16="http://schemas.microsoft.com/office/drawing/2014/main" id="{4E33911F-0468-8763-3BE3-6925F3868C3C}"/>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The intersection of policy, leadership, structural, and cultural hurdles creates profound difficulties in managing NHS rewards. These integrated issues result in several damaging outcomes that compromise the organization’s stability. Initially, inadequate compensation leads to widespread employee frustration, which rapidly diminishes individual motivation and overall workplace efficiency.</a:t>
            </a:r>
          </a:p>
          <a:p>
            <a:r>
              <a:rPr lang="en-US" sz="2000" dirty="0">
                <a:latin typeface="Arial" panose="020B0604020202020204" pitchFamily="34" charset="0"/>
                <a:cs typeface="Arial" panose="020B0604020202020204" pitchFamily="34" charset="0"/>
              </a:rPr>
              <a:t>Furthermore, workforce retention becomes a critical vulnerability as specialized medical professionals seek better-funded roles in private sectors or international markets. This shift makes talent acquisition increasingly difficult, as prospective candidates are often deterred by the negative reputation of low salaries and grueling workloads</a:t>
            </a:r>
          </a:p>
          <a:p>
            <a:endParaRPr lang="en-GB" dirty="0"/>
          </a:p>
        </p:txBody>
      </p:sp>
      <p:pic>
        <p:nvPicPr>
          <p:cNvPr id="4" name="Picture 3">
            <a:extLst>
              <a:ext uri="{FF2B5EF4-FFF2-40B4-BE49-F238E27FC236}">
                <a16:creationId xmlns:a16="http://schemas.microsoft.com/office/drawing/2014/main" id="{58F6A7D7-668A-85F1-981F-ECFD1BE7D1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27695919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D968E523-EE36-2194-4E40-C2C166F03136}"/>
              </a:ext>
            </a:extLst>
          </p:cNvPr>
          <p:cNvSpPr>
            <a:spLocks noGrp="1"/>
          </p:cNvSpPr>
          <p:nvPr>
            <p:ph sz="half" idx="1"/>
          </p:nvPr>
        </p:nvSpPr>
        <p:spPr>
          <a:xfrm>
            <a:off x="520700" y="2578100"/>
            <a:ext cx="11072586" cy="3767138"/>
          </a:xfrm>
        </p:spPr>
        <p:txBody>
          <a:bodyPr>
            <a:normAutofit/>
          </a:bodyPr>
          <a:lstStyle/>
          <a:p>
            <a:pPr>
              <a:buNone/>
            </a:pPr>
            <a:r>
              <a:rPr lang="en-US" sz="2000" dirty="0">
                <a:latin typeface="Arial" panose="020B0604020202020204" pitchFamily="34" charset="0"/>
                <a:cs typeface="Arial" panose="020B0604020202020204" pitchFamily="34" charset="0"/>
              </a:rPr>
              <a:t>1) </a:t>
            </a:r>
            <a:r>
              <a:rPr lang="en-US" sz="2000" b="1" dirty="0">
                <a:latin typeface="Arial" panose="020B0604020202020204" pitchFamily="34" charset="0"/>
                <a:cs typeface="Arial" panose="020B0604020202020204" pitchFamily="34" charset="0"/>
              </a:rPr>
              <a:t>John Stacey Adams – Equity Theory</a:t>
            </a:r>
          </a:p>
          <a:p>
            <a:pPr>
              <a:buNone/>
            </a:pPr>
            <a:r>
              <a:rPr lang="en-US" sz="2000" dirty="0">
                <a:latin typeface="Arial" panose="020B0604020202020204" pitchFamily="34" charset="0"/>
                <a:cs typeface="Arial" panose="020B0604020202020204" pitchFamily="34" charset="0"/>
              </a:rPr>
              <a:t>Employees compare:</a:t>
            </a:r>
          </a:p>
          <a:p>
            <a:pPr>
              <a:buFont typeface="Arial" panose="020B0604020202020204" pitchFamily="34" charset="0"/>
              <a:buChar char="•"/>
            </a:pPr>
            <a:r>
              <a:rPr lang="en-US" sz="2000" dirty="0">
                <a:latin typeface="Arial" panose="020B0604020202020204" pitchFamily="34" charset="0"/>
                <a:cs typeface="Arial" panose="020B0604020202020204" pitchFamily="34" charset="0"/>
              </a:rPr>
              <a:t>Their input vs reward </a:t>
            </a:r>
          </a:p>
          <a:p>
            <a:pPr marL="0" indent="0">
              <a:buNone/>
            </a:pPr>
            <a:r>
              <a:rPr lang="en-US" sz="2000" dirty="0">
                <a:latin typeface="Arial" panose="020B0604020202020204" pitchFamily="34" charset="0"/>
                <a:cs typeface="Arial" panose="020B0604020202020204" pitchFamily="34" charset="0"/>
              </a:rPr>
              <a:t>In-text citation(Adams, 1965)</a:t>
            </a:r>
          </a:p>
          <a:p>
            <a:pPr>
              <a:buNone/>
            </a:pPr>
            <a:r>
              <a:rPr lang="en-US" sz="2000" dirty="0">
                <a:latin typeface="Arial" panose="020B0604020202020204" pitchFamily="34" charset="0"/>
                <a:cs typeface="Arial" panose="020B0604020202020204" pitchFamily="34" charset="0"/>
              </a:rPr>
              <a:t>-NHS issue:</a:t>
            </a:r>
          </a:p>
          <a:p>
            <a:pPr>
              <a:buFont typeface="Arial" panose="020B0604020202020204" pitchFamily="34" charset="0"/>
              <a:buChar char="•"/>
            </a:pPr>
            <a:r>
              <a:rPr lang="en-US" sz="2000" dirty="0">
                <a:latin typeface="Arial" panose="020B0604020202020204" pitchFamily="34" charset="0"/>
                <a:cs typeface="Arial" panose="020B0604020202020204" pitchFamily="34" charset="0"/>
              </a:rPr>
              <a:t>Staff feel unfairly rewarded compared to workload </a:t>
            </a:r>
          </a:p>
          <a:p>
            <a:pPr marL="0" indent="0">
              <a:buNone/>
            </a:pPr>
            <a:r>
              <a:rPr lang="en-US" sz="2000" dirty="0">
                <a:latin typeface="Arial" panose="020B0604020202020204" pitchFamily="34" charset="0"/>
                <a:cs typeface="Arial" panose="020B0604020202020204" pitchFamily="34" charset="0"/>
              </a:rPr>
              <a:t>-Solution: </a:t>
            </a:r>
          </a:p>
          <a:p>
            <a:r>
              <a:rPr lang="en-US" sz="2000" dirty="0">
                <a:latin typeface="Arial" panose="020B0604020202020204" pitchFamily="34" charset="0"/>
                <a:cs typeface="Arial" panose="020B0604020202020204" pitchFamily="34" charset="0"/>
              </a:rPr>
              <a:t>Introduce Performance-Related Pay (PRP)</a:t>
            </a:r>
          </a:p>
          <a:p>
            <a:pPr marL="0" indent="0">
              <a:buNone/>
            </a:pPr>
            <a:endParaRPr lang="en-GB" dirty="0"/>
          </a:p>
        </p:txBody>
      </p:sp>
      <p:sp>
        <p:nvSpPr>
          <p:cNvPr id="7" name="Title 1">
            <a:extLst>
              <a:ext uri="{FF2B5EF4-FFF2-40B4-BE49-F238E27FC236}">
                <a16:creationId xmlns:a16="http://schemas.microsoft.com/office/drawing/2014/main" id="{25A25A9A-3537-093D-1378-58296E88C18D}"/>
              </a:ext>
            </a:extLst>
          </p:cNvPr>
          <p:cNvSpPr txBox="1">
            <a:spLocks noGrp="1"/>
          </p:cNvSpPr>
          <p:nvPr>
            <p:ph type="title"/>
          </p:nvPr>
        </p:nvSpPr>
        <p:spPr>
          <a:xfrm>
            <a:off x="520700" y="836386"/>
            <a:ext cx="5581650" cy="939409"/>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Evidence based solutions</a:t>
            </a:r>
          </a:p>
        </p:txBody>
      </p:sp>
      <p:pic>
        <p:nvPicPr>
          <p:cNvPr id="2" name="Picture 1">
            <a:extLst>
              <a:ext uri="{FF2B5EF4-FFF2-40B4-BE49-F238E27FC236}">
                <a16:creationId xmlns:a16="http://schemas.microsoft.com/office/drawing/2014/main" id="{F0713703-2909-3A2C-7AD4-D04DF3EED82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202601"/>
            <a:ext cx="2939142" cy="939409"/>
          </a:xfrm>
          <a:prstGeom prst="rect">
            <a:avLst/>
          </a:prstGeom>
        </p:spPr>
      </p:pic>
    </p:spTree>
    <p:extLst>
      <p:ext uri="{BB962C8B-B14F-4D97-AF65-F5344CB8AC3E}">
        <p14:creationId xmlns:p14="http://schemas.microsoft.com/office/powerpoint/2010/main" val="357318668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Content Placeholder 7">
            <a:extLst>
              <a:ext uri="{FF2B5EF4-FFF2-40B4-BE49-F238E27FC236}">
                <a16:creationId xmlns:a16="http://schemas.microsoft.com/office/drawing/2014/main" id="{04E7F93F-7F7C-3020-BE98-005074EBA966}"/>
              </a:ext>
            </a:extLst>
          </p:cNvPr>
          <p:cNvPicPr>
            <a:picLocks noChangeAspect="1"/>
          </p:cNvPicPr>
          <p:nvPr/>
        </p:nvPicPr>
        <p:blipFill>
          <a:blip r:embed="rId2"/>
          <a:stretch>
            <a:fillRect/>
          </a:stretch>
        </p:blipFill>
        <p:spPr>
          <a:xfrm>
            <a:off x="1034143" y="413658"/>
            <a:ext cx="10134600" cy="6128656"/>
          </a:xfrm>
          <a:prstGeom prst="rect">
            <a:avLst/>
          </a:prstGeom>
        </p:spPr>
      </p:pic>
    </p:spTree>
    <p:extLst>
      <p:ext uri="{BB962C8B-B14F-4D97-AF65-F5344CB8AC3E}">
        <p14:creationId xmlns:p14="http://schemas.microsoft.com/office/powerpoint/2010/main" val="29673307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C8A1D91-4C0F-EDD1-54B6-D6AA6FBF3FA1}"/>
              </a:ext>
            </a:extLst>
          </p:cNvPr>
          <p:cNvSpPr>
            <a:spLocks noGrp="1"/>
          </p:cNvSpPr>
          <p:nvPr>
            <p:ph sz="half" idx="1"/>
          </p:nvPr>
        </p:nvSpPr>
        <p:spPr>
          <a:xfrm>
            <a:off x="521207" y="2578608"/>
            <a:ext cx="11191821" cy="3767328"/>
          </a:xfrm>
        </p:spPr>
        <p:txBody>
          <a:bodyPr/>
          <a:lstStyle/>
          <a:p>
            <a:pPr marL="0" indent="0">
              <a:buNone/>
            </a:pPr>
            <a:r>
              <a:rPr lang="en-US" sz="2000" b="1" dirty="0">
                <a:latin typeface="Arial" panose="020B0604020202020204" pitchFamily="34" charset="0"/>
                <a:cs typeface="Arial" panose="020B0604020202020204" pitchFamily="34" charset="0"/>
              </a:rPr>
              <a:t>2) Flexible benefits system</a:t>
            </a:r>
          </a:p>
          <a:p>
            <a:pPr marL="0" indent="0">
              <a:buNone/>
            </a:pPr>
            <a:r>
              <a:rPr lang="en-US" sz="2000" dirty="0">
                <a:latin typeface="Arial" panose="020B0604020202020204" pitchFamily="34" charset="0"/>
                <a:cs typeface="Arial" panose="020B0604020202020204" pitchFamily="34" charset="0"/>
              </a:rPr>
              <a:t>Permit workers to select their own. </a:t>
            </a:r>
          </a:p>
          <a:p>
            <a:pPr marL="0" indent="0">
              <a:buNone/>
            </a:pPr>
            <a:r>
              <a:rPr lang="en-US" sz="2000" dirty="0">
                <a:latin typeface="Arial" panose="020B0604020202020204" pitchFamily="34" charset="0"/>
                <a:cs typeface="Arial" panose="020B0604020202020204" pitchFamily="34" charset="0"/>
              </a:rPr>
              <a:t>-Assistance with childcare</a:t>
            </a:r>
          </a:p>
          <a:p>
            <a:pPr marL="0" indent="0">
              <a:buNone/>
            </a:pPr>
            <a:r>
              <a:rPr lang="en-US" sz="2000" dirty="0">
                <a:latin typeface="Arial" panose="020B0604020202020204" pitchFamily="34" charset="0"/>
                <a:cs typeface="Arial" panose="020B0604020202020204" pitchFamily="34" charset="0"/>
              </a:rPr>
              <a:t>-Extra time off</a:t>
            </a:r>
          </a:p>
          <a:p>
            <a:pPr marL="0" indent="0">
              <a:buNone/>
            </a:pPr>
            <a:r>
              <a:rPr lang="en-US" sz="2000" dirty="0">
                <a:latin typeface="Arial" panose="020B0604020202020204" pitchFamily="34" charset="0"/>
                <a:cs typeface="Arial" panose="020B0604020202020204" pitchFamily="34" charset="0"/>
              </a:rPr>
              <a:t>-Health Benefits</a:t>
            </a:r>
          </a:p>
          <a:p>
            <a:pPr marL="0" indent="0">
              <a:buNone/>
            </a:pPr>
            <a:r>
              <a:rPr lang="en-US" sz="2000" b="1" dirty="0">
                <a:latin typeface="Arial" panose="020B0604020202020204" pitchFamily="34" charset="0"/>
                <a:cs typeface="Arial" panose="020B0604020202020204" pitchFamily="34" charset="0"/>
              </a:rPr>
              <a:t>Why it works: </a:t>
            </a:r>
          </a:p>
          <a:p>
            <a:pPr marL="0" indent="0">
              <a:buNone/>
            </a:pPr>
            <a:r>
              <a:rPr lang="en-US" sz="2000" dirty="0">
                <a:latin typeface="Arial" panose="020B0604020202020204" pitchFamily="34" charset="0"/>
                <a:cs typeface="Arial" panose="020B0604020202020204" pitchFamily="34" charset="0"/>
              </a:rPr>
              <a:t>-Satisfies personal requirements -Create flexibility in the modern workforce </a:t>
            </a:r>
            <a:endParaRPr lang="en-GB" sz="2000" dirty="0">
              <a:latin typeface="Arial" panose="020B0604020202020204" pitchFamily="34" charset="0"/>
              <a:cs typeface="Arial" panose="020B0604020202020204" pitchFamily="34" charset="0"/>
            </a:endParaRPr>
          </a:p>
          <a:p>
            <a:endParaRPr lang="en-GB" dirty="0"/>
          </a:p>
        </p:txBody>
      </p:sp>
      <p:pic>
        <p:nvPicPr>
          <p:cNvPr id="2" name="Picture 1">
            <a:extLst>
              <a:ext uri="{FF2B5EF4-FFF2-40B4-BE49-F238E27FC236}">
                <a16:creationId xmlns:a16="http://schemas.microsoft.com/office/drawing/2014/main" id="{C6563B1C-1F7F-A27D-4E06-64D0D012180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119743"/>
            <a:ext cx="2939142" cy="939409"/>
          </a:xfrm>
          <a:prstGeom prst="rect">
            <a:avLst/>
          </a:prstGeom>
        </p:spPr>
      </p:pic>
      <p:sp>
        <p:nvSpPr>
          <p:cNvPr id="8" name="Title 1">
            <a:extLst>
              <a:ext uri="{FF2B5EF4-FFF2-40B4-BE49-F238E27FC236}">
                <a16:creationId xmlns:a16="http://schemas.microsoft.com/office/drawing/2014/main" id="{3DF05435-11C0-8377-A25C-797931311526}"/>
              </a:ext>
            </a:extLst>
          </p:cNvPr>
          <p:cNvSpPr txBox="1">
            <a:spLocks noGrp="1"/>
          </p:cNvSpPr>
          <p:nvPr>
            <p:ph type="title"/>
          </p:nvPr>
        </p:nvSpPr>
        <p:spPr>
          <a:xfrm>
            <a:off x="520700" y="977901"/>
            <a:ext cx="6152243" cy="840014"/>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Evidence based solutions</a:t>
            </a:r>
          </a:p>
        </p:txBody>
      </p:sp>
    </p:spTree>
    <p:extLst>
      <p:ext uri="{BB962C8B-B14F-4D97-AF65-F5344CB8AC3E}">
        <p14:creationId xmlns:p14="http://schemas.microsoft.com/office/powerpoint/2010/main" val="2352556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CB9919E8-0BC7-7626-7B23-4B5C1DE6402D}"/>
              </a:ext>
            </a:extLst>
          </p:cNvPr>
          <p:cNvSpPr>
            <a:spLocks noGrp="1"/>
          </p:cNvSpPr>
          <p:nvPr>
            <p:ph idx="1"/>
          </p:nvPr>
        </p:nvSpPr>
        <p:spPr>
          <a:xfrm>
            <a:off x="520700" y="2578100"/>
            <a:ext cx="11156950" cy="3767138"/>
          </a:xfrm>
        </p:spPr>
        <p:txBody>
          <a:bodyPr>
            <a:normAutofit/>
          </a:bodyPr>
          <a:lstStyle/>
          <a:p>
            <a:pPr marL="0" indent="0">
              <a:buNone/>
            </a:pPr>
            <a:r>
              <a:rPr lang="en-US" b="1" dirty="0">
                <a:latin typeface="Arial" panose="020B0604020202020204" pitchFamily="34" charset="0"/>
                <a:cs typeface="Arial" panose="020B0604020202020204" pitchFamily="34" charset="0"/>
              </a:rPr>
              <a:t>3) </a:t>
            </a:r>
            <a:r>
              <a:rPr lang="en-GB" b="1" i="0" dirty="0">
                <a:solidFill>
                  <a:srgbClr val="172B4D"/>
                </a:solidFill>
                <a:effectLst/>
                <a:latin typeface="Arial" panose="020B0604020202020204" pitchFamily="34" charset="0"/>
                <a:cs typeface="Arial" panose="020B0604020202020204" pitchFamily="34" charset="0"/>
              </a:rPr>
              <a:t>Recognition &amp; Non-Financial Rewards</a:t>
            </a:r>
          </a:p>
          <a:p>
            <a:pPr marL="0" indent="0">
              <a:buNone/>
            </a:pPr>
            <a:r>
              <a:rPr lang="en-US" dirty="0">
                <a:latin typeface="Arial" panose="020B0604020202020204" pitchFamily="34" charset="0"/>
                <a:cs typeface="Arial" panose="020B0604020202020204" pitchFamily="34" charset="0"/>
              </a:rPr>
              <a:t>-Programs for employee </a:t>
            </a:r>
          </a:p>
          <a:p>
            <a:pPr marL="0" indent="0">
              <a:buNone/>
            </a:pPr>
            <a:r>
              <a:rPr lang="en-US" dirty="0">
                <a:latin typeface="Arial" panose="020B0604020202020204" pitchFamily="34" charset="0"/>
                <a:cs typeface="Arial" panose="020B0604020202020204" pitchFamily="34" charset="0"/>
              </a:rPr>
              <a:t>Recognition. </a:t>
            </a:r>
          </a:p>
          <a:p>
            <a:pPr marL="0" indent="0">
              <a:buNone/>
            </a:pPr>
            <a:r>
              <a:rPr lang="en-US" b="1" dirty="0">
                <a:latin typeface="Arial" panose="020B0604020202020204" pitchFamily="34" charset="0"/>
                <a:cs typeface="Arial" panose="020B0604020202020204" pitchFamily="34" charset="0"/>
              </a:rPr>
              <a:t>Why it works: </a:t>
            </a:r>
          </a:p>
          <a:p>
            <a:pPr marL="0" indent="0">
              <a:buNone/>
            </a:pPr>
            <a:r>
              <a:rPr lang="en-US" dirty="0">
                <a:latin typeface="Arial" panose="020B0604020202020204" pitchFamily="34" charset="0"/>
                <a:cs typeface="Arial" panose="020B0604020202020204" pitchFamily="34" charset="0"/>
              </a:rPr>
              <a:t>According to Herzberg, </a:t>
            </a:r>
          </a:p>
          <a:p>
            <a:pPr marL="0" indent="0">
              <a:buNone/>
            </a:pPr>
            <a:r>
              <a:rPr lang="en-US" dirty="0">
                <a:latin typeface="Arial" panose="020B0604020202020204" pitchFamily="34" charset="0"/>
                <a:cs typeface="Arial" panose="020B0604020202020204" pitchFamily="34" charset="0"/>
              </a:rPr>
              <a:t>Acknowledgment is a motivate-on.</a:t>
            </a:r>
            <a:r>
              <a:rPr lang="de-DE" dirty="0">
                <a:latin typeface="Arial" panose="020B0604020202020204" pitchFamily="34" charset="0"/>
                <a:cs typeface="Arial" panose="020B0604020202020204" pitchFamily="34" charset="0"/>
              </a:rPr>
              <a:t> (Herzberg, Mausner and Snyderman, 1959)</a:t>
            </a:r>
            <a:endParaRPr lang="en-GB" b="1" dirty="0">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F0E216A0-9AA2-6862-D108-FA801C405CB7}"/>
              </a:ext>
            </a:extLst>
          </p:cNvPr>
          <p:cNvSpPr txBox="1">
            <a:spLocks noGrp="1"/>
          </p:cNvSpPr>
          <p:nvPr>
            <p:ph type="title"/>
          </p:nvPr>
        </p:nvSpPr>
        <p:spPr>
          <a:xfrm>
            <a:off x="520700" y="977901"/>
            <a:ext cx="11156950" cy="709386"/>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Evidence based solutions</a:t>
            </a:r>
          </a:p>
        </p:txBody>
      </p:sp>
      <p:pic>
        <p:nvPicPr>
          <p:cNvPr id="6" name="Picture 5">
            <a:extLst>
              <a:ext uri="{FF2B5EF4-FFF2-40B4-BE49-F238E27FC236}">
                <a16:creationId xmlns:a16="http://schemas.microsoft.com/office/drawing/2014/main" id="{C56A7940-9F66-A5CD-43A8-66B1C65BC3F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5233380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2E5D7C6-3906-E664-D30B-1CDDB8495223}"/>
              </a:ext>
            </a:extLst>
          </p:cNvPr>
          <p:cNvSpPr>
            <a:spLocks noGrp="1"/>
          </p:cNvSpPr>
          <p:nvPr>
            <p:ph sz="half" idx="1"/>
          </p:nvPr>
        </p:nvSpPr>
        <p:spPr>
          <a:xfrm>
            <a:off x="521208" y="2578608"/>
            <a:ext cx="11224478" cy="3767328"/>
          </a:xfrm>
        </p:spPr>
        <p:txBody>
          <a:bodyPr/>
          <a:lstStyle/>
          <a:p>
            <a:pPr>
              <a:buNone/>
            </a:pPr>
            <a:r>
              <a:rPr lang="en-US" sz="2800" dirty="0"/>
              <a:t>4) </a:t>
            </a:r>
            <a:r>
              <a:rPr lang="en-US" sz="2800" b="1" dirty="0"/>
              <a:t>Retention Bonuses for Specialized Roles</a:t>
            </a:r>
          </a:p>
          <a:p>
            <a:pPr marL="0" indent="0">
              <a:buNone/>
            </a:pPr>
            <a:r>
              <a:rPr lang="en-US" sz="2800" dirty="0"/>
              <a:t>- Extra pay for high demand roles (e.g., specialized doctors) </a:t>
            </a:r>
          </a:p>
          <a:p>
            <a:pPr marL="0" indent="0">
              <a:buNone/>
            </a:pPr>
            <a:r>
              <a:rPr lang="en-GB" sz="2800" b="1" dirty="0"/>
              <a:t>Why it works: </a:t>
            </a:r>
            <a:endParaRPr lang="en-US" sz="2800" b="1" dirty="0"/>
          </a:p>
          <a:p>
            <a:r>
              <a:rPr lang="en-US" sz="2800" dirty="0"/>
              <a:t>Reduces turnover </a:t>
            </a:r>
          </a:p>
          <a:p>
            <a:r>
              <a:rPr lang="en-US" sz="2800" dirty="0"/>
              <a:t>Improves new recruitment </a:t>
            </a:r>
          </a:p>
          <a:p>
            <a:endParaRPr lang="en-GB" dirty="0"/>
          </a:p>
        </p:txBody>
      </p:sp>
      <p:pic>
        <p:nvPicPr>
          <p:cNvPr id="2" name="Picture 1">
            <a:extLst>
              <a:ext uri="{FF2B5EF4-FFF2-40B4-BE49-F238E27FC236}">
                <a16:creationId xmlns:a16="http://schemas.microsoft.com/office/drawing/2014/main" id="{C7C88A09-DD5D-AF41-15BC-A223168DCB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02725" y="203664"/>
            <a:ext cx="2939142" cy="939409"/>
          </a:xfrm>
          <a:prstGeom prst="rect">
            <a:avLst/>
          </a:prstGeom>
        </p:spPr>
      </p:pic>
      <p:sp>
        <p:nvSpPr>
          <p:cNvPr id="8" name="Title 1">
            <a:extLst>
              <a:ext uri="{FF2B5EF4-FFF2-40B4-BE49-F238E27FC236}">
                <a16:creationId xmlns:a16="http://schemas.microsoft.com/office/drawing/2014/main" id="{72858DD9-B80B-AD93-0BF4-E0AE1E4407EE}"/>
              </a:ext>
            </a:extLst>
          </p:cNvPr>
          <p:cNvSpPr txBox="1">
            <a:spLocks noGrp="1"/>
          </p:cNvSpPr>
          <p:nvPr>
            <p:ph type="title"/>
          </p:nvPr>
        </p:nvSpPr>
        <p:spPr>
          <a:xfrm>
            <a:off x="520700" y="977900"/>
            <a:ext cx="5749471" cy="807357"/>
          </a:xfrm>
          <a:prstGeom prst="rect">
            <a:avLst/>
          </a:prstGeom>
        </p:spPr>
        <p:txBody>
          <a:bodyPr vert="horz" lIns="91440" tIns="45720" rIns="91440" bIns="45720" rtlCol="0" anchor="b">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sz="3000" dirty="0">
                <a:solidFill>
                  <a:schemeClr val="tx2">
                    <a:lumMod val="75000"/>
                    <a:lumOff val="25000"/>
                  </a:schemeClr>
                </a:solidFill>
                <a:latin typeface="Bahnschrift SemiBold" panose="020B0502040204020203" pitchFamily="34" charset="0"/>
              </a:rPr>
              <a:t>Evidence based solutions</a:t>
            </a:r>
          </a:p>
        </p:txBody>
      </p:sp>
    </p:spTree>
    <p:extLst>
      <p:ext uri="{BB962C8B-B14F-4D97-AF65-F5344CB8AC3E}">
        <p14:creationId xmlns:p14="http://schemas.microsoft.com/office/powerpoint/2010/main" val="21241279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11">
            <a:extLst>
              <a:ext uri="{FF2B5EF4-FFF2-40B4-BE49-F238E27FC236}">
                <a16:creationId xmlns:a16="http://schemas.microsoft.com/office/drawing/2014/main" id="{7679C7BC-15E4-9A7F-FBBC-63C475A0DEF5}"/>
              </a:ext>
            </a:extLst>
          </p:cNvPr>
          <p:cNvPicPr>
            <a:picLocks noGrp="1" noChangeAspect="1"/>
          </p:cNvPicPr>
          <p:nvPr>
            <p:ph idx="1"/>
          </p:nvPr>
        </p:nvPicPr>
        <p:blipFill>
          <a:blip r:embed="rId2"/>
          <a:stretch>
            <a:fillRect/>
          </a:stretch>
        </p:blipFill>
        <p:spPr>
          <a:xfrm>
            <a:off x="707571" y="881743"/>
            <a:ext cx="10733315" cy="5463495"/>
          </a:xfrm>
          <a:prstGeom prst="rect">
            <a:avLst/>
          </a:prstGeom>
        </p:spPr>
      </p:pic>
      <p:pic>
        <p:nvPicPr>
          <p:cNvPr id="5" name="Picture 4">
            <a:extLst>
              <a:ext uri="{FF2B5EF4-FFF2-40B4-BE49-F238E27FC236}">
                <a16:creationId xmlns:a16="http://schemas.microsoft.com/office/drawing/2014/main" id="{E9282494-8AEC-8658-14EE-FAFA363F11D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406941166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A347B-55AB-8350-7DC6-ABBE9915AC37}"/>
              </a:ext>
            </a:extLst>
          </p:cNvPr>
          <p:cNvSpPr>
            <a:spLocks noGrp="1"/>
          </p:cNvSpPr>
          <p:nvPr>
            <p:ph type="title"/>
          </p:nvPr>
        </p:nvSpPr>
        <p:spPr/>
        <p:txBody>
          <a:bodyPr/>
          <a:lstStyle/>
          <a:p>
            <a:r>
              <a:rPr lang="en-US" dirty="0"/>
              <a:t>Critical Evaluation of Proposed Solutions</a:t>
            </a:r>
            <a:endParaRPr lang="en-GB" dirty="0"/>
          </a:p>
        </p:txBody>
      </p:sp>
      <p:sp>
        <p:nvSpPr>
          <p:cNvPr id="3" name="Content Placeholder 2">
            <a:extLst>
              <a:ext uri="{FF2B5EF4-FFF2-40B4-BE49-F238E27FC236}">
                <a16:creationId xmlns:a16="http://schemas.microsoft.com/office/drawing/2014/main" id="{50E60F43-9FB0-475E-FAE6-A74E743D4B6E}"/>
              </a:ext>
            </a:extLst>
          </p:cNvPr>
          <p:cNvSpPr>
            <a:spLocks noGrp="1"/>
          </p:cNvSpPr>
          <p:nvPr>
            <p:ph idx="1"/>
          </p:nvPr>
        </p:nvSpPr>
        <p:spPr/>
        <p:txBody>
          <a:bodyPr/>
          <a:lstStyle/>
          <a:p>
            <a:r>
              <a:rPr lang="en-US" sz="2800" dirty="0">
                <a:latin typeface="Arial" panose="020B0604020202020204" pitchFamily="34" charset="0"/>
                <a:cs typeface="Arial" panose="020B0604020202020204" pitchFamily="34" charset="0"/>
              </a:rPr>
              <a:t>The NHS employs over a million people to deliver essential health care services in the UK, making it one of the largest public service employers in the world. To assist the NHS recruit, retain, and engage talented workers, appropriate HCM procedures are essential. Regretfully, the NHS has some serious problems with.</a:t>
            </a:r>
          </a:p>
          <a:p>
            <a:endParaRPr lang="en-US" sz="2800" dirty="0">
              <a:latin typeface="Arial" panose="020B0604020202020204" pitchFamily="34" charset="0"/>
              <a:cs typeface="Arial" panose="020B0604020202020204" pitchFamily="34" charset="0"/>
            </a:endParaRPr>
          </a:p>
          <a:p>
            <a:endParaRPr lang="en-GB" dirty="0"/>
          </a:p>
        </p:txBody>
      </p:sp>
      <p:pic>
        <p:nvPicPr>
          <p:cNvPr id="4" name="Picture 3">
            <a:extLst>
              <a:ext uri="{FF2B5EF4-FFF2-40B4-BE49-F238E27FC236}">
                <a16:creationId xmlns:a16="http://schemas.microsoft.com/office/drawing/2014/main" id="{151D3827-5F29-5AE4-71E7-EF280C688F0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340861032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57A12-9A61-D9B9-2CEF-E56BD1C47D21}"/>
              </a:ext>
            </a:extLst>
          </p:cNvPr>
          <p:cNvSpPr>
            <a:spLocks noGrp="1"/>
          </p:cNvSpPr>
          <p:nvPr>
            <p:ph type="title"/>
          </p:nvPr>
        </p:nvSpPr>
        <p:spPr/>
        <p:txBody>
          <a:bodyPr/>
          <a:lstStyle/>
          <a:p>
            <a:r>
              <a:rPr lang="en-US" dirty="0"/>
              <a:t>Critical Evaluation of Proposed Solutions</a:t>
            </a:r>
            <a:endParaRPr lang="en-GB" dirty="0"/>
          </a:p>
        </p:txBody>
      </p:sp>
      <p:sp>
        <p:nvSpPr>
          <p:cNvPr id="3" name="Content Placeholder 2">
            <a:extLst>
              <a:ext uri="{FF2B5EF4-FFF2-40B4-BE49-F238E27FC236}">
                <a16:creationId xmlns:a16="http://schemas.microsoft.com/office/drawing/2014/main" id="{D62AA003-3813-E14E-7E0C-98C0DBA268D8}"/>
              </a:ext>
            </a:extLst>
          </p:cNvPr>
          <p:cNvSpPr>
            <a:spLocks noGrp="1"/>
          </p:cNvSpPr>
          <p:nvPr>
            <p:ph idx="1"/>
          </p:nvPr>
        </p:nvSpPr>
        <p:spPr/>
        <p:txBody>
          <a:bodyPr>
            <a:normAutofit/>
          </a:bodyPr>
          <a:lstStyle/>
          <a:p>
            <a:pPr marL="0" indent="0">
              <a:buNone/>
            </a:pPr>
            <a:r>
              <a:rPr lang="en-US" sz="2000" dirty="0">
                <a:latin typeface="Arial" panose="020B0604020202020204" pitchFamily="34" charset="0"/>
                <a:cs typeface="Arial" panose="020B0604020202020204" pitchFamily="34" charset="0"/>
              </a:rPr>
              <a:t>The suggestions have a lot of promise, but there are drawbacks as well:</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Cost implications: Funding is needed for incentives and increased pay flexibility.</a:t>
            </a:r>
          </a:p>
          <a:p>
            <a:r>
              <a:rPr lang="en-US" sz="2000" dirty="0">
                <a:latin typeface="Arial" panose="020B0604020202020204" pitchFamily="34" charset="0"/>
                <a:cs typeface="Arial" panose="020B0604020202020204" pitchFamily="34" charset="0"/>
              </a:rPr>
              <a:t>Equity concerns: Increased adaptability could result in perceived disparities</a:t>
            </a:r>
          </a:p>
          <a:p>
            <a:r>
              <a:rPr lang="en-US" sz="2000" dirty="0">
                <a:latin typeface="Arial" panose="020B0604020202020204" pitchFamily="34" charset="0"/>
                <a:cs typeface="Arial" panose="020B0604020202020204" pitchFamily="34" charset="0"/>
              </a:rPr>
              <a:t>Complexity of implementation: Coordination and time are needed for extensive improvements.</a:t>
            </a:r>
          </a:p>
          <a:p>
            <a:r>
              <a:rPr lang="en-US" sz="2000" dirty="0">
                <a:latin typeface="Arial" panose="020B0604020202020204" pitchFamily="34" charset="0"/>
                <a:cs typeface="Arial" panose="020B0604020202020204" pitchFamily="34" charset="0"/>
              </a:rPr>
              <a:t>Opposition to change: Adoption may be hampered by structural and cultural obstacles</a:t>
            </a:r>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337C57E-5C6F-4895-F10A-37BFA0535D2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54886" y="42359"/>
            <a:ext cx="2939142" cy="939409"/>
          </a:xfrm>
          <a:prstGeom prst="rect">
            <a:avLst/>
          </a:prstGeom>
        </p:spPr>
      </p:pic>
    </p:spTree>
    <p:extLst>
      <p:ext uri="{BB962C8B-B14F-4D97-AF65-F5344CB8AC3E}">
        <p14:creationId xmlns:p14="http://schemas.microsoft.com/office/powerpoint/2010/main" val="416532516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2677E-E46A-F405-0069-F90D69707D94}"/>
              </a:ext>
            </a:extLst>
          </p:cNvPr>
          <p:cNvSpPr>
            <a:spLocks noGrp="1"/>
          </p:cNvSpPr>
          <p:nvPr>
            <p:ph type="title"/>
          </p:nvPr>
        </p:nvSpPr>
        <p:spPr/>
        <p:txBody>
          <a:bodyPr/>
          <a:lstStyle/>
          <a:p>
            <a:r>
              <a:rPr lang="en-US" dirty="0"/>
              <a:t>Conclusion</a:t>
            </a:r>
            <a:endParaRPr lang="en-GB" dirty="0"/>
          </a:p>
        </p:txBody>
      </p:sp>
      <p:sp>
        <p:nvSpPr>
          <p:cNvPr id="3" name="Content Placeholder 2">
            <a:extLst>
              <a:ext uri="{FF2B5EF4-FFF2-40B4-BE49-F238E27FC236}">
                <a16:creationId xmlns:a16="http://schemas.microsoft.com/office/drawing/2014/main" id="{C6AE1F2D-FB1A-C060-9E53-5FE411093225}"/>
              </a:ext>
            </a:extLst>
          </p:cNvPr>
          <p:cNvSpPr>
            <a:spLocks noGrp="1"/>
          </p:cNvSpPr>
          <p:nvPr>
            <p:ph idx="1"/>
          </p:nvPr>
        </p:nvSpPr>
        <p:spPr/>
        <p:txBody>
          <a:bodyPr/>
          <a:lstStyle/>
          <a:p>
            <a:r>
              <a:rPr lang="en-US" sz="2000" dirty="0">
                <a:latin typeface="Arial" panose="020B0604020202020204" pitchFamily="34" charset="0"/>
                <a:cs typeface="Arial" panose="020B0604020202020204" pitchFamily="34" charset="0"/>
              </a:rPr>
              <a:t>In conclusion, to summarize, the difficulties regarding rewards within the NHS stem from a complex mix of policy, leadership, organizational, and cultural barriers. While state regulations restrict financial adaptability, poor management often hides the true value of incentives. Furthermore, internal bureaucratic hurdles and traditional norms frequently minimize the importance of monetary appreciation for healthcare work. The organization must implement a sophisticated Human Resource Management strategy to resolve these issues. By revising salary regulations, enhancing supervisory transparency, and fostering a genuine culture of appreciation, the NHS can significantly improve staff retention. Ultimately, addressing these fundamental flaws is essential for elevating overall institutional performance.</a:t>
            </a:r>
          </a:p>
          <a:p>
            <a:pPr marL="0" indent="0">
              <a:buNone/>
            </a:pPr>
            <a:endParaRPr lang="en-GB" dirty="0"/>
          </a:p>
        </p:txBody>
      </p:sp>
      <p:pic>
        <p:nvPicPr>
          <p:cNvPr id="4" name="Picture 3">
            <a:extLst>
              <a:ext uri="{FF2B5EF4-FFF2-40B4-BE49-F238E27FC236}">
                <a16:creationId xmlns:a16="http://schemas.microsoft.com/office/drawing/2014/main" id="{A3A44F25-C2FC-1677-A65A-076F95BED2B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2858" y="38999"/>
            <a:ext cx="2939142" cy="939409"/>
          </a:xfrm>
          <a:prstGeom prst="rect">
            <a:avLst/>
          </a:prstGeom>
        </p:spPr>
      </p:pic>
    </p:spTree>
    <p:extLst>
      <p:ext uri="{BB962C8B-B14F-4D97-AF65-F5344CB8AC3E}">
        <p14:creationId xmlns:p14="http://schemas.microsoft.com/office/powerpoint/2010/main" val="33797279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C278D-5F01-2F38-E650-BE19D7EBABB7}"/>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B35167E4-6B3C-9B90-319D-CC7227E426E1}"/>
              </a:ext>
            </a:extLst>
          </p:cNvPr>
          <p:cNvSpPr>
            <a:spLocks noGrp="1"/>
          </p:cNvSpPr>
          <p:nvPr>
            <p:ph idx="1"/>
          </p:nvPr>
        </p:nvSpPr>
        <p:spPr/>
        <p:txBody>
          <a:bodyPr/>
          <a:lstStyle/>
          <a:p>
            <a:pPr marL="0" indent="0">
              <a:buNone/>
            </a:pPr>
            <a:r>
              <a:rPr lang="en-US" dirty="0"/>
              <a:t> </a:t>
            </a:r>
            <a:endParaRPr lang="en-GB" dirty="0"/>
          </a:p>
        </p:txBody>
      </p:sp>
      <p:pic>
        <p:nvPicPr>
          <p:cNvPr id="4" name="Picture 3">
            <a:extLst>
              <a:ext uri="{FF2B5EF4-FFF2-40B4-BE49-F238E27FC236}">
                <a16:creationId xmlns:a16="http://schemas.microsoft.com/office/drawing/2014/main" id="{A2691BA9-19DA-8304-37E3-B0ECB92E37E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52858" y="-29581"/>
            <a:ext cx="2939142" cy="939409"/>
          </a:xfrm>
          <a:prstGeom prst="rect">
            <a:avLst/>
          </a:prstGeom>
        </p:spPr>
      </p:pic>
      <p:sp>
        <p:nvSpPr>
          <p:cNvPr id="8" name="TextBox 7">
            <a:extLst>
              <a:ext uri="{FF2B5EF4-FFF2-40B4-BE49-F238E27FC236}">
                <a16:creationId xmlns:a16="http://schemas.microsoft.com/office/drawing/2014/main" id="{ACAF7499-3F85-2FC6-8E1E-07A03F28573F}"/>
              </a:ext>
            </a:extLst>
          </p:cNvPr>
          <p:cNvSpPr txBox="1"/>
          <p:nvPr/>
        </p:nvSpPr>
        <p:spPr>
          <a:xfrm>
            <a:off x="738632" y="2067064"/>
            <a:ext cx="10932160" cy="3970318"/>
          </a:xfrm>
          <a:prstGeom prst="rect">
            <a:avLst/>
          </a:prstGeom>
          <a:noFill/>
        </p:spPr>
        <p:txBody>
          <a:bodyPr wrap="square">
            <a:spAutoFit/>
          </a:bodyPr>
          <a:lstStyle/>
          <a:p>
            <a:pPr marL="285750" indent="-285750">
              <a:buFont typeface="Arial" panose="020B0604020202020204" pitchFamily="34" charset="0"/>
              <a:buChar char="•"/>
            </a:pPr>
            <a:r>
              <a:rPr lang="en-US" dirty="0"/>
              <a:t>NHS England (2023) </a:t>
            </a:r>
            <a:r>
              <a:rPr lang="en-US" i="1" dirty="0"/>
              <a:t>NHS workforce statistics</a:t>
            </a:r>
            <a:r>
              <a:rPr lang="en-US" dirty="0"/>
              <a:t>. Available at: </a:t>
            </a:r>
            <a:r>
              <a:rPr lang="en-US" dirty="0">
                <a:hlinkClick r:id="rId3"/>
              </a:rPr>
              <a:t>https://www.england.nhs.uk/statistics/</a:t>
            </a:r>
            <a:r>
              <a:rPr lang="en-US" dirty="0"/>
              <a:t> (Accessed: 5 April 2026).</a:t>
            </a:r>
          </a:p>
          <a:p>
            <a:pPr marL="285750" indent="-285750">
              <a:buFont typeface="Arial" panose="020B0604020202020204" pitchFamily="34" charset="0"/>
              <a:buChar char="•"/>
            </a:pPr>
            <a:r>
              <a:rPr lang="en-US" dirty="0"/>
              <a:t>The King’s Fund (2022) </a:t>
            </a:r>
            <a:r>
              <a:rPr lang="en-US" i="1" dirty="0"/>
              <a:t>NHS workforce: Our position</a:t>
            </a:r>
            <a:r>
              <a:rPr lang="en-US" dirty="0"/>
              <a:t>. Available at: </a:t>
            </a:r>
            <a:r>
              <a:rPr lang="en-US" dirty="0">
                <a:hlinkClick r:id="rId4"/>
              </a:rPr>
              <a:t>https://www.kingsfund.org.uk</a:t>
            </a:r>
            <a:r>
              <a:rPr lang="en-US" dirty="0"/>
              <a:t> (Accessed: 5 April 2026).</a:t>
            </a:r>
          </a:p>
          <a:p>
            <a:pPr marL="285750" indent="-285750">
              <a:buFont typeface="Arial" panose="020B0604020202020204" pitchFamily="34" charset="0"/>
              <a:buChar char="•"/>
            </a:pPr>
            <a:r>
              <a:rPr lang="en-US" dirty="0"/>
              <a:t>The Health Foundation (2023) </a:t>
            </a:r>
            <a:r>
              <a:rPr lang="en-US" i="1" dirty="0"/>
              <a:t>Closing the gap: Key areas for action on the health and care workforce</a:t>
            </a:r>
            <a:r>
              <a:rPr lang="en-US" dirty="0"/>
              <a:t>. Available at: </a:t>
            </a:r>
            <a:r>
              <a:rPr lang="en-US" dirty="0">
                <a:hlinkClick r:id="rId5"/>
              </a:rPr>
              <a:t>https://www.health.org.uk</a:t>
            </a:r>
            <a:r>
              <a:rPr lang="en-US" dirty="0"/>
              <a:t> (Accessed: 5 April 2026).</a:t>
            </a:r>
          </a:p>
          <a:p>
            <a:pPr marL="285750" indent="-285750">
              <a:buFont typeface="Arial" panose="020B0604020202020204" pitchFamily="34" charset="0"/>
              <a:buChar char="•"/>
            </a:pPr>
            <a:r>
              <a:rPr lang="en-US" dirty="0"/>
              <a:t>CIPD (2021) </a:t>
            </a:r>
            <a:r>
              <a:rPr lang="en-US" i="1" dirty="0"/>
              <a:t>Reward management: An introduction</a:t>
            </a:r>
            <a:r>
              <a:rPr lang="en-US" dirty="0"/>
              <a:t>. Available at: </a:t>
            </a:r>
            <a:r>
              <a:rPr lang="en-US" dirty="0">
                <a:hlinkClick r:id="rId6"/>
              </a:rPr>
              <a:t>https://www.cipd.co.uk</a:t>
            </a:r>
            <a:r>
              <a:rPr lang="en-US" dirty="0"/>
              <a:t> (Accessed: 5 April 2026).</a:t>
            </a:r>
          </a:p>
          <a:p>
            <a:pPr marL="285750" indent="-285750">
              <a:buFont typeface="Arial" panose="020B0604020202020204" pitchFamily="34" charset="0"/>
              <a:buChar char="•"/>
            </a:pPr>
            <a:r>
              <a:rPr lang="en-US" dirty="0"/>
              <a:t>Armstrong, M. (2020) </a:t>
            </a:r>
            <a:r>
              <a:rPr lang="en-US" i="1" dirty="0"/>
              <a:t>Armstrong’s Handbook of Reward Management Practice</a:t>
            </a:r>
            <a:r>
              <a:rPr lang="en-US" dirty="0"/>
              <a:t>. 7th </a:t>
            </a:r>
            <a:r>
              <a:rPr lang="en-US" dirty="0" err="1"/>
              <a:t>edn</a:t>
            </a:r>
            <a:r>
              <a:rPr lang="en-US" dirty="0"/>
              <a:t>. London: Kogan Page.</a:t>
            </a:r>
          </a:p>
          <a:p>
            <a:pPr marL="285750" indent="-285750">
              <a:buFont typeface="Arial" panose="020B0604020202020204" pitchFamily="34" charset="0"/>
              <a:buChar char="•"/>
            </a:pPr>
            <a:r>
              <a:rPr lang="en-US" dirty="0"/>
              <a:t>Herzberg, F. (1968) ‘One more time: How do you motivate employees?’, </a:t>
            </a:r>
            <a:r>
              <a:rPr lang="en-US" i="1" dirty="0"/>
              <a:t>Harvard Business Review</a:t>
            </a:r>
            <a:r>
              <a:rPr lang="en-US" dirty="0"/>
              <a:t>, 46(1), pp. 53–62.</a:t>
            </a:r>
          </a:p>
          <a:p>
            <a:pPr marL="285750" indent="-285750">
              <a:buFont typeface="Arial" panose="020B0604020202020204" pitchFamily="34" charset="0"/>
              <a:buChar char="•"/>
            </a:pPr>
            <a:r>
              <a:rPr lang="en-US" dirty="0"/>
              <a:t>Adams, J. S. (1965) ‘Inequity in social exchange’, in Berkowitz, L. (ed.) </a:t>
            </a:r>
            <a:r>
              <a:rPr lang="en-US" i="1" dirty="0"/>
              <a:t>Advances in Experimental Social Psychology</a:t>
            </a:r>
            <a:r>
              <a:rPr lang="en-US" dirty="0"/>
              <a:t>. New York: Academic Press, pp. 267–299.</a:t>
            </a:r>
          </a:p>
        </p:txBody>
      </p:sp>
    </p:spTree>
    <p:extLst>
      <p:ext uri="{BB962C8B-B14F-4D97-AF65-F5344CB8AC3E}">
        <p14:creationId xmlns:p14="http://schemas.microsoft.com/office/powerpoint/2010/main" val="1243211554"/>
      </p:ext>
    </p:extLst>
  </p:cSld>
  <p:clrMapOvr>
    <a:masterClrMapping/>
  </p:clrMapOvr>
</p:sld>
</file>

<file path=ppt/theme/theme1.xml><?xml version="1.0" encoding="utf-8"?>
<a:theme xmlns:a="http://schemas.openxmlformats.org/drawingml/2006/main" name="GestaltVTI">
  <a:themeElements>
    <a:clrScheme name="Gestalt">
      <a:dk1>
        <a:srgbClr val="000000"/>
      </a:dk1>
      <a:lt1>
        <a:sysClr val="window" lastClr="FFFFFF"/>
      </a:lt1>
      <a:dk2>
        <a:srgbClr val="262626"/>
      </a:dk2>
      <a:lt2>
        <a:srgbClr val="F7F7F7"/>
      </a:lt2>
      <a:accent1>
        <a:srgbClr val="EBA000"/>
      </a:accent1>
      <a:accent2>
        <a:srgbClr val="00BAC8"/>
      </a:accent2>
      <a:accent3>
        <a:srgbClr val="E64823"/>
      </a:accent3>
      <a:accent4>
        <a:srgbClr val="4D5AFF"/>
      </a:accent4>
      <a:accent5>
        <a:srgbClr val="FE5D21"/>
      </a:accent5>
      <a:accent6>
        <a:srgbClr val="00C777"/>
      </a:accent6>
      <a:hlink>
        <a:srgbClr val="2998E3"/>
      </a:hlink>
      <a:folHlink>
        <a:srgbClr val="939393"/>
      </a:folHlink>
    </a:clrScheme>
    <a:fontScheme name="Gestalt">
      <a:majorFont>
        <a:latin typeface="Bierstadt"/>
        <a:ea typeface=""/>
        <a:cs typeface=""/>
      </a:majorFont>
      <a:minorFont>
        <a:latin typeface="Bierstad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GestaltVTI" id="{4F87C71D-53D1-4B71-BF97-FD0EA4B25665}" vid="{A110AFC4-8D8A-4C02-8885-7BA370B379B5}"/>
    </a:ext>
  </a:extLst>
</a:theme>
</file>

<file path=docProps/app.xml><?xml version="1.0" encoding="utf-8"?>
<Properties xmlns="http://schemas.openxmlformats.org/officeDocument/2006/extended-properties" xmlns:vt="http://schemas.openxmlformats.org/officeDocument/2006/docPropsVTypes">
  <TotalTime>114</TotalTime>
  <Words>1939</Words>
  <Application>Microsoft Office PowerPoint</Application>
  <PresentationFormat>Widescreen</PresentationFormat>
  <Paragraphs>127</Paragraphs>
  <Slides>31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31</vt:i4>
      </vt:variant>
    </vt:vector>
  </HeadingPairs>
  <TitlesOfParts>
    <vt:vector size="36" baseType="lpstr">
      <vt:lpstr>Arial</vt:lpstr>
      <vt:lpstr>Bahnschrift SemiBold</vt:lpstr>
      <vt:lpstr>Bierstadt</vt:lpstr>
      <vt:lpstr>Calibri</vt:lpstr>
      <vt:lpstr>GestaltVTI</vt:lpstr>
      <vt:lpstr>PowerPoint Presentation</vt:lpstr>
      <vt:lpstr>Introduction</vt:lpstr>
      <vt:lpstr>Compensation &amp; Reward</vt:lpstr>
      <vt:lpstr>PowerPoint Presentation</vt:lpstr>
      <vt:lpstr>PowerPoint Presentation</vt:lpstr>
      <vt:lpstr>PowerPoint Presentation</vt:lpstr>
      <vt:lpstr>Key issues in NHS compensation &amp; reward system  </vt:lpstr>
      <vt:lpstr>Key issues in NHS compensation &amp; reward system  </vt:lpstr>
      <vt:lpstr>Key issues in NHS compensation &amp; reward system  </vt:lpstr>
      <vt:lpstr>Key issues in NHS compensation &amp; reward system  </vt:lpstr>
      <vt:lpstr>Key issues in NHS compensation &amp; reward system  </vt:lpstr>
      <vt:lpstr>PowerPoint Presentation</vt:lpstr>
      <vt:lpstr>Root Causes of Compensation and Reward Challenges in the NHS </vt:lpstr>
      <vt:lpstr>Policy-Related Causes </vt:lpstr>
      <vt:lpstr>Policy-Related Causes</vt:lpstr>
      <vt:lpstr>Leadership-Related Causes</vt:lpstr>
      <vt:lpstr>Leadership-Related Causes</vt:lpstr>
      <vt:lpstr>Leadership-Related Causes</vt:lpstr>
      <vt:lpstr>Cultural Causes</vt:lpstr>
      <vt:lpstr>Cultural Causes</vt:lpstr>
      <vt:lpstr>Impact of These Root Causes</vt:lpstr>
      <vt:lpstr>Evidence based solutions</vt:lpstr>
      <vt:lpstr>PowerPoint Presentation</vt:lpstr>
      <vt:lpstr>Evidence based solutions</vt:lpstr>
      <vt:lpstr>Evidence based solutions</vt:lpstr>
      <vt:lpstr>Evidence based solutions</vt:lpstr>
      <vt:lpstr>PowerPoint Presentation</vt:lpstr>
      <vt:lpstr>Critical Evaluation of Proposed Solutions</vt:lpstr>
      <vt:lpstr>Critical Evaluation of Proposed Solutions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Office</dc:creator>
  <cp:lastModifiedBy>Office</cp:lastModifiedBy>
  <cp:revision>32</cp:revision>
  <dcterms:created xsi:type="dcterms:W3CDTF">2026-04-04T13:05:08Z</dcterms:created>
  <dcterms:modified xsi:type="dcterms:W3CDTF">2026-04-05T12:57:37Z</dcterms:modified>
</cp:coreProperties>
</file>