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0" r:id="rId3"/>
    <p:sldId id="261" r:id="rId4"/>
    <p:sldId id="262" r:id="rId5"/>
    <p:sldId id="294" r:id="rId6"/>
    <p:sldId id="296" r:id="rId7"/>
    <p:sldId id="301" r:id="rId8"/>
    <p:sldId id="293" r:id="rId9"/>
    <p:sldId id="302" r:id="rId10"/>
    <p:sldId id="295" r:id="rId11"/>
    <p:sldId id="259" r:id="rId12"/>
    <p:sldId id="263" r:id="rId13"/>
    <p:sldId id="300" r:id="rId14"/>
    <p:sldId id="297" r:id="rId15"/>
    <p:sldId id="30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60421-E99E-49E4-BF2C-D181F4F6B5E1}" type="datetimeFigureOut">
              <a:rPr lang="en-GB" smtClean="0"/>
              <a:t>24/01/2025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C8F6D-79B3-4771-BB5D-6C28CB594ED4}" type="slidenum">
              <a:rPr lang="en-GB" smtClean="0"/>
              <a:t>‹#›</a:t>
            </a:fld>
            <a:endParaRPr lang="en-GB"/>
          </a:p>
        </p:txBody>
      </p:sp>
    </p:spTree>
    <p:extLst>
      <p:ext uri="{BB962C8B-B14F-4D97-AF65-F5344CB8AC3E}">
        <p14:creationId xmlns:p14="http://schemas.microsoft.com/office/powerpoint/2010/main" val="250281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is designed to assess the prior knowledge of the group and to allow the group to share their experiences and understanding of CPD.</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451005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293005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040040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903936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969823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698976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501540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19735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419945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I have used my own 2</a:t>
            </a:r>
            <a:r>
              <a:rPr lang="en-GB" baseline="30000" dirty="0"/>
              <a:t>nd</a:t>
            </a:r>
            <a:r>
              <a:rPr lang="en-GB" dirty="0"/>
              <a:t> Edition here but the 3</a:t>
            </a:r>
            <a:r>
              <a:rPr lang="en-GB" baseline="30000" dirty="0"/>
              <a:t>rd</a:t>
            </a:r>
            <a:r>
              <a:rPr lang="en-GB" dirty="0"/>
              <a:t> Edition published in 2015 is available from the library.</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054042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694903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071699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8634166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8565C-A81E-32EE-004A-8934A92F46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87234D-6A53-09CA-D6F4-0D361FE1BC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BB37E5-23BB-9129-549F-42878C0A85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B44F31-C01D-9368-5E41-38ABBFC6F916}"/>
              </a:ext>
            </a:extLst>
          </p:cNvPr>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301057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co.uk/#gref"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agcas.org.uk/"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targetjobs.co.uk/professional-qualification-and-accreditation"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rivycouncil.independent.gov.uk/royal-charter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www.prospects.ac.uk/"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www.prospects.ac.uk/postgraduate-study/professional-qualification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ebookcentral.proquest.com/lib/trinity/detail.action?docID=6577749&amp;pq-origsite=primo"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course/view.php?id=12710#section-3"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professional-bodies-approved-for-tax-relief-list-3"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targetjobs.co.uk/careers-advice" TargetMode="External"/><Relationship Id="rId3" Type="http://schemas.openxmlformats.org/officeDocument/2006/relationships/hyperlink" Target="https://www.agcas.org.uk/" TargetMode="External"/><Relationship Id="rId7" Type="http://schemas.openxmlformats.org/officeDocument/2006/relationships/hyperlink" Target="https://www.prospects.ac.uk/postgraduate-study/professional-qualifications"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gov.uk/government/publications/professional-bodies-approved-for-tax-relief-list-3" TargetMode="External"/><Relationship Id="rId5" Type="http://schemas.openxmlformats.org/officeDocument/2006/relationships/hyperlink" Target="https://ebookcentral.proquest.com/lib/trinity/detail.action?docID=6577749&amp;pq-origsite=primo" TargetMode="External"/><Relationship Id="rId4" Type="http://schemas.openxmlformats.org/officeDocument/2006/relationships/hyperlink" Target="https://www.cipd.org/uk/learning/cpd/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ECSO6006: Skills for Life: Employability and Future Pathways</a:t>
            </a:r>
          </a:p>
        </p:txBody>
      </p:sp>
      <p:sp>
        <p:nvSpPr>
          <p:cNvPr id="18" name="TextBox 17"/>
          <p:cNvSpPr txBox="1"/>
          <p:nvPr/>
        </p:nvSpPr>
        <p:spPr>
          <a:xfrm>
            <a:off x="338948" y="5343599"/>
            <a:ext cx="8496944" cy="830997"/>
          </a:xfrm>
          <a:prstGeom prst="rect">
            <a:avLst/>
          </a:prstGeom>
          <a:noFill/>
        </p:spPr>
        <p:txBody>
          <a:bodyPr wrap="square" rtlCol="0">
            <a:spAutoFit/>
          </a:bodyPr>
          <a:lstStyle/>
          <a:p>
            <a:r>
              <a:rPr lang="en-GB" sz="2400" b="1" dirty="0"/>
              <a:t>Theme 1: Personal Development &amp; Identifying Individual Needs</a:t>
            </a:r>
          </a:p>
          <a:p>
            <a:pPr algn="r"/>
            <a:r>
              <a:rPr lang="en-GB" sz="2400" b="1" dirty="0"/>
              <a:t>Part 1: Continuous Professional Development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8176964" cy="1107483"/>
          </a:xfrm>
        </p:spPr>
        <p:txBody>
          <a:bodyPr>
            <a:normAutofit/>
          </a:bodyPr>
          <a:lstStyle/>
          <a:p>
            <a:pPr algn="ctr"/>
            <a:r>
              <a:rPr lang="en-GB" sz="3200" b="1" dirty="0"/>
              <a:t>What is Continuing Professional Development?</a:t>
            </a:r>
            <a:endParaRPr lang="cy-GB" sz="3200" dirty="0"/>
          </a:p>
        </p:txBody>
      </p:sp>
      <p:sp>
        <p:nvSpPr>
          <p:cNvPr id="3" name="Content Placeholder 2"/>
          <p:cNvSpPr>
            <a:spLocks noGrp="1"/>
          </p:cNvSpPr>
          <p:nvPr>
            <p:ph sz="half" idx="1"/>
          </p:nvPr>
        </p:nvSpPr>
        <p:spPr>
          <a:xfrm>
            <a:off x="467544" y="2420888"/>
            <a:ext cx="8032948" cy="2635310"/>
          </a:xfrm>
        </p:spPr>
        <p:txBody>
          <a:bodyPr>
            <a:normAutofit/>
          </a:bodyPr>
          <a:lstStyle/>
          <a:p>
            <a:pPr algn="ctr"/>
            <a:r>
              <a:rPr lang="en-GB" i="1" dirty="0"/>
              <a:t>What you understand by the phrase?</a:t>
            </a:r>
          </a:p>
          <a:p>
            <a:pPr algn="ctr"/>
            <a:endParaRPr lang="en-GB" i="1" dirty="0"/>
          </a:p>
          <a:p>
            <a:pPr algn="ctr"/>
            <a:r>
              <a:rPr lang="en-GB" i="1" dirty="0"/>
              <a:t>Feedback to your Tutor.</a:t>
            </a:r>
          </a:p>
        </p:txBody>
      </p:sp>
    </p:spTree>
    <p:extLst>
      <p:ext uri="{BB962C8B-B14F-4D97-AF65-F5344CB8AC3E}">
        <p14:creationId xmlns:p14="http://schemas.microsoft.com/office/powerpoint/2010/main" val="7625722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95536" y="1196752"/>
            <a:ext cx="8352928" cy="1296144"/>
          </a:xfrm>
        </p:spPr>
        <p:txBody>
          <a:bodyPr>
            <a:noAutofit/>
          </a:bodyPr>
          <a:lstStyle/>
          <a:p>
            <a:r>
              <a:rPr lang="en-GB" sz="2400" dirty="0"/>
              <a:t>The Chartered Institute of Personnel and Development (CIPD)  has a CPD policy that should be adhered to by Human Resources professionals in the UK</a:t>
            </a:r>
          </a:p>
        </p:txBody>
      </p:sp>
      <p:sp>
        <p:nvSpPr>
          <p:cNvPr id="7" name="TextBox 6"/>
          <p:cNvSpPr txBox="1"/>
          <p:nvPr/>
        </p:nvSpPr>
        <p:spPr>
          <a:xfrm>
            <a:off x="467544" y="2780928"/>
            <a:ext cx="7848872" cy="707886"/>
          </a:xfrm>
          <a:prstGeom prst="rect">
            <a:avLst/>
          </a:prstGeom>
          <a:noFill/>
        </p:spPr>
        <p:txBody>
          <a:bodyPr wrap="square" rtlCol="0">
            <a:spAutoFit/>
          </a:bodyPr>
          <a:lstStyle/>
          <a:p>
            <a:pPr algn="ctr"/>
            <a:r>
              <a:rPr lang="en-GB" sz="2000" i="1" dirty="0"/>
              <a:t>Research Activity:</a:t>
            </a:r>
          </a:p>
          <a:p>
            <a:pPr algn="ctr"/>
            <a:r>
              <a:rPr lang="en-GB" sz="2000" i="1" dirty="0"/>
              <a:t>Who are the Chartered Institute of Personnel and Development? </a:t>
            </a:r>
          </a:p>
        </p:txBody>
      </p:sp>
      <p:pic>
        <p:nvPicPr>
          <p:cNvPr id="8" name="Picture 7">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00571" y="3679566"/>
            <a:ext cx="782817" cy="782817"/>
          </a:xfrm>
          <a:prstGeom prst="rect">
            <a:avLst/>
          </a:prstGeom>
        </p:spPr>
      </p:pic>
      <p:sp>
        <p:nvSpPr>
          <p:cNvPr id="9" name="TextBox 8"/>
          <p:cNvSpPr txBox="1"/>
          <p:nvPr/>
        </p:nvSpPr>
        <p:spPr>
          <a:xfrm>
            <a:off x="592647" y="4653136"/>
            <a:ext cx="7848872" cy="400110"/>
          </a:xfrm>
          <a:prstGeom prst="rect">
            <a:avLst/>
          </a:prstGeom>
          <a:noFill/>
        </p:spPr>
        <p:txBody>
          <a:bodyPr wrap="square" rtlCol="0">
            <a:spAutoFit/>
          </a:bodyPr>
          <a:lstStyle/>
          <a:p>
            <a:pPr algn="ctr"/>
            <a:r>
              <a:rPr lang="en-GB" sz="2000" i="1" dirty="0"/>
              <a:t>Feedback to your Tutor.</a:t>
            </a:r>
          </a:p>
        </p:txBody>
      </p:sp>
    </p:spTree>
    <p:extLst>
      <p:ext uri="{BB962C8B-B14F-4D97-AF65-F5344CB8AC3E}">
        <p14:creationId xmlns:p14="http://schemas.microsoft.com/office/powerpoint/2010/main" val="310279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885272"/>
          </a:xfrm>
        </p:spPr>
        <p:txBody>
          <a:bodyPr>
            <a:normAutofit/>
          </a:bodyPr>
          <a:lstStyle/>
          <a:p>
            <a:pPr algn="ctr"/>
            <a:r>
              <a:rPr lang="en-GB" sz="3200" b="1" dirty="0"/>
              <a:t>Continuing Professional Development</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51520" y="2204864"/>
            <a:ext cx="8712968" cy="2585008"/>
          </a:xfrm>
        </p:spPr>
        <p:txBody>
          <a:bodyPr>
            <a:noAutofit/>
          </a:bodyPr>
          <a:lstStyle/>
          <a:p>
            <a:r>
              <a:rPr lang="en-GB" sz="2400" dirty="0"/>
              <a:t>‘Continuing Professional Development (CPD) is a combination of approaches, ideas and techniques that will help you manage your own learning and growth’. </a:t>
            </a:r>
          </a:p>
          <a:p>
            <a:r>
              <a:rPr lang="en-GB" sz="2400" dirty="0"/>
              <a:t>‘The focus of CPD is firmly on results – the benefits that professional development can bring you in the real world’. </a:t>
            </a:r>
          </a:p>
          <a:p>
            <a:r>
              <a:rPr lang="en-GB" sz="2400" dirty="0"/>
              <a:t>‘Perhaps the most important message is that one size doesn’t fit all. Wherever you are in your career now and whatever you want to achieve, </a:t>
            </a:r>
            <a:r>
              <a:rPr lang="en-GB" sz="2400" u="sng" dirty="0"/>
              <a:t>your</a:t>
            </a:r>
            <a:r>
              <a:rPr lang="en-GB" sz="2400" dirty="0"/>
              <a:t> CPD should be exactly that: </a:t>
            </a:r>
            <a:r>
              <a:rPr lang="en-GB" sz="2400" u="sng" dirty="0"/>
              <a:t>your</a:t>
            </a:r>
            <a:r>
              <a:rPr lang="en-GB" sz="2400" dirty="0"/>
              <a:t>s’.</a:t>
            </a:r>
          </a:p>
        </p:txBody>
      </p:sp>
      <p:sp>
        <p:nvSpPr>
          <p:cNvPr id="5" name="TextBox 4">
            <a:extLst>
              <a:ext uri="{FF2B5EF4-FFF2-40B4-BE49-F238E27FC236}">
                <a16:creationId xmlns:a16="http://schemas.microsoft.com/office/drawing/2014/main" id="{D127CE93-571E-4584-8EBE-55565A686F6C}"/>
              </a:ext>
            </a:extLst>
          </p:cNvPr>
          <p:cNvSpPr txBox="1"/>
          <p:nvPr/>
        </p:nvSpPr>
        <p:spPr>
          <a:xfrm>
            <a:off x="5220072" y="6237312"/>
            <a:ext cx="3657600" cy="403412"/>
          </a:xfrm>
          <a:prstGeom prst="rect">
            <a:avLst/>
          </a:prstGeom>
          <a:noFill/>
        </p:spPr>
        <p:txBody>
          <a:bodyPr wrap="square" rtlCol="0">
            <a:spAutoFit/>
          </a:bodyPr>
          <a:lstStyle/>
          <a:p>
            <a:pPr algn="r"/>
            <a:r>
              <a:rPr lang="en-GB" sz="2000" dirty="0"/>
              <a:t>(CIPD, No Date/Dim </a:t>
            </a:r>
            <a:r>
              <a:rPr lang="en-GB" sz="2000" dirty="0" err="1"/>
              <a:t>Dyddiad</a:t>
            </a:r>
            <a:r>
              <a:rPr lang="en-GB" sz="2000" dirty="0"/>
              <a:t>)</a:t>
            </a:r>
          </a:p>
        </p:txBody>
      </p:sp>
      <p:sp>
        <p:nvSpPr>
          <p:cNvPr id="7" name="TextBox 6"/>
          <p:cNvSpPr txBox="1"/>
          <p:nvPr/>
        </p:nvSpPr>
        <p:spPr>
          <a:xfrm>
            <a:off x="251520" y="1352400"/>
            <a:ext cx="669674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CIPD have defined CPD as follows;</a:t>
            </a:r>
          </a:p>
        </p:txBody>
      </p:sp>
    </p:spTree>
    <p:extLst>
      <p:ext uri="{BB962C8B-B14F-4D97-AF65-F5344CB8AC3E}">
        <p14:creationId xmlns:p14="http://schemas.microsoft.com/office/powerpoint/2010/main" val="317663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885272"/>
          </a:xfrm>
        </p:spPr>
        <p:txBody>
          <a:bodyPr>
            <a:normAutofit/>
          </a:bodyPr>
          <a:lstStyle/>
          <a:p>
            <a:pPr algn="ctr"/>
            <a:r>
              <a:rPr lang="en-GB" sz="3200" b="1" dirty="0"/>
              <a:t>Continuing Professional Development</a:t>
            </a:r>
            <a:endParaRPr lang="cy-GB" sz="3200" b="1" dirty="0"/>
          </a:p>
        </p:txBody>
      </p:sp>
      <p:sp>
        <p:nvSpPr>
          <p:cNvPr id="6" name="TextBox 5"/>
          <p:cNvSpPr txBox="1"/>
          <p:nvPr/>
        </p:nvSpPr>
        <p:spPr>
          <a:xfrm>
            <a:off x="323528" y="1196752"/>
            <a:ext cx="835292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But what does CPD actually entail?</a:t>
            </a:r>
          </a:p>
        </p:txBody>
      </p:sp>
      <p:sp>
        <p:nvSpPr>
          <p:cNvPr id="8" name="TextBox 7"/>
          <p:cNvSpPr txBox="1"/>
          <p:nvPr/>
        </p:nvSpPr>
        <p:spPr>
          <a:xfrm>
            <a:off x="1043608" y="1988840"/>
            <a:ext cx="7704856" cy="461665"/>
          </a:xfrm>
          <a:prstGeom prst="rect">
            <a:avLst/>
          </a:prstGeom>
          <a:noFill/>
        </p:spPr>
        <p:txBody>
          <a:bodyPr wrap="square" rtlCol="0">
            <a:spAutoFit/>
          </a:bodyPr>
          <a:lstStyle/>
          <a:p>
            <a:pPr algn="ctr"/>
            <a:r>
              <a:rPr lang="en-GB" sz="2400" i="1" dirty="0"/>
              <a:t>Take a few moments to reflect on /research this.</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2294148"/>
            <a:ext cx="1651248" cy="1651248"/>
          </a:xfrm>
          <a:prstGeom prst="rect">
            <a:avLst/>
          </a:prstGeom>
        </p:spPr>
      </p:pic>
      <p:sp>
        <p:nvSpPr>
          <p:cNvPr id="11" name="TextBox 10"/>
          <p:cNvSpPr txBox="1"/>
          <p:nvPr/>
        </p:nvSpPr>
        <p:spPr>
          <a:xfrm>
            <a:off x="825116" y="4149080"/>
            <a:ext cx="7704856" cy="461665"/>
          </a:xfrm>
          <a:prstGeom prst="rect">
            <a:avLst/>
          </a:prstGeom>
          <a:noFill/>
        </p:spPr>
        <p:txBody>
          <a:bodyPr wrap="square" rtlCol="0">
            <a:spAutoFit/>
          </a:bodyPr>
          <a:lstStyle/>
          <a:p>
            <a:pPr algn="ctr"/>
            <a:r>
              <a:rPr lang="en-GB" sz="2400" i="1" dirty="0"/>
              <a:t>Feedback to your Tutor.</a:t>
            </a:r>
          </a:p>
        </p:txBody>
      </p:sp>
    </p:spTree>
    <p:extLst>
      <p:ext uri="{BB962C8B-B14F-4D97-AF65-F5344CB8AC3E}">
        <p14:creationId xmlns:p14="http://schemas.microsoft.com/office/powerpoint/2010/main" val="105749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95536" y="1772816"/>
            <a:ext cx="8352928" cy="543202"/>
          </a:xfrm>
        </p:spPr>
        <p:txBody>
          <a:bodyPr>
            <a:noAutofit/>
          </a:bodyPr>
          <a:lstStyle/>
          <a:p>
            <a:r>
              <a:rPr lang="en-GB" sz="2400" dirty="0"/>
              <a:t>But, “What’s in it for me?” you might ask.</a:t>
            </a:r>
          </a:p>
          <a:p>
            <a:r>
              <a:rPr lang="en-GB" sz="2400" dirty="0"/>
              <a:t>‘Professional institutions are much more than a source of 'letters after your name'. They can help you in your career both before and after you graduate’.</a:t>
            </a:r>
          </a:p>
          <a:p>
            <a:r>
              <a:rPr lang="en-GB" sz="2400" dirty="0"/>
              <a:t>‘Professional institutions are the societies and associations that promote and further a career and the people who practice in it. In the UK there are over 80 'chartered' professional institutions covering areas of work including finance, engineering, construction, health, law, journalism, personnel and management’.</a:t>
            </a:r>
          </a:p>
          <a:p>
            <a:endParaRPr lang="en-GB" sz="2400" dirty="0"/>
          </a:p>
        </p:txBody>
      </p:sp>
      <p:sp>
        <p:nvSpPr>
          <p:cNvPr id="6" name="TextBox 5"/>
          <p:cNvSpPr txBox="1"/>
          <p:nvPr/>
        </p:nvSpPr>
        <p:spPr>
          <a:xfrm>
            <a:off x="323528" y="1004937"/>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6135562" y="5877272"/>
            <a:ext cx="2612902" cy="369332"/>
          </a:xfrm>
          <a:prstGeom prst="rect">
            <a:avLst/>
          </a:prstGeom>
          <a:noFill/>
        </p:spPr>
        <p:txBody>
          <a:bodyPr wrap="square" rtlCol="0">
            <a:spAutoFit/>
          </a:bodyPr>
          <a:lstStyle/>
          <a:p>
            <a:pPr algn="ctr"/>
            <a:r>
              <a:rPr lang="en-GB" dirty="0" err="1"/>
              <a:t>TargetJobs</a:t>
            </a:r>
            <a:r>
              <a:rPr lang="en-GB" dirty="0"/>
              <a:t> (No Date)</a:t>
            </a:r>
          </a:p>
        </p:txBody>
      </p:sp>
    </p:spTree>
    <p:extLst>
      <p:ext uri="{BB962C8B-B14F-4D97-AF65-F5344CB8AC3E}">
        <p14:creationId xmlns:p14="http://schemas.microsoft.com/office/powerpoint/2010/main" val="58592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79512" y="1412776"/>
            <a:ext cx="8712968" cy="543202"/>
          </a:xfrm>
        </p:spPr>
        <p:txBody>
          <a:bodyPr>
            <a:noAutofit/>
          </a:bodyPr>
          <a:lstStyle/>
          <a:p>
            <a:r>
              <a:rPr lang="en-GB" sz="2400" dirty="0"/>
              <a:t>But, “Who are </a:t>
            </a:r>
            <a:r>
              <a:rPr lang="en-GB" sz="2400" dirty="0" err="1"/>
              <a:t>TargetJobs</a:t>
            </a:r>
            <a:r>
              <a:rPr lang="en-GB" sz="2400" dirty="0"/>
              <a:t>?” you might ask.</a:t>
            </a:r>
          </a:p>
          <a:p>
            <a:r>
              <a:rPr lang="en-GB" sz="2400" dirty="0"/>
              <a:t>‘Target are one of the 2 mainstays of the UK H.E. Careers scene, co-written by members of </a:t>
            </a:r>
            <a:r>
              <a:rPr lang="en-GB" sz="2400" dirty="0">
                <a:hlinkClick r:id="rId3"/>
              </a:rPr>
              <a:t>AGCAS</a:t>
            </a:r>
            <a:r>
              <a:rPr lang="en-GB" sz="2400" dirty="0"/>
              <a:t> - my professional body’.      </a:t>
            </a:r>
          </a:p>
        </p:txBody>
      </p:sp>
      <p:pic>
        <p:nvPicPr>
          <p:cNvPr id="10" name="Picture 9">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9952" y="4293096"/>
            <a:ext cx="792088" cy="792088"/>
          </a:xfrm>
          <a:prstGeom prst="rect">
            <a:avLst/>
          </a:prstGeom>
        </p:spPr>
      </p:pic>
      <p:sp>
        <p:nvSpPr>
          <p:cNvPr id="6" name="TextBox 5"/>
          <p:cNvSpPr txBox="1"/>
          <p:nvPr/>
        </p:nvSpPr>
        <p:spPr>
          <a:xfrm>
            <a:off x="323528" y="951111"/>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3428479" y="5242096"/>
            <a:ext cx="2252862" cy="369332"/>
          </a:xfrm>
          <a:prstGeom prst="rect">
            <a:avLst/>
          </a:prstGeom>
          <a:noFill/>
        </p:spPr>
        <p:txBody>
          <a:bodyPr wrap="square" rtlCol="0">
            <a:spAutoFit/>
          </a:bodyPr>
          <a:lstStyle/>
          <a:p>
            <a:pPr algn="ctr"/>
            <a:r>
              <a:rPr lang="en-GB" dirty="0" err="1"/>
              <a:t>TargetJobs</a:t>
            </a:r>
            <a:r>
              <a:rPr lang="en-GB" dirty="0"/>
              <a:t> (No Date)</a:t>
            </a:r>
          </a:p>
        </p:txBody>
      </p:sp>
      <p:sp>
        <p:nvSpPr>
          <p:cNvPr id="12" name="TextBox 11"/>
          <p:cNvSpPr txBox="1"/>
          <p:nvPr/>
        </p:nvSpPr>
        <p:spPr>
          <a:xfrm>
            <a:off x="1846003" y="3766852"/>
            <a:ext cx="5451994" cy="369332"/>
          </a:xfrm>
          <a:prstGeom prst="rect">
            <a:avLst/>
          </a:prstGeom>
          <a:noFill/>
        </p:spPr>
        <p:txBody>
          <a:bodyPr wrap="square" rtlCol="0">
            <a:spAutoFit/>
          </a:bodyPr>
          <a:lstStyle/>
          <a:p>
            <a:pPr algn="ctr"/>
            <a:r>
              <a:rPr lang="en-GB" i="1" dirty="0"/>
              <a:t>Careers Advice</a:t>
            </a:r>
          </a:p>
        </p:txBody>
      </p:sp>
      <p:sp>
        <p:nvSpPr>
          <p:cNvPr id="7" name="TextBox 6"/>
          <p:cNvSpPr txBox="1"/>
          <p:nvPr/>
        </p:nvSpPr>
        <p:spPr>
          <a:xfrm>
            <a:off x="4417677" y="2762466"/>
            <a:ext cx="4464496" cy="369332"/>
          </a:xfrm>
          <a:prstGeom prst="rect">
            <a:avLst/>
          </a:prstGeom>
          <a:noFill/>
        </p:spPr>
        <p:txBody>
          <a:bodyPr wrap="square" rtlCol="0">
            <a:spAutoFit/>
          </a:bodyPr>
          <a:lstStyle/>
          <a:p>
            <a:pPr algn="r"/>
            <a:r>
              <a:rPr lang="en-GB" dirty="0"/>
              <a:t>(Mark Thomas, UWTSD Careers Adviser)</a:t>
            </a:r>
          </a:p>
        </p:txBody>
      </p:sp>
    </p:spTree>
    <p:extLst>
      <p:ext uri="{BB962C8B-B14F-4D97-AF65-F5344CB8AC3E}">
        <p14:creationId xmlns:p14="http://schemas.microsoft.com/office/powerpoint/2010/main" val="273522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2"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95536" y="1677289"/>
            <a:ext cx="8352928" cy="1296144"/>
          </a:xfrm>
        </p:spPr>
        <p:txBody>
          <a:bodyPr>
            <a:noAutofit/>
          </a:bodyPr>
          <a:lstStyle/>
          <a:p>
            <a:r>
              <a:rPr lang="en-GB" sz="2400" dirty="0"/>
              <a:t>In your future work you may be able to join a professional body such as a Charted Institute (e.g. the CIPD on previous slides)</a:t>
            </a:r>
          </a:p>
          <a:p>
            <a:r>
              <a:rPr lang="en-GB" sz="2400" dirty="0"/>
              <a:t>But what is a Chartered Institute?</a:t>
            </a:r>
          </a:p>
        </p:txBody>
      </p:sp>
      <p:pic>
        <p:nvPicPr>
          <p:cNvPr id="10" name="Picture 9">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1920" y="4781772"/>
            <a:ext cx="1131514" cy="1131514"/>
          </a:xfrm>
          <a:prstGeom prst="rect">
            <a:avLst/>
          </a:prstGeom>
        </p:spPr>
      </p:pic>
      <p:sp>
        <p:nvSpPr>
          <p:cNvPr id="4" name="TextBox 3"/>
          <p:cNvSpPr txBox="1"/>
          <p:nvPr/>
        </p:nvSpPr>
        <p:spPr>
          <a:xfrm>
            <a:off x="899592" y="3510279"/>
            <a:ext cx="6264696" cy="461665"/>
          </a:xfrm>
          <a:prstGeom prst="rect">
            <a:avLst/>
          </a:prstGeom>
          <a:noFill/>
        </p:spPr>
        <p:txBody>
          <a:bodyPr wrap="square" rtlCol="0">
            <a:spAutoFit/>
          </a:bodyPr>
          <a:lstStyle/>
          <a:p>
            <a:r>
              <a:rPr lang="en-GB" sz="2400" i="1" dirty="0"/>
              <a:t>Does anyone know what a Chartered Institute is?</a:t>
            </a: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236296" y="3457714"/>
            <a:ext cx="566793" cy="566793"/>
          </a:xfrm>
          <a:prstGeom prst="rect">
            <a:avLst/>
          </a:prstGeom>
        </p:spPr>
      </p:pic>
      <p:sp>
        <p:nvSpPr>
          <p:cNvPr id="6" name="TextBox 5"/>
          <p:cNvSpPr txBox="1"/>
          <p:nvPr/>
        </p:nvSpPr>
        <p:spPr>
          <a:xfrm>
            <a:off x="323528" y="1004937"/>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3111226" y="5939988"/>
            <a:ext cx="2612902" cy="369332"/>
          </a:xfrm>
          <a:prstGeom prst="rect">
            <a:avLst/>
          </a:prstGeom>
          <a:noFill/>
        </p:spPr>
        <p:txBody>
          <a:bodyPr wrap="square" rtlCol="0">
            <a:spAutoFit/>
          </a:bodyPr>
          <a:lstStyle/>
          <a:p>
            <a:pPr algn="ctr"/>
            <a:r>
              <a:rPr lang="en-GB" dirty="0"/>
              <a:t>Privy Council (No Date)</a:t>
            </a:r>
          </a:p>
        </p:txBody>
      </p:sp>
      <p:sp>
        <p:nvSpPr>
          <p:cNvPr id="12" name="TextBox 11"/>
          <p:cNvSpPr txBox="1"/>
          <p:nvPr/>
        </p:nvSpPr>
        <p:spPr>
          <a:xfrm>
            <a:off x="3111226" y="4385738"/>
            <a:ext cx="2612902" cy="369332"/>
          </a:xfrm>
          <a:prstGeom prst="rect">
            <a:avLst/>
          </a:prstGeom>
          <a:noFill/>
        </p:spPr>
        <p:txBody>
          <a:bodyPr wrap="square" rtlCol="0">
            <a:spAutoFit/>
          </a:bodyPr>
          <a:lstStyle/>
          <a:p>
            <a:pPr algn="ctr"/>
            <a:r>
              <a:rPr lang="en-GB" dirty="0"/>
              <a:t>Royal Charters</a:t>
            </a:r>
          </a:p>
        </p:txBody>
      </p:sp>
    </p:spTree>
    <p:extLst>
      <p:ext uri="{BB962C8B-B14F-4D97-AF65-F5344CB8AC3E}">
        <p14:creationId xmlns:p14="http://schemas.microsoft.com/office/powerpoint/2010/main" val="3980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11"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79512" y="1412776"/>
            <a:ext cx="8712968" cy="543202"/>
          </a:xfrm>
        </p:spPr>
        <p:txBody>
          <a:bodyPr>
            <a:noAutofit/>
          </a:bodyPr>
          <a:lstStyle/>
          <a:p>
            <a:r>
              <a:rPr lang="en-GB" sz="2400" dirty="0"/>
              <a:t>However, something to be aware of;</a:t>
            </a:r>
          </a:p>
          <a:p>
            <a:r>
              <a:rPr lang="en-GB" sz="2400" dirty="0"/>
              <a:t>‘Target seems to focus more on STEM, Business &amp; Finance, Sciences, UK blue chip companies, top 300 etc.’.</a:t>
            </a:r>
          </a:p>
          <a:p>
            <a:r>
              <a:rPr lang="en-GB" sz="2400" dirty="0"/>
              <a:t>Therefore, ‘I would however tend to go for the other of the two,  </a:t>
            </a:r>
            <a:r>
              <a:rPr lang="en-GB" sz="2400" dirty="0">
                <a:hlinkClick r:id="rId3"/>
              </a:rPr>
              <a:t>www.prospects.ac.uk</a:t>
            </a:r>
            <a:r>
              <a:rPr lang="en-GB" sz="2400" dirty="0"/>
              <a:t>’ which ‘is an all-rounder with something for all’. </a:t>
            </a:r>
          </a:p>
          <a:p>
            <a:endParaRPr lang="en-GB" sz="2400" dirty="0"/>
          </a:p>
        </p:txBody>
      </p:sp>
      <p:sp>
        <p:nvSpPr>
          <p:cNvPr id="6" name="TextBox 5"/>
          <p:cNvSpPr txBox="1"/>
          <p:nvPr/>
        </p:nvSpPr>
        <p:spPr>
          <a:xfrm>
            <a:off x="323528" y="951111"/>
            <a:ext cx="8424936" cy="461665"/>
          </a:xfrm>
          <a:prstGeom prst="rect">
            <a:avLst/>
          </a:prstGeom>
          <a:noFill/>
        </p:spPr>
        <p:txBody>
          <a:bodyPr wrap="square" rtlCol="0">
            <a:spAutoFit/>
          </a:bodyPr>
          <a:lstStyle/>
          <a:p>
            <a:pPr algn="ctr"/>
            <a:r>
              <a:rPr lang="en-GB" sz="2400" b="1" dirty="0"/>
              <a:t>Membership of a Professional Body</a:t>
            </a:r>
          </a:p>
        </p:txBody>
      </p:sp>
      <p:sp>
        <p:nvSpPr>
          <p:cNvPr id="7" name="TextBox 6"/>
          <p:cNvSpPr txBox="1"/>
          <p:nvPr/>
        </p:nvSpPr>
        <p:spPr>
          <a:xfrm>
            <a:off x="4283968" y="3861048"/>
            <a:ext cx="4464496" cy="369332"/>
          </a:xfrm>
          <a:prstGeom prst="rect">
            <a:avLst/>
          </a:prstGeom>
          <a:noFill/>
        </p:spPr>
        <p:txBody>
          <a:bodyPr wrap="square" rtlCol="0">
            <a:spAutoFit/>
          </a:bodyPr>
          <a:lstStyle/>
          <a:p>
            <a:pPr algn="r"/>
            <a:r>
              <a:rPr lang="en-GB" dirty="0"/>
              <a:t>(Mark Thomas, UWTSD Careers Adviser)</a:t>
            </a:r>
          </a:p>
        </p:txBody>
      </p:sp>
      <p:pic>
        <p:nvPicPr>
          <p:cNvPr id="9" name="Picture 8">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9952" y="5035364"/>
            <a:ext cx="792088" cy="792088"/>
          </a:xfrm>
          <a:prstGeom prst="rect">
            <a:avLst/>
          </a:prstGeom>
        </p:spPr>
      </p:pic>
      <p:sp>
        <p:nvSpPr>
          <p:cNvPr id="13" name="TextBox 12"/>
          <p:cNvSpPr txBox="1"/>
          <p:nvPr/>
        </p:nvSpPr>
        <p:spPr>
          <a:xfrm>
            <a:off x="3428479" y="5984364"/>
            <a:ext cx="2252862" cy="369332"/>
          </a:xfrm>
          <a:prstGeom prst="rect">
            <a:avLst/>
          </a:prstGeom>
          <a:noFill/>
        </p:spPr>
        <p:txBody>
          <a:bodyPr wrap="square" rtlCol="0">
            <a:spAutoFit/>
          </a:bodyPr>
          <a:lstStyle/>
          <a:p>
            <a:pPr algn="ctr"/>
            <a:r>
              <a:rPr lang="en-GB" dirty="0"/>
              <a:t>Prospects (2024)</a:t>
            </a:r>
          </a:p>
        </p:txBody>
      </p:sp>
      <p:sp>
        <p:nvSpPr>
          <p:cNvPr id="14" name="TextBox 13"/>
          <p:cNvSpPr txBox="1"/>
          <p:nvPr/>
        </p:nvSpPr>
        <p:spPr>
          <a:xfrm>
            <a:off x="1907704" y="4509120"/>
            <a:ext cx="5451994" cy="369332"/>
          </a:xfrm>
          <a:prstGeom prst="rect">
            <a:avLst/>
          </a:prstGeom>
          <a:noFill/>
        </p:spPr>
        <p:txBody>
          <a:bodyPr wrap="square" rtlCol="0">
            <a:spAutoFit/>
          </a:bodyPr>
          <a:lstStyle/>
          <a:p>
            <a:pPr algn="ctr"/>
            <a:r>
              <a:rPr lang="en-GB" dirty="0"/>
              <a:t>Professional qualifications</a:t>
            </a:r>
          </a:p>
        </p:txBody>
      </p:sp>
    </p:spTree>
    <p:extLst>
      <p:ext uri="{BB962C8B-B14F-4D97-AF65-F5344CB8AC3E}">
        <p14:creationId xmlns:p14="http://schemas.microsoft.com/office/powerpoint/2010/main" val="393856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13"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885272"/>
          </a:xfrm>
        </p:spPr>
        <p:txBody>
          <a:bodyPr>
            <a:normAutofit/>
          </a:bodyPr>
          <a:lstStyle/>
          <a:p>
            <a:pPr algn="ctr"/>
            <a:r>
              <a:rPr lang="en-GB" sz="3200" b="1" dirty="0"/>
              <a:t>Continuing Professional Development</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56372" y="4509120"/>
            <a:ext cx="8712968" cy="1440161"/>
          </a:xfrm>
        </p:spPr>
        <p:txBody>
          <a:bodyPr>
            <a:noAutofit/>
          </a:bodyPr>
          <a:lstStyle/>
          <a:p>
            <a:r>
              <a:rPr lang="en-GB" sz="2400" dirty="0"/>
              <a:t>However, whether you are with a good employer or not, CPD is also some-one else’s responsibility.</a:t>
            </a:r>
          </a:p>
          <a:p>
            <a:r>
              <a:rPr lang="en-GB" sz="2400" i="1" dirty="0"/>
              <a:t>Who might that be?</a:t>
            </a:r>
          </a:p>
        </p:txBody>
      </p:sp>
      <p:sp>
        <p:nvSpPr>
          <p:cNvPr id="7" name="TextBox 6"/>
          <p:cNvSpPr txBox="1"/>
          <p:nvPr/>
        </p:nvSpPr>
        <p:spPr>
          <a:xfrm>
            <a:off x="256372" y="1147186"/>
            <a:ext cx="8521394" cy="3277820"/>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It is something that good employers should provide as part of a planned CPD or Training programme</a:t>
            </a:r>
          </a:p>
          <a:p>
            <a:pPr marL="342900" indent="-342900">
              <a:spcBef>
                <a:spcPts val="600"/>
              </a:spcBef>
              <a:buFont typeface="Arial" panose="020B0604020202020204" pitchFamily="34" charset="0"/>
              <a:buChar char="•"/>
            </a:pPr>
            <a:r>
              <a:rPr lang="en-GB" sz="2400" dirty="0"/>
              <a:t>Training should be provided in order to allow staff to perform their duties and functions to the best of their abilities</a:t>
            </a:r>
          </a:p>
          <a:p>
            <a:pPr marL="342900" indent="-342900">
              <a:spcBef>
                <a:spcPts val="600"/>
              </a:spcBef>
              <a:buFont typeface="Arial" panose="020B0604020202020204" pitchFamily="34" charset="0"/>
              <a:buChar char="•"/>
            </a:pPr>
            <a:r>
              <a:rPr lang="en-GB" sz="2400" dirty="0"/>
              <a:t>It also ensures that staff are aware of legal and policy requirements</a:t>
            </a:r>
          </a:p>
          <a:p>
            <a:pPr marL="342900" indent="-342900">
              <a:spcBef>
                <a:spcPts val="600"/>
              </a:spcBef>
              <a:buFont typeface="Arial" panose="020B0604020202020204" pitchFamily="34" charset="0"/>
              <a:buChar char="•"/>
            </a:pPr>
            <a:r>
              <a:rPr lang="en-GB" sz="2400" dirty="0"/>
              <a:t>As we have seen in our explorations of Multi-Agency working, inter-disciplinary training can have positive effects</a:t>
            </a:r>
          </a:p>
        </p:txBody>
      </p:sp>
    </p:spTree>
    <p:extLst>
      <p:ext uri="{BB962C8B-B14F-4D97-AF65-F5344CB8AC3E}">
        <p14:creationId xmlns:p14="http://schemas.microsoft.com/office/powerpoint/2010/main" val="408340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116632"/>
            <a:ext cx="7886700" cy="894089"/>
          </a:xfrm>
        </p:spPr>
        <p:txBody>
          <a:bodyPr>
            <a:normAutofit/>
          </a:bodyPr>
          <a:lstStyle/>
          <a:p>
            <a:pPr algn="ctr"/>
            <a:r>
              <a:rPr lang="en-GB" sz="3600" b="1" dirty="0"/>
              <a:t>Personal Development Planning</a:t>
            </a:r>
            <a:endParaRPr lang="cy-GB" sz="3600" b="1"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251520" y="1484784"/>
            <a:ext cx="8640960" cy="3445622"/>
          </a:xfrm>
        </p:spPr>
        <p:txBody>
          <a:bodyPr>
            <a:noAutofit/>
          </a:bodyPr>
          <a:lstStyle/>
          <a:p>
            <a:r>
              <a:rPr lang="en-GB" dirty="0"/>
              <a:t>Personal Development Planning (PDP) consists of three elements;</a:t>
            </a:r>
          </a:p>
          <a:p>
            <a:r>
              <a:rPr lang="en-GB" sz="2800" dirty="0"/>
              <a:t>Improving learning</a:t>
            </a:r>
          </a:p>
          <a:p>
            <a:r>
              <a:rPr lang="en-GB" sz="2800" dirty="0"/>
              <a:t>Improving Performance</a:t>
            </a:r>
          </a:p>
          <a:p>
            <a:r>
              <a:rPr lang="en-GB" sz="2800" dirty="0"/>
              <a:t>Forward Planning to achieve goals (whether academic, personal or professional</a:t>
            </a:r>
          </a:p>
          <a:p>
            <a:r>
              <a:rPr lang="en-GB" dirty="0"/>
              <a:t>It is related to the concept of Continuing Professional Development (CPD)</a:t>
            </a:r>
          </a:p>
        </p:txBody>
      </p:sp>
      <p:sp>
        <p:nvSpPr>
          <p:cNvPr id="5" name="TextBox 4">
            <a:extLst>
              <a:ext uri="{FF2B5EF4-FFF2-40B4-BE49-F238E27FC236}">
                <a16:creationId xmlns:a16="http://schemas.microsoft.com/office/drawing/2014/main" id="{3DD7FB2B-B951-4737-AD86-02FDD5D86F23}"/>
              </a:ext>
            </a:extLst>
          </p:cNvPr>
          <p:cNvSpPr txBox="1"/>
          <p:nvPr/>
        </p:nvSpPr>
        <p:spPr>
          <a:xfrm>
            <a:off x="5364088" y="6237312"/>
            <a:ext cx="3657600" cy="403412"/>
          </a:xfrm>
          <a:prstGeom prst="rect">
            <a:avLst/>
          </a:prstGeom>
          <a:noFill/>
        </p:spPr>
        <p:txBody>
          <a:bodyPr wrap="square" rtlCol="0">
            <a:spAutoFit/>
          </a:bodyPr>
          <a:lstStyle/>
          <a:p>
            <a:pPr algn="r"/>
            <a:r>
              <a:rPr lang="en-GB" sz="2000" dirty="0"/>
              <a:t>(</a:t>
            </a:r>
            <a:r>
              <a:rPr lang="en-GB" sz="2000" dirty="0">
                <a:hlinkClick r:id="rId3"/>
              </a:rPr>
              <a:t>Cottrell, 2010, </a:t>
            </a:r>
            <a:r>
              <a:rPr lang="en-GB" sz="2000" dirty="0" err="1">
                <a:hlinkClick r:id="rId3"/>
              </a:rPr>
              <a:t>t.vii</a:t>
            </a:r>
            <a:r>
              <a:rPr lang="en-GB" sz="2000" dirty="0"/>
              <a:t>)</a:t>
            </a:r>
          </a:p>
        </p:txBody>
      </p:sp>
    </p:spTree>
    <p:extLst>
      <p:ext uri="{BB962C8B-B14F-4D97-AF65-F5344CB8AC3E}">
        <p14:creationId xmlns:p14="http://schemas.microsoft.com/office/powerpoint/2010/main" val="122337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79512" y="980728"/>
            <a:ext cx="8720495" cy="1014874"/>
          </a:xfrm>
        </p:spPr>
        <p:txBody>
          <a:bodyPr>
            <a:noAutofit/>
          </a:bodyPr>
          <a:lstStyle/>
          <a:p>
            <a:pPr>
              <a:spcBef>
                <a:spcPts val="600"/>
              </a:spcBef>
            </a:pPr>
            <a:r>
              <a:rPr lang="en-GB" dirty="0"/>
              <a:t>Cottrell states that the benefits of Personal Development Planning are as follows;</a:t>
            </a:r>
          </a:p>
          <a:p>
            <a:pPr>
              <a:spcBef>
                <a:spcPts val="600"/>
              </a:spcBef>
            </a:pPr>
            <a:r>
              <a:rPr lang="en-GB" dirty="0"/>
              <a:t>“When undertaken in supported and structured ways, PDP gives you a much deeper understanding of your performance”. </a:t>
            </a:r>
          </a:p>
          <a:p>
            <a:pPr>
              <a:spcBef>
                <a:spcPts val="600"/>
              </a:spcBef>
            </a:pPr>
            <a:r>
              <a:rPr lang="en-GB" dirty="0"/>
              <a:t>“You develop abilities in evaluating [your performance] for yourself”.</a:t>
            </a:r>
          </a:p>
          <a:p>
            <a:pPr>
              <a:spcBef>
                <a:spcPts val="600"/>
              </a:spcBef>
            </a:pPr>
            <a:r>
              <a:rPr lang="en-GB" dirty="0"/>
              <a:t>“Instead of being locked into a routine learning cycle, you enter an upwards learning spiral”.</a:t>
            </a:r>
          </a:p>
          <a:p>
            <a:pPr>
              <a:lnSpc>
                <a:spcPct val="100000"/>
              </a:lnSpc>
              <a:spcBef>
                <a:spcPts val="600"/>
              </a:spcBef>
            </a:pPr>
            <a:r>
              <a:rPr lang="en-GB" dirty="0"/>
              <a:t>“PDP puts you in charge”. </a:t>
            </a:r>
          </a:p>
          <a:p>
            <a:pPr marL="0" indent="0">
              <a:spcBef>
                <a:spcPts val="600"/>
              </a:spcBef>
              <a:buNone/>
            </a:pPr>
            <a:endParaRPr lang="en-GB"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1"/>
            <a:ext cx="7886700" cy="836712"/>
          </a:xfrm>
        </p:spPr>
        <p:txBody>
          <a:bodyPr>
            <a:normAutofit/>
          </a:bodyPr>
          <a:lstStyle/>
          <a:p>
            <a:pPr algn="ctr"/>
            <a:r>
              <a:rPr lang="en-GB" sz="3600" b="1" dirty="0"/>
              <a:t>Personal Development Planning</a:t>
            </a:r>
            <a:endParaRPr lang="cy-GB" sz="3600" b="1" dirty="0"/>
          </a:p>
        </p:txBody>
      </p:sp>
      <p:sp>
        <p:nvSpPr>
          <p:cNvPr id="15" name="TextBox 14">
            <a:extLst>
              <a:ext uri="{FF2B5EF4-FFF2-40B4-BE49-F238E27FC236}">
                <a16:creationId xmlns:a16="http://schemas.microsoft.com/office/drawing/2014/main" id="{4FFDD9E3-8928-4C2E-8A15-5B57F98CEC28}"/>
              </a:ext>
            </a:extLst>
          </p:cNvPr>
          <p:cNvSpPr txBox="1"/>
          <p:nvPr/>
        </p:nvSpPr>
        <p:spPr>
          <a:xfrm>
            <a:off x="3131840" y="6165304"/>
            <a:ext cx="5616624" cy="369332"/>
          </a:xfrm>
          <a:prstGeom prst="rect">
            <a:avLst/>
          </a:prstGeom>
          <a:noFill/>
        </p:spPr>
        <p:txBody>
          <a:bodyPr wrap="square" rtlCol="0">
            <a:spAutoFit/>
          </a:bodyPr>
          <a:lstStyle/>
          <a:p>
            <a:r>
              <a:rPr lang="en-GB" b="1" dirty="0"/>
              <a:t>Guided Study 1: What are the Benefits of PDP for Me?</a:t>
            </a:r>
          </a:p>
        </p:txBody>
      </p:sp>
      <p:sp>
        <p:nvSpPr>
          <p:cNvPr id="5" name="TextBox 4"/>
          <p:cNvSpPr txBox="1"/>
          <p:nvPr/>
        </p:nvSpPr>
        <p:spPr>
          <a:xfrm>
            <a:off x="5911312" y="5589240"/>
            <a:ext cx="3024336" cy="369332"/>
          </a:xfrm>
          <a:prstGeom prst="rect">
            <a:avLst/>
          </a:prstGeom>
          <a:noFill/>
        </p:spPr>
        <p:txBody>
          <a:bodyPr wrap="square" rtlCol="0">
            <a:spAutoFit/>
          </a:bodyPr>
          <a:lstStyle/>
          <a:p>
            <a:pPr algn="r"/>
            <a:r>
              <a:rPr lang="en-GB" dirty="0"/>
              <a:t>(Cottrell, 2010, p.3)</a:t>
            </a:r>
          </a:p>
        </p:txBody>
      </p:sp>
      <p:pic>
        <p:nvPicPr>
          <p:cNvPr id="6" name="Picture 5">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55776" y="6092640"/>
            <a:ext cx="514660" cy="514660"/>
          </a:xfrm>
          <a:prstGeom prst="rect">
            <a:avLst/>
          </a:prstGeom>
        </p:spPr>
      </p:pic>
    </p:spTree>
    <p:extLst>
      <p:ext uri="{BB962C8B-B14F-4D97-AF65-F5344CB8AC3E}">
        <p14:creationId xmlns:p14="http://schemas.microsoft.com/office/powerpoint/2010/main" val="293619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5"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95536" y="1677289"/>
            <a:ext cx="8352928" cy="1296144"/>
          </a:xfrm>
        </p:spPr>
        <p:txBody>
          <a:bodyPr>
            <a:noAutofit/>
          </a:bodyPr>
          <a:lstStyle/>
          <a:p>
            <a:r>
              <a:rPr lang="en-GB" sz="2400" dirty="0"/>
              <a:t>Also, the UK Government recognise the value of Professional bodies</a:t>
            </a:r>
          </a:p>
          <a:p>
            <a:r>
              <a:rPr lang="en-GB" sz="2400" dirty="0"/>
              <a:t>Her Majesties Revenue and Customs (HMRC) produce a list of ‘approved professional organisations and learned societies’ for which you can claim tax relief on your fees </a:t>
            </a:r>
          </a:p>
        </p:txBody>
      </p:sp>
      <p:pic>
        <p:nvPicPr>
          <p:cNvPr id="10" name="Picture 9">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1920" y="4359016"/>
            <a:ext cx="1131514" cy="1131514"/>
          </a:xfrm>
          <a:prstGeom prst="rect">
            <a:avLst/>
          </a:prstGeom>
        </p:spPr>
      </p:pic>
      <p:sp>
        <p:nvSpPr>
          <p:cNvPr id="6" name="TextBox 5"/>
          <p:cNvSpPr txBox="1"/>
          <p:nvPr/>
        </p:nvSpPr>
        <p:spPr>
          <a:xfrm>
            <a:off x="323528" y="1004937"/>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3111226" y="5517232"/>
            <a:ext cx="2612902" cy="369332"/>
          </a:xfrm>
          <a:prstGeom prst="rect">
            <a:avLst/>
          </a:prstGeom>
          <a:noFill/>
        </p:spPr>
        <p:txBody>
          <a:bodyPr wrap="square" rtlCol="0">
            <a:spAutoFit/>
          </a:bodyPr>
          <a:lstStyle/>
          <a:p>
            <a:pPr algn="ctr"/>
            <a:r>
              <a:rPr lang="en-GB" dirty="0"/>
              <a:t>HMRC (2025)</a:t>
            </a:r>
          </a:p>
        </p:txBody>
      </p:sp>
      <p:sp>
        <p:nvSpPr>
          <p:cNvPr id="12" name="TextBox 11"/>
          <p:cNvSpPr txBox="1"/>
          <p:nvPr/>
        </p:nvSpPr>
        <p:spPr>
          <a:xfrm>
            <a:off x="1259632" y="3962982"/>
            <a:ext cx="6336704" cy="369332"/>
          </a:xfrm>
          <a:prstGeom prst="rect">
            <a:avLst/>
          </a:prstGeom>
          <a:noFill/>
        </p:spPr>
        <p:txBody>
          <a:bodyPr wrap="square" rtlCol="0">
            <a:spAutoFit/>
          </a:bodyPr>
          <a:lstStyle/>
          <a:p>
            <a:pPr algn="ctr"/>
            <a:r>
              <a:rPr lang="en-GB" dirty="0"/>
              <a:t>Approved professional organisations and learned societies </a:t>
            </a:r>
          </a:p>
        </p:txBody>
      </p:sp>
    </p:spTree>
    <p:extLst>
      <p:ext uri="{BB962C8B-B14F-4D97-AF65-F5344CB8AC3E}">
        <p14:creationId xmlns:p14="http://schemas.microsoft.com/office/powerpoint/2010/main" val="82083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11560" y="46334"/>
            <a:ext cx="7886700" cy="1006474"/>
          </a:xfrm>
        </p:spPr>
        <p:txBody>
          <a:bodyPr>
            <a:normAutofit/>
          </a:bodyPr>
          <a:lstStyle/>
          <a:p>
            <a:pPr algn="ctr"/>
            <a:r>
              <a:rPr lang="en-GB" sz="3200" b="1" dirty="0"/>
              <a:t>Continuing Professional Development (CPD)</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95536" y="1484784"/>
            <a:ext cx="8352928" cy="1296144"/>
          </a:xfrm>
        </p:spPr>
        <p:txBody>
          <a:bodyPr>
            <a:noAutofit/>
          </a:bodyPr>
          <a:lstStyle/>
          <a:p>
            <a:r>
              <a:rPr lang="en-GB" sz="2400" dirty="0"/>
              <a:t>Do you know which Professional Bodies are related to the work you are doing or are interested in doing?</a:t>
            </a:r>
          </a:p>
        </p:txBody>
      </p:sp>
      <p:sp>
        <p:nvSpPr>
          <p:cNvPr id="7" name="TextBox 6"/>
          <p:cNvSpPr txBox="1"/>
          <p:nvPr/>
        </p:nvSpPr>
        <p:spPr>
          <a:xfrm>
            <a:off x="467544" y="2780928"/>
            <a:ext cx="7848872" cy="1015663"/>
          </a:xfrm>
          <a:prstGeom prst="rect">
            <a:avLst/>
          </a:prstGeom>
          <a:noFill/>
        </p:spPr>
        <p:txBody>
          <a:bodyPr wrap="square" rtlCol="0">
            <a:spAutoFit/>
          </a:bodyPr>
          <a:lstStyle/>
          <a:p>
            <a:pPr algn="ctr"/>
            <a:r>
              <a:rPr lang="en-GB" sz="2000" i="1" dirty="0"/>
              <a:t>Research Activity:</a:t>
            </a:r>
          </a:p>
          <a:p>
            <a:pPr algn="ctr"/>
            <a:r>
              <a:rPr lang="en-GB" sz="2000" i="1" dirty="0"/>
              <a:t>Using the sources we have looked at already can you find which Professional Bodies might be relevant for you? </a:t>
            </a:r>
          </a:p>
        </p:txBody>
      </p:sp>
      <p:sp>
        <p:nvSpPr>
          <p:cNvPr id="9" name="TextBox 8"/>
          <p:cNvSpPr txBox="1"/>
          <p:nvPr/>
        </p:nvSpPr>
        <p:spPr>
          <a:xfrm>
            <a:off x="570920" y="4942723"/>
            <a:ext cx="7848872" cy="400110"/>
          </a:xfrm>
          <a:prstGeom prst="rect">
            <a:avLst/>
          </a:prstGeom>
          <a:noFill/>
        </p:spPr>
        <p:txBody>
          <a:bodyPr wrap="square" rtlCol="0">
            <a:spAutoFit/>
          </a:bodyPr>
          <a:lstStyle/>
          <a:p>
            <a:pPr algn="ctr"/>
            <a:r>
              <a:rPr lang="en-GB" sz="2000" i="1" dirty="0"/>
              <a:t>Feedback to your Tutor.</a:t>
            </a:r>
          </a:p>
        </p:txBody>
      </p:sp>
      <p:sp>
        <p:nvSpPr>
          <p:cNvPr id="10" name="TextBox 9"/>
          <p:cNvSpPr txBox="1"/>
          <p:nvPr/>
        </p:nvSpPr>
        <p:spPr>
          <a:xfrm>
            <a:off x="359532" y="879166"/>
            <a:ext cx="8424936" cy="461665"/>
          </a:xfrm>
          <a:prstGeom prst="rect">
            <a:avLst/>
          </a:prstGeom>
          <a:noFill/>
        </p:spPr>
        <p:txBody>
          <a:bodyPr wrap="square" rtlCol="0">
            <a:spAutoFit/>
          </a:bodyPr>
          <a:lstStyle/>
          <a:p>
            <a:pPr algn="ctr"/>
            <a:r>
              <a:rPr lang="en-GB" sz="2400" b="1" dirty="0"/>
              <a:t>Membership of a Professional Body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3929843"/>
            <a:ext cx="998841" cy="998841"/>
          </a:xfrm>
          <a:prstGeom prst="rect">
            <a:avLst/>
          </a:prstGeom>
        </p:spPr>
      </p:pic>
      <p:sp>
        <p:nvSpPr>
          <p:cNvPr id="11" name="TextBox 10"/>
          <p:cNvSpPr txBox="1"/>
          <p:nvPr/>
        </p:nvSpPr>
        <p:spPr>
          <a:xfrm>
            <a:off x="599320" y="5445224"/>
            <a:ext cx="7848872" cy="400110"/>
          </a:xfrm>
          <a:prstGeom prst="rect">
            <a:avLst/>
          </a:prstGeom>
          <a:noFill/>
        </p:spPr>
        <p:txBody>
          <a:bodyPr wrap="square" rtlCol="0">
            <a:spAutoFit/>
          </a:bodyPr>
          <a:lstStyle/>
          <a:p>
            <a:pPr algn="ctr"/>
            <a:r>
              <a:rPr lang="en-GB" sz="2000" i="1" dirty="0"/>
              <a:t>If we don’t know the answer how could we find out?</a:t>
            </a:r>
          </a:p>
        </p:txBody>
      </p:sp>
    </p:spTree>
    <p:extLst>
      <p:ext uri="{BB962C8B-B14F-4D97-AF65-F5344CB8AC3E}">
        <p14:creationId xmlns:p14="http://schemas.microsoft.com/office/powerpoint/2010/main" val="139677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ADCE7-92CF-CE01-3D57-73E006EA9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5B8EC9-4881-F5D9-4A98-A27CBF1B4DAF}"/>
              </a:ext>
            </a:extLst>
          </p:cNvPr>
          <p:cNvSpPr>
            <a:spLocks noGrp="1"/>
          </p:cNvSpPr>
          <p:nvPr>
            <p:ph type="title"/>
          </p:nvPr>
        </p:nvSpPr>
        <p:spPr>
          <a:xfrm>
            <a:off x="628650" y="125237"/>
            <a:ext cx="7886700" cy="639468"/>
          </a:xfrm>
        </p:spPr>
        <p:txBody>
          <a:bodyPr>
            <a:normAutofit/>
          </a:bodyPr>
          <a:lstStyle/>
          <a:p>
            <a:pPr algn="ctr"/>
            <a:r>
              <a:rPr lang="en-GB" sz="2800" dirty="0"/>
              <a:t>References</a:t>
            </a:r>
          </a:p>
        </p:txBody>
      </p:sp>
      <p:sp>
        <p:nvSpPr>
          <p:cNvPr id="4" name="TextBox 3">
            <a:extLst>
              <a:ext uri="{FF2B5EF4-FFF2-40B4-BE49-F238E27FC236}">
                <a16:creationId xmlns:a16="http://schemas.microsoft.com/office/drawing/2014/main" id="{2E22F239-2601-0853-935A-64730DB97FEE}"/>
              </a:ext>
            </a:extLst>
          </p:cNvPr>
          <p:cNvSpPr txBox="1"/>
          <p:nvPr/>
        </p:nvSpPr>
        <p:spPr>
          <a:xfrm>
            <a:off x="467544" y="826788"/>
            <a:ext cx="7886700" cy="4555093"/>
          </a:xfrm>
          <a:prstGeom prst="rect">
            <a:avLst/>
          </a:prstGeom>
          <a:noFill/>
        </p:spPr>
        <p:txBody>
          <a:bodyPr wrap="square" rtlCol="0">
            <a:spAutoFit/>
          </a:bodyPr>
          <a:lstStyle/>
          <a:p>
            <a:pPr>
              <a:spcBef>
                <a:spcPts val="600"/>
              </a:spcBef>
              <a:spcAft>
                <a:spcPts val="600"/>
              </a:spcAft>
            </a:pPr>
            <a:r>
              <a:rPr lang="en-GB" sz="1600" dirty="0"/>
              <a:t>AGCAS (No Date) </a:t>
            </a:r>
            <a:r>
              <a:rPr lang="en-GB" sz="1600" i="1" dirty="0"/>
              <a:t>The Association of Graduate Careers Advisory Services </a:t>
            </a:r>
            <a:r>
              <a:rPr lang="en-GB" sz="1600" dirty="0"/>
              <a:t>Available at: </a:t>
            </a:r>
            <a:r>
              <a:rPr lang="en-GB" sz="1600" dirty="0">
                <a:hlinkClick r:id="rId3"/>
              </a:rPr>
              <a:t>AGCAS - The Association of Graduate Careers Advisory Services</a:t>
            </a:r>
            <a:r>
              <a:rPr lang="en-GB" sz="1600" dirty="0"/>
              <a:t> [Accessed 24/01/2025]</a:t>
            </a:r>
          </a:p>
          <a:p>
            <a:pPr>
              <a:spcBef>
                <a:spcPts val="600"/>
              </a:spcBef>
              <a:spcAft>
                <a:spcPts val="600"/>
              </a:spcAft>
            </a:pPr>
            <a:r>
              <a:rPr lang="en-GB" sz="1600" dirty="0"/>
              <a:t>CIPD (No Date) </a:t>
            </a:r>
            <a:r>
              <a:rPr lang="en-GB" sz="1600" i="1" dirty="0"/>
              <a:t>About CPD</a:t>
            </a:r>
            <a:r>
              <a:rPr lang="en-GB" sz="1600" dirty="0"/>
              <a:t> Available at: </a:t>
            </a:r>
            <a:r>
              <a:rPr lang="en-GB" sz="1600" dirty="0">
                <a:hlinkClick r:id="rId4"/>
              </a:rPr>
              <a:t>What is Continuing Professional Development (CPD) | CIPD | CIPD </a:t>
            </a:r>
            <a:r>
              <a:rPr lang="en-GB" sz="1600" dirty="0"/>
              <a:t> [Accessed 17/01/2025]</a:t>
            </a:r>
          </a:p>
          <a:p>
            <a:pPr>
              <a:spcBef>
                <a:spcPts val="600"/>
              </a:spcBef>
              <a:spcAft>
                <a:spcPts val="600"/>
              </a:spcAft>
            </a:pPr>
            <a:r>
              <a:rPr lang="en-GB" sz="1600" dirty="0"/>
              <a:t>Cottrell, S. (2010) </a:t>
            </a:r>
            <a:r>
              <a:rPr lang="en-GB" sz="1600" i="1" dirty="0"/>
              <a:t>Skills for Success: The Personal Development Planning Handbook (4</a:t>
            </a:r>
            <a:r>
              <a:rPr lang="en-GB" sz="1600" i="1" baseline="30000" dirty="0"/>
              <a:t>th</a:t>
            </a:r>
            <a:r>
              <a:rPr lang="en-GB" sz="1600" i="1" dirty="0"/>
              <a:t> Ed.)</a:t>
            </a:r>
            <a:r>
              <a:rPr lang="en-GB" sz="1600" dirty="0"/>
              <a:t> Basingstoke: Palgrave Macmillan Available at: </a:t>
            </a:r>
            <a:r>
              <a:rPr lang="en-GB" sz="1600" dirty="0">
                <a:hlinkClick r:id="rId5"/>
              </a:rPr>
              <a:t>ProQuest </a:t>
            </a:r>
            <a:r>
              <a:rPr lang="en-GB" sz="1600" dirty="0" err="1">
                <a:hlinkClick r:id="rId5"/>
              </a:rPr>
              <a:t>Ebook</a:t>
            </a:r>
            <a:r>
              <a:rPr lang="en-GB" sz="1600" dirty="0">
                <a:hlinkClick r:id="rId5"/>
              </a:rPr>
              <a:t> Central - Book Details</a:t>
            </a:r>
            <a:r>
              <a:rPr lang="en-GB" sz="1600" dirty="0"/>
              <a:t> [Accessed 24/01/2025]</a:t>
            </a:r>
          </a:p>
          <a:p>
            <a:pPr>
              <a:spcBef>
                <a:spcPts val="600"/>
              </a:spcBef>
              <a:spcAft>
                <a:spcPts val="600"/>
              </a:spcAft>
            </a:pPr>
            <a:r>
              <a:rPr lang="en-GB" sz="1600" dirty="0"/>
              <a:t>HMRC (2021) </a:t>
            </a:r>
            <a:r>
              <a:rPr lang="en-GB" sz="1600" i="1" dirty="0"/>
              <a:t>Approved professional organisations and learned societies</a:t>
            </a:r>
            <a:r>
              <a:rPr lang="en-GB" sz="1600" dirty="0"/>
              <a:t> Available at: </a:t>
            </a:r>
            <a:r>
              <a:rPr lang="en-GB" sz="1600" dirty="0">
                <a:hlinkClick r:id="rId6"/>
              </a:rPr>
              <a:t>List of approved professional organisations and learned societies (List 3) - GOV.UK </a:t>
            </a:r>
            <a:r>
              <a:rPr lang="en-GB" sz="1600" dirty="0"/>
              <a:t> [Accessed 17/01/2025]</a:t>
            </a:r>
            <a:r>
              <a:rPr lang="en-GB" sz="1600" i="1" dirty="0"/>
              <a:t> </a:t>
            </a:r>
            <a:endParaRPr lang="en-GB" sz="1600" dirty="0"/>
          </a:p>
          <a:p>
            <a:pPr>
              <a:spcBef>
                <a:spcPts val="600"/>
              </a:spcBef>
              <a:spcAft>
                <a:spcPts val="600"/>
              </a:spcAft>
            </a:pPr>
            <a:r>
              <a:rPr lang="en-GB" sz="1600" dirty="0"/>
              <a:t>Prospects (2024) </a:t>
            </a:r>
            <a:r>
              <a:rPr lang="en-GB" sz="1600" i="1" dirty="0"/>
              <a:t>Professional Qualifications</a:t>
            </a:r>
            <a:r>
              <a:rPr lang="en-GB" sz="1600" dirty="0"/>
              <a:t> Available at: </a:t>
            </a:r>
            <a:r>
              <a:rPr lang="en-GB" sz="1600" dirty="0">
                <a:hlinkClick r:id="rId7"/>
              </a:rPr>
              <a:t>Professional qualifications | Prospects.ac.uk</a:t>
            </a:r>
            <a:r>
              <a:rPr lang="en-GB" sz="1600" dirty="0"/>
              <a:t> [Accessed 17/01/2025]</a:t>
            </a:r>
          </a:p>
          <a:p>
            <a:r>
              <a:rPr lang="en-GB" sz="1600" dirty="0" err="1"/>
              <a:t>TargetJobs</a:t>
            </a:r>
            <a:r>
              <a:rPr lang="en-GB" sz="1600" dirty="0"/>
              <a:t> (No Date) </a:t>
            </a:r>
            <a:r>
              <a:rPr lang="en-GB" sz="1600" i="1" dirty="0"/>
              <a:t>Careers Advice </a:t>
            </a:r>
            <a:r>
              <a:rPr lang="en-GB" sz="1600" dirty="0"/>
              <a:t>Available at: </a:t>
            </a:r>
            <a:r>
              <a:rPr lang="en-GB" sz="1600" dirty="0">
                <a:hlinkClick r:id="rId8"/>
              </a:rPr>
              <a:t>Careers advice: build your skills and get hired | </a:t>
            </a:r>
            <a:r>
              <a:rPr lang="en-GB" sz="1600" dirty="0" err="1">
                <a:hlinkClick r:id="rId8"/>
              </a:rPr>
              <a:t>targetjobs</a:t>
            </a:r>
            <a:r>
              <a:rPr lang="en-GB" sz="1600" dirty="0"/>
              <a:t> [Accessed 17/01/2025]</a:t>
            </a:r>
          </a:p>
          <a:p>
            <a:pPr>
              <a:spcBef>
                <a:spcPts val="600"/>
              </a:spcBef>
              <a:spcAft>
                <a:spcPts val="600"/>
              </a:spcAft>
            </a:pPr>
            <a:endParaRPr lang="en-GB" sz="1600" dirty="0"/>
          </a:p>
        </p:txBody>
      </p:sp>
    </p:spTree>
    <p:extLst>
      <p:ext uri="{BB962C8B-B14F-4D97-AF65-F5344CB8AC3E}">
        <p14:creationId xmlns:p14="http://schemas.microsoft.com/office/powerpoint/2010/main" val="1783841713"/>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649</TotalTime>
  <Words>1571</Words>
  <Application>Microsoft Office PowerPoint</Application>
  <PresentationFormat>On-screen Show (4:3)</PresentationFormat>
  <Paragraphs>142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UWTSD blue background</vt:lpstr>
      <vt:lpstr>PowerPoint Presentation</vt:lpstr>
      <vt:lpstr>What is Continuing Professional Development?</vt:lpstr>
      <vt:lpstr>Continuing Professional Development (CPD)</vt:lpstr>
      <vt:lpstr>Continuing Professional Development</vt:lpstr>
      <vt:lpstr>Continuing Professional Development</vt:lpstr>
      <vt:lpstr>Continuing Professional Development (CPD)</vt:lpstr>
      <vt:lpstr>Continuing Professional Development (CPD)</vt:lpstr>
      <vt:lpstr>Continuing Professional Development (CPD)</vt:lpstr>
      <vt:lpstr>Continuing Professional Development (CPD)</vt:lpstr>
      <vt:lpstr>Continuing Professional Development</vt:lpstr>
      <vt:lpstr>Personal Development Planning</vt:lpstr>
      <vt:lpstr>Personal Development Planning</vt:lpstr>
      <vt:lpstr>Continuing Professional Development (CPD)</vt:lpstr>
      <vt:lpstr>Continuing Professional Development (CPD)</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39</cp:revision>
  <dcterms:created xsi:type="dcterms:W3CDTF">2021-02-09T14:04:40Z</dcterms:created>
  <dcterms:modified xsi:type="dcterms:W3CDTF">2025-01-24T14:26:50Z</dcterms:modified>
</cp:coreProperties>
</file>