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9" r:id="rId3"/>
    <p:sldId id="262" r:id="rId4"/>
    <p:sldId id="257" r:id="rId5"/>
    <p:sldId id="263" r:id="rId6"/>
    <p:sldId id="264" r:id="rId7"/>
    <p:sldId id="261" r:id="rId8"/>
    <p:sldId id="260"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8E9213-57A0-5D1A-291D-0ABDA6876629}" v="298" dt="2026-01-08T15:29:49.979"/>
    <p1510:client id="{B80904D5-0D86-8341-ECB7-C110CD1C4F8A}" v="600" dt="2026-01-09T17:15:14.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DAC03-3DAC-4B98-95BB-A06D4B53178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C598541-044E-4E88-8C27-2CAB835D765E}">
      <dgm:prSet/>
      <dgm:spPr/>
      <dgm:t>
        <a:bodyPr/>
        <a:lstStyle/>
        <a:p>
          <a:pPr>
            <a:defRPr cap="all"/>
          </a:pPr>
          <a:r>
            <a:rPr lang="en-GB"/>
            <a:t>Context</a:t>
          </a:r>
          <a:endParaRPr lang="en-US"/>
        </a:p>
      </dgm:t>
    </dgm:pt>
    <dgm:pt modelId="{05EB4C1E-F7DE-4EDE-A8D1-7EF708C9E7B2}" type="parTrans" cxnId="{B3F1F479-93C9-4632-96D8-76B8A0EADD3A}">
      <dgm:prSet/>
      <dgm:spPr/>
      <dgm:t>
        <a:bodyPr/>
        <a:lstStyle/>
        <a:p>
          <a:endParaRPr lang="en-US"/>
        </a:p>
      </dgm:t>
    </dgm:pt>
    <dgm:pt modelId="{50C090FD-B6E3-4CAA-BF51-4523A0DC8129}" type="sibTrans" cxnId="{B3F1F479-93C9-4632-96D8-76B8A0EADD3A}">
      <dgm:prSet/>
      <dgm:spPr/>
      <dgm:t>
        <a:bodyPr/>
        <a:lstStyle/>
        <a:p>
          <a:endParaRPr lang="en-US"/>
        </a:p>
      </dgm:t>
    </dgm:pt>
    <dgm:pt modelId="{63DE5474-97C9-42A2-8AD0-C2ECC0F21A50}">
      <dgm:prSet/>
      <dgm:spPr/>
      <dgm:t>
        <a:bodyPr/>
        <a:lstStyle/>
        <a:p>
          <a:pPr>
            <a:defRPr cap="all"/>
          </a:pPr>
          <a:r>
            <a:rPr lang="en-GB"/>
            <a:t>Action</a:t>
          </a:r>
          <a:endParaRPr lang="en-US"/>
        </a:p>
      </dgm:t>
    </dgm:pt>
    <dgm:pt modelId="{3B081D19-22D9-47DB-8C79-C6B8F30AE007}" type="parTrans" cxnId="{81BE5F49-E66C-439F-9DF3-BD87ACF4BF3B}">
      <dgm:prSet/>
      <dgm:spPr/>
      <dgm:t>
        <a:bodyPr/>
        <a:lstStyle/>
        <a:p>
          <a:endParaRPr lang="en-US"/>
        </a:p>
      </dgm:t>
    </dgm:pt>
    <dgm:pt modelId="{2CD3486D-CB31-4537-A8E7-16CDE768D6A2}" type="sibTrans" cxnId="{81BE5F49-E66C-439F-9DF3-BD87ACF4BF3B}">
      <dgm:prSet/>
      <dgm:spPr/>
      <dgm:t>
        <a:bodyPr/>
        <a:lstStyle/>
        <a:p>
          <a:endParaRPr lang="en-US"/>
        </a:p>
      </dgm:t>
    </dgm:pt>
    <dgm:pt modelId="{A821E61D-FA55-4E50-8B09-A04BF8540B55}">
      <dgm:prSet/>
      <dgm:spPr/>
      <dgm:t>
        <a:bodyPr/>
        <a:lstStyle/>
        <a:p>
          <a:pPr>
            <a:defRPr cap="all"/>
          </a:pPr>
          <a:r>
            <a:rPr lang="en-GB"/>
            <a:t>Results</a:t>
          </a:r>
          <a:endParaRPr lang="en-US"/>
        </a:p>
      </dgm:t>
    </dgm:pt>
    <dgm:pt modelId="{14987FC1-70C1-4CB7-9120-F02DE91C868C}" type="parTrans" cxnId="{895CD59E-6A1D-4FA2-8388-5C7C97DF7CAF}">
      <dgm:prSet/>
      <dgm:spPr/>
      <dgm:t>
        <a:bodyPr/>
        <a:lstStyle/>
        <a:p>
          <a:endParaRPr lang="en-US"/>
        </a:p>
      </dgm:t>
    </dgm:pt>
    <dgm:pt modelId="{C917AC34-30AE-4533-9783-283904D8BD49}" type="sibTrans" cxnId="{895CD59E-6A1D-4FA2-8388-5C7C97DF7CAF}">
      <dgm:prSet/>
      <dgm:spPr/>
      <dgm:t>
        <a:bodyPr/>
        <a:lstStyle/>
        <a:p>
          <a:endParaRPr lang="en-US"/>
        </a:p>
      </dgm:t>
    </dgm:pt>
    <dgm:pt modelId="{C920656B-E680-4824-8334-7EB3523207B7}">
      <dgm:prSet/>
      <dgm:spPr/>
      <dgm:t>
        <a:bodyPr/>
        <a:lstStyle/>
        <a:p>
          <a:pPr>
            <a:defRPr cap="all"/>
          </a:pPr>
          <a:r>
            <a:rPr lang="en-GB"/>
            <a:t>Learning</a:t>
          </a:r>
          <a:endParaRPr lang="en-US"/>
        </a:p>
      </dgm:t>
    </dgm:pt>
    <dgm:pt modelId="{E4B5D2D5-E66F-4D38-BC84-9DDDE31AC386}" type="parTrans" cxnId="{2962009B-6468-4529-B57B-A2067DA51E0B}">
      <dgm:prSet/>
      <dgm:spPr/>
      <dgm:t>
        <a:bodyPr/>
        <a:lstStyle/>
        <a:p>
          <a:endParaRPr lang="en-US"/>
        </a:p>
      </dgm:t>
    </dgm:pt>
    <dgm:pt modelId="{E9E262DA-1DE2-4B0A-994F-DBBFE5178045}" type="sibTrans" cxnId="{2962009B-6468-4529-B57B-A2067DA51E0B}">
      <dgm:prSet/>
      <dgm:spPr/>
      <dgm:t>
        <a:bodyPr/>
        <a:lstStyle/>
        <a:p>
          <a:endParaRPr lang="en-US"/>
        </a:p>
      </dgm:t>
    </dgm:pt>
    <dgm:pt modelId="{9F88F2C4-9EDD-4E59-A054-AF855B87131C}" type="pres">
      <dgm:prSet presAssocID="{DC3DAC03-3DAC-4B98-95BB-A06D4B53178F}" presName="root" presStyleCnt="0">
        <dgm:presLayoutVars>
          <dgm:dir/>
          <dgm:resizeHandles val="exact"/>
        </dgm:presLayoutVars>
      </dgm:prSet>
      <dgm:spPr/>
    </dgm:pt>
    <dgm:pt modelId="{7F808FD6-6B57-4317-A565-1ADCEB571068}" type="pres">
      <dgm:prSet presAssocID="{AC598541-044E-4E88-8C27-2CAB835D765E}" presName="compNode" presStyleCnt="0"/>
      <dgm:spPr/>
    </dgm:pt>
    <dgm:pt modelId="{1961B27F-FC01-4E72-BE1E-3AC44A07FE57}" type="pres">
      <dgm:prSet presAssocID="{AC598541-044E-4E88-8C27-2CAB835D765E}" presName="iconBgRect" presStyleLbl="bgShp" presStyleIdx="0" presStyleCnt="4"/>
      <dgm:spPr>
        <a:prstGeom prst="round2DiagRect">
          <a:avLst>
            <a:gd name="adj1" fmla="val 29727"/>
            <a:gd name="adj2" fmla="val 0"/>
          </a:avLst>
        </a:prstGeom>
      </dgm:spPr>
    </dgm:pt>
    <dgm:pt modelId="{59117FCE-BE0D-4FF3-A785-0BFF487DF8C3}" type="pres">
      <dgm:prSet presAssocID="{AC598541-044E-4E88-8C27-2CAB835D765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E3680A7A-70B0-4A79-9875-60CC4EC20F57}" type="pres">
      <dgm:prSet presAssocID="{AC598541-044E-4E88-8C27-2CAB835D765E}" presName="spaceRect" presStyleCnt="0"/>
      <dgm:spPr/>
    </dgm:pt>
    <dgm:pt modelId="{257DCCF9-C9A9-4BE1-B3EC-DD474A53FD97}" type="pres">
      <dgm:prSet presAssocID="{AC598541-044E-4E88-8C27-2CAB835D765E}" presName="textRect" presStyleLbl="revTx" presStyleIdx="0" presStyleCnt="4">
        <dgm:presLayoutVars>
          <dgm:chMax val="1"/>
          <dgm:chPref val="1"/>
        </dgm:presLayoutVars>
      </dgm:prSet>
      <dgm:spPr/>
    </dgm:pt>
    <dgm:pt modelId="{9481AAD4-6D5B-47BC-9001-7A31914E577E}" type="pres">
      <dgm:prSet presAssocID="{50C090FD-B6E3-4CAA-BF51-4523A0DC8129}" presName="sibTrans" presStyleCnt="0"/>
      <dgm:spPr/>
    </dgm:pt>
    <dgm:pt modelId="{5B595029-F25C-46E6-8FCA-4941C172CEB4}" type="pres">
      <dgm:prSet presAssocID="{63DE5474-97C9-42A2-8AD0-C2ECC0F21A50}" presName="compNode" presStyleCnt="0"/>
      <dgm:spPr/>
    </dgm:pt>
    <dgm:pt modelId="{AFD09BB7-6C69-4971-A8C0-C4431A2852A9}" type="pres">
      <dgm:prSet presAssocID="{63DE5474-97C9-42A2-8AD0-C2ECC0F21A50}" presName="iconBgRect" presStyleLbl="bgShp" presStyleIdx="1" presStyleCnt="4"/>
      <dgm:spPr>
        <a:prstGeom prst="round2DiagRect">
          <a:avLst>
            <a:gd name="adj1" fmla="val 29727"/>
            <a:gd name="adj2" fmla="val 0"/>
          </a:avLst>
        </a:prstGeom>
      </dgm:spPr>
    </dgm:pt>
    <dgm:pt modelId="{50807A79-57DB-4B96-9C22-14ABFD3F1A1D}" type="pres">
      <dgm:prSet presAssocID="{63DE5474-97C9-42A2-8AD0-C2ECC0F21A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er board"/>
        </a:ext>
      </dgm:extLst>
    </dgm:pt>
    <dgm:pt modelId="{42594769-AE4F-4150-B288-924A02E146F8}" type="pres">
      <dgm:prSet presAssocID="{63DE5474-97C9-42A2-8AD0-C2ECC0F21A50}" presName="spaceRect" presStyleCnt="0"/>
      <dgm:spPr/>
    </dgm:pt>
    <dgm:pt modelId="{6F270EE2-2D94-46DD-B9DD-85CCF919622A}" type="pres">
      <dgm:prSet presAssocID="{63DE5474-97C9-42A2-8AD0-C2ECC0F21A50}" presName="textRect" presStyleLbl="revTx" presStyleIdx="1" presStyleCnt="4">
        <dgm:presLayoutVars>
          <dgm:chMax val="1"/>
          <dgm:chPref val="1"/>
        </dgm:presLayoutVars>
      </dgm:prSet>
      <dgm:spPr/>
    </dgm:pt>
    <dgm:pt modelId="{F09203AF-D8F7-4DC0-BA57-455824123F8F}" type="pres">
      <dgm:prSet presAssocID="{2CD3486D-CB31-4537-A8E7-16CDE768D6A2}" presName="sibTrans" presStyleCnt="0"/>
      <dgm:spPr/>
    </dgm:pt>
    <dgm:pt modelId="{5516FAB6-D875-4FD1-A37D-BC2138B931F3}" type="pres">
      <dgm:prSet presAssocID="{A821E61D-FA55-4E50-8B09-A04BF8540B55}" presName="compNode" presStyleCnt="0"/>
      <dgm:spPr/>
    </dgm:pt>
    <dgm:pt modelId="{52B19CF0-4432-48D3-9868-87A4BF367044}" type="pres">
      <dgm:prSet presAssocID="{A821E61D-FA55-4E50-8B09-A04BF8540B55}" presName="iconBgRect" presStyleLbl="bgShp" presStyleIdx="2" presStyleCnt="4"/>
      <dgm:spPr>
        <a:prstGeom prst="round2DiagRect">
          <a:avLst>
            <a:gd name="adj1" fmla="val 29727"/>
            <a:gd name="adj2" fmla="val 0"/>
          </a:avLst>
        </a:prstGeom>
      </dgm:spPr>
    </dgm:pt>
    <dgm:pt modelId="{C487B257-40B7-4D74-B865-1957344FFAE9}" type="pres">
      <dgm:prSet presAssocID="{A821E61D-FA55-4E50-8B09-A04BF8540B5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F3379807-1022-4D30-A2DD-9D0AFC7966ED}" type="pres">
      <dgm:prSet presAssocID="{A821E61D-FA55-4E50-8B09-A04BF8540B55}" presName="spaceRect" presStyleCnt="0"/>
      <dgm:spPr/>
    </dgm:pt>
    <dgm:pt modelId="{D8720BBA-E652-4065-A1F2-8DC70DC19D86}" type="pres">
      <dgm:prSet presAssocID="{A821E61D-FA55-4E50-8B09-A04BF8540B55}" presName="textRect" presStyleLbl="revTx" presStyleIdx="2" presStyleCnt="4">
        <dgm:presLayoutVars>
          <dgm:chMax val="1"/>
          <dgm:chPref val="1"/>
        </dgm:presLayoutVars>
      </dgm:prSet>
      <dgm:spPr/>
    </dgm:pt>
    <dgm:pt modelId="{57DB9FA2-7E36-49A3-9C49-2C2B934CA75A}" type="pres">
      <dgm:prSet presAssocID="{C917AC34-30AE-4533-9783-283904D8BD49}" presName="sibTrans" presStyleCnt="0"/>
      <dgm:spPr/>
    </dgm:pt>
    <dgm:pt modelId="{6CBBE6F2-2166-4191-882C-431D034E6ABA}" type="pres">
      <dgm:prSet presAssocID="{C920656B-E680-4824-8334-7EB3523207B7}" presName="compNode" presStyleCnt="0"/>
      <dgm:spPr/>
    </dgm:pt>
    <dgm:pt modelId="{BB8CA948-CBE6-4F1B-9540-6FB6022E91C6}" type="pres">
      <dgm:prSet presAssocID="{C920656B-E680-4824-8334-7EB3523207B7}" presName="iconBgRect" presStyleLbl="bgShp" presStyleIdx="3" presStyleCnt="4"/>
      <dgm:spPr>
        <a:prstGeom prst="round2DiagRect">
          <a:avLst>
            <a:gd name="adj1" fmla="val 29727"/>
            <a:gd name="adj2" fmla="val 0"/>
          </a:avLst>
        </a:prstGeom>
      </dgm:spPr>
    </dgm:pt>
    <dgm:pt modelId="{30DA82F8-32C4-4AC2-984A-6076522CB573}" type="pres">
      <dgm:prSet presAssocID="{C920656B-E680-4824-8334-7EB3523207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DB70BF7D-C8D8-445B-91BC-8E0490B9E234}" type="pres">
      <dgm:prSet presAssocID="{C920656B-E680-4824-8334-7EB3523207B7}" presName="spaceRect" presStyleCnt="0"/>
      <dgm:spPr/>
    </dgm:pt>
    <dgm:pt modelId="{0A9C7F94-2C34-4202-A78B-F98371C49045}" type="pres">
      <dgm:prSet presAssocID="{C920656B-E680-4824-8334-7EB3523207B7}" presName="textRect" presStyleLbl="revTx" presStyleIdx="3" presStyleCnt="4">
        <dgm:presLayoutVars>
          <dgm:chMax val="1"/>
          <dgm:chPref val="1"/>
        </dgm:presLayoutVars>
      </dgm:prSet>
      <dgm:spPr/>
    </dgm:pt>
  </dgm:ptLst>
  <dgm:cxnLst>
    <dgm:cxn modelId="{CD026608-5E1B-424D-92DD-52D10CCBE85D}" type="presOf" srcId="{A821E61D-FA55-4E50-8B09-A04BF8540B55}" destId="{D8720BBA-E652-4065-A1F2-8DC70DC19D86}" srcOrd="0" destOrd="0" presId="urn:microsoft.com/office/officeart/2018/5/layout/IconLeafLabelList"/>
    <dgm:cxn modelId="{81BE5F49-E66C-439F-9DF3-BD87ACF4BF3B}" srcId="{DC3DAC03-3DAC-4B98-95BB-A06D4B53178F}" destId="{63DE5474-97C9-42A2-8AD0-C2ECC0F21A50}" srcOrd="1" destOrd="0" parTransId="{3B081D19-22D9-47DB-8C79-C6B8F30AE007}" sibTransId="{2CD3486D-CB31-4537-A8E7-16CDE768D6A2}"/>
    <dgm:cxn modelId="{0FA5D36F-6399-448F-B3AC-F5E006841DD4}" type="presOf" srcId="{63DE5474-97C9-42A2-8AD0-C2ECC0F21A50}" destId="{6F270EE2-2D94-46DD-B9DD-85CCF919622A}" srcOrd="0" destOrd="0" presId="urn:microsoft.com/office/officeart/2018/5/layout/IconLeafLabelList"/>
    <dgm:cxn modelId="{B3F1F479-93C9-4632-96D8-76B8A0EADD3A}" srcId="{DC3DAC03-3DAC-4B98-95BB-A06D4B53178F}" destId="{AC598541-044E-4E88-8C27-2CAB835D765E}" srcOrd="0" destOrd="0" parTransId="{05EB4C1E-F7DE-4EDE-A8D1-7EF708C9E7B2}" sibTransId="{50C090FD-B6E3-4CAA-BF51-4523A0DC8129}"/>
    <dgm:cxn modelId="{A2354696-F606-46BB-AB60-FCA121393384}" type="presOf" srcId="{C920656B-E680-4824-8334-7EB3523207B7}" destId="{0A9C7F94-2C34-4202-A78B-F98371C49045}" srcOrd="0" destOrd="0" presId="urn:microsoft.com/office/officeart/2018/5/layout/IconLeafLabelList"/>
    <dgm:cxn modelId="{2962009B-6468-4529-B57B-A2067DA51E0B}" srcId="{DC3DAC03-3DAC-4B98-95BB-A06D4B53178F}" destId="{C920656B-E680-4824-8334-7EB3523207B7}" srcOrd="3" destOrd="0" parTransId="{E4B5D2D5-E66F-4D38-BC84-9DDDE31AC386}" sibTransId="{E9E262DA-1DE2-4B0A-994F-DBBFE5178045}"/>
    <dgm:cxn modelId="{895CD59E-6A1D-4FA2-8388-5C7C97DF7CAF}" srcId="{DC3DAC03-3DAC-4B98-95BB-A06D4B53178F}" destId="{A821E61D-FA55-4E50-8B09-A04BF8540B55}" srcOrd="2" destOrd="0" parTransId="{14987FC1-70C1-4CB7-9120-F02DE91C868C}" sibTransId="{C917AC34-30AE-4533-9783-283904D8BD49}"/>
    <dgm:cxn modelId="{86C4CDBD-B0EE-4E35-9694-2B624F24DF21}" type="presOf" srcId="{AC598541-044E-4E88-8C27-2CAB835D765E}" destId="{257DCCF9-C9A9-4BE1-B3EC-DD474A53FD97}" srcOrd="0" destOrd="0" presId="urn:microsoft.com/office/officeart/2018/5/layout/IconLeafLabelList"/>
    <dgm:cxn modelId="{B9C2B0FD-697B-46B2-90A9-3E619FCD824A}" type="presOf" srcId="{DC3DAC03-3DAC-4B98-95BB-A06D4B53178F}" destId="{9F88F2C4-9EDD-4E59-A054-AF855B87131C}" srcOrd="0" destOrd="0" presId="urn:microsoft.com/office/officeart/2018/5/layout/IconLeafLabelList"/>
    <dgm:cxn modelId="{7666E3DB-1153-45E4-9F9E-36ED9E7B6019}" type="presParOf" srcId="{9F88F2C4-9EDD-4E59-A054-AF855B87131C}" destId="{7F808FD6-6B57-4317-A565-1ADCEB571068}" srcOrd="0" destOrd="0" presId="urn:microsoft.com/office/officeart/2018/5/layout/IconLeafLabelList"/>
    <dgm:cxn modelId="{1875011D-470A-4132-9800-1A3AC0D396C3}" type="presParOf" srcId="{7F808FD6-6B57-4317-A565-1ADCEB571068}" destId="{1961B27F-FC01-4E72-BE1E-3AC44A07FE57}" srcOrd="0" destOrd="0" presId="urn:microsoft.com/office/officeart/2018/5/layout/IconLeafLabelList"/>
    <dgm:cxn modelId="{A3F29CC0-B78C-4F82-80B3-3BFBAC9C15E3}" type="presParOf" srcId="{7F808FD6-6B57-4317-A565-1ADCEB571068}" destId="{59117FCE-BE0D-4FF3-A785-0BFF487DF8C3}" srcOrd="1" destOrd="0" presId="urn:microsoft.com/office/officeart/2018/5/layout/IconLeafLabelList"/>
    <dgm:cxn modelId="{A2904369-49E3-4EDA-8F9E-72A9D7A06B0F}" type="presParOf" srcId="{7F808FD6-6B57-4317-A565-1ADCEB571068}" destId="{E3680A7A-70B0-4A79-9875-60CC4EC20F57}" srcOrd="2" destOrd="0" presId="urn:microsoft.com/office/officeart/2018/5/layout/IconLeafLabelList"/>
    <dgm:cxn modelId="{BF6FC4BE-6134-4C1A-9144-6E9438F6AC6B}" type="presParOf" srcId="{7F808FD6-6B57-4317-A565-1ADCEB571068}" destId="{257DCCF9-C9A9-4BE1-B3EC-DD474A53FD97}" srcOrd="3" destOrd="0" presId="urn:microsoft.com/office/officeart/2018/5/layout/IconLeafLabelList"/>
    <dgm:cxn modelId="{22DD32E3-0986-49C7-B920-6AD76BF3F490}" type="presParOf" srcId="{9F88F2C4-9EDD-4E59-A054-AF855B87131C}" destId="{9481AAD4-6D5B-47BC-9001-7A31914E577E}" srcOrd="1" destOrd="0" presId="urn:microsoft.com/office/officeart/2018/5/layout/IconLeafLabelList"/>
    <dgm:cxn modelId="{813C2504-4E86-4144-BF49-FE6C9BF19ED0}" type="presParOf" srcId="{9F88F2C4-9EDD-4E59-A054-AF855B87131C}" destId="{5B595029-F25C-46E6-8FCA-4941C172CEB4}" srcOrd="2" destOrd="0" presId="urn:microsoft.com/office/officeart/2018/5/layout/IconLeafLabelList"/>
    <dgm:cxn modelId="{DD6CA806-E648-44A5-93B8-E874E62990EC}" type="presParOf" srcId="{5B595029-F25C-46E6-8FCA-4941C172CEB4}" destId="{AFD09BB7-6C69-4971-A8C0-C4431A2852A9}" srcOrd="0" destOrd="0" presId="urn:microsoft.com/office/officeart/2018/5/layout/IconLeafLabelList"/>
    <dgm:cxn modelId="{850F9412-46D0-4940-9715-F267B152820A}" type="presParOf" srcId="{5B595029-F25C-46E6-8FCA-4941C172CEB4}" destId="{50807A79-57DB-4B96-9C22-14ABFD3F1A1D}" srcOrd="1" destOrd="0" presId="urn:microsoft.com/office/officeart/2018/5/layout/IconLeafLabelList"/>
    <dgm:cxn modelId="{DFFDB031-0189-43C6-B563-E9417C105AD5}" type="presParOf" srcId="{5B595029-F25C-46E6-8FCA-4941C172CEB4}" destId="{42594769-AE4F-4150-B288-924A02E146F8}" srcOrd="2" destOrd="0" presId="urn:microsoft.com/office/officeart/2018/5/layout/IconLeafLabelList"/>
    <dgm:cxn modelId="{33E778EF-B872-4ED7-A551-B51C4E41DA8C}" type="presParOf" srcId="{5B595029-F25C-46E6-8FCA-4941C172CEB4}" destId="{6F270EE2-2D94-46DD-B9DD-85CCF919622A}" srcOrd="3" destOrd="0" presId="urn:microsoft.com/office/officeart/2018/5/layout/IconLeafLabelList"/>
    <dgm:cxn modelId="{154FCD73-AA93-488E-8C58-495DEAE0C06A}" type="presParOf" srcId="{9F88F2C4-9EDD-4E59-A054-AF855B87131C}" destId="{F09203AF-D8F7-4DC0-BA57-455824123F8F}" srcOrd="3" destOrd="0" presId="urn:microsoft.com/office/officeart/2018/5/layout/IconLeafLabelList"/>
    <dgm:cxn modelId="{A4215A36-5B61-46A9-A9E8-5CC3E38CA5DA}" type="presParOf" srcId="{9F88F2C4-9EDD-4E59-A054-AF855B87131C}" destId="{5516FAB6-D875-4FD1-A37D-BC2138B931F3}" srcOrd="4" destOrd="0" presId="urn:microsoft.com/office/officeart/2018/5/layout/IconLeafLabelList"/>
    <dgm:cxn modelId="{2232E788-A685-4026-83E5-3B8D79C1AA4D}" type="presParOf" srcId="{5516FAB6-D875-4FD1-A37D-BC2138B931F3}" destId="{52B19CF0-4432-48D3-9868-87A4BF367044}" srcOrd="0" destOrd="0" presId="urn:microsoft.com/office/officeart/2018/5/layout/IconLeafLabelList"/>
    <dgm:cxn modelId="{E477AC4F-C5AD-4DF0-BBA0-EB0A0A55A676}" type="presParOf" srcId="{5516FAB6-D875-4FD1-A37D-BC2138B931F3}" destId="{C487B257-40B7-4D74-B865-1957344FFAE9}" srcOrd="1" destOrd="0" presId="urn:microsoft.com/office/officeart/2018/5/layout/IconLeafLabelList"/>
    <dgm:cxn modelId="{0588EB14-7629-4B57-91D9-1F0C8AD79550}" type="presParOf" srcId="{5516FAB6-D875-4FD1-A37D-BC2138B931F3}" destId="{F3379807-1022-4D30-A2DD-9D0AFC7966ED}" srcOrd="2" destOrd="0" presId="urn:microsoft.com/office/officeart/2018/5/layout/IconLeafLabelList"/>
    <dgm:cxn modelId="{B2F48FB9-4BB1-497C-A437-EDD4795041A3}" type="presParOf" srcId="{5516FAB6-D875-4FD1-A37D-BC2138B931F3}" destId="{D8720BBA-E652-4065-A1F2-8DC70DC19D86}" srcOrd="3" destOrd="0" presId="urn:microsoft.com/office/officeart/2018/5/layout/IconLeafLabelList"/>
    <dgm:cxn modelId="{73BF989A-98C3-47C7-B86D-EBF4371DA003}" type="presParOf" srcId="{9F88F2C4-9EDD-4E59-A054-AF855B87131C}" destId="{57DB9FA2-7E36-49A3-9C49-2C2B934CA75A}" srcOrd="5" destOrd="0" presId="urn:microsoft.com/office/officeart/2018/5/layout/IconLeafLabelList"/>
    <dgm:cxn modelId="{086A89A5-9F56-4067-88CA-4179019D24DD}" type="presParOf" srcId="{9F88F2C4-9EDD-4E59-A054-AF855B87131C}" destId="{6CBBE6F2-2166-4191-882C-431D034E6ABA}" srcOrd="6" destOrd="0" presId="urn:microsoft.com/office/officeart/2018/5/layout/IconLeafLabelList"/>
    <dgm:cxn modelId="{9C2F2B29-862F-4A57-ACCC-2781DA89F5D7}" type="presParOf" srcId="{6CBBE6F2-2166-4191-882C-431D034E6ABA}" destId="{BB8CA948-CBE6-4F1B-9540-6FB6022E91C6}" srcOrd="0" destOrd="0" presId="urn:microsoft.com/office/officeart/2018/5/layout/IconLeafLabelList"/>
    <dgm:cxn modelId="{D4ABD9E2-A4A8-4954-8402-B5D5F709B4BA}" type="presParOf" srcId="{6CBBE6F2-2166-4191-882C-431D034E6ABA}" destId="{30DA82F8-32C4-4AC2-984A-6076522CB573}" srcOrd="1" destOrd="0" presId="urn:microsoft.com/office/officeart/2018/5/layout/IconLeafLabelList"/>
    <dgm:cxn modelId="{A9D2D603-FA67-4008-BAD3-02B056F1B3F9}" type="presParOf" srcId="{6CBBE6F2-2166-4191-882C-431D034E6ABA}" destId="{DB70BF7D-C8D8-445B-91BC-8E0490B9E234}" srcOrd="2" destOrd="0" presId="urn:microsoft.com/office/officeart/2018/5/layout/IconLeafLabelList"/>
    <dgm:cxn modelId="{6A81BECC-AF3A-4656-A7DA-0F94AB6B66A4}" type="presParOf" srcId="{6CBBE6F2-2166-4191-882C-431D034E6ABA}" destId="{0A9C7F94-2C34-4202-A78B-F98371C4904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1B27F-FC01-4E72-BE1E-3AC44A07FE57}">
      <dsp:nvSpPr>
        <dsp:cNvPr id="0" name=""/>
        <dsp:cNvSpPr/>
      </dsp:nvSpPr>
      <dsp:spPr>
        <a:xfrm>
          <a:off x="1201863" y="33637"/>
          <a:ext cx="1261785" cy="126178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17FCE-BE0D-4FF3-A785-0BFF487DF8C3}">
      <dsp:nvSpPr>
        <dsp:cNvPr id="0" name=""/>
        <dsp:cNvSpPr/>
      </dsp:nvSpPr>
      <dsp:spPr>
        <a:xfrm>
          <a:off x="1470768" y="302542"/>
          <a:ext cx="723975" cy="7239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7DCCF9-C9A9-4BE1-B3EC-DD474A53FD97}">
      <dsp:nvSpPr>
        <dsp:cNvPr id="0" name=""/>
        <dsp:cNvSpPr/>
      </dsp:nvSpPr>
      <dsp:spPr>
        <a:xfrm>
          <a:off x="798506" y="1688437"/>
          <a:ext cx="2068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Context</a:t>
          </a:r>
          <a:endParaRPr lang="en-US" sz="3200" kern="1200"/>
        </a:p>
      </dsp:txBody>
      <dsp:txXfrm>
        <a:off x="798506" y="1688437"/>
        <a:ext cx="2068500" cy="720000"/>
      </dsp:txXfrm>
    </dsp:sp>
    <dsp:sp modelId="{AFD09BB7-6C69-4971-A8C0-C4431A2852A9}">
      <dsp:nvSpPr>
        <dsp:cNvPr id="0" name=""/>
        <dsp:cNvSpPr/>
      </dsp:nvSpPr>
      <dsp:spPr>
        <a:xfrm>
          <a:off x="3632351" y="33637"/>
          <a:ext cx="1261785" cy="126178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07A79-57DB-4B96-9C22-14ABFD3F1A1D}">
      <dsp:nvSpPr>
        <dsp:cNvPr id="0" name=""/>
        <dsp:cNvSpPr/>
      </dsp:nvSpPr>
      <dsp:spPr>
        <a:xfrm>
          <a:off x="3901256" y="302542"/>
          <a:ext cx="723975" cy="7239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270EE2-2D94-46DD-B9DD-85CCF919622A}">
      <dsp:nvSpPr>
        <dsp:cNvPr id="0" name=""/>
        <dsp:cNvSpPr/>
      </dsp:nvSpPr>
      <dsp:spPr>
        <a:xfrm>
          <a:off x="3228993" y="1688437"/>
          <a:ext cx="2068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Action</a:t>
          </a:r>
          <a:endParaRPr lang="en-US" sz="3200" kern="1200"/>
        </a:p>
      </dsp:txBody>
      <dsp:txXfrm>
        <a:off x="3228993" y="1688437"/>
        <a:ext cx="2068500" cy="720000"/>
      </dsp:txXfrm>
    </dsp:sp>
    <dsp:sp modelId="{52B19CF0-4432-48D3-9868-87A4BF367044}">
      <dsp:nvSpPr>
        <dsp:cNvPr id="0" name=""/>
        <dsp:cNvSpPr/>
      </dsp:nvSpPr>
      <dsp:spPr>
        <a:xfrm>
          <a:off x="1201863" y="2925562"/>
          <a:ext cx="1261785" cy="126178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7B257-40B7-4D74-B865-1957344FFAE9}">
      <dsp:nvSpPr>
        <dsp:cNvPr id="0" name=""/>
        <dsp:cNvSpPr/>
      </dsp:nvSpPr>
      <dsp:spPr>
        <a:xfrm>
          <a:off x="1470768" y="3194467"/>
          <a:ext cx="723975" cy="7239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720BBA-E652-4065-A1F2-8DC70DC19D86}">
      <dsp:nvSpPr>
        <dsp:cNvPr id="0" name=""/>
        <dsp:cNvSpPr/>
      </dsp:nvSpPr>
      <dsp:spPr>
        <a:xfrm>
          <a:off x="798506" y="4580362"/>
          <a:ext cx="2068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Results</a:t>
          </a:r>
          <a:endParaRPr lang="en-US" sz="3200" kern="1200"/>
        </a:p>
      </dsp:txBody>
      <dsp:txXfrm>
        <a:off x="798506" y="4580362"/>
        <a:ext cx="2068500" cy="720000"/>
      </dsp:txXfrm>
    </dsp:sp>
    <dsp:sp modelId="{BB8CA948-CBE6-4F1B-9540-6FB6022E91C6}">
      <dsp:nvSpPr>
        <dsp:cNvPr id="0" name=""/>
        <dsp:cNvSpPr/>
      </dsp:nvSpPr>
      <dsp:spPr>
        <a:xfrm>
          <a:off x="3632351" y="2925562"/>
          <a:ext cx="1261785" cy="126178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A82F8-32C4-4AC2-984A-6076522CB573}">
      <dsp:nvSpPr>
        <dsp:cNvPr id="0" name=""/>
        <dsp:cNvSpPr/>
      </dsp:nvSpPr>
      <dsp:spPr>
        <a:xfrm>
          <a:off x="3901256" y="3194467"/>
          <a:ext cx="723975" cy="7239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9C7F94-2C34-4202-A78B-F98371C49045}">
      <dsp:nvSpPr>
        <dsp:cNvPr id="0" name=""/>
        <dsp:cNvSpPr/>
      </dsp:nvSpPr>
      <dsp:spPr>
        <a:xfrm>
          <a:off x="3228993" y="4580362"/>
          <a:ext cx="2068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Learning</a:t>
          </a:r>
          <a:endParaRPr lang="en-US" sz="3200" kern="1200"/>
        </a:p>
      </dsp:txBody>
      <dsp:txXfrm>
        <a:off x="3228993" y="4580362"/>
        <a:ext cx="20685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10334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71820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51853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07510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26882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4775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99585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49462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55031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06836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1/9/2026</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75072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1/9/2026</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127128688"/>
      </p:ext>
    </p:extLst>
  </p:cSld>
  <p:clrMap bg1="dk1" tx1="lt1" bg2="dk2" tx2="lt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227,500+ Effective Communication Stock Photos, Pictures &amp; Royalty-Free  Images - iStock | Effective communication concept, Effective communication  skills, Effective communication icon">
            <a:extLst>
              <a:ext uri="{FF2B5EF4-FFF2-40B4-BE49-F238E27FC236}">
                <a16:creationId xmlns:a16="http://schemas.microsoft.com/office/drawing/2014/main" id="{7F1C2A28-CC8D-3255-A281-645E96E30E12}"/>
              </a:ext>
            </a:extLst>
          </p:cNvPr>
          <p:cNvPicPr>
            <a:picLocks noChangeAspect="1"/>
          </p:cNvPicPr>
          <p:nvPr/>
        </p:nvPicPr>
        <p:blipFill>
          <a:blip r:embed="rId2"/>
          <a:srcRect l="29" r="14613" b="-1"/>
          <a:stretch>
            <a:fillRect/>
          </a:stretch>
        </p:blipFill>
        <p:spPr>
          <a:xfrm>
            <a:off x="5091546" y="628416"/>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12" name="Freeform: Shape 11">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118639" y="185852"/>
            <a:ext cx="7087045" cy="1571510"/>
          </a:xfrm>
        </p:spPr>
        <p:txBody>
          <a:bodyPr>
            <a:normAutofit fontScale="90000"/>
          </a:bodyPr>
          <a:lstStyle/>
          <a:p>
            <a:pPr algn="l"/>
            <a:r>
              <a:rPr lang="en-GB" sz="2200" dirty="0">
                <a:latin typeface="Calibri"/>
                <a:ea typeface="Calibri"/>
                <a:cs typeface="Calibri"/>
              </a:rPr>
              <a:t>Reflective Model</a:t>
            </a:r>
            <a:br>
              <a:rPr lang="en-GB" sz="4400" dirty="0">
                <a:latin typeface="Calibri"/>
              </a:rPr>
            </a:br>
            <a:r>
              <a:rPr lang="en-GB" sz="4000" b="1" dirty="0">
                <a:latin typeface="Calibri"/>
                <a:ea typeface="Calibri"/>
                <a:cs typeface="Calibri"/>
              </a:rPr>
              <a:t>CARL Reflective Framework</a:t>
            </a:r>
            <a:br>
              <a:rPr lang="en-GB" sz="4400" dirty="0">
                <a:latin typeface="Calibri"/>
              </a:rPr>
            </a:br>
            <a:r>
              <a:rPr lang="en-GB" sz="2800" dirty="0">
                <a:latin typeface="Calibri"/>
                <a:ea typeface="Calibri"/>
                <a:cs typeface="Calibri"/>
              </a:rPr>
              <a:t>Presentation by</a:t>
            </a:r>
            <a:br>
              <a:rPr lang="en-GB" sz="2800" dirty="0">
                <a:latin typeface="Calibri"/>
                <a:ea typeface="Calibri"/>
                <a:cs typeface="Calibri"/>
              </a:rPr>
            </a:br>
            <a:r>
              <a:rPr lang="en-GB" sz="2800" dirty="0">
                <a:latin typeface="Calibri"/>
                <a:ea typeface="Calibri"/>
                <a:cs typeface="Calibri"/>
              </a:rPr>
              <a:t>William Mee 2500345</a:t>
            </a:r>
            <a:endParaRPr lang="en-GB" sz="2400" dirty="0">
              <a:latin typeface="Calibri"/>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23" name="Graphic 22" descr="Reflection outline">
            <a:extLst>
              <a:ext uri="{FF2B5EF4-FFF2-40B4-BE49-F238E27FC236}">
                <a16:creationId xmlns:a16="http://schemas.microsoft.com/office/drawing/2014/main" id="{CDF74A0F-F70A-C31B-3978-2B07444B99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58000" y="-772"/>
            <a:ext cx="5334000" cy="5334000"/>
          </a:xfrm>
          <a:prstGeom prst="rect">
            <a:avLst/>
          </a:prstGeom>
        </p:spPr>
      </p:pic>
      <p:sp>
        <p:nvSpPr>
          <p:cNvPr id="6" name="TextBox 5">
            <a:extLst>
              <a:ext uri="{FF2B5EF4-FFF2-40B4-BE49-F238E27FC236}">
                <a16:creationId xmlns:a16="http://schemas.microsoft.com/office/drawing/2014/main" id="{CE61E287-FA9F-24BC-2649-49F7F37C52BB}"/>
              </a:ext>
            </a:extLst>
          </p:cNvPr>
          <p:cNvSpPr txBox="1"/>
          <p:nvPr/>
        </p:nvSpPr>
        <p:spPr>
          <a:xfrm>
            <a:off x="524559" y="555438"/>
            <a:ext cx="5451389"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mn-lt"/>
                <a:cs typeface="+mn-lt"/>
              </a:rPr>
              <a:t>Reflective practice is a valued skill within policing in England and Wales, and the use of a reflective model as a structured way of analysing a situation encourages an improved understanding of the positives and negatives, (College of Policing 2025) </a:t>
            </a:r>
            <a:endParaRPr lang="en-US" sz="2400" dirty="0">
              <a:latin typeface="Calibri"/>
              <a:ea typeface="Calibri"/>
              <a:cs typeface="Calibri"/>
            </a:endParaRPr>
          </a:p>
          <a:p>
            <a:endParaRPr lang="en-GB" sz="2400" dirty="0">
              <a:latin typeface="Calibri"/>
              <a:ea typeface="Calibri"/>
              <a:cs typeface="Calibri"/>
            </a:endParaRPr>
          </a:p>
          <a:p>
            <a:r>
              <a:rPr lang="en-GB" sz="2400" dirty="0">
                <a:latin typeface="Calibri"/>
                <a:ea typeface="+mn-lt"/>
                <a:cs typeface="+mn-lt"/>
              </a:rPr>
              <a:t>It is important to reflect upon one's actions in a structured way to highlight areas for improvement but to also realise positive actions, there are many of these reflective frameworks and models that will help with this.</a:t>
            </a:r>
            <a:endParaRPr lang="en-GB" sz="2800" dirty="0">
              <a:latin typeface="Calibri"/>
            </a:endParaRPr>
          </a:p>
        </p:txBody>
      </p:sp>
    </p:spTree>
    <p:extLst>
      <p:ext uri="{BB962C8B-B14F-4D97-AF65-F5344CB8AC3E}">
        <p14:creationId xmlns:p14="http://schemas.microsoft.com/office/powerpoint/2010/main" val="846192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B415D11-6899-4C75-BEAD-79C4656DC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4" name="Graphic 3" descr="Workflow outline">
            <a:extLst>
              <a:ext uri="{FF2B5EF4-FFF2-40B4-BE49-F238E27FC236}">
                <a16:creationId xmlns:a16="http://schemas.microsoft.com/office/drawing/2014/main" id="{DE7B16AC-0F17-4D01-4D91-A560F7B80D5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2000" y="2285995"/>
            <a:ext cx="3809998" cy="3809998"/>
          </a:xfrm>
          <a:prstGeom prst="rect">
            <a:avLst/>
          </a:prstGeom>
        </p:spPr>
      </p:pic>
      <p:sp>
        <p:nvSpPr>
          <p:cNvPr id="6" name="TextBox 5">
            <a:extLst>
              <a:ext uri="{FF2B5EF4-FFF2-40B4-BE49-F238E27FC236}">
                <a16:creationId xmlns:a16="http://schemas.microsoft.com/office/drawing/2014/main" id="{F123C951-A1DD-911C-F4A0-658A4C18092C}"/>
              </a:ext>
            </a:extLst>
          </p:cNvPr>
          <p:cNvSpPr txBox="1"/>
          <p:nvPr/>
        </p:nvSpPr>
        <p:spPr>
          <a:xfrm>
            <a:off x="6531692" y="766894"/>
            <a:ext cx="4825284"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mn-lt"/>
                <a:cs typeface="+mn-lt"/>
              </a:rPr>
              <a:t>Today I am going to talk about the CARL reflective framework that can be found on the University of Edinburgh (2024) Reflection toolkit, this model is an adaptation of an interview technique called CAR. </a:t>
            </a:r>
            <a:r>
              <a:rPr lang="en-GB" sz="2400" dirty="0">
                <a:ea typeface="+mn-lt"/>
                <a:cs typeface="+mn-lt"/>
              </a:rPr>
              <a:t>CARL, is an acronym for Context, Action, Results and Learning.</a:t>
            </a:r>
            <a:endParaRPr lang="en-GB" sz="2400" dirty="0">
              <a:latin typeface="Avenir Next LT Pro"/>
            </a:endParaRPr>
          </a:p>
        </p:txBody>
      </p:sp>
    </p:spTree>
    <p:extLst>
      <p:ext uri="{BB962C8B-B14F-4D97-AF65-F5344CB8AC3E}">
        <p14:creationId xmlns:p14="http://schemas.microsoft.com/office/powerpoint/2010/main" val="802567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8"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10" name="Content Placeholder 2">
            <a:extLst>
              <a:ext uri="{FF2B5EF4-FFF2-40B4-BE49-F238E27FC236}">
                <a16:creationId xmlns:a16="http://schemas.microsoft.com/office/drawing/2014/main" id="{649F9E85-F32F-DFAA-D414-F38559C83886}"/>
              </a:ext>
            </a:extLst>
          </p:cNvPr>
          <p:cNvGraphicFramePr>
            <a:graphicFrameLocks noGrp="1"/>
          </p:cNvGraphicFramePr>
          <p:nvPr>
            <p:ph idx="1"/>
            <p:extLst>
              <p:ext uri="{D42A27DB-BD31-4B8C-83A1-F6EECF244321}">
                <p14:modId xmlns:p14="http://schemas.microsoft.com/office/powerpoint/2010/main" val="3880156324"/>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E0167F76-88EF-3056-5C7E-6E7BA8D63F91}"/>
              </a:ext>
            </a:extLst>
          </p:cNvPr>
          <p:cNvSpPr txBox="1"/>
          <p:nvPr/>
        </p:nvSpPr>
        <p:spPr>
          <a:xfrm>
            <a:off x="937054" y="545757"/>
            <a:ext cx="272878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baseline="0">
                <a:solidFill>
                  <a:srgbClr val="FFFFFF"/>
                </a:solidFill>
                <a:latin typeface="Calibri"/>
              </a:rPr>
              <a:t>CARL Reflective Framework</a:t>
            </a:r>
            <a:endParaRPr lang="en-GB"/>
          </a:p>
          <a:p>
            <a:pPr algn="ctr"/>
            <a:endParaRPr lang="en-GB"/>
          </a:p>
        </p:txBody>
      </p:sp>
      <p:sp>
        <p:nvSpPr>
          <p:cNvPr id="23" name="TextBox 22">
            <a:extLst>
              <a:ext uri="{FF2B5EF4-FFF2-40B4-BE49-F238E27FC236}">
                <a16:creationId xmlns:a16="http://schemas.microsoft.com/office/drawing/2014/main" id="{10262238-2C9C-085D-C1B6-EA5F35E7875F}"/>
              </a:ext>
            </a:extLst>
          </p:cNvPr>
          <p:cNvSpPr txBox="1"/>
          <p:nvPr/>
        </p:nvSpPr>
        <p:spPr>
          <a:xfrm>
            <a:off x="916460" y="5231027"/>
            <a:ext cx="4263082"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FFFFFF"/>
                </a:solidFill>
                <a:latin typeface="Avenir Next LT Pro"/>
              </a:rPr>
              <a:t>I will now demonstrate this model with a real example. </a:t>
            </a:r>
            <a:r>
              <a:rPr sz="2400">
                <a:latin typeface="Avenir Next LT Pro"/>
                <a:ea typeface="Avenir Next LT Pro"/>
                <a:cs typeface="Avenir Next LT Pro"/>
              </a:rPr>
              <a:t>​</a:t>
            </a:r>
            <a:endParaRPr lang="en-GB"/>
          </a:p>
          <a:p>
            <a:pPr algn="ctr"/>
            <a:endParaRPr lang="en-GB"/>
          </a:p>
        </p:txBody>
      </p:sp>
    </p:spTree>
    <p:extLst>
      <p:ext uri="{BB962C8B-B14F-4D97-AF65-F5344CB8AC3E}">
        <p14:creationId xmlns:p14="http://schemas.microsoft.com/office/powerpoint/2010/main" val="2376310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3" name="TextBox 22">
            <a:extLst>
              <a:ext uri="{FF2B5EF4-FFF2-40B4-BE49-F238E27FC236}">
                <a16:creationId xmlns:a16="http://schemas.microsoft.com/office/drawing/2014/main" id="{75B279A2-67C3-7538-2B54-34DCA2070959}"/>
              </a:ext>
            </a:extLst>
          </p:cNvPr>
          <p:cNvSpPr txBox="1"/>
          <p:nvPr/>
        </p:nvSpPr>
        <p:spPr>
          <a:xfrm>
            <a:off x="638432" y="1719649"/>
            <a:ext cx="5848864" cy="382029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115000"/>
              </a:lnSpc>
              <a:spcAft>
                <a:spcPts val="600"/>
              </a:spcAft>
              <a:buFont typeface="Arial" panose="020B0604020202020204" pitchFamily="34" charset="0"/>
              <a:buChar char="•"/>
            </a:pPr>
            <a:r>
              <a:rPr lang="en-US" sz="2000" b="1" dirty="0">
                <a:latin typeface="Calibri"/>
                <a:ea typeface="Calibri"/>
                <a:cs typeface="Calibri"/>
              </a:rPr>
              <a:t>Context</a:t>
            </a:r>
          </a:p>
          <a:p>
            <a:pPr>
              <a:lnSpc>
                <a:spcPct val="115000"/>
              </a:lnSpc>
              <a:spcAft>
                <a:spcPts val="600"/>
              </a:spcAft>
            </a:pPr>
            <a:r>
              <a:rPr lang="en-US" sz="2000" dirty="0">
                <a:latin typeface="Calibri"/>
                <a:ea typeface="Calibri"/>
                <a:cs typeface="Calibri"/>
              </a:rPr>
              <a:t>During one of my early driving lessons, I made a serious mistake that would have put myself and my instructor in harm's way. This was due to my inexperience and nervous </a:t>
            </a:r>
            <a:r>
              <a:rPr lang="en-US" sz="2000" err="1">
                <a:latin typeface="Calibri"/>
                <a:ea typeface="Calibri"/>
                <a:cs typeface="Calibri"/>
              </a:rPr>
              <a:t>behaviour</a:t>
            </a:r>
            <a:r>
              <a:rPr lang="en-US" sz="2000" dirty="0">
                <a:latin typeface="Calibri"/>
                <a:ea typeface="Calibri"/>
                <a:cs typeface="Calibri"/>
              </a:rPr>
              <a:t> at that moment in time.</a:t>
            </a:r>
          </a:p>
          <a:p>
            <a:pPr indent="-228600">
              <a:lnSpc>
                <a:spcPct val="115000"/>
              </a:lnSpc>
              <a:spcAft>
                <a:spcPts val="600"/>
              </a:spcAft>
              <a:buFont typeface="Arial" panose="020B0604020202020204" pitchFamily="34" charset="0"/>
              <a:buChar char="•"/>
            </a:pPr>
            <a:r>
              <a:rPr lang="en-US" sz="2000" b="1" dirty="0">
                <a:latin typeface="Calibri"/>
                <a:ea typeface="Calibri"/>
                <a:cs typeface="Calibri"/>
              </a:rPr>
              <a:t>Action</a:t>
            </a:r>
          </a:p>
          <a:p>
            <a:pPr>
              <a:lnSpc>
                <a:spcPct val="115000"/>
              </a:lnSpc>
              <a:spcAft>
                <a:spcPts val="600"/>
              </a:spcAft>
            </a:pPr>
            <a:r>
              <a:rPr lang="en-US" sz="2000" dirty="0">
                <a:latin typeface="Calibri"/>
                <a:ea typeface="Calibri"/>
                <a:cs typeface="Calibri"/>
              </a:rPr>
              <a:t>On seeing the sudden appearance of a vehicle on the approach to a roundabout, I did not react quickly enough to control the vehicle. My lack of attentiveness was caused by the stress of a previous roundabout.</a:t>
            </a:r>
          </a:p>
        </p:txBody>
      </p:sp>
      <p:sp>
        <p:nvSpPr>
          <p:cNvPr id="24" name="TextBox 23">
            <a:extLst>
              <a:ext uri="{FF2B5EF4-FFF2-40B4-BE49-F238E27FC236}">
                <a16:creationId xmlns:a16="http://schemas.microsoft.com/office/drawing/2014/main" id="{C0ABFD66-1D2B-C0C2-824B-B1CBB72CED38}"/>
              </a:ext>
            </a:extLst>
          </p:cNvPr>
          <p:cNvSpPr txBox="1"/>
          <p:nvPr/>
        </p:nvSpPr>
        <p:spPr>
          <a:xfrm>
            <a:off x="762000" y="185351"/>
            <a:ext cx="5334000" cy="1524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dirty="0">
                <a:latin typeface="Calibri"/>
                <a:ea typeface="Calibri"/>
                <a:cs typeface="Calibri"/>
              </a:rPr>
              <a:t>Example of an experience being Reflected on with CARL Reflective Framework</a:t>
            </a:r>
          </a:p>
        </p:txBody>
      </p:sp>
      <p:pic>
        <p:nvPicPr>
          <p:cNvPr id="28" name="Graphic 27" descr="Car">
            <a:extLst>
              <a:ext uri="{FF2B5EF4-FFF2-40B4-BE49-F238E27FC236}">
                <a16:creationId xmlns:a16="http://schemas.microsoft.com/office/drawing/2014/main" id="{1D9C83C0-6235-8E54-E070-92D0D1C2B5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58000" y="-772"/>
            <a:ext cx="5334000" cy="5334000"/>
          </a:xfrm>
          <a:prstGeom prst="rect">
            <a:avLst/>
          </a:prstGeom>
        </p:spPr>
      </p:pic>
    </p:spTree>
    <p:extLst>
      <p:ext uri="{BB962C8B-B14F-4D97-AF65-F5344CB8AC3E}">
        <p14:creationId xmlns:p14="http://schemas.microsoft.com/office/powerpoint/2010/main" val="3694390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733DA8-1BFC-4737-831B-54DCFE42D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6836" y="-776836"/>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19" name="Freeform: Shape 18">
            <a:extLst>
              <a:ext uri="{FF2B5EF4-FFF2-40B4-BE49-F238E27FC236}">
                <a16:creationId xmlns:a16="http://schemas.microsoft.com/office/drawing/2014/main" id="{07836A85-E2B0-48DE-B9E5-8C01D3C9C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9090" y="1040564"/>
            <a:ext cx="4337540" cy="5817436"/>
          </a:xfrm>
          <a:custGeom>
            <a:avLst/>
            <a:gdLst>
              <a:gd name="connsiteX0" fmla="*/ 3175347 w 4337540"/>
              <a:gd name="connsiteY0" fmla="*/ 710 h 5817436"/>
              <a:gd name="connsiteX1" fmla="*/ 3972229 w 4337540"/>
              <a:gd name="connsiteY1" fmla="*/ 94304 h 5817436"/>
              <a:gd name="connsiteX2" fmla="*/ 4337540 w 4337540"/>
              <a:gd name="connsiteY2" fmla="*/ 181400 h 5817436"/>
              <a:gd name="connsiteX3" fmla="*/ 4337540 w 4337540"/>
              <a:gd name="connsiteY3" fmla="*/ 5817436 h 5817436"/>
              <a:gd name="connsiteX4" fmla="*/ 1006557 w 4337540"/>
              <a:gd name="connsiteY4" fmla="*/ 5817436 h 5817436"/>
              <a:gd name="connsiteX5" fmla="*/ 866510 w 4337540"/>
              <a:gd name="connsiteY5" fmla="*/ 5609583 h 5817436"/>
              <a:gd name="connsiteX6" fmla="*/ 351747 w 4337540"/>
              <a:gd name="connsiteY6" fmla="*/ 2263621 h 5817436"/>
              <a:gd name="connsiteX7" fmla="*/ 1381666 w 4337540"/>
              <a:gd name="connsiteY7" fmla="*/ 845238 h 5817436"/>
              <a:gd name="connsiteX8" fmla="*/ 2751595 w 4337540"/>
              <a:gd name="connsiteY8" fmla="*/ 47742 h 5817436"/>
              <a:gd name="connsiteX9" fmla="*/ 3175347 w 4337540"/>
              <a:gd name="connsiteY9" fmla="*/ 710 h 581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540" h="5817436">
                <a:moveTo>
                  <a:pt x="3175347" y="710"/>
                </a:moveTo>
                <a:cubicBezTo>
                  <a:pt x="3421493" y="-5064"/>
                  <a:pt x="3686120" y="24227"/>
                  <a:pt x="3972229" y="94304"/>
                </a:cubicBezTo>
                <a:lnTo>
                  <a:pt x="4337540" y="181400"/>
                </a:lnTo>
                <a:lnTo>
                  <a:pt x="4337540" y="5817436"/>
                </a:lnTo>
                <a:lnTo>
                  <a:pt x="1006557" y="5817436"/>
                </a:lnTo>
                <a:lnTo>
                  <a:pt x="866510" y="5609583"/>
                </a:lnTo>
                <a:cubicBezTo>
                  <a:pt x="140071" y="4515211"/>
                  <a:pt x="-376405" y="3480830"/>
                  <a:pt x="351747" y="2263621"/>
                </a:cubicBezTo>
                <a:cubicBezTo>
                  <a:pt x="664977" y="1739861"/>
                  <a:pt x="994988" y="1240809"/>
                  <a:pt x="1381666" y="845238"/>
                </a:cubicBezTo>
                <a:cubicBezTo>
                  <a:pt x="1768346" y="449669"/>
                  <a:pt x="2211693" y="157580"/>
                  <a:pt x="2751595" y="47742"/>
                </a:cubicBezTo>
                <a:cubicBezTo>
                  <a:pt x="2886624" y="20264"/>
                  <a:pt x="3027659" y="4175"/>
                  <a:pt x="3175347" y="71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63165769-7A47-4E0F-825D-AF1179DF6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82642" flipH="1">
            <a:off x="7133961" y="946220"/>
            <a:ext cx="5867664" cy="5317986"/>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 name="connsiteX0" fmla="*/ 0 w 1085312"/>
              <a:gd name="connsiteY0" fmla="*/ 0 h 2441440"/>
              <a:gd name="connsiteX1" fmla="*/ 53089 w 1085312"/>
              <a:gd name="connsiteY1" fmla="*/ 4542 h 2441440"/>
              <a:gd name="connsiteX2" fmla="*/ 790077 w 1085312"/>
              <a:gd name="connsiteY2" fmla="*/ 872756 h 2441440"/>
              <a:gd name="connsiteX3" fmla="*/ 1085252 w 1085312"/>
              <a:gd name="connsiteY3" fmla="*/ 1943649 h 2441440"/>
              <a:gd name="connsiteX4" fmla="*/ 1064832 w 1085312"/>
              <a:gd name="connsiteY4" fmla="*/ 2198094 h 2441440"/>
              <a:gd name="connsiteX5" fmla="*/ 1043734 w 1085312"/>
              <a:gd name="connsiteY5" fmla="*/ 2315675 h 2441440"/>
              <a:gd name="connsiteX6" fmla="*/ 59456 w 1085312"/>
              <a:gd name="connsiteY6" fmla="*/ 2441440 h 2441440"/>
              <a:gd name="connsiteX0" fmla="*/ 0 w 1085312"/>
              <a:gd name="connsiteY0" fmla="*/ 0 h 2315675"/>
              <a:gd name="connsiteX1" fmla="*/ 53089 w 1085312"/>
              <a:gd name="connsiteY1" fmla="*/ 4542 h 2315675"/>
              <a:gd name="connsiteX2" fmla="*/ 790077 w 1085312"/>
              <a:gd name="connsiteY2" fmla="*/ 872756 h 2315675"/>
              <a:gd name="connsiteX3" fmla="*/ 1085252 w 1085312"/>
              <a:gd name="connsiteY3" fmla="*/ 1943649 h 2315675"/>
              <a:gd name="connsiteX4" fmla="*/ 1064832 w 1085312"/>
              <a:gd name="connsiteY4" fmla="*/ 2198094 h 2315675"/>
              <a:gd name="connsiteX5" fmla="*/ 1043734 w 1085312"/>
              <a:gd name="connsiteY5"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312" h="2315675">
                <a:moveTo>
                  <a:pt x="0" y="0"/>
                </a:move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
        <p:nvSpPr>
          <p:cNvPr id="2" name="TextBox 1">
            <a:extLst>
              <a:ext uri="{FF2B5EF4-FFF2-40B4-BE49-F238E27FC236}">
                <a16:creationId xmlns:a16="http://schemas.microsoft.com/office/drawing/2014/main" id="{91942EA4-B0C7-29E3-35A7-5C6AC7D75D57}"/>
              </a:ext>
            </a:extLst>
          </p:cNvPr>
          <p:cNvSpPr txBox="1"/>
          <p:nvPr/>
        </p:nvSpPr>
        <p:spPr>
          <a:xfrm>
            <a:off x="853458" y="689919"/>
            <a:ext cx="6457621" cy="46646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115000"/>
              </a:lnSpc>
              <a:spcAft>
                <a:spcPts val="600"/>
              </a:spcAft>
              <a:buFont typeface="Arial" panose="020B0604020202020204" pitchFamily="34" charset="0"/>
              <a:buChar char="•"/>
            </a:pPr>
            <a:r>
              <a:rPr lang="en-US" sz="2000" b="1" dirty="0">
                <a:latin typeface="Calibri"/>
                <a:ea typeface="Calibri"/>
                <a:cs typeface="Calibri"/>
              </a:rPr>
              <a:t>Results </a:t>
            </a:r>
          </a:p>
          <a:p>
            <a:pPr>
              <a:lnSpc>
                <a:spcPct val="115000"/>
              </a:lnSpc>
              <a:spcAft>
                <a:spcPts val="600"/>
              </a:spcAft>
            </a:pPr>
            <a:r>
              <a:rPr lang="en-US" sz="2000" dirty="0">
                <a:latin typeface="Calibri"/>
                <a:ea typeface="Calibri"/>
                <a:cs typeface="Calibri"/>
              </a:rPr>
              <a:t>Due to my instructor's quick thinking and use of the dual controls, he gained control of the vehicle and brought it to a stop. If he had not, the car would have undoubtedly been in the path of the oncoming traffic. </a:t>
            </a:r>
          </a:p>
          <a:p>
            <a:pPr indent="-228600">
              <a:lnSpc>
                <a:spcPct val="115000"/>
              </a:lnSpc>
              <a:spcAft>
                <a:spcPts val="600"/>
              </a:spcAft>
              <a:buFont typeface="Arial" panose="020B0604020202020204" pitchFamily="34" charset="0"/>
              <a:buChar char="•"/>
            </a:pPr>
            <a:r>
              <a:rPr lang="en-US" sz="2000" b="1" dirty="0">
                <a:latin typeface="Calibri"/>
                <a:ea typeface="Calibri"/>
                <a:cs typeface="Calibri"/>
              </a:rPr>
              <a:t>Learning </a:t>
            </a:r>
          </a:p>
          <a:p>
            <a:pPr>
              <a:lnSpc>
                <a:spcPct val="115000"/>
              </a:lnSpc>
              <a:spcAft>
                <a:spcPts val="600"/>
              </a:spcAft>
            </a:pPr>
            <a:r>
              <a:rPr lang="en-US" sz="2000" dirty="0">
                <a:latin typeface="Calibri"/>
                <a:ea typeface="Calibri"/>
                <a:cs typeface="Calibri"/>
              </a:rPr>
              <a:t>If I had thought ahead and slowed down before the roundabout, I would not have been surprised by my path on the roundabout suddenly being blocked. I will plan ahead in future and will always be prepared to stop at junctions and roundabouts.</a:t>
            </a:r>
          </a:p>
          <a:p>
            <a:pPr>
              <a:lnSpc>
                <a:spcPct val="114999"/>
              </a:lnSpc>
              <a:spcAft>
                <a:spcPts val="600"/>
              </a:spcAft>
            </a:pPr>
            <a:endParaRPr lang="en-US" sz="2000" dirty="0">
              <a:latin typeface="Calibri"/>
              <a:ea typeface="Calibri"/>
              <a:cs typeface="Calibri"/>
            </a:endParaRPr>
          </a:p>
          <a:p>
            <a:pPr>
              <a:lnSpc>
                <a:spcPct val="114999"/>
              </a:lnSpc>
              <a:spcAft>
                <a:spcPts val="600"/>
              </a:spcAft>
            </a:pPr>
            <a:r>
              <a:rPr lang="en-GB" sz="2000" dirty="0">
                <a:latin typeface="Calibri"/>
                <a:ea typeface="Calibri"/>
                <a:cs typeface="Calibri"/>
              </a:rPr>
              <a:t>Following the CARL reflective Framework I have outlined a brief breakdown of an experience which allowed me to realise a mistake and learn from it. </a:t>
            </a:r>
            <a:endParaRPr lang="en-US" sz="2000" dirty="0">
              <a:latin typeface="Calibri"/>
              <a:ea typeface="Calibri"/>
              <a:cs typeface="Calibri"/>
            </a:endParaRPr>
          </a:p>
        </p:txBody>
      </p:sp>
      <p:pic>
        <p:nvPicPr>
          <p:cNvPr id="6" name="Graphic 5" descr="Classroom">
            <a:extLst>
              <a:ext uri="{FF2B5EF4-FFF2-40B4-BE49-F238E27FC236}">
                <a16:creationId xmlns:a16="http://schemas.microsoft.com/office/drawing/2014/main" id="{8D9E841F-E89F-B8F0-9243-6A0A2AF5F9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71896" y="2699288"/>
            <a:ext cx="3790951" cy="3790951"/>
          </a:xfrm>
          <a:prstGeom prst="rect">
            <a:avLst/>
          </a:prstGeom>
        </p:spPr>
      </p:pic>
    </p:spTree>
    <p:extLst>
      <p:ext uri="{BB962C8B-B14F-4D97-AF65-F5344CB8AC3E}">
        <p14:creationId xmlns:p14="http://schemas.microsoft.com/office/powerpoint/2010/main" val="1395885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87733DA8-1BFC-4737-831B-54DCFE42D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6836" y="-776836"/>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21" name="Freeform: Shape 12">
            <a:extLst>
              <a:ext uri="{FF2B5EF4-FFF2-40B4-BE49-F238E27FC236}">
                <a16:creationId xmlns:a16="http://schemas.microsoft.com/office/drawing/2014/main" id="{07836A85-E2B0-48DE-B9E5-8C01D3C9C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9090" y="1040564"/>
            <a:ext cx="4337540" cy="5817436"/>
          </a:xfrm>
          <a:custGeom>
            <a:avLst/>
            <a:gdLst>
              <a:gd name="connsiteX0" fmla="*/ 3175347 w 4337540"/>
              <a:gd name="connsiteY0" fmla="*/ 710 h 5817436"/>
              <a:gd name="connsiteX1" fmla="*/ 3972229 w 4337540"/>
              <a:gd name="connsiteY1" fmla="*/ 94304 h 5817436"/>
              <a:gd name="connsiteX2" fmla="*/ 4337540 w 4337540"/>
              <a:gd name="connsiteY2" fmla="*/ 181400 h 5817436"/>
              <a:gd name="connsiteX3" fmla="*/ 4337540 w 4337540"/>
              <a:gd name="connsiteY3" fmla="*/ 5817436 h 5817436"/>
              <a:gd name="connsiteX4" fmla="*/ 1006557 w 4337540"/>
              <a:gd name="connsiteY4" fmla="*/ 5817436 h 5817436"/>
              <a:gd name="connsiteX5" fmla="*/ 866510 w 4337540"/>
              <a:gd name="connsiteY5" fmla="*/ 5609583 h 5817436"/>
              <a:gd name="connsiteX6" fmla="*/ 351747 w 4337540"/>
              <a:gd name="connsiteY6" fmla="*/ 2263621 h 5817436"/>
              <a:gd name="connsiteX7" fmla="*/ 1381666 w 4337540"/>
              <a:gd name="connsiteY7" fmla="*/ 845238 h 5817436"/>
              <a:gd name="connsiteX8" fmla="*/ 2751595 w 4337540"/>
              <a:gd name="connsiteY8" fmla="*/ 47742 h 5817436"/>
              <a:gd name="connsiteX9" fmla="*/ 3175347 w 4337540"/>
              <a:gd name="connsiteY9" fmla="*/ 710 h 581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540" h="5817436">
                <a:moveTo>
                  <a:pt x="3175347" y="710"/>
                </a:moveTo>
                <a:cubicBezTo>
                  <a:pt x="3421493" y="-5064"/>
                  <a:pt x="3686120" y="24227"/>
                  <a:pt x="3972229" y="94304"/>
                </a:cubicBezTo>
                <a:lnTo>
                  <a:pt x="4337540" y="181400"/>
                </a:lnTo>
                <a:lnTo>
                  <a:pt x="4337540" y="5817436"/>
                </a:lnTo>
                <a:lnTo>
                  <a:pt x="1006557" y="5817436"/>
                </a:lnTo>
                <a:lnTo>
                  <a:pt x="866510" y="5609583"/>
                </a:lnTo>
                <a:cubicBezTo>
                  <a:pt x="140071" y="4515211"/>
                  <a:pt x="-376405" y="3480830"/>
                  <a:pt x="351747" y="2263621"/>
                </a:cubicBezTo>
                <a:cubicBezTo>
                  <a:pt x="664977" y="1739861"/>
                  <a:pt x="994988" y="1240809"/>
                  <a:pt x="1381666" y="845238"/>
                </a:cubicBezTo>
                <a:cubicBezTo>
                  <a:pt x="1768346" y="449669"/>
                  <a:pt x="2211693" y="157580"/>
                  <a:pt x="2751595" y="47742"/>
                </a:cubicBezTo>
                <a:cubicBezTo>
                  <a:pt x="2886624" y="20264"/>
                  <a:pt x="3027659" y="4175"/>
                  <a:pt x="3175347" y="71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4">
            <a:extLst>
              <a:ext uri="{FF2B5EF4-FFF2-40B4-BE49-F238E27FC236}">
                <a16:creationId xmlns:a16="http://schemas.microsoft.com/office/drawing/2014/main" id="{63165769-7A47-4E0F-825D-AF1179DF6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82642" flipH="1">
            <a:off x="7133961" y="946220"/>
            <a:ext cx="5867664" cy="5317986"/>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 name="connsiteX0" fmla="*/ 0 w 1085312"/>
              <a:gd name="connsiteY0" fmla="*/ 0 h 2441440"/>
              <a:gd name="connsiteX1" fmla="*/ 53089 w 1085312"/>
              <a:gd name="connsiteY1" fmla="*/ 4542 h 2441440"/>
              <a:gd name="connsiteX2" fmla="*/ 790077 w 1085312"/>
              <a:gd name="connsiteY2" fmla="*/ 872756 h 2441440"/>
              <a:gd name="connsiteX3" fmla="*/ 1085252 w 1085312"/>
              <a:gd name="connsiteY3" fmla="*/ 1943649 h 2441440"/>
              <a:gd name="connsiteX4" fmla="*/ 1064832 w 1085312"/>
              <a:gd name="connsiteY4" fmla="*/ 2198094 h 2441440"/>
              <a:gd name="connsiteX5" fmla="*/ 1043734 w 1085312"/>
              <a:gd name="connsiteY5" fmla="*/ 2315675 h 2441440"/>
              <a:gd name="connsiteX6" fmla="*/ 59456 w 1085312"/>
              <a:gd name="connsiteY6" fmla="*/ 2441440 h 2441440"/>
              <a:gd name="connsiteX0" fmla="*/ 0 w 1085312"/>
              <a:gd name="connsiteY0" fmla="*/ 0 h 2315675"/>
              <a:gd name="connsiteX1" fmla="*/ 53089 w 1085312"/>
              <a:gd name="connsiteY1" fmla="*/ 4542 h 2315675"/>
              <a:gd name="connsiteX2" fmla="*/ 790077 w 1085312"/>
              <a:gd name="connsiteY2" fmla="*/ 872756 h 2315675"/>
              <a:gd name="connsiteX3" fmla="*/ 1085252 w 1085312"/>
              <a:gd name="connsiteY3" fmla="*/ 1943649 h 2315675"/>
              <a:gd name="connsiteX4" fmla="*/ 1064832 w 1085312"/>
              <a:gd name="connsiteY4" fmla="*/ 2198094 h 2315675"/>
              <a:gd name="connsiteX5" fmla="*/ 1043734 w 1085312"/>
              <a:gd name="connsiteY5"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312" h="2315675">
                <a:moveTo>
                  <a:pt x="0" y="0"/>
                </a:move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pic>
        <p:nvPicPr>
          <p:cNvPr id="4" name="Graphic 3" descr="Clipboard outline">
            <a:extLst>
              <a:ext uri="{FF2B5EF4-FFF2-40B4-BE49-F238E27FC236}">
                <a16:creationId xmlns:a16="http://schemas.microsoft.com/office/drawing/2014/main" id="{3D76EE16-835F-3DF4-B96B-134E62ADCB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88134" y="2298915"/>
            <a:ext cx="3790951" cy="3790951"/>
          </a:xfrm>
          <a:prstGeom prst="rect">
            <a:avLst/>
          </a:prstGeom>
        </p:spPr>
      </p:pic>
      <p:sp>
        <p:nvSpPr>
          <p:cNvPr id="6" name="TextBox 5">
            <a:extLst>
              <a:ext uri="{FF2B5EF4-FFF2-40B4-BE49-F238E27FC236}">
                <a16:creationId xmlns:a16="http://schemas.microsoft.com/office/drawing/2014/main" id="{34C8DD30-5CFF-289D-45E4-A997F132AF9B}"/>
              </a:ext>
            </a:extLst>
          </p:cNvPr>
          <p:cNvSpPr txBox="1"/>
          <p:nvPr/>
        </p:nvSpPr>
        <p:spPr>
          <a:xfrm>
            <a:off x="2123112" y="231502"/>
            <a:ext cx="96629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ea typeface="Calibri"/>
                <a:cs typeface="Calibri"/>
              </a:rPr>
              <a:t>Conclusion on CARL Reflective Framework</a:t>
            </a:r>
          </a:p>
        </p:txBody>
      </p:sp>
      <p:sp>
        <p:nvSpPr>
          <p:cNvPr id="7" name="TextBox 6">
            <a:extLst>
              <a:ext uri="{FF2B5EF4-FFF2-40B4-BE49-F238E27FC236}">
                <a16:creationId xmlns:a16="http://schemas.microsoft.com/office/drawing/2014/main" id="{837D223C-2F3C-F43D-3BBC-437DD6CFF31C}"/>
              </a:ext>
            </a:extLst>
          </p:cNvPr>
          <p:cNvSpPr txBox="1"/>
          <p:nvPr/>
        </p:nvSpPr>
        <p:spPr>
          <a:xfrm>
            <a:off x="344522" y="952206"/>
            <a:ext cx="7716792"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rPr>
              <a:t>Reflective practice is not all about identifying mistakes: it is also looking at decisions that were made correctly, it is important to look at both the positives and negatives, (Campbel, C. </a:t>
            </a:r>
            <a:r>
              <a:rPr lang="en-GB" sz="2000" dirty="0" err="1">
                <a:latin typeface="Calibri"/>
                <a:ea typeface="+mn-lt"/>
                <a:cs typeface="+mn-lt"/>
              </a:rPr>
              <a:t>Ceau</a:t>
            </a:r>
            <a:r>
              <a:rPr lang="en-GB" sz="2000" dirty="0">
                <a:latin typeface="Calibri"/>
                <a:ea typeface="+mn-lt"/>
                <a:cs typeface="+mn-lt"/>
              </a:rPr>
              <a:t>, M. 2023. pp. 41)</a:t>
            </a:r>
            <a:endParaRPr lang="en-US" sz="2000">
              <a:latin typeface="Calibri"/>
              <a:ea typeface="Calibri"/>
              <a:cs typeface="Calibri"/>
            </a:endParaRPr>
          </a:p>
          <a:p>
            <a:endParaRPr lang="en-GB" sz="2000" dirty="0">
              <a:latin typeface="Calibri"/>
              <a:ea typeface="Calibri"/>
              <a:cs typeface="Calibri"/>
            </a:endParaRPr>
          </a:p>
          <a:p>
            <a:r>
              <a:rPr lang="en-GB" sz="2000" dirty="0">
                <a:latin typeface="Calibri"/>
                <a:ea typeface="+mn-lt"/>
                <a:cs typeface="+mn-lt"/>
              </a:rPr>
              <a:t>This example highlights one of the model’s potential weaknesses: its simplicity. It is important to ask lots of ‘Why?’ questions, in order to analyse and engage with each of the elements. (Stockton Riverside College, Redcar &amp; Cleveland College 2021)</a:t>
            </a:r>
            <a:endParaRPr lang="en-GB" sz="2000">
              <a:latin typeface="Calibri"/>
              <a:ea typeface="Calibri"/>
              <a:cs typeface="Calibri"/>
            </a:endParaRPr>
          </a:p>
          <a:p>
            <a:endParaRPr lang="en-GB" sz="2000" dirty="0">
              <a:latin typeface="Calibri"/>
              <a:ea typeface="Calibri"/>
              <a:cs typeface="Calibri"/>
            </a:endParaRPr>
          </a:p>
          <a:p>
            <a:r>
              <a:rPr lang="en-GB" sz="2000" dirty="0">
                <a:latin typeface="Calibri"/>
                <a:ea typeface="+mn-lt"/>
                <a:cs typeface="+mn-lt"/>
              </a:rPr>
              <a:t>It seems that the strength of this model is that it is simple to remember and use, yet this is also cited as its weakness, with further exploration of each element needed to gain the full benefit of the framework, (Dabell, J 2021)</a:t>
            </a:r>
            <a:endParaRPr lang="en-GB" sz="2000">
              <a:latin typeface="Calibri"/>
              <a:ea typeface="Calibri"/>
              <a:cs typeface="Calibri"/>
            </a:endParaRPr>
          </a:p>
          <a:p>
            <a:endParaRPr lang="en-GB" sz="2000" dirty="0">
              <a:latin typeface="Calibri"/>
              <a:ea typeface="Calibri"/>
              <a:cs typeface="Calibri"/>
            </a:endParaRPr>
          </a:p>
          <a:p>
            <a:r>
              <a:rPr lang="en-GB" sz="2000" dirty="0">
                <a:latin typeface="Calibri"/>
                <a:ea typeface="+mn-lt"/>
                <a:cs typeface="+mn-lt"/>
              </a:rPr>
              <a:t>This reflective model will not work for everyone, but there are plenty of options, the important thing is to find a reflective practice that works for you, University of Cambridge (2026)</a:t>
            </a:r>
            <a:endParaRPr lang="en-GB" sz="2000" dirty="0">
              <a:latin typeface="Calibri"/>
            </a:endParaRPr>
          </a:p>
          <a:p>
            <a:pPr algn="l"/>
            <a:endParaRPr lang="en-GB" dirty="0"/>
          </a:p>
        </p:txBody>
      </p:sp>
    </p:spTree>
    <p:extLst>
      <p:ext uri="{BB962C8B-B14F-4D97-AF65-F5344CB8AC3E}">
        <p14:creationId xmlns:p14="http://schemas.microsoft.com/office/powerpoint/2010/main" val="2186444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B3BB5A4-27AC-1BFA-3430-37CD1DA6CBF4}"/>
              </a:ext>
            </a:extLst>
          </p:cNvPr>
          <p:cNvSpPr txBox="1"/>
          <p:nvPr/>
        </p:nvSpPr>
        <p:spPr>
          <a:xfrm>
            <a:off x="643039" y="488904"/>
            <a:ext cx="10908954"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a:ea typeface="+mn-lt"/>
                <a:cs typeface="+mn-lt"/>
              </a:rPr>
              <a:t>Reference List</a:t>
            </a:r>
          </a:p>
          <a:p>
            <a:endParaRPr lang="en-GB" dirty="0">
              <a:latin typeface="Calibri"/>
              <a:ea typeface="+mn-lt"/>
              <a:cs typeface="+mn-lt"/>
            </a:endParaRPr>
          </a:p>
          <a:p>
            <a:r>
              <a:rPr lang="en-GB" dirty="0">
                <a:latin typeface="Calibri"/>
                <a:ea typeface="+mn-lt"/>
                <a:cs typeface="+mn-lt"/>
              </a:rPr>
              <a:t>Campbel, C. </a:t>
            </a:r>
            <a:r>
              <a:rPr lang="en-GB" dirty="0" err="1">
                <a:latin typeface="Calibri"/>
                <a:ea typeface="+mn-lt"/>
                <a:cs typeface="+mn-lt"/>
              </a:rPr>
              <a:t>Ceau</a:t>
            </a:r>
            <a:r>
              <a:rPr lang="en-GB" dirty="0">
                <a:latin typeface="Calibri"/>
                <a:ea typeface="+mn-lt"/>
                <a:cs typeface="+mn-lt"/>
              </a:rPr>
              <a:t>, M. (2023) Leading Reflective Practice – Reviewing the Evidence. pp. 41. Available at: https://www.ewc.wales/site/index.php/en/documents-eng/policy-and-research/1207-leading-reflective-practice-reviewing-the-evidence/file (Accessed: 09 January 2026).</a:t>
            </a:r>
            <a:endParaRPr lang="en-US">
              <a:latin typeface="Calibri"/>
              <a:ea typeface="Calibri"/>
              <a:cs typeface="Calibri"/>
            </a:endParaRPr>
          </a:p>
          <a:p>
            <a:endParaRPr lang="en-GB" dirty="0">
              <a:latin typeface="Calibri"/>
              <a:ea typeface="Calibri"/>
              <a:cs typeface="Calibri"/>
            </a:endParaRPr>
          </a:p>
          <a:p>
            <a:r>
              <a:rPr lang="en-GB" dirty="0">
                <a:latin typeface="Calibri"/>
                <a:ea typeface="+mn-lt"/>
                <a:cs typeface="+mn-lt"/>
              </a:rPr>
              <a:t>College of Policing (2026) Making good decisions. Available at: https://www.college.police.uk/guidance/conducting-effective-investigations/making-good-decisions (Accessed: 06 January 2026).</a:t>
            </a:r>
            <a:endParaRPr lang="en-GB">
              <a:latin typeface="Calibri"/>
              <a:ea typeface="Calibri"/>
              <a:cs typeface="Calibri"/>
            </a:endParaRPr>
          </a:p>
          <a:p>
            <a:endParaRPr lang="en-GB" dirty="0">
              <a:latin typeface="Calibri"/>
              <a:ea typeface="Calibri"/>
              <a:cs typeface="Calibri"/>
            </a:endParaRPr>
          </a:p>
          <a:p>
            <a:r>
              <a:rPr lang="en-GB" dirty="0">
                <a:latin typeface="Calibri"/>
                <a:ea typeface="+mn-lt"/>
                <a:cs typeface="+mn-lt"/>
              </a:rPr>
              <a:t>Dabell, J (2021) The CARL Framework of Reflection. Available at: </a:t>
            </a:r>
            <a:endParaRPr lang="en-GB">
              <a:latin typeface="Calibri"/>
              <a:ea typeface="Calibri"/>
              <a:cs typeface="Calibri"/>
            </a:endParaRPr>
          </a:p>
          <a:p>
            <a:r>
              <a:rPr lang="en-GB" dirty="0">
                <a:latin typeface="Calibri"/>
                <a:ea typeface="+mn-lt"/>
                <a:cs typeface="+mn-lt"/>
              </a:rPr>
              <a:t>https://johndabell.com/2021/10/19/the-carl-framework-of-reflection/ (Accessed: 08 January 2026).</a:t>
            </a:r>
            <a:endParaRPr lang="en-GB">
              <a:latin typeface="Calibri"/>
              <a:ea typeface="Calibri"/>
              <a:cs typeface="Calibri"/>
            </a:endParaRPr>
          </a:p>
          <a:p>
            <a:endParaRPr lang="en-GB" dirty="0">
              <a:latin typeface="Calibri"/>
              <a:ea typeface="Calibri"/>
              <a:cs typeface="Calibri"/>
            </a:endParaRPr>
          </a:p>
          <a:p>
            <a:r>
              <a:rPr lang="en-GB" dirty="0">
                <a:latin typeface="Calibri"/>
                <a:ea typeface="+mn-lt"/>
                <a:cs typeface="+mn-lt"/>
              </a:rPr>
              <a:t>Stockton Riverside College. Redcar &amp; Cleveland College (2021) Models of reflective practice: transcript. Available at: https://www.stockton.ac.uk/media/3559/models-of-refelection-script.pdf (Accessed: 06 January 2026).</a:t>
            </a:r>
            <a:endParaRPr lang="en-GB">
              <a:latin typeface="Calibri"/>
              <a:ea typeface="Calibri"/>
              <a:cs typeface="Calibri"/>
            </a:endParaRPr>
          </a:p>
          <a:p>
            <a:endParaRPr lang="en-GB" dirty="0">
              <a:latin typeface="Calibri"/>
              <a:ea typeface="Calibri"/>
              <a:cs typeface="Calibri"/>
            </a:endParaRPr>
          </a:p>
          <a:p>
            <a:r>
              <a:rPr lang="en-GB" dirty="0">
                <a:latin typeface="Calibri"/>
                <a:ea typeface="+mn-lt"/>
                <a:cs typeface="+mn-lt"/>
              </a:rPr>
              <a:t>University of Cambridge (2026) Study Skills. Available at:</a:t>
            </a:r>
            <a:endParaRPr lang="en-GB">
              <a:latin typeface="Calibri"/>
              <a:ea typeface="Calibri"/>
              <a:cs typeface="Calibri"/>
            </a:endParaRPr>
          </a:p>
          <a:p>
            <a:r>
              <a:rPr lang="en-GB" dirty="0">
                <a:latin typeface="Calibri"/>
                <a:ea typeface="+mn-lt"/>
                <a:cs typeface="+mn-lt"/>
              </a:rPr>
              <a:t>https://libguides.cam.ac.uk/reflectivepracticetoolkit/models  (Accessed: 06 January 2026).</a:t>
            </a:r>
            <a:endParaRPr lang="en-GB">
              <a:latin typeface="Calibri"/>
              <a:ea typeface="Calibri"/>
              <a:cs typeface="Calibri"/>
            </a:endParaRPr>
          </a:p>
          <a:p>
            <a:endParaRPr lang="en-GB" dirty="0">
              <a:latin typeface="Calibri"/>
              <a:ea typeface="Calibri"/>
              <a:cs typeface="Calibri"/>
            </a:endParaRPr>
          </a:p>
          <a:p>
            <a:r>
              <a:rPr lang="en-GB" dirty="0">
                <a:latin typeface="Calibri"/>
                <a:ea typeface="+mn-lt"/>
                <a:cs typeface="+mn-lt"/>
              </a:rPr>
              <a:t>University of Edinburgh (2024) Reflection Toolkit. Available at: https://reflection.ed.ac.uk/ (Accessed: 06 January 2026).</a:t>
            </a:r>
            <a:endParaRPr lang="en-GB" dirty="0">
              <a:latin typeface="Calibri"/>
            </a:endParaRPr>
          </a:p>
        </p:txBody>
      </p:sp>
    </p:spTree>
    <p:extLst>
      <p:ext uri="{BB962C8B-B14F-4D97-AF65-F5344CB8AC3E}">
        <p14:creationId xmlns:p14="http://schemas.microsoft.com/office/powerpoint/2010/main" val="772203328"/>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PebbleVTI</vt:lpstr>
      <vt:lpstr>Reflective Model CARL Reflective Framework Presentation by William Mee 2500345</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510</cp:revision>
  <dcterms:created xsi:type="dcterms:W3CDTF">2025-12-08T10:26:32Z</dcterms:created>
  <dcterms:modified xsi:type="dcterms:W3CDTF">2026-01-09T17:17:18Z</dcterms:modified>
</cp:coreProperties>
</file>