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6"/>
  </p:notesMasterIdLst>
  <p:sldIdLst>
    <p:sldId id="256" r:id="rId2"/>
    <p:sldId id="261" r:id="rId3"/>
    <p:sldId id="288" r:id="rId4"/>
    <p:sldId id="262" r:id="rId5"/>
    <p:sldId id="263" r:id="rId6"/>
    <p:sldId id="290" r:id="rId7"/>
    <p:sldId id="266" r:id="rId8"/>
    <p:sldId id="291" r:id="rId9"/>
    <p:sldId id="265" r:id="rId10"/>
    <p:sldId id="292" r:id="rId11"/>
    <p:sldId id="268" r:id="rId12"/>
    <p:sldId id="293" r:id="rId13"/>
    <p:sldId id="269"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1" autoAdjust="0"/>
    <p:restoredTop sz="69664" autoAdjust="0"/>
  </p:normalViewPr>
  <p:slideViewPr>
    <p:cSldViewPr snapToGrid="0">
      <p:cViewPr varScale="1">
        <p:scale>
          <a:sx n="81" d="100"/>
          <a:sy n="81" d="100"/>
        </p:scale>
        <p:origin x="105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A68CBA-BFE0-4EF5-92DB-1EDD7DB24346}" type="datetimeFigureOut">
              <a:rPr lang="en-GB" smtClean="0"/>
              <a:t>12/02/2019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622911-D7B6-4DAF-A215-BEF35ED9463F}" type="slidenum">
              <a:rPr lang="en-GB" smtClean="0"/>
              <a:t>‹#›</a:t>
            </a:fld>
            <a:endParaRPr lang="en-GB"/>
          </a:p>
        </p:txBody>
      </p:sp>
    </p:spTree>
    <p:extLst>
      <p:ext uri="{BB962C8B-B14F-4D97-AF65-F5344CB8AC3E}">
        <p14:creationId xmlns:p14="http://schemas.microsoft.com/office/powerpoint/2010/main" val="2814925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4622911-D7B6-4DAF-A215-BEF35ED9463F}" type="slidenum">
              <a:rPr lang="en-GB" smtClean="0"/>
              <a:t>1</a:t>
            </a:fld>
            <a:endParaRPr lang="en-GB"/>
          </a:p>
        </p:txBody>
      </p:sp>
    </p:spTree>
    <p:extLst>
      <p:ext uri="{BB962C8B-B14F-4D97-AF65-F5344CB8AC3E}">
        <p14:creationId xmlns:p14="http://schemas.microsoft.com/office/powerpoint/2010/main" val="819853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last week we looked at the four major macromolecules that make up all life on Earth and previous to that we looked at the biogeochemical cycles that recycle the essential elements they are made of through the hydrosphere, lithosphere and atmosphere</a:t>
            </a:r>
          </a:p>
          <a:p>
            <a:endParaRPr lang="en-GB" dirty="0"/>
          </a:p>
          <a:p>
            <a:r>
              <a:rPr lang="en-GB" dirty="0"/>
              <a:t>Today we’re going to take a closer look at nutrition in living organisms and why some of the things we’ve been talking about so far are important to sustain life on Earth</a:t>
            </a:r>
          </a:p>
          <a:p>
            <a:endParaRPr lang="en-GB" dirty="0"/>
          </a:p>
          <a:p>
            <a:r>
              <a:rPr lang="en-GB" dirty="0"/>
              <a:t>What I want you to understand and take away from these lectures is that, while the variety of life around us at both the macro scale and the micro scale is astounding, the basic building blocks that make up this variety are the same at every level of life; from a virus to a bacterium, to a plant to a human being. This is because we share a common unicellular ancestor </a:t>
            </a:r>
          </a:p>
          <a:p>
            <a:endParaRPr lang="en-GB" dirty="0"/>
          </a:p>
          <a:p>
            <a:r>
              <a:rPr lang="en-GB" dirty="0"/>
              <a:t>(Video)</a:t>
            </a:r>
          </a:p>
          <a:p>
            <a:endParaRPr lang="en-GB" dirty="0"/>
          </a:p>
          <a:p>
            <a:endParaRPr lang="en-GB" dirty="0"/>
          </a:p>
          <a:p>
            <a:r>
              <a:rPr lang="en-GB" dirty="0"/>
              <a:t>When we look at the contents of any living cell what we find is approximately 70% water, meaning that approximately 30% is structural material.  That cellular material is made of various proteins and lipids</a:t>
            </a:r>
          </a:p>
          <a:p>
            <a:endParaRPr lang="en-GB" dirty="0"/>
          </a:p>
          <a:p>
            <a:r>
              <a:rPr lang="en-GB" dirty="0"/>
              <a:t>But around 96% of all cellular material, no matter what species the cell belongs to, is made up of polymers built from just six elements</a:t>
            </a:r>
          </a:p>
          <a:p>
            <a:endParaRPr lang="en-GB" dirty="0"/>
          </a:p>
          <a:p>
            <a:r>
              <a:rPr lang="en-GB" dirty="0"/>
              <a:t>Hopefully you remember what they are…?</a:t>
            </a:r>
          </a:p>
          <a:p>
            <a:r>
              <a:rPr lang="en-GB" dirty="0"/>
              <a:t> </a:t>
            </a:r>
          </a:p>
        </p:txBody>
      </p:sp>
      <p:sp>
        <p:nvSpPr>
          <p:cNvPr id="4" name="Slide Number Placeholder 3"/>
          <p:cNvSpPr>
            <a:spLocks noGrp="1"/>
          </p:cNvSpPr>
          <p:nvPr>
            <p:ph type="sldNum" sz="quarter" idx="10"/>
          </p:nvPr>
        </p:nvSpPr>
        <p:spPr/>
        <p:txBody>
          <a:bodyPr/>
          <a:lstStyle/>
          <a:p>
            <a:fld id="{14622911-D7B6-4DAF-A215-BEF35ED9463F}" type="slidenum">
              <a:rPr lang="en-GB" smtClean="0"/>
              <a:t>2</a:t>
            </a:fld>
            <a:endParaRPr lang="en-GB"/>
          </a:p>
        </p:txBody>
      </p:sp>
    </p:spTree>
    <p:extLst>
      <p:ext uri="{BB962C8B-B14F-4D97-AF65-F5344CB8AC3E}">
        <p14:creationId xmlns:p14="http://schemas.microsoft.com/office/powerpoint/2010/main" val="162542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all life on earth is trying predominantly to get carbon</a:t>
            </a:r>
          </a:p>
          <a:p>
            <a:endParaRPr lang="en-GB" dirty="0"/>
          </a:p>
          <a:p>
            <a:r>
              <a:rPr lang="en-GB" dirty="0"/>
              <a:t>Last week we established why carbon is the basis for all living organisms on earth, because it forms the central element of all four of the major macromolecules</a:t>
            </a:r>
          </a:p>
          <a:p>
            <a:endParaRPr lang="en-GB" dirty="0"/>
          </a:p>
          <a:p>
            <a:r>
              <a:rPr lang="en-GB" dirty="0"/>
              <a:t>But living organisms need carbon to make ATP</a:t>
            </a:r>
          </a:p>
          <a:p>
            <a:endParaRPr lang="en-GB" dirty="0"/>
          </a:p>
          <a:p>
            <a:r>
              <a:rPr lang="en-GB" dirty="0"/>
              <a:t>ATP is a molecule that cells use for energy</a:t>
            </a:r>
          </a:p>
          <a:p>
            <a:endParaRPr lang="en-GB" dirty="0"/>
          </a:p>
          <a:p>
            <a:r>
              <a:rPr lang="en-GB" dirty="0"/>
              <a:t>While life on Earth doesn’t vary in terms of the building blocks needed to support life and cellular processes, organisms do vary in terms of how they get their carbon </a:t>
            </a:r>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14622911-D7B6-4DAF-A215-BEF35ED9463F}" type="slidenum">
              <a:rPr lang="en-GB" smtClean="0"/>
              <a:t>3</a:t>
            </a:fld>
            <a:endParaRPr lang="en-GB"/>
          </a:p>
        </p:txBody>
      </p:sp>
    </p:spTree>
    <p:extLst>
      <p:ext uri="{BB962C8B-B14F-4D97-AF65-F5344CB8AC3E}">
        <p14:creationId xmlns:p14="http://schemas.microsoft.com/office/powerpoint/2010/main" val="33976182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terms of obtaining carbon there are essentially two options: make it yourself or take it from someone else</a:t>
            </a:r>
          </a:p>
          <a:p>
            <a:endParaRPr lang="en-GB" dirty="0"/>
          </a:p>
          <a:p>
            <a:r>
              <a:rPr lang="en-GB" dirty="0"/>
              <a:t>Organisms that make, or fix, their own carbon take in the gas carbon dioxide and break the carbon dioxide molecules down to release the carbon and oxygen </a:t>
            </a:r>
          </a:p>
          <a:p>
            <a:endParaRPr lang="en-GB" dirty="0"/>
          </a:p>
          <a:p>
            <a:r>
              <a:rPr lang="en-GB" dirty="0"/>
              <a:t>We call these organisms autotrophs</a:t>
            </a:r>
          </a:p>
          <a:p>
            <a:endParaRPr lang="en-GB" dirty="0"/>
          </a:p>
          <a:p>
            <a:r>
              <a:rPr lang="en-GB" dirty="0"/>
              <a:t>Autotrophs include the vascular plants but also the algae and many bacteria</a:t>
            </a:r>
          </a:p>
          <a:p>
            <a:endParaRPr lang="en-GB" dirty="0"/>
          </a:p>
          <a:p>
            <a:r>
              <a:rPr lang="en-GB" dirty="0"/>
              <a:t>Or, if you’re incapable of fixing carbon yourself you have to essentially “eat” it, that is you obtain carbon, mainly in the form of carbohydrates which are broken down to make glucose or other monosaccharides, from consuming other organisms. </a:t>
            </a:r>
          </a:p>
          <a:p>
            <a:endParaRPr lang="en-GB" dirty="0"/>
          </a:p>
          <a:p>
            <a:r>
              <a:rPr lang="en-GB" dirty="0"/>
              <a:t>We call these organisms heterotrophs and they include the animals, the fungi and many bacteria</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4622911-D7B6-4DAF-A215-BEF35ED9463F}" type="slidenum">
              <a:rPr lang="en-GB" smtClean="0"/>
              <a:t>4</a:t>
            </a:fld>
            <a:endParaRPr lang="en-GB"/>
          </a:p>
        </p:txBody>
      </p:sp>
    </p:spTree>
    <p:extLst>
      <p:ext uri="{BB962C8B-B14F-4D97-AF65-F5344CB8AC3E}">
        <p14:creationId xmlns:p14="http://schemas.microsoft.com/office/powerpoint/2010/main" val="227918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All living things undergo metabolism and may be classified according to three key conditions:</a:t>
            </a:r>
          </a:p>
          <a:p>
            <a:r>
              <a:rPr lang="en-GB" sz="1200" b="0" i="0" kern="1200" dirty="0">
                <a:solidFill>
                  <a:schemeClr val="tx1"/>
                </a:solidFill>
                <a:effectLst/>
                <a:latin typeface="+mn-lt"/>
                <a:ea typeface="+mn-ea"/>
                <a:cs typeface="+mn-cs"/>
              </a:rPr>
              <a:t>The method by which they obtain their carbon</a:t>
            </a:r>
          </a:p>
          <a:p>
            <a:r>
              <a:rPr lang="en-GB" sz="1200" b="0" i="0" kern="1200" dirty="0">
                <a:solidFill>
                  <a:schemeClr val="tx1"/>
                </a:solidFill>
                <a:effectLst/>
                <a:latin typeface="+mn-lt"/>
                <a:ea typeface="+mn-ea"/>
                <a:cs typeface="+mn-cs"/>
              </a:rPr>
              <a:t>The method by which they derive their energy</a:t>
            </a:r>
          </a:p>
          <a:p>
            <a:r>
              <a:rPr lang="en-GB" sz="1200" b="0" i="0" kern="1200" dirty="0">
                <a:solidFill>
                  <a:schemeClr val="tx1"/>
                </a:solidFill>
                <a:effectLst/>
                <a:latin typeface="+mn-lt"/>
                <a:ea typeface="+mn-ea"/>
                <a:cs typeface="+mn-cs"/>
              </a:rPr>
              <a:t>The method by which they generate reducing equivalents</a:t>
            </a:r>
          </a:p>
          <a:p>
            <a:br>
              <a:rPr lang="en-GB" sz="1200" b="1"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a:t>
            </a:r>
            <a:r>
              <a:rPr lang="en-GB" sz="1200" b="1" i="0" u="sng" kern="1200" dirty="0">
                <a:solidFill>
                  <a:schemeClr val="tx1"/>
                </a:solidFill>
                <a:effectLst/>
                <a:latin typeface="+mn-lt"/>
                <a:ea typeface="+mn-ea"/>
                <a:cs typeface="+mn-cs"/>
              </a:rPr>
              <a:t>Carbon Source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Organisms can obtain carbon for synthesising organic molecules by own of three means:</a:t>
            </a:r>
          </a:p>
          <a:p>
            <a:r>
              <a:rPr lang="en-GB" sz="1200" b="0" i="1" kern="1200" dirty="0">
                <a:solidFill>
                  <a:schemeClr val="tx1"/>
                </a:solidFill>
                <a:effectLst/>
                <a:latin typeface="+mn-lt"/>
                <a:ea typeface="+mn-ea"/>
                <a:cs typeface="+mn-cs"/>
              </a:rPr>
              <a:t>Autotrophic</a:t>
            </a:r>
            <a:r>
              <a:rPr lang="en-GB" sz="1200" b="0" i="0" kern="1200" dirty="0">
                <a:solidFill>
                  <a:schemeClr val="tx1"/>
                </a:solidFill>
                <a:effectLst/>
                <a:latin typeface="+mn-lt"/>
                <a:ea typeface="+mn-ea"/>
                <a:cs typeface="+mn-cs"/>
              </a:rPr>
              <a:t> – Carbon is obtained from inorganic compounds (e.g. CO</a:t>
            </a:r>
            <a:r>
              <a:rPr lang="en-GB" sz="1200" b="0" i="0" kern="1200" baseline="-25000" dirty="0">
                <a:solidFill>
                  <a:schemeClr val="tx1"/>
                </a:solidFill>
                <a:effectLst/>
                <a:latin typeface="+mn-lt"/>
                <a:ea typeface="+mn-ea"/>
                <a:cs typeface="+mn-cs"/>
              </a:rPr>
              <a:t>2</a:t>
            </a:r>
            <a:r>
              <a:rPr lang="en-GB" sz="1200" b="0" i="0" kern="1200" dirty="0">
                <a:solidFill>
                  <a:schemeClr val="tx1"/>
                </a:solidFill>
                <a:effectLst/>
                <a:latin typeface="+mn-lt"/>
                <a:ea typeface="+mn-ea"/>
                <a:cs typeface="+mn-cs"/>
              </a:rPr>
              <a:t>)</a:t>
            </a:r>
          </a:p>
          <a:p>
            <a:r>
              <a:rPr lang="en-GB" sz="1200" b="0" i="1" kern="1200" dirty="0">
                <a:solidFill>
                  <a:schemeClr val="tx1"/>
                </a:solidFill>
                <a:effectLst/>
                <a:latin typeface="+mn-lt"/>
                <a:ea typeface="+mn-ea"/>
                <a:cs typeface="+mn-cs"/>
              </a:rPr>
              <a:t>Heterotrophic</a:t>
            </a:r>
            <a:r>
              <a:rPr lang="en-GB" sz="1200" b="0" i="0" kern="1200" dirty="0">
                <a:solidFill>
                  <a:schemeClr val="tx1"/>
                </a:solidFill>
                <a:effectLst/>
                <a:latin typeface="+mn-lt"/>
                <a:ea typeface="+mn-ea"/>
                <a:cs typeface="+mn-cs"/>
              </a:rPr>
              <a:t> – Carbon is obtained from organic compounds (e.g. sugars)</a:t>
            </a:r>
          </a:p>
          <a:p>
            <a:r>
              <a:rPr lang="en-GB" sz="1200" b="0" i="1" kern="1200" dirty="0">
                <a:solidFill>
                  <a:schemeClr val="tx1"/>
                </a:solidFill>
                <a:effectLst/>
                <a:latin typeface="+mn-lt"/>
                <a:ea typeface="+mn-ea"/>
                <a:cs typeface="+mn-cs"/>
              </a:rPr>
              <a:t>(Mixotrophic</a:t>
            </a:r>
            <a:r>
              <a:rPr lang="en-GB" sz="1200" b="0" i="0" kern="1200" dirty="0">
                <a:solidFill>
                  <a:schemeClr val="tx1"/>
                </a:solidFill>
                <a:effectLst/>
                <a:latin typeface="+mn-lt"/>
                <a:ea typeface="+mn-ea"/>
                <a:cs typeface="+mn-cs"/>
              </a:rPr>
              <a:t> – Carbon may be obtained from either inorganic or organic sources)</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a:t>
            </a:r>
            <a:r>
              <a:rPr lang="en-GB" sz="1200" b="1" i="0" u="sng" kern="1200" dirty="0">
                <a:solidFill>
                  <a:schemeClr val="tx1"/>
                </a:solidFill>
                <a:effectLst/>
                <a:latin typeface="+mn-lt"/>
                <a:ea typeface="+mn-ea"/>
                <a:cs typeface="+mn-cs"/>
              </a:rPr>
              <a:t>Energy Source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Organisms can derive the energy they need for living and growing by one of two means:</a:t>
            </a:r>
          </a:p>
          <a:p>
            <a:r>
              <a:rPr lang="en-GB" sz="1200" b="0" i="1" kern="1200" dirty="0">
                <a:solidFill>
                  <a:schemeClr val="tx1"/>
                </a:solidFill>
                <a:effectLst/>
                <a:latin typeface="+mn-lt"/>
                <a:ea typeface="+mn-ea"/>
                <a:cs typeface="+mn-cs"/>
              </a:rPr>
              <a:t>Phototrophic</a:t>
            </a:r>
            <a:r>
              <a:rPr lang="en-GB" sz="1200" b="0" i="0" kern="1200" dirty="0">
                <a:solidFill>
                  <a:schemeClr val="tx1"/>
                </a:solidFill>
                <a:effectLst/>
                <a:latin typeface="+mn-lt"/>
                <a:ea typeface="+mn-ea"/>
                <a:cs typeface="+mn-cs"/>
              </a:rPr>
              <a:t> – The energy is obtained from sunlight</a:t>
            </a:r>
          </a:p>
          <a:p>
            <a:r>
              <a:rPr lang="en-GB" sz="1200" b="0" i="1" kern="1200" dirty="0">
                <a:solidFill>
                  <a:schemeClr val="tx1"/>
                </a:solidFill>
                <a:effectLst/>
                <a:latin typeface="+mn-lt"/>
                <a:ea typeface="+mn-ea"/>
                <a:cs typeface="+mn-cs"/>
              </a:rPr>
              <a:t>Chemotrophic </a:t>
            </a:r>
            <a:r>
              <a:rPr lang="en-GB" sz="1200" b="0" i="0" kern="1200" dirty="0">
                <a:solidFill>
                  <a:schemeClr val="tx1"/>
                </a:solidFill>
                <a:effectLst/>
                <a:latin typeface="+mn-lt"/>
                <a:ea typeface="+mn-ea"/>
                <a:cs typeface="+mn-cs"/>
              </a:rPr>
              <a:t>– The energy is obtained from externally derived chemical compounds </a:t>
            </a:r>
          </a:p>
          <a:p>
            <a:br>
              <a:rPr lang="en-GB" dirty="0"/>
            </a:br>
            <a:endParaRPr lang="en-GB" dirty="0"/>
          </a:p>
        </p:txBody>
      </p:sp>
      <p:sp>
        <p:nvSpPr>
          <p:cNvPr id="4" name="Slide Number Placeholder 3"/>
          <p:cNvSpPr>
            <a:spLocks noGrp="1"/>
          </p:cNvSpPr>
          <p:nvPr>
            <p:ph type="sldNum" sz="quarter" idx="10"/>
          </p:nvPr>
        </p:nvSpPr>
        <p:spPr/>
        <p:txBody>
          <a:bodyPr/>
          <a:lstStyle/>
          <a:p>
            <a:fld id="{14622911-D7B6-4DAF-A215-BEF35ED9463F}" type="slidenum">
              <a:rPr lang="en-GB" smtClean="0"/>
              <a:t>5</a:t>
            </a:fld>
            <a:endParaRPr lang="en-GB"/>
          </a:p>
        </p:txBody>
      </p:sp>
    </p:spTree>
    <p:extLst>
      <p:ext uri="{BB962C8B-B14F-4D97-AF65-F5344CB8AC3E}">
        <p14:creationId xmlns:p14="http://schemas.microsoft.com/office/powerpoint/2010/main" val="1474339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Species can be classified according to their mode of nutrition</a:t>
            </a:r>
          </a:p>
          <a:p>
            <a:r>
              <a:rPr lang="en-GB" sz="1200" b="0" i="0" kern="1200" dirty="0">
                <a:solidFill>
                  <a:schemeClr val="tx1"/>
                </a:solidFill>
                <a:effectLst/>
                <a:latin typeface="+mn-lt"/>
                <a:ea typeface="+mn-ea"/>
                <a:cs typeface="+mn-cs"/>
              </a:rPr>
              <a:t>Autotrophs produce their own organic molecules using either light energy or energy derived from the oxidation of chemicals</a:t>
            </a:r>
          </a:p>
          <a:p>
            <a:r>
              <a:rPr lang="en-GB" sz="1200" b="0" i="0" kern="1200" dirty="0">
                <a:solidFill>
                  <a:schemeClr val="tx1"/>
                </a:solidFill>
                <a:effectLst/>
                <a:latin typeface="+mn-lt"/>
                <a:ea typeface="+mn-ea"/>
                <a:cs typeface="+mn-cs"/>
              </a:rPr>
              <a:t>Heterotrophs obtain organic molecules from other organisms via one of three methods:</a:t>
            </a:r>
          </a:p>
          <a:p>
            <a:pPr lvl="1"/>
            <a:r>
              <a:rPr lang="en-GB" sz="1200" b="0" i="1" kern="1200" dirty="0">
                <a:solidFill>
                  <a:schemeClr val="tx1"/>
                </a:solidFill>
                <a:effectLst/>
                <a:latin typeface="+mn-lt"/>
                <a:ea typeface="+mn-ea"/>
                <a:cs typeface="+mn-cs"/>
              </a:rPr>
              <a:t>Consumers</a:t>
            </a:r>
            <a:r>
              <a:rPr lang="en-GB" sz="1200" b="0" i="0" kern="1200" dirty="0">
                <a:solidFill>
                  <a:schemeClr val="tx1"/>
                </a:solidFill>
                <a:effectLst/>
                <a:latin typeface="+mn-lt"/>
                <a:ea typeface="+mn-ea"/>
                <a:cs typeface="+mn-cs"/>
              </a:rPr>
              <a:t> ingest organic molecules from living or recently killed organisms</a:t>
            </a:r>
          </a:p>
          <a:p>
            <a:pPr lvl="1"/>
            <a:r>
              <a:rPr lang="en-GB" sz="1200" b="0" i="1" kern="1200" dirty="0">
                <a:solidFill>
                  <a:schemeClr val="tx1"/>
                </a:solidFill>
                <a:effectLst/>
                <a:latin typeface="+mn-lt"/>
                <a:ea typeface="+mn-ea"/>
                <a:cs typeface="+mn-cs"/>
              </a:rPr>
              <a:t>Detritivores</a:t>
            </a:r>
            <a:r>
              <a:rPr lang="en-GB" sz="1200" b="0" i="0" kern="1200" dirty="0">
                <a:solidFill>
                  <a:schemeClr val="tx1"/>
                </a:solidFill>
                <a:effectLst/>
                <a:latin typeface="+mn-lt"/>
                <a:ea typeface="+mn-ea"/>
                <a:cs typeface="+mn-cs"/>
              </a:rPr>
              <a:t> ingest organic molecules found in the non-living remnants of organisms (e.g. detritus, humus)</a:t>
            </a:r>
          </a:p>
          <a:p>
            <a:pPr lvl="1"/>
            <a:r>
              <a:rPr lang="en-GB" sz="1200" b="0" i="1" kern="1200" dirty="0">
                <a:solidFill>
                  <a:schemeClr val="tx1"/>
                </a:solidFill>
                <a:effectLst/>
                <a:latin typeface="+mn-lt"/>
                <a:ea typeface="+mn-ea"/>
                <a:cs typeface="+mn-cs"/>
              </a:rPr>
              <a:t>Saprotrophs</a:t>
            </a:r>
            <a:r>
              <a:rPr lang="en-GB" sz="1200" b="0" i="0" kern="1200" dirty="0">
                <a:solidFill>
                  <a:schemeClr val="tx1"/>
                </a:solidFill>
                <a:effectLst/>
                <a:latin typeface="+mn-lt"/>
                <a:ea typeface="+mn-ea"/>
                <a:cs typeface="+mn-cs"/>
              </a:rPr>
              <a:t> release digestive enzymes and then absorb the external products of digestion (decomposers)</a:t>
            </a:r>
          </a:p>
          <a:p>
            <a:endParaRPr lang="en-GB" dirty="0"/>
          </a:p>
        </p:txBody>
      </p:sp>
      <p:sp>
        <p:nvSpPr>
          <p:cNvPr id="4" name="Slide Number Placeholder 3"/>
          <p:cNvSpPr>
            <a:spLocks noGrp="1"/>
          </p:cNvSpPr>
          <p:nvPr>
            <p:ph type="sldNum" sz="quarter" idx="10"/>
          </p:nvPr>
        </p:nvSpPr>
        <p:spPr/>
        <p:txBody>
          <a:bodyPr/>
          <a:lstStyle/>
          <a:p>
            <a:fld id="{14622911-D7B6-4DAF-A215-BEF35ED9463F}" type="slidenum">
              <a:rPr lang="en-GB" smtClean="0"/>
              <a:t>6</a:t>
            </a:fld>
            <a:endParaRPr lang="en-GB"/>
          </a:p>
        </p:txBody>
      </p:sp>
    </p:spTree>
    <p:extLst>
      <p:ext uri="{BB962C8B-B14F-4D97-AF65-F5344CB8AC3E}">
        <p14:creationId xmlns:p14="http://schemas.microsoft.com/office/powerpoint/2010/main" val="33873862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what do we mean by energy?</a:t>
            </a:r>
          </a:p>
          <a:p>
            <a:endParaRPr lang="en-GB" dirty="0"/>
          </a:p>
          <a:p>
            <a:r>
              <a:rPr lang="en-GB" dirty="0"/>
              <a:t>All cellular life needs energy in the form of a particular molecule called adenosine triphosphate which is abbreviated to ATP and is often depicted with a yellow flash symbol because it represents a form of energy</a:t>
            </a:r>
          </a:p>
          <a:p>
            <a:endParaRPr lang="en-GB" dirty="0"/>
          </a:p>
          <a:p>
            <a:r>
              <a:rPr lang="en-GB" dirty="0"/>
              <a:t>If you took purified ATP in a dried form it would look like a kind of salt</a:t>
            </a:r>
          </a:p>
          <a:p>
            <a:endParaRPr lang="en-GB" dirty="0"/>
          </a:p>
          <a:p>
            <a:r>
              <a:rPr lang="en-GB" dirty="0"/>
              <a:t>It’s comprised of three types of components:</a:t>
            </a:r>
            <a:br>
              <a:rPr lang="en-GB" dirty="0"/>
            </a:br>
            <a:br>
              <a:rPr lang="en-GB" dirty="0"/>
            </a:br>
            <a:r>
              <a:rPr lang="en-GB" dirty="0"/>
              <a:t>1. adenine which is a nitrogenous base that is it takes the form of rings of carbon and nitrogen molecules, in fact it is the same nitrogenous base as gives rise to the A in the CGAT code of DNA</a:t>
            </a:r>
          </a:p>
          <a:p>
            <a:endParaRPr lang="en-GB" dirty="0"/>
          </a:p>
          <a:p>
            <a:r>
              <a:rPr lang="en-GB" dirty="0"/>
              <a:t>2. A ribose sugar and </a:t>
            </a:r>
          </a:p>
          <a:p>
            <a:endParaRPr lang="en-GB" dirty="0"/>
          </a:p>
          <a:p>
            <a:r>
              <a:rPr lang="en-GB" dirty="0"/>
              <a:t>3. Three phosphate groups</a:t>
            </a:r>
          </a:p>
          <a:p>
            <a:endParaRPr lang="en-GB" dirty="0"/>
          </a:p>
          <a:p>
            <a:r>
              <a:rPr lang="en-GB" dirty="0"/>
              <a:t>What’s interesting about this is that ATP is structured very similarly to the nucleotides that make up DNA and RNA</a:t>
            </a:r>
          </a:p>
          <a:p>
            <a:endParaRPr lang="en-GB" dirty="0"/>
          </a:p>
          <a:p>
            <a:r>
              <a:rPr lang="en-GB" dirty="0"/>
              <a:t>And actually because of this structure ATP is another type of nucleic acid </a:t>
            </a:r>
          </a:p>
          <a:p>
            <a:endParaRPr lang="en-GB" dirty="0"/>
          </a:p>
          <a:p>
            <a:r>
              <a:rPr lang="en-GB" dirty="0"/>
              <a:t>So ATP is a type of nucleic acid that stores energy and can also release energy in a form that cells can use</a:t>
            </a:r>
          </a:p>
          <a:p>
            <a:endParaRPr lang="en-GB" dirty="0"/>
          </a:p>
          <a:p>
            <a:r>
              <a:rPr lang="en-GB" dirty="0"/>
              <a:t>The energy is found in the bonds between the phosphate groups</a:t>
            </a:r>
          </a:p>
          <a:p>
            <a:endParaRPr lang="en-GB" dirty="0"/>
          </a:p>
          <a:p>
            <a:r>
              <a:rPr lang="en-GB" dirty="0"/>
              <a:t>To use the energy, cells use hydrolysis enzymes which add a water molecule to the bond between the last two phosphate groups in the chain in a process known as hydrolysis, meaning to break with water</a:t>
            </a:r>
          </a:p>
          <a:p>
            <a:endParaRPr lang="en-GB" dirty="0"/>
          </a:p>
          <a:p>
            <a:r>
              <a:rPr lang="en-GB" dirty="0"/>
              <a:t>When the bond between the last phosphate group and the one next to it is broken, energy is released</a:t>
            </a:r>
          </a:p>
          <a:p>
            <a:endParaRPr lang="en-GB" dirty="0"/>
          </a:p>
          <a:p>
            <a:r>
              <a:rPr lang="en-GB" dirty="0"/>
              <a:t>This is because the bonds between the phosphate groups have a high degree of potential energy</a:t>
            </a:r>
          </a:p>
          <a:p>
            <a:endParaRPr lang="en-GB" dirty="0"/>
          </a:p>
          <a:p>
            <a:r>
              <a:rPr lang="en-GB" dirty="0"/>
              <a:t>Hydrolysis breaks the bond, releasing some of that energy and also releasing a phosphate which also carries some of that potential energy</a:t>
            </a:r>
          </a:p>
          <a:p>
            <a:endParaRPr lang="en-GB" dirty="0"/>
          </a:p>
          <a:p>
            <a:r>
              <a:rPr lang="en-GB" dirty="0"/>
              <a:t>Losing the last phosphate group turns the adenosine </a:t>
            </a:r>
            <a:r>
              <a:rPr lang="en-GB" dirty="0" err="1"/>
              <a:t>TRIphosphate</a:t>
            </a:r>
            <a:r>
              <a:rPr lang="en-GB" dirty="0"/>
              <a:t> into adenosine Diphosphate, meaning it now has two phosphate groups left and so represents a smaller store of energy</a:t>
            </a:r>
            <a:br>
              <a:rPr lang="en-GB" dirty="0"/>
            </a:br>
            <a:br>
              <a:rPr lang="en-GB" dirty="0"/>
            </a:br>
            <a:r>
              <a:rPr lang="en-GB" dirty="0"/>
              <a:t>Basically all you really need to know about this is that all cellular life requires energy in the form of ATP and ATP performs the role of both storing and releasing energy for the cell</a:t>
            </a:r>
          </a:p>
        </p:txBody>
      </p:sp>
      <p:sp>
        <p:nvSpPr>
          <p:cNvPr id="4" name="Slide Number Placeholder 3"/>
          <p:cNvSpPr>
            <a:spLocks noGrp="1"/>
          </p:cNvSpPr>
          <p:nvPr>
            <p:ph type="sldNum" sz="quarter" idx="10"/>
          </p:nvPr>
        </p:nvSpPr>
        <p:spPr/>
        <p:txBody>
          <a:bodyPr/>
          <a:lstStyle/>
          <a:p>
            <a:fld id="{14622911-D7B6-4DAF-A215-BEF35ED9463F}" type="slidenum">
              <a:rPr lang="en-GB" smtClean="0"/>
              <a:t>7</a:t>
            </a:fld>
            <a:endParaRPr lang="en-GB"/>
          </a:p>
        </p:txBody>
      </p:sp>
    </p:spTree>
    <p:extLst>
      <p:ext uri="{BB962C8B-B14F-4D97-AF65-F5344CB8AC3E}">
        <p14:creationId xmlns:p14="http://schemas.microsoft.com/office/powerpoint/2010/main" val="359961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much as our DNA and RNA are important nucleic acids in that they define who we are as different organisms, ATP is also a vitally important molecule</a:t>
            </a:r>
          </a:p>
          <a:p>
            <a:endParaRPr lang="en-GB" dirty="0"/>
          </a:p>
          <a:p>
            <a:r>
              <a:rPr lang="en-GB" dirty="0"/>
              <a:t>Without ATP our cells would have no energy to preform any of their active processes and so arguably it is ATP, and therefore our metabolism, that gives us life</a:t>
            </a:r>
          </a:p>
          <a:p>
            <a:endParaRPr lang="en-GB" dirty="0"/>
          </a:p>
          <a:p>
            <a:r>
              <a:rPr lang="en-GB" dirty="0"/>
              <a:t>Regardless of our mode of nutrition, all organisms make ATP using glucose</a:t>
            </a:r>
          </a:p>
          <a:p>
            <a:endParaRPr lang="en-GB" dirty="0"/>
          </a:p>
          <a:p>
            <a:r>
              <a:rPr lang="en-GB" dirty="0"/>
              <a:t>The photosynthesising organisms get their glucose by fixing carbon from the atmosphere and through photosynthesis so photosynthesis in these organisms is essentially an additional first step, that of making glucose sugars</a:t>
            </a:r>
          </a:p>
          <a:p>
            <a:endParaRPr lang="en-GB" dirty="0"/>
          </a:p>
          <a:p>
            <a:r>
              <a:rPr lang="en-GB" dirty="0"/>
              <a:t>Explained in video</a:t>
            </a:r>
          </a:p>
        </p:txBody>
      </p:sp>
      <p:sp>
        <p:nvSpPr>
          <p:cNvPr id="4" name="Slide Number Placeholder 3"/>
          <p:cNvSpPr>
            <a:spLocks noGrp="1"/>
          </p:cNvSpPr>
          <p:nvPr>
            <p:ph type="sldNum" sz="quarter" idx="5"/>
          </p:nvPr>
        </p:nvSpPr>
        <p:spPr/>
        <p:txBody>
          <a:bodyPr/>
          <a:lstStyle/>
          <a:p>
            <a:fld id="{14622911-D7B6-4DAF-A215-BEF35ED9463F}" type="slidenum">
              <a:rPr lang="en-GB" smtClean="0"/>
              <a:t>8</a:t>
            </a:fld>
            <a:endParaRPr lang="en-GB"/>
          </a:p>
        </p:txBody>
      </p:sp>
    </p:spTree>
    <p:extLst>
      <p:ext uri="{BB962C8B-B14F-4D97-AF65-F5344CB8AC3E}">
        <p14:creationId xmlns:p14="http://schemas.microsoft.com/office/powerpoint/2010/main" val="3781126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the vast majority of organisms, the process of making ATP is an aerobic process, that means it happens in the presence of oxygen</a:t>
            </a:r>
          </a:p>
          <a:p>
            <a:endParaRPr lang="en-GB" dirty="0"/>
          </a:p>
          <a:p>
            <a:r>
              <a:rPr lang="en-GB" dirty="0"/>
              <a:t>The process of making ATP is known as cellular respiration and this is a process that animals, plants, fungi and bacteria all utilise to make ATP</a:t>
            </a:r>
          </a:p>
          <a:p>
            <a:endParaRPr lang="en-GB" dirty="0"/>
          </a:p>
          <a:p>
            <a:r>
              <a:rPr lang="en-GB" dirty="0"/>
              <a:t>It is a very complicated process and you don’t need to learn this by any means</a:t>
            </a:r>
          </a:p>
          <a:p>
            <a:endParaRPr lang="en-GB" dirty="0"/>
          </a:p>
          <a:p>
            <a:r>
              <a:rPr lang="en-GB" dirty="0"/>
              <a:t>The important thing I want you to appreciate is that for all (aerobic) organisms, the whole point of acquiring carbon (food) is to get glucose which in combination with oxygen is used to make ATP</a:t>
            </a:r>
          </a:p>
          <a:p>
            <a:endParaRPr lang="en-GB" dirty="0"/>
          </a:p>
          <a:p>
            <a:r>
              <a:rPr lang="en-GB" dirty="0"/>
              <a:t>Normally when we talk of respiration in human terms we think of taking in oxygen and expiring carbon dioxide through our lungs and that is certainly PART of the process of cellular respiration</a:t>
            </a:r>
          </a:p>
          <a:p>
            <a:endParaRPr lang="en-GB" dirty="0"/>
          </a:p>
          <a:p>
            <a:r>
              <a:rPr lang="en-GB" dirty="0"/>
              <a:t>But digesting the food we eat, breaking the complex range of proteins, carbohydrates and fats down, is also a major part of the process of making APT. </a:t>
            </a:r>
          </a:p>
          <a:p>
            <a:endParaRPr lang="en-GB" dirty="0"/>
          </a:p>
          <a:p>
            <a:r>
              <a:rPr lang="en-GB" dirty="0"/>
              <a:t>These macro molecules go through an extensive process of metabolization which results in a lot of metabolic by-products but eventually glucose will be produced from he carbohydrates, proteins, lipids and nucleic acids in our food</a:t>
            </a:r>
          </a:p>
          <a:p>
            <a:endParaRPr lang="en-GB" dirty="0"/>
          </a:p>
          <a:p>
            <a:r>
              <a:rPr lang="en-GB" dirty="0"/>
              <a:t>Carbohydrates, being sugars, will be broken down to produce more glucose than either fats of proteins which is why carbohydrates are known for being energy-rich foods</a:t>
            </a:r>
          </a:p>
          <a:p>
            <a:endParaRPr lang="en-GB" dirty="0"/>
          </a:p>
          <a:p>
            <a:r>
              <a:rPr lang="en-GB" dirty="0"/>
              <a:t>The conversion of glucose and oxygen to ATP also produces the by-products of water and carbon dioxide</a:t>
            </a:r>
          </a:p>
          <a:p>
            <a:endParaRPr lang="en-GB" dirty="0"/>
          </a:p>
          <a:p>
            <a:endParaRPr lang="en-GB" dirty="0"/>
          </a:p>
        </p:txBody>
      </p:sp>
      <p:sp>
        <p:nvSpPr>
          <p:cNvPr id="4" name="Slide Number Placeholder 3"/>
          <p:cNvSpPr>
            <a:spLocks noGrp="1"/>
          </p:cNvSpPr>
          <p:nvPr>
            <p:ph type="sldNum" sz="quarter" idx="10"/>
          </p:nvPr>
        </p:nvSpPr>
        <p:spPr/>
        <p:txBody>
          <a:bodyPr/>
          <a:lstStyle/>
          <a:p>
            <a:fld id="{14622911-D7B6-4DAF-A215-BEF35ED9463F}" type="slidenum">
              <a:rPr lang="en-GB" smtClean="0"/>
              <a:t>9</a:t>
            </a:fld>
            <a:endParaRPr lang="en-GB"/>
          </a:p>
        </p:txBody>
      </p:sp>
    </p:spTree>
    <p:extLst>
      <p:ext uri="{BB962C8B-B14F-4D97-AF65-F5344CB8AC3E}">
        <p14:creationId xmlns:p14="http://schemas.microsoft.com/office/powerpoint/2010/main" val="39624662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Cells use ATP to do work which includes chemical reactions, transport of molecules between cells and mechanical activity</a:t>
            </a:r>
          </a:p>
          <a:p>
            <a:endParaRPr lang="en-GB" dirty="0"/>
          </a:p>
          <a:p>
            <a:r>
              <a:rPr lang="en-GB" dirty="0"/>
              <a:t>ATP is used by enzymes, so for example last week we looked at hydrolysis and dehydration synthesis undertaken by hydrolase enzymes to make and break down polymers </a:t>
            </a:r>
          </a:p>
          <a:p>
            <a:endParaRPr lang="en-GB" dirty="0"/>
          </a:p>
          <a:p>
            <a:r>
              <a:rPr lang="en-GB" dirty="0"/>
              <a:t>The energy needed to add the water molecule to form or break the bonds between the monomers comes from ATP</a:t>
            </a:r>
          </a:p>
          <a:p>
            <a:endParaRPr lang="en-GB" dirty="0"/>
          </a:p>
        </p:txBody>
      </p:sp>
      <p:sp>
        <p:nvSpPr>
          <p:cNvPr id="4" name="Slide Number Placeholder 3"/>
          <p:cNvSpPr>
            <a:spLocks noGrp="1"/>
          </p:cNvSpPr>
          <p:nvPr>
            <p:ph type="sldNum" sz="quarter" idx="5"/>
          </p:nvPr>
        </p:nvSpPr>
        <p:spPr/>
        <p:txBody>
          <a:bodyPr/>
          <a:lstStyle/>
          <a:p>
            <a:fld id="{14622911-D7B6-4DAF-A215-BEF35ED9463F}" type="slidenum">
              <a:rPr lang="en-GB" smtClean="0"/>
              <a:t>10</a:t>
            </a:fld>
            <a:endParaRPr lang="en-GB"/>
          </a:p>
        </p:txBody>
      </p:sp>
    </p:spTree>
    <p:extLst>
      <p:ext uri="{BB962C8B-B14F-4D97-AF65-F5344CB8AC3E}">
        <p14:creationId xmlns:p14="http://schemas.microsoft.com/office/powerpoint/2010/main" val="1055092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Cells also </a:t>
            </a:r>
            <a:r>
              <a:rPr lang="en-GB" dirty="0" err="1"/>
              <a:t>contantly</a:t>
            </a:r>
            <a:r>
              <a:rPr lang="en-GB" dirty="0"/>
              <a:t> need to move molecules around</a:t>
            </a:r>
          </a:p>
          <a:p>
            <a:endParaRPr lang="en-GB" dirty="0"/>
          </a:p>
          <a:p>
            <a:r>
              <a:rPr lang="en-GB" dirty="0"/>
              <a:t>Complex multicellular organisms, like the human body, need to transport all sorts of molecules between the cells and the bacteria and fungi which digest their food outside of the cells need to pass enzymes out into the substrate to break complex polymers down first and then bring the monomers into their cells </a:t>
            </a:r>
          </a:p>
          <a:p>
            <a:endParaRPr lang="en-GB" dirty="0"/>
          </a:p>
          <a:p>
            <a:r>
              <a:rPr lang="en-GB" dirty="0"/>
              <a:t>Transport of molecules across the cell membrane takes two major forms: passive transport and active transport</a:t>
            </a:r>
          </a:p>
          <a:p>
            <a:endParaRPr lang="en-GB" dirty="0"/>
          </a:p>
          <a:p>
            <a:r>
              <a:rPr lang="en-GB" dirty="0"/>
              <a:t>Passive transport includes diffusion and osmosis as well as a process called facilitated diffusion which uses a carrier protein in the membrane of the cell which acts like a two-way valve</a:t>
            </a:r>
          </a:p>
          <a:p>
            <a:endParaRPr lang="en-GB" dirty="0"/>
          </a:p>
          <a:p>
            <a:r>
              <a:rPr lang="en-GB" dirty="0"/>
              <a:t>All of these processes use the physical properties of the inter- and extra-cellular spaces such as the differences in water potential inside and outside of the cell and none of them place an energetic requirement on the cell</a:t>
            </a:r>
          </a:p>
          <a:p>
            <a:endParaRPr lang="en-GB" dirty="0"/>
          </a:p>
          <a:p>
            <a:r>
              <a:rPr lang="en-GB" dirty="0"/>
              <a:t>Passive transport is basically like floating down a river, allowing the kinetic energy of the river to carry you</a:t>
            </a:r>
          </a:p>
          <a:p>
            <a:endParaRPr lang="en-GB" dirty="0"/>
          </a:p>
          <a:p>
            <a:r>
              <a:rPr lang="en-GB" dirty="0"/>
              <a:t>But active transport needs the cell to put in kinetic energy and so active transport uses ATP </a:t>
            </a:r>
          </a:p>
          <a:p>
            <a:endParaRPr lang="en-GB" dirty="0"/>
          </a:p>
          <a:p>
            <a:r>
              <a:rPr lang="en-GB" dirty="0"/>
              <a:t>So in animals for instance active transport is used by most types of cells, but particularly by the neurons</a:t>
            </a:r>
          </a:p>
          <a:p>
            <a:endParaRPr lang="en-GB" dirty="0"/>
          </a:p>
          <a:p>
            <a:r>
              <a:rPr lang="en-GB" dirty="0"/>
              <a:t>Here we have a diagram of the cell membrane of a neuron which contains structures which we call the sodium potassium pump</a:t>
            </a:r>
          </a:p>
          <a:p>
            <a:endParaRPr lang="en-GB" dirty="0"/>
          </a:p>
          <a:p>
            <a:r>
              <a:rPr lang="en-GB" dirty="0"/>
              <a:t>When hydrolysis of ATP occurs and the charged phosphate is released, that phosphate binds to the sodium potassium pump </a:t>
            </a:r>
          </a:p>
          <a:p>
            <a:endParaRPr lang="en-GB" dirty="0"/>
          </a:p>
          <a:p>
            <a:r>
              <a:rPr lang="en-GB" dirty="0"/>
              <a:t>This activates the sodium potassium pump which picks up three sodium ions and pumps them out of the cell</a:t>
            </a:r>
          </a:p>
          <a:p>
            <a:endParaRPr lang="en-GB" dirty="0"/>
          </a:p>
          <a:p>
            <a:r>
              <a:rPr lang="en-GB" dirty="0"/>
              <a:t>This changes the sodium potassium gradient of the extracellular space, that is the space outside of the cell and the cell membrane</a:t>
            </a:r>
          </a:p>
          <a:p>
            <a:endParaRPr lang="en-GB" dirty="0"/>
          </a:p>
          <a:p>
            <a:r>
              <a:rPr lang="en-GB" dirty="0"/>
              <a:t>This means that three potassium ions are going to bind to the inside of the pump and be transported to the intercellular space, inside the cell membrane</a:t>
            </a:r>
          </a:p>
          <a:p>
            <a:endParaRPr lang="en-GB" dirty="0"/>
          </a:p>
          <a:p>
            <a:r>
              <a:rPr lang="en-GB" dirty="0"/>
              <a:t>So ATP is used as energy to pump sodium out of the cells and potassium in</a:t>
            </a:r>
          </a:p>
          <a:p>
            <a:endParaRPr lang="en-GB" dirty="0"/>
          </a:p>
          <a:p>
            <a:r>
              <a:rPr lang="en-GB" dirty="0"/>
              <a:t>And right now about 20% of the energy your body is using is being used to keep the sodium potassium pump of your neurons working</a:t>
            </a:r>
          </a:p>
          <a:p>
            <a:endParaRPr lang="en-GB" dirty="0"/>
          </a:p>
          <a:p>
            <a:r>
              <a:rPr lang="en-GB" dirty="0"/>
              <a:t>Active transport using ATP is also how we move all of the muscles in our body and is also how the ribosome, after it’s read of each codon of the mRNA and brought in the amino acid carrying </a:t>
            </a:r>
            <a:r>
              <a:rPr lang="en-GB" dirty="0" err="1"/>
              <a:t>tRNA</a:t>
            </a:r>
            <a:r>
              <a:rPr lang="en-GB" dirty="0"/>
              <a:t>, </a:t>
            </a:r>
            <a:r>
              <a:rPr lang="en-GB" dirty="0" err="1"/>
              <a:t>tRNA</a:t>
            </a:r>
            <a:r>
              <a:rPr lang="en-GB" dirty="0"/>
              <a:t> then uses ATP hydrolysis and the released charged phosphate group to bind the new amino acid to the peptide chain</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14622911-D7B6-4DAF-A215-BEF35ED9463F}" type="slidenum">
              <a:rPr lang="en-GB" smtClean="0"/>
              <a:t>11</a:t>
            </a:fld>
            <a:endParaRPr lang="en-GB"/>
          </a:p>
        </p:txBody>
      </p:sp>
    </p:spTree>
    <p:extLst>
      <p:ext uri="{BB962C8B-B14F-4D97-AF65-F5344CB8AC3E}">
        <p14:creationId xmlns:p14="http://schemas.microsoft.com/office/powerpoint/2010/main" val="1758098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there are all sorts of mechanical processes that go on inside our cells all of which use ATP to power them</a:t>
            </a:r>
          </a:p>
          <a:p>
            <a:endParaRPr lang="en-GB" dirty="0"/>
          </a:p>
          <a:p>
            <a:r>
              <a:rPr lang="en-GB" dirty="0"/>
              <a:t>In the video, you can see a type of motor protein found in all </a:t>
            </a:r>
            <a:r>
              <a:rPr lang="en-GB" dirty="0" err="1"/>
              <a:t>Eukaryotkic</a:t>
            </a:r>
            <a:r>
              <a:rPr lang="en-GB" dirty="0"/>
              <a:t> (animals, plants and fungi) cells called a kinesin</a:t>
            </a:r>
          </a:p>
          <a:p>
            <a:endParaRPr lang="en-GB" dirty="0"/>
          </a:p>
          <a:p>
            <a:r>
              <a:rPr lang="en-GB" dirty="0"/>
              <a:t>Kinesin proteins are important players in cell division processes</a:t>
            </a:r>
          </a:p>
          <a:p>
            <a:endParaRPr lang="en-GB" dirty="0"/>
          </a:p>
          <a:p>
            <a:r>
              <a:rPr lang="en-GB" dirty="0"/>
              <a:t>They appear to ‘walk’ along the microtubules of the cell, pulling molecules and organelles along behind them. </a:t>
            </a:r>
          </a:p>
          <a:p>
            <a:endParaRPr lang="en-GB" dirty="0"/>
          </a:p>
          <a:p>
            <a:r>
              <a:rPr lang="en-GB" dirty="0"/>
              <a:t>Microtubules are found in the cytoplasm of eukaryotic cells and are negatively charged at one end and positively charged at the other end</a:t>
            </a:r>
          </a:p>
          <a:p>
            <a:r>
              <a:rPr lang="en-GB" dirty="0"/>
              <a:t>The kinesin protein is attracted to the positive end of the microtubule so it walks towards the positively charged pole</a:t>
            </a:r>
          </a:p>
          <a:p>
            <a:endParaRPr lang="en-GB" dirty="0"/>
          </a:p>
          <a:p>
            <a:r>
              <a:rPr lang="en-GB" dirty="0"/>
              <a:t>It’s positively charged </a:t>
            </a:r>
            <a:r>
              <a:rPr lang="en-GB" sz="1200" b="0" i="0" kern="1200" dirty="0">
                <a:solidFill>
                  <a:schemeClr val="tx1"/>
                </a:solidFill>
                <a:effectLst/>
                <a:latin typeface="+mn-lt"/>
                <a:ea typeface="+mn-ea"/>
                <a:cs typeface="+mn-cs"/>
              </a:rPr>
              <a:t>motor subunits (feet) both contain ADP and move around randomly until they find and attach to a microtubule track</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One of the subunits binds tightly to the microtubule track and at this point the ADP molecule is released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Freely available ATP in the surrounding cytoplasm quickly fills the void where the ADP molecule was released and this flings the next foot forward, a process that uses energy and so releases a phosphate group from the ATP molecule, turning it into ADP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second foot binds to the microtubule track and the process is repeated</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14622911-D7B6-4DAF-A215-BEF35ED9463F}" type="slidenum">
              <a:rPr lang="en-GB" smtClean="0"/>
              <a:t>12</a:t>
            </a:fld>
            <a:endParaRPr lang="en-GB"/>
          </a:p>
        </p:txBody>
      </p:sp>
    </p:spTree>
    <p:extLst>
      <p:ext uri="{BB962C8B-B14F-4D97-AF65-F5344CB8AC3E}">
        <p14:creationId xmlns:p14="http://schemas.microsoft.com/office/powerpoint/2010/main" val="18642801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ATP is really important and as we’ve seen is a type of nucleic acid similar in structure to DNA and RNA</a:t>
            </a:r>
          </a:p>
          <a:p>
            <a:endParaRPr lang="en-GB" dirty="0"/>
          </a:p>
          <a:p>
            <a:r>
              <a:rPr lang="en-GB" dirty="0"/>
              <a:t>In fact ATP is the original nucleic acid which predates DNA and RNA</a:t>
            </a:r>
          </a:p>
          <a:p>
            <a:endParaRPr lang="en-GB" dirty="0"/>
          </a:p>
          <a:p>
            <a:r>
              <a:rPr lang="en-GB" dirty="0"/>
              <a:t>ATP was the nucleic acid used by LUCA, LUCA being the “last universal common ancestor,” in other words the origin of all life on our planet</a:t>
            </a:r>
          </a:p>
          <a:p>
            <a:endParaRPr lang="en-GB" dirty="0"/>
          </a:p>
          <a:p>
            <a:r>
              <a:rPr lang="en-GB" dirty="0"/>
              <a:t>ATP really is the essential backbone for all life on earth</a:t>
            </a:r>
          </a:p>
          <a:p>
            <a:endParaRPr lang="en-GB" dirty="0"/>
          </a:p>
          <a:p>
            <a:r>
              <a:rPr lang="en-GB" dirty="0"/>
              <a:t>The reason that scientists agree that ATP was present in LUCA is two fold:</a:t>
            </a:r>
          </a:p>
          <a:p>
            <a:endParaRPr lang="en-GB" dirty="0"/>
          </a:p>
          <a:p>
            <a:r>
              <a:rPr lang="en-GB" dirty="0"/>
              <a:t>Firstly because every cellular lifeform from all three kingdoms uses ATP to perform active transport processes</a:t>
            </a:r>
          </a:p>
          <a:p>
            <a:endParaRPr lang="en-GB" dirty="0"/>
          </a:p>
          <a:p>
            <a:r>
              <a:rPr lang="en-GB" dirty="0"/>
              <a:t>But secondly because all of the other essential cellular components that are common to all cellular life either have ATP in their structure or use ATP</a:t>
            </a:r>
          </a:p>
          <a:p>
            <a:endParaRPr lang="en-GB" dirty="0"/>
          </a:p>
          <a:p>
            <a:r>
              <a:rPr lang="en-GB" dirty="0"/>
              <a:t>Let me show you</a:t>
            </a:r>
          </a:p>
          <a:p>
            <a:endParaRPr lang="en-GB" dirty="0"/>
          </a:p>
          <a:p>
            <a:endParaRPr lang="en-GB" dirty="0"/>
          </a:p>
        </p:txBody>
      </p:sp>
      <p:sp>
        <p:nvSpPr>
          <p:cNvPr id="4" name="Slide Number Placeholder 3"/>
          <p:cNvSpPr>
            <a:spLocks noGrp="1"/>
          </p:cNvSpPr>
          <p:nvPr>
            <p:ph type="sldNum" sz="quarter" idx="10"/>
          </p:nvPr>
        </p:nvSpPr>
        <p:spPr/>
        <p:txBody>
          <a:bodyPr/>
          <a:lstStyle/>
          <a:p>
            <a:fld id="{14622911-D7B6-4DAF-A215-BEF35ED9463F}" type="slidenum">
              <a:rPr lang="en-GB" smtClean="0"/>
              <a:t>13</a:t>
            </a:fld>
            <a:endParaRPr lang="en-GB"/>
          </a:p>
        </p:txBody>
      </p:sp>
    </p:spTree>
    <p:extLst>
      <p:ext uri="{BB962C8B-B14F-4D97-AF65-F5344CB8AC3E}">
        <p14:creationId xmlns:p14="http://schemas.microsoft.com/office/powerpoint/2010/main" val="42744969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on the left I’ve listed the common, shared characteristics of all living cells – they all use ATP, they all contain RNA and DNA, they all utilise glucose to make ATP, they all undergo RNA translation in the ribosomes to make proteins , they all have membranes and they all have ion channels like the sodium potassium pump we looked at in animal neuron cells</a:t>
            </a:r>
          </a:p>
          <a:p>
            <a:endParaRPr lang="en-GB" dirty="0"/>
          </a:p>
          <a:p>
            <a:r>
              <a:rPr lang="en-GB" dirty="0"/>
              <a:t>OK so lets look at RNA first, if we look at the structure of RNA we can see in the middle that where we have an adenosine base attaching to the ribose sugar – phosphate backbone the molecular structure is very similar to that of ATP</a:t>
            </a:r>
          </a:p>
          <a:p>
            <a:endParaRPr lang="en-GB" dirty="0"/>
          </a:p>
          <a:p>
            <a:r>
              <a:rPr lang="en-GB" dirty="0"/>
              <a:t>Similarly with DNA, although the sugar is deoxyribose, again where we have an adenosine base the structure is very similar to that of ATP</a:t>
            </a:r>
          </a:p>
          <a:p>
            <a:endParaRPr lang="en-GB" dirty="0"/>
          </a:p>
          <a:p>
            <a:r>
              <a:rPr lang="en-GB" dirty="0"/>
              <a:t>All cells use glucose which they break down to make ATP</a:t>
            </a:r>
          </a:p>
          <a:p>
            <a:endParaRPr lang="en-GB" dirty="0"/>
          </a:p>
          <a:p>
            <a:r>
              <a:rPr lang="en-GB" dirty="0"/>
              <a:t>All cells contain proteins and the ribosomes that make them and this process relies on ATP to form the peptide bonds between the amino acids</a:t>
            </a:r>
          </a:p>
          <a:p>
            <a:endParaRPr lang="en-GB" dirty="0"/>
          </a:p>
          <a:p>
            <a:r>
              <a:rPr lang="en-GB" dirty="0"/>
              <a:t>And all cell membranes contain ion channels that require ATP to function and facilitate active transport of chemicals between the intra- and extra-cellular spaces and in fact the phosphate groups found in ATP also make up important components of the cell membranes themselves which help make the inside and the outside of cells hydrophilic and therefore allows them to attract water and maintain the necessary level of hydration for life</a:t>
            </a:r>
          </a:p>
          <a:p>
            <a:endParaRPr lang="en-GB" dirty="0"/>
          </a:p>
          <a:p>
            <a:endParaRPr lang="en-GB" dirty="0"/>
          </a:p>
        </p:txBody>
      </p:sp>
      <p:sp>
        <p:nvSpPr>
          <p:cNvPr id="4" name="Slide Number Placeholder 3"/>
          <p:cNvSpPr>
            <a:spLocks noGrp="1"/>
          </p:cNvSpPr>
          <p:nvPr>
            <p:ph type="sldNum" sz="quarter" idx="10"/>
          </p:nvPr>
        </p:nvSpPr>
        <p:spPr/>
        <p:txBody>
          <a:bodyPr/>
          <a:lstStyle/>
          <a:p>
            <a:fld id="{14622911-D7B6-4DAF-A215-BEF35ED9463F}" type="slidenum">
              <a:rPr lang="en-GB" smtClean="0"/>
              <a:t>14</a:t>
            </a:fld>
            <a:endParaRPr lang="en-GB"/>
          </a:p>
        </p:txBody>
      </p:sp>
    </p:spTree>
    <p:extLst>
      <p:ext uri="{BB962C8B-B14F-4D97-AF65-F5344CB8AC3E}">
        <p14:creationId xmlns:p14="http://schemas.microsoft.com/office/powerpoint/2010/main" val="3623197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2/12/2019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nvJFI3ChOUU&amp;feature=youtu.be"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biologydictionary.net/chemoautotroph/"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uixA8ZXx0KU" TargetMode="External"/><Relationship Id="rId5" Type="http://schemas.openxmlformats.org/officeDocument/2006/relationships/hyperlink" Target="https://www.youtube.com/watch?v=uixA8ZXx0KU" TargetMode="Externa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4Eo7JtRA7lg" TargetMode="External"/><Relationship Id="rId6" Type="http://schemas.openxmlformats.org/officeDocument/2006/relationships/image" Target="../media/image11.jpg"/><Relationship Id="rId5" Type="http://schemas.openxmlformats.org/officeDocument/2006/relationships/hyperlink" Target="https://youtu.be/4Eo7JtRA7lg" TargetMode="Externa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eHY-exYiY1Q" TargetMode="External"/><Relationship Id="rId5" Type="http://schemas.openxmlformats.org/officeDocument/2006/relationships/hyperlink" Target="https://youtu.be/y-uuk4Pr2i8" TargetMode="External"/><Relationship Id="rId4" Type="http://schemas.openxmlformats.org/officeDocument/2006/relationships/image" Target="../media/image15.jpe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14.xml.rels><?xml version="1.0" encoding="UTF-8" standalone="yes"?>
<Relationships xmlns="http://schemas.openxmlformats.org/package/2006/relationships"><Relationship Id="rId8" Type="http://schemas.openxmlformats.org/officeDocument/2006/relationships/image" Target="../media/image14.jpg"/><Relationship Id="rId3" Type="http://schemas.openxmlformats.org/officeDocument/2006/relationships/image" Target="../media/image18.png"/><Relationship Id="rId7" Type="http://schemas.openxmlformats.org/officeDocument/2006/relationships/image" Target="../media/image22.jpg"/><Relationship Id="rId2" Type="http://schemas.openxmlformats.org/officeDocument/2006/relationships/notesSlide" Target="../notesSlides/notesSlide14.xml"/><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BAFE7-2298-41D4-8627-36BAFDB3F2A2}"/>
              </a:ext>
            </a:extLst>
          </p:cNvPr>
          <p:cNvSpPr>
            <a:spLocks noGrp="1"/>
          </p:cNvSpPr>
          <p:nvPr>
            <p:ph type="ctrTitle"/>
          </p:nvPr>
        </p:nvSpPr>
        <p:spPr>
          <a:xfrm>
            <a:off x="2589212" y="1947930"/>
            <a:ext cx="8915399" cy="2262781"/>
          </a:xfrm>
        </p:spPr>
        <p:txBody>
          <a:bodyPr/>
          <a:lstStyle/>
          <a:p>
            <a:r>
              <a:rPr lang="en-GB" dirty="0"/>
              <a:t>Metabolism</a:t>
            </a:r>
          </a:p>
        </p:txBody>
      </p:sp>
      <p:sp>
        <p:nvSpPr>
          <p:cNvPr id="3" name="Subtitle 2">
            <a:extLst>
              <a:ext uri="{FF2B5EF4-FFF2-40B4-BE49-F238E27FC236}">
                <a16:creationId xmlns:a16="http://schemas.microsoft.com/office/drawing/2014/main" id="{BB6AED07-9ACE-4A3D-BF8B-A9AFDFC3AEA2}"/>
              </a:ext>
            </a:extLst>
          </p:cNvPr>
          <p:cNvSpPr>
            <a:spLocks noGrp="1"/>
          </p:cNvSpPr>
          <p:nvPr>
            <p:ph type="subTitle" idx="1"/>
          </p:nvPr>
        </p:nvSpPr>
        <p:spPr>
          <a:xfrm>
            <a:off x="2589213" y="4210711"/>
            <a:ext cx="8915399" cy="1692951"/>
          </a:xfrm>
        </p:spPr>
        <p:txBody>
          <a:bodyPr>
            <a:normAutofit/>
          </a:bodyPr>
          <a:lstStyle/>
          <a:p>
            <a:endParaRPr lang="en-GB" dirty="0"/>
          </a:p>
        </p:txBody>
      </p:sp>
    </p:spTree>
    <p:extLst>
      <p:ext uri="{BB962C8B-B14F-4D97-AF65-F5344CB8AC3E}">
        <p14:creationId xmlns:p14="http://schemas.microsoft.com/office/powerpoint/2010/main" val="4047058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BFE3618-8387-4153-870E-99EA1B9784F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B99A42A-5548-4BB8-9115-A05821C360A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11">
            <a:extLst>
              <a:ext uri="{FF2B5EF4-FFF2-40B4-BE49-F238E27FC236}">
                <a16:creationId xmlns:a16="http://schemas.microsoft.com/office/drawing/2014/main" id="{D49441E5-946F-46B3-BDD2-BAD08853236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A192A-6B06-43DF-9943-91BC33916813}"/>
              </a:ext>
            </a:extLst>
          </p:cNvPr>
          <p:cNvSpPr>
            <a:spLocks noGrp="1"/>
          </p:cNvSpPr>
          <p:nvPr>
            <p:ph type="title"/>
          </p:nvPr>
        </p:nvSpPr>
        <p:spPr>
          <a:xfrm>
            <a:off x="649224" y="645106"/>
            <a:ext cx="3650279" cy="1259894"/>
          </a:xfrm>
        </p:spPr>
        <p:txBody>
          <a:bodyPr>
            <a:normAutofit/>
          </a:bodyPr>
          <a:lstStyle/>
          <a:p>
            <a:pPr>
              <a:lnSpc>
                <a:spcPct val="90000"/>
              </a:lnSpc>
            </a:pPr>
            <a:r>
              <a:rPr lang="en-GB" sz="2800"/>
              <a:t>Basic requirements for life</a:t>
            </a:r>
          </a:p>
        </p:txBody>
      </p:sp>
      <p:sp>
        <p:nvSpPr>
          <p:cNvPr id="10" name="Content Placeholder 9">
            <a:extLst>
              <a:ext uri="{FF2B5EF4-FFF2-40B4-BE49-F238E27FC236}">
                <a16:creationId xmlns:a16="http://schemas.microsoft.com/office/drawing/2014/main" id="{7AD59591-4798-424E-8672-992DDAF568FB}"/>
              </a:ext>
            </a:extLst>
          </p:cNvPr>
          <p:cNvSpPr>
            <a:spLocks noGrp="1"/>
          </p:cNvSpPr>
          <p:nvPr>
            <p:ph idx="1"/>
          </p:nvPr>
        </p:nvSpPr>
        <p:spPr>
          <a:xfrm>
            <a:off x="649225" y="2133600"/>
            <a:ext cx="3650278" cy="3759253"/>
          </a:xfrm>
        </p:spPr>
        <p:txBody>
          <a:bodyPr>
            <a:normAutofit/>
          </a:bodyPr>
          <a:lstStyle/>
          <a:p>
            <a:pPr marL="0" indent="0">
              <a:buNone/>
            </a:pPr>
            <a:r>
              <a:rPr lang="en-US" dirty="0"/>
              <a:t>Chemical analysis of cell contents:</a:t>
            </a:r>
          </a:p>
          <a:p>
            <a:r>
              <a:rPr lang="en-US" dirty="0"/>
              <a:t>Water (70%)</a:t>
            </a:r>
          </a:p>
          <a:p>
            <a:r>
              <a:rPr lang="en-US" dirty="0"/>
              <a:t>+ some proteins, lipids and nucleic acids (DNA &amp; RNA)</a:t>
            </a:r>
          </a:p>
          <a:p>
            <a:r>
              <a:rPr lang="en-US" dirty="0"/>
              <a:t>96% of cellular material is composed of 6 elements:</a:t>
            </a:r>
          </a:p>
        </p:txBody>
      </p:sp>
      <p:pic>
        <p:nvPicPr>
          <p:cNvPr id="8" name="Content Placeholder 4">
            <a:extLst>
              <a:ext uri="{FF2B5EF4-FFF2-40B4-BE49-F238E27FC236}">
                <a16:creationId xmlns:a16="http://schemas.microsoft.com/office/drawing/2014/main" id="{E8839E71-B465-4FEE-90C4-16EE15AFD055}"/>
              </a:ext>
            </a:extLst>
          </p:cNvPr>
          <p:cNvPicPr>
            <a:picLocks noChangeAspect="1"/>
          </p:cNvPicPr>
          <p:nvPr/>
        </p:nvPicPr>
        <p:blipFill rotWithShape="1">
          <a:blip r:embed="rId3"/>
          <a:srcRect t="13049"/>
          <a:stretch/>
        </p:blipFill>
        <p:spPr>
          <a:xfrm>
            <a:off x="4248598" y="476735"/>
            <a:ext cx="7663762" cy="4997789"/>
          </a:xfrm>
          <a:prstGeom prst="rect">
            <a:avLst/>
          </a:prstGeom>
        </p:spPr>
      </p:pic>
      <p:sp>
        <p:nvSpPr>
          <p:cNvPr id="3" name="Rectangle 2">
            <a:extLst>
              <a:ext uri="{FF2B5EF4-FFF2-40B4-BE49-F238E27FC236}">
                <a16:creationId xmlns:a16="http://schemas.microsoft.com/office/drawing/2014/main" id="{099FDEA0-410C-491E-B1F8-A908BC48CDA1}"/>
              </a:ext>
            </a:extLst>
          </p:cNvPr>
          <p:cNvSpPr/>
          <p:nvPr/>
        </p:nvSpPr>
        <p:spPr>
          <a:xfrm>
            <a:off x="1162206" y="6253322"/>
            <a:ext cx="9365037" cy="369332"/>
          </a:xfrm>
          <a:prstGeom prst="rect">
            <a:avLst/>
          </a:prstGeom>
        </p:spPr>
        <p:txBody>
          <a:bodyPr wrap="square">
            <a:spAutoFit/>
          </a:bodyPr>
          <a:lstStyle/>
          <a:p>
            <a:r>
              <a:rPr lang="en-GB" dirty="0">
                <a:hlinkClick r:id="rId4"/>
              </a:rPr>
              <a:t>https://www.youtube.com/watch?v=nvJFI3ChOUU&amp;feature=youtu.be</a:t>
            </a:r>
            <a:r>
              <a:rPr lang="en-GB" dirty="0"/>
              <a:t> </a:t>
            </a:r>
          </a:p>
        </p:txBody>
      </p:sp>
    </p:spTree>
    <p:extLst>
      <p:ext uri="{BB962C8B-B14F-4D97-AF65-F5344CB8AC3E}">
        <p14:creationId xmlns:p14="http://schemas.microsoft.com/office/powerpoint/2010/main" val="2999637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A8916-18B7-4F3B-9908-F6EE38062FC9}"/>
              </a:ext>
            </a:extLst>
          </p:cNvPr>
          <p:cNvSpPr>
            <a:spLocks noGrp="1"/>
          </p:cNvSpPr>
          <p:nvPr>
            <p:ph type="title"/>
          </p:nvPr>
        </p:nvSpPr>
        <p:spPr>
          <a:xfrm>
            <a:off x="1655805" y="624110"/>
            <a:ext cx="9848807" cy="1280890"/>
          </a:xfrm>
        </p:spPr>
        <p:txBody>
          <a:bodyPr/>
          <a:lstStyle/>
          <a:p>
            <a:r>
              <a:rPr lang="en-GB" dirty="0"/>
              <a:t>All organisms need carbon to make energy</a:t>
            </a:r>
          </a:p>
        </p:txBody>
      </p:sp>
      <p:pic>
        <p:nvPicPr>
          <p:cNvPr id="4" name="Content Placeholder 3">
            <a:extLst>
              <a:ext uri="{FF2B5EF4-FFF2-40B4-BE49-F238E27FC236}">
                <a16:creationId xmlns:a16="http://schemas.microsoft.com/office/drawing/2014/main" id="{517B1005-83BA-4E74-804A-4B2B1F0982D7}"/>
              </a:ext>
            </a:extLst>
          </p:cNvPr>
          <p:cNvPicPr>
            <a:picLocks noGrp="1" noChangeAspect="1"/>
          </p:cNvPicPr>
          <p:nvPr>
            <p:ph idx="1"/>
          </p:nvPr>
        </p:nvPicPr>
        <p:blipFill>
          <a:blip r:embed="rId3"/>
          <a:stretch>
            <a:fillRect/>
          </a:stretch>
        </p:blipFill>
        <p:spPr>
          <a:xfrm>
            <a:off x="1470454" y="2741141"/>
            <a:ext cx="10034158" cy="2211860"/>
          </a:xfrm>
          <a:prstGeom prst="rect">
            <a:avLst/>
          </a:prstGeom>
        </p:spPr>
      </p:pic>
      <p:sp>
        <p:nvSpPr>
          <p:cNvPr id="5" name="TextBox 4">
            <a:extLst>
              <a:ext uri="{FF2B5EF4-FFF2-40B4-BE49-F238E27FC236}">
                <a16:creationId xmlns:a16="http://schemas.microsoft.com/office/drawing/2014/main" id="{85375C23-7BAF-4437-A5BF-BEFCF36485DB}"/>
              </a:ext>
            </a:extLst>
          </p:cNvPr>
          <p:cNvSpPr txBox="1"/>
          <p:nvPr/>
        </p:nvSpPr>
        <p:spPr>
          <a:xfrm>
            <a:off x="3752603" y="4583875"/>
            <a:ext cx="2030680" cy="646331"/>
          </a:xfrm>
          <a:prstGeom prst="rect">
            <a:avLst/>
          </a:prstGeom>
          <a:noFill/>
        </p:spPr>
        <p:txBody>
          <a:bodyPr wrap="square" rtlCol="0">
            <a:spAutoFit/>
          </a:bodyPr>
          <a:lstStyle/>
          <a:p>
            <a:pPr algn="ctr"/>
            <a:r>
              <a:rPr lang="en-GB" b="1" dirty="0">
                <a:solidFill>
                  <a:srgbClr val="FF6600"/>
                </a:solidFill>
              </a:rPr>
              <a:t>Or another electron donor</a:t>
            </a:r>
          </a:p>
        </p:txBody>
      </p:sp>
    </p:spTree>
    <p:extLst>
      <p:ext uri="{BB962C8B-B14F-4D97-AF65-F5344CB8AC3E}">
        <p14:creationId xmlns:p14="http://schemas.microsoft.com/office/powerpoint/2010/main" val="1992534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C6BA9-7050-43C2-9603-2B16C59D4D38}"/>
              </a:ext>
            </a:extLst>
          </p:cNvPr>
          <p:cNvSpPr>
            <a:spLocks noGrp="1"/>
          </p:cNvSpPr>
          <p:nvPr>
            <p:ph type="title"/>
          </p:nvPr>
        </p:nvSpPr>
        <p:spPr>
          <a:xfrm>
            <a:off x="1803043" y="624110"/>
            <a:ext cx="9701570" cy="1280890"/>
          </a:xfrm>
        </p:spPr>
        <p:txBody>
          <a:bodyPr/>
          <a:lstStyle/>
          <a:p>
            <a:r>
              <a:rPr lang="en-GB" dirty="0"/>
              <a:t>Where do you get your carbon?</a:t>
            </a:r>
          </a:p>
        </p:txBody>
      </p:sp>
      <p:pic>
        <p:nvPicPr>
          <p:cNvPr id="5" name="Content Placeholder 4">
            <a:extLst>
              <a:ext uri="{FF2B5EF4-FFF2-40B4-BE49-F238E27FC236}">
                <a16:creationId xmlns:a16="http://schemas.microsoft.com/office/drawing/2014/main" id="{95C416BB-5FA3-4222-B087-D202F78AC946}"/>
              </a:ext>
            </a:extLst>
          </p:cNvPr>
          <p:cNvPicPr>
            <a:picLocks noGrp="1" noChangeAspect="1"/>
          </p:cNvPicPr>
          <p:nvPr>
            <p:ph idx="1"/>
          </p:nvPr>
        </p:nvPicPr>
        <p:blipFill>
          <a:blip r:embed="rId3"/>
          <a:stretch>
            <a:fillRect/>
          </a:stretch>
        </p:blipFill>
        <p:spPr>
          <a:xfrm>
            <a:off x="1803043" y="2053370"/>
            <a:ext cx="9547903" cy="4773952"/>
          </a:xfrm>
        </p:spPr>
      </p:pic>
      <p:sp>
        <p:nvSpPr>
          <p:cNvPr id="3" name="Rectangle 2">
            <a:extLst>
              <a:ext uri="{FF2B5EF4-FFF2-40B4-BE49-F238E27FC236}">
                <a16:creationId xmlns:a16="http://schemas.microsoft.com/office/drawing/2014/main" id="{EDE2E205-307C-4D38-9E53-BCEDA195847D}"/>
              </a:ext>
            </a:extLst>
          </p:cNvPr>
          <p:cNvSpPr/>
          <p:nvPr/>
        </p:nvSpPr>
        <p:spPr>
          <a:xfrm>
            <a:off x="1900052" y="2117836"/>
            <a:ext cx="3657600" cy="137753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2DB04487-B839-4DE4-AAEF-6B0F4CA3354B}"/>
              </a:ext>
            </a:extLst>
          </p:cNvPr>
          <p:cNvSpPr/>
          <p:nvPr/>
        </p:nvSpPr>
        <p:spPr>
          <a:xfrm>
            <a:off x="2778825" y="3463777"/>
            <a:ext cx="1389413" cy="56407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C1E5A9D-E1A4-43D2-95FE-59AF047BEC86}"/>
              </a:ext>
            </a:extLst>
          </p:cNvPr>
          <p:cNvSpPr txBox="1"/>
          <p:nvPr/>
        </p:nvSpPr>
        <p:spPr>
          <a:xfrm>
            <a:off x="2101932" y="2280062"/>
            <a:ext cx="2481943" cy="369332"/>
          </a:xfrm>
          <a:prstGeom prst="rect">
            <a:avLst/>
          </a:prstGeom>
          <a:noFill/>
        </p:spPr>
        <p:txBody>
          <a:bodyPr wrap="square" rtlCol="0">
            <a:spAutoFit/>
          </a:bodyPr>
          <a:lstStyle/>
          <a:p>
            <a:r>
              <a:rPr lang="en-GB" b="1" dirty="0"/>
              <a:t>Breathe CO</a:t>
            </a:r>
            <a:r>
              <a:rPr lang="en-GB" b="1" baseline="-25000" dirty="0"/>
              <a:t>2</a:t>
            </a:r>
          </a:p>
        </p:txBody>
      </p:sp>
      <p:sp>
        <p:nvSpPr>
          <p:cNvPr id="7" name="TextBox 6">
            <a:extLst>
              <a:ext uri="{FF2B5EF4-FFF2-40B4-BE49-F238E27FC236}">
                <a16:creationId xmlns:a16="http://schemas.microsoft.com/office/drawing/2014/main" id="{891B8336-7D39-4B26-8CCF-AE10C7CC06AB}"/>
              </a:ext>
            </a:extLst>
          </p:cNvPr>
          <p:cNvSpPr txBox="1"/>
          <p:nvPr/>
        </p:nvSpPr>
        <p:spPr>
          <a:xfrm>
            <a:off x="9022670" y="2081149"/>
            <a:ext cx="2481943" cy="369332"/>
          </a:xfrm>
          <a:prstGeom prst="rect">
            <a:avLst/>
          </a:prstGeom>
          <a:noFill/>
        </p:spPr>
        <p:txBody>
          <a:bodyPr wrap="square" rtlCol="0">
            <a:spAutoFit/>
          </a:bodyPr>
          <a:lstStyle/>
          <a:p>
            <a:r>
              <a:rPr lang="en-GB" b="1" dirty="0"/>
              <a:t>Eat carbon (sugar)</a:t>
            </a:r>
            <a:endParaRPr lang="en-GB" b="1" baseline="-25000" dirty="0"/>
          </a:p>
        </p:txBody>
      </p:sp>
    </p:spTree>
    <p:extLst>
      <p:ext uri="{BB962C8B-B14F-4D97-AF65-F5344CB8AC3E}">
        <p14:creationId xmlns:p14="http://schemas.microsoft.com/office/powerpoint/2010/main" val="33059146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BFE3618-8387-4153-870E-99EA1B9784F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B99A42A-5548-4BB8-9115-A05821C360A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11">
            <a:extLst>
              <a:ext uri="{FF2B5EF4-FFF2-40B4-BE49-F238E27FC236}">
                <a16:creationId xmlns:a16="http://schemas.microsoft.com/office/drawing/2014/main" id="{D49441E5-946F-46B3-BDD2-BAD08853236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7267D1B6-3507-44D5-809F-BC606B641314}"/>
              </a:ext>
            </a:extLst>
          </p:cNvPr>
          <p:cNvSpPr txBox="1">
            <a:spLocks/>
          </p:cNvSpPr>
          <p:nvPr/>
        </p:nvSpPr>
        <p:spPr>
          <a:xfrm>
            <a:off x="649224" y="645106"/>
            <a:ext cx="10252324" cy="125989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sz="3100" dirty="0"/>
              <a:t>Life’s trophic modes</a:t>
            </a:r>
          </a:p>
        </p:txBody>
      </p:sp>
      <p:sp>
        <p:nvSpPr>
          <p:cNvPr id="5" name="Rectangle 4">
            <a:extLst>
              <a:ext uri="{FF2B5EF4-FFF2-40B4-BE49-F238E27FC236}">
                <a16:creationId xmlns:a16="http://schemas.microsoft.com/office/drawing/2014/main" id="{E88668D0-F0F3-4CD0-A090-06416831C65E}"/>
              </a:ext>
            </a:extLst>
          </p:cNvPr>
          <p:cNvSpPr/>
          <p:nvPr/>
        </p:nvSpPr>
        <p:spPr>
          <a:xfrm>
            <a:off x="1224867" y="6202216"/>
            <a:ext cx="5578771" cy="369332"/>
          </a:xfrm>
          <a:prstGeom prst="rect">
            <a:avLst/>
          </a:prstGeom>
        </p:spPr>
        <p:txBody>
          <a:bodyPr wrap="none">
            <a:spAutoFit/>
          </a:bodyPr>
          <a:lstStyle/>
          <a:p>
            <a:r>
              <a:rPr lang="en-GB" dirty="0">
                <a:hlinkClick r:id="rId3"/>
              </a:rPr>
              <a:t>https://biologydictionary.net/chemoautotroph/</a:t>
            </a:r>
            <a:r>
              <a:rPr lang="en-GB" dirty="0"/>
              <a:t> </a:t>
            </a:r>
          </a:p>
        </p:txBody>
      </p:sp>
      <p:pic>
        <p:nvPicPr>
          <p:cNvPr id="8" name="Picture 7">
            <a:extLst>
              <a:ext uri="{FF2B5EF4-FFF2-40B4-BE49-F238E27FC236}">
                <a16:creationId xmlns:a16="http://schemas.microsoft.com/office/drawing/2014/main" id="{186EF06F-05FA-4052-8750-8C97AD42A49A}"/>
              </a:ext>
            </a:extLst>
          </p:cNvPr>
          <p:cNvPicPr>
            <a:picLocks noChangeAspect="1"/>
          </p:cNvPicPr>
          <p:nvPr/>
        </p:nvPicPr>
        <p:blipFill>
          <a:blip r:embed="rId4"/>
          <a:stretch>
            <a:fillRect/>
          </a:stretch>
        </p:blipFill>
        <p:spPr>
          <a:xfrm>
            <a:off x="1987534" y="1497146"/>
            <a:ext cx="8399812" cy="4423366"/>
          </a:xfrm>
          <a:prstGeom prst="rect">
            <a:avLst/>
          </a:prstGeom>
        </p:spPr>
      </p:pic>
      <p:sp>
        <p:nvSpPr>
          <p:cNvPr id="17" name="TextBox 16">
            <a:extLst>
              <a:ext uri="{FF2B5EF4-FFF2-40B4-BE49-F238E27FC236}">
                <a16:creationId xmlns:a16="http://schemas.microsoft.com/office/drawing/2014/main" id="{62C291DC-B044-4C4B-BD8D-0C3898E22DA7}"/>
              </a:ext>
            </a:extLst>
          </p:cNvPr>
          <p:cNvSpPr txBox="1"/>
          <p:nvPr/>
        </p:nvSpPr>
        <p:spPr>
          <a:xfrm>
            <a:off x="8661663" y="1030776"/>
            <a:ext cx="1823303" cy="369332"/>
          </a:xfrm>
          <a:prstGeom prst="rect">
            <a:avLst/>
          </a:prstGeom>
          <a:noFill/>
        </p:spPr>
        <p:txBody>
          <a:bodyPr wrap="square" rtlCol="0">
            <a:spAutoFit/>
          </a:bodyPr>
          <a:lstStyle/>
          <a:p>
            <a:r>
              <a:rPr lang="en-GB" b="1" dirty="0">
                <a:solidFill>
                  <a:srgbClr val="FF0000"/>
                </a:solidFill>
              </a:rPr>
              <a:t>KEY CONCEPT!</a:t>
            </a:r>
          </a:p>
        </p:txBody>
      </p:sp>
    </p:spTree>
    <p:extLst>
      <p:ext uri="{BB962C8B-B14F-4D97-AF65-F5344CB8AC3E}">
        <p14:creationId xmlns:p14="http://schemas.microsoft.com/office/powerpoint/2010/main" val="2740337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7267D1B6-3507-44D5-809F-BC606B641314}"/>
              </a:ext>
            </a:extLst>
          </p:cNvPr>
          <p:cNvSpPr txBox="1">
            <a:spLocks/>
          </p:cNvSpPr>
          <p:nvPr/>
        </p:nvSpPr>
        <p:spPr>
          <a:xfrm>
            <a:off x="649224" y="645106"/>
            <a:ext cx="10252324" cy="125989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sz="3100" dirty="0"/>
              <a:t>Life’s trophic modes</a:t>
            </a:r>
          </a:p>
        </p:txBody>
      </p:sp>
      <p:sp>
        <p:nvSpPr>
          <p:cNvPr id="17" name="TextBox 16">
            <a:extLst>
              <a:ext uri="{FF2B5EF4-FFF2-40B4-BE49-F238E27FC236}">
                <a16:creationId xmlns:a16="http://schemas.microsoft.com/office/drawing/2014/main" id="{62C291DC-B044-4C4B-BD8D-0C3898E22DA7}"/>
              </a:ext>
            </a:extLst>
          </p:cNvPr>
          <p:cNvSpPr txBox="1"/>
          <p:nvPr/>
        </p:nvSpPr>
        <p:spPr>
          <a:xfrm>
            <a:off x="8661663" y="1030776"/>
            <a:ext cx="1823303" cy="369332"/>
          </a:xfrm>
          <a:prstGeom prst="rect">
            <a:avLst/>
          </a:prstGeom>
          <a:noFill/>
        </p:spPr>
        <p:txBody>
          <a:bodyPr wrap="square" rtlCol="0">
            <a:spAutoFit/>
          </a:bodyPr>
          <a:lstStyle/>
          <a:p>
            <a:r>
              <a:rPr lang="en-GB" b="1" dirty="0">
                <a:solidFill>
                  <a:srgbClr val="FF0000"/>
                </a:solidFill>
              </a:rPr>
              <a:t>KEY CONCEPT!</a:t>
            </a:r>
          </a:p>
        </p:txBody>
      </p:sp>
      <p:pic>
        <p:nvPicPr>
          <p:cNvPr id="3" name="Picture 2">
            <a:extLst>
              <a:ext uri="{FF2B5EF4-FFF2-40B4-BE49-F238E27FC236}">
                <a16:creationId xmlns:a16="http://schemas.microsoft.com/office/drawing/2014/main" id="{3A254744-EC1D-477B-AA0A-2046BD737451}"/>
              </a:ext>
            </a:extLst>
          </p:cNvPr>
          <p:cNvPicPr>
            <a:picLocks noChangeAspect="1"/>
          </p:cNvPicPr>
          <p:nvPr/>
        </p:nvPicPr>
        <p:blipFill>
          <a:blip r:embed="rId3"/>
          <a:stretch>
            <a:fillRect/>
          </a:stretch>
        </p:blipFill>
        <p:spPr>
          <a:xfrm>
            <a:off x="1679636" y="1601641"/>
            <a:ext cx="8191500" cy="4600575"/>
          </a:xfrm>
          <a:prstGeom prst="rect">
            <a:avLst/>
          </a:prstGeom>
        </p:spPr>
      </p:pic>
    </p:spTree>
    <p:extLst>
      <p:ext uri="{BB962C8B-B14F-4D97-AF65-F5344CB8AC3E}">
        <p14:creationId xmlns:p14="http://schemas.microsoft.com/office/powerpoint/2010/main" val="3741340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8D9D6-CB2C-46E8-B382-5E3D1981A994}"/>
              </a:ext>
            </a:extLst>
          </p:cNvPr>
          <p:cNvSpPr>
            <a:spLocks noGrp="1"/>
          </p:cNvSpPr>
          <p:nvPr>
            <p:ph type="title"/>
          </p:nvPr>
        </p:nvSpPr>
        <p:spPr>
          <a:xfrm>
            <a:off x="1674254" y="624110"/>
            <a:ext cx="9830357" cy="1280890"/>
          </a:xfrm>
        </p:spPr>
        <p:txBody>
          <a:bodyPr/>
          <a:lstStyle/>
          <a:p>
            <a:r>
              <a:rPr lang="en-GB" dirty="0"/>
              <a:t>What do we mean by energy?</a:t>
            </a:r>
          </a:p>
        </p:txBody>
      </p:sp>
      <p:sp>
        <p:nvSpPr>
          <p:cNvPr id="3" name="Content Placeholder 2">
            <a:extLst>
              <a:ext uri="{FF2B5EF4-FFF2-40B4-BE49-F238E27FC236}">
                <a16:creationId xmlns:a16="http://schemas.microsoft.com/office/drawing/2014/main" id="{7D29A7F9-DFA0-41B6-A958-71A115B323CF}"/>
              </a:ext>
            </a:extLst>
          </p:cNvPr>
          <p:cNvSpPr>
            <a:spLocks noGrp="1"/>
          </p:cNvSpPr>
          <p:nvPr>
            <p:ph sz="half" idx="1"/>
          </p:nvPr>
        </p:nvSpPr>
        <p:spPr>
          <a:xfrm>
            <a:off x="3481589" y="1995152"/>
            <a:ext cx="5228822" cy="4006222"/>
          </a:xfrm>
        </p:spPr>
        <p:txBody>
          <a:bodyPr>
            <a:normAutofit/>
          </a:bodyPr>
          <a:lstStyle/>
          <a:p>
            <a:pPr marL="0" indent="0" algn="ctr">
              <a:buNone/>
            </a:pPr>
            <a:r>
              <a:rPr lang="en-GB" sz="2800" dirty="0"/>
              <a:t>Adenosine triphosphate</a:t>
            </a:r>
          </a:p>
          <a:p>
            <a:pPr marL="0" indent="0" algn="ctr">
              <a:buNone/>
            </a:pPr>
            <a:endParaRPr lang="en-GB" sz="2800" dirty="0"/>
          </a:p>
          <a:p>
            <a:pPr marL="0" indent="0" algn="ctr">
              <a:buNone/>
            </a:pPr>
            <a:endParaRPr lang="en-GB" sz="2800" dirty="0"/>
          </a:p>
          <a:p>
            <a:pPr marL="0" indent="0" algn="ctr">
              <a:buNone/>
            </a:pPr>
            <a:endParaRPr lang="en-GB" sz="2800" dirty="0"/>
          </a:p>
          <a:p>
            <a:pPr marL="0" indent="0" algn="ctr">
              <a:buNone/>
            </a:pPr>
            <a:endParaRPr lang="en-GB" sz="2800" dirty="0"/>
          </a:p>
        </p:txBody>
      </p:sp>
      <p:pic>
        <p:nvPicPr>
          <p:cNvPr id="24" name="Graphic 23">
            <a:extLst>
              <a:ext uri="{FF2B5EF4-FFF2-40B4-BE49-F238E27FC236}">
                <a16:creationId xmlns:a16="http://schemas.microsoft.com/office/drawing/2014/main" id="{646C25D9-3359-4B8C-AB90-1E09A39223FB}"/>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t="11639"/>
          <a:stretch/>
        </p:blipFill>
        <p:spPr>
          <a:xfrm>
            <a:off x="2523387" y="2604128"/>
            <a:ext cx="6810375" cy="4006222"/>
          </a:xfrm>
          <a:prstGeom prst="rect">
            <a:avLst/>
          </a:prstGeom>
        </p:spPr>
      </p:pic>
      <p:pic>
        <p:nvPicPr>
          <p:cNvPr id="5" name="Picture 4">
            <a:extLst>
              <a:ext uri="{FF2B5EF4-FFF2-40B4-BE49-F238E27FC236}">
                <a16:creationId xmlns:a16="http://schemas.microsoft.com/office/drawing/2014/main" id="{9B9AD520-C409-4315-96F5-E4F9456C8F9C}"/>
              </a:ext>
            </a:extLst>
          </p:cNvPr>
          <p:cNvPicPr>
            <a:picLocks noChangeAspect="1"/>
          </p:cNvPicPr>
          <p:nvPr/>
        </p:nvPicPr>
        <p:blipFill>
          <a:blip r:embed="rId5"/>
          <a:stretch>
            <a:fillRect/>
          </a:stretch>
        </p:blipFill>
        <p:spPr>
          <a:xfrm>
            <a:off x="8746335" y="625755"/>
            <a:ext cx="3091258" cy="2398816"/>
          </a:xfrm>
          <a:prstGeom prst="rect">
            <a:avLst/>
          </a:prstGeom>
        </p:spPr>
      </p:pic>
    </p:spTree>
    <p:extLst>
      <p:ext uri="{BB962C8B-B14F-4D97-AF65-F5344CB8AC3E}">
        <p14:creationId xmlns:p14="http://schemas.microsoft.com/office/powerpoint/2010/main" val="24485271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3BE4D-B837-4843-BBA2-D774A9D3EE7D}"/>
              </a:ext>
            </a:extLst>
          </p:cNvPr>
          <p:cNvSpPr>
            <a:spLocks noGrp="1"/>
          </p:cNvSpPr>
          <p:nvPr>
            <p:ph type="title"/>
          </p:nvPr>
        </p:nvSpPr>
        <p:spPr>
          <a:xfrm>
            <a:off x="1900053" y="624110"/>
            <a:ext cx="9604560" cy="1280890"/>
          </a:xfrm>
        </p:spPr>
        <p:txBody>
          <a:bodyPr/>
          <a:lstStyle/>
          <a:p>
            <a:r>
              <a:rPr lang="en-GB" dirty="0"/>
              <a:t>Photosynthesis</a:t>
            </a:r>
          </a:p>
        </p:txBody>
      </p:sp>
      <p:pic>
        <p:nvPicPr>
          <p:cNvPr id="5" name="Online Media 4" title="Photosynthesis and the Teeny Tiny Pigment Pancakes">
            <a:hlinkClick r:id="" action="ppaction://media"/>
            <a:extLst>
              <a:ext uri="{FF2B5EF4-FFF2-40B4-BE49-F238E27FC236}">
                <a16:creationId xmlns:a16="http://schemas.microsoft.com/office/drawing/2014/main" id="{7E325455-3F34-4A3E-AEA9-A216450623CB}"/>
              </a:ext>
            </a:extLst>
          </p:cNvPr>
          <p:cNvPicPr>
            <a:picLocks noGrp="1" noRot="1" noChangeAspect="1"/>
          </p:cNvPicPr>
          <p:nvPr>
            <p:ph idx="1"/>
            <a:videoFile r:link="rId1"/>
          </p:nvPr>
        </p:nvPicPr>
        <p:blipFill>
          <a:blip r:embed="rId4"/>
          <a:stretch>
            <a:fillRect/>
          </a:stretch>
        </p:blipFill>
        <p:spPr>
          <a:xfrm>
            <a:off x="2654333" y="1745673"/>
            <a:ext cx="7109336" cy="3999002"/>
          </a:xfrm>
          <a:prstGeom prst="rect">
            <a:avLst/>
          </a:prstGeom>
        </p:spPr>
      </p:pic>
      <p:sp>
        <p:nvSpPr>
          <p:cNvPr id="4" name="Rectangle 3">
            <a:extLst>
              <a:ext uri="{FF2B5EF4-FFF2-40B4-BE49-F238E27FC236}">
                <a16:creationId xmlns:a16="http://schemas.microsoft.com/office/drawing/2014/main" id="{FB2EB577-23D5-40EF-B0B7-AD71B1AD402C}"/>
              </a:ext>
            </a:extLst>
          </p:cNvPr>
          <p:cNvSpPr/>
          <p:nvPr/>
        </p:nvSpPr>
        <p:spPr>
          <a:xfrm>
            <a:off x="3941241" y="6049224"/>
            <a:ext cx="5822428" cy="369332"/>
          </a:xfrm>
          <a:prstGeom prst="rect">
            <a:avLst/>
          </a:prstGeom>
        </p:spPr>
        <p:txBody>
          <a:bodyPr wrap="none">
            <a:spAutoFit/>
          </a:bodyPr>
          <a:lstStyle/>
          <a:p>
            <a:r>
              <a:rPr lang="en-GB" dirty="0">
                <a:hlinkClick r:id="rId5"/>
              </a:rPr>
              <a:t>https://www.youtube.com/watch?v=uixA8ZXx0KU</a:t>
            </a:r>
            <a:r>
              <a:rPr lang="en-GB" dirty="0"/>
              <a:t> </a:t>
            </a:r>
          </a:p>
        </p:txBody>
      </p:sp>
    </p:spTree>
    <p:extLst>
      <p:ext uri="{BB962C8B-B14F-4D97-AF65-F5344CB8AC3E}">
        <p14:creationId xmlns:p14="http://schemas.microsoft.com/office/powerpoint/2010/main" val="1658125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358B-E002-4C5F-BD7E-DF490A16CEBF}"/>
              </a:ext>
            </a:extLst>
          </p:cNvPr>
          <p:cNvSpPr>
            <a:spLocks noGrp="1"/>
          </p:cNvSpPr>
          <p:nvPr>
            <p:ph type="title"/>
          </p:nvPr>
        </p:nvSpPr>
        <p:spPr>
          <a:xfrm>
            <a:off x="1743075" y="624110"/>
            <a:ext cx="9761537" cy="1280890"/>
          </a:xfrm>
        </p:spPr>
        <p:txBody>
          <a:bodyPr/>
          <a:lstStyle/>
          <a:p>
            <a:r>
              <a:rPr lang="en-GB" dirty="0"/>
              <a:t>How do cells make energy or ATP?</a:t>
            </a:r>
          </a:p>
        </p:txBody>
      </p:sp>
      <p:pic>
        <p:nvPicPr>
          <p:cNvPr id="4" name="Online Media 3">
            <a:hlinkClick r:id="" action="ppaction://media"/>
            <a:extLst>
              <a:ext uri="{FF2B5EF4-FFF2-40B4-BE49-F238E27FC236}">
                <a16:creationId xmlns:a16="http://schemas.microsoft.com/office/drawing/2014/main" id="{3C9A7440-C905-4FF5-87E0-14CD41E8C864}"/>
              </a:ext>
            </a:extLst>
          </p:cNvPr>
          <p:cNvPicPr>
            <a:picLocks noGrp="1" noRot="1" noChangeAspect="1"/>
          </p:cNvPicPr>
          <p:nvPr>
            <p:ph idx="1"/>
            <a:videoFile r:link="rId1"/>
          </p:nvPr>
        </p:nvPicPr>
        <p:blipFill>
          <a:blip r:embed="rId4"/>
          <a:stretch>
            <a:fillRect/>
          </a:stretch>
        </p:blipFill>
        <p:spPr>
          <a:xfrm>
            <a:off x="8533018" y="3429000"/>
            <a:ext cx="3238005" cy="2428505"/>
          </a:xfrm>
          <a:prstGeom prst="rect">
            <a:avLst/>
          </a:prstGeom>
        </p:spPr>
      </p:pic>
      <p:sp>
        <p:nvSpPr>
          <p:cNvPr id="5" name="Rectangle 4">
            <a:extLst>
              <a:ext uri="{FF2B5EF4-FFF2-40B4-BE49-F238E27FC236}">
                <a16:creationId xmlns:a16="http://schemas.microsoft.com/office/drawing/2014/main" id="{EDBC6F48-E486-4CE6-850C-AD909F5E8A24}"/>
              </a:ext>
            </a:extLst>
          </p:cNvPr>
          <p:cNvSpPr/>
          <p:nvPr/>
        </p:nvSpPr>
        <p:spPr>
          <a:xfrm>
            <a:off x="8387756" y="6049224"/>
            <a:ext cx="3528530" cy="369332"/>
          </a:xfrm>
          <a:prstGeom prst="rect">
            <a:avLst/>
          </a:prstGeom>
        </p:spPr>
        <p:txBody>
          <a:bodyPr wrap="none">
            <a:spAutoFit/>
          </a:bodyPr>
          <a:lstStyle/>
          <a:p>
            <a:r>
              <a:rPr lang="en-GB" dirty="0">
                <a:hlinkClick r:id="rId5"/>
              </a:rPr>
              <a:t>https://youtu.be/4Eo7JtRA7lg</a:t>
            </a:r>
            <a:r>
              <a:rPr lang="en-GB" dirty="0"/>
              <a:t> </a:t>
            </a:r>
          </a:p>
        </p:txBody>
      </p:sp>
      <p:pic>
        <p:nvPicPr>
          <p:cNvPr id="6" name="Picture 5">
            <a:extLst>
              <a:ext uri="{FF2B5EF4-FFF2-40B4-BE49-F238E27FC236}">
                <a16:creationId xmlns:a16="http://schemas.microsoft.com/office/drawing/2014/main" id="{D80E7396-059F-400C-96BE-95226867B250}"/>
              </a:ext>
            </a:extLst>
          </p:cNvPr>
          <p:cNvPicPr>
            <a:picLocks noChangeAspect="1"/>
          </p:cNvPicPr>
          <p:nvPr/>
        </p:nvPicPr>
        <p:blipFill rotWithShape="1">
          <a:blip r:embed="rId6"/>
          <a:srcRect b="12123"/>
          <a:stretch/>
        </p:blipFill>
        <p:spPr>
          <a:xfrm>
            <a:off x="540326" y="1451956"/>
            <a:ext cx="7664349" cy="5103223"/>
          </a:xfrm>
          <a:prstGeom prst="rect">
            <a:avLst/>
          </a:prstGeom>
        </p:spPr>
      </p:pic>
    </p:spTree>
    <p:extLst>
      <p:ext uri="{BB962C8B-B14F-4D97-AF65-F5344CB8AC3E}">
        <p14:creationId xmlns:p14="http://schemas.microsoft.com/office/powerpoint/2010/main" val="4522111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119C96F7-7A1D-4E54-A45C-F729EAE7EC7E}"/>
              </a:ext>
            </a:extLst>
          </p:cNvPr>
          <p:cNvPicPr>
            <a:picLocks noGrp="1" noChangeAspect="1"/>
          </p:cNvPicPr>
          <p:nvPr>
            <p:ph idx="1"/>
          </p:nvPr>
        </p:nvPicPr>
        <p:blipFill>
          <a:blip r:embed="rId3"/>
          <a:stretch>
            <a:fillRect/>
          </a:stretch>
        </p:blipFill>
        <p:spPr>
          <a:xfrm>
            <a:off x="1757548" y="2203320"/>
            <a:ext cx="9001496" cy="3922081"/>
          </a:xfrm>
        </p:spPr>
      </p:pic>
      <p:sp>
        <p:nvSpPr>
          <p:cNvPr id="4" name="Title 1">
            <a:extLst>
              <a:ext uri="{FF2B5EF4-FFF2-40B4-BE49-F238E27FC236}">
                <a16:creationId xmlns:a16="http://schemas.microsoft.com/office/drawing/2014/main" id="{84AAD406-B9E6-4B05-A850-2809C20FFDE5}"/>
              </a:ext>
            </a:extLst>
          </p:cNvPr>
          <p:cNvSpPr>
            <a:spLocks noGrp="1"/>
          </p:cNvSpPr>
          <p:nvPr>
            <p:ph type="title"/>
          </p:nvPr>
        </p:nvSpPr>
        <p:spPr>
          <a:xfrm>
            <a:off x="1661375" y="624110"/>
            <a:ext cx="10251583" cy="1280890"/>
          </a:xfrm>
        </p:spPr>
        <p:txBody>
          <a:bodyPr>
            <a:normAutofit/>
          </a:bodyPr>
          <a:lstStyle/>
          <a:p>
            <a:r>
              <a:rPr lang="en-GB" sz="3200" dirty="0"/>
              <a:t>Cells use ATP to carry out chemical, transport and mechanical work</a:t>
            </a:r>
          </a:p>
        </p:txBody>
      </p:sp>
      <p:pic>
        <p:nvPicPr>
          <p:cNvPr id="8" name="Picture 7">
            <a:extLst>
              <a:ext uri="{FF2B5EF4-FFF2-40B4-BE49-F238E27FC236}">
                <a16:creationId xmlns:a16="http://schemas.microsoft.com/office/drawing/2014/main" id="{B5F5CC93-30BB-43D7-A4A8-28B3654739B7}"/>
              </a:ext>
            </a:extLst>
          </p:cNvPr>
          <p:cNvPicPr>
            <a:picLocks noChangeAspect="1"/>
          </p:cNvPicPr>
          <p:nvPr/>
        </p:nvPicPr>
        <p:blipFill>
          <a:blip r:embed="rId4"/>
          <a:stretch>
            <a:fillRect/>
          </a:stretch>
        </p:blipFill>
        <p:spPr>
          <a:xfrm>
            <a:off x="6460176" y="3779928"/>
            <a:ext cx="990804" cy="768864"/>
          </a:xfrm>
          <a:prstGeom prst="rect">
            <a:avLst/>
          </a:prstGeom>
        </p:spPr>
      </p:pic>
    </p:spTree>
    <p:extLst>
      <p:ext uri="{BB962C8B-B14F-4D97-AF65-F5344CB8AC3E}">
        <p14:creationId xmlns:p14="http://schemas.microsoft.com/office/powerpoint/2010/main" val="31762434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651B0-92E0-4C40-8E44-92ABB3DDA4D4}"/>
              </a:ext>
            </a:extLst>
          </p:cNvPr>
          <p:cNvSpPr>
            <a:spLocks noGrp="1"/>
          </p:cNvSpPr>
          <p:nvPr>
            <p:ph type="title"/>
          </p:nvPr>
        </p:nvSpPr>
        <p:spPr>
          <a:xfrm>
            <a:off x="1661375" y="624110"/>
            <a:ext cx="10251583" cy="1280890"/>
          </a:xfrm>
        </p:spPr>
        <p:txBody>
          <a:bodyPr>
            <a:normAutofit/>
          </a:bodyPr>
          <a:lstStyle/>
          <a:p>
            <a:r>
              <a:rPr lang="en-GB" sz="3200" dirty="0"/>
              <a:t>Cells use ATP to carry out chemical, transport and mechanical work</a:t>
            </a:r>
          </a:p>
        </p:txBody>
      </p:sp>
      <p:pic>
        <p:nvPicPr>
          <p:cNvPr id="5" name="Content Placeholder 4" descr="A picture containing object&#10;&#10;Description generated with high confidence">
            <a:extLst>
              <a:ext uri="{FF2B5EF4-FFF2-40B4-BE49-F238E27FC236}">
                <a16:creationId xmlns:a16="http://schemas.microsoft.com/office/drawing/2014/main" id="{D8805DDC-9925-42BF-8267-3152600F7D6D}"/>
              </a:ext>
            </a:extLst>
          </p:cNvPr>
          <p:cNvPicPr>
            <a:picLocks noGrp="1" noChangeAspect="1"/>
          </p:cNvPicPr>
          <p:nvPr>
            <p:ph idx="1"/>
          </p:nvPr>
        </p:nvPicPr>
        <p:blipFill>
          <a:blip r:embed="rId3"/>
          <a:stretch>
            <a:fillRect/>
          </a:stretch>
        </p:blipFill>
        <p:spPr>
          <a:xfrm>
            <a:off x="3097369" y="2092945"/>
            <a:ext cx="7379593" cy="4404487"/>
          </a:xfrm>
        </p:spPr>
      </p:pic>
      <p:pic>
        <p:nvPicPr>
          <p:cNvPr id="7" name="Picture 6" descr="A close up of a device&#10;&#10;Description generated with high confidence">
            <a:extLst>
              <a:ext uri="{FF2B5EF4-FFF2-40B4-BE49-F238E27FC236}">
                <a16:creationId xmlns:a16="http://schemas.microsoft.com/office/drawing/2014/main" id="{E805FEDA-C983-4DF3-A641-70DA1AF79606}"/>
              </a:ext>
            </a:extLst>
          </p:cNvPr>
          <p:cNvPicPr>
            <a:picLocks noChangeAspect="1"/>
          </p:cNvPicPr>
          <p:nvPr/>
        </p:nvPicPr>
        <p:blipFill rotWithShape="1">
          <a:blip r:embed="rId4"/>
          <a:srcRect t="16120" b="16582"/>
          <a:stretch/>
        </p:blipFill>
        <p:spPr>
          <a:xfrm>
            <a:off x="1536073" y="1905000"/>
            <a:ext cx="9817079" cy="4404487"/>
          </a:xfrm>
          <a:prstGeom prst="rect">
            <a:avLst/>
          </a:prstGeom>
        </p:spPr>
      </p:pic>
      <p:sp>
        <p:nvSpPr>
          <p:cNvPr id="8" name="TextBox 7">
            <a:extLst>
              <a:ext uri="{FF2B5EF4-FFF2-40B4-BE49-F238E27FC236}">
                <a16:creationId xmlns:a16="http://schemas.microsoft.com/office/drawing/2014/main" id="{6EF228F2-E6CD-45A5-8B0C-702586931B50}"/>
              </a:ext>
            </a:extLst>
          </p:cNvPr>
          <p:cNvSpPr txBox="1"/>
          <p:nvPr/>
        </p:nvSpPr>
        <p:spPr>
          <a:xfrm>
            <a:off x="5409127" y="2009104"/>
            <a:ext cx="2781836" cy="369332"/>
          </a:xfrm>
          <a:prstGeom prst="rect">
            <a:avLst/>
          </a:prstGeom>
          <a:noFill/>
        </p:spPr>
        <p:txBody>
          <a:bodyPr wrap="square" rtlCol="0">
            <a:spAutoFit/>
          </a:bodyPr>
          <a:lstStyle/>
          <a:p>
            <a:pPr algn="ctr"/>
            <a:r>
              <a:rPr lang="en-GB" dirty="0"/>
              <a:t>Active transport</a:t>
            </a:r>
          </a:p>
        </p:txBody>
      </p:sp>
    </p:spTree>
    <p:extLst>
      <p:ext uri="{BB962C8B-B14F-4D97-AF65-F5344CB8AC3E}">
        <p14:creationId xmlns:p14="http://schemas.microsoft.com/office/powerpoint/2010/main" val="1493473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title="kinesin walk">
            <a:hlinkClick r:id="" action="ppaction://media"/>
            <a:extLst>
              <a:ext uri="{FF2B5EF4-FFF2-40B4-BE49-F238E27FC236}">
                <a16:creationId xmlns:a16="http://schemas.microsoft.com/office/drawing/2014/main" id="{9F384C46-76B1-445D-BD5C-E35502820956}"/>
              </a:ext>
            </a:extLst>
          </p:cNvPr>
          <p:cNvPicPr>
            <a:picLocks noGrp="1" noRot="1" noChangeAspect="1"/>
          </p:cNvPicPr>
          <p:nvPr>
            <p:ph idx="1"/>
            <a:videoFile r:link="rId1"/>
          </p:nvPr>
        </p:nvPicPr>
        <p:blipFill>
          <a:blip r:embed="rId4"/>
          <a:stretch>
            <a:fillRect/>
          </a:stretch>
        </p:blipFill>
        <p:spPr>
          <a:xfrm>
            <a:off x="3635963" y="2101932"/>
            <a:ext cx="6594259" cy="3709271"/>
          </a:xfrm>
          <a:prstGeom prst="rect">
            <a:avLst/>
          </a:prstGeom>
        </p:spPr>
      </p:pic>
      <p:sp>
        <p:nvSpPr>
          <p:cNvPr id="4" name="Title 1">
            <a:extLst>
              <a:ext uri="{FF2B5EF4-FFF2-40B4-BE49-F238E27FC236}">
                <a16:creationId xmlns:a16="http://schemas.microsoft.com/office/drawing/2014/main" id="{D342667A-448E-4415-A265-C68DF11F550B}"/>
              </a:ext>
            </a:extLst>
          </p:cNvPr>
          <p:cNvSpPr>
            <a:spLocks noGrp="1"/>
          </p:cNvSpPr>
          <p:nvPr>
            <p:ph type="title"/>
          </p:nvPr>
        </p:nvSpPr>
        <p:spPr>
          <a:xfrm>
            <a:off x="1661375" y="624110"/>
            <a:ext cx="10251583" cy="1280890"/>
          </a:xfrm>
        </p:spPr>
        <p:txBody>
          <a:bodyPr>
            <a:normAutofit/>
          </a:bodyPr>
          <a:lstStyle/>
          <a:p>
            <a:r>
              <a:rPr lang="en-GB" sz="3200" dirty="0"/>
              <a:t>Cells use ATP to carry out chemical, transport and mechanical work</a:t>
            </a:r>
          </a:p>
        </p:txBody>
      </p:sp>
      <p:sp>
        <p:nvSpPr>
          <p:cNvPr id="5" name="Rectangle 4">
            <a:extLst>
              <a:ext uri="{FF2B5EF4-FFF2-40B4-BE49-F238E27FC236}">
                <a16:creationId xmlns:a16="http://schemas.microsoft.com/office/drawing/2014/main" id="{69E942FE-653D-4252-96C0-45B2DB0C0E94}"/>
              </a:ext>
            </a:extLst>
          </p:cNvPr>
          <p:cNvSpPr/>
          <p:nvPr/>
        </p:nvSpPr>
        <p:spPr>
          <a:xfrm>
            <a:off x="5345965" y="6139822"/>
            <a:ext cx="3401893" cy="369332"/>
          </a:xfrm>
          <a:prstGeom prst="rect">
            <a:avLst/>
          </a:prstGeom>
        </p:spPr>
        <p:txBody>
          <a:bodyPr wrap="none">
            <a:spAutoFit/>
          </a:bodyPr>
          <a:lstStyle/>
          <a:p>
            <a:r>
              <a:rPr lang="en-GB" dirty="0">
                <a:hlinkClick r:id="rId5"/>
              </a:rPr>
              <a:t>https://youtu.be/y-uuk4Pr2i8</a:t>
            </a:r>
            <a:r>
              <a:rPr lang="en-GB" dirty="0"/>
              <a:t> </a:t>
            </a:r>
          </a:p>
        </p:txBody>
      </p:sp>
    </p:spTree>
    <p:extLst>
      <p:ext uri="{BB962C8B-B14F-4D97-AF65-F5344CB8AC3E}">
        <p14:creationId xmlns:p14="http://schemas.microsoft.com/office/powerpoint/2010/main" val="38746444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D1A1-DFCD-4754-8E02-9B905E936769}"/>
              </a:ext>
            </a:extLst>
          </p:cNvPr>
          <p:cNvSpPr>
            <a:spLocks noGrp="1"/>
          </p:cNvSpPr>
          <p:nvPr>
            <p:ph type="title"/>
          </p:nvPr>
        </p:nvSpPr>
        <p:spPr>
          <a:xfrm>
            <a:off x="1777285" y="624110"/>
            <a:ext cx="9727327" cy="1280890"/>
          </a:xfrm>
        </p:spPr>
        <p:txBody>
          <a:bodyPr/>
          <a:lstStyle/>
          <a:p>
            <a:r>
              <a:rPr lang="en-GB" dirty="0"/>
              <a:t>ATP - LUCA’s nucleic acid</a:t>
            </a:r>
          </a:p>
        </p:txBody>
      </p:sp>
      <p:pic>
        <p:nvPicPr>
          <p:cNvPr id="5" name="Content Placeholder 4">
            <a:extLst>
              <a:ext uri="{FF2B5EF4-FFF2-40B4-BE49-F238E27FC236}">
                <a16:creationId xmlns:a16="http://schemas.microsoft.com/office/drawing/2014/main" id="{E46ED25B-2530-499F-A767-299F040220AB}"/>
              </a:ext>
            </a:extLst>
          </p:cNvPr>
          <p:cNvPicPr>
            <a:picLocks noGrp="1" noChangeAspect="1"/>
          </p:cNvPicPr>
          <p:nvPr>
            <p:ph idx="1"/>
          </p:nvPr>
        </p:nvPicPr>
        <p:blipFill>
          <a:blip r:embed="rId3">
            <a:extLst>
              <a:ext uri="{96DAC541-7B7A-43D3-8B79-37D633B846F1}">
                <asvg:svgBlip xmlns:asvg="http://schemas.microsoft.com/office/drawing/2016/SVG/main" r:embed="rId4"/>
              </a:ext>
            </a:extLst>
          </a:blip>
          <a:stretch>
            <a:fillRect/>
          </a:stretch>
        </p:blipFill>
        <p:spPr>
          <a:xfrm>
            <a:off x="4005330" y="1386749"/>
            <a:ext cx="5271628" cy="5271628"/>
          </a:xfrm>
        </p:spPr>
      </p:pic>
      <p:sp>
        <p:nvSpPr>
          <p:cNvPr id="6" name="Rectangle 5">
            <a:extLst>
              <a:ext uri="{FF2B5EF4-FFF2-40B4-BE49-F238E27FC236}">
                <a16:creationId xmlns:a16="http://schemas.microsoft.com/office/drawing/2014/main" id="{73D11C40-105D-48F6-BB66-3EE21E0916ED}"/>
              </a:ext>
            </a:extLst>
          </p:cNvPr>
          <p:cNvSpPr/>
          <p:nvPr/>
        </p:nvSpPr>
        <p:spPr>
          <a:xfrm>
            <a:off x="6261759" y="3978430"/>
            <a:ext cx="801823" cy="369332"/>
          </a:xfrm>
          <a:prstGeom prst="rect">
            <a:avLst/>
          </a:prstGeom>
        </p:spPr>
        <p:txBody>
          <a:bodyPr wrap="none">
            <a:spAutoFit/>
          </a:bodyPr>
          <a:lstStyle/>
          <a:p>
            <a:r>
              <a:rPr lang="en-GB" dirty="0"/>
              <a:t>LUCA</a:t>
            </a:r>
          </a:p>
        </p:txBody>
      </p:sp>
    </p:spTree>
    <p:extLst>
      <p:ext uri="{BB962C8B-B14F-4D97-AF65-F5344CB8AC3E}">
        <p14:creationId xmlns:p14="http://schemas.microsoft.com/office/powerpoint/2010/main" val="1052161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DA865-9996-48F7-8303-2337D4FF7F07}"/>
              </a:ext>
            </a:extLst>
          </p:cNvPr>
          <p:cNvSpPr>
            <a:spLocks noGrp="1"/>
          </p:cNvSpPr>
          <p:nvPr>
            <p:ph type="title"/>
          </p:nvPr>
        </p:nvSpPr>
        <p:spPr>
          <a:xfrm>
            <a:off x="1675850" y="662362"/>
            <a:ext cx="8911687" cy="1280890"/>
          </a:xfrm>
        </p:spPr>
        <p:txBody>
          <a:bodyPr/>
          <a:lstStyle/>
          <a:p>
            <a:r>
              <a:rPr lang="en-GB" dirty="0"/>
              <a:t>ATP - LUCA’s nucleic acid</a:t>
            </a:r>
          </a:p>
        </p:txBody>
      </p:sp>
      <p:sp>
        <p:nvSpPr>
          <p:cNvPr id="4" name="Content Placeholder 3">
            <a:extLst>
              <a:ext uri="{FF2B5EF4-FFF2-40B4-BE49-F238E27FC236}">
                <a16:creationId xmlns:a16="http://schemas.microsoft.com/office/drawing/2014/main" id="{2D39E93E-EF1E-479E-AE4C-E186AA94F61C}"/>
              </a:ext>
            </a:extLst>
          </p:cNvPr>
          <p:cNvSpPr>
            <a:spLocks noGrp="1"/>
          </p:cNvSpPr>
          <p:nvPr>
            <p:ph sz="half" idx="1"/>
          </p:nvPr>
        </p:nvSpPr>
        <p:spPr>
          <a:xfrm>
            <a:off x="1938048" y="1905000"/>
            <a:ext cx="4313864" cy="3777622"/>
          </a:xfrm>
        </p:spPr>
        <p:txBody>
          <a:bodyPr/>
          <a:lstStyle/>
          <a:p>
            <a:r>
              <a:rPr lang="en-GB" dirty="0"/>
              <a:t>ATP</a:t>
            </a:r>
          </a:p>
          <a:p>
            <a:r>
              <a:rPr lang="en-GB" dirty="0"/>
              <a:t>RNA</a:t>
            </a:r>
          </a:p>
          <a:p>
            <a:r>
              <a:rPr lang="en-GB" dirty="0"/>
              <a:t>DNA</a:t>
            </a:r>
          </a:p>
          <a:p>
            <a:r>
              <a:rPr lang="en-GB" dirty="0"/>
              <a:t>Glucose</a:t>
            </a:r>
          </a:p>
          <a:p>
            <a:r>
              <a:rPr lang="en-GB" dirty="0"/>
              <a:t>Proteins</a:t>
            </a:r>
          </a:p>
          <a:p>
            <a:r>
              <a:rPr lang="en-GB" dirty="0"/>
              <a:t>Ribosomes</a:t>
            </a:r>
          </a:p>
          <a:p>
            <a:r>
              <a:rPr lang="en-GB" dirty="0"/>
              <a:t>Membranes</a:t>
            </a:r>
          </a:p>
          <a:p>
            <a:r>
              <a:rPr lang="en-GB" dirty="0"/>
              <a:t>Ion Channels</a:t>
            </a:r>
          </a:p>
        </p:txBody>
      </p:sp>
      <p:pic>
        <p:nvPicPr>
          <p:cNvPr id="14" name="Content Placeholder 13" descr="A picture containing object, clock&#10;&#10;Description generated with very high confidence">
            <a:extLst>
              <a:ext uri="{FF2B5EF4-FFF2-40B4-BE49-F238E27FC236}">
                <a16:creationId xmlns:a16="http://schemas.microsoft.com/office/drawing/2014/main" id="{17584267-C16F-4DA8-922D-E25EE63FA259}"/>
              </a:ext>
            </a:extLst>
          </p:cNvPr>
          <p:cNvPicPr>
            <a:picLocks noGrp="1" noChangeAspect="1"/>
          </p:cNvPicPr>
          <p:nvPr>
            <p:ph sz="half" idx="2"/>
          </p:nvPr>
        </p:nvPicPr>
        <p:blipFill>
          <a:blip r:embed="rId3"/>
          <a:stretch>
            <a:fillRect/>
          </a:stretch>
        </p:blipFill>
        <p:spPr>
          <a:xfrm>
            <a:off x="7771095" y="2125663"/>
            <a:ext cx="3153797" cy="3778250"/>
          </a:xfrm>
        </p:spPr>
      </p:pic>
      <p:pic>
        <p:nvPicPr>
          <p:cNvPr id="16" name="Picture 15" descr="A close up of a logo&#10;&#10;Description generated with very high confidence">
            <a:extLst>
              <a:ext uri="{FF2B5EF4-FFF2-40B4-BE49-F238E27FC236}">
                <a16:creationId xmlns:a16="http://schemas.microsoft.com/office/drawing/2014/main" id="{471232C5-0D07-4290-9D74-877A6CE84630}"/>
              </a:ext>
            </a:extLst>
          </p:cNvPr>
          <p:cNvPicPr>
            <a:picLocks noChangeAspect="1"/>
          </p:cNvPicPr>
          <p:nvPr/>
        </p:nvPicPr>
        <p:blipFill>
          <a:blip r:embed="rId4"/>
          <a:stretch>
            <a:fillRect/>
          </a:stretch>
        </p:blipFill>
        <p:spPr>
          <a:xfrm>
            <a:off x="4020095" y="4419600"/>
            <a:ext cx="4151810" cy="2045710"/>
          </a:xfrm>
          <a:prstGeom prst="rect">
            <a:avLst/>
          </a:prstGeom>
        </p:spPr>
      </p:pic>
      <p:sp>
        <p:nvSpPr>
          <p:cNvPr id="17" name="Rectangle 16">
            <a:extLst>
              <a:ext uri="{FF2B5EF4-FFF2-40B4-BE49-F238E27FC236}">
                <a16:creationId xmlns:a16="http://schemas.microsoft.com/office/drawing/2014/main" id="{1E96B511-0803-447F-ADE6-47EC426E5FDC}"/>
              </a:ext>
            </a:extLst>
          </p:cNvPr>
          <p:cNvSpPr/>
          <p:nvPr/>
        </p:nvSpPr>
        <p:spPr>
          <a:xfrm>
            <a:off x="5956799" y="4419600"/>
            <a:ext cx="590226" cy="369332"/>
          </a:xfrm>
          <a:prstGeom prst="rect">
            <a:avLst/>
          </a:prstGeom>
        </p:spPr>
        <p:txBody>
          <a:bodyPr wrap="none">
            <a:spAutoFit/>
          </a:bodyPr>
          <a:lstStyle/>
          <a:p>
            <a:r>
              <a:rPr lang="en-GB" dirty="0"/>
              <a:t>ATP</a:t>
            </a:r>
          </a:p>
        </p:txBody>
      </p:sp>
      <p:sp>
        <p:nvSpPr>
          <p:cNvPr id="18" name="Rectangle 17">
            <a:extLst>
              <a:ext uri="{FF2B5EF4-FFF2-40B4-BE49-F238E27FC236}">
                <a16:creationId xmlns:a16="http://schemas.microsoft.com/office/drawing/2014/main" id="{5F108472-70E2-46D8-840B-17B72336C224}"/>
              </a:ext>
            </a:extLst>
          </p:cNvPr>
          <p:cNvSpPr/>
          <p:nvPr/>
        </p:nvSpPr>
        <p:spPr>
          <a:xfrm>
            <a:off x="9920367" y="2232952"/>
            <a:ext cx="667170" cy="369332"/>
          </a:xfrm>
          <a:prstGeom prst="rect">
            <a:avLst/>
          </a:prstGeom>
        </p:spPr>
        <p:txBody>
          <a:bodyPr wrap="none">
            <a:spAutoFit/>
          </a:bodyPr>
          <a:lstStyle/>
          <a:p>
            <a:r>
              <a:rPr lang="en-GB" dirty="0"/>
              <a:t>RNA</a:t>
            </a:r>
          </a:p>
        </p:txBody>
      </p:sp>
      <p:pic>
        <p:nvPicPr>
          <p:cNvPr id="21" name="Picture 20" descr="A picture containing object, clock&#10;&#10;Description generated with very high confidence">
            <a:extLst>
              <a:ext uri="{FF2B5EF4-FFF2-40B4-BE49-F238E27FC236}">
                <a16:creationId xmlns:a16="http://schemas.microsoft.com/office/drawing/2014/main" id="{1F9F1718-2502-4530-B1DB-096E03B90E20}"/>
              </a:ext>
            </a:extLst>
          </p:cNvPr>
          <p:cNvPicPr>
            <a:picLocks noChangeAspect="1"/>
          </p:cNvPicPr>
          <p:nvPr/>
        </p:nvPicPr>
        <p:blipFill>
          <a:blip r:embed="rId5"/>
          <a:stretch>
            <a:fillRect/>
          </a:stretch>
        </p:blipFill>
        <p:spPr>
          <a:xfrm>
            <a:off x="7521308" y="2010568"/>
            <a:ext cx="3653370" cy="4376737"/>
          </a:xfrm>
          <a:prstGeom prst="rect">
            <a:avLst/>
          </a:prstGeom>
        </p:spPr>
      </p:pic>
      <p:sp>
        <p:nvSpPr>
          <p:cNvPr id="22" name="Rectangle 21">
            <a:extLst>
              <a:ext uri="{FF2B5EF4-FFF2-40B4-BE49-F238E27FC236}">
                <a16:creationId xmlns:a16="http://schemas.microsoft.com/office/drawing/2014/main" id="{D88BC4BF-1D68-4559-BC2F-7DEE72262C88}"/>
              </a:ext>
            </a:extLst>
          </p:cNvPr>
          <p:cNvSpPr/>
          <p:nvPr/>
        </p:nvSpPr>
        <p:spPr>
          <a:xfrm>
            <a:off x="9920367" y="2230396"/>
            <a:ext cx="699230" cy="369332"/>
          </a:xfrm>
          <a:prstGeom prst="rect">
            <a:avLst/>
          </a:prstGeom>
        </p:spPr>
        <p:txBody>
          <a:bodyPr wrap="none">
            <a:spAutoFit/>
          </a:bodyPr>
          <a:lstStyle/>
          <a:p>
            <a:r>
              <a:rPr lang="en-GB" dirty="0"/>
              <a:t>DNA</a:t>
            </a:r>
          </a:p>
        </p:txBody>
      </p:sp>
      <p:pic>
        <p:nvPicPr>
          <p:cNvPr id="24" name="Picture 23" descr="A screenshot of a computer&#10;&#10;Description generated with high confidence">
            <a:extLst>
              <a:ext uri="{FF2B5EF4-FFF2-40B4-BE49-F238E27FC236}">
                <a16:creationId xmlns:a16="http://schemas.microsoft.com/office/drawing/2014/main" id="{F7926C83-340F-47D8-9FC6-BDA07CC2F64C}"/>
              </a:ext>
            </a:extLst>
          </p:cNvPr>
          <p:cNvPicPr>
            <a:picLocks noChangeAspect="1"/>
          </p:cNvPicPr>
          <p:nvPr/>
        </p:nvPicPr>
        <p:blipFill>
          <a:blip r:embed="rId6"/>
          <a:stretch>
            <a:fillRect/>
          </a:stretch>
        </p:blipFill>
        <p:spPr>
          <a:xfrm>
            <a:off x="7060304" y="1513725"/>
            <a:ext cx="4444307" cy="2952794"/>
          </a:xfrm>
          <a:prstGeom prst="rect">
            <a:avLst/>
          </a:prstGeom>
        </p:spPr>
      </p:pic>
      <p:pic>
        <p:nvPicPr>
          <p:cNvPr id="26" name="Picture 25" descr="A picture containing clipart&#10;&#10;Description generated with very high confidence">
            <a:extLst>
              <a:ext uri="{FF2B5EF4-FFF2-40B4-BE49-F238E27FC236}">
                <a16:creationId xmlns:a16="http://schemas.microsoft.com/office/drawing/2014/main" id="{AB771725-D59B-45DD-AAA8-F40D57F4CC60}"/>
              </a:ext>
            </a:extLst>
          </p:cNvPr>
          <p:cNvPicPr>
            <a:picLocks noChangeAspect="1"/>
          </p:cNvPicPr>
          <p:nvPr/>
        </p:nvPicPr>
        <p:blipFill>
          <a:blip r:embed="rId7"/>
          <a:stretch>
            <a:fillRect/>
          </a:stretch>
        </p:blipFill>
        <p:spPr>
          <a:xfrm>
            <a:off x="5336762" y="1518591"/>
            <a:ext cx="6167849" cy="2824969"/>
          </a:xfrm>
          <a:prstGeom prst="rect">
            <a:avLst/>
          </a:prstGeom>
        </p:spPr>
      </p:pic>
      <p:pic>
        <p:nvPicPr>
          <p:cNvPr id="27" name="Picture 26" descr="A close up of a device&#10;&#10;Description generated with high confidence">
            <a:extLst>
              <a:ext uri="{FF2B5EF4-FFF2-40B4-BE49-F238E27FC236}">
                <a16:creationId xmlns:a16="http://schemas.microsoft.com/office/drawing/2014/main" id="{D06A30BA-A47E-46A9-9582-40E3D0EC414D}"/>
              </a:ext>
            </a:extLst>
          </p:cNvPr>
          <p:cNvPicPr>
            <a:picLocks noChangeAspect="1"/>
          </p:cNvPicPr>
          <p:nvPr/>
        </p:nvPicPr>
        <p:blipFill rotWithShape="1">
          <a:blip r:embed="rId8"/>
          <a:srcRect t="16120" b="16582"/>
          <a:stretch/>
        </p:blipFill>
        <p:spPr>
          <a:xfrm>
            <a:off x="5157501" y="1562427"/>
            <a:ext cx="6240035" cy="2799626"/>
          </a:xfrm>
          <a:prstGeom prst="rect">
            <a:avLst/>
          </a:prstGeom>
        </p:spPr>
      </p:pic>
    </p:spTree>
    <p:extLst>
      <p:ext uri="{BB962C8B-B14F-4D97-AF65-F5344CB8AC3E}">
        <p14:creationId xmlns:p14="http://schemas.microsoft.com/office/powerpoint/2010/main" val="4005006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14"/>
                                        </p:tgtEl>
                                        <p:attrNameLst>
                                          <p:attrName>style.visibility</p:attrName>
                                        </p:attrNameLst>
                                      </p:cBhvr>
                                      <p:to>
                                        <p:strVal val="hidden"/>
                                      </p:to>
                                    </p:set>
                                  </p:childTnLst>
                                </p:cTn>
                              </p:par>
                              <p:par>
                                <p:cTn id="9" presetID="1" presetClass="entr" presetSubtype="0" fill="hold" grpId="0" nodeType="withEffect">
                                  <p:stCondLst>
                                    <p:cond delay="0"/>
                                  </p:stCondLst>
                                  <p:childTnLst>
                                    <p:set>
                                      <p:cBhvr>
                                        <p:cTn id="10" dur="1" fill="hold">
                                          <p:stCondLst>
                                            <p:cond delay="0"/>
                                          </p:stCondLst>
                                        </p:cTn>
                                        <p:tgtEl>
                                          <p:spTgt spid="22"/>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1"/>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xit" presetSubtype="0" fill="hold" grpId="1" nodeType="clickEffect">
                                  <p:stCondLst>
                                    <p:cond delay="0"/>
                                  </p:stCondLst>
                                  <p:childTnLst>
                                    <p:set>
                                      <p:cBhvr>
                                        <p:cTn id="16" dur="1" fill="hold">
                                          <p:stCondLst>
                                            <p:cond delay="0"/>
                                          </p:stCondLst>
                                        </p:cTn>
                                        <p:tgtEl>
                                          <p:spTgt spid="22"/>
                                        </p:tgtEl>
                                        <p:attrNameLst>
                                          <p:attrName>style.visibility</p:attrName>
                                        </p:attrNameLst>
                                      </p:cBhvr>
                                      <p:to>
                                        <p:strVal val="hidden"/>
                                      </p:to>
                                    </p:set>
                                  </p:childTnLst>
                                </p:cTn>
                              </p:par>
                              <p:par>
                                <p:cTn id="17" presetID="1" presetClass="exit" presetSubtype="0" fill="hold" nodeType="withEffect">
                                  <p:stCondLst>
                                    <p:cond delay="0"/>
                                  </p:stCondLst>
                                  <p:childTnLst>
                                    <p:set>
                                      <p:cBhvr>
                                        <p:cTn id="18" dur="1" fill="hold">
                                          <p:stCondLst>
                                            <p:cond delay="0"/>
                                          </p:stCondLst>
                                        </p:cTn>
                                        <p:tgtEl>
                                          <p:spTgt spid="21"/>
                                        </p:tgtEl>
                                        <p:attrNameLst>
                                          <p:attrName>style.visibility</p:attrName>
                                        </p:attrNameLst>
                                      </p:cBhvr>
                                      <p:to>
                                        <p:strVal val="hidden"/>
                                      </p:to>
                                    </p:set>
                                  </p:childTnLst>
                                </p:cTn>
                              </p:par>
                              <p:par>
                                <p:cTn id="19" presetID="1" presetClass="entr" presetSubtype="0" fill="hold"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24"/>
                                        </p:tgtEl>
                                        <p:attrNameLst>
                                          <p:attrName>style.visibility</p:attrName>
                                        </p:attrNameLst>
                                      </p:cBhvr>
                                      <p:to>
                                        <p:strVal val="hidden"/>
                                      </p:to>
                                    </p:set>
                                  </p:childTnLst>
                                </p:cTn>
                              </p:par>
                              <p:par>
                                <p:cTn id="25" presetID="1" presetClass="entr" presetSubtype="0" fill="hold" nodeType="with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26"/>
                                        </p:tgtEl>
                                        <p:attrNameLst>
                                          <p:attrName>style.visibility</p:attrName>
                                        </p:attrNameLst>
                                      </p:cBhvr>
                                      <p:to>
                                        <p:strVal val="hidden"/>
                                      </p:to>
                                    </p:set>
                                  </p:childTnLst>
                                </p:cTn>
                              </p:par>
                              <p:par>
                                <p:cTn id="31" presetID="1" presetClass="entr" presetSubtype="0" fill="hold" nodeType="withEffect">
                                  <p:stCondLst>
                                    <p:cond delay="0"/>
                                  </p:stCondLst>
                                  <p:childTnLst>
                                    <p:set>
                                      <p:cBhvr>
                                        <p:cTn id="32" dur="1" fill="hold">
                                          <p:stCondLst>
                                            <p:cond delay="0"/>
                                          </p:stCondLst>
                                        </p:cTn>
                                        <p:tgtEl>
                                          <p:spTgt spid="2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2" grpId="0"/>
      <p:bldP spid="22" grpId="1"/>
    </p:bld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5858</TotalTime>
  <Words>2277</Words>
  <Application>Microsoft Office PowerPoint</Application>
  <PresentationFormat>Widescreen</PresentationFormat>
  <Paragraphs>259</Paragraphs>
  <Slides>14</Slides>
  <Notes>14</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Wingdings 3</vt:lpstr>
      <vt:lpstr>Wisp</vt:lpstr>
      <vt:lpstr>Metabolism</vt:lpstr>
      <vt:lpstr>Basic requirements for life</vt:lpstr>
      <vt:lpstr>All organisms need carbon to make energy</vt:lpstr>
      <vt:lpstr>Where do you get your carbon?</vt:lpstr>
      <vt:lpstr>PowerPoint Presentation</vt:lpstr>
      <vt:lpstr>PowerPoint Presentation</vt:lpstr>
      <vt:lpstr>What do we mean by energy?</vt:lpstr>
      <vt:lpstr>Photosynthesis</vt:lpstr>
      <vt:lpstr>How do cells make energy or ATP?</vt:lpstr>
      <vt:lpstr>Cells use ATP to carry out chemical, transport and mechanical work</vt:lpstr>
      <vt:lpstr>Cells use ATP to carry out chemical, transport and mechanical work</vt:lpstr>
      <vt:lpstr>Cells use ATP to carry out chemical, transport and mechanical work</vt:lpstr>
      <vt:lpstr>ATP - LUCA’s nucleic acid</vt:lpstr>
      <vt:lpstr>ATP - LUCA’s nucleic acid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Fungi</dc:title>
  <dc:creator>RAWLINGS A. (612964)</dc:creator>
  <cp:lastModifiedBy>anna rawlings</cp:lastModifiedBy>
  <cp:revision>118</cp:revision>
  <dcterms:created xsi:type="dcterms:W3CDTF">2018-03-13T09:57:16Z</dcterms:created>
  <dcterms:modified xsi:type="dcterms:W3CDTF">2019-02-12T16:18:16Z</dcterms:modified>
</cp:coreProperties>
</file>