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29"/>
  </p:notesMasterIdLst>
  <p:handoutMasterIdLst>
    <p:handoutMasterId r:id="rId30"/>
  </p:handoutMasterIdLst>
  <p:sldIdLst>
    <p:sldId id="256" r:id="rId4"/>
    <p:sldId id="276" r:id="rId5"/>
    <p:sldId id="283" r:id="rId6"/>
    <p:sldId id="296" r:id="rId7"/>
    <p:sldId id="294" r:id="rId8"/>
    <p:sldId id="297" r:id="rId9"/>
    <p:sldId id="292" r:id="rId10"/>
    <p:sldId id="316" r:id="rId11"/>
    <p:sldId id="298" r:id="rId12"/>
    <p:sldId id="263" r:id="rId13"/>
    <p:sldId id="299" r:id="rId14"/>
    <p:sldId id="300" r:id="rId15"/>
    <p:sldId id="301" r:id="rId16"/>
    <p:sldId id="295" r:id="rId17"/>
    <p:sldId id="303" r:id="rId18"/>
    <p:sldId id="304" r:id="rId19"/>
    <p:sldId id="305" r:id="rId20"/>
    <p:sldId id="306" r:id="rId21"/>
    <p:sldId id="307" r:id="rId22"/>
    <p:sldId id="308" r:id="rId23"/>
    <p:sldId id="310" r:id="rId24"/>
    <p:sldId id="317" r:id="rId25"/>
    <p:sldId id="277" r:id="rId26"/>
    <p:sldId id="278" r:id="rId27"/>
    <p:sldId id="284"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p:cViewPr>
        <p:scale>
          <a:sx n="73" d="100"/>
          <a:sy n="73" d="100"/>
        </p:scale>
        <p:origin x="756" y="5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1.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11/05/2019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5/11/2019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Instructions – </a:t>
            </a:r>
          </a:p>
          <a:p>
            <a:r>
              <a:rPr lang="en-GB" dirty="0"/>
              <a:t>5 Students to be at the centre of the class where all students can see. Assign them a group topic</a:t>
            </a:r>
          </a:p>
        </p:txBody>
      </p:sp>
      <p:sp>
        <p:nvSpPr>
          <p:cNvPr id="4" name="Slide Number Placeholder 3"/>
          <p:cNvSpPr>
            <a:spLocks noGrp="1"/>
          </p:cNvSpPr>
          <p:nvPr>
            <p:ph type="sldNum" sz="quarter" idx="10"/>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072086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Instructions – </a:t>
            </a:r>
          </a:p>
          <a:p>
            <a:r>
              <a:rPr lang="en-GB" dirty="0"/>
              <a:t>5 Students to be at the centre of the class where all students can see. Assign them a group topic</a:t>
            </a:r>
          </a:p>
        </p:txBody>
      </p:sp>
      <p:sp>
        <p:nvSpPr>
          <p:cNvPr id="4" name="Slide Number Placeholder 3"/>
          <p:cNvSpPr>
            <a:spLocks noGrp="1"/>
          </p:cNvSpPr>
          <p:nvPr>
            <p:ph type="sldNum" sz="quarter" idx="10"/>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24089936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Team Roles </a:t>
            </a:r>
          </a:p>
          <a:p>
            <a:r>
              <a:rPr lang="en-US" dirty="0"/>
              <a:t>• A team is when a number of people are working together with mutual commitment  for an </a:t>
            </a:r>
            <a:r>
              <a:rPr lang="en-US" dirty="0" err="1"/>
              <a:t>organisation</a:t>
            </a:r>
            <a:r>
              <a:rPr lang="en-US" dirty="0"/>
              <a:t> to achieve same roles and these goal. There are two important terms to define team roles, these are split in to groups and teams (Morgan, 2017). • There is no great difference in whether you are working in a team or group, but sometimes people will have different ideas and will behave differently then you and other team members or views with in the group (IBID). • When selecting a team member for a certain job role it is very important that you are aware of their abilities, personality, interests, demographics and gender. (Morgan,2017 page 203)</a:t>
            </a:r>
          </a:p>
          <a:p>
            <a:r>
              <a:rPr lang="en-US" dirty="0"/>
              <a:t>• Coordinator • Strengths – mature, confident and talented • Weakness – can be manipulative, offloads own work share. • 2 Implementer • strengths – practical, reliable and efficient . • Weaknesses – somewhat inflexible and can be slow to respond • 3. Shaper • Strengths – challenging, dynamic and thrives on pressure • Weaknesses – prone to provocation and offends people’s feelings • 4. Completer – Finisher • Strengths – painstaking, diligent, anxious • Weaknesses – can be inclined to worry unduly, reluctant • 5. Resource investigator • Strengths – outgoing, enthusiastic, communicative • Weaknesses – over optimistic, can lose interest quickly</a:t>
            </a:r>
          </a:p>
          <a:p>
            <a:r>
              <a:rPr lang="en-US" dirty="0"/>
              <a:t> 6. Specialist • Strengths – single minded, dedicated • Weaknesses – contributes only on narrow front, runs on technicalities • 7. Monitor Evaluator • Strengths – sober, strategic and discerning • Weaknesses – lacks drive and ability to inspire • 8. Plant • Strengths-creative, imaginative • Weaknesses – ignore incidentals, too preoccupied • 9. Team worker • Strengths – cooperative, perceptive and diplomatic • Weaknesses – indecisive, avoids confrontation(Morgan, 2017) • This model has been used extensively in business to form teams, has research support and it certainly has intuitive appeal. (BusinessDictionary.com, 2019)</a:t>
            </a:r>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4132596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8302064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r>
              <a:rPr lang="en-US" sz="1200" dirty="0"/>
              <a:t>Kim Latimer</a:t>
            </a:r>
          </a:p>
          <a:p>
            <a:pPr marL="0" lvl="0" indent="0">
              <a:spcBef>
                <a:spcPts val="0"/>
              </a:spcBef>
              <a:buNone/>
              <a:defRPr/>
            </a:pPr>
            <a:r>
              <a:rPr lang="en-US" sz="1200" b="1" dirty="0">
                <a:latin typeface="Arial" panose="020B0604020202020204" pitchFamily="34" charset="0"/>
                <a:cs typeface="Arial" panose="020B0604020202020204" pitchFamily="34" charset="0"/>
              </a:rPr>
              <a:t>FORMING</a:t>
            </a:r>
            <a:r>
              <a:rPr lang="en-US" sz="1200" dirty="0">
                <a:latin typeface="Arial" panose="020B0604020202020204" pitchFamily="34" charset="0"/>
                <a:cs typeface="Arial" panose="020B0604020202020204" pitchFamily="34" charset="0"/>
              </a:rPr>
              <a:t> -  this is also known as the immature group, when individuals with certain characteristics are      		              put together. There maybe an uncertainty therefore, looking outside for guidance some may feel anxious as they are unsure of their roles</a:t>
            </a:r>
          </a:p>
          <a:p>
            <a:r>
              <a:rPr lang="en-US" sz="1200" dirty="0">
                <a:latin typeface="Arial" panose="020B0604020202020204" pitchFamily="34" charset="0"/>
                <a:cs typeface="Arial" panose="020B0604020202020204" pitchFamily="34" charset="0"/>
              </a:rPr>
              <a:t> - </a:t>
            </a:r>
            <a:r>
              <a:rPr lang="en-US" sz="1200" b="1" dirty="0">
                <a:latin typeface="Arial" panose="020B0604020202020204" pitchFamily="34" charset="0"/>
                <a:cs typeface="Arial" panose="020B0604020202020204" pitchFamily="34" charset="0"/>
              </a:rPr>
              <a:t>STORMING</a:t>
            </a:r>
            <a:r>
              <a:rPr lang="en-US" sz="1200" dirty="0">
                <a:latin typeface="Arial" panose="020B0604020202020204" pitchFamily="34" charset="0"/>
                <a:cs typeface="Arial" panose="020B0604020202020204" pitchFamily="34" charset="0"/>
              </a:rPr>
              <a:t> – In this stage there is usually hostility and even tension as leadership, roles are being delegated</a:t>
            </a:r>
          </a:p>
          <a:p>
            <a:pPr marL="171450" indent="-171450">
              <a:buFontTx/>
              <a:buChar char="-"/>
            </a:pPr>
            <a:r>
              <a:rPr lang="en-US" sz="1200" b="1" dirty="0">
                <a:latin typeface="Arial" panose="020B0604020202020204" pitchFamily="34" charset="0"/>
                <a:cs typeface="Arial" panose="020B0604020202020204" pitchFamily="34" charset="0"/>
              </a:rPr>
              <a:t>NORMING</a:t>
            </a:r>
            <a:r>
              <a:rPr lang="en-US" sz="1200" dirty="0">
                <a:latin typeface="Arial" panose="020B0604020202020204" pitchFamily="34" charset="0"/>
                <a:cs typeface="Arial" panose="020B0604020202020204" pitchFamily="34" charset="0"/>
              </a:rPr>
              <a:t> – at this stage leadership and roles have been accepted. All members are co operating and an established trust between each member as formed.</a:t>
            </a:r>
          </a:p>
          <a:p>
            <a:pPr marL="171450" lvl="0" indent="-171450">
              <a:spcBef>
                <a:spcPts val="0"/>
              </a:spcBef>
              <a:buFontTx/>
              <a:buChar char="-"/>
              <a:defRPr/>
            </a:pPr>
            <a:r>
              <a:rPr lang="en-US" sz="1200" i="1" dirty="0"/>
              <a:t>-</a:t>
            </a:r>
            <a:r>
              <a:rPr lang="en-US" sz="1200" b="1" i="1" dirty="0"/>
              <a:t> PERFORMING </a:t>
            </a:r>
            <a:r>
              <a:rPr lang="en-US" sz="1200" i="1" dirty="0"/>
              <a:t>-  this stage each member as given their ideas and opinions towards the task and as a team decided on the best course of action. Therefore, ensuring a successful performance.</a:t>
            </a:r>
          </a:p>
          <a:p>
            <a:pPr marL="171450" lvl="0" indent="-171450">
              <a:spcBef>
                <a:spcPts val="0"/>
              </a:spcBef>
              <a:buFontTx/>
              <a:buChar char="-"/>
              <a:defRPr/>
            </a:pPr>
            <a:r>
              <a:rPr lang="en-US" sz="1200" dirty="0"/>
              <a:t> -</a:t>
            </a:r>
            <a:r>
              <a:rPr lang="en-US" sz="1200" b="1" i="1" dirty="0"/>
              <a:t> </a:t>
            </a:r>
            <a:r>
              <a:rPr lang="en-US" sz="1200" b="1" dirty="0"/>
              <a:t>ADJOURNING</a:t>
            </a:r>
            <a:r>
              <a:rPr lang="en-US" sz="1200" b="1" i="1" dirty="0"/>
              <a:t> </a:t>
            </a:r>
            <a:r>
              <a:rPr lang="en-US" sz="1200" dirty="0"/>
              <a:t>–  this stage is where some of the team members may feel anxiety as the team  separate, this could be due to friendships that have formed. It is also the time where every member can see how far they have come not only as a team but as an individual</a:t>
            </a: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10402536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(Brady, 2009) says that for an effective and successful team development, the team needs to have;</a:t>
            </a:r>
          </a:p>
          <a:p>
            <a:r>
              <a:rPr lang="en-US" dirty="0"/>
              <a:t>Good listening skills -  Having these skills when working in a team, is to have the ability to follow the information process correctly.  Without listening to what each member is inputting easily, could result in ineffective communication and  can be the cause of conflicts.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400" b="1" dirty="0"/>
              <a:t>Good communication skills </a:t>
            </a:r>
            <a:r>
              <a:rPr lang="en-US" sz="1200" dirty="0"/>
              <a:t>- When communicating within a team, it helps eliminates any misunderstandings. It can encourage a healthy and peaceful work environment. Also, it will let you get work done quickly and professionally</a:t>
            </a:r>
            <a:r>
              <a:rPr lang="en-US" dirty="0"/>
              <a:t>.</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400" b="1" dirty="0"/>
              <a:t>Establish trust </a:t>
            </a:r>
            <a:r>
              <a:rPr lang="en-US" dirty="0"/>
              <a:t>– </a:t>
            </a:r>
            <a:r>
              <a:rPr lang="en-US" sz="1200" dirty="0"/>
              <a:t>By establishing trust within the team is to communicate openly and getting to know one another. It is regarded as a high importance as you are building trust and gaining confidence within the team.</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1021587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Presentation slides were created by Kim Latimer 1808515</a:t>
            </a:r>
          </a:p>
        </p:txBody>
      </p:sp>
      <p:sp>
        <p:nvSpPr>
          <p:cNvPr id="4" name="Slide Number Placeholder 3"/>
          <p:cNvSpPr>
            <a:spLocks noGrp="1"/>
          </p:cNvSpPr>
          <p:nvPr>
            <p:ph type="sldNum" sz="quarter" idx="5"/>
          </p:nvPr>
        </p:nvSpPr>
        <p:spPr/>
        <p:txBody>
          <a:bodyPr/>
          <a:lstStyle/>
          <a:p>
            <a:fld id="{EBB9C6ED-3E04-4202-B8F9-C93DAD1A1649}" type="slidenum">
              <a:rPr lang="en-US" smtClean="0"/>
              <a:t>25</a:t>
            </a:fld>
            <a:endParaRPr lang="en-US"/>
          </a:p>
        </p:txBody>
      </p:sp>
    </p:spTree>
    <p:extLst>
      <p:ext uri="{BB962C8B-B14F-4D97-AF65-F5344CB8AC3E}">
        <p14:creationId xmlns:p14="http://schemas.microsoft.com/office/powerpoint/2010/main" val="8624085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11/05/2019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11/05/2019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11/05/2019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11/05/2019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11/05/2019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11/05/2019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svg"/><Relationship Id="rId3" Type="http://schemas.openxmlformats.org/officeDocument/2006/relationships/image" Target="../media/image3.png"/><Relationship Id="rId7" Type="http://schemas.openxmlformats.org/officeDocument/2006/relationships/image" Target="../media/image10.svg"/><Relationship Id="rId12" Type="http://schemas.openxmlformats.org/officeDocument/2006/relationships/image" Target="../media/image15.png"/><Relationship Id="rId2" Type="http://schemas.openxmlformats.org/officeDocument/2006/relationships/image" Target="../media/image6.jpg"/><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image" Target="../media/image14.svg"/><Relationship Id="rId5" Type="http://schemas.openxmlformats.org/officeDocument/2006/relationships/image" Target="../media/image8.sv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sv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9.svg"/></Relationships>
</file>

<file path=ppt/slides/_rels/slide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23.sv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4.jpg"/></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30.svg"/><Relationship Id="rId13" Type="http://schemas.openxmlformats.org/officeDocument/2006/relationships/image" Target="../media/image35.png"/><Relationship Id="rId18" Type="http://schemas.openxmlformats.org/officeDocument/2006/relationships/image" Target="../media/image40.sv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svg"/><Relationship Id="rId17" Type="http://schemas.openxmlformats.org/officeDocument/2006/relationships/image" Target="../media/image39.png"/><Relationship Id="rId2" Type="http://schemas.openxmlformats.org/officeDocument/2006/relationships/notesSlide" Target="../notesSlides/notesSlide3.xml"/><Relationship Id="rId16" Type="http://schemas.openxmlformats.org/officeDocument/2006/relationships/image" Target="../media/image38.svg"/><Relationship Id="rId20" Type="http://schemas.openxmlformats.org/officeDocument/2006/relationships/image" Target="../media/image42.svg"/><Relationship Id="rId1" Type="http://schemas.openxmlformats.org/officeDocument/2006/relationships/slideLayout" Target="../slideLayouts/slideLayout2.xml"/><Relationship Id="rId6" Type="http://schemas.openxmlformats.org/officeDocument/2006/relationships/image" Target="../media/image28.svg"/><Relationship Id="rId11" Type="http://schemas.openxmlformats.org/officeDocument/2006/relationships/image" Target="../media/image33.png"/><Relationship Id="rId5" Type="http://schemas.openxmlformats.org/officeDocument/2006/relationships/image" Target="../media/image27.png"/><Relationship Id="rId15" Type="http://schemas.openxmlformats.org/officeDocument/2006/relationships/image" Target="../media/image37.png"/><Relationship Id="rId10" Type="http://schemas.openxmlformats.org/officeDocument/2006/relationships/image" Target="../media/image32.svg"/><Relationship Id="rId19" Type="http://schemas.openxmlformats.org/officeDocument/2006/relationships/image" Target="../media/image41.png"/><Relationship Id="rId4" Type="http://schemas.openxmlformats.org/officeDocument/2006/relationships/image" Target="../media/image26.svg"/><Relationship Id="rId9" Type="http://schemas.openxmlformats.org/officeDocument/2006/relationships/image" Target="../media/image31.png"/><Relationship Id="rId14" Type="http://schemas.openxmlformats.org/officeDocument/2006/relationships/image" Target="../media/image36.sv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3.jpg"/></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3.png"/><Relationship Id="rId7" Type="http://schemas.openxmlformats.org/officeDocument/2006/relationships/image" Target="../media/image47.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6.png"/><Relationship Id="rId11" Type="http://schemas.openxmlformats.org/officeDocument/2006/relationships/image" Target="../media/image51.png"/><Relationship Id="rId5" Type="http://schemas.openxmlformats.org/officeDocument/2006/relationships/image" Target="../media/image45.svg"/><Relationship Id="rId10" Type="http://schemas.openxmlformats.org/officeDocument/2006/relationships/image" Target="../media/image50.png"/><Relationship Id="rId4" Type="http://schemas.openxmlformats.org/officeDocument/2006/relationships/image" Target="../media/image44.png"/><Relationship Id="rId9" Type="http://schemas.openxmlformats.org/officeDocument/2006/relationships/image" Target="../media/image49.svg"/></Relationships>
</file>

<file path=ppt/slides/_rels/slide1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59.png"/><Relationship Id="rId13" Type="http://schemas.openxmlformats.org/officeDocument/2006/relationships/image" Target="../media/image64.svg"/><Relationship Id="rId3" Type="http://schemas.openxmlformats.org/officeDocument/2006/relationships/image" Target="../media/image54.svg"/><Relationship Id="rId7" Type="http://schemas.openxmlformats.org/officeDocument/2006/relationships/image" Target="../media/image58.svg"/><Relationship Id="rId12" Type="http://schemas.openxmlformats.org/officeDocument/2006/relationships/image" Target="../media/image63.png"/><Relationship Id="rId17" Type="http://schemas.openxmlformats.org/officeDocument/2006/relationships/image" Target="../media/image68.svg"/><Relationship Id="rId2" Type="http://schemas.openxmlformats.org/officeDocument/2006/relationships/image" Target="../media/image53.png"/><Relationship Id="rId16" Type="http://schemas.openxmlformats.org/officeDocument/2006/relationships/image" Target="../media/image67.png"/><Relationship Id="rId1" Type="http://schemas.openxmlformats.org/officeDocument/2006/relationships/slideLayout" Target="../slideLayouts/slideLayout2.xml"/><Relationship Id="rId6" Type="http://schemas.openxmlformats.org/officeDocument/2006/relationships/image" Target="../media/image57.png"/><Relationship Id="rId11" Type="http://schemas.openxmlformats.org/officeDocument/2006/relationships/image" Target="../media/image62.svg"/><Relationship Id="rId5" Type="http://schemas.openxmlformats.org/officeDocument/2006/relationships/image" Target="../media/image56.svg"/><Relationship Id="rId15" Type="http://schemas.openxmlformats.org/officeDocument/2006/relationships/image" Target="../media/image66.svg"/><Relationship Id="rId10" Type="http://schemas.openxmlformats.org/officeDocument/2006/relationships/image" Target="../media/image61.png"/><Relationship Id="rId4" Type="http://schemas.openxmlformats.org/officeDocument/2006/relationships/image" Target="../media/image55.png"/><Relationship Id="rId9" Type="http://schemas.openxmlformats.org/officeDocument/2006/relationships/image" Target="../media/image60.svg"/><Relationship Id="rId14" Type="http://schemas.openxmlformats.org/officeDocument/2006/relationships/image" Target="../media/image65.png"/></Relationships>
</file>

<file path=ppt/slides/_rels/slide16.xml.rels><?xml version="1.0" encoding="UTF-8" standalone="yes"?>
<Relationships xmlns="http://schemas.openxmlformats.org/package/2006/relationships"><Relationship Id="rId8" Type="http://schemas.openxmlformats.org/officeDocument/2006/relationships/image" Target="../media/image74.svg"/><Relationship Id="rId3" Type="http://schemas.openxmlformats.org/officeDocument/2006/relationships/image" Target="../media/image69.png"/><Relationship Id="rId7" Type="http://schemas.openxmlformats.org/officeDocument/2006/relationships/image" Target="../media/image73.png"/><Relationship Id="rId12" Type="http://schemas.openxmlformats.org/officeDocument/2006/relationships/image" Target="../media/image16.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72.svg"/><Relationship Id="rId11" Type="http://schemas.openxmlformats.org/officeDocument/2006/relationships/image" Target="../media/image15.png"/><Relationship Id="rId5" Type="http://schemas.openxmlformats.org/officeDocument/2006/relationships/image" Target="../media/image71.png"/><Relationship Id="rId10" Type="http://schemas.openxmlformats.org/officeDocument/2006/relationships/image" Target="../media/image76.svg"/><Relationship Id="rId4" Type="http://schemas.openxmlformats.org/officeDocument/2006/relationships/image" Target="../media/image70.svg"/><Relationship Id="rId9" Type="http://schemas.openxmlformats.org/officeDocument/2006/relationships/image" Target="../media/image75.png"/></Relationships>
</file>

<file path=ppt/slides/_rels/slide17.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9.svg"/><Relationship Id="rId2" Type="http://schemas.openxmlformats.org/officeDocument/2006/relationships/image" Target="../media/image78.png"/><Relationship Id="rId1" Type="http://schemas.openxmlformats.org/officeDocument/2006/relationships/slideLayout" Target="../slideLayouts/slideLayout2.xml"/><Relationship Id="rId5" Type="http://schemas.openxmlformats.org/officeDocument/2006/relationships/image" Target="../media/image81.svg"/><Relationship Id="rId4" Type="http://schemas.openxmlformats.org/officeDocument/2006/relationships/image" Target="../media/image80.png"/></Relationships>
</file>

<file path=ppt/slides/_rels/slide19.xml.rels><?xml version="1.0" encoding="UTF-8" standalone="yes"?>
<Relationships xmlns="http://schemas.openxmlformats.org/package/2006/relationships"><Relationship Id="rId8" Type="http://schemas.openxmlformats.org/officeDocument/2006/relationships/image" Target="../media/image88.png"/><Relationship Id="rId3" Type="http://schemas.openxmlformats.org/officeDocument/2006/relationships/image" Target="../media/image83.svg"/><Relationship Id="rId7" Type="http://schemas.openxmlformats.org/officeDocument/2006/relationships/image" Target="../media/image87.svg"/><Relationship Id="rId2" Type="http://schemas.openxmlformats.org/officeDocument/2006/relationships/image" Target="../media/image82.png"/><Relationship Id="rId1" Type="http://schemas.openxmlformats.org/officeDocument/2006/relationships/slideLayout" Target="../slideLayouts/slideLayout2.xml"/><Relationship Id="rId6" Type="http://schemas.openxmlformats.org/officeDocument/2006/relationships/image" Target="../media/image86.png"/><Relationship Id="rId11" Type="http://schemas.openxmlformats.org/officeDocument/2006/relationships/image" Target="../media/image91.svg"/><Relationship Id="rId5" Type="http://schemas.openxmlformats.org/officeDocument/2006/relationships/image" Target="../media/image85.svg"/><Relationship Id="rId10" Type="http://schemas.openxmlformats.org/officeDocument/2006/relationships/image" Target="../media/image90.png"/><Relationship Id="rId4" Type="http://schemas.openxmlformats.org/officeDocument/2006/relationships/image" Target="../media/image84.png"/><Relationship Id="rId9" Type="http://schemas.openxmlformats.org/officeDocument/2006/relationships/image" Target="../media/image89.svg"/></Relationships>
</file>

<file path=ppt/slides/_rels/slide20.xml.rels><?xml version="1.0" encoding="UTF-8" standalone="yes"?>
<Relationships xmlns="http://schemas.openxmlformats.org/package/2006/relationships"><Relationship Id="rId2" Type="http://schemas.openxmlformats.org/officeDocument/2006/relationships/image" Target="../media/image9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4.jpg"/><Relationship Id="rId2" Type="http://schemas.openxmlformats.org/officeDocument/2006/relationships/image" Target="../media/image9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br>
              <a:rPr lang="en-GB" altLang="en-US" sz="2400" dirty="0"/>
            </a:br>
            <a:br>
              <a:rPr lang="en-GB" altLang="en-US" dirty="0"/>
            </a:br>
            <a:r>
              <a:rPr lang="en-GB" dirty="0"/>
              <a:t> </a:t>
            </a:r>
            <a:r>
              <a:rPr lang="en-GB" sz="3100" b="1" dirty="0">
                <a:solidFill>
                  <a:schemeClr val="accent2">
                    <a:lumMod val="20000"/>
                    <a:lumOff val="80000"/>
                  </a:schemeClr>
                </a:solidFill>
              </a:rPr>
              <a:t>Effective Team Working &amp; Communications</a:t>
            </a:r>
            <a:br>
              <a:rPr lang="en-GB" sz="4000" b="1" dirty="0">
                <a:solidFill>
                  <a:schemeClr val="accent2">
                    <a:lumMod val="20000"/>
                    <a:lumOff val="80000"/>
                  </a:schemeClr>
                </a:solidFill>
              </a:rPr>
            </a:br>
            <a:r>
              <a:rPr lang="en-GB" sz="3100" b="1" dirty="0">
                <a:solidFill>
                  <a:schemeClr val="accent2">
                    <a:lumMod val="20000"/>
                    <a:lumOff val="80000"/>
                  </a:schemeClr>
                </a:solidFill>
              </a:rPr>
              <a:t>(BMSK 4002)</a:t>
            </a:r>
            <a:br>
              <a:rPr lang="en-GB" sz="31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UWTSD CONSULTANTS</a:t>
            </a:r>
            <a:br>
              <a:rPr lang="en-GB" sz="3200" b="1" dirty="0">
                <a:solidFill>
                  <a:schemeClr val="accent2">
                    <a:lumMod val="20000"/>
                    <a:lumOff val="80000"/>
                  </a:schemeClr>
                </a:solidFill>
              </a:rPr>
            </a:br>
            <a:r>
              <a:rPr lang="en-GB" sz="3200" dirty="0">
                <a:solidFill>
                  <a:schemeClr val="accent2">
                    <a:lumMod val="20000"/>
                    <a:lumOff val="80000"/>
                  </a:schemeClr>
                </a:solidFill>
              </a:rPr>
              <a:t>Group Five</a:t>
            </a:r>
            <a:br>
              <a:rPr lang="en-GB" sz="3200" dirty="0">
                <a:solidFill>
                  <a:schemeClr val="accent2">
                    <a:lumMod val="20000"/>
                    <a:lumOff val="80000"/>
                  </a:schemeClr>
                </a:solidFill>
              </a:rPr>
            </a:br>
            <a:r>
              <a:rPr lang="en-GB" sz="3100" dirty="0">
                <a:solidFill>
                  <a:schemeClr val="accent2">
                    <a:lumMod val="20000"/>
                    <a:lumOff val="80000"/>
                  </a:schemeClr>
                </a:solidFill>
              </a:rPr>
              <a:t>Vickie </a:t>
            </a:r>
            <a:r>
              <a:rPr lang="en-GB" sz="3100" dirty="0" err="1">
                <a:solidFill>
                  <a:schemeClr val="accent2">
                    <a:lumMod val="20000"/>
                    <a:lumOff val="80000"/>
                  </a:schemeClr>
                </a:solidFill>
              </a:rPr>
              <a:t>Chonkria</a:t>
            </a:r>
            <a:r>
              <a:rPr lang="en-GB" sz="3100" dirty="0">
                <a:solidFill>
                  <a:schemeClr val="accent2">
                    <a:lumMod val="20000"/>
                    <a:lumOff val="80000"/>
                  </a:schemeClr>
                </a:solidFill>
              </a:rPr>
              <a:t> -1810567, Kim Latimer -1808515, Farida Khalid -1809611, Salah </a:t>
            </a:r>
            <a:r>
              <a:rPr lang="en-GB" sz="3100" dirty="0" err="1">
                <a:solidFill>
                  <a:schemeClr val="accent2">
                    <a:lumMod val="20000"/>
                    <a:lumOff val="80000"/>
                  </a:schemeClr>
                </a:solidFill>
              </a:rPr>
              <a:t>Hmamly</a:t>
            </a:r>
            <a:r>
              <a:rPr lang="en-GB" sz="3100" dirty="0">
                <a:solidFill>
                  <a:schemeClr val="accent2">
                    <a:lumMod val="20000"/>
                    <a:lumOff val="80000"/>
                  </a:schemeClr>
                </a:solidFill>
              </a:rPr>
              <a:t> -1807406, Umar </a:t>
            </a:r>
            <a:r>
              <a:rPr lang="en-GB" sz="3100" dirty="0" err="1">
                <a:solidFill>
                  <a:schemeClr val="accent2">
                    <a:lumMod val="20000"/>
                    <a:lumOff val="80000"/>
                  </a:schemeClr>
                </a:solidFill>
              </a:rPr>
              <a:t>Manir</a:t>
            </a:r>
            <a:r>
              <a:rPr lang="en-GB" sz="3100" dirty="0">
                <a:solidFill>
                  <a:schemeClr val="accent2">
                    <a:lumMod val="20000"/>
                    <a:lumOff val="80000"/>
                  </a:schemeClr>
                </a:solidFill>
              </a:rPr>
              <a:t> - 1807422</a:t>
            </a:r>
            <a:br>
              <a:rPr lang="en-GB" sz="3200" dirty="0">
                <a:solidFill>
                  <a:schemeClr val="accent2">
                    <a:lumMod val="20000"/>
                    <a:lumOff val="80000"/>
                  </a:schemeClr>
                </a:solidFill>
              </a:rPr>
            </a:b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a:xfrm>
            <a:off x="0" y="1728963"/>
            <a:ext cx="8964488" cy="1267989"/>
          </a:xfrm>
        </p:spPr>
        <p:txBody>
          <a:bodyPr>
            <a:normAutofit/>
          </a:bodyPr>
          <a:lstStyle/>
          <a:p>
            <a:pPr marL="0" indent="0">
              <a:buNone/>
            </a:pPr>
            <a:r>
              <a:rPr lang="en-US" sz="2400" dirty="0">
                <a:latin typeface="Corbel" panose="020B0503020204020204" pitchFamily="34" charset="0"/>
              </a:rPr>
              <a:t>Then we at  UWTSD Consultants can assist you in building your ;</a:t>
            </a:r>
          </a:p>
          <a:p>
            <a:pPr marL="0" indent="0">
              <a:buNone/>
            </a:pPr>
            <a:r>
              <a:rPr lang="en-US" dirty="0">
                <a:latin typeface="Corbel" panose="020B0503020204020204" pitchFamily="34" charset="0"/>
              </a:rPr>
              <a:t>		            </a:t>
            </a:r>
            <a:r>
              <a:rPr lang="en-US" sz="2800" dirty="0">
                <a:latin typeface="Corbel" panose="020B0503020204020204" pitchFamily="34" charset="0"/>
              </a:rPr>
              <a:t>Effective Team</a:t>
            </a:r>
          </a:p>
          <a:p>
            <a:pPr marL="0" indent="0">
              <a:buNone/>
            </a:pPr>
            <a:endParaRPr lang="en-GB" dirty="0"/>
          </a:p>
          <a:p>
            <a:pPr marL="0" indent="0">
              <a:buNone/>
            </a:pPr>
            <a:endParaRPr lang="en-GB" dirty="0"/>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474779" y="32210"/>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600" b="1" dirty="0">
                <a:solidFill>
                  <a:prstClr val="black"/>
                </a:solidFill>
                <a:latin typeface="Corbel" panose="020B0503020204020204" pitchFamily="34" charset="0"/>
                <a:cs typeface="Arial" panose="020B0604020202020204" pitchFamily="34" charset="0"/>
              </a:rPr>
              <a:t>Are you considering Effective Team Building for your Business?</a:t>
            </a:r>
            <a:endParaRPr lang="en-GB" sz="36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6" name="Rectangle 5">
            <a:extLst>
              <a:ext uri="{FF2B5EF4-FFF2-40B4-BE49-F238E27FC236}">
                <a16:creationId xmlns:a16="http://schemas.microsoft.com/office/drawing/2014/main" id="{11CD8782-E086-435E-8C42-8C13FEC7F00E}"/>
              </a:ext>
            </a:extLst>
          </p:cNvPr>
          <p:cNvSpPr/>
          <p:nvPr/>
        </p:nvSpPr>
        <p:spPr>
          <a:xfrm>
            <a:off x="0" y="5486472"/>
            <a:ext cx="4572000" cy="253916"/>
          </a:xfrm>
          <a:prstGeom prst="rect">
            <a:avLst/>
          </a:prstGeom>
        </p:spPr>
        <p:txBody>
          <a:bodyPr>
            <a:spAutoFit/>
          </a:bodyPr>
          <a:lstStyle/>
          <a:p>
            <a:r>
              <a:rPr lang="en-US" sz="1050" dirty="0"/>
              <a:t>Image by Peggy Und and Marco </a:t>
            </a:r>
            <a:r>
              <a:rPr lang="en-US" sz="1050" dirty="0" err="1"/>
              <a:t>Lachmann-Anke</a:t>
            </a:r>
            <a:endParaRPr lang="en-US" sz="1050" dirty="0"/>
          </a:p>
        </p:txBody>
      </p:sp>
      <p:pic>
        <p:nvPicPr>
          <p:cNvPr id="7" name="Picture 6">
            <a:extLst>
              <a:ext uri="{FF2B5EF4-FFF2-40B4-BE49-F238E27FC236}">
                <a16:creationId xmlns:a16="http://schemas.microsoft.com/office/drawing/2014/main" id="{4DB21781-7E6C-4BC3-ACB7-F8D5A4060F2D}"/>
              </a:ext>
            </a:extLst>
          </p:cNvPr>
          <p:cNvPicPr>
            <a:picLocks noChangeAspect="1"/>
          </p:cNvPicPr>
          <p:nvPr/>
        </p:nvPicPr>
        <p:blipFill>
          <a:blip r:embed="rId3"/>
          <a:stretch>
            <a:fillRect/>
          </a:stretch>
        </p:blipFill>
        <p:spPr>
          <a:xfrm>
            <a:off x="459769" y="3140968"/>
            <a:ext cx="8244610" cy="1854388"/>
          </a:xfrm>
          <a:prstGeom prst="rect">
            <a:avLst/>
          </a:prstGeom>
        </p:spPr>
      </p:pic>
    </p:spTree>
    <p:extLst>
      <p:ext uri="{BB962C8B-B14F-4D97-AF65-F5344CB8AC3E}">
        <p14:creationId xmlns:p14="http://schemas.microsoft.com/office/powerpoint/2010/main" val="115033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US" sz="5400" dirty="0"/>
              <a:t>OUR MISSION </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417638"/>
            <a:ext cx="8229600" cy="3917032"/>
          </a:xfrm>
        </p:spPr>
        <p:txBody>
          <a:bodyPr>
            <a:normAutofit/>
          </a:bodyPr>
          <a:lstStyle/>
          <a:p>
            <a:pPr marL="0" indent="0">
              <a:buNone/>
            </a:pPr>
            <a:r>
              <a:rPr lang="en-GB" sz="2400" dirty="0"/>
              <a:t>We</a:t>
            </a:r>
            <a:r>
              <a:rPr lang="en-US" sz="2400" dirty="0">
                <a:solidFill>
                  <a:prstClr val="black"/>
                </a:solidFill>
                <a:cs typeface="Arial" panose="020B0604020202020204" pitchFamily="34" charset="0"/>
              </a:rPr>
              <a:t> at UWTSD Consultants take great pride in helping businesses to transform, evolve, inspire and develop by using effective teamwork. This will enable your business to reach the targets that you require and open new opportunities.</a:t>
            </a:r>
          </a:p>
          <a:p>
            <a:pPr marL="0" indent="0">
              <a:buNone/>
            </a:pPr>
            <a:endParaRPr lang="en-GB" dirty="0"/>
          </a:p>
        </p:txBody>
      </p:sp>
      <p:pic>
        <p:nvPicPr>
          <p:cNvPr id="4" name="Picture 3">
            <a:extLst>
              <a:ext uri="{FF2B5EF4-FFF2-40B4-BE49-F238E27FC236}">
                <a16:creationId xmlns:a16="http://schemas.microsoft.com/office/drawing/2014/main" id="{A259BB81-FB42-4958-9940-AA35146BCA2C}"/>
              </a:ext>
            </a:extLst>
          </p:cNvPr>
          <p:cNvPicPr>
            <a:picLocks noChangeAspect="1"/>
          </p:cNvPicPr>
          <p:nvPr/>
        </p:nvPicPr>
        <p:blipFill>
          <a:blip r:embed="rId3"/>
          <a:stretch>
            <a:fillRect/>
          </a:stretch>
        </p:blipFill>
        <p:spPr>
          <a:xfrm>
            <a:off x="194536" y="3198641"/>
            <a:ext cx="8754928" cy="2746717"/>
          </a:xfrm>
          <a:prstGeom prst="rect">
            <a:avLst/>
          </a:prstGeom>
        </p:spPr>
      </p:pic>
      <p:sp>
        <p:nvSpPr>
          <p:cNvPr id="2" name="Rectangle 1">
            <a:extLst>
              <a:ext uri="{FF2B5EF4-FFF2-40B4-BE49-F238E27FC236}">
                <a16:creationId xmlns:a16="http://schemas.microsoft.com/office/drawing/2014/main" id="{367F981A-5FAA-4994-AD4C-DC0980B303F8}"/>
              </a:ext>
            </a:extLst>
          </p:cNvPr>
          <p:cNvSpPr/>
          <p:nvPr/>
        </p:nvSpPr>
        <p:spPr>
          <a:xfrm>
            <a:off x="0" y="5422039"/>
            <a:ext cx="1399742" cy="253916"/>
          </a:xfrm>
          <a:prstGeom prst="rect">
            <a:avLst/>
          </a:prstGeom>
        </p:spPr>
        <p:txBody>
          <a:bodyPr wrap="none">
            <a:spAutoFit/>
          </a:bodyPr>
          <a:lstStyle/>
          <a:p>
            <a:r>
              <a:rPr lang="en-US" sz="1050" dirty="0"/>
              <a:t>Image by John Hain </a:t>
            </a:r>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A770CB6-2AF0-414F-884A-670BD45D596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71310" y="1357581"/>
            <a:ext cx="5016820" cy="2163504"/>
          </a:xfrm>
          <a:prstGeom prst="rect">
            <a:avLst/>
          </a:prstGeom>
        </p:spPr>
      </p:pic>
      <p:sp>
        <p:nvSpPr>
          <p:cNvPr id="4" name="Title 1">
            <a:extLst>
              <a:ext uri="{FF2B5EF4-FFF2-40B4-BE49-F238E27FC236}">
                <a16:creationId xmlns:a16="http://schemas.microsoft.com/office/drawing/2014/main" id="{F1A24F04-30F6-4CF1-879E-868D145C4A0F}"/>
              </a:ext>
            </a:extLst>
          </p:cNvPr>
          <p:cNvSpPr>
            <a:spLocks noGrp="1"/>
          </p:cNvSpPr>
          <p:nvPr>
            <p:ph type="title"/>
          </p:nvPr>
        </p:nvSpPr>
        <p:spPr>
          <a:xfrm>
            <a:off x="457200" y="0"/>
            <a:ext cx="8229600" cy="1143000"/>
          </a:xfrm>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To build an effective </a:t>
            </a:r>
          </a:p>
        </p:txBody>
      </p:sp>
      <p:sp>
        <p:nvSpPr>
          <p:cNvPr id="8" name="Rectangle: Rounded Corners 7">
            <a:extLst>
              <a:ext uri="{FF2B5EF4-FFF2-40B4-BE49-F238E27FC236}">
                <a16:creationId xmlns:a16="http://schemas.microsoft.com/office/drawing/2014/main" id="{A4765121-4435-4FEF-BA0B-EC5A96BA6034}"/>
              </a:ext>
            </a:extLst>
          </p:cNvPr>
          <p:cNvSpPr/>
          <p:nvPr/>
        </p:nvSpPr>
        <p:spPr>
          <a:xfrm>
            <a:off x="979902" y="3737075"/>
            <a:ext cx="1440160" cy="638719"/>
          </a:xfrm>
          <a:prstGeom prst="roundRect">
            <a:avLst/>
          </a:prstGeom>
          <a:solidFill>
            <a:schemeClr val="bg1"/>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GB" dirty="0">
                <a:solidFill>
                  <a:schemeClr val="tx1"/>
                </a:solidFill>
              </a:rPr>
              <a:t>Benefits</a:t>
            </a:r>
            <a:r>
              <a:rPr lang="en-GB" dirty="0"/>
              <a:t> </a:t>
            </a:r>
            <a:r>
              <a:rPr lang="en-GB" dirty="0">
                <a:solidFill>
                  <a:schemeClr val="tx1"/>
                </a:solidFill>
              </a:rPr>
              <a:t>of</a:t>
            </a:r>
            <a:r>
              <a:rPr lang="en-GB" dirty="0"/>
              <a:t> </a:t>
            </a:r>
            <a:r>
              <a:rPr lang="en-GB" dirty="0">
                <a:solidFill>
                  <a:schemeClr val="tx1"/>
                </a:solidFill>
              </a:rPr>
              <a:t>Teamwork</a:t>
            </a:r>
          </a:p>
        </p:txBody>
      </p:sp>
      <p:sp>
        <p:nvSpPr>
          <p:cNvPr id="9" name="Rectangle: Rounded Corners 8">
            <a:extLst>
              <a:ext uri="{FF2B5EF4-FFF2-40B4-BE49-F238E27FC236}">
                <a16:creationId xmlns:a16="http://schemas.microsoft.com/office/drawing/2014/main" id="{690B89C7-48B1-466F-AE54-60F3CA5E474F}"/>
              </a:ext>
            </a:extLst>
          </p:cNvPr>
          <p:cNvSpPr/>
          <p:nvPr/>
        </p:nvSpPr>
        <p:spPr>
          <a:xfrm>
            <a:off x="3635896" y="3848335"/>
            <a:ext cx="1440160" cy="500805"/>
          </a:xfrm>
          <a:prstGeom prst="roundRect">
            <a:avLst/>
          </a:prstGeom>
          <a:solidFill>
            <a:schemeClr val="bg1"/>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GB" dirty="0">
                <a:solidFill>
                  <a:schemeClr val="tx1"/>
                </a:solidFill>
              </a:rPr>
              <a:t>Considering Team</a:t>
            </a:r>
            <a:r>
              <a:rPr lang="en-GB" dirty="0"/>
              <a:t> </a:t>
            </a:r>
            <a:r>
              <a:rPr lang="en-GB" dirty="0">
                <a:solidFill>
                  <a:schemeClr val="tx1"/>
                </a:solidFill>
              </a:rPr>
              <a:t>Roles</a:t>
            </a:r>
          </a:p>
        </p:txBody>
      </p:sp>
      <p:sp>
        <p:nvSpPr>
          <p:cNvPr id="10" name="Rectangle: Rounded Corners 9">
            <a:extLst>
              <a:ext uri="{FF2B5EF4-FFF2-40B4-BE49-F238E27FC236}">
                <a16:creationId xmlns:a16="http://schemas.microsoft.com/office/drawing/2014/main" id="{952D796B-48ED-4408-8B29-F47FE5BE84FE}"/>
              </a:ext>
            </a:extLst>
          </p:cNvPr>
          <p:cNvSpPr/>
          <p:nvPr/>
        </p:nvSpPr>
        <p:spPr>
          <a:xfrm>
            <a:off x="6372200" y="3786050"/>
            <a:ext cx="2151939" cy="638719"/>
          </a:xfrm>
          <a:prstGeom prst="roundRect">
            <a:avLst/>
          </a:prstGeom>
          <a:solidFill>
            <a:schemeClr val="bg1"/>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GB" dirty="0">
                <a:solidFill>
                  <a:schemeClr val="tx1"/>
                </a:solidFill>
              </a:rPr>
              <a:t>Stages of Group Development</a:t>
            </a:r>
          </a:p>
        </p:txBody>
      </p:sp>
      <p:sp>
        <p:nvSpPr>
          <p:cNvPr id="11" name="Rectangle: Rounded Corners 10">
            <a:extLst>
              <a:ext uri="{FF2B5EF4-FFF2-40B4-BE49-F238E27FC236}">
                <a16:creationId xmlns:a16="http://schemas.microsoft.com/office/drawing/2014/main" id="{988D4371-0017-4C4E-A0C3-E5D08BF2F9D7}"/>
              </a:ext>
            </a:extLst>
          </p:cNvPr>
          <p:cNvSpPr/>
          <p:nvPr/>
        </p:nvSpPr>
        <p:spPr>
          <a:xfrm>
            <a:off x="1779564" y="4589902"/>
            <a:ext cx="2072355" cy="1070766"/>
          </a:xfrm>
          <a:prstGeom prst="roundRect">
            <a:avLst/>
          </a:prstGeom>
          <a:solidFill>
            <a:schemeClr val="bg1"/>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GB" dirty="0">
                <a:solidFill>
                  <a:schemeClr val="tx1"/>
                </a:solidFill>
              </a:rPr>
              <a:t>Successful Team Development</a:t>
            </a:r>
          </a:p>
        </p:txBody>
      </p:sp>
      <p:sp>
        <p:nvSpPr>
          <p:cNvPr id="12" name="Rectangle: Rounded Corners 11">
            <a:extLst>
              <a:ext uri="{FF2B5EF4-FFF2-40B4-BE49-F238E27FC236}">
                <a16:creationId xmlns:a16="http://schemas.microsoft.com/office/drawing/2014/main" id="{48EFF592-0BC5-4F6D-BB16-6535B2444A6B}"/>
              </a:ext>
            </a:extLst>
          </p:cNvPr>
          <p:cNvSpPr/>
          <p:nvPr/>
        </p:nvSpPr>
        <p:spPr>
          <a:xfrm>
            <a:off x="5963601" y="4861700"/>
            <a:ext cx="1798996" cy="638719"/>
          </a:xfrm>
          <a:prstGeom prst="roundRect">
            <a:avLst/>
          </a:prstGeom>
          <a:solidFill>
            <a:schemeClr val="bg1"/>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GB" dirty="0">
                <a:solidFill>
                  <a:schemeClr val="tx1"/>
                </a:solidFill>
              </a:rPr>
              <a:t>Managing Conflict</a:t>
            </a:r>
          </a:p>
        </p:txBody>
      </p:sp>
      <p:pic>
        <p:nvPicPr>
          <p:cNvPr id="13" name="Graphic 12" descr="Customer review">
            <a:extLst>
              <a:ext uri="{FF2B5EF4-FFF2-40B4-BE49-F238E27FC236}">
                <a16:creationId xmlns:a16="http://schemas.microsoft.com/office/drawing/2014/main" id="{50A6734B-2D12-4DC6-AF67-74C4CDB41D0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825" y="3599234"/>
            <a:ext cx="914400" cy="914400"/>
          </a:xfrm>
          <a:prstGeom prst="rect">
            <a:avLst/>
          </a:prstGeom>
        </p:spPr>
      </p:pic>
      <p:pic>
        <p:nvPicPr>
          <p:cNvPr id="14" name="Graphic 13" descr="Head with gears">
            <a:extLst>
              <a:ext uri="{FF2B5EF4-FFF2-40B4-BE49-F238E27FC236}">
                <a16:creationId xmlns:a16="http://schemas.microsoft.com/office/drawing/2014/main" id="{C8ED02D1-BC7B-476A-8B15-4212786029A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762525" y="3599234"/>
            <a:ext cx="914400" cy="914400"/>
          </a:xfrm>
          <a:prstGeom prst="rect">
            <a:avLst/>
          </a:prstGeom>
        </p:spPr>
      </p:pic>
      <p:pic>
        <p:nvPicPr>
          <p:cNvPr id="15" name="Graphic 14" descr="Group of people">
            <a:extLst>
              <a:ext uri="{FF2B5EF4-FFF2-40B4-BE49-F238E27FC236}">
                <a16:creationId xmlns:a16="http://schemas.microsoft.com/office/drawing/2014/main" id="{C7BE30BD-0A80-406B-87ED-F784EA60324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457800" y="3599234"/>
            <a:ext cx="914400" cy="914400"/>
          </a:xfrm>
          <a:prstGeom prst="rect">
            <a:avLst/>
          </a:prstGeom>
        </p:spPr>
      </p:pic>
      <p:pic>
        <p:nvPicPr>
          <p:cNvPr id="16" name="Graphic 15" descr="Cheers">
            <a:extLst>
              <a:ext uri="{FF2B5EF4-FFF2-40B4-BE49-F238E27FC236}">
                <a16:creationId xmlns:a16="http://schemas.microsoft.com/office/drawing/2014/main" id="{CF2F7AA8-AFBE-4AF9-B047-2852B047CA61}"/>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28638" y="4723859"/>
            <a:ext cx="914400" cy="914400"/>
          </a:xfrm>
          <a:prstGeom prst="rect">
            <a:avLst/>
          </a:prstGeom>
        </p:spPr>
      </p:pic>
      <p:pic>
        <p:nvPicPr>
          <p:cNvPr id="17" name="Graphic 16" descr="Danger">
            <a:extLst>
              <a:ext uri="{FF2B5EF4-FFF2-40B4-BE49-F238E27FC236}">
                <a16:creationId xmlns:a16="http://schemas.microsoft.com/office/drawing/2014/main" id="{C97D3D76-E41C-4DA9-A477-53D6CC2F70A7}"/>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4910826" y="4765312"/>
            <a:ext cx="914400" cy="914400"/>
          </a:xfrm>
          <a:prstGeom prst="rect">
            <a:avLst/>
          </a:prstGeom>
        </p:spPr>
      </p:pic>
      <p:sp>
        <p:nvSpPr>
          <p:cNvPr id="2" name="Rectangle 1">
            <a:extLst>
              <a:ext uri="{FF2B5EF4-FFF2-40B4-BE49-F238E27FC236}">
                <a16:creationId xmlns:a16="http://schemas.microsoft.com/office/drawing/2014/main" id="{B89A4858-1FDB-4C43-B555-9B313DB37416}"/>
              </a:ext>
            </a:extLst>
          </p:cNvPr>
          <p:cNvSpPr/>
          <p:nvPr/>
        </p:nvSpPr>
        <p:spPr>
          <a:xfrm>
            <a:off x="7681746" y="5486869"/>
            <a:ext cx="1491114" cy="253916"/>
          </a:xfrm>
          <a:prstGeom prst="rect">
            <a:avLst/>
          </a:prstGeom>
        </p:spPr>
        <p:txBody>
          <a:bodyPr wrap="none">
            <a:spAutoFit/>
          </a:bodyPr>
          <a:lstStyle/>
          <a:p>
            <a:r>
              <a:rPr lang="en-US" sz="1050" dirty="0"/>
              <a:t>Image by Alexa </a:t>
            </a:r>
            <a:r>
              <a:rPr lang="en-US" sz="1050" dirty="0" err="1"/>
              <a:t>Fotos</a:t>
            </a:r>
            <a:r>
              <a:rPr lang="en-US" sz="1050" dirty="0"/>
              <a:t> </a:t>
            </a:r>
          </a:p>
        </p:txBody>
      </p:sp>
    </p:spTree>
    <p:extLst>
      <p:ext uri="{BB962C8B-B14F-4D97-AF65-F5344CB8AC3E}">
        <p14:creationId xmlns:p14="http://schemas.microsoft.com/office/powerpoint/2010/main" val="418133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animBg="1"/>
      <p:bldP spid="9" grpId="0" animBg="1"/>
      <p:bldP spid="10" grpId="0" animBg="1"/>
      <p:bldP spid="11" grpId="0" animBg="1"/>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4D630-1C6C-40FC-A532-EFFA27311E77}"/>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Benefits of Teamwork</a:t>
            </a:r>
          </a:p>
        </p:txBody>
      </p:sp>
      <p:sp>
        <p:nvSpPr>
          <p:cNvPr id="3" name="Content Placeholder 2">
            <a:extLst>
              <a:ext uri="{FF2B5EF4-FFF2-40B4-BE49-F238E27FC236}">
                <a16:creationId xmlns:a16="http://schemas.microsoft.com/office/drawing/2014/main" id="{4D0FAA1F-2F0C-4127-B337-564E5A0995AD}"/>
              </a:ext>
            </a:extLst>
          </p:cNvPr>
          <p:cNvSpPr>
            <a:spLocks noGrp="1"/>
          </p:cNvSpPr>
          <p:nvPr>
            <p:ph idx="1"/>
          </p:nvPr>
        </p:nvSpPr>
        <p:spPr>
          <a:xfrm>
            <a:off x="457200" y="1600201"/>
            <a:ext cx="8229600" cy="3917032"/>
          </a:xfrm>
        </p:spPr>
        <p:txBody>
          <a:bodyPr>
            <a:normAutofit/>
          </a:bodyPr>
          <a:lstStyle/>
          <a:p>
            <a:pPr marL="0" indent="0">
              <a:buNone/>
            </a:pPr>
            <a:endParaRPr lang="en-GB">
              <a:solidFill>
                <a:srgbClr val="0070C0"/>
              </a:solidFill>
            </a:endParaRPr>
          </a:p>
          <a:p>
            <a:pPr marL="0" indent="0">
              <a:buNone/>
            </a:pPr>
            <a:endParaRPr lang="en-GB" dirty="0"/>
          </a:p>
        </p:txBody>
      </p:sp>
      <p:pic>
        <p:nvPicPr>
          <p:cNvPr id="4" name="Picture 3">
            <a:extLst>
              <a:ext uri="{FF2B5EF4-FFF2-40B4-BE49-F238E27FC236}">
                <a16:creationId xmlns:a16="http://schemas.microsoft.com/office/drawing/2014/main" id="{0178F218-5C5E-40FD-9169-33062346AABB}"/>
              </a:ext>
            </a:extLst>
          </p:cNvPr>
          <p:cNvPicPr>
            <a:picLocks noChangeAspect="1"/>
          </p:cNvPicPr>
          <p:nvPr/>
        </p:nvPicPr>
        <p:blipFill>
          <a:blip r:embed="rId4"/>
          <a:stretch>
            <a:fillRect/>
          </a:stretch>
        </p:blipFill>
        <p:spPr>
          <a:xfrm>
            <a:off x="1524000" y="1340767"/>
            <a:ext cx="6096000" cy="4419600"/>
          </a:xfrm>
          <a:prstGeom prst="rect">
            <a:avLst/>
          </a:prstGeom>
        </p:spPr>
      </p:pic>
      <p:sp>
        <p:nvSpPr>
          <p:cNvPr id="5" name="Rectangle 4">
            <a:extLst>
              <a:ext uri="{FF2B5EF4-FFF2-40B4-BE49-F238E27FC236}">
                <a16:creationId xmlns:a16="http://schemas.microsoft.com/office/drawing/2014/main" id="{2322E1B6-80F5-4CED-8579-6EC739C1C95C}"/>
              </a:ext>
            </a:extLst>
          </p:cNvPr>
          <p:cNvSpPr/>
          <p:nvPr/>
        </p:nvSpPr>
        <p:spPr>
          <a:xfrm>
            <a:off x="0" y="5391035"/>
            <a:ext cx="1994457" cy="253916"/>
          </a:xfrm>
          <a:prstGeom prst="rect">
            <a:avLst/>
          </a:prstGeom>
        </p:spPr>
        <p:txBody>
          <a:bodyPr wrap="none">
            <a:spAutoFit/>
          </a:bodyPr>
          <a:lstStyle/>
          <a:p>
            <a:r>
              <a:rPr lang="en-US" sz="1050" dirty="0"/>
              <a:t>Image by </a:t>
            </a:r>
            <a:r>
              <a:rPr lang="en-US" sz="1050" dirty="0" err="1"/>
              <a:t>GraphicMama</a:t>
            </a:r>
            <a:r>
              <a:rPr lang="en-US" sz="1050" dirty="0"/>
              <a:t>-team </a:t>
            </a:r>
          </a:p>
        </p:txBody>
      </p:sp>
    </p:spTree>
    <p:extLst>
      <p:ext uri="{BB962C8B-B14F-4D97-AF65-F5344CB8AC3E}">
        <p14:creationId xmlns:p14="http://schemas.microsoft.com/office/powerpoint/2010/main" val="4224190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99853-AACE-4437-A171-C8FDDBA30DD5}"/>
              </a:ext>
            </a:extLst>
          </p:cNvPr>
          <p:cNvSpPr>
            <a:spLocks noGrp="1"/>
          </p:cNvSpPr>
          <p:nvPr>
            <p:ph type="title"/>
          </p:nvPr>
        </p:nvSpPr>
        <p:spPr/>
        <p:txBody>
          <a:bodyPr>
            <a:normAutofit fontScale="90000"/>
          </a:bodyPr>
          <a:lstStyle/>
          <a:p>
            <a:r>
              <a:rPr lang="en-GB" sz="4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are the benefits of Teamwork?</a:t>
            </a:r>
          </a:p>
        </p:txBody>
      </p:sp>
      <p:pic>
        <p:nvPicPr>
          <p:cNvPr id="4" name="Graphic 3" descr="Bar graph with upward trend">
            <a:extLst>
              <a:ext uri="{FF2B5EF4-FFF2-40B4-BE49-F238E27FC236}">
                <a16:creationId xmlns:a16="http://schemas.microsoft.com/office/drawing/2014/main" id="{546CA829-15F8-432D-8A9E-B5F23A0AFA8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9755" y="2746545"/>
            <a:ext cx="903109" cy="903109"/>
          </a:xfrm>
          <a:prstGeom prst="rect">
            <a:avLst/>
          </a:prstGeom>
        </p:spPr>
      </p:pic>
      <p:sp>
        <p:nvSpPr>
          <p:cNvPr id="18" name="Content Placeholder 17">
            <a:extLst>
              <a:ext uri="{FF2B5EF4-FFF2-40B4-BE49-F238E27FC236}">
                <a16:creationId xmlns:a16="http://schemas.microsoft.com/office/drawing/2014/main" id="{BB11D3C2-A43C-4E58-8A49-CDC57CF61BF6}"/>
              </a:ext>
            </a:extLst>
          </p:cNvPr>
          <p:cNvSpPr>
            <a:spLocks noGrp="1"/>
          </p:cNvSpPr>
          <p:nvPr>
            <p:ph idx="1"/>
          </p:nvPr>
        </p:nvSpPr>
        <p:spPr>
          <a:xfrm>
            <a:off x="922661" y="2775306"/>
            <a:ext cx="8161381" cy="3851855"/>
          </a:xfrm>
        </p:spPr>
        <p:txBody>
          <a:bodyPr>
            <a:normAutofit/>
          </a:bodyPr>
          <a:lstStyle/>
          <a:p>
            <a:pPr marL="0" lvl="0" indent="0">
              <a:spcBef>
                <a:spcPts val="0"/>
              </a:spcBef>
              <a:buNone/>
            </a:pPr>
            <a:r>
              <a:rPr lang="en-US" sz="1800" b="1" dirty="0">
                <a:solidFill>
                  <a:prstClr val="black"/>
                </a:solidFill>
                <a:latin typeface="Arial" panose="020B0604020202020204" pitchFamily="34" charset="0"/>
                <a:cs typeface="Arial" panose="020B0604020202020204" pitchFamily="34" charset="0"/>
              </a:rPr>
              <a:t>PRODUCTIVITTY BOOST- </a:t>
            </a:r>
            <a:r>
              <a:rPr lang="en-US" sz="1800" dirty="0">
                <a:solidFill>
                  <a:prstClr val="black"/>
                </a:solidFill>
                <a:latin typeface="Arial" panose="020B0604020202020204" pitchFamily="34" charset="0"/>
                <a:cs typeface="Arial" panose="020B0604020202020204" pitchFamily="34" charset="0"/>
              </a:rPr>
              <a:t>When the workload is shared equally by members of a team and  tasks are allocated. According to the strengths and skills of each team member,  tasks are completed faster and more efficiently.</a:t>
            </a:r>
            <a:r>
              <a:rPr lang="en-US" sz="1800" b="1" dirty="0">
                <a:solidFill>
                  <a:prstClr val="black"/>
                </a:solidFill>
                <a:latin typeface="Arial" panose="020B0604020202020204" pitchFamily="34" charset="0"/>
                <a:cs typeface="Arial" panose="020B0604020202020204" pitchFamily="34" charset="0"/>
              </a:rPr>
              <a:t> </a:t>
            </a:r>
            <a:endParaRPr lang="en-US" sz="1800" dirty="0"/>
          </a:p>
        </p:txBody>
      </p:sp>
      <p:sp>
        <p:nvSpPr>
          <p:cNvPr id="19" name="Rectangle 18">
            <a:extLst>
              <a:ext uri="{FF2B5EF4-FFF2-40B4-BE49-F238E27FC236}">
                <a16:creationId xmlns:a16="http://schemas.microsoft.com/office/drawing/2014/main" id="{7BEBF122-77F1-413C-89F3-571181EF10BF}"/>
              </a:ext>
            </a:extLst>
          </p:cNvPr>
          <p:cNvSpPr/>
          <p:nvPr/>
        </p:nvSpPr>
        <p:spPr>
          <a:xfrm>
            <a:off x="1008785" y="4290094"/>
            <a:ext cx="8150090" cy="1200329"/>
          </a:xfrm>
          <a:prstGeom prst="rect">
            <a:avLst/>
          </a:prstGeom>
        </p:spPr>
        <p:txBody>
          <a:bodyPr wrap="square">
            <a:spAutoFit/>
          </a:bodyPr>
          <a:lstStyle/>
          <a:p>
            <a:pPr lvl="0"/>
            <a:r>
              <a:rPr lang="en-US" b="1" dirty="0">
                <a:solidFill>
                  <a:prstClr val="black"/>
                </a:solidFill>
                <a:latin typeface="Arial" panose="020B0604020202020204" pitchFamily="34" charset="0"/>
                <a:cs typeface="Arial" panose="020B0604020202020204" pitchFamily="34" charset="0"/>
              </a:rPr>
              <a:t>SHARING THE WORKLOAD- </a:t>
            </a:r>
            <a:r>
              <a:rPr lang="en-US" dirty="0">
                <a:solidFill>
                  <a:prstClr val="black"/>
                </a:solidFill>
                <a:latin typeface="Arial" panose="020B0604020202020204" pitchFamily="34" charset="0"/>
                <a:cs typeface="Arial" panose="020B0604020202020204" pitchFamily="34" charset="0"/>
              </a:rPr>
              <a:t>Within a team sharing the work can make things quite easy for all members. </a:t>
            </a:r>
          </a:p>
          <a:p>
            <a:pPr lvl="0"/>
            <a:r>
              <a:rPr lang="en-US" dirty="0">
                <a:solidFill>
                  <a:prstClr val="black"/>
                </a:solidFill>
                <a:latin typeface="Arial" panose="020B0604020202020204" pitchFamily="34" charset="0"/>
                <a:cs typeface="Arial" panose="020B0604020202020204" pitchFamily="34" charset="0"/>
              </a:rPr>
              <a:t>When working as part of a team each team member can do the part of the task that they have the capability to do and enjoy doing it.</a:t>
            </a:r>
          </a:p>
        </p:txBody>
      </p:sp>
      <p:pic>
        <p:nvPicPr>
          <p:cNvPr id="20" name="Graphic 19" descr="Customer review">
            <a:extLst>
              <a:ext uri="{FF2B5EF4-FFF2-40B4-BE49-F238E27FC236}">
                <a16:creationId xmlns:a16="http://schemas.microsoft.com/office/drawing/2014/main" id="{CB02081C-B206-4719-A280-323944B5435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9755" y="4242793"/>
            <a:ext cx="914400" cy="914400"/>
          </a:xfrm>
          <a:prstGeom prst="rect">
            <a:avLst/>
          </a:prstGeom>
        </p:spPr>
      </p:pic>
      <p:sp>
        <p:nvSpPr>
          <p:cNvPr id="21" name="Rectangle 20">
            <a:extLst>
              <a:ext uri="{FF2B5EF4-FFF2-40B4-BE49-F238E27FC236}">
                <a16:creationId xmlns:a16="http://schemas.microsoft.com/office/drawing/2014/main" id="{7B0E1AC5-3545-4424-BD00-3F1E7CF20FB1}"/>
              </a:ext>
            </a:extLst>
          </p:cNvPr>
          <p:cNvSpPr/>
          <p:nvPr/>
        </p:nvSpPr>
        <p:spPr>
          <a:xfrm>
            <a:off x="251520" y="1249646"/>
            <a:ext cx="8832522" cy="1200329"/>
          </a:xfrm>
          <a:prstGeom prst="rect">
            <a:avLst/>
          </a:prstGeom>
        </p:spPr>
        <p:txBody>
          <a:bodyPr wrap="square">
            <a:spAutoFit/>
          </a:bodyPr>
          <a:lstStyle/>
          <a:p>
            <a:r>
              <a:rPr lang="en-US" dirty="0">
                <a:latin typeface="Arial" panose="020B0604020202020204" pitchFamily="34" charset="0"/>
                <a:cs typeface="Arial" panose="020B0604020202020204" pitchFamily="34" charset="0"/>
              </a:rPr>
              <a:t>According to (Leitch, 2017)  some tasks an individual cannot do alone, and teamwork is required. To effectively complete a task on time in a workplace, needs trusted colleagues and collaboration. As said often two heads are better than one, this has been proven in many businesses </a:t>
            </a:r>
            <a:r>
              <a:rPr lang="en-US" dirty="0">
                <a:solidFill>
                  <a:schemeClr val="bg1"/>
                </a:solidFill>
                <a:latin typeface="Arial" panose="020B0604020202020204" pitchFamily="34" charset="0"/>
                <a:cs typeface="Arial" panose="020B0604020202020204" pitchFamily="34" charset="0"/>
              </a:rPr>
              <a:t>today.</a:t>
            </a:r>
          </a:p>
        </p:txBody>
      </p:sp>
    </p:spTree>
    <p:extLst>
      <p:ext uri="{BB962C8B-B14F-4D97-AF65-F5344CB8AC3E}">
        <p14:creationId xmlns:p14="http://schemas.microsoft.com/office/powerpoint/2010/main" val="180351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9" grpId="0"/>
      <p:bldP spid="2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2F5C211-83E3-485B-875E-EE4A4FE57CBC}"/>
              </a:ext>
            </a:extLst>
          </p:cNvPr>
          <p:cNvSpPr txBox="1">
            <a:spLocks noGrp="1"/>
          </p:cNvSpPr>
          <p:nvPr>
            <p:ph type="title"/>
          </p:nvPr>
        </p:nvSpPr>
        <p:spPr>
          <a:xfrm>
            <a:off x="457200" y="215136"/>
            <a:ext cx="8229600" cy="707886"/>
          </a:xfrm>
          <a:prstGeom prst="rect">
            <a:avLst/>
          </a:prstGeom>
          <a:noFill/>
        </p:spPr>
        <p:txBody>
          <a:bodyPr wrap="square" rtlCol="0">
            <a:spAutoFit/>
          </a:bodyPr>
          <a:lstStyle/>
          <a:p>
            <a:r>
              <a:rPr lang="en-US" sz="2000" b="1" i="1" dirty="0">
                <a:latin typeface="Arial" panose="020B0604020202020204" pitchFamily="34" charset="0"/>
                <a:cs typeface="Arial" panose="020B0604020202020204" pitchFamily="34" charset="0"/>
              </a:rPr>
              <a:t>“ The strength of the team is each individual member; the strength of each member is a team” – Phil Jackson</a:t>
            </a:r>
          </a:p>
        </p:txBody>
      </p:sp>
      <p:pic>
        <p:nvPicPr>
          <p:cNvPr id="22" name="Graphic 21" descr="Handshake">
            <a:extLst>
              <a:ext uri="{FF2B5EF4-FFF2-40B4-BE49-F238E27FC236}">
                <a16:creationId xmlns:a16="http://schemas.microsoft.com/office/drawing/2014/main" id="{ECEC7FEE-7D6E-43DD-A435-A47FA8BA61D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076" y="1278270"/>
            <a:ext cx="914400" cy="914400"/>
          </a:xfrm>
          <a:prstGeom prst="rect">
            <a:avLst/>
          </a:prstGeom>
        </p:spPr>
      </p:pic>
      <p:pic>
        <p:nvPicPr>
          <p:cNvPr id="23" name="Graphic 22" descr="Dance">
            <a:extLst>
              <a:ext uri="{FF2B5EF4-FFF2-40B4-BE49-F238E27FC236}">
                <a16:creationId xmlns:a16="http://schemas.microsoft.com/office/drawing/2014/main" id="{4E1FE2C6-87B3-4693-80FC-71DABB84BC0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76695" y="4005064"/>
            <a:ext cx="914400" cy="914400"/>
          </a:xfrm>
          <a:prstGeom prst="rect">
            <a:avLst/>
          </a:prstGeom>
        </p:spPr>
      </p:pic>
      <p:sp>
        <p:nvSpPr>
          <p:cNvPr id="24" name="Content Placeholder 23">
            <a:extLst>
              <a:ext uri="{FF2B5EF4-FFF2-40B4-BE49-F238E27FC236}">
                <a16:creationId xmlns:a16="http://schemas.microsoft.com/office/drawing/2014/main" id="{EFC5C784-9AF1-449C-9248-AE07DA065B04}"/>
              </a:ext>
            </a:extLst>
          </p:cNvPr>
          <p:cNvSpPr>
            <a:spLocks noGrp="1"/>
          </p:cNvSpPr>
          <p:nvPr>
            <p:ph idx="1"/>
          </p:nvPr>
        </p:nvSpPr>
        <p:spPr>
          <a:xfrm>
            <a:off x="1107569" y="1484784"/>
            <a:ext cx="7859736" cy="4248472"/>
          </a:xfrm>
        </p:spPr>
        <p:txBody>
          <a:bodyPr>
            <a:normAutofit fontScale="92500" lnSpcReduction="20000"/>
          </a:bodyPr>
          <a:lstStyle/>
          <a:p>
            <a:pPr marL="0" indent="0">
              <a:buNone/>
            </a:pPr>
            <a:r>
              <a:rPr lang="en-US" sz="1900" b="1" dirty="0">
                <a:latin typeface="Arial" panose="020B0604020202020204" pitchFamily="34" charset="0"/>
                <a:cs typeface="Arial" panose="020B0604020202020204" pitchFamily="34" charset="0"/>
              </a:rPr>
              <a:t>BETTER SERVICE- </a:t>
            </a:r>
            <a:r>
              <a:rPr lang="en-US" sz="1900" dirty="0">
                <a:latin typeface="Arial" panose="020B0604020202020204" pitchFamily="34" charset="0"/>
                <a:cs typeface="Arial" panose="020B0604020202020204" pitchFamily="34" charset="0"/>
              </a:rPr>
              <a:t>Teams that work well together will 		     provide an overall success. That will meet not only the needs of 	     your customers but will improve how your business progresses</a:t>
            </a:r>
            <a:r>
              <a:rPr lang="en-US" sz="2000" dirty="0">
                <a:latin typeface="Arial" panose="020B0604020202020204" pitchFamily="34" charset="0"/>
                <a:cs typeface="Arial" panose="020B0604020202020204" pitchFamily="34" charset="0"/>
              </a:rPr>
              <a:t>.</a:t>
            </a:r>
          </a:p>
          <a:p>
            <a:pPr marL="0" indent="0">
              <a:buNone/>
            </a:pPr>
            <a:endParaRPr lang="en-US" sz="2000" b="1" dirty="0">
              <a:latin typeface="Arial" panose="020B0604020202020204" pitchFamily="34" charset="0"/>
              <a:cs typeface="Arial" panose="020B0604020202020204" pitchFamily="34" charset="0"/>
            </a:endParaRPr>
          </a:p>
          <a:p>
            <a:pPr marL="0" indent="0">
              <a:buNone/>
            </a:pPr>
            <a:endParaRPr lang="en-US" sz="2000" b="1" dirty="0">
              <a:latin typeface="Arial" panose="020B0604020202020204" pitchFamily="34" charset="0"/>
              <a:cs typeface="Arial" panose="020B0604020202020204" pitchFamily="34" charset="0"/>
            </a:endParaRPr>
          </a:p>
          <a:p>
            <a:pPr marL="0" indent="0">
              <a:buNone/>
            </a:pPr>
            <a:r>
              <a:rPr lang="en-US" sz="1900" b="1" dirty="0">
                <a:latin typeface="Arial" panose="020B0604020202020204" pitchFamily="34" charset="0"/>
                <a:cs typeface="Arial" panose="020B0604020202020204" pitchFamily="34" charset="0"/>
              </a:rPr>
              <a:t>UWTSD CONSULTANTS- </a:t>
            </a:r>
            <a:r>
              <a:rPr lang="en-US" sz="1900" dirty="0">
                <a:latin typeface="Arial" panose="020B0604020202020204" pitchFamily="34" charset="0"/>
                <a:cs typeface="Arial" panose="020B0604020202020204" pitchFamily="34" charset="0"/>
              </a:rPr>
              <a:t>have an active benefit, as the  whole team will be working to  bring their best skills. To provide a flawless service to your business,  customers and clients</a:t>
            </a:r>
          </a:p>
          <a:p>
            <a:pPr marL="0" indent="0">
              <a:buNone/>
            </a:pPr>
            <a:endParaRPr lang="en-US" sz="2000" b="1" dirty="0">
              <a:latin typeface="Arial" panose="020B0604020202020204" pitchFamily="34" charset="0"/>
              <a:cs typeface="Arial" panose="020B0604020202020204" pitchFamily="34" charset="0"/>
            </a:endParaRPr>
          </a:p>
          <a:p>
            <a:pPr marL="0" indent="0">
              <a:buNone/>
            </a:pPr>
            <a:endParaRPr lang="en-US" sz="2000" b="1" dirty="0">
              <a:latin typeface="Arial" panose="020B0604020202020204" pitchFamily="34" charset="0"/>
              <a:cs typeface="Arial" panose="020B0604020202020204" pitchFamily="34" charset="0"/>
            </a:endParaRPr>
          </a:p>
          <a:p>
            <a:pPr marL="0" indent="0">
              <a:buNone/>
            </a:pPr>
            <a:r>
              <a:rPr lang="en-US" sz="2100" b="1" dirty="0">
                <a:latin typeface="Arial" panose="020B0604020202020204" pitchFamily="34" charset="0"/>
                <a:cs typeface="Arial" panose="020B0604020202020204" pitchFamily="34" charset="0"/>
              </a:rPr>
              <a:t>MAKES WORK MORE FUN- </a:t>
            </a:r>
            <a:r>
              <a:rPr lang="en-US" sz="2100" dirty="0">
                <a:latin typeface="Arial" panose="020B0604020202020204" pitchFamily="34" charset="0"/>
                <a:cs typeface="Arial" panose="020B0604020202020204" pitchFamily="34" charset="0"/>
              </a:rPr>
              <a:t>To live a work stress free life, what is needed is a  little fun. Teamwork will inspire fun. Also, teamwork brings People together promoting friendships and brings humor. It can make a healthy and happy working environment therefore, being successful in any tasks given</a:t>
            </a:r>
          </a:p>
          <a:p>
            <a:endParaRPr lang="en-US" dirty="0"/>
          </a:p>
        </p:txBody>
      </p:sp>
    </p:spTree>
    <p:extLst>
      <p:ext uri="{BB962C8B-B14F-4D97-AF65-F5344CB8AC3E}">
        <p14:creationId xmlns:p14="http://schemas.microsoft.com/office/powerpoint/2010/main" val="321196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4"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4D630-1C6C-40FC-A532-EFFA27311E77}"/>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Considering team roles</a:t>
            </a:r>
          </a:p>
        </p:txBody>
      </p:sp>
      <p:sp>
        <p:nvSpPr>
          <p:cNvPr id="3" name="Content Placeholder 2">
            <a:extLst>
              <a:ext uri="{FF2B5EF4-FFF2-40B4-BE49-F238E27FC236}">
                <a16:creationId xmlns:a16="http://schemas.microsoft.com/office/drawing/2014/main" id="{4D0FAA1F-2F0C-4127-B337-564E5A0995AD}"/>
              </a:ext>
            </a:extLst>
          </p:cNvPr>
          <p:cNvSpPr>
            <a:spLocks noGrp="1"/>
          </p:cNvSpPr>
          <p:nvPr>
            <p:ph idx="1"/>
          </p:nvPr>
        </p:nvSpPr>
        <p:spPr>
          <a:xfrm>
            <a:off x="457200" y="1600201"/>
            <a:ext cx="8229600" cy="3917032"/>
          </a:xfrm>
        </p:spPr>
        <p:txBody>
          <a:bodyPr>
            <a:normAutofit/>
          </a:bodyPr>
          <a:lstStyle/>
          <a:p>
            <a:pPr marL="0" indent="0">
              <a:buNone/>
            </a:pPr>
            <a:endParaRPr lang="en-GB" dirty="0">
              <a:solidFill>
                <a:srgbClr val="0070C0"/>
              </a:solidFill>
            </a:endParaRPr>
          </a:p>
          <a:p>
            <a:pPr marL="0" indent="0">
              <a:buNone/>
            </a:pPr>
            <a:endParaRPr lang="en-GB" dirty="0"/>
          </a:p>
        </p:txBody>
      </p:sp>
      <p:pic>
        <p:nvPicPr>
          <p:cNvPr id="4" name="Picture 3">
            <a:extLst>
              <a:ext uri="{FF2B5EF4-FFF2-40B4-BE49-F238E27FC236}">
                <a16:creationId xmlns:a16="http://schemas.microsoft.com/office/drawing/2014/main" id="{0178F218-5C5E-40FD-9169-33062346AAB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7584" y="1219200"/>
            <a:ext cx="7488832" cy="4419600"/>
          </a:xfrm>
          <a:prstGeom prst="rect">
            <a:avLst/>
          </a:prstGeom>
        </p:spPr>
      </p:pic>
      <p:sp>
        <p:nvSpPr>
          <p:cNvPr id="5" name="Rectangle 4">
            <a:extLst>
              <a:ext uri="{FF2B5EF4-FFF2-40B4-BE49-F238E27FC236}">
                <a16:creationId xmlns:a16="http://schemas.microsoft.com/office/drawing/2014/main" id="{2322E1B6-80F5-4CED-8579-6EC739C1C95C}"/>
              </a:ext>
            </a:extLst>
          </p:cNvPr>
          <p:cNvSpPr/>
          <p:nvPr/>
        </p:nvSpPr>
        <p:spPr>
          <a:xfrm>
            <a:off x="0" y="5391035"/>
            <a:ext cx="2863284" cy="253916"/>
          </a:xfrm>
          <a:prstGeom prst="rect">
            <a:avLst/>
          </a:prstGeom>
        </p:spPr>
        <p:txBody>
          <a:bodyPr wrap="none">
            <a:spAutoFit/>
          </a:bodyPr>
          <a:lstStyle/>
          <a:p>
            <a:r>
              <a:rPr lang="en-US" sz="1050" dirty="0"/>
              <a:t>Image by Peggy und Marco </a:t>
            </a:r>
            <a:r>
              <a:rPr lang="en-US" sz="1050" dirty="0" err="1"/>
              <a:t>Lachmann-Anke</a:t>
            </a:r>
            <a:r>
              <a:rPr lang="en-US" sz="1050" dirty="0"/>
              <a:t> </a:t>
            </a:r>
          </a:p>
        </p:txBody>
      </p:sp>
    </p:spTree>
    <p:extLst>
      <p:ext uri="{BB962C8B-B14F-4D97-AF65-F5344CB8AC3E}">
        <p14:creationId xmlns:p14="http://schemas.microsoft.com/office/powerpoint/2010/main" val="2714466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73A90-BD7F-4EAC-B9A9-1C2D41EEF2C9}"/>
              </a:ext>
            </a:extLst>
          </p:cNvPr>
          <p:cNvSpPr>
            <a:spLocks noGrp="1"/>
          </p:cNvSpPr>
          <p:nvPr>
            <p:ph type="title"/>
          </p:nvPr>
        </p:nvSpPr>
        <p:spPr/>
        <p:txBody>
          <a:bodyPr>
            <a:normAutofit/>
          </a:bodyPr>
          <a:lstStyle/>
          <a:p>
            <a:r>
              <a:rPr lang="en-US" sz="2800" b="1" dirty="0">
                <a:latin typeface="Arial" panose="020B0604020202020204" pitchFamily="34" charset="0"/>
                <a:cs typeface="Arial" panose="020B0604020202020204" pitchFamily="34" charset="0"/>
              </a:rPr>
              <a:t>Successful  team building is created when you start defining team roles</a:t>
            </a:r>
            <a:endParaRPr lang="en-GB"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3" name="Content Placeholder 2">
            <a:extLst>
              <a:ext uri="{FF2B5EF4-FFF2-40B4-BE49-F238E27FC236}">
                <a16:creationId xmlns:a16="http://schemas.microsoft.com/office/drawing/2014/main" id="{04A47120-869A-4045-B7CA-DBCC1F5FA594}"/>
              </a:ext>
            </a:extLst>
          </p:cNvPr>
          <p:cNvSpPr>
            <a:spLocks noGrp="1"/>
          </p:cNvSpPr>
          <p:nvPr>
            <p:ph idx="1"/>
          </p:nvPr>
        </p:nvSpPr>
        <p:spPr>
          <a:xfrm>
            <a:off x="457200" y="1600201"/>
            <a:ext cx="8229600" cy="1972815"/>
          </a:xfrm>
        </p:spPr>
        <p:txBody>
          <a:bodyPr>
            <a:normAutofit fontScale="92500" lnSpcReduction="10000"/>
          </a:bodyPr>
          <a:lstStyle/>
          <a:p>
            <a:pPr marL="0" indent="0" algn="just">
              <a:spcAft>
                <a:spcPts val="1800"/>
              </a:spcAft>
              <a:buNone/>
            </a:pPr>
            <a:r>
              <a:rPr lang="en-US" sz="2000" dirty="0">
                <a:latin typeface="Arial" panose="020B0604020202020204" pitchFamily="34" charset="0"/>
                <a:cs typeface="Arial" panose="020B0604020202020204" pitchFamily="34" charset="0"/>
              </a:rPr>
              <a:t>The Belbin theory of team roles indicates that they are two factors that were important </a:t>
            </a:r>
            <a:endParaRPr lang="en-GB" sz="2000" dirty="0">
              <a:latin typeface="Arial" panose="020B0604020202020204" pitchFamily="34" charset="0"/>
              <a:cs typeface="Arial" panose="020B0604020202020204" pitchFamily="34" charset="0"/>
            </a:endParaRPr>
          </a:p>
          <a:p>
            <a:pPr algn="just">
              <a:spcAft>
                <a:spcPts val="1800"/>
              </a:spcAft>
            </a:pPr>
            <a:r>
              <a:rPr lang="en-GB" sz="2000" dirty="0">
                <a:latin typeface="Arial" panose="020B0604020202020204" pitchFamily="34" charset="0"/>
                <a:cs typeface="Arial" panose="020B0604020202020204" pitchFamily="34" charset="0"/>
              </a:rPr>
              <a:t>Knowledge that a person must contribute towards the team.</a:t>
            </a:r>
          </a:p>
          <a:p>
            <a:pPr algn="just">
              <a:spcAft>
                <a:spcPts val="1800"/>
              </a:spcAft>
            </a:pPr>
            <a:r>
              <a:rPr lang="en-US" sz="2000" dirty="0">
                <a:latin typeface="Arial" panose="020B0604020202020204" pitchFamily="34" charset="0"/>
                <a:cs typeface="Arial" panose="020B0604020202020204" pitchFamily="34" charset="0"/>
              </a:rPr>
              <a:t>The skills and abilities that a person brings to the task.</a:t>
            </a:r>
            <a:endParaRPr lang="en-GB" sz="2000" dirty="0">
              <a:latin typeface="Arial" panose="020B0604020202020204" pitchFamily="34" charset="0"/>
              <a:cs typeface="Arial" panose="020B0604020202020204" pitchFamily="34" charset="0"/>
            </a:endParaRPr>
          </a:p>
          <a:p>
            <a:pPr marL="0" indent="0" algn="just">
              <a:spcAft>
                <a:spcPts val="1800"/>
              </a:spcAft>
              <a:buNone/>
            </a:pPr>
            <a:endParaRPr lang="en-GB" sz="2800" dirty="0"/>
          </a:p>
        </p:txBody>
      </p:sp>
      <p:sp>
        <p:nvSpPr>
          <p:cNvPr id="5" name="Rectangle 4">
            <a:extLst>
              <a:ext uri="{FF2B5EF4-FFF2-40B4-BE49-F238E27FC236}">
                <a16:creationId xmlns:a16="http://schemas.microsoft.com/office/drawing/2014/main" id="{D0F38B98-4855-47B6-92BF-96136D5B5715}"/>
              </a:ext>
            </a:extLst>
          </p:cNvPr>
          <p:cNvSpPr/>
          <p:nvPr/>
        </p:nvSpPr>
        <p:spPr>
          <a:xfrm>
            <a:off x="395536" y="3861048"/>
            <a:ext cx="8568952" cy="1477328"/>
          </a:xfrm>
          <a:prstGeom prst="rect">
            <a:avLst/>
          </a:prstGeom>
        </p:spPr>
        <p:txBody>
          <a:bodyPr wrap="square">
            <a:spAutoFit/>
          </a:bodyPr>
          <a:lstStyle/>
          <a:p>
            <a:pPr fontAlgn="base"/>
            <a:r>
              <a:rPr lang="en-GB" dirty="0">
                <a:solidFill>
                  <a:srgbClr val="002060"/>
                </a:solidFill>
                <a:latin typeface="Arial" panose="020B0604020202020204" pitchFamily="34" charset="0"/>
                <a:cs typeface="Arial" panose="020B0604020202020204" pitchFamily="34" charset="0"/>
              </a:rPr>
              <a:t>Team composition</a:t>
            </a:r>
            <a:r>
              <a:rPr lang="en-US" dirty="0">
                <a:solidFill>
                  <a:srgbClr val="002060"/>
                </a:solidFill>
                <a:latin typeface="Arial" panose="020B0604020202020204" pitchFamily="34" charset="0"/>
                <a:cs typeface="Arial" panose="020B0604020202020204" pitchFamily="34" charset="0"/>
              </a:rPr>
              <a:t>​</a:t>
            </a:r>
          </a:p>
          <a:p>
            <a:pPr fontAlgn="base"/>
            <a:r>
              <a:rPr lang="en-GB" dirty="0">
                <a:solidFill>
                  <a:srgbClr val="000000"/>
                </a:solidFill>
                <a:latin typeface="Arial" panose="020B0604020202020204" pitchFamily="34" charset="0"/>
                <a:cs typeface="Arial" panose="020B0604020202020204" pitchFamily="34" charset="0"/>
              </a:rPr>
              <a:t>It is very important the way the team is put together, this is the key part to achieve successful team work. There are many ways that a team is put together, this can be done according to the team members experiences, abilities and what accesses they might have to financial and other resources.</a:t>
            </a:r>
            <a:r>
              <a:rPr lang="en-US" dirty="0">
                <a:solidFill>
                  <a:srgbClr val="000000"/>
                </a:solidFill>
                <a:latin typeface="Arial" panose="020B0604020202020204" pitchFamily="34" charset="0"/>
                <a:cs typeface="Arial" panose="020B0604020202020204" pitchFamily="34" charset="0"/>
              </a:rPr>
              <a:t>​ </a:t>
            </a:r>
            <a:r>
              <a:rPr lang="en-GB" sz="1100" dirty="0">
                <a:solidFill>
                  <a:srgbClr val="000000"/>
                </a:solidFill>
                <a:latin typeface="Arial" panose="020B0604020202020204" pitchFamily="34" charset="0"/>
                <a:cs typeface="Arial" panose="020B0604020202020204" pitchFamily="34" charset="0"/>
              </a:rPr>
              <a:t>(Morgan, 2017)</a:t>
            </a:r>
            <a:endParaRPr lang="en-US" sz="11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2026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3" name="Graphic 12" descr="Man">
            <a:extLst>
              <a:ext uri="{FF2B5EF4-FFF2-40B4-BE49-F238E27FC236}">
                <a16:creationId xmlns:a16="http://schemas.microsoft.com/office/drawing/2014/main" id="{A536F04E-4F5C-44F7-8D62-3592FB568C7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289399" y="2901993"/>
            <a:ext cx="531682" cy="531682"/>
          </a:xfrm>
          <a:prstGeom prst="rect">
            <a:avLst/>
          </a:prstGeom>
        </p:spPr>
      </p:pic>
      <p:sp>
        <p:nvSpPr>
          <p:cNvPr id="14" name="TextBox 13">
            <a:extLst>
              <a:ext uri="{FF2B5EF4-FFF2-40B4-BE49-F238E27FC236}">
                <a16:creationId xmlns:a16="http://schemas.microsoft.com/office/drawing/2014/main" id="{6CE6A4B9-EBB4-41C7-8174-A75246AC5E01}"/>
              </a:ext>
            </a:extLst>
          </p:cNvPr>
          <p:cNvSpPr txBox="1"/>
          <p:nvPr/>
        </p:nvSpPr>
        <p:spPr>
          <a:xfrm>
            <a:off x="7674331" y="3066938"/>
            <a:ext cx="1035861" cy="323165"/>
          </a:xfrm>
          <a:prstGeom prst="rect">
            <a:avLst/>
          </a:prstGeom>
          <a:noFill/>
        </p:spPr>
        <p:txBody>
          <a:bodyPr wrap="none" rtlCol="0">
            <a:spAutoFit/>
          </a:bodyPr>
          <a:lstStyle/>
          <a:p>
            <a:r>
              <a:rPr lang="en-US" sz="1500" b="1" dirty="0"/>
              <a:t>Specialist</a:t>
            </a:r>
          </a:p>
        </p:txBody>
      </p:sp>
      <p:pic>
        <p:nvPicPr>
          <p:cNvPr id="15" name="Graphic 14" descr="Man">
            <a:extLst>
              <a:ext uri="{FF2B5EF4-FFF2-40B4-BE49-F238E27FC236}">
                <a16:creationId xmlns:a16="http://schemas.microsoft.com/office/drawing/2014/main" id="{655BAE13-F545-49A8-82D4-F8C0FAFAEEA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65574" y="3994423"/>
            <a:ext cx="581241" cy="581241"/>
          </a:xfrm>
          <a:prstGeom prst="rect">
            <a:avLst/>
          </a:prstGeom>
        </p:spPr>
      </p:pic>
      <p:sp>
        <p:nvSpPr>
          <p:cNvPr id="16" name="TextBox 15">
            <a:extLst>
              <a:ext uri="{FF2B5EF4-FFF2-40B4-BE49-F238E27FC236}">
                <a16:creationId xmlns:a16="http://schemas.microsoft.com/office/drawing/2014/main" id="{4368523D-F10C-435F-9C33-8C2B5CE8AA0B}"/>
              </a:ext>
            </a:extLst>
          </p:cNvPr>
          <p:cNvSpPr txBox="1"/>
          <p:nvPr/>
        </p:nvSpPr>
        <p:spPr>
          <a:xfrm>
            <a:off x="1376680" y="4167715"/>
            <a:ext cx="1131272" cy="323165"/>
          </a:xfrm>
          <a:prstGeom prst="rect">
            <a:avLst/>
          </a:prstGeom>
          <a:noFill/>
        </p:spPr>
        <p:txBody>
          <a:bodyPr wrap="none" rtlCol="0">
            <a:spAutoFit/>
          </a:bodyPr>
          <a:lstStyle/>
          <a:p>
            <a:r>
              <a:rPr lang="en-US" sz="1500" b="1" dirty="0"/>
              <a:t>Completer</a:t>
            </a:r>
          </a:p>
        </p:txBody>
      </p:sp>
      <p:pic>
        <p:nvPicPr>
          <p:cNvPr id="17" name="Graphic 16" descr="Man">
            <a:extLst>
              <a:ext uri="{FF2B5EF4-FFF2-40B4-BE49-F238E27FC236}">
                <a16:creationId xmlns:a16="http://schemas.microsoft.com/office/drawing/2014/main" id="{0A7723E1-E77F-4A5B-8A46-130AA9ECF6B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965234" y="4025969"/>
            <a:ext cx="549695" cy="549695"/>
          </a:xfrm>
          <a:prstGeom prst="rect">
            <a:avLst/>
          </a:prstGeom>
        </p:spPr>
      </p:pic>
      <p:sp>
        <p:nvSpPr>
          <p:cNvPr id="18" name="TextBox 17">
            <a:extLst>
              <a:ext uri="{FF2B5EF4-FFF2-40B4-BE49-F238E27FC236}">
                <a16:creationId xmlns:a16="http://schemas.microsoft.com/office/drawing/2014/main" id="{E28B07DE-B7C7-43EE-B933-EA727AEEA095}"/>
              </a:ext>
            </a:extLst>
          </p:cNvPr>
          <p:cNvSpPr txBox="1"/>
          <p:nvPr/>
        </p:nvSpPr>
        <p:spPr>
          <a:xfrm>
            <a:off x="3410240" y="4165979"/>
            <a:ext cx="684843" cy="323165"/>
          </a:xfrm>
          <a:prstGeom prst="rect">
            <a:avLst/>
          </a:prstGeom>
          <a:noFill/>
        </p:spPr>
        <p:txBody>
          <a:bodyPr wrap="square" rtlCol="0">
            <a:spAutoFit/>
          </a:bodyPr>
          <a:lstStyle/>
          <a:p>
            <a:r>
              <a:rPr lang="en-US" sz="1500" b="1" dirty="0"/>
              <a:t>Plant</a:t>
            </a:r>
          </a:p>
        </p:txBody>
      </p:sp>
      <p:sp>
        <p:nvSpPr>
          <p:cNvPr id="19" name="TextBox 18">
            <a:extLst>
              <a:ext uri="{FF2B5EF4-FFF2-40B4-BE49-F238E27FC236}">
                <a16:creationId xmlns:a16="http://schemas.microsoft.com/office/drawing/2014/main" id="{852AB71D-358D-49B5-93BA-5D106F8FF62C}"/>
              </a:ext>
            </a:extLst>
          </p:cNvPr>
          <p:cNvSpPr txBox="1"/>
          <p:nvPr/>
        </p:nvSpPr>
        <p:spPr>
          <a:xfrm>
            <a:off x="4844251" y="4165981"/>
            <a:ext cx="2140138" cy="323165"/>
          </a:xfrm>
          <a:prstGeom prst="rect">
            <a:avLst/>
          </a:prstGeom>
          <a:noFill/>
        </p:spPr>
        <p:txBody>
          <a:bodyPr wrap="none" rtlCol="0">
            <a:spAutoFit/>
          </a:bodyPr>
          <a:lstStyle/>
          <a:p>
            <a:r>
              <a:rPr lang="en-US" sz="1500" b="1" dirty="0"/>
              <a:t>Resource</a:t>
            </a:r>
            <a:r>
              <a:rPr lang="en-US" sz="1350" dirty="0"/>
              <a:t> </a:t>
            </a:r>
            <a:r>
              <a:rPr lang="en-US" sz="1500" b="1" dirty="0"/>
              <a:t>Investigator</a:t>
            </a:r>
          </a:p>
        </p:txBody>
      </p:sp>
      <p:pic>
        <p:nvPicPr>
          <p:cNvPr id="20" name="Graphic 19" descr="Woman">
            <a:extLst>
              <a:ext uri="{FF2B5EF4-FFF2-40B4-BE49-F238E27FC236}">
                <a16:creationId xmlns:a16="http://schemas.microsoft.com/office/drawing/2014/main" id="{35A6479B-6D89-434E-B168-D73992B13FA1}"/>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390592" y="4022800"/>
            <a:ext cx="549695" cy="549695"/>
          </a:xfrm>
          <a:prstGeom prst="rect">
            <a:avLst/>
          </a:prstGeom>
        </p:spPr>
      </p:pic>
      <p:sp>
        <p:nvSpPr>
          <p:cNvPr id="21" name="TextBox 20">
            <a:extLst>
              <a:ext uri="{FF2B5EF4-FFF2-40B4-BE49-F238E27FC236}">
                <a16:creationId xmlns:a16="http://schemas.microsoft.com/office/drawing/2014/main" id="{B28BDC92-93B8-4E40-A594-F36DB5F79C53}"/>
              </a:ext>
            </a:extLst>
          </p:cNvPr>
          <p:cNvSpPr txBox="1"/>
          <p:nvPr/>
        </p:nvSpPr>
        <p:spPr>
          <a:xfrm>
            <a:off x="7283077" y="4165978"/>
            <a:ext cx="1594381" cy="323165"/>
          </a:xfrm>
          <a:prstGeom prst="rect">
            <a:avLst/>
          </a:prstGeom>
          <a:noFill/>
        </p:spPr>
        <p:txBody>
          <a:bodyPr wrap="square" rtlCol="0">
            <a:spAutoFit/>
          </a:bodyPr>
          <a:lstStyle/>
          <a:p>
            <a:r>
              <a:rPr lang="en-US" sz="1350" dirty="0"/>
              <a:t> </a:t>
            </a:r>
            <a:r>
              <a:rPr lang="en-US" sz="1500" b="1" dirty="0"/>
              <a:t>Team</a:t>
            </a:r>
            <a:r>
              <a:rPr lang="en-US" sz="1350" dirty="0"/>
              <a:t> </a:t>
            </a:r>
            <a:r>
              <a:rPr lang="en-US" sz="1500" b="1" dirty="0"/>
              <a:t>Worker</a:t>
            </a:r>
          </a:p>
        </p:txBody>
      </p:sp>
      <p:pic>
        <p:nvPicPr>
          <p:cNvPr id="22" name="Graphic 21" descr="Man">
            <a:extLst>
              <a:ext uri="{FF2B5EF4-FFF2-40B4-BE49-F238E27FC236}">
                <a16:creationId xmlns:a16="http://schemas.microsoft.com/office/drawing/2014/main" id="{18B6A35F-EC77-4E27-B57D-DBD75169E049}"/>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6888353" y="4022802"/>
            <a:ext cx="549695" cy="549695"/>
          </a:xfrm>
          <a:prstGeom prst="rect">
            <a:avLst/>
          </a:prstGeom>
        </p:spPr>
      </p:pic>
      <p:sp>
        <p:nvSpPr>
          <p:cNvPr id="2" name="Rectangle 1">
            <a:extLst>
              <a:ext uri="{FF2B5EF4-FFF2-40B4-BE49-F238E27FC236}">
                <a16:creationId xmlns:a16="http://schemas.microsoft.com/office/drawing/2014/main" id="{2099E6C7-DEBF-4BC6-BBAE-5AA240E79F7D}"/>
              </a:ext>
            </a:extLst>
          </p:cNvPr>
          <p:cNvSpPr/>
          <p:nvPr/>
        </p:nvSpPr>
        <p:spPr>
          <a:xfrm>
            <a:off x="2254132" y="1653274"/>
            <a:ext cx="4572000" cy="715581"/>
          </a:xfrm>
          <a:prstGeom prst="rect">
            <a:avLst/>
          </a:prstGeom>
        </p:spPr>
        <p:txBody>
          <a:bodyPr>
            <a:spAutoFit/>
          </a:bodyPr>
          <a:lstStyle/>
          <a:p>
            <a:r>
              <a:rPr lang="en-US" sz="1350" dirty="0">
                <a:latin typeface="Arial" panose="020B0604020202020204" pitchFamily="34" charset="0"/>
                <a:cs typeface="Arial" panose="020B0604020202020204" pitchFamily="34" charset="0"/>
              </a:rPr>
              <a:t>There are nine team roles emerged from Belbin’s research, each of them have they own strengths and weaknesses:</a:t>
            </a:r>
          </a:p>
        </p:txBody>
      </p:sp>
      <p:pic>
        <p:nvPicPr>
          <p:cNvPr id="23" name="Graphic 22" descr="Woman">
            <a:extLst>
              <a:ext uri="{FF2B5EF4-FFF2-40B4-BE49-F238E27FC236}">
                <a16:creationId xmlns:a16="http://schemas.microsoft.com/office/drawing/2014/main" id="{44076867-8FC5-4F20-80D5-0A10EA479F61}"/>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98316" y="2894802"/>
            <a:ext cx="589119" cy="506897"/>
          </a:xfrm>
          <a:prstGeom prst="rect">
            <a:avLst/>
          </a:prstGeom>
        </p:spPr>
      </p:pic>
      <p:sp>
        <p:nvSpPr>
          <p:cNvPr id="24" name="TextBox 23">
            <a:extLst>
              <a:ext uri="{FF2B5EF4-FFF2-40B4-BE49-F238E27FC236}">
                <a16:creationId xmlns:a16="http://schemas.microsoft.com/office/drawing/2014/main" id="{F949ABD5-45DB-4B7F-879F-5C7EB0F6CDDB}"/>
              </a:ext>
            </a:extLst>
          </p:cNvPr>
          <p:cNvSpPr txBox="1"/>
          <p:nvPr/>
        </p:nvSpPr>
        <p:spPr>
          <a:xfrm>
            <a:off x="584992" y="3074716"/>
            <a:ext cx="1277979" cy="323165"/>
          </a:xfrm>
          <a:prstGeom prst="rect">
            <a:avLst/>
          </a:prstGeom>
          <a:noFill/>
        </p:spPr>
        <p:txBody>
          <a:bodyPr wrap="none" rtlCol="0">
            <a:spAutoFit/>
          </a:bodyPr>
          <a:lstStyle/>
          <a:p>
            <a:r>
              <a:rPr lang="en-US" sz="1500" b="1" dirty="0"/>
              <a:t>Coordinator</a:t>
            </a:r>
          </a:p>
        </p:txBody>
      </p:sp>
      <p:pic>
        <p:nvPicPr>
          <p:cNvPr id="25" name="Graphic 24" descr="Man">
            <a:extLst>
              <a:ext uri="{FF2B5EF4-FFF2-40B4-BE49-F238E27FC236}">
                <a16:creationId xmlns:a16="http://schemas.microsoft.com/office/drawing/2014/main" id="{07BE9256-2E54-4ECA-81B8-F41B1BA0683B}"/>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1871338" y="2858694"/>
            <a:ext cx="545616" cy="545616"/>
          </a:xfrm>
          <a:prstGeom prst="rect">
            <a:avLst/>
          </a:prstGeom>
        </p:spPr>
      </p:pic>
      <p:sp>
        <p:nvSpPr>
          <p:cNvPr id="26" name="TextBox 25">
            <a:extLst>
              <a:ext uri="{FF2B5EF4-FFF2-40B4-BE49-F238E27FC236}">
                <a16:creationId xmlns:a16="http://schemas.microsoft.com/office/drawing/2014/main" id="{C4FBC3CC-7977-4F91-9ABD-C54DA7430F38}"/>
              </a:ext>
            </a:extLst>
          </p:cNvPr>
          <p:cNvSpPr txBox="1"/>
          <p:nvPr/>
        </p:nvSpPr>
        <p:spPr>
          <a:xfrm>
            <a:off x="2286991" y="3081145"/>
            <a:ext cx="1352486" cy="323165"/>
          </a:xfrm>
          <a:prstGeom prst="rect">
            <a:avLst/>
          </a:prstGeom>
          <a:noFill/>
        </p:spPr>
        <p:txBody>
          <a:bodyPr wrap="none" rtlCol="0">
            <a:spAutoFit/>
          </a:bodyPr>
          <a:lstStyle/>
          <a:p>
            <a:r>
              <a:rPr lang="en-US" sz="1500" b="1" dirty="0"/>
              <a:t>Implementer</a:t>
            </a:r>
          </a:p>
        </p:txBody>
      </p:sp>
      <p:pic>
        <p:nvPicPr>
          <p:cNvPr id="27" name="Graphic 26" descr="Woman">
            <a:extLst>
              <a:ext uri="{FF2B5EF4-FFF2-40B4-BE49-F238E27FC236}">
                <a16:creationId xmlns:a16="http://schemas.microsoft.com/office/drawing/2014/main" id="{D4ECC301-416A-4707-B532-CC32C5A49B2A}"/>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3636611" y="2816640"/>
            <a:ext cx="581241" cy="581241"/>
          </a:xfrm>
          <a:prstGeom prst="rect">
            <a:avLst/>
          </a:prstGeom>
        </p:spPr>
      </p:pic>
      <p:sp>
        <p:nvSpPr>
          <p:cNvPr id="28" name="TextBox 27">
            <a:extLst>
              <a:ext uri="{FF2B5EF4-FFF2-40B4-BE49-F238E27FC236}">
                <a16:creationId xmlns:a16="http://schemas.microsoft.com/office/drawing/2014/main" id="{D5C57B5A-94D4-4C08-8FAC-440CC6E60D9B}"/>
              </a:ext>
            </a:extLst>
          </p:cNvPr>
          <p:cNvSpPr txBox="1"/>
          <p:nvPr/>
        </p:nvSpPr>
        <p:spPr>
          <a:xfrm>
            <a:off x="4112750" y="3065126"/>
            <a:ext cx="811441" cy="323165"/>
          </a:xfrm>
          <a:prstGeom prst="rect">
            <a:avLst/>
          </a:prstGeom>
          <a:noFill/>
        </p:spPr>
        <p:txBody>
          <a:bodyPr wrap="none" rtlCol="0">
            <a:spAutoFit/>
          </a:bodyPr>
          <a:lstStyle/>
          <a:p>
            <a:r>
              <a:rPr lang="en-US" sz="1500" b="1" dirty="0"/>
              <a:t>Shaper</a:t>
            </a:r>
          </a:p>
        </p:txBody>
      </p:sp>
      <p:pic>
        <p:nvPicPr>
          <p:cNvPr id="29" name="Graphic 28" descr="Woman">
            <a:extLst>
              <a:ext uri="{FF2B5EF4-FFF2-40B4-BE49-F238E27FC236}">
                <a16:creationId xmlns:a16="http://schemas.microsoft.com/office/drawing/2014/main" id="{51A4C1FA-65F8-4DE2-9B68-CDBBCE75C839}"/>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a:off x="5041292" y="2867054"/>
            <a:ext cx="549695" cy="549695"/>
          </a:xfrm>
          <a:prstGeom prst="rect">
            <a:avLst/>
          </a:prstGeom>
        </p:spPr>
      </p:pic>
      <p:sp>
        <p:nvSpPr>
          <p:cNvPr id="30" name="TextBox 29">
            <a:extLst>
              <a:ext uri="{FF2B5EF4-FFF2-40B4-BE49-F238E27FC236}">
                <a16:creationId xmlns:a16="http://schemas.microsoft.com/office/drawing/2014/main" id="{43344DAC-DD5E-4D4E-ADBD-00E2C22BB1E2}"/>
              </a:ext>
            </a:extLst>
          </p:cNvPr>
          <p:cNvSpPr txBox="1"/>
          <p:nvPr/>
        </p:nvSpPr>
        <p:spPr>
          <a:xfrm>
            <a:off x="5435669" y="3065127"/>
            <a:ext cx="1831335" cy="323165"/>
          </a:xfrm>
          <a:prstGeom prst="rect">
            <a:avLst/>
          </a:prstGeom>
          <a:noFill/>
        </p:spPr>
        <p:txBody>
          <a:bodyPr wrap="none" rtlCol="0">
            <a:spAutoFit/>
          </a:bodyPr>
          <a:lstStyle/>
          <a:p>
            <a:r>
              <a:rPr lang="en-US" sz="1500" b="1" dirty="0"/>
              <a:t>Monitor Evaluator</a:t>
            </a:r>
          </a:p>
        </p:txBody>
      </p:sp>
      <p:sp>
        <p:nvSpPr>
          <p:cNvPr id="31" name="Rectangle 30">
            <a:extLst>
              <a:ext uri="{FF2B5EF4-FFF2-40B4-BE49-F238E27FC236}">
                <a16:creationId xmlns:a16="http://schemas.microsoft.com/office/drawing/2014/main" id="{F6D4FEDB-CA32-4437-B0AA-77A7020EA61D}"/>
              </a:ext>
            </a:extLst>
          </p:cNvPr>
          <p:cNvSpPr/>
          <p:nvPr/>
        </p:nvSpPr>
        <p:spPr>
          <a:xfrm>
            <a:off x="1085778" y="901185"/>
            <a:ext cx="6972443" cy="323165"/>
          </a:xfrm>
          <a:prstGeom prst="rect">
            <a:avLst/>
          </a:prstGeom>
        </p:spPr>
        <p:txBody>
          <a:bodyPr wrap="square">
            <a:spAutoFit/>
          </a:bodyPr>
          <a:lstStyle/>
          <a:p>
            <a:r>
              <a:rPr lang="en-US" sz="1500" b="1" i="1" dirty="0">
                <a:latin typeface="Arial" panose="020B0604020202020204" pitchFamily="34" charset="0"/>
                <a:cs typeface="Arial" panose="020B0604020202020204" pitchFamily="34" charset="0"/>
              </a:rPr>
              <a:t>“ Alone we can do little, together we can do so much” -  Helen Keller</a:t>
            </a:r>
          </a:p>
        </p:txBody>
      </p:sp>
    </p:spTree>
    <p:extLst>
      <p:ext uri="{BB962C8B-B14F-4D97-AF65-F5344CB8AC3E}">
        <p14:creationId xmlns:p14="http://schemas.microsoft.com/office/powerpoint/2010/main" val="1651116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15"/>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6"/>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17"/>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8"/>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20"/>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19"/>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22"/>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6" grpId="0"/>
      <p:bldP spid="18" grpId="0"/>
      <p:bldP spid="19" grpId="0"/>
      <p:bldP spid="21" grpId="0"/>
      <p:bldP spid="2" grpId="0"/>
      <p:bldP spid="24" grpId="0"/>
      <p:bldP spid="26" grpId="0"/>
      <p:bldP spid="28" grpId="0"/>
      <p:bldP spid="30" grpId="0"/>
      <p:bldP spid="3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E2B23-5537-404E-AA04-BD361BFD27F3}"/>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STAGES OF GROUP DEVELOPMENT</a:t>
            </a:r>
          </a:p>
        </p:txBody>
      </p:sp>
      <p:pic>
        <p:nvPicPr>
          <p:cNvPr id="5" name="Content Placeholder 4" descr="A picture containing indoor&#10;&#10;Description automatically generated">
            <a:extLst>
              <a:ext uri="{FF2B5EF4-FFF2-40B4-BE49-F238E27FC236}">
                <a16:creationId xmlns:a16="http://schemas.microsoft.com/office/drawing/2014/main" id="{9549B1D3-44EB-4AF9-8942-F62056227CCD}"/>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331640" y="1286152"/>
            <a:ext cx="6264695" cy="3916363"/>
          </a:xfrm>
        </p:spPr>
      </p:pic>
      <p:sp>
        <p:nvSpPr>
          <p:cNvPr id="6" name="Rectangle 5">
            <a:extLst>
              <a:ext uri="{FF2B5EF4-FFF2-40B4-BE49-F238E27FC236}">
                <a16:creationId xmlns:a16="http://schemas.microsoft.com/office/drawing/2014/main" id="{8E4AB1F9-3894-4244-8568-E9CEE0BAEA9B}"/>
              </a:ext>
            </a:extLst>
          </p:cNvPr>
          <p:cNvSpPr/>
          <p:nvPr/>
        </p:nvSpPr>
        <p:spPr>
          <a:xfrm>
            <a:off x="0" y="5387182"/>
            <a:ext cx="1510350" cy="253916"/>
          </a:xfrm>
          <a:prstGeom prst="rect">
            <a:avLst/>
          </a:prstGeom>
        </p:spPr>
        <p:txBody>
          <a:bodyPr wrap="none">
            <a:spAutoFit/>
          </a:bodyPr>
          <a:lstStyle/>
          <a:p>
            <a:r>
              <a:rPr lang="en-US" sz="1050" dirty="0"/>
              <a:t>Image by Robert Baird</a:t>
            </a:r>
          </a:p>
        </p:txBody>
      </p:sp>
    </p:spTree>
    <p:extLst>
      <p:ext uri="{BB962C8B-B14F-4D97-AF65-F5344CB8AC3E}">
        <p14:creationId xmlns:p14="http://schemas.microsoft.com/office/powerpoint/2010/main" val="1506986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5B625-8984-4258-A4A0-83A359E219DE}"/>
              </a:ext>
            </a:extLst>
          </p:cNvPr>
          <p:cNvSpPr>
            <a:spLocks noGrp="1"/>
          </p:cNvSpPr>
          <p:nvPr>
            <p:ph type="title"/>
          </p:nvPr>
        </p:nvSpPr>
        <p:spPr>
          <a:xfrm>
            <a:off x="457200" y="5760"/>
            <a:ext cx="8229600" cy="1143000"/>
          </a:xfrm>
        </p:spPr>
        <p:txBody>
          <a:bodyPr>
            <a:normAutofit/>
          </a:bodyPr>
          <a:lstStyle/>
          <a:p>
            <a:r>
              <a:rPr lang="en-GB" sz="32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WHY IS STAGES OF GROUP DEVELOPMENT IMPORTANT?</a:t>
            </a:r>
          </a:p>
        </p:txBody>
      </p:sp>
      <p:sp>
        <p:nvSpPr>
          <p:cNvPr id="3" name="Content Placeholder 2">
            <a:extLst>
              <a:ext uri="{FF2B5EF4-FFF2-40B4-BE49-F238E27FC236}">
                <a16:creationId xmlns:a16="http://schemas.microsoft.com/office/drawing/2014/main" id="{3FAB95A2-A319-4545-8594-08543F6FDE15}"/>
              </a:ext>
            </a:extLst>
          </p:cNvPr>
          <p:cNvSpPr>
            <a:spLocks noGrp="1"/>
          </p:cNvSpPr>
          <p:nvPr>
            <p:ph idx="1"/>
          </p:nvPr>
        </p:nvSpPr>
        <p:spPr/>
        <p:txBody>
          <a:bodyPr>
            <a:normAutofit fontScale="40000" lnSpcReduction="20000"/>
          </a:bodyPr>
          <a:lstStyle/>
          <a:p>
            <a:pPr marL="0" indent="0" algn="just">
              <a:spcAft>
                <a:spcPts val="1800"/>
              </a:spcAft>
              <a:buNone/>
            </a:pPr>
            <a:r>
              <a:rPr lang="en-US" sz="4500" dirty="0">
                <a:latin typeface="Arial" panose="020B0604020202020204" pitchFamily="34" charset="0"/>
                <a:cs typeface="Arial" panose="020B0604020202020204" pitchFamily="34" charset="0"/>
              </a:rPr>
              <a:t>In 1965 psychologist Bruce Tuckman suggested that group growth is achieved by knowing the strengths of each individual member. Assigning them to a task that befits their capabilities. This will ensure that each member is at ease with the task given. </a:t>
            </a:r>
            <a:r>
              <a:rPr lang="en-US" sz="2800" dirty="0">
                <a:latin typeface="Arial" panose="020B0604020202020204" pitchFamily="34" charset="0"/>
                <a:cs typeface="Arial" panose="020B0604020202020204" pitchFamily="34" charset="0"/>
              </a:rPr>
              <a:t>(Tuckman,2001)</a:t>
            </a:r>
          </a:p>
          <a:p>
            <a:pPr marL="171450" lvl="0" indent="-171450">
              <a:spcBef>
                <a:spcPts val="0"/>
              </a:spcBef>
              <a:buFontTx/>
              <a:buChar char="-"/>
              <a:defRPr/>
            </a:pPr>
            <a:endParaRPr lang="en-US" sz="2800" i="1" dirty="0"/>
          </a:p>
          <a:p>
            <a:pPr marL="0" lvl="0" indent="0">
              <a:spcBef>
                <a:spcPts val="0"/>
              </a:spcBef>
              <a:buNone/>
              <a:defRPr/>
            </a:pPr>
            <a:r>
              <a:rPr lang="en-US" sz="4500" dirty="0">
                <a:solidFill>
                  <a:prstClr val="black"/>
                </a:solidFill>
                <a:latin typeface="Arial" panose="020B0604020202020204" pitchFamily="34" charset="0"/>
                <a:cs typeface="Arial" panose="020B0604020202020204" pitchFamily="34" charset="0"/>
              </a:rPr>
              <a:t>Two stages as described by (Tuckman, 2001) is structure of a group and the task. </a:t>
            </a:r>
            <a:r>
              <a:rPr lang="en-US" sz="4500" dirty="0" err="1">
                <a:solidFill>
                  <a:prstClr val="black"/>
                </a:solidFill>
                <a:latin typeface="Arial" panose="020B0604020202020204" pitchFamily="34" charset="0"/>
                <a:cs typeface="Arial" panose="020B0604020202020204" pitchFamily="34" charset="0"/>
              </a:rPr>
              <a:t>Realising</a:t>
            </a:r>
            <a:r>
              <a:rPr lang="en-US" sz="4500" dirty="0">
                <a:solidFill>
                  <a:prstClr val="black"/>
                </a:solidFill>
                <a:latin typeface="Arial" panose="020B0604020202020204" pitchFamily="34" charset="0"/>
                <a:cs typeface="Arial" panose="020B0604020202020204" pitchFamily="34" charset="0"/>
              </a:rPr>
              <a:t> how important a team is, when they move and mature together. Through each stage of group development.</a:t>
            </a:r>
          </a:p>
          <a:p>
            <a:pPr marL="0" lvl="0" indent="0">
              <a:spcBef>
                <a:spcPts val="0"/>
              </a:spcBef>
              <a:buNone/>
              <a:defRPr/>
            </a:pPr>
            <a:endParaRPr lang="en-US" sz="4500" dirty="0">
              <a:solidFill>
                <a:prstClr val="black"/>
              </a:solidFill>
              <a:latin typeface="Arial" panose="020B0604020202020204" pitchFamily="34" charset="0"/>
              <a:cs typeface="Arial" panose="020B0604020202020204" pitchFamily="34" charset="0"/>
            </a:endParaRPr>
          </a:p>
          <a:p>
            <a:pPr marL="0" lvl="0" indent="0">
              <a:spcBef>
                <a:spcPts val="0"/>
              </a:spcBef>
              <a:buNone/>
              <a:defRPr/>
            </a:pPr>
            <a:endParaRPr lang="en-US" sz="4500" dirty="0">
              <a:solidFill>
                <a:prstClr val="black"/>
              </a:solidFill>
              <a:latin typeface="Arial" panose="020B0604020202020204" pitchFamily="34" charset="0"/>
              <a:cs typeface="Arial" panose="020B0604020202020204" pitchFamily="34" charset="0"/>
            </a:endParaRPr>
          </a:p>
          <a:p>
            <a:pPr marL="0" lvl="0" indent="0">
              <a:spcBef>
                <a:spcPts val="0"/>
              </a:spcBef>
              <a:buNone/>
              <a:defRPr/>
            </a:pPr>
            <a:r>
              <a:rPr lang="en-US" sz="4500" dirty="0">
                <a:solidFill>
                  <a:prstClr val="black"/>
                </a:solidFill>
                <a:latin typeface="Arial" panose="020B0604020202020204" pitchFamily="34" charset="0"/>
                <a:cs typeface="Arial" panose="020B0604020202020204" pitchFamily="34" charset="0"/>
              </a:rPr>
              <a:t>Therefore, the first structure focuses on the behavior of the group.</a:t>
            </a:r>
          </a:p>
          <a:p>
            <a:pPr marL="0" lvl="0" indent="0">
              <a:spcBef>
                <a:spcPts val="0"/>
              </a:spcBef>
              <a:buNone/>
              <a:defRPr/>
            </a:pPr>
            <a:endParaRPr lang="en-US" sz="4500" dirty="0">
              <a:solidFill>
                <a:prstClr val="black"/>
              </a:solidFill>
              <a:latin typeface="Arial" panose="020B0604020202020204" pitchFamily="34" charset="0"/>
              <a:cs typeface="Arial" panose="020B0604020202020204" pitchFamily="34" charset="0"/>
            </a:endParaRPr>
          </a:p>
          <a:p>
            <a:pPr marL="0" lvl="0" indent="0">
              <a:spcBef>
                <a:spcPts val="0"/>
              </a:spcBef>
              <a:buNone/>
              <a:defRPr/>
            </a:pPr>
            <a:endParaRPr lang="en-US" sz="4500" dirty="0">
              <a:solidFill>
                <a:prstClr val="black"/>
              </a:solidFill>
              <a:latin typeface="Arial" panose="020B0604020202020204" pitchFamily="34" charset="0"/>
              <a:cs typeface="Arial" panose="020B0604020202020204" pitchFamily="34" charset="0"/>
            </a:endParaRPr>
          </a:p>
          <a:p>
            <a:pPr marL="0" lvl="0" indent="0">
              <a:spcBef>
                <a:spcPts val="0"/>
              </a:spcBef>
              <a:buNone/>
              <a:defRPr/>
            </a:pPr>
            <a:endParaRPr lang="en-US" sz="4500" dirty="0">
              <a:solidFill>
                <a:prstClr val="black"/>
              </a:solidFill>
              <a:latin typeface="Arial" panose="020B0604020202020204" pitchFamily="34" charset="0"/>
              <a:cs typeface="Arial" panose="020B0604020202020204" pitchFamily="34" charset="0"/>
            </a:endParaRPr>
          </a:p>
          <a:p>
            <a:pPr marL="0" lvl="0" indent="0">
              <a:spcBef>
                <a:spcPts val="0"/>
              </a:spcBef>
              <a:buNone/>
              <a:defRPr/>
            </a:pPr>
            <a:r>
              <a:rPr lang="en-US" sz="4500" dirty="0">
                <a:solidFill>
                  <a:prstClr val="black"/>
                </a:solidFill>
                <a:latin typeface="Arial" panose="020B0604020202020204" pitchFamily="34" charset="0"/>
                <a:cs typeface="Arial" panose="020B0604020202020204" pitchFamily="34" charset="0"/>
              </a:rPr>
              <a:t>Whereas, the second structure focuses on the team’s accomplishments</a:t>
            </a:r>
            <a:endParaRPr lang="en-GB" sz="4500" dirty="0"/>
          </a:p>
        </p:txBody>
      </p:sp>
    </p:spTree>
    <p:extLst>
      <p:ext uri="{BB962C8B-B14F-4D97-AF65-F5344CB8AC3E}">
        <p14:creationId xmlns:p14="http://schemas.microsoft.com/office/powerpoint/2010/main" val="3168980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17A8A-AA70-4E9F-9D28-D6EB28626D49}"/>
              </a:ext>
            </a:extLst>
          </p:cNvPr>
          <p:cNvSpPr>
            <a:spLocks noGrp="1"/>
          </p:cNvSpPr>
          <p:nvPr>
            <p:ph type="title"/>
          </p:nvPr>
        </p:nvSpPr>
        <p:spPr>
          <a:xfrm>
            <a:off x="0" y="274638"/>
            <a:ext cx="9144000" cy="1143000"/>
          </a:xfrm>
        </p:spPr>
        <p:txBody>
          <a:bodyPr>
            <a:normAutofit fontScale="90000"/>
          </a:bodyPr>
          <a:lstStyle/>
          <a:p>
            <a:pPr lvl="0">
              <a:spcBef>
                <a:spcPts val="0"/>
              </a:spcBef>
              <a:defRPr/>
            </a:pPr>
            <a:br>
              <a:rPr lang="en-US" sz="2200" b="1" dirty="0">
                <a:solidFill>
                  <a:prstClr val="black"/>
                </a:solidFill>
                <a:latin typeface="Arial" panose="020B0604020202020204" pitchFamily="34" charset="0"/>
                <a:ea typeface="Arimo" panose="020B0604020202020204" pitchFamily="34" charset="0"/>
                <a:cs typeface="Arial" panose="020B0604020202020204" pitchFamily="34" charset="0"/>
              </a:rPr>
            </a:br>
            <a:br>
              <a:rPr lang="en-US" sz="2200" b="1" dirty="0">
                <a:solidFill>
                  <a:prstClr val="black"/>
                </a:solidFill>
                <a:latin typeface="Arial" panose="020B0604020202020204" pitchFamily="34" charset="0"/>
                <a:ea typeface="Arimo" panose="020B0604020202020204" pitchFamily="34" charset="0"/>
                <a:cs typeface="Arial" panose="020B0604020202020204" pitchFamily="34" charset="0"/>
              </a:rPr>
            </a:br>
            <a:r>
              <a:rPr lang="en-US" sz="2200" b="1" dirty="0">
                <a:solidFill>
                  <a:prstClr val="black"/>
                </a:solidFill>
                <a:latin typeface="Arial" panose="020B0604020202020204" pitchFamily="34" charset="0"/>
                <a:ea typeface="Arimo" panose="020B0604020202020204" pitchFamily="34" charset="0"/>
                <a:cs typeface="Arial" panose="020B0604020202020204" pitchFamily="34" charset="0"/>
              </a:rPr>
              <a:t>“ Coming together is a beginning, keeping together is progress, </a:t>
            </a:r>
            <a:br>
              <a:rPr lang="en-US" sz="2200" b="1" dirty="0">
                <a:solidFill>
                  <a:prstClr val="black"/>
                </a:solidFill>
                <a:latin typeface="Arial" panose="020B0604020202020204" pitchFamily="34" charset="0"/>
                <a:ea typeface="Arimo" panose="020B0604020202020204" pitchFamily="34" charset="0"/>
                <a:cs typeface="Arial" panose="020B0604020202020204" pitchFamily="34" charset="0"/>
              </a:rPr>
            </a:br>
            <a:r>
              <a:rPr lang="en-US" sz="2200" b="1" dirty="0">
                <a:solidFill>
                  <a:prstClr val="black"/>
                </a:solidFill>
                <a:latin typeface="Arial" panose="020B0604020202020204" pitchFamily="34" charset="0"/>
                <a:ea typeface="Arimo" panose="020B0604020202020204" pitchFamily="34" charset="0"/>
                <a:cs typeface="Arial" panose="020B0604020202020204" pitchFamily="34" charset="0"/>
              </a:rPr>
              <a:t>working together is success” – Henry ford</a:t>
            </a:r>
            <a:br>
              <a:rPr lang="en-US" sz="5400" b="1" dirty="0">
                <a:solidFill>
                  <a:prstClr val="black"/>
                </a:solidFill>
                <a:latin typeface="Arial" panose="020B0604020202020204" pitchFamily="34" charset="0"/>
                <a:ea typeface="Arimo" panose="020B0604020202020204" pitchFamily="34" charset="0"/>
                <a:cs typeface="Arial" panose="020B0604020202020204" pitchFamily="34" charset="0"/>
              </a:rPr>
            </a:br>
            <a:endPar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4" name="Rectangle 3">
            <a:extLst>
              <a:ext uri="{FF2B5EF4-FFF2-40B4-BE49-F238E27FC236}">
                <a16:creationId xmlns:a16="http://schemas.microsoft.com/office/drawing/2014/main" id="{4863C766-0272-41DA-8BBA-B71BA931AE46}"/>
              </a:ext>
            </a:extLst>
          </p:cNvPr>
          <p:cNvSpPr/>
          <p:nvPr/>
        </p:nvSpPr>
        <p:spPr>
          <a:xfrm>
            <a:off x="2051720" y="1667276"/>
            <a:ext cx="4519186" cy="369332"/>
          </a:xfrm>
          <a:prstGeom prst="rect">
            <a:avLst/>
          </a:prstGeom>
        </p:spPr>
        <p:txBody>
          <a:bodyPr wrap="none">
            <a:spAutoFit/>
          </a:bodyPr>
          <a:lstStyle/>
          <a:p>
            <a:pPr lvl="0">
              <a:defRPr/>
            </a:pPr>
            <a:r>
              <a:rPr lang="en-US" b="1" dirty="0">
                <a:solidFill>
                  <a:prstClr val="black"/>
                </a:solidFill>
                <a:latin typeface="Arial" panose="020B0604020202020204" pitchFamily="34" charset="0"/>
                <a:cs typeface="Arial" panose="020B0604020202020204" pitchFamily="34" charset="0"/>
              </a:rPr>
              <a:t>The Stages of Group Development are; </a:t>
            </a:r>
          </a:p>
        </p:txBody>
      </p:sp>
      <p:pic>
        <p:nvPicPr>
          <p:cNvPr id="5" name="Graphic 4" descr="Meeting">
            <a:extLst>
              <a:ext uri="{FF2B5EF4-FFF2-40B4-BE49-F238E27FC236}">
                <a16:creationId xmlns:a16="http://schemas.microsoft.com/office/drawing/2014/main" id="{3901D0F2-EA7A-4F9A-B80C-798C223CF32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38427" y="2346188"/>
            <a:ext cx="827583" cy="772532"/>
          </a:xfrm>
          <a:prstGeom prst="rect">
            <a:avLst/>
          </a:prstGeom>
        </p:spPr>
      </p:pic>
      <p:pic>
        <p:nvPicPr>
          <p:cNvPr id="6" name="Graphic 5" descr="Group brainstorm">
            <a:extLst>
              <a:ext uri="{FF2B5EF4-FFF2-40B4-BE49-F238E27FC236}">
                <a16:creationId xmlns:a16="http://schemas.microsoft.com/office/drawing/2014/main" id="{9D795D82-9171-4553-82ED-7D6F6B46AFC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792505" y="2198077"/>
            <a:ext cx="970457" cy="970457"/>
          </a:xfrm>
          <a:prstGeom prst="rect">
            <a:avLst/>
          </a:prstGeom>
        </p:spPr>
      </p:pic>
      <p:pic>
        <p:nvPicPr>
          <p:cNvPr id="7" name="Graphic 6" descr="Social network">
            <a:extLst>
              <a:ext uri="{FF2B5EF4-FFF2-40B4-BE49-F238E27FC236}">
                <a16:creationId xmlns:a16="http://schemas.microsoft.com/office/drawing/2014/main" id="{D0C4CF46-182F-4E87-9E27-26688FD566C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4571" y="3387928"/>
            <a:ext cx="1054144" cy="930602"/>
          </a:xfrm>
          <a:prstGeom prst="rect">
            <a:avLst/>
          </a:prstGeom>
        </p:spPr>
      </p:pic>
      <p:pic>
        <p:nvPicPr>
          <p:cNvPr id="8" name="Picture 7">
            <a:extLst>
              <a:ext uri="{FF2B5EF4-FFF2-40B4-BE49-F238E27FC236}">
                <a16:creationId xmlns:a16="http://schemas.microsoft.com/office/drawing/2014/main" id="{486AB742-8E55-4908-9DE0-317F0BF86E7A}"/>
              </a:ext>
            </a:extLst>
          </p:cNvPr>
          <p:cNvPicPr>
            <a:picLocks noChangeAspect="1"/>
          </p:cNvPicPr>
          <p:nvPr/>
        </p:nvPicPr>
        <p:blipFill>
          <a:blip r:embed="rId10"/>
          <a:stretch>
            <a:fillRect/>
          </a:stretch>
        </p:blipFill>
        <p:spPr>
          <a:xfrm>
            <a:off x="5029355" y="3387928"/>
            <a:ext cx="681967" cy="1121590"/>
          </a:xfrm>
          <a:prstGeom prst="rect">
            <a:avLst/>
          </a:prstGeom>
        </p:spPr>
      </p:pic>
      <p:pic>
        <p:nvPicPr>
          <p:cNvPr id="9" name="Picture 8">
            <a:extLst>
              <a:ext uri="{FF2B5EF4-FFF2-40B4-BE49-F238E27FC236}">
                <a16:creationId xmlns:a16="http://schemas.microsoft.com/office/drawing/2014/main" id="{260A8CA8-C1F2-43DF-BCC6-BBE79DCF72E6}"/>
              </a:ext>
            </a:extLst>
          </p:cNvPr>
          <p:cNvPicPr>
            <a:picLocks noChangeAspect="1"/>
          </p:cNvPicPr>
          <p:nvPr/>
        </p:nvPicPr>
        <p:blipFill>
          <a:blip r:embed="rId11"/>
          <a:stretch>
            <a:fillRect/>
          </a:stretch>
        </p:blipFill>
        <p:spPr>
          <a:xfrm>
            <a:off x="6743190" y="4552129"/>
            <a:ext cx="709130" cy="1090766"/>
          </a:xfrm>
          <a:prstGeom prst="rect">
            <a:avLst/>
          </a:prstGeom>
        </p:spPr>
      </p:pic>
      <p:sp>
        <p:nvSpPr>
          <p:cNvPr id="12" name="TextBox 11">
            <a:extLst>
              <a:ext uri="{FF2B5EF4-FFF2-40B4-BE49-F238E27FC236}">
                <a16:creationId xmlns:a16="http://schemas.microsoft.com/office/drawing/2014/main" id="{5B855EC5-BAFF-47EA-94CD-621513D6C83E}"/>
              </a:ext>
            </a:extLst>
          </p:cNvPr>
          <p:cNvSpPr txBox="1"/>
          <p:nvPr/>
        </p:nvSpPr>
        <p:spPr>
          <a:xfrm>
            <a:off x="7452320" y="4919431"/>
            <a:ext cx="1794328" cy="338554"/>
          </a:xfrm>
          <a:prstGeom prst="rect">
            <a:avLst/>
          </a:prstGeom>
          <a:noFill/>
        </p:spPr>
        <p:txBody>
          <a:bodyPr wrap="square" rtlCol="0">
            <a:spAutoFit/>
          </a:bodyPr>
          <a:lstStyle/>
          <a:p>
            <a:r>
              <a:rPr lang="en-US" sz="1600" b="1" dirty="0"/>
              <a:t>ADJOURNING</a:t>
            </a:r>
          </a:p>
        </p:txBody>
      </p:sp>
      <p:sp>
        <p:nvSpPr>
          <p:cNvPr id="13" name="Rectangle 12">
            <a:extLst>
              <a:ext uri="{FF2B5EF4-FFF2-40B4-BE49-F238E27FC236}">
                <a16:creationId xmlns:a16="http://schemas.microsoft.com/office/drawing/2014/main" id="{3C89F558-C58F-4CC3-9FA5-69F0DD3E9F68}"/>
              </a:ext>
            </a:extLst>
          </p:cNvPr>
          <p:cNvSpPr/>
          <p:nvPr/>
        </p:nvSpPr>
        <p:spPr>
          <a:xfrm>
            <a:off x="-1298" y="4483078"/>
            <a:ext cx="7236296" cy="954107"/>
          </a:xfrm>
          <a:prstGeom prst="rect">
            <a:avLst/>
          </a:prstGeom>
        </p:spPr>
        <p:txBody>
          <a:bodyPr wrap="square">
            <a:spAutoFit/>
          </a:bodyPr>
          <a:lstStyle/>
          <a:p>
            <a:r>
              <a:rPr lang="en-US" dirty="0">
                <a:latin typeface="Arial" panose="020B0604020202020204" pitchFamily="34" charset="0"/>
                <a:cs typeface="Arial" panose="020B0604020202020204" pitchFamily="34" charset="0"/>
              </a:rPr>
              <a:t>The stages were modified in 1977 by Bruce Tuckman and Mary Jensen ( Tuckman et al 2010) to add a fifth stage. However, this stage is for those whose team(s) are  not a permanent fixture</a:t>
            </a:r>
            <a:r>
              <a:rPr lang="en-US" sz="2000" dirty="0"/>
              <a:t>.</a:t>
            </a:r>
          </a:p>
        </p:txBody>
      </p:sp>
      <p:sp>
        <p:nvSpPr>
          <p:cNvPr id="14" name="TextBox 13">
            <a:extLst>
              <a:ext uri="{FF2B5EF4-FFF2-40B4-BE49-F238E27FC236}">
                <a16:creationId xmlns:a16="http://schemas.microsoft.com/office/drawing/2014/main" id="{3A2758A1-1F33-45C4-A57D-F279E2358C6F}"/>
              </a:ext>
            </a:extLst>
          </p:cNvPr>
          <p:cNvSpPr txBox="1"/>
          <p:nvPr/>
        </p:nvSpPr>
        <p:spPr>
          <a:xfrm flipH="1">
            <a:off x="1142275" y="2660703"/>
            <a:ext cx="1224417" cy="338554"/>
          </a:xfrm>
          <a:prstGeom prst="rect">
            <a:avLst/>
          </a:prstGeom>
          <a:noFill/>
        </p:spPr>
        <p:txBody>
          <a:bodyPr wrap="square" rtlCol="0">
            <a:spAutoFit/>
          </a:bodyPr>
          <a:lstStyle/>
          <a:p>
            <a:r>
              <a:rPr lang="en-US" sz="1600" b="1" dirty="0"/>
              <a:t>FORMING</a:t>
            </a:r>
          </a:p>
        </p:txBody>
      </p:sp>
      <p:sp>
        <p:nvSpPr>
          <p:cNvPr id="15" name="TextBox 14">
            <a:extLst>
              <a:ext uri="{FF2B5EF4-FFF2-40B4-BE49-F238E27FC236}">
                <a16:creationId xmlns:a16="http://schemas.microsoft.com/office/drawing/2014/main" id="{1252055A-4D50-4608-BB0B-77454D835E9A}"/>
              </a:ext>
            </a:extLst>
          </p:cNvPr>
          <p:cNvSpPr txBox="1"/>
          <p:nvPr/>
        </p:nvSpPr>
        <p:spPr>
          <a:xfrm>
            <a:off x="5824945" y="2694525"/>
            <a:ext cx="1577879" cy="338554"/>
          </a:xfrm>
          <a:prstGeom prst="rect">
            <a:avLst/>
          </a:prstGeom>
          <a:noFill/>
        </p:spPr>
        <p:txBody>
          <a:bodyPr wrap="square" rtlCol="0">
            <a:spAutoFit/>
          </a:bodyPr>
          <a:lstStyle/>
          <a:p>
            <a:r>
              <a:rPr lang="en-US" sz="1600" b="1" dirty="0"/>
              <a:t>STORMING</a:t>
            </a:r>
          </a:p>
        </p:txBody>
      </p:sp>
      <p:sp>
        <p:nvSpPr>
          <p:cNvPr id="16" name="TextBox 15">
            <a:extLst>
              <a:ext uri="{FF2B5EF4-FFF2-40B4-BE49-F238E27FC236}">
                <a16:creationId xmlns:a16="http://schemas.microsoft.com/office/drawing/2014/main" id="{F7A64C90-70E7-47D7-B6AC-722F8A1839AA}"/>
              </a:ext>
            </a:extLst>
          </p:cNvPr>
          <p:cNvSpPr txBox="1"/>
          <p:nvPr/>
        </p:nvSpPr>
        <p:spPr>
          <a:xfrm>
            <a:off x="5753892" y="3826451"/>
            <a:ext cx="1978596" cy="338554"/>
          </a:xfrm>
          <a:prstGeom prst="rect">
            <a:avLst/>
          </a:prstGeom>
          <a:noFill/>
        </p:spPr>
        <p:txBody>
          <a:bodyPr wrap="square" rtlCol="0">
            <a:spAutoFit/>
          </a:bodyPr>
          <a:lstStyle/>
          <a:p>
            <a:r>
              <a:rPr lang="en-US" sz="1600" b="1" dirty="0"/>
              <a:t>PERFORMING</a:t>
            </a:r>
          </a:p>
        </p:txBody>
      </p:sp>
      <p:sp>
        <p:nvSpPr>
          <p:cNvPr id="17" name="TextBox 16">
            <a:extLst>
              <a:ext uri="{FF2B5EF4-FFF2-40B4-BE49-F238E27FC236}">
                <a16:creationId xmlns:a16="http://schemas.microsoft.com/office/drawing/2014/main" id="{156B74A4-97F0-4F97-ACC5-1F3DB8B3FE64}"/>
              </a:ext>
            </a:extLst>
          </p:cNvPr>
          <p:cNvSpPr txBox="1"/>
          <p:nvPr/>
        </p:nvSpPr>
        <p:spPr>
          <a:xfrm>
            <a:off x="1123030" y="3826451"/>
            <a:ext cx="1976720" cy="338554"/>
          </a:xfrm>
          <a:prstGeom prst="rect">
            <a:avLst/>
          </a:prstGeom>
          <a:noFill/>
        </p:spPr>
        <p:txBody>
          <a:bodyPr wrap="square" rtlCol="0">
            <a:spAutoFit/>
          </a:bodyPr>
          <a:lstStyle/>
          <a:p>
            <a:r>
              <a:rPr lang="en-US" sz="1600" b="1" dirty="0"/>
              <a:t>NORMING</a:t>
            </a:r>
          </a:p>
        </p:txBody>
      </p:sp>
    </p:spTree>
    <p:extLst>
      <p:ext uri="{BB962C8B-B14F-4D97-AF65-F5344CB8AC3E}">
        <p14:creationId xmlns:p14="http://schemas.microsoft.com/office/powerpoint/2010/main" val="1748964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12" grpId="0"/>
      <p:bldP spid="13" grpId="0"/>
      <p:bldP spid="14" grpId="0"/>
      <p:bldP spid="15" grpId="0"/>
      <p:bldP spid="16" grpId="0"/>
      <p:bldP spid="1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FA4DB-D872-48B3-BE96-046FF98D776B}"/>
              </a:ext>
            </a:extLst>
          </p:cNvPr>
          <p:cNvSpPr>
            <a:spLocks noGrp="1"/>
          </p:cNvSpPr>
          <p:nvPr>
            <p:ph type="title"/>
          </p:nvPr>
        </p:nvSpPr>
        <p:spPr>
          <a:xfrm>
            <a:off x="0" y="0"/>
            <a:ext cx="9144000"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Successful team development</a:t>
            </a:r>
          </a:p>
        </p:txBody>
      </p:sp>
      <p:sp>
        <p:nvSpPr>
          <p:cNvPr id="4" name="TextBox 3">
            <a:extLst>
              <a:ext uri="{FF2B5EF4-FFF2-40B4-BE49-F238E27FC236}">
                <a16:creationId xmlns:a16="http://schemas.microsoft.com/office/drawing/2014/main" id="{E6C80881-7EE8-49F2-A63C-C7CD22CCE14E}"/>
              </a:ext>
            </a:extLst>
          </p:cNvPr>
          <p:cNvSpPr txBox="1"/>
          <p:nvPr/>
        </p:nvSpPr>
        <p:spPr>
          <a:xfrm>
            <a:off x="0" y="5229200"/>
            <a:ext cx="2623930" cy="538609"/>
          </a:xfrm>
          <a:prstGeom prst="rect">
            <a:avLst/>
          </a:prstGeom>
          <a:noFill/>
        </p:spPr>
        <p:txBody>
          <a:bodyPr wrap="square" rtlCol="0">
            <a:spAutoFit/>
          </a:bodyPr>
          <a:lstStyle/>
          <a:p>
            <a:r>
              <a:rPr lang="en-US" dirty="0"/>
              <a:t>                                                                                                                                           </a:t>
            </a:r>
            <a:r>
              <a:rPr lang="en-US" sz="1100" dirty="0">
                <a:latin typeface="Arial" panose="020B0604020202020204" pitchFamily="34" charset="0"/>
                <a:cs typeface="Arial" panose="020B0604020202020204" pitchFamily="34" charset="0"/>
              </a:rPr>
              <a:t>Image by ELLE RITTER  </a:t>
            </a:r>
          </a:p>
        </p:txBody>
      </p:sp>
      <p:pic>
        <p:nvPicPr>
          <p:cNvPr id="5" name="Picture 4">
            <a:extLst>
              <a:ext uri="{FF2B5EF4-FFF2-40B4-BE49-F238E27FC236}">
                <a16:creationId xmlns:a16="http://schemas.microsoft.com/office/drawing/2014/main" id="{11F7FEFC-D8DF-4412-8A99-F4C9EFBA5D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1162025"/>
            <a:ext cx="7776864" cy="4067175"/>
          </a:xfrm>
          <a:prstGeom prst="rect">
            <a:avLst/>
          </a:prstGeom>
        </p:spPr>
      </p:pic>
    </p:spTree>
    <p:extLst>
      <p:ext uri="{BB962C8B-B14F-4D97-AF65-F5344CB8AC3E}">
        <p14:creationId xmlns:p14="http://schemas.microsoft.com/office/powerpoint/2010/main" val="1779532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96526-6BCF-4C98-8AD6-4149507951D7}"/>
              </a:ext>
            </a:extLst>
          </p:cNvPr>
          <p:cNvSpPr>
            <a:spLocks noGrp="1"/>
          </p:cNvSpPr>
          <p:nvPr>
            <p:ph type="title"/>
          </p:nvPr>
        </p:nvSpPr>
        <p:spPr>
          <a:xfrm>
            <a:off x="0" y="0"/>
            <a:ext cx="9144000" cy="1143000"/>
          </a:xfrm>
        </p:spPr>
        <p:txBody>
          <a:bodyPr>
            <a:normAutofit/>
          </a:bodyPr>
          <a:lstStyle/>
          <a:p>
            <a:r>
              <a:rPr lang="en-GB" sz="3200" b="1" dirty="0"/>
              <a:t>CREATING SUCCESSFUL TEAM DEVELOPMENT</a:t>
            </a:r>
          </a:p>
        </p:txBody>
      </p:sp>
      <p:sp>
        <p:nvSpPr>
          <p:cNvPr id="14" name="TextBox 13">
            <a:extLst>
              <a:ext uri="{FF2B5EF4-FFF2-40B4-BE49-F238E27FC236}">
                <a16:creationId xmlns:a16="http://schemas.microsoft.com/office/drawing/2014/main" id="{5F592C1F-9D7F-40D0-825E-29B22C4B50AE}"/>
              </a:ext>
            </a:extLst>
          </p:cNvPr>
          <p:cNvSpPr txBox="1"/>
          <p:nvPr/>
        </p:nvSpPr>
        <p:spPr>
          <a:xfrm>
            <a:off x="1312399" y="918855"/>
            <a:ext cx="5964381" cy="923330"/>
          </a:xfrm>
          <a:prstGeom prst="rect">
            <a:avLst/>
          </a:prstGeom>
          <a:noFill/>
        </p:spPr>
        <p:txBody>
          <a:bodyPr wrap="square" rtlCol="0">
            <a:spAutoFit/>
          </a:bodyPr>
          <a:lstStyle/>
          <a:p>
            <a:r>
              <a:rPr lang="en-US" dirty="0"/>
              <a:t>To create an effective team, then the team needs to have:</a:t>
            </a:r>
          </a:p>
          <a:p>
            <a:endParaRPr lang="en-US" dirty="0"/>
          </a:p>
          <a:p>
            <a:r>
              <a:rPr lang="en-US" dirty="0"/>
              <a:t>		          		     		</a:t>
            </a:r>
          </a:p>
        </p:txBody>
      </p:sp>
      <p:pic>
        <p:nvPicPr>
          <p:cNvPr id="18" name="Graphic 17" descr="Social network">
            <a:extLst>
              <a:ext uri="{FF2B5EF4-FFF2-40B4-BE49-F238E27FC236}">
                <a16:creationId xmlns:a16="http://schemas.microsoft.com/office/drawing/2014/main" id="{1553A49C-116A-4430-BFA5-EC7D267EAC7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85043" y="1445437"/>
            <a:ext cx="723607" cy="723607"/>
          </a:xfrm>
          <a:prstGeom prst="rect">
            <a:avLst/>
          </a:prstGeom>
        </p:spPr>
      </p:pic>
      <p:sp>
        <p:nvSpPr>
          <p:cNvPr id="19" name="TextBox 18">
            <a:extLst>
              <a:ext uri="{FF2B5EF4-FFF2-40B4-BE49-F238E27FC236}">
                <a16:creationId xmlns:a16="http://schemas.microsoft.com/office/drawing/2014/main" id="{DC9CB963-1784-4984-8821-54605AA78BEF}"/>
              </a:ext>
            </a:extLst>
          </p:cNvPr>
          <p:cNvSpPr txBox="1"/>
          <p:nvPr/>
        </p:nvSpPr>
        <p:spPr>
          <a:xfrm>
            <a:off x="2128328" y="1666633"/>
            <a:ext cx="2589812" cy="338554"/>
          </a:xfrm>
          <a:prstGeom prst="rect">
            <a:avLst/>
          </a:prstGeom>
          <a:noFill/>
        </p:spPr>
        <p:txBody>
          <a:bodyPr wrap="none" rtlCol="0">
            <a:spAutoFit/>
          </a:bodyPr>
          <a:lstStyle/>
          <a:p>
            <a:r>
              <a:rPr lang="en-US" sz="1600" b="1" dirty="0"/>
              <a:t>Structure and Leadership</a:t>
            </a:r>
          </a:p>
        </p:txBody>
      </p:sp>
      <p:sp>
        <p:nvSpPr>
          <p:cNvPr id="20" name="Rectangle 19">
            <a:extLst>
              <a:ext uri="{FF2B5EF4-FFF2-40B4-BE49-F238E27FC236}">
                <a16:creationId xmlns:a16="http://schemas.microsoft.com/office/drawing/2014/main" id="{41B3A218-BE98-4490-AF25-3E9A94001CCB}"/>
              </a:ext>
            </a:extLst>
          </p:cNvPr>
          <p:cNvSpPr/>
          <p:nvPr/>
        </p:nvSpPr>
        <p:spPr>
          <a:xfrm>
            <a:off x="135059" y="1583853"/>
            <a:ext cx="1041375" cy="369332"/>
          </a:xfrm>
          <a:prstGeom prst="rect">
            <a:avLst/>
          </a:prstGeom>
        </p:spPr>
        <p:txBody>
          <a:bodyPr wrap="none">
            <a:spAutoFit/>
          </a:bodyPr>
          <a:lstStyle/>
          <a:p>
            <a:r>
              <a:rPr lang="en-US" b="1" dirty="0"/>
              <a:t>Context</a:t>
            </a:r>
          </a:p>
        </p:txBody>
      </p:sp>
      <p:sp>
        <p:nvSpPr>
          <p:cNvPr id="21" name="Rectangle 20">
            <a:extLst>
              <a:ext uri="{FF2B5EF4-FFF2-40B4-BE49-F238E27FC236}">
                <a16:creationId xmlns:a16="http://schemas.microsoft.com/office/drawing/2014/main" id="{3DC4D8E1-076B-4556-8A08-606DCC1DC835}"/>
              </a:ext>
            </a:extLst>
          </p:cNvPr>
          <p:cNvSpPr/>
          <p:nvPr/>
        </p:nvSpPr>
        <p:spPr>
          <a:xfrm>
            <a:off x="13666" y="3756075"/>
            <a:ext cx="1568058" cy="369332"/>
          </a:xfrm>
          <a:prstGeom prst="rect">
            <a:avLst/>
          </a:prstGeom>
        </p:spPr>
        <p:txBody>
          <a:bodyPr wrap="none">
            <a:spAutoFit/>
          </a:bodyPr>
          <a:lstStyle/>
          <a:p>
            <a:r>
              <a:rPr lang="en-US" b="1" dirty="0"/>
              <a:t>Composition</a:t>
            </a:r>
          </a:p>
        </p:txBody>
      </p:sp>
      <p:pic>
        <p:nvPicPr>
          <p:cNvPr id="25" name="Graphic 24" descr="Bar graph with upward trend">
            <a:extLst>
              <a:ext uri="{FF2B5EF4-FFF2-40B4-BE49-F238E27FC236}">
                <a16:creationId xmlns:a16="http://schemas.microsoft.com/office/drawing/2014/main" id="{7DD9CBF2-04B7-44C7-AE27-3AB3FD897AF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928083" y="1430827"/>
            <a:ext cx="723607" cy="723607"/>
          </a:xfrm>
          <a:prstGeom prst="rect">
            <a:avLst/>
          </a:prstGeom>
        </p:spPr>
      </p:pic>
      <p:pic>
        <p:nvPicPr>
          <p:cNvPr id="27" name="Graphic 26" descr="Diploma">
            <a:extLst>
              <a:ext uri="{FF2B5EF4-FFF2-40B4-BE49-F238E27FC236}">
                <a16:creationId xmlns:a16="http://schemas.microsoft.com/office/drawing/2014/main" id="{AE66675A-C63B-4AFC-8084-15CF4C07D09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464670" y="2326100"/>
            <a:ext cx="743980" cy="743980"/>
          </a:xfrm>
          <a:prstGeom prst="rect">
            <a:avLst/>
          </a:prstGeom>
        </p:spPr>
      </p:pic>
      <p:sp>
        <p:nvSpPr>
          <p:cNvPr id="28" name="TextBox 27">
            <a:extLst>
              <a:ext uri="{FF2B5EF4-FFF2-40B4-BE49-F238E27FC236}">
                <a16:creationId xmlns:a16="http://schemas.microsoft.com/office/drawing/2014/main" id="{DD36BA2D-8D93-458D-B4F9-359D8B50A0D1}"/>
              </a:ext>
            </a:extLst>
          </p:cNvPr>
          <p:cNvSpPr txBox="1"/>
          <p:nvPr/>
        </p:nvSpPr>
        <p:spPr>
          <a:xfrm>
            <a:off x="5651690" y="1661861"/>
            <a:ext cx="2826287" cy="338554"/>
          </a:xfrm>
          <a:prstGeom prst="rect">
            <a:avLst/>
          </a:prstGeom>
          <a:noFill/>
        </p:spPr>
        <p:txBody>
          <a:bodyPr wrap="none" rtlCol="0">
            <a:spAutoFit/>
          </a:bodyPr>
          <a:lstStyle/>
          <a:p>
            <a:r>
              <a:rPr lang="en-US" sz="1600" b="1" dirty="0"/>
              <a:t>Evaluations of Performance</a:t>
            </a:r>
          </a:p>
        </p:txBody>
      </p:sp>
      <p:sp>
        <p:nvSpPr>
          <p:cNvPr id="29" name="TextBox 28">
            <a:extLst>
              <a:ext uri="{FF2B5EF4-FFF2-40B4-BE49-F238E27FC236}">
                <a16:creationId xmlns:a16="http://schemas.microsoft.com/office/drawing/2014/main" id="{FE340E50-F6F2-4EEA-B2BB-2DC670E12298}"/>
              </a:ext>
            </a:extLst>
          </p:cNvPr>
          <p:cNvSpPr txBox="1"/>
          <p:nvPr/>
        </p:nvSpPr>
        <p:spPr>
          <a:xfrm>
            <a:off x="2208650" y="2518113"/>
            <a:ext cx="2030853" cy="338554"/>
          </a:xfrm>
          <a:prstGeom prst="rect">
            <a:avLst/>
          </a:prstGeom>
          <a:noFill/>
        </p:spPr>
        <p:txBody>
          <a:bodyPr wrap="square" rtlCol="0">
            <a:spAutoFit/>
          </a:bodyPr>
          <a:lstStyle/>
          <a:p>
            <a:r>
              <a:rPr lang="en-US" sz="1600" b="1" dirty="0"/>
              <a:t>Reward Systems</a:t>
            </a:r>
          </a:p>
        </p:txBody>
      </p:sp>
      <p:pic>
        <p:nvPicPr>
          <p:cNvPr id="31" name="Graphic 30" descr="Handshake">
            <a:extLst>
              <a:ext uri="{FF2B5EF4-FFF2-40B4-BE49-F238E27FC236}">
                <a16:creationId xmlns:a16="http://schemas.microsoft.com/office/drawing/2014/main" id="{EC070C3B-99D5-475E-97F5-EFB31729CB2E}"/>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928083" y="2161464"/>
            <a:ext cx="750450" cy="914400"/>
          </a:xfrm>
          <a:prstGeom prst="rect">
            <a:avLst/>
          </a:prstGeom>
        </p:spPr>
      </p:pic>
      <p:sp>
        <p:nvSpPr>
          <p:cNvPr id="32" name="TextBox 31">
            <a:extLst>
              <a:ext uri="{FF2B5EF4-FFF2-40B4-BE49-F238E27FC236}">
                <a16:creationId xmlns:a16="http://schemas.microsoft.com/office/drawing/2014/main" id="{9741684B-7060-4EDC-ABDC-ECAD9B6D90AC}"/>
              </a:ext>
            </a:extLst>
          </p:cNvPr>
          <p:cNvSpPr txBox="1"/>
          <p:nvPr/>
        </p:nvSpPr>
        <p:spPr>
          <a:xfrm>
            <a:off x="5703448" y="2453932"/>
            <a:ext cx="1965697" cy="338554"/>
          </a:xfrm>
          <a:prstGeom prst="rect">
            <a:avLst/>
          </a:prstGeom>
          <a:noFill/>
        </p:spPr>
        <p:txBody>
          <a:bodyPr wrap="square" rtlCol="0">
            <a:spAutoFit/>
          </a:bodyPr>
          <a:lstStyle/>
          <a:p>
            <a:r>
              <a:rPr lang="en-US" sz="1600" b="1" dirty="0"/>
              <a:t>Established Trust</a:t>
            </a:r>
          </a:p>
        </p:txBody>
      </p:sp>
      <p:pic>
        <p:nvPicPr>
          <p:cNvPr id="34" name="Graphic 33" descr="Group of people">
            <a:extLst>
              <a:ext uri="{FF2B5EF4-FFF2-40B4-BE49-F238E27FC236}">
                <a16:creationId xmlns:a16="http://schemas.microsoft.com/office/drawing/2014/main" id="{7587C65C-AA19-424C-9E03-92F424C49CB6}"/>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4879216" y="4638465"/>
            <a:ext cx="784275" cy="784275"/>
          </a:xfrm>
          <a:prstGeom prst="rect">
            <a:avLst/>
          </a:prstGeom>
        </p:spPr>
      </p:pic>
      <p:pic>
        <p:nvPicPr>
          <p:cNvPr id="36" name="Graphic 35" descr="Group">
            <a:extLst>
              <a:ext uri="{FF2B5EF4-FFF2-40B4-BE49-F238E27FC236}">
                <a16:creationId xmlns:a16="http://schemas.microsoft.com/office/drawing/2014/main" id="{13B2C36C-27A1-4965-862F-A30D8A7FB2B8}"/>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583390" y="4640218"/>
            <a:ext cx="750450" cy="750450"/>
          </a:xfrm>
          <a:prstGeom prst="rect">
            <a:avLst/>
          </a:prstGeom>
        </p:spPr>
      </p:pic>
      <p:pic>
        <p:nvPicPr>
          <p:cNvPr id="38" name="Graphic 37" descr="Flowchart">
            <a:extLst>
              <a:ext uri="{FF2B5EF4-FFF2-40B4-BE49-F238E27FC236}">
                <a16:creationId xmlns:a16="http://schemas.microsoft.com/office/drawing/2014/main" id="{B743DDA7-FEF8-467D-BD3A-0A4708189FC9}"/>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586625" y="3717032"/>
            <a:ext cx="743980" cy="743980"/>
          </a:xfrm>
          <a:prstGeom prst="rect">
            <a:avLst/>
          </a:prstGeom>
        </p:spPr>
      </p:pic>
      <p:pic>
        <p:nvPicPr>
          <p:cNvPr id="40" name="Graphic 39" descr="Head with gears">
            <a:extLst>
              <a:ext uri="{FF2B5EF4-FFF2-40B4-BE49-F238E27FC236}">
                <a16:creationId xmlns:a16="http://schemas.microsoft.com/office/drawing/2014/main" id="{59B3D907-7501-4945-B3B9-119D4129BBA0}"/>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4919511" y="3613860"/>
            <a:ext cx="743980" cy="743980"/>
          </a:xfrm>
          <a:prstGeom prst="rect">
            <a:avLst/>
          </a:prstGeom>
        </p:spPr>
      </p:pic>
      <p:sp>
        <p:nvSpPr>
          <p:cNvPr id="41" name="TextBox 40">
            <a:extLst>
              <a:ext uri="{FF2B5EF4-FFF2-40B4-BE49-F238E27FC236}">
                <a16:creationId xmlns:a16="http://schemas.microsoft.com/office/drawing/2014/main" id="{41136E67-A6FE-48CC-AC65-B1A7495E6A73}"/>
              </a:ext>
            </a:extLst>
          </p:cNvPr>
          <p:cNvSpPr txBox="1"/>
          <p:nvPr/>
        </p:nvSpPr>
        <p:spPr>
          <a:xfrm>
            <a:off x="2308378" y="3896238"/>
            <a:ext cx="2229713" cy="338554"/>
          </a:xfrm>
          <a:prstGeom prst="rect">
            <a:avLst/>
          </a:prstGeom>
          <a:noFill/>
        </p:spPr>
        <p:txBody>
          <a:bodyPr wrap="none" rtlCol="0">
            <a:spAutoFit/>
          </a:bodyPr>
          <a:lstStyle/>
          <a:p>
            <a:r>
              <a:rPr lang="en-US" sz="1600" b="1" dirty="0"/>
              <a:t>Allocated Team Roles</a:t>
            </a:r>
          </a:p>
        </p:txBody>
      </p:sp>
      <p:sp>
        <p:nvSpPr>
          <p:cNvPr id="42" name="TextBox 41">
            <a:extLst>
              <a:ext uri="{FF2B5EF4-FFF2-40B4-BE49-F238E27FC236}">
                <a16:creationId xmlns:a16="http://schemas.microsoft.com/office/drawing/2014/main" id="{E404E060-937E-48C9-BB5A-348897AA5436}"/>
              </a:ext>
            </a:extLst>
          </p:cNvPr>
          <p:cNvSpPr txBox="1"/>
          <p:nvPr/>
        </p:nvSpPr>
        <p:spPr>
          <a:xfrm>
            <a:off x="5651210" y="3895751"/>
            <a:ext cx="2258182" cy="338554"/>
          </a:xfrm>
          <a:prstGeom prst="rect">
            <a:avLst/>
          </a:prstGeom>
          <a:noFill/>
        </p:spPr>
        <p:txBody>
          <a:bodyPr wrap="none" rtlCol="0">
            <a:spAutoFit/>
          </a:bodyPr>
          <a:lstStyle/>
          <a:p>
            <a:r>
              <a:rPr lang="en-US" sz="1600" b="1" dirty="0"/>
              <a:t>Members Capabilities</a:t>
            </a:r>
          </a:p>
        </p:txBody>
      </p:sp>
      <p:sp>
        <p:nvSpPr>
          <p:cNvPr id="43" name="TextBox 42">
            <a:extLst>
              <a:ext uri="{FF2B5EF4-FFF2-40B4-BE49-F238E27FC236}">
                <a16:creationId xmlns:a16="http://schemas.microsoft.com/office/drawing/2014/main" id="{EF2406BE-8B95-46CA-BA91-EA74EF6BD6DD}"/>
              </a:ext>
            </a:extLst>
          </p:cNvPr>
          <p:cNvSpPr txBox="1"/>
          <p:nvPr/>
        </p:nvSpPr>
        <p:spPr>
          <a:xfrm>
            <a:off x="2308378" y="4861326"/>
            <a:ext cx="1857047" cy="338554"/>
          </a:xfrm>
          <a:prstGeom prst="rect">
            <a:avLst/>
          </a:prstGeom>
          <a:noFill/>
        </p:spPr>
        <p:txBody>
          <a:bodyPr wrap="none" rtlCol="0">
            <a:spAutoFit/>
          </a:bodyPr>
          <a:lstStyle/>
          <a:p>
            <a:r>
              <a:rPr lang="en-US" sz="1600" b="1" dirty="0"/>
              <a:t>Diverse Members</a:t>
            </a:r>
          </a:p>
        </p:txBody>
      </p:sp>
      <p:sp>
        <p:nvSpPr>
          <p:cNvPr id="44" name="TextBox 43">
            <a:extLst>
              <a:ext uri="{FF2B5EF4-FFF2-40B4-BE49-F238E27FC236}">
                <a16:creationId xmlns:a16="http://schemas.microsoft.com/office/drawing/2014/main" id="{795A5B9D-4CA0-4B89-9434-572C08823953}"/>
              </a:ext>
            </a:extLst>
          </p:cNvPr>
          <p:cNvSpPr txBox="1"/>
          <p:nvPr/>
        </p:nvSpPr>
        <p:spPr>
          <a:xfrm>
            <a:off x="5663491" y="4866174"/>
            <a:ext cx="1222579" cy="338554"/>
          </a:xfrm>
          <a:prstGeom prst="rect">
            <a:avLst/>
          </a:prstGeom>
          <a:noFill/>
        </p:spPr>
        <p:txBody>
          <a:bodyPr wrap="none" rtlCol="0">
            <a:spAutoFit/>
          </a:bodyPr>
          <a:lstStyle/>
          <a:p>
            <a:r>
              <a:rPr lang="en-US" sz="1600" b="1" dirty="0"/>
              <a:t>Team Sizes</a:t>
            </a:r>
          </a:p>
        </p:txBody>
      </p:sp>
    </p:spTree>
    <p:extLst>
      <p:ext uri="{BB962C8B-B14F-4D97-AF65-F5344CB8AC3E}">
        <p14:creationId xmlns:p14="http://schemas.microsoft.com/office/powerpoint/2010/main" val="3228211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1"/>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2"/>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36"/>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43"/>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34"/>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p:bldP spid="19" grpId="0"/>
      <p:bldP spid="20" grpId="0"/>
      <p:bldP spid="21" grpId="0"/>
      <p:bldP spid="28" grpId="0"/>
      <p:bldP spid="29" grpId="0"/>
      <p:bldP spid="32" grpId="0"/>
      <p:bldP spid="41" grpId="0"/>
      <p:bldP spid="42" grpId="0"/>
      <p:bldP spid="43" grpId="0"/>
      <p:bldP spid="4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71BF0A1-B385-4D58-8DBD-655E420718C8}"/>
              </a:ext>
            </a:extLst>
          </p:cNvPr>
          <p:cNvSpPr/>
          <p:nvPr/>
        </p:nvSpPr>
        <p:spPr>
          <a:xfrm>
            <a:off x="179512" y="1340768"/>
            <a:ext cx="994888" cy="369332"/>
          </a:xfrm>
          <a:prstGeom prst="rect">
            <a:avLst/>
          </a:prstGeom>
        </p:spPr>
        <p:txBody>
          <a:bodyPr wrap="none">
            <a:spAutoFit/>
          </a:bodyPr>
          <a:lstStyle/>
          <a:p>
            <a:r>
              <a:rPr lang="en-US" b="1" dirty="0"/>
              <a:t>Process</a:t>
            </a:r>
          </a:p>
        </p:txBody>
      </p:sp>
      <p:pic>
        <p:nvPicPr>
          <p:cNvPr id="8" name="Graphic 7" descr="Person eating">
            <a:extLst>
              <a:ext uri="{FF2B5EF4-FFF2-40B4-BE49-F238E27FC236}">
                <a16:creationId xmlns:a16="http://schemas.microsoft.com/office/drawing/2014/main" id="{FC47F8D8-A4C1-4C1C-915B-4B1CA266D4F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62472" y="2367523"/>
            <a:ext cx="745232" cy="745232"/>
          </a:xfrm>
          <a:prstGeom prst="rect">
            <a:avLst/>
          </a:prstGeom>
        </p:spPr>
      </p:pic>
      <p:sp>
        <p:nvSpPr>
          <p:cNvPr id="9" name="Title 8">
            <a:extLst>
              <a:ext uri="{FF2B5EF4-FFF2-40B4-BE49-F238E27FC236}">
                <a16:creationId xmlns:a16="http://schemas.microsoft.com/office/drawing/2014/main" id="{26836458-D48F-48B0-A547-B1F593017F49}"/>
              </a:ext>
            </a:extLst>
          </p:cNvPr>
          <p:cNvSpPr txBox="1">
            <a:spLocks noGrp="1"/>
          </p:cNvSpPr>
          <p:nvPr>
            <p:ph type="title"/>
          </p:nvPr>
        </p:nvSpPr>
        <p:spPr>
          <a:xfrm>
            <a:off x="457200" y="165029"/>
            <a:ext cx="8229600" cy="1077218"/>
          </a:xfrm>
          <a:prstGeom prst="rect">
            <a:avLst/>
          </a:prstGeom>
          <a:noFill/>
        </p:spPr>
        <p:txBody>
          <a:bodyPr wrap="square" rtlCol="0">
            <a:spAutoFit/>
          </a:bodyPr>
          <a:lstStyle/>
          <a:p>
            <a:r>
              <a:rPr lang="en-US" sz="2000" b="1" i="1" dirty="0">
                <a:latin typeface="Arial" panose="020B0604020202020204" pitchFamily="34" charset="0"/>
                <a:cs typeface="Arial" panose="020B0604020202020204" pitchFamily="34" charset="0"/>
              </a:rPr>
              <a:t>“ Unity is strength,   when there is teamwork and collaboration ,</a:t>
            </a:r>
            <a:br>
              <a:rPr lang="en-US" sz="2000" b="1" i="1" dirty="0">
                <a:latin typeface="Arial" panose="020B0604020202020204" pitchFamily="34" charset="0"/>
                <a:cs typeface="Arial" panose="020B0604020202020204" pitchFamily="34" charset="0"/>
              </a:rPr>
            </a:br>
            <a:r>
              <a:rPr lang="en-US" sz="2000" b="1" i="1" dirty="0">
                <a:latin typeface="Arial" panose="020B0604020202020204" pitchFamily="34" charset="0"/>
                <a:cs typeface="Arial" panose="020B0604020202020204" pitchFamily="34" charset="0"/>
              </a:rPr>
              <a:t> wonderful things can be achieved” - Mattie J T Stepanek</a:t>
            </a:r>
            <a:br>
              <a:rPr lang="en-US" sz="2400" b="1" i="1" dirty="0">
                <a:latin typeface="Arial" panose="020B0604020202020204" pitchFamily="34" charset="0"/>
                <a:cs typeface="Arial" panose="020B0604020202020204" pitchFamily="34" charset="0"/>
              </a:rPr>
            </a:br>
            <a:endParaRPr lang="en-US" sz="2400" b="1" i="1" dirty="0">
              <a:latin typeface="Arial" panose="020B0604020202020204" pitchFamily="34" charset="0"/>
              <a:cs typeface="Arial" panose="020B0604020202020204" pitchFamily="34" charset="0"/>
            </a:endParaRPr>
          </a:p>
        </p:txBody>
      </p:sp>
      <p:pic>
        <p:nvPicPr>
          <p:cNvPr id="11" name="Graphic 10" descr="Connections">
            <a:extLst>
              <a:ext uri="{FF2B5EF4-FFF2-40B4-BE49-F238E27FC236}">
                <a16:creationId xmlns:a16="http://schemas.microsoft.com/office/drawing/2014/main" id="{966447DD-141F-4849-AB7D-BD35E713B06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907705" y="1189628"/>
            <a:ext cx="745232" cy="745232"/>
          </a:xfrm>
          <a:prstGeom prst="rect">
            <a:avLst/>
          </a:prstGeom>
        </p:spPr>
      </p:pic>
      <p:pic>
        <p:nvPicPr>
          <p:cNvPr id="13" name="Graphic 12" descr="Boardroom">
            <a:extLst>
              <a:ext uri="{FF2B5EF4-FFF2-40B4-BE49-F238E27FC236}">
                <a16:creationId xmlns:a16="http://schemas.microsoft.com/office/drawing/2014/main" id="{3703E21B-1EE0-4A85-ABF9-7C3C874E656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907704" y="2302387"/>
            <a:ext cx="745232" cy="745232"/>
          </a:xfrm>
          <a:prstGeom prst="rect">
            <a:avLst/>
          </a:prstGeom>
        </p:spPr>
      </p:pic>
      <p:pic>
        <p:nvPicPr>
          <p:cNvPr id="15" name="Graphic 14" descr="Group success">
            <a:extLst>
              <a:ext uri="{FF2B5EF4-FFF2-40B4-BE49-F238E27FC236}">
                <a16:creationId xmlns:a16="http://schemas.microsoft.com/office/drawing/2014/main" id="{E2347937-1359-4C51-85F5-1B54EEE64D6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5258775" y="1236680"/>
            <a:ext cx="745233" cy="745233"/>
          </a:xfrm>
          <a:prstGeom prst="rect">
            <a:avLst/>
          </a:prstGeom>
        </p:spPr>
      </p:pic>
      <p:pic>
        <p:nvPicPr>
          <p:cNvPr id="17" name="Graphic 16" descr="Danger">
            <a:extLst>
              <a:ext uri="{FF2B5EF4-FFF2-40B4-BE49-F238E27FC236}">
                <a16:creationId xmlns:a16="http://schemas.microsoft.com/office/drawing/2014/main" id="{90F9E15F-6A15-486D-A960-F84B3694FB60}"/>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5258775" y="2367523"/>
            <a:ext cx="745232" cy="745232"/>
          </a:xfrm>
          <a:prstGeom prst="rect">
            <a:avLst/>
          </a:prstGeom>
        </p:spPr>
      </p:pic>
      <p:sp>
        <p:nvSpPr>
          <p:cNvPr id="18" name="TextBox 17">
            <a:extLst>
              <a:ext uri="{FF2B5EF4-FFF2-40B4-BE49-F238E27FC236}">
                <a16:creationId xmlns:a16="http://schemas.microsoft.com/office/drawing/2014/main" id="{CB596EE5-93CD-43C2-B5F3-33BA595A08C8}"/>
              </a:ext>
            </a:extLst>
          </p:cNvPr>
          <p:cNvSpPr txBox="1"/>
          <p:nvPr/>
        </p:nvSpPr>
        <p:spPr>
          <a:xfrm>
            <a:off x="5958433" y="2611581"/>
            <a:ext cx="1815625" cy="338554"/>
          </a:xfrm>
          <a:prstGeom prst="rect">
            <a:avLst/>
          </a:prstGeom>
          <a:noFill/>
        </p:spPr>
        <p:txBody>
          <a:bodyPr wrap="none" rtlCol="0">
            <a:spAutoFit/>
          </a:bodyPr>
          <a:lstStyle/>
          <a:p>
            <a:r>
              <a:rPr lang="en-US" sz="1600" b="1" dirty="0"/>
              <a:t>Reduced Conflict</a:t>
            </a:r>
          </a:p>
        </p:txBody>
      </p:sp>
      <p:sp>
        <p:nvSpPr>
          <p:cNvPr id="19" name="TextBox 18">
            <a:extLst>
              <a:ext uri="{FF2B5EF4-FFF2-40B4-BE49-F238E27FC236}">
                <a16:creationId xmlns:a16="http://schemas.microsoft.com/office/drawing/2014/main" id="{4D37D71F-AA9C-46DF-9946-3C483043560E}"/>
              </a:ext>
            </a:extLst>
          </p:cNvPr>
          <p:cNvSpPr txBox="1"/>
          <p:nvPr/>
        </p:nvSpPr>
        <p:spPr>
          <a:xfrm>
            <a:off x="2680407" y="2621583"/>
            <a:ext cx="1529201" cy="338554"/>
          </a:xfrm>
          <a:prstGeom prst="rect">
            <a:avLst/>
          </a:prstGeom>
          <a:noFill/>
        </p:spPr>
        <p:txBody>
          <a:bodyPr wrap="none" rtlCol="0">
            <a:spAutoFit/>
          </a:bodyPr>
          <a:lstStyle/>
          <a:p>
            <a:r>
              <a:rPr lang="en-US" sz="1600" b="1" dirty="0"/>
              <a:t>Social Loafing</a:t>
            </a:r>
          </a:p>
        </p:txBody>
      </p:sp>
      <p:sp>
        <p:nvSpPr>
          <p:cNvPr id="20" name="TextBox 19">
            <a:extLst>
              <a:ext uri="{FF2B5EF4-FFF2-40B4-BE49-F238E27FC236}">
                <a16:creationId xmlns:a16="http://schemas.microsoft.com/office/drawing/2014/main" id="{0F8ECF8B-4D8C-450A-875C-B7033AE4A051}"/>
              </a:ext>
            </a:extLst>
          </p:cNvPr>
          <p:cNvSpPr txBox="1"/>
          <p:nvPr/>
        </p:nvSpPr>
        <p:spPr>
          <a:xfrm>
            <a:off x="6044417" y="1448829"/>
            <a:ext cx="1491883" cy="338554"/>
          </a:xfrm>
          <a:prstGeom prst="rect">
            <a:avLst/>
          </a:prstGeom>
          <a:noFill/>
        </p:spPr>
        <p:txBody>
          <a:bodyPr wrap="none" rtlCol="0">
            <a:spAutoFit/>
          </a:bodyPr>
          <a:lstStyle/>
          <a:p>
            <a:r>
              <a:rPr lang="en-US" sz="1600" b="1" dirty="0"/>
              <a:t>Team Efficacy</a:t>
            </a:r>
          </a:p>
        </p:txBody>
      </p:sp>
      <p:sp>
        <p:nvSpPr>
          <p:cNvPr id="21" name="TextBox 20">
            <a:extLst>
              <a:ext uri="{FF2B5EF4-FFF2-40B4-BE49-F238E27FC236}">
                <a16:creationId xmlns:a16="http://schemas.microsoft.com/office/drawing/2014/main" id="{57A31EEB-FF97-4ED7-A37C-EC117B1498C7}"/>
              </a:ext>
            </a:extLst>
          </p:cNvPr>
          <p:cNvSpPr txBox="1"/>
          <p:nvPr/>
        </p:nvSpPr>
        <p:spPr>
          <a:xfrm>
            <a:off x="2693346" y="1448829"/>
            <a:ext cx="1901483" cy="338554"/>
          </a:xfrm>
          <a:prstGeom prst="rect">
            <a:avLst/>
          </a:prstGeom>
          <a:noFill/>
        </p:spPr>
        <p:txBody>
          <a:bodyPr wrap="none" rtlCol="0">
            <a:spAutoFit/>
          </a:bodyPr>
          <a:lstStyle/>
          <a:p>
            <a:r>
              <a:rPr lang="en-US" sz="1600" b="1" dirty="0"/>
              <a:t>Common Purpose</a:t>
            </a:r>
          </a:p>
        </p:txBody>
      </p:sp>
      <p:sp>
        <p:nvSpPr>
          <p:cNvPr id="22" name="Rectangle 21">
            <a:extLst>
              <a:ext uri="{FF2B5EF4-FFF2-40B4-BE49-F238E27FC236}">
                <a16:creationId xmlns:a16="http://schemas.microsoft.com/office/drawing/2014/main" id="{5776CA17-62EC-4AC1-A6EB-EB047AA891A5}"/>
              </a:ext>
            </a:extLst>
          </p:cNvPr>
          <p:cNvSpPr/>
          <p:nvPr/>
        </p:nvSpPr>
        <p:spPr>
          <a:xfrm>
            <a:off x="22829" y="5088358"/>
            <a:ext cx="4572000" cy="584775"/>
          </a:xfrm>
          <a:prstGeom prst="rect">
            <a:avLst/>
          </a:prstGeom>
        </p:spPr>
        <p:txBody>
          <a:bodyPr>
            <a:spAutoFit/>
          </a:bodyPr>
          <a:lstStyle/>
          <a:p>
            <a:r>
              <a:rPr lang="en-US" sz="1600" dirty="0"/>
              <a:t>Team development can reduce conflict situations.</a:t>
            </a:r>
          </a:p>
        </p:txBody>
      </p:sp>
      <p:sp>
        <p:nvSpPr>
          <p:cNvPr id="23" name="Rectangle 22">
            <a:extLst>
              <a:ext uri="{FF2B5EF4-FFF2-40B4-BE49-F238E27FC236}">
                <a16:creationId xmlns:a16="http://schemas.microsoft.com/office/drawing/2014/main" id="{133FC02F-676D-4D9A-B468-9944378EC653}"/>
              </a:ext>
            </a:extLst>
          </p:cNvPr>
          <p:cNvSpPr/>
          <p:nvPr/>
        </p:nvSpPr>
        <p:spPr>
          <a:xfrm>
            <a:off x="34642" y="3291677"/>
            <a:ext cx="5041414" cy="584775"/>
          </a:xfrm>
          <a:prstGeom prst="rect">
            <a:avLst/>
          </a:prstGeom>
        </p:spPr>
        <p:txBody>
          <a:bodyPr wrap="square">
            <a:spAutoFit/>
          </a:bodyPr>
          <a:lstStyle/>
          <a:p>
            <a:r>
              <a:rPr lang="en-US" sz="1600" dirty="0"/>
              <a:t>According to (</a:t>
            </a:r>
            <a:r>
              <a:rPr lang="en-US" sz="1600" dirty="0" err="1"/>
              <a:t>Raes</a:t>
            </a:r>
            <a:r>
              <a:rPr lang="en-US" sz="1600" dirty="0"/>
              <a:t> et al, 2015) collaboration and communication assists in team development</a:t>
            </a:r>
          </a:p>
        </p:txBody>
      </p:sp>
      <p:sp>
        <p:nvSpPr>
          <p:cNvPr id="24" name="Rectangle 23">
            <a:extLst>
              <a:ext uri="{FF2B5EF4-FFF2-40B4-BE49-F238E27FC236}">
                <a16:creationId xmlns:a16="http://schemas.microsoft.com/office/drawing/2014/main" id="{91FBEA9D-A87D-4582-AE78-2E126502A4FF}"/>
              </a:ext>
            </a:extLst>
          </p:cNvPr>
          <p:cNvSpPr/>
          <p:nvPr/>
        </p:nvSpPr>
        <p:spPr>
          <a:xfrm>
            <a:off x="4504358" y="4284373"/>
            <a:ext cx="4572000" cy="584775"/>
          </a:xfrm>
          <a:prstGeom prst="rect">
            <a:avLst/>
          </a:prstGeom>
        </p:spPr>
        <p:txBody>
          <a:bodyPr>
            <a:spAutoFit/>
          </a:bodyPr>
          <a:lstStyle/>
          <a:p>
            <a:r>
              <a:rPr lang="en-US" sz="1600" dirty="0"/>
              <a:t>Strong relationships within the team will produce a successful developing team</a:t>
            </a:r>
          </a:p>
        </p:txBody>
      </p:sp>
      <p:sp>
        <p:nvSpPr>
          <p:cNvPr id="26" name="TextBox 25">
            <a:extLst>
              <a:ext uri="{FF2B5EF4-FFF2-40B4-BE49-F238E27FC236}">
                <a16:creationId xmlns:a16="http://schemas.microsoft.com/office/drawing/2014/main" id="{7DA76930-7102-4ED2-B656-7A7D0A07F13A}"/>
              </a:ext>
            </a:extLst>
          </p:cNvPr>
          <p:cNvSpPr txBox="1"/>
          <p:nvPr/>
        </p:nvSpPr>
        <p:spPr>
          <a:xfrm>
            <a:off x="912486" y="1124322"/>
            <a:ext cx="11093984" cy="369332"/>
          </a:xfrm>
          <a:prstGeom prst="rect">
            <a:avLst/>
          </a:prstGeom>
          <a:noFill/>
        </p:spPr>
        <p:txBody>
          <a:bodyPr wrap="square" rtlCol="0">
            <a:spAutoFit/>
          </a:bodyPr>
          <a:lstStyle/>
          <a:p>
            <a:r>
              <a:rPr lang="en-US" dirty="0"/>
              <a:t> </a:t>
            </a:r>
            <a:endParaRPr lang="en-US" sz="2000" dirty="0"/>
          </a:p>
        </p:txBody>
      </p:sp>
    </p:spTree>
    <p:extLst>
      <p:ext uri="{BB962C8B-B14F-4D97-AF65-F5344CB8AC3E}">
        <p14:creationId xmlns:p14="http://schemas.microsoft.com/office/powerpoint/2010/main" val="3610491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3"/>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4"/>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8" grpId="0"/>
      <p:bldP spid="19" grpId="0"/>
      <p:bldP spid="20" grpId="0"/>
      <p:bldP spid="21" grpId="0"/>
      <p:bldP spid="22" grpId="0"/>
      <p:bldP spid="23" grpId="0"/>
      <p:bldP spid="2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DBE62-D545-4E09-A3B7-180DE4477ABD}"/>
              </a:ext>
            </a:extLst>
          </p:cNvPr>
          <p:cNvSpPr>
            <a:spLocks noGrp="1"/>
          </p:cNvSpPr>
          <p:nvPr>
            <p:ph type="title"/>
          </p:nvPr>
        </p:nvSpPr>
        <p:spPr>
          <a:xfrm>
            <a:off x="457200" y="116632"/>
            <a:ext cx="8229600" cy="1143000"/>
          </a:xfrm>
        </p:spPr>
        <p:txBody>
          <a:bodyPr>
            <a:normAutofit/>
          </a:bodyPr>
          <a:lstStyle/>
          <a:p>
            <a:r>
              <a:rPr lang="en-GB" sz="3600" b="1" dirty="0"/>
              <a:t>MANAGING CONFLICT</a:t>
            </a:r>
            <a:endParaRPr lang="en-GB" sz="3600" b="1" dirty="0">
              <a:solidFill>
                <a:srgbClr val="FF0000"/>
              </a:solidFill>
            </a:endParaRPr>
          </a:p>
        </p:txBody>
      </p:sp>
      <p:pic>
        <p:nvPicPr>
          <p:cNvPr id="7" name="Picture 6" descr="A close up of a logo&#10;&#10;Description automatically generated">
            <a:extLst>
              <a:ext uri="{FF2B5EF4-FFF2-40B4-BE49-F238E27FC236}">
                <a16:creationId xmlns:a16="http://schemas.microsoft.com/office/drawing/2014/main" id="{DDDDA3D7-29A2-4FD7-A452-7940554AAD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6736" y="1184920"/>
            <a:ext cx="3523456" cy="4404320"/>
          </a:xfrm>
          <a:prstGeom prst="rect">
            <a:avLst/>
          </a:prstGeom>
        </p:spPr>
      </p:pic>
      <p:sp>
        <p:nvSpPr>
          <p:cNvPr id="8" name="Rectangle 7">
            <a:extLst>
              <a:ext uri="{FF2B5EF4-FFF2-40B4-BE49-F238E27FC236}">
                <a16:creationId xmlns:a16="http://schemas.microsoft.com/office/drawing/2014/main" id="{7D1258A0-3F9B-45A1-B7AF-C7646C44BD2F}"/>
              </a:ext>
            </a:extLst>
          </p:cNvPr>
          <p:cNvSpPr/>
          <p:nvPr/>
        </p:nvSpPr>
        <p:spPr>
          <a:xfrm>
            <a:off x="0" y="5404574"/>
            <a:ext cx="1938351" cy="253916"/>
          </a:xfrm>
          <a:prstGeom prst="rect">
            <a:avLst/>
          </a:prstGeom>
        </p:spPr>
        <p:txBody>
          <a:bodyPr wrap="none">
            <a:spAutoFit/>
          </a:bodyPr>
          <a:lstStyle/>
          <a:p>
            <a:r>
              <a:rPr lang="en-US" sz="1050" dirty="0">
                <a:latin typeface="Arial" panose="020B0604020202020204" pitchFamily="34" charset="0"/>
                <a:cs typeface="Arial" panose="020B0604020202020204" pitchFamily="34" charset="0"/>
              </a:rPr>
              <a:t>Image by Oberholster Venita </a:t>
            </a:r>
          </a:p>
        </p:txBody>
      </p:sp>
    </p:spTree>
    <p:extLst>
      <p:ext uri="{BB962C8B-B14F-4D97-AF65-F5344CB8AC3E}">
        <p14:creationId xmlns:p14="http://schemas.microsoft.com/office/powerpoint/2010/main" val="1676207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B1ECF-72B1-4591-987B-F8742B4E5E21}"/>
              </a:ext>
            </a:extLst>
          </p:cNvPr>
          <p:cNvSpPr>
            <a:spLocks noGrp="1"/>
          </p:cNvSpPr>
          <p:nvPr>
            <p:ph type="title"/>
          </p:nvPr>
        </p:nvSpPr>
        <p:spPr>
          <a:xfrm>
            <a:off x="457200" y="0"/>
            <a:ext cx="8229600" cy="836712"/>
          </a:xfrm>
        </p:spPr>
        <p:txBody>
          <a:bodyPr>
            <a:normAutofit/>
          </a:bodyPr>
          <a:lstStyle/>
          <a:p>
            <a:r>
              <a:rPr lang="en-GB" sz="3200" dirty="0"/>
              <a:t>HOW TO MANAGE CONFLICTS</a:t>
            </a:r>
            <a:endParaRPr lang="en-GB" sz="3200" dirty="0">
              <a:solidFill>
                <a:srgbClr val="FFC000"/>
              </a:solidFill>
            </a:endParaRPr>
          </a:p>
        </p:txBody>
      </p:sp>
      <p:sp>
        <p:nvSpPr>
          <p:cNvPr id="3" name="Content Placeholder 2">
            <a:extLst>
              <a:ext uri="{FF2B5EF4-FFF2-40B4-BE49-F238E27FC236}">
                <a16:creationId xmlns:a16="http://schemas.microsoft.com/office/drawing/2014/main" id="{EE7BA76B-1838-4373-8F6F-D38075FACD9E}"/>
              </a:ext>
            </a:extLst>
          </p:cNvPr>
          <p:cNvSpPr>
            <a:spLocks noGrp="1"/>
          </p:cNvSpPr>
          <p:nvPr>
            <p:ph idx="1"/>
          </p:nvPr>
        </p:nvSpPr>
        <p:spPr>
          <a:xfrm>
            <a:off x="436145" y="1184178"/>
            <a:ext cx="8229600" cy="1252735"/>
          </a:xfrm>
        </p:spPr>
        <p:txBody>
          <a:bodyPr>
            <a:normAutofit/>
          </a:bodyPr>
          <a:lstStyle/>
          <a:p>
            <a:pPr marL="0" indent="0">
              <a:buNone/>
            </a:pPr>
            <a:r>
              <a:rPr lang="en-US" sz="1600" dirty="0">
                <a:cs typeface="Arial" panose="020B0604020202020204" pitchFamily="34" charset="0"/>
              </a:rPr>
              <a:t>An issue that can be difficult to address in teams, even though it is important is managing conflict. </a:t>
            </a:r>
            <a:r>
              <a:rPr lang="en-US" sz="1100" dirty="0">
                <a:latin typeface="Arial" panose="020B0604020202020204" pitchFamily="34" charset="0"/>
                <a:cs typeface="Arial" panose="020B0604020202020204" pitchFamily="34" charset="0"/>
              </a:rPr>
              <a:t>(</a:t>
            </a:r>
            <a:r>
              <a:rPr lang="en-US" sz="1100" dirty="0" err="1">
                <a:latin typeface="Arial" panose="020B0604020202020204" pitchFamily="34" charset="0"/>
                <a:cs typeface="Arial" panose="020B0604020202020204" pitchFamily="34" charset="0"/>
              </a:rPr>
              <a:t>Biech</a:t>
            </a:r>
            <a:r>
              <a:rPr lang="en-US" sz="1100" dirty="0">
                <a:latin typeface="Arial" panose="020B0604020202020204" pitchFamily="34" charset="0"/>
                <a:cs typeface="Arial" panose="020B0604020202020204" pitchFamily="34" charset="0"/>
              </a:rPr>
              <a:t>, 2008)</a:t>
            </a:r>
          </a:p>
          <a:p>
            <a:pPr marL="0" indent="0">
              <a:buNone/>
            </a:pPr>
            <a:r>
              <a:rPr lang="en-US" sz="1600" dirty="0">
                <a:cs typeface="Arial" panose="020B0604020202020204" pitchFamily="34" charset="0"/>
              </a:rPr>
              <a:t>Yet if managed correctly, conflict can encourage team members to listen to all the  opinions of each member. It can improve creativity and lead to higher decision making. </a:t>
            </a:r>
          </a:p>
          <a:p>
            <a:pPr marL="0" indent="0" algn="just">
              <a:buNone/>
            </a:pPr>
            <a:endParaRPr lang="en-GB" dirty="0"/>
          </a:p>
        </p:txBody>
      </p:sp>
      <p:sp>
        <p:nvSpPr>
          <p:cNvPr id="4" name="Rectangle 3">
            <a:extLst>
              <a:ext uri="{FF2B5EF4-FFF2-40B4-BE49-F238E27FC236}">
                <a16:creationId xmlns:a16="http://schemas.microsoft.com/office/drawing/2014/main" id="{5BC8E801-97A1-4A68-A485-38D6CADAF6A9}"/>
              </a:ext>
            </a:extLst>
          </p:cNvPr>
          <p:cNvSpPr/>
          <p:nvPr/>
        </p:nvSpPr>
        <p:spPr>
          <a:xfrm>
            <a:off x="436145" y="2422390"/>
            <a:ext cx="8528343" cy="584775"/>
          </a:xfrm>
          <a:prstGeom prst="rect">
            <a:avLst/>
          </a:prstGeom>
        </p:spPr>
        <p:txBody>
          <a:bodyPr wrap="square">
            <a:spAutoFit/>
          </a:bodyPr>
          <a:lstStyle/>
          <a:p>
            <a:r>
              <a:rPr lang="en-US" sz="1600" dirty="0">
                <a:cs typeface="Arial" panose="020B0604020202020204" pitchFamily="34" charset="0"/>
              </a:rPr>
              <a:t>However,  even though conflict can have a positive effect in teamwork. It can be the cause of negativity and sometimes it can make the team ineffective</a:t>
            </a:r>
            <a:endParaRPr lang="en-US" sz="1600" dirty="0"/>
          </a:p>
        </p:txBody>
      </p:sp>
      <p:pic>
        <p:nvPicPr>
          <p:cNvPr id="5" name="Graphic 4" descr="Group brainstorm">
            <a:extLst>
              <a:ext uri="{FF2B5EF4-FFF2-40B4-BE49-F238E27FC236}">
                <a16:creationId xmlns:a16="http://schemas.microsoft.com/office/drawing/2014/main" id="{26088468-9A68-4FF6-9DA8-C4E1154B10F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1520" y="3188968"/>
            <a:ext cx="831095" cy="831095"/>
          </a:xfrm>
          <a:prstGeom prst="rect">
            <a:avLst/>
          </a:prstGeom>
        </p:spPr>
      </p:pic>
      <p:sp>
        <p:nvSpPr>
          <p:cNvPr id="6" name="Rectangle 5">
            <a:extLst>
              <a:ext uri="{FF2B5EF4-FFF2-40B4-BE49-F238E27FC236}">
                <a16:creationId xmlns:a16="http://schemas.microsoft.com/office/drawing/2014/main" id="{FCCB51B1-5BE1-4758-8B76-60BC8CDF4C0F}"/>
              </a:ext>
            </a:extLst>
          </p:cNvPr>
          <p:cNvSpPr/>
          <p:nvPr/>
        </p:nvSpPr>
        <p:spPr>
          <a:xfrm>
            <a:off x="1082615" y="3493854"/>
            <a:ext cx="5112568" cy="584775"/>
          </a:xfrm>
          <a:prstGeom prst="rect">
            <a:avLst/>
          </a:prstGeom>
        </p:spPr>
        <p:txBody>
          <a:bodyPr wrap="square">
            <a:spAutoFit/>
          </a:bodyPr>
          <a:lstStyle/>
          <a:p>
            <a:pPr algn="just"/>
            <a:r>
              <a:rPr lang="en-GB" sz="1600" dirty="0">
                <a:cs typeface="Arial" panose="020B0604020202020204" pitchFamily="34" charset="0"/>
              </a:rPr>
              <a:t>Each member of a team, has different ideas and opinions. Therefore, the  team will experience conflict </a:t>
            </a:r>
          </a:p>
        </p:txBody>
      </p:sp>
      <p:pic>
        <p:nvPicPr>
          <p:cNvPr id="7" name="Graphic 6" descr="Classroom">
            <a:extLst>
              <a:ext uri="{FF2B5EF4-FFF2-40B4-BE49-F238E27FC236}">
                <a16:creationId xmlns:a16="http://schemas.microsoft.com/office/drawing/2014/main" id="{0CBAE1A8-9AA0-4FA5-8DBB-486E0662326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73143" y="4694506"/>
            <a:ext cx="794143" cy="794143"/>
          </a:xfrm>
          <a:prstGeom prst="rect">
            <a:avLst/>
          </a:prstGeom>
        </p:spPr>
      </p:pic>
      <p:sp>
        <p:nvSpPr>
          <p:cNvPr id="8" name="Rectangle 7">
            <a:extLst>
              <a:ext uri="{FF2B5EF4-FFF2-40B4-BE49-F238E27FC236}">
                <a16:creationId xmlns:a16="http://schemas.microsoft.com/office/drawing/2014/main" id="{04ED724A-1691-43F6-BB87-E947965470A4}"/>
              </a:ext>
            </a:extLst>
          </p:cNvPr>
          <p:cNvSpPr/>
          <p:nvPr/>
        </p:nvSpPr>
        <p:spPr>
          <a:xfrm>
            <a:off x="1028214" y="4565319"/>
            <a:ext cx="8115786" cy="861774"/>
          </a:xfrm>
          <a:prstGeom prst="rect">
            <a:avLst/>
          </a:prstGeom>
        </p:spPr>
        <p:txBody>
          <a:bodyPr wrap="square">
            <a:spAutoFit/>
          </a:bodyPr>
          <a:lstStyle/>
          <a:p>
            <a:pPr algn="just"/>
            <a:r>
              <a:rPr lang="en-GB" sz="1600" dirty="0">
                <a:cs typeface="Arial" panose="020B0604020202020204" pitchFamily="34" charset="0"/>
              </a:rPr>
              <a:t>Leaders, who can get their team focusing on the task and can promote the skills of each individual member. </a:t>
            </a:r>
            <a:r>
              <a:rPr lang="en-US" sz="1600" dirty="0">
                <a:cs typeface="Arial" panose="020B0604020202020204" pitchFamily="34" charset="0"/>
              </a:rPr>
              <a:t>Then conflicts can be reduced, and group discussions can assist in resolving the issues.</a:t>
            </a:r>
            <a:endParaRPr lang="en-GB" sz="1600" dirty="0">
              <a:cs typeface="Arial" panose="020B0604020202020204" pitchFamily="34" charset="0"/>
            </a:endParaRPr>
          </a:p>
        </p:txBody>
      </p:sp>
    </p:spTree>
    <p:extLst>
      <p:ext uri="{BB962C8B-B14F-4D97-AF65-F5344CB8AC3E}">
        <p14:creationId xmlns:p14="http://schemas.microsoft.com/office/powerpoint/2010/main" val="896296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6"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D929E-9D20-4E1D-9E60-9AB069CA1E69}"/>
              </a:ext>
            </a:extLst>
          </p:cNvPr>
          <p:cNvSpPr>
            <a:spLocks noGrp="1"/>
          </p:cNvSpPr>
          <p:nvPr>
            <p:ph type="title"/>
          </p:nvPr>
        </p:nvSpPr>
        <p:spPr>
          <a:xfrm>
            <a:off x="436470" y="116632"/>
            <a:ext cx="8229600" cy="634082"/>
          </a:xfrm>
        </p:spPr>
        <p:txBody>
          <a:bodyPr>
            <a:normAutofit/>
          </a:bodyPr>
          <a:lstStyle/>
          <a:p>
            <a:r>
              <a:rPr lang="en-US" sz="2400" b="1" i="1" dirty="0">
                <a:cs typeface="Arial" panose="020B0604020202020204" pitchFamily="34" charset="0"/>
              </a:rPr>
              <a:t>“None of us is as smart, as all of us” – Ken Blanchard</a:t>
            </a:r>
            <a:endParaRPr lang="en-GB" sz="2400" dirty="0">
              <a:solidFill>
                <a:srgbClr val="00B0F0"/>
              </a:solidFill>
            </a:endParaRPr>
          </a:p>
        </p:txBody>
      </p:sp>
      <p:sp>
        <p:nvSpPr>
          <p:cNvPr id="6" name="TextBox 5">
            <a:extLst>
              <a:ext uri="{FF2B5EF4-FFF2-40B4-BE49-F238E27FC236}">
                <a16:creationId xmlns:a16="http://schemas.microsoft.com/office/drawing/2014/main" id="{857FF1DA-EB74-488B-8956-175E9C5B7500}"/>
              </a:ext>
            </a:extLst>
          </p:cNvPr>
          <p:cNvSpPr txBox="1"/>
          <p:nvPr/>
        </p:nvSpPr>
        <p:spPr>
          <a:xfrm>
            <a:off x="282772" y="908720"/>
            <a:ext cx="8371656"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As described by, (Aubrey et al, 1992) the best way that conflict can be tackled, is to identify the problem or person soon as possible. There are ways to avoid conflict from happening, here are some of the options you could choose; </a:t>
            </a:r>
          </a:p>
        </p:txBody>
      </p:sp>
      <p:pic>
        <p:nvPicPr>
          <p:cNvPr id="7" name="Graphic 6" descr="Target Audience">
            <a:extLst>
              <a:ext uri="{FF2B5EF4-FFF2-40B4-BE49-F238E27FC236}">
                <a16:creationId xmlns:a16="http://schemas.microsoft.com/office/drawing/2014/main" id="{D0726D2C-6D7C-4AB6-BF4B-3050F1DED0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9512" y="2132856"/>
            <a:ext cx="801843" cy="801843"/>
          </a:xfrm>
          <a:prstGeom prst="rect">
            <a:avLst/>
          </a:prstGeom>
        </p:spPr>
      </p:pic>
      <p:pic>
        <p:nvPicPr>
          <p:cNvPr id="8" name="Graphic 7" descr="Cycle with people">
            <a:extLst>
              <a:ext uri="{FF2B5EF4-FFF2-40B4-BE49-F238E27FC236}">
                <a16:creationId xmlns:a16="http://schemas.microsoft.com/office/drawing/2014/main" id="{4B8C9199-78C7-4DC9-BAF7-E9301CDD6E5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64115" y="3235505"/>
            <a:ext cx="817240" cy="817240"/>
          </a:xfrm>
          <a:prstGeom prst="rect">
            <a:avLst/>
          </a:prstGeom>
        </p:spPr>
      </p:pic>
      <p:pic>
        <p:nvPicPr>
          <p:cNvPr id="9" name="Graphic 8" descr="Ear">
            <a:extLst>
              <a:ext uri="{FF2B5EF4-FFF2-40B4-BE49-F238E27FC236}">
                <a16:creationId xmlns:a16="http://schemas.microsoft.com/office/drawing/2014/main" id="{A916D40B-72CB-45C0-AEF1-54FE23A317E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578112" y="2115606"/>
            <a:ext cx="801843" cy="801843"/>
          </a:xfrm>
          <a:prstGeom prst="rect">
            <a:avLst/>
          </a:prstGeom>
        </p:spPr>
      </p:pic>
      <p:pic>
        <p:nvPicPr>
          <p:cNvPr id="10" name="Graphic 9" descr="Thought bubble">
            <a:extLst>
              <a:ext uri="{FF2B5EF4-FFF2-40B4-BE49-F238E27FC236}">
                <a16:creationId xmlns:a16="http://schemas.microsoft.com/office/drawing/2014/main" id="{FD0D2D24-440C-4BA0-AE32-8E32D03B3EC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561083" y="3201005"/>
            <a:ext cx="801843" cy="801843"/>
          </a:xfrm>
          <a:prstGeom prst="rect">
            <a:avLst/>
          </a:prstGeom>
        </p:spPr>
      </p:pic>
      <p:sp>
        <p:nvSpPr>
          <p:cNvPr id="11" name="TextBox 10">
            <a:extLst>
              <a:ext uri="{FF2B5EF4-FFF2-40B4-BE49-F238E27FC236}">
                <a16:creationId xmlns:a16="http://schemas.microsoft.com/office/drawing/2014/main" id="{ED3FFA26-F705-4788-B249-7F434C5A7872}"/>
              </a:ext>
            </a:extLst>
          </p:cNvPr>
          <p:cNvSpPr txBox="1"/>
          <p:nvPr/>
        </p:nvSpPr>
        <p:spPr>
          <a:xfrm>
            <a:off x="958193" y="2241389"/>
            <a:ext cx="3880851" cy="584775"/>
          </a:xfrm>
          <a:prstGeom prst="rect">
            <a:avLst/>
          </a:prstGeom>
          <a:noFill/>
        </p:spPr>
        <p:txBody>
          <a:bodyPr wrap="square" rtlCol="0">
            <a:spAutoFit/>
          </a:bodyPr>
          <a:lstStyle/>
          <a:p>
            <a:r>
              <a:rPr lang="en-US" sz="1600" dirty="0"/>
              <a:t>- </a:t>
            </a:r>
            <a:r>
              <a:rPr lang="en-US" sz="1600" b="1" dirty="0"/>
              <a:t>Identify the problem or the person creating a problem</a:t>
            </a:r>
          </a:p>
        </p:txBody>
      </p:sp>
      <p:sp>
        <p:nvSpPr>
          <p:cNvPr id="12" name="TextBox 11">
            <a:extLst>
              <a:ext uri="{FF2B5EF4-FFF2-40B4-BE49-F238E27FC236}">
                <a16:creationId xmlns:a16="http://schemas.microsoft.com/office/drawing/2014/main" id="{E2A2A591-B0E9-479A-92FC-DA41CA96799E}"/>
              </a:ext>
            </a:extLst>
          </p:cNvPr>
          <p:cNvSpPr txBox="1"/>
          <p:nvPr/>
        </p:nvSpPr>
        <p:spPr>
          <a:xfrm>
            <a:off x="755576" y="3459459"/>
            <a:ext cx="2975113" cy="369332"/>
          </a:xfrm>
          <a:prstGeom prst="rect">
            <a:avLst/>
          </a:prstGeom>
          <a:noFill/>
        </p:spPr>
        <p:txBody>
          <a:bodyPr wrap="square" rtlCol="0">
            <a:spAutoFit/>
          </a:bodyPr>
          <a:lstStyle/>
          <a:p>
            <a:r>
              <a:rPr lang="en-US" dirty="0"/>
              <a:t>- </a:t>
            </a:r>
            <a:r>
              <a:rPr lang="en-US" sz="1600" b="1" dirty="0"/>
              <a:t>Bring the team together</a:t>
            </a:r>
          </a:p>
        </p:txBody>
      </p:sp>
      <p:sp>
        <p:nvSpPr>
          <p:cNvPr id="13" name="TextBox 12">
            <a:extLst>
              <a:ext uri="{FF2B5EF4-FFF2-40B4-BE49-F238E27FC236}">
                <a16:creationId xmlns:a16="http://schemas.microsoft.com/office/drawing/2014/main" id="{80D2A10C-7008-4D20-9621-1588532FBDB1}"/>
              </a:ext>
            </a:extLst>
          </p:cNvPr>
          <p:cNvSpPr txBox="1"/>
          <p:nvPr/>
        </p:nvSpPr>
        <p:spPr>
          <a:xfrm>
            <a:off x="5362926" y="3393826"/>
            <a:ext cx="3051313" cy="615553"/>
          </a:xfrm>
          <a:prstGeom prst="rect">
            <a:avLst/>
          </a:prstGeom>
          <a:noFill/>
        </p:spPr>
        <p:txBody>
          <a:bodyPr wrap="square" rtlCol="0">
            <a:spAutoFit/>
          </a:bodyPr>
          <a:lstStyle/>
          <a:p>
            <a:r>
              <a:rPr lang="en-US" dirty="0"/>
              <a:t>- </a:t>
            </a:r>
            <a:r>
              <a:rPr lang="en-US" sz="1600" b="1" dirty="0"/>
              <a:t>Express your opinions and worries</a:t>
            </a:r>
          </a:p>
        </p:txBody>
      </p:sp>
      <p:sp>
        <p:nvSpPr>
          <p:cNvPr id="14" name="TextBox 13">
            <a:extLst>
              <a:ext uri="{FF2B5EF4-FFF2-40B4-BE49-F238E27FC236}">
                <a16:creationId xmlns:a16="http://schemas.microsoft.com/office/drawing/2014/main" id="{A417EEF5-C179-460A-8CCE-8A2F7E4471DB}"/>
              </a:ext>
            </a:extLst>
          </p:cNvPr>
          <p:cNvSpPr txBox="1"/>
          <p:nvPr/>
        </p:nvSpPr>
        <p:spPr>
          <a:xfrm>
            <a:off x="5362926" y="2201280"/>
            <a:ext cx="2537791" cy="338554"/>
          </a:xfrm>
          <a:prstGeom prst="rect">
            <a:avLst/>
          </a:prstGeom>
          <a:noFill/>
        </p:spPr>
        <p:txBody>
          <a:bodyPr wrap="square" rtlCol="0">
            <a:spAutoFit/>
          </a:bodyPr>
          <a:lstStyle/>
          <a:p>
            <a:r>
              <a:rPr lang="en-US" sz="1600" dirty="0"/>
              <a:t>-</a:t>
            </a:r>
            <a:r>
              <a:rPr lang="en-US" sz="1600" b="1" dirty="0"/>
              <a:t>Listen to each member</a:t>
            </a:r>
          </a:p>
        </p:txBody>
      </p:sp>
      <p:pic>
        <p:nvPicPr>
          <p:cNvPr id="15" name="Graphic 14" descr="Handshake">
            <a:extLst>
              <a:ext uri="{FF2B5EF4-FFF2-40B4-BE49-F238E27FC236}">
                <a16:creationId xmlns:a16="http://schemas.microsoft.com/office/drawing/2014/main" id="{A9DDD04B-8AE4-4BCD-8C54-A584AA93A0E5}"/>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2267744" y="4658013"/>
            <a:ext cx="864096" cy="720080"/>
          </a:xfrm>
          <a:prstGeom prst="rect">
            <a:avLst/>
          </a:prstGeom>
        </p:spPr>
      </p:pic>
      <p:sp>
        <p:nvSpPr>
          <p:cNvPr id="16" name="TextBox 15">
            <a:extLst>
              <a:ext uri="{FF2B5EF4-FFF2-40B4-BE49-F238E27FC236}">
                <a16:creationId xmlns:a16="http://schemas.microsoft.com/office/drawing/2014/main" id="{3FE2EB12-4FCE-4B68-8AA5-7C8B406871E1}"/>
              </a:ext>
            </a:extLst>
          </p:cNvPr>
          <p:cNvSpPr txBox="1"/>
          <p:nvPr/>
        </p:nvSpPr>
        <p:spPr>
          <a:xfrm>
            <a:off x="3204929" y="4833387"/>
            <a:ext cx="4969566" cy="369332"/>
          </a:xfrm>
          <a:prstGeom prst="rect">
            <a:avLst/>
          </a:prstGeom>
          <a:noFill/>
        </p:spPr>
        <p:txBody>
          <a:bodyPr wrap="square" rtlCol="0">
            <a:spAutoFit/>
          </a:bodyPr>
          <a:lstStyle/>
          <a:p>
            <a:r>
              <a:rPr lang="en-US" dirty="0"/>
              <a:t>- </a:t>
            </a:r>
            <a:r>
              <a:rPr lang="en-US" sz="1600" b="1" dirty="0"/>
              <a:t>Respect one another and each others' choices </a:t>
            </a:r>
          </a:p>
        </p:txBody>
      </p:sp>
    </p:spTree>
    <p:extLst>
      <p:ext uri="{BB962C8B-B14F-4D97-AF65-F5344CB8AC3E}">
        <p14:creationId xmlns:p14="http://schemas.microsoft.com/office/powerpoint/2010/main" val="3622602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1" grpId="0"/>
      <p:bldP spid="12" grpId="0"/>
      <p:bldP spid="13" grpId="0"/>
      <p:bldP spid="14" grpId="0"/>
      <p:bldP spid="1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A9319-8BFE-4765-B7BE-3CF0844A8368}"/>
              </a:ext>
            </a:extLst>
          </p:cNvPr>
          <p:cNvSpPr>
            <a:spLocks noGrp="1"/>
          </p:cNvSpPr>
          <p:nvPr>
            <p:ph type="title"/>
          </p:nvPr>
        </p:nvSpPr>
        <p:spPr/>
        <p:txBody>
          <a:bodyPr/>
          <a:lstStyle/>
          <a:p>
            <a:r>
              <a:rPr lang="en-GB" b="1" dirty="0"/>
              <a:t>CONCLUSION</a:t>
            </a:r>
          </a:p>
        </p:txBody>
      </p:sp>
      <p:pic>
        <p:nvPicPr>
          <p:cNvPr id="4" name="Picture 3" descr="A close up of a logo&#10;&#10;Description automatically generated">
            <a:extLst>
              <a:ext uri="{FF2B5EF4-FFF2-40B4-BE49-F238E27FC236}">
                <a16:creationId xmlns:a16="http://schemas.microsoft.com/office/drawing/2014/main" id="{9EA64E02-27A6-420C-8C7C-30E553D4C0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5676" y="1417638"/>
            <a:ext cx="5832648" cy="4236771"/>
          </a:xfrm>
          <a:prstGeom prst="rect">
            <a:avLst/>
          </a:prstGeom>
        </p:spPr>
      </p:pic>
      <p:sp>
        <p:nvSpPr>
          <p:cNvPr id="5" name="Rectangle 4">
            <a:extLst>
              <a:ext uri="{FF2B5EF4-FFF2-40B4-BE49-F238E27FC236}">
                <a16:creationId xmlns:a16="http://schemas.microsoft.com/office/drawing/2014/main" id="{708663BE-44B1-449E-A6DC-3B4CB86DB74E}"/>
              </a:ext>
            </a:extLst>
          </p:cNvPr>
          <p:cNvSpPr/>
          <p:nvPr/>
        </p:nvSpPr>
        <p:spPr>
          <a:xfrm>
            <a:off x="-31959" y="5400493"/>
            <a:ext cx="1635384" cy="253916"/>
          </a:xfrm>
          <a:prstGeom prst="rect">
            <a:avLst/>
          </a:prstGeom>
        </p:spPr>
        <p:txBody>
          <a:bodyPr wrap="none">
            <a:spAutoFit/>
          </a:bodyPr>
          <a:lstStyle/>
          <a:p>
            <a:r>
              <a:rPr lang="en-US" sz="1050" dirty="0"/>
              <a:t>Image by Gerd Altmann </a:t>
            </a:r>
          </a:p>
        </p:txBody>
      </p:sp>
    </p:spTree>
    <p:extLst>
      <p:ext uri="{BB962C8B-B14F-4D97-AF65-F5344CB8AC3E}">
        <p14:creationId xmlns:p14="http://schemas.microsoft.com/office/powerpoint/2010/main" val="996240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DD53-C5DA-4EEF-BAFD-C398D0884243}"/>
              </a:ext>
            </a:extLst>
          </p:cNvPr>
          <p:cNvSpPr>
            <a:spLocks noGrp="1"/>
          </p:cNvSpPr>
          <p:nvPr>
            <p:ph type="title"/>
          </p:nvPr>
        </p:nvSpPr>
        <p:spPr>
          <a:xfrm>
            <a:off x="0" y="0"/>
            <a:ext cx="9144000" cy="908720"/>
          </a:xfrm>
        </p:spPr>
        <p:txBody>
          <a:bodyPr>
            <a:normAutofit fontScale="90000"/>
          </a:bodyPr>
          <a:lstStyle/>
          <a:p>
            <a:br>
              <a:rPr lang="en-US" sz="2400" b="1" dirty="0">
                <a:solidFill>
                  <a:prstClr val="black"/>
                </a:solidFill>
              </a:rPr>
            </a:br>
            <a:r>
              <a:rPr lang="en-US" sz="3100" b="1" dirty="0">
                <a:solidFill>
                  <a:prstClr val="black"/>
                </a:solidFill>
              </a:rPr>
              <a:t>Your business can achieve greater results</a:t>
            </a:r>
            <a:br>
              <a:rPr lang="en-US" sz="3100" b="1" dirty="0">
                <a:solidFill>
                  <a:prstClr val="black"/>
                </a:solidFill>
              </a:rPr>
            </a:br>
            <a:r>
              <a:rPr lang="en-US" sz="3100" b="1" dirty="0">
                <a:solidFill>
                  <a:prstClr val="black"/>
                </a:solidFill>
              </a:rPr>
              <a:t> than those of your competitors!</a:t>
            </a:r>
            <a:br>
              <a:rPr lang="en-US" sz="2400" b="1" dirty="0">
                <a:solidFill>
                  <a:prstClr val="black"/>
                </a:solidFill>
              </a:rPr>
            </a:br>
            <a:endParaRPr lang="en-GB" sz="2400" dirty="0">
              <a:solidFill>
                <a:srgbClr val="0070C0"/>
              </a:solidFill>
            </a:endParaRPr>
          </a:p>
        </p:txBody>
      </p:sp>
      <p:sp>
        <p:nvSpPr>
          <p:cNvPr id="6" name="Rectangle 5">
            <a:extLst>
              <a:ext uri="{FF2B5EF4-FFF2-40B4-BE49-F238E27FC236}">
                <a16:creationId xmlns:a16="http://schemas.microsoft.com/office/drawing/2014/main" id="{987D26ED-8DC7-48D3-9E93-BC124BA869E8}"/>
              </a:ext>
            </a:extLst>
          </p:cNvPr>
          <p:cNvSpPr/>
          <p:nvPr/>
        </p:nvSpPr>
        <p:spPr>
          <a:xfrm>
            <a:off x="0" y="1700808"/>
            <a:ext cx="8856984" cy="1200329"/>
          </a:xfrm>
          <a:prstGeom prst="rect">
            <a:avLst/>
          </a:prstGeom>
        </p:spPr>
        <p:txBody>
          <a:bodyPr wrap="square">
            <a:spAutoFit/>
          </a:bodyPr>
          <a:lstStyle/>
          <a:p>
            <a:r>
              <a:rPr lang="en-US" dirty="0"/>
              <a:t>UWTSD Consultants, can show you how to harness all the above benefits. </a:t>
            </a:r>
          </a:p>
          <a:p>
            <a:r>
              <a:rPr lang="en-US" dirty="0"/>
              <a:t>In order to bring your company the financial rewards it deserves and overall success.</a:t>
            </a:r>
          </a:p>
          <a:p>
            <a:r>
              <a:rPr lang="en-US" dirty="0"/>
              <a:t>By bringing teamwork into your organization it will ensure your business, to fulfill its goals.</a:t>
            </a:r>
          </a:p>
        </p:txBody>
      </p:sp>
      <p:sp>
        <p:nvSpPr>
          <p:cNvPr id="7" name="Rectangle 6">
            <a:extLst>
              <a:ext uri="{FF2B5EF4-FFF2-40B4-BE49-F238E27FC236}">
                <a16:creationId xmlns:a16="http://schemas.microsoft.com/office/drawing/2014/main" id="{8909E15C-D18B-4CD3-A1C4-5862892CAC79}"/>
              </a:ext>
            </a:extLst>
          </p:cNvPr>
          <p:cNvSpPr/>
          <p:nvPr/>
        </p:nvSpPr>
        <p:spPr>
          <a:xfrm>
            <a:off x="0" y="3244334"/>
            <a:ext cx="3294684" cy="369332"/>
          </a:xfrm>
          <a:prstGeom prst="rect">
            <a:avLst/>
          </a:prstGeom>
        </p:spPr>
        <p:txBody>
          <a:bodyPr wrap="none">
            <a:spAutoFit/>
          </a:bodyPr>
          <a:lstStyle/>
          <a:p>
            <a:r>
              <a:rPr lang="en-US" dirty="0"/>
              <a:t>As quoted by Vince Lombardi, </a:t>
            </a:r>
          </a:p>
        </p:txBody>
      </p:sp>
      <p:sp>
        <p:nvSpPr>
          <p:cNvPr id="8" name="Rectangle 7">
            <a:extLst>
              <a:ext uri="{FF2B5EF4-FFF2-40B4-BE49-F238E27FC236}">
                <a16:creationId xmlns:a16="http://schemas.microsoft.com/office/drawing/2014/main" id="{3C8786F0-AEE5-4934-8062-A9D51D8F40D4}"/>
              </a:ext>
            </a:extLst>
          </p:cNvPr>
          <p:cNvSpPr/>
          <p:nvPr/>
        </p:nvSpPr>
        <p:spPr>
          <a:xfrm>
            <a:off x="179512" y="3932522"/>
            <a:ext cx="9144000" cy="646331"/>
          </a:xfrm>
          <a:prstGeom prst="rect">
            <a:avLst/>
          </a:prstGeom>
        </p:spPr>
        <p:txBody>
          <a:bodyPr wrap="square">
            <a:spAutoFit/>
          </a:bodyPr>
          <a:lstStyle/>
          <a:p>
            <a:r>
              <a:rPr lang="en-US" b="1" dirty="0">
                <a:solidFill>
                  <a:srgbClr val="212121"/>
                </a:solidFill>
                <a:latin typeface="Arial" panose="020B0604020202020204" pitchFamily="34" charset="0"/>
                <a:cs typeface="Arial" panose="020B0604020202020204" pitchFamily="34" charset="0"/>
              </a:rPr>
              <a:t>“Individual commitment to a group effort: That is what makes a team work, a company work, a society work, a civilization work.” -- Vince Lombardi</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8084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P spid="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1275A248-E336-4BA4-B410-B1B7AFD52CC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24497"/>
          <a:stretch/>
        </p:blipFill>
        <p:spPr>
          <a:xfrm>
            <a:off x="-3157" y="0"/>
            <a:ext cx="9143985" cy="6988317"/>
          </a:xfrm>
          <a:prstGeom prst="rect">
            <a:avLst/>
          </a:prstGeom>
        </p:spPr>
      </p:pic>
      <p:pic>
        <p:nvPicPr>
          <p:cNvPr id="3" name="Picture 2">
            <a:extLst>
              <a:ext uri="{FF2B5EF4-FFF2-40B4-BE49-F238E27FC236}">
                <a16:creationId xmlns:a16="http://schemas.microsoft.com/office/drawing/2014/main" id="{F33D1AE6-3D46-4AC8-90BD-0D5B7C6BE2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7251"/>
            <a:ext cx="9143984" cy="4003632"/>
          </a:xfrm>
          <a:prstGeom prst="rect">
            <a:avLst/>
          </a:prstGeom>
        </p:spPr>
      </p:pic>
      <p:sp>
        <p:nvSpPr>
          <p:cNvPr id="4" name="TextBox 3">
            <a:extLst>
              <a:ext uri="{FF2B5EF4-FFF2-40B4-BE49-F238E27FC236}">
                <a16:creationId xmlns:a16="http://schemas.microsoft.com/office/drawing/2014/main" id="{5E74BBD1-F75D-430D-AD0E-EB272A302F19}"/>
              </a:ext>
            </a:extLst>
          </p:cNvPr>
          <p:cNvSpPr txBox="1"/>
          <p:nvPr/>
        </p:nvSpPr>
        <p:spPr>
          <a:xfrm>
            <a:off x="611560" y="395586"/>
            <a:ext cx="7776864" cy="923330"/>
          </a:xfrm>
          <a:prstGeom prst="rect">
            <a:avLst/>
          </a:prstGeom>
          <a:noFill/>
        </p:spPr>
        <p:txBody>
          <a:bodyPr wrap="square" rtlCol="0">
            <a:spAutoFit/>
          </a:bodyPr>
          <a:lstStyle/>
          <a:p>
            <a:r>
              <a:rPr lang="en-US" dirty="0"/>
              <a:t>We appreciate you taking the time out of your busy schedules, to watch</a:t>
            </a:r>
          </a:p>
          <a:p>
            <a:r>
              <a:rPr lang="en-US" dirty="0"/>
              <a:t>our presentation. </a:t>
            </a:r>
          </a:p>
          <a:p>
            <a:r>
              <a:rPr lang="en-US" dirty="0"/>
              <a:t>Please feel free to ask any question regarding the presentation.                                                                           </a:t>
            </a:r>
            <a:endParaRPr lang="en-US" sz="1350" dirty="0"/>
          </a:p>
        </p:txBody>
      </p:sp>
      <p:sp>
        <p:nvSpPr>
          <p:cNvPr id="2" name="Rectangle 1">
            <a:extLst>
              <a:ext uri="{FF2B5EF4-FFF2-40B4-BE49-F238E27FC236}">
                <a16:creationId xmlns:a16="http://schemas.microsoft.com/office/drawing/2014/main" id="{AA6CAB29-E90E-48DA-963D-2840B6722B71}"/>
              </a:ext>
            </a:extLst>
          </p:cNvPr>
          <p:cNvSpPr/>
          <p:nvPr/>
        </p:nvSpPr>
        <p:spPr>
          <a:xfrm>
            <a:off x="3172" y="5157192"/>
            <a:ext cx="1598515" cy="253916"/>
          </a:xfrm>
          <a:prstGeom prst="rect">
            <a:avLst/>
          </a:prstGeom>
        </p:spPr>
        <p:txBody>
          <a:bodyPr wrap="none">
            <a:spAutoFit/>
          </a:bodyPr>
          <a:lstStyle/>
          <a:p>
            <a:r>
              <a:rPr lang="en-US" sz="1050" dirty="0"/>
              <a:t>Image by Gerd Altmann</a:t>
            </a:r>
          </a:p>
        </p:txBody>
      </p:sp>
    </p:spTree>
    <p:extLst>
      <p:ext uri="{BB962C8B-B14F-4D97-AF65-F5344CB8AC3E}">
        <p14:creationId xmlns:p14="http://schemas.microsoft.com/office/powerpoint/2010/main" val="102964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7CDEF3-1493-4AAE-B04C-23C047DC611B}"/>
              </a:ext>
            </a:extLst>
          </p:cNvPr>
          <p:cNvSpPr txBox="1"/>
          <p:nvPr/>
        </p:nvSpPr>
        <p:spPr>
          <a:xfrm>
            <a:off x="2411760" y="188640"/>
            <a:ext cx="2941982" cy="369332"/>
          </a:xfrm>
          <a:prstGeom prst="rect">
            <a:avLst/>
          </a:prstGeom>
          <a:noFill/>
        </p:spPr>
        <p:txBody>
          <a:bodyPr wrap="square" rtlCol="0">
            <a:spAutoFit/>
          </a:bodyPr>
          <a:lstStyle/>
          <a:p>
            <a:r>
              <a:rPr lang="en-US" sz="1500"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E9F7A954-A62B-499F-9109-CA1798CD3749}"/>
              </a:ext>
            </a:extLst>
          </p:cNvPr>
          <p:cNvSpPr txBox="1"/>
          <p:nvPr/>
        </p:nvSpPr>
        <p:spPr>
          <a:xfrm>
            <a:off x="0" y="692697"/>
            <a:ext cx="9144000" cy="5847755"/>
          </a:xfrm>
          <a:prstGeom prst="rect">
            <a:avLst/>
          </a:prstGeom>
          <a:noFill/>
        </p:spPr>
        <p:txBody>
          <a:bodyPr wrap="square" rtlCol="0">
            <a:spAutoFit/>
          </a:bodyPr>
          <a:lstStyle/>
          <a:p>
            <a:endParaRPr lang="en-US" sz="1050" dirty="0">
              <a:latin typeface="Arial" panose="020B0604020202020204" pitchFamily="34" charset="0"/>
              <a:cs typeface="Arial" panose="020B0604020202020204" pitchFamily="34" charset="0"/>
            </a:endParaRPr>
          </a:p>
          <a:p>
            <a:endParaRPr lang="en-US" sz="105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Altmann, G. (2019). [image] Available at: https://pixabay.com/illustrations/business-tree-growth-success-team-1137367/ [Accessed 1 May 2019]</a:t>
            </a:r>
          </a:p>
          <a:p>
            <a:endParaRPr lang="en-US" sz="12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Altmann, G. (2019). [IMAGE] Available at: https://pixabay.com/photos/hand-write-pen-paper-thank-you-226358/ (Accessed 5 May 2019)</a:t>
            </a:r>
          </a:p>
          <a:p>
            <a:endParaRPr lang="en-US" sz="1400" dirty="0">
              <a:latin typeface="Arial" panose="020B0604020202020204" pitchFamily="34" charset="0"/>
              <a:cs typeface="Arial" panose="020B0604020202020204" pitchFamily="34" charset="0"/>
            </a:endParaRPr>
          </a:p>
          <a:p>
            <a:pPr lvl="0"/>
            <a:r>
              <a:rPr lang="en-US" sz="1400" dirty="0" err="1">
                <a:solidFill>
                  <a:prstClr val="black"/>
                </a:solidFill>
                <a:latin typeface="Arial" panose="020B0604020202020204" pitchFamily="34" charset="0"/>
                <a:cs typeface="Arial" panose="020B0604020202020204" pitchFamily="34" charset="0"/>
              </a:rPr>
              <a:t>Aubrey,Charles</a:t>
            </a:r>
            <a:r>
              <a:rPr lang="en-US" sz="1400" dirty="0">
                <a:solidFill>
                  <a:prstClr val="black"/>
                </a:solidFill>
                <a:latin typeface="Arial" panose="020B0604020202020204" pitchFamily="34" charset="0"/>
                <a:cs typeface="Arial" panose="020B0604020202020204" pitchFamily="34" charset="0"/>
              </a:rPr>
              <a:t> A.,,II and </a:t>
            </a:r>
            <a:r>
              <a:rPr lang="en-US" sz="1400" dirty="0" err="1">
                <a:solidFill>
                  <a:prstClr val="black"/>
                </a:solidFill>
                <a:latin typeface="Arial" panose="020B0604020202020204" pitchFamily="34" charset="0"/>
                <a:cs typeface="Arial" panose="020B0604020202020204" pitchFamily="34" charset="0"/>
              </a:rPr>
              <a:t>Felkins</a:t>
            </a:r>
            <a:r>
              <a:rPr lang="en-US" sz="1400" dirty="0">
                <a:solidFill>
                  <a:prstClr val="black"/>
                </a:solidFill>
                <a:latin typeface="Arial" panose="020B0604020202020204" pitchFamily="34" charset="0"/>
                <a:cs typeface="Arial" panose="020B0604020202020204" pitchFamily="34" charset="0"/>
              </a:rPr>
              <a:t>, P.K., 1992. </a:t>
            </a:r>
            <a:r>
              <a:rPr lang="en-US" sz="1400" i="1" dirty="0">
                <a:solidFill>
                  <a:prstClr val="black"/>
                </a:solidFill>
                <a:latin typeface="Arial" panose="020B0604020202020204" pitchFamily="34" charset="0"/>
                <a:cs typeface="Arial" panose="020B0604020202020204" pitchFamily="34" charset="0"/>
              </a:rPr>
              <a:t>Team talk: How language and listening improve teamwork. Incentive</a:t>
            </a:r>
            <a:r>
              <a:rPr lang="en-US" sz="1400" dirty="0">
                <a:solidFill>
                  <a:prstClr val="black"/>
                </a:solidFill>
                <a:latin typeface="Arial" panose="020B0604020202020204" pitchFamily="34" charset="0"/>
                <a:cs typeface="Arial" panose="020B0604020202020204" pitchFamily="34" charset="0"/>
              </a:rPr>
              <a:t>, 166(12), pp. 51.</a:t>
            </a:r>
          </a:p>
          <a:p>
            <a:pPr lvl="0"/>
            <a:endParaRPr lang="en-US" sz="1400" dirty="0">
              <a:solidFill>
                <a:prstClr val="black"/>
              </a:solidFill>
              <a:latin typeface="Arial" panose="020B0604020202020204" pitchFamily="34" charset="0"/>
              <a:cs typeface="Arial" panose="020B0604020202020204" pitchFamily="34" charset="0"/>
            </a:endParaRPr>
          </a:p>
          <a:p>
            <a:pPr lvl="0"/>
            <a:r>
              <a:rPr lang="en-US" sz="1400" dirty="0">
                <a:solidFill>
                  <a:prstClr val="black"/>
                </a:solidFill>
                <a:latin typeface="Arial" panose="020B0604020202020204" pitchFamily="34" charset="0"/>
                <a:cs typeface="Arial" panose="020B0604020202020204" pitchFamily="34" charset="0"/>
              </a:rPr>
              <a:t>Baird, R (</a:t>
            </a:r>
            <a:r>
              <a:rPr lang="en-US" sz="1400" dirty="0" err="1">
                <a:solidFill>
                  <a:prstClr val="black"/>
                </a:solidFill>
                <a:latin typeface="Arial" panose="020B0604020202020204" pitchFamily="34" charset="0"/>
                <a:cs typeface="Arial" panose="020B0604020202020204" pitchFamily="34" charset="0"/>
              </a:rPr>
              <a:t>n.d</a:t>
            </a:r>
            <a:r>
              <a:rPr lang="en-US" sz="1400" dirty="0">
                <a:solidFill>
                  <a:prstClr val="black"/>
                </a:solidFill>
                <a:latin typeface="Arial" panose="020B0604020202020204" pitchFamily="34" charset="0"/>
                <a:cs typeface="Arial" panose="020B0604020202020204" pitchFamily="34" charset="0"/>
              </a:rPr>
              <a:t>) [IMAGE] Available at:  https://www.leanteamsusa.com/autonomous-team-structure-ensuring-success/ [ Accessed 1 May 2019]</a:t>
            </a:r>
          </a:p>
          <a:p>
            <a:pPr lvl="0"/>
            <a:endParaRPr lang="en-US" sz="1400" dirty="0">
              <a:solidFill>
                <a:prstClr val="black"/>
              </a:solidFill>
              <a:latin typeface="Arial" panose="020B0604020202020204" pitchFamily="34" charset="0"/>
              <a:cs typeface="Arial" panose="020B0604020202020204" pitchFamily="34" charset="0"/>
            </a:endParaRPr>
          </a:p>
          <a:p>
            <a:pPr lvl="0"/>
            <a:r>
              <a:rPr lang="en-US" sz="1400" dirty="0" err="1">
                <a:latin typeface="Arial" panose="020B0604020202020204" pitchFamily="34" charset="0"/>
                <a:cs typeface="Arial" panose="020B0604020202020204" pitchFamily="34" charset="0"/>
              </a:rPr>
              <a:t>Biech</a:t>
            </a:r>
            <a:r>
              <a:rPr lang="en-US" sz="1400" dirty="0">
                <a:latin typeface="Arial" panose="020B0604020202020204" pitchFamily="34" charset="0"/>
                <a:cs typeface="Arial" panose="020B0604020202020204" pitchFamily="34" charset="0"/>
              </a:rPr>
              <a:t>, E., 2008. </a:t>
            </a:r>
            <a:r>
              <a:rPr lang="en-US" sz="1400" i="1" dirty="0">
                <a:latin typeface="Arial" panose="020B0604020202020204" pitchFamily="34" charset="0"/>
                <a:cs typeface="Arial" panose="020B0604020202020204" pitchFamily="34" charset="0"/>
              </a:rPr>
              <a:t>The Pfeiffer book of successful team-building tools best of the annuals</a:t>
            </a:r>
            <a:r>
              <a:rPr lang="en-US" sz="1400" dirty="0">
                <a:latin typeface="Arial" panose="020B0604020202020204" pitchFamily="34" charset="0"/>
                <a:cs typeface="Arial" panose="020B0604020202020204" pitchFamily="34" charset="0"/>
              </a:rPr>
              <a:t> 2nd ed., San Francisco, CA: Pfeiffer. [ONLINE] Available at: https://www-dawsonera-com.ezproxy.uwtsd.ac.uk/readonline/9780470184981 (9), pp.245. (Accessed 3May 2019)</a:t>
            </a:r>
          </a:p>
          <a:p>
            <a:pPr lvl="0"/>
            <a:endParaRPr lang="en-US" sz="1400" dirty="0">
              <a:solidFill>
                <a:prstClr val="black"/>
              </a:solidFill>
              <a:latin typeface="Arial" panose="020B0604020202020204" pitchFamily="34" charset="0"/>
              <a:cs typeface="Arial" panose="020B0604020202020204" pitchFamily="34" charset="0"/>
            </a:endParaRPr>
          </a:p>
          <a:p>
            <a:pPr lvl="0"/>
            <a:r>
              <a:rPr lang="en-US" sz="1400" dirty="0">
                <a:solidFill>
                  <a:prstClr val="black"/>
                </a:solidFill>
                <a:latin typeface="Arial" panose="020B0604020202020204" pitchFamily="34" charset="0"/>
                <a:cs typeface="Arial" panose="020B0604020202020204" pitchFamily="34" charset="0"/>
              </a:rPr>
              <a:t>Brady, T., (2009). Successful team building. </a:t>
            </a:r>
            <a:r>
              <a:rPr lang="en-US" sz="1400" i="1" dirty="0">
                <a:solidFill>
                  <a:prstClr val="black"/>
                </a:solidFill>
                <a:latin typeface="Arial" panose="020B0604020202020204" pitchFamily="34" charset="0"/>
                <a:cs typeface="Arial" panose="020B0604020202020204" pitchFamily="34" charset="0"/>
              </a:rPr>
              <a:t>Fleet Owner, </a:t>
            </a:r>
            <a:r>
              <a:rPr lang="en-US" sz="1400" dirty="0">
                <a:solidFill>
                  <a:prstClr val="black"/>
                </a:solidFill>
                <a:latin typeface="Arial" panose="020B0604020202020204" pitchFamily="34" charset="0"/>
                <a:cs typeface="Arial" panose="020B0604020202020204" pitchFamily="34" charset="0"/>
              </a:rPr>
              <a:t>104(7), pp. 96.</a:t>
            </a:r>
          </a:p>
          <a:p>
            <a:endParaRPr lang="en-US" sz="1050" dirty="0">
              <a:latin typeface="Arial" panose="020B0604020202020204" pitchFamily="34" charset="0"/>
              <a:cs typeface="Arial" panose="020B0604020202020204" pitchFamily="34" charset="0"/>
            </a:endParaRPr>
          </a:p>
          <a:p>
            <a:endParaRPr lang="en-US" sz="1050" dirty="0">
              <a:latin typeface="Arial" panose="020B0604020202020204" pitchFamily="34" charset="0"/>
              <a:cs typeface="Arial" panose="020B0604020202020204" pitchFamily="34" charset="0"/>
            </a:endParaRPr>
          </a:p>
          <a:p>
            <a:endParaRPr lang="en-US" sz="825" dirty="0">
              <a:latin typeface="Arial" panose="020B0604020202020204" pitchFamily="34" charset="0"/>
              <a:cs typeface="Arial" panose="020B0604020202020204" pitchFamily="34" charset="0"/>
            </a:endParaRPr>
          </a:p>
          <a:p>
            <a:endParaRPr lang="en-US" sz="825" dirty="0">
              <a:latin typeface="Arial" panose="020B0604020202020204" pitchFamily="34" charset="0"/>
              <a:cs typeface="Arial" panose="020B0604020202020204" pitchFamily="34" charset="0"/>
            </a:endParaRPr>
          </a:p>
          <a:p>
            <a:br>
              <a:rPr lang="en-US" sz="1350" dirty="0"/>
            </a:br>
            <a:endParaRPr lang="en-US" sz="825" dirty="0">
              <a:latin typeface="Arial" panose="020B0604020202020204" pitchFamily="34" charset="0"/>
              <a:cs typeface="Arial" panose="020B0604020202020204" pitchFamily="34" charset="0"/>
            </a:endParaRPr>
          </a:p>
          <a:p>
            <a:endParaRPr lang="en-US" sz="825" dirty="0">
              <a:latin typeface="Arial" panose="020B0604020202020204" pitchFamily="34" charset="0"/>
              <a:cs typeface="Arial" panose="020B0604020202020204" pitchFamily="34" charset="0"/>
            </a:endParaRPr>
          </a:p>
          <a:p>
            <a:endParaRPr lang="en-US" sz="825" dirty="0">
              <a:latin typeface="Arial" panose="020B0604020202020204" pitchFamily="34" charset="0"/>
              <a:cs typeface="Arial" panose="020B0604020202020204" pitchFamily="34" charset="0"/>
            </a:endParaRPr>
          </a:p>
          <a:p>
            <a:endParaRPr lang="en-US" sz="825" dirty="0">
              <a:latin typeface="Arial" panose="020B0604020202020204" pitchFamily="34" charset="0"/>
              <a:cs typeface="Arial" panose="020B0604020202020204" pitchFamily="34" charset="0"/>
            </a:endParaRPr>
          </a:p>
          <a:p>
            <a:endParaRPr lang="en-US" sz="825" dirty="0">
              <a:latin typeface="Arial" panose="020B0604020202020204" pitchFamily="34" charset="0"/>
              <a:cs typeface="Arial" panose="020B0604020202020204" pitchFamily="34" charset="0"/>
            </a:endParaRPr>
          </a:p>
          <a:p>
            <a:endParaRPr lang="en-US" sz="825" dirty="0">
              <a:latin typeface="Arial" panose="020B0604020202020204" pitchFamily="34" charset="0"/>
              <a:cs typeface="Arial" panose="020B0604020202020204" pitchFamily="34" charset="0"/>
            </a:endParaRPr>
          </a:p>
          <a:p>
            <a:endParaRPr lang="en-US" sz="825" dirty="0">
              <a:latin typeface="Arial" panose="020B0604020202020204" pitchFamily="34" charset="0"/>
              <a:cs typeface="Arial" panose="020B0604020202020204" pitchFamily="34" charset="0"/>
            </a:endParaRPr>
          </a:p>
          <a:p>
            <a:r>
              <a:rPr lang="en-US" sz="825"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7633982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1275A248-E336-4BA4-B410-B1B7AFD52CC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24497"/>
          <a:stretch/>
        </p:blipFill>
        <p:spPr>
          <a:xfrm>
            <a:off x="15" y="857257"/>
            <a:ext cx="9143985" cy="6000743"/>
          </a:xfrm>
          <a:prstGeom prst="rect">
            <a:avLst/>
          </a:prstGeom>
        </p:spPr>
      </p:pic>
      <p:sp>
        <p:nvSpPr>
          <p:cNvPr id="5" name="Rectangle 4">
            <a:extLst>
              <a:ext uri="{FF2B5EF4-FFF2-40B4-BE49-F238E27FC236}">
                <a16:creationId xmlns:a16="http://schemas.microsoft.com/office/drawing/2014/main" id="{70A91368-7C4A-4BB1-A142-1ACA3C47AC53}"/>
              </a:ext>
            </a:extLst>
          </p:cNvPr>
          <p:cNvSpPr/>
          <p:nvPr/>
        </p:nvSpPr>
        <p:spPr>
          <a:xfrm>
            <a:off x="168966" y="4099577"/>
            <a:ext cx="6689035" cy="300082"/>
          </a:xfrm>
          <a:prstGeom prst="rect">
            <a:avLst/>
          </a:prstGeom>
        </p:spPr>
        <p:txBody>
          <a:bodyPr wrap="square">
            <a:spAutoFit/>
          </a:bodyPr>
          <a:lstStyle/>
          <a:p>
            <a:r>
              <a:rPr lang="en-US" sz="1350" dirty="0"/>
              <a:t> </a:t>
            </a:r>
            <a:endParaRPr lang="en-US" sz="12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84662C61-C9C9-4F2C-938B-5CA8E569DC3D}"/>
              </a:ext>
            </a:extLst>
          </p:cNvPr>
          <p:cNvSpPr/>
          <p:nvPr/>
        </p:nvSpPr>
        <p:spPr>
          <a:xfrm>
            <a:off x="0" y="2166794"/>
            <a:ext cx="8984974" cy="507831"/>
          </a:xfrm>
          <a:prstGeom prst="rect">
            <a:avLst/>
          </a:prstGeom>
        </p:spPr>
        <p:txBody>
          <a:bodyPr wrap="square">
            <a:spAutoFit/>
          </a:bodyPr>
          <a:lstStyle/>
          <a:p>
            <a:endParaRPr lang="en-US" sz="1350" dirty="0"/>
          </a:p>
          <a:p>
            <a:endParaRPr lang="en-US" sz="1350" dirty="0"/>
          </a:p>
        </p:txBody>
      </p:sp>
      <p:sp>
        <p:nvSpPr>
          <p:cNvPr id="9" name="Rectangle 8">
            <a:extLst>
              <a:ext uri="{FF2B5EF4-FFF2-40B4-BE49-F238E27FC236}">
                <a16:creationId xmlns:a16="http://schemas.microsoft.com/office/drawing/2014/main" id="{ED39CA4A-4A5E-4B9A-A775-95EB7B849EC3}"/>
              </a:ext>
            </a:extLst>
          </p:cNvPr>
          <p:cNvSpPr/>
          <p:nvPr/>
        </p:nvSpPr>
        <p:spPr>
          <a:xfrm>
            <a:off x="-41973" y="0"/>
            <a:ext cx="9143985" cy="2516073"/>
          </a:xfrm>
          <a:prstGeom prst="rect">
            <a:avLst/>
          </a:prstGeom>
        </p:spPr>
        <p:txBody>
          <a:bodyPr wrap="square">
            <a:spAutoFit/>
          </a:bodyPr>
          <a:lstStyle/>
          <a:p>
            <a:pPr lvl="0"/>
            <a:endParaRPr lang="en-US" sz="1350" dirty="0">
              <a:solidFill>
                <a:prstClr val="black"/>
              </a:solidFill>
              <a:latin typeface="Arial" panose="020B0604020202020204" pitchFamily="34" charset="0"/>
              <a:cs typeface="Arial" panose="020B0604020202020204" pitchFamily="34" charset="0"/>
            </a:endParaRPr>
          </a:p>
          <a:p>
            <a:pPr lvl="0"/>
            <a:r>
              <a:rPr lang="en-US" sz="1600" dirty="0" err="1">
                <a:solidFill>
                  <a:prstClr val="black"/>
                </a:solidFill>
                <a:latin typeface="Arial" panose="020B0604020202020204" pitchFamily="34" charset="0"/>
                <a:cs typeface="Arial" panose="020B0604020202020204" pitchFamily="34" charset="0"/>
              </a:rPr>
              <a:t>Fotos</a:t>
            </a:r>
            <a:r>
              <a:rPr lang="en-US" sz="1600" dirty="0">
                <a:solidFill>
                  <a:prstClr val="black"/>
                </a:solidFill>
                <a:latin typeface="Arial" panose="020B0604020202020204" pitchFamily="34" charset="0"/>
                <a:cs typeface="Arial" panose="020B0604020202020204" pitchFamily="34" charset="0"/>
              </a:rPr>
              <a:t>, A. (2019), [IMAGE] Available at: https://pixabay.com/photos/team-teamwork-together-strategy-3393037/ [ Accessed 1 May 2019]</a:t>
            </a:r>
          </a:p>
          <a:p>
            <a:pPr lvl="0"/>
            <a:endParaRPr lang="en-US" sz="1600" dirty="0">
              <a:solidFill>
                <a:prstClr val="black"/>
              </a:solidFill>
              <a:latin typeface="Arial" panose="020B0604020202020204" pitchFamily="34" charset="0"/>
              <a:cs typeface="Arial" panose="020B0604020202020204" pitchFamily="34" charset="0"/>
            </a:endParaRPr>
          </a:p>
          <a:p>
            <a:pPr lvl="0"/>
            <a:r>
              <a:rPr lang="en-US" sz="1600" dirty="0">
                <a:solidFill>
                  <a:prstClr val="black"/>
                </a:solidFill>
                <a:latin typeface="Arial" panose="020B0604020202020204" pitchFamily="34" charset="0"/>
                <a:cs typeface="Arial" panose="020B0604020202020204" pitchFamily="34" charset="0"/>
              </a:rPr>
              <a:t>Hain, J. (2019) [IMAGE] Available at: https://pixabay.com/illustrations/handshake-regard-cooperate-connect-2009195</a:t>
            </a:r>
            <a:r>
              <a:rPr lang="en-US" sz="1600" u="sng" dirty="0">
                <a:solidFill>
                  <a:prstClr val="black"/>
                </a:solidFill>
                <a:latin typeface="Arial" panose="020B0604020202020204" pitchFamily="34" charset="0"/>
                <a:cs typeface="Arial" panose="020B0604020202020204" pitchFamily="34" charset="0"/>
              </a:rPr>
              <a:t>/</a:t>
            </a:r>
            <a:r>
              <a:rPr lang="en-US" sz="1600" dirty="0">
                <a:solidFill>
                  <a:prstClr val="black"/>
                </a:solidFill>
                <a:latin typeface="Arial" panose="020B0604020202020204" pitchFamily="34" charset="0"/>
                <a:cs typeface="Arial" panose="020B0604020202020204" pitchFamily="34" charset="0"/>
              </a:rPr>
              <a:t> [ Accessed 1 May 2019]</a:t>
            </a:r>
          </a:p>
          <a:p>
            <a:pPr lvl="0"/>
            <a:endParaRPr lang="en-US" sz="1600" dirty="0">
              <a:solidFill>
                <a:prstClr val="black"/>
              </a:solidFill>
              <a:latin typeface="Arial" panose="020B0604020202020204" pitchFamily="34" charset="0"/>
              <a:cs typeface="Arial" panose="020B0604020202020204" pitchFamily="34" charset="0"/>
            </a:endParaRPr>
          </a:p>
          <a:p>
            <a:pPr lvl="0"/>
            <a:r>
              <a:rPr lang="en-US" sz="1600" dirty="0" err="1">
                <a:solidFill>
                  <a:prstClr val="black"/>
                </a:solidFill>
                <a:latin typeface="Arial" panose="020B0604020202020204" pitchFamily="34" charset="0"/>
                <a:cs typeface="Arial" panose="020B0604020202020204" pitchFamily="34" charset="0"/>
              </a:rPr>
              <a:t>Kerpen</a:t>
            </a:r>
            <a:r>
              <a:rPr lang="en-US" sz="1600" dirty="0">
                <a:solidFill>
                  <a:prstClr val="black"/>
                </a:solidFill>
                <a:latin typeface="Arial" panose="020B0604020202020204" pitchFamily="34" charset="0"/>
                <a:cs typeface="Arial" panose="020B0604020202020204" pitchFamily="34" charset="0"/>
              </a:rPr>
              <a:t>, D (2014) </a:t>
            </a:r>
            <a:r>
              <a:rPr lang="en-US" sz="1600" i="1" dirty="0">
                <a:solidFill>
                  <a:prstClr val="black"/>
                </a:solidFill>
                <a:latin typeface="Arial" panose="020B0604020202020204" pitchFamily="34" charset="0"/>
                <a:cs typeface="Arial" panose="020B0604020202020204" pitchFamily="34" charset="0"/>
              </a:rPr>
              <a:t>15 Quotes to Inspire Great Teamwork,  </a:t>
            </a:r>
            <a:r>
              <a:rPr lang="en-US" sz="1600" dirty="0">
                <a:solidFill>
                  <a:prstClr val="black"/>
                </a:solidFill>
                <a:latin typeface="Arial" panose="020B0604020202020204" pitchFamily="34" charset="0"/>
                <a:cs typeface="Arial" panose="020B0604020202020204" pitchFamily="34" charset="0"/>
              </a:rPr>
              <a:t>[ONLINE] Available at:</a:t>
            </a:r>
            <a:r>
              <a:rPr lang="en-US" sz="1600" i="1" dirty="0">
                <a:solidFill>
                  <a:prstClr val="black"/>
                </a:solidFill>
                <a:latin typeface="Arial" panose="020B0604020202020204" pitchFamily="34" charset="0"/>
                <a:cs typeface="Arial" panose="020B0604020202020204" pitchFamily="34" charset="0"/>
              </a:rPr>
              <a:t> </a:t>
            </a:r>
            <a:r>
              <a:rPr lang="en-US" sz="1600" dirty="0">
                <a:solidFill>
                  <a:prstClr val="black"/>
                </a:solidFill>
                <a:latin typeface="Arial" panose="020B0604020202020204" pitchFamily="34" charset="0"/>
                <a:cs typeface="Arial" panose="020B0604020202020204" pitchFamily="34" charset="0"/>
              </a:rPr>
              <a:t>https://www.inc.com/dave-kerpen/15-quotes-to-inspire-great-team-work.html [Accessed 1 May 2019]</a:t>
            </a:r>
          </a:p>
        </p:txBody>
      </p:sp>
      <p:sp>
        <p:nvSpPr>
          <p:cNvPr id="10" name="Rectangle 9">
            <a:extLst>
              <a:ext uri="{FF2B5EF4-FFF2-40B4-BE49-F238E27FC236}">
                <a16:creationId xmlns:a16="http://schemas.microsoft.com/office/drawing/2014/main" id="{83D49E5E-1582-4C51-874C-44D66D4303F5}"/>
              </a:ext>
            </a:extLst>
          </p:cNvPr>
          <p:cNvSpPr/>
          <p:nvPr/>
        </p:nvSpPr>
        <p:spPr>
          <a:xfrm>
            <a:off x="1" y="2794558"/>
            <a:ext cx="8984973" cy="2062103"/>
          </a:xfrm>
          <a:prstGeom prst="rect">
            <a:avLst/>
          </a:prstGeom>
        </p:spPr>
        <p:txBody>
          <a:bodyPr wrap="square">
            <a:spAutoFit/>
          </a:bodyPr>
          <a:lstStyle/>
          <a:p>
            <a:r>
              <a:rPr lang="en-US" sz="1600" dirty="0">
                <a:latin typeface="Arial" panose="020B0604020202020204" pitchFamily="34" charset="0"/>
                <a:cs typeface="Arial" panose="020B0604020202020204" pitchFamily="34" charset="0"/>
              </a:rPr>
              <a:t>Lincoln, j (2016)</a:t>
            </a:r>
            <a:r>
              <a:rPr lang="en-US" sz="1600" b="1"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17 Quotes to Instantly Inspire Teamwork When Unity Is Lost </a:t>
            </a:r>
            <a:r>
              <a:rPr lang="en-US" sz="1600" dirty="0">
                <a:latin typeface="Arial" panose="020B0604020202020204" pitchFamily="34" charset="0"/>
                <a:cs typeface="Arial" panose="020B0604020202020204" pitchFamily="34" charset="0"/>
              </a:rPr>
              <a:t>[ONLINE] Available at:  https://www.entrepreneur.com/article/269941 (Accessed 1 May 2019)</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Leitch, C, (2017)</a:t>
            </a:r>
            <a:r>
              <a:rPr lang="en-US" sz="1600" i="1" dirty="0">
                <a:latin typeface="Arial" panose="020B0604020202020204" pitchFamily="34" charset="0"/>
                <a:cs typeface="Arial" panose="020B0604020202020204" pitchFamily="34" charset="0"/>
              </a:rPr>
              <a:t>10 Benefits of Teamwork in the Workplace </a:t>
            </a:r>
            <a:r>
              <a:rPr lang="en-US" sz="1600" dirty="0">
                <a:latin typeface="Arial" panose="020B0604020202020204" pitchFamily="34" charset="0"/>
                <a:cs typeface="Arial" panose="020B0604020202020204" pitchFamily="34" charset="0"/>
              </a:rPr>
              <a:t>[ONLINE] Available at: https://www.careeraddict.com/5-benefits-of-teamwork-in-the-workplace (Accessed 9 May 2019)</a:t>
            </a:r>
            <a:endParaRPr lang="en-US" sz="1600" dirty="0">
              <a:solidFill>
                <a:prstClr val="black"/>
              </a:solidFill>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i="1" dirty="0">
                <a:latin typeface="Arial" panose="020B0604020202020204" pitchFamily="34" charset="0"/>
                <a:cs typeface="Arial" panose="020B0604020202020204" pitchFamily="34" charset="0"/>
              </a:rPr>
              <a:t>Morgan, P. (2017). The business student's guide to study and employability. London [etc.]: SAGE Publications, pp.202- 206.</a:t>
            </a:r>
          </a:p>
        </p:txBody>
      </p:sp>
    </p:spTree>
    <p:extLst>
      <p:ext uri="{BB962C8B-B14F-4D97-AF65-F5344CB8AC3E}">
        <p14:creationId xmlns:p14="http://schemas.microsoft.com/office/powerpoint/2010/main" val="23639519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368886D-5833-4C55-B2D6-D0178990E587}"/>
              </a:ext>
            </a:extLst>
          </p:cNvPr>
          <p:cNvSpPr/>
          <p:nvPr/>
        </p:nvSpPr>
        <p:spPr>
          <a:xfrm>
            <a:off x="50601" y="1965263"/>
            <a:ext cx="9143985" cy="746358"/>
          </a:xfrm>
          <a:prstGeom prst="rect">
            <a:avLst/>
          </a:prstGeom>
        </p:spPr>
        <p:txBody>
          <a:bodyPr wrap="square">
            <a:spAutoFit/>
          </a:bodyPr>
          <a:lstStyle/>
          <a:p>
            <a:endParaRPr lang="en-US" sz="105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Tuckman, B.W. and Jensen, M.A.C., 2010. </a:t>
            </a:r>
            <a:r>
              <a:rPr lang="en-US" sz="1600" i="1" dirty="0">
                <a:latin typeface="Arial" panose="020B0604020202020204" pitchFamily="34" charset="0"/>
                <a:cs typeface="Arial" panose="020B0604020202020204" pitchFamily="34" charset="0"/>
              </a:rPr>
              <a:t>Stages of Small-Group Development Revisited1</a:t>
            </a:r>
            <a:r>
              <a:rPr lang="en-US" sz="1600" dirty="0">
                <a:latin typeface="Arial" panose="020B0604020202020204" pitchFamily="34" charset="0"/>
                <a:cs typeface="Arial" panose="020B0604020202020204" pitchFamily="34" charset="0"/>
              </a:rPr>
              <a:t>. Group Facilitation, (10), pp. 43-48</a:t>
            </a:r>
            <a:r>
              <a:rPr lang="en-US" sz="1050" dirty="0">
                <a:latin typeface="Arial" panose="020B0604020202020204" pitchFamily="34" charset="0"/>
                <a:cs typeface="Arial" panose="020B0604020202020204" pitchFamily="34" charset="0"/>
              </a:rPr>
              <a:t>.</a:t>
            </a:r>
          </a:p>
        </p:txBody>
      </p:sp>
      <p:sp>
        <p:nvSpPr>
          <p:cNvPr id="5" name="Rectangle 4">
            <a:extLst>
              <a:ext uri="{FF2B5EF4-FFF2-40B4-BE49-F238E27FC236}">
                <a16:creationId xmlns:a16="http://schemas.microsoft.com/office/drawing/2014/main" id="{70A91368-7C4A-4BB1-A142-1ACA3C47AC53}"/>
              </a:ext>
            </a:extLst>
          </p:cNvPr>
          <p:cNvSpPr/>
          <p:nvPr/>
        </p:nvSpPr>
        <p:spPr>
          <a:xfrm>
            <a:off x="168966" y="4099577"/>
            <a:ext cx="6689035" cy="300082"/>
          </a:xfrm>
          <a:prstGeom prst="rect">
            <a:avLst/>
          </a:prstGeom>
        </p:spPr>
        <p:txBody>
          <a:bodyPr wrap="square">
            <a:spAutoFit/>
          </a:bodyPr>
          <a:lstStyle/>
          <a:p>
            <a:r>
              <a:rPr lang="en-US" sz="1350"/>
              <a:t> </a:t>
            </a:r>
            <a:endParaRPr lang="en-US" sz="12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84662C61-C9C9-4F2C-938B-5CA8E569DC3D}"/>
              </a:ext>
            </a:extLst>
          </p:cNvPr>
          <p:cNvSpPr/>
          <p:nvPr/>
        </p:nvSpPr>
        <p:spPr>
          <a:xfrm>
            <a:off x="0" y="2166794"/>
            <a:ext cx="8984974" cy="507831"/>
          </a:xfrm>
          <a:prstGeom prst="rect">
            <a:avLst/>
          </a:prstGeom>
        </p:spPr>
        <p:txBody>
          <a:bodyPr wrap="square">
            <a:spAutoFit/>
          </a:bodyPr>
          <a:lstStyle/>
          <a:p>
            <a:endParaRPr lang="en-US" sz="1350" dirty="0"/>
          </a:p>
          <a:p>
            <a:endParaRPr lang="en-US" sz="1350" dirty="0"/>
          </a:p>
        </p:txBody>
      </p:sp>
      <p:sp>
        <p:nvSpPr>
          <p:cNvPr id="12" name="TextBox 11">
            <a:extLst>
              <a:ext uri="{FF2B5EF4-FFF2-40B4-BE49-F238E27FC236}">
                <a16:creationId xmlns:a16="http://schemas.microsoft.com/office/drawing/2014/main" id="{05C9EB36-E04C-4013-94DF-BE394BA2DAEA}"/>
              </a:ext>
            </a:extLst>
          </p:cNvPr>
          <p:cNvSpPr txBox="1"/>
          <p:nvPr/>
        </p:nvSpPr>
        <p:spPr>
          <a:xfrm>
            <a:off x="16016" y="3619368"/>
            <a:ext cx="9143985" cy="584775"/>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Und, P. and </a:t>
            </a:r>
            <a:r>
              <a:rPr lang="en-US" sz="1600" dirty="0" err="1">
                <a:latin typeface="Arial" panose="020B0604020202020204" pitchFamily="34" charset="0"/>
                <a:cs typeface="Arial" panose="020B0604020202020204" pitchFamily="34" charset="0"/>
              </a:rPr>
              <a:t>Lachmann</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Anke</a:t>
            </a:r>
            <a:r>
              <a:rPr lang="en-US" sz="1600" dirty="0">
                <a:latin typeface="Arial" panose="020B0604020202020204" pitchFamily="34" charset="0"/>
                <a:cs typeface="Arial" panose="020B0604020202020204" pitchFamily="34" charset="0"/>
              </a:rPr>
              <a:t>, M (2019) [IMAGE] Available at: https;//pixabay.com/photos/team-teamwork-spirit-together-2309036/ [Accessed 1 May 2019]</a:t>
            </a:r>
          </a:p>
        </p:txBody>
      </p:sp>
      <p:sp>
        <p:nvSpPr>
          <p:cNvPr id="13" name="TextBox 12">
            <a:extLst>
              <a:ext uri="{FF2B5EF4-FFF2-40B4-BE49-F238E27FC236}">
                <a16:creationId xmlns:a16="http://schemas.microsoft.com/office/drawing/2014/main" id="{09F1E972-5B43-4A4D-9DB5-3A0C9F5E4CD6}"/>
              </a:ext>
            </a:extLst>
          </p:cNvPr>
          <p:cNvSpPr txBox="1"/>
          <p:nvPr/>
        </p:nvSpPr>
        <p:spPr>
          <a:xfrm>
            <a:off x="68288" y="2820961"/>
            <a:ext cx="9163878" cy="830997"/>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Und, P. and </a:t>
            </a:r>
            <a:r>
              <a:rPr lang="en-US" sz="1600" dirty="0" err="1">
                <a:latin typeface="Arial" panose="020B0604020202020204" pitchFamily="34" charset="0"/>
                <a:cs typeface="Arial" panose="020B0604020202020204" pitchFamily="34" charset="0"/>
              </a:rPr>
              <a:t>Lachmann</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Anke</a:t>
            </a:r>
            <a:r>
              <a:rPr lang="en-US" sz="1600" dirty="0">
                <a:latin typeface="Arial" panose="020B0604020202020204" pitchFamily="34" charset="0"/>
                <a:cs typeface="Arial" panose="020B0604020202020204" pitchFamily="34" charset="0"/>
              </a:rPr>
              <a:t>, M (2019) [IMAGE] Available at: https;//pixabay.com/illustrations/network-society-social-community-1019778/ [Accessed 1 May 2019]</a:t>
            </a:r>
          </a:p>
        </p:txBody>
      </p:sp>
      <p:sp>
        <p:nvSpPr>
          <p:cNvPr id="14" name="TextBox 13">
            <a:extLst>
              <a:ext uri="{FF2B5EF4-FFF2-40B4-BE49-F238E27FC236}">
                <a16:creationId xmlns:a16="http://schemas.microsoft.com/office/drawing/2014/main" id="{0A353446-38A5-4B46-BE0B-729B3413C79C}"/>
              </a:ext>
            </a:extLst>
          </p:cNvPr>
          <p:cNvSpPr txBox="1"/>
          <p:nvPr/>
        </p:nvSpPr>
        <p:spPr>
          <a:xfrm>
            <a:off x="34799" y="4322512"/>
            <a:ext cx="9004837" cy="584775"/>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Venita, O, (2019). [IMAGE] Available at: https://pixabay.com/illustrations/conflict-management-training-1181572/ [Accessed 1 May 2019]</a:t>
            </a:r>
          </a:p>
        </p:txBody>
      </p:sp>
      <p:sp>
        <p:nvSpPr>
          <p:cNvPr id="11" name="Rectangle 10">
            <a:extLst>
              <a:ext uri="{FF2B5EF4-FFF2-40B4-BE49-F238E27FC236}">
                <a16:creationId xmlns:a16="http://schemas.microsoft.com/office/drawing/2014/main" id="{00D01745-8C25-492F-8986-E45960363E86}"/>
              </a:ext>
            </a:extLst>
          </p:cNvPr>
          <p:cNvSpPr/>
          <p:nvPr/>
        </p:nvSpPr>
        <p:spPr>
          <a:xfrm>
            <a:off x="70464" y="164431"/>
            <a:ext cx="9124122" cy="1815882"/>
          </a:xfrm>
          <a:prstGeom prst="rect">
            <a:avLst/>
          </a:prstGeom>
        </p:spPr>
        <p:txBody>
          <a:bodyPr wrap="square">
            <a:spAutoFit/>
          </a:bodyPr>
          <a:lstStyle/>
          <a:p>
            <a:pPr lvl="0"/>
            <a:r>
              <a:rPr lang="en-US" sz="1600" dirty="0">
                <a:solidFill>
                  <a:prstClr val="black"/>
                </a:solidFill>
                <a:latin typeface="Arial" panose="020B0604020202020204" pitchFamily="34" charset="0"/>
                <a:cs typeface="Arial" panose="020B0604020202020204" pitchFamily="34" charset="0"/>
              </a:rPr>
              <a:t>Raes, E, </a:t>
            </a:r>
            <a:r>
              <a:rPr lang="en-US" sz="1600" dirty="0" err="1">
                <a:solidFill>
                  <a:prstClr val="black"/>
                </a:solidFill>
                <a:latin typeface="Arial" panose="020B0604020202020204" pitchFamily="34" charset="0"/>
                <a:cs typeface="Arial" panose="020B0604020202020204" pitchFamily="34" charset="0"/>
              </a:rPr>
              <a:t>Kyndt</a:t>
            </a:r>
            <a:r>
              <a:rPr lang="en-US" sz="1600" dirty="0">
                <a:solidFill>
                  <a:prstClr val="black"/>
                </a:solidFill>
                <a:latin typeface="Arial" panose="020B0604020202020204" pitchFamily="34" charset="0"/>
                <a:cs typeface="Arial" panose="020B0604020202020204" pitchFamily="34" charset="0"/>
              </a:rPr>
              <a:t>, E, </a:t>
            </a:r>
            <a:r>
              <a:rPr lang="en-US" sz="1600" dirty="0" err="1">
                <a:solidFill>
                  <a:prstClr val="black"/>
                </a:solidFill>
                <a:latin typeface="Arial" panose="020B0604020202020204" pitchFamily="34" charset="0"/>
                <a:cs typeface="Arial" panose="020B0604020202020204" pitchFamily="34" charset="0"/>
              </a:rPr>
              <a:t>Decuyper</a:t>
            </a:r>
            <a:r>
              <a:rPr lang="en-US" sz="1600" dirty="0">
                <a:solidFill>
                  <a:prstClr val="black"/>
                </a:solidFill>
                <a:latin typeface="Arial" panose="020B0604020202020204" pitchFamily="34" charset="0"/>
                <a:cs typeface="Arial" panose="020B0604020202020204" pitchFamily="34" charset="0"/>
              </a:rPr>
              <a:t>, S, Van de </a:t>
            </a:r>
            <a:r>
              <a:rPr lang="en-US" sz="1600" dirty="0" err="1">
                <a:solidFill>
                  <a:prstClr val="black"/>
                </a:solidFill>
                <a:latin typeface="Arial" panose="020B0604020202020204" pitchFamily="34" charset="0"/>
                <a:cs typeface="Arial" panose="020B0604020202020204" pitchFamily="34" charset="0"/>
              </a:rPr>
              <a:t>Bossche,P</a:t>
            </a:r>
            <a:r>
              <a:rPr lang="en-US" sz="1600" dirty="0">
                <a:solidFill>
                  <a:prstClr val="black"/>
                </a:solidFill>
                <a:latin typeface="Arial" panose="020B0604020202020204" pitchFamily="34" charset="0"/>
                <a:cs typeface="Arial" panose="020B0604020202020204" pitchFamily="34" charset="0"/>
              </a:rPr>
              <a:t> and </a:t>
            </a:r>
            <a:r>
              <a:rPr lang="en-US" sz="1600" dirty="0" err="1">
                <a:solidFill>
                  <a:prstClr val="black"/>
                </a:solidFill>
                <a:latin typeface="Arial" panose="020B0604020202020204" pitchFamily="34" charset="0"/>
                <a:cs typeface="Arial" panose="020B0604020202020204" pitchFamily="34" charset="0"/>
              </a:rPr>
              <a:t>Dochy</a:t>
            </a:r>
            <a:r>
              <a:rPr lang="en-US" sz="1600" dirty="0">
                <a:solidFill>
                  <a:prstClr val="black"/>
                </a:solidFill>
                <a:latin typeface="Arial" panose="020B0604020202020204" pitchFamily="34" charset="0"/>
                <a:cs typeface="Arial" panose="020B0604020202020204" pitchFamily="34" charset="0"/>
              </a:rPr>
              <a:t>, F. (2015)</a:t>
            </a:r>
            <a:r>
              <a:rPr lang="en-US" sz="1600" i="1" dirty="0">
                <a:solidFill>
                  <a:prstClr val="black"/>
                </a:solidFill>
                <a:latin typeface="Arial" panose="020B0604020202020204" pitchFamily="34" charset="0"/>
                <a:cs typeface="Arial" panose="020B0604020202020204" pitchFamily="34" charset="0"/>
              </a:rPr>
              <a:t> An Exploratory Study of Group Development and Team Learning, </a:t>
            </a:r>
            <a:r>
              <a:rPr lang="en-US" sz="1600" dirty="0">
                <a:solidFill>
                  <a:prstClr val="black"/>
                </a:solidFill>
                <a:latin typeface="Arial" panose="020B0604020202020204" pitchFamily="34" charset="0"/>
                <a:cs typeface="Arial" panose="020B0604020202020204" pitchFamily="34" charset="0"/>
              </a:rPr>
              <a:t>Human Resource Development Quarterly, 26(1), pp.5-30</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Ritter, E (2019) [IMAGE] Available at: https://pixabay.com/illustrations/teamwork-success-strategy-854999/ [Accessed 1 May 2019]</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Tuckman, B. W, 2001. </a:t>
            </a:r>
            <a:r>
              <a:rPr lang="en-US" sz="1600" i="1" dirty="0">
                <a:latin typeface="Arial" panose="020B0604020202020204" pitchFamily="34" charset="0"/>
                <a:cs typeface="Arial" panose="020B0604020202020204" pitchFamily="34" charset="0"/>
              </a:rPr>
              <a:t>Developmental sequence in small groups</a:t>
            </a:r>
            <a:r>
              <a:rPr lang="en-US" sz="1600" dirty="0">
                <a:latin typeface="Arial" panose="020B0604020202020204" pitchFamily="34" charset="0"/>
                <a:cs typeface="Arial" panose="020B0604020202020204" pitchFamily="34" charset="0"/>
              </a:rPr>
              <a:t>. Group Facilitation, (3), p.66.</a:t>
            </a:r>
          </a:p>
        </p:txBody>
      </p:sp>
    </p:spTree>
    <p:extLst>
      <p:ext uri="{BB962C8B-B14F-4D97-AF65-F5344CB8AC3E}">
        <p14:creationId xmlns:p14="http://schemas.microsoft.com/office/powerpoint/2010/main" val="12488384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39409</TotalTime>
  <Words>2189</Words>
  <Application>Microsoft Office PowerPoint</Application>
  <PresentationFormat>On-screen Show (4:3)</PresentationFormat>
  <Paragraphs>198</Paragraphs>
  <Slides>25</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Corbel</vt:lpstr>
      <vt:lpstr>Myriad Pro</vt:lpstr>
      <vt:lpstr>Rockwell Condensed</vt:lpstr>
      <vt:lpstr>20140311PresentationUWTSDTemplate</vt:lpstr>
      <vt:lpstr>   Effective Team Working &amp; Communications (BMSK 4002)  UWTSD CONSULTANTS Group Five Vickie Chonkria -1810567, Kim Latimer -1808515, Farida Khalid -1809611, Salah Hmamly -1807406, Umar Manir - 1807422 </vt:lpstr>
      <vt:lpstr>PowerPoint Presentation</vt:lpstr>
      <vt:lpstr>OUR MISSION …..</vt:lpstr>
      <vt:lpstr>To build an effective </vt:lpstr>
      <vt:lpstr>Benefits of Teamwork</vt:lpstr>
      <vt:lpstr>What are the benefits of Teamwork?</vt:lpstr>
      <vt:lpstr>“ The strength of the team is each individual member; the strength of each member is a team” – Phil Jackson</vt:lpstr>
      <vt:lpstr>Considering team roles</vt:lpstr>
      <vt:lpstr>Successful  team building is created when you start defining team roles</vt:lpstr>
      <vt:lpstr>PowerPoint Presentation</vt:lpstr>
      <vt:lpstr>STAGES OF GROUP DEVELOPMENT</vt:lpstr>
      <vt:lpstr>WHY IS STAGES OF GROUP DEVELOPMENT IMPORTANT?</vt:lpstr>
      <vt:lpstr>  “ Coming together is a beginning, keeping together is progress,  working together is success” – Henry ford </vt:lpstr>
      <vt:lpstr>Successful team development</vt:lpstr>
      <vt:lpstr>CREATING SUCCESSFUL TEAM DEVELOPMENT</vt:lpstr>
      <vt:lpstr>“ Unity is strength,   when there is teamwork and collaboration ,  wonderful things can be achieved” - Mattie J T Stepanek </vt:lpstr>
      <vt:lpstr>MANAGING CONFLICT</vt:lpstr>
      <vt:lpstr>HOW TO MANAGE CONFLICTS</vt:lpstr>
      <vt:lpstr>“None of us is as smart, as all of us” – Ken Blanchard</vt:lpstr>
      <vt:lpstr>CONCLUSION</vt:lpstr>
      <vt:lpstr> Your business can achieve greater results  than those of your competitors!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Kim Latimer (1808515)</cp:lastModifiedBy>
  <cp:revision>173</cp:revision>
  <dcterms:created xsi:type="dcterms:W3CDTF">2015-04-14T15:21:28Z</dcterms:created>
  <dcterms:modified xsi:type="dcterms:W3CDTF">2019-05-12T01:51:18Z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