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22"/>
  </p:notesMasterIdLst>
  <p:handoutMasterIdLst>
    <p:handoutMasterId r:id="rId23"/>
  </p:handoutMasterIdLst>
  <p:sldIdLst>
    <p:sldId id="256" r:id="rId2"/>
    <p:sldId id="446" r:id="rId3"/>
    <p:sldId id="403" r:id="rId4"/>
    <p:sldId id="312" r:id="rId5"/>
    <p:sldId id="313" r:id="rId6"/>
    <p:sldId id="299" r:id="rId7"/>
    <p:sldId id="287" r:id="rId8"/>
    <p:sldId id="288" r:id="rId9"/>
    <p:sldId id="290" r:id="rId10"/>
    <p:sldId id="286" r:id="rId11"/>
    <p:sldId id="302" r:id="rId12"/>
    <p:sldId id="314" r:id="rId13"/>
    <p:sldId id="304" r:id="rId14"/>
    <p:sldId id="300" r:id="rId15"/>
    <p:sldId id="283" r:id="rId16"/>
    <p:sldId id="445" r:id="rId17"/>
    <p:sldId id="443" r:id="rId18"/>
    <p:sldId id="444" r:id="rId19"/>
    <p:sldId id="311" r:id="rId20"/>
    <p:sldId id="261" r:id="rId21"/>
  </p:sldIdLst>
  <p:sldSz cx="9144000" cy="6858000" type="screen4x3"/>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3C3FAA52-553D-4310-A038-A4FA9D5EA4CD}">
          <p14:sldIdLst>
            <p14:sldId id="256"/>
            <p14:sldId id="446"/>
            <p14:sldId id="403"/>
            <p14:sldId id="312"/>
            <p14:sldId id="313"/>
            <p14:sldId id="299"/>
            <p14:sldId id="287"/>
            <p14:sldId id="288"/>
            <p14:sldId id="290"/>
            <p14:sldId id="286"/>
            <p14:sldId id="302"/>
            <p14:sldId id="314"/>
            <p14:sldId id="304"/>
            <p14:sldId id="300"/>
            <p14:sldId id="283"/>
            <p14:sldId id="445"/>
            <p14:sldId id="443"/>
            <p14:sldId id="444"/>
            <p14:sldId id="311"/>
            <p14:sldId id="26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E57783-7321-4C97-A78D-B1897839300A}" v="2" dt="2025-10-14T18:13:25.53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860"/>
    <p:restoredTop sz="50067"/>
  </p:normalViewPr>
  <p:slideViewPr>
    <p:cSldViewPr snapToGrid="0" snapToObjects="1">
      <p:cViewPr varScale="1">
        <p:scale>
          <a:sx n="108" d="100"/>
          <a:sy n="108" d="100"/>
        </p:scale>
        <p:origin x="1350"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reth Evans" userId="56955619-e034-4739-9841-118fea7e6c06" providerId="ADAL" clId="{7ED641EA-294D-4EEA-BEAC-1066375AD88D}"/>
    <pc:docChg chg="delSld modSld modSection">
      <pc:chgData name="Gareth Evans" userId="56955619-e034-4739-9841-118fea7e6c06" providerId="ADAL" clId="{7ED641EA-294D-4EEA-BEAC-1066375AD88D}" dt="2025-10-14T18:21:12.164" v="37" actId="20577"/>
      <pc:docMkLst>
        <pc:docMk/>
      </pc:docMkLst>
      <pc:sldChg chg="modSp mod">
        <pc:chgData name="Gareth Evans" userId="56955619-e034-4739-9841-118fea7e6c06" providerId="ADAL" clId="{7ED641EA-294D-4EEA-BEAC-1066375AD88D}" dt="2025-10-14T18:13:01.847" v="12" actId="113"/>
        <pc:sldMkLst>
          <pc:docMk/>
          <pc:sldMk cId="3016680028" sldId="288"/>
        </pc:sldMkLst>
        <pc:spChg chg="mod">
          <ac:chgData name="Gareth Evans" userId="56955619-e034-4739-9841-118fea7e6c06" providerId="ADAL" clId="{7ED641EA-294D-4EEA-BEAC-1066375AD88D}" dt="2025-10-14T18:13:01.847" v="12" actId="113"/>
          <ac:spMkLst>
            <pc:docMk/>
            <pc:sldMk cId="3016680028" sldId="288"/>
            <ac:spMk id="2" creationId="{00000000-0000-0000-0000-000000000000}"/>
          </ac:spMkLst>
        </pc:spChg>
      </pc:sldChg>
      <pc:sldChg chg="del">
        <pc:chgData name="Gareth Evans" userId="56955619-e034-4739-9841-118fea7e6c06" providerId="ADAL" clId="{7ED641EA-294D-4EEA-BEAC-1066375AD88D}" dt="2025-10-14T18:12:52.294" v="10" actId="47"/>
        <pc:sldMkLst>
          <pc:docMk/>
          <pc:sldMk cId="2477128206" sldId="289"/>
        </pc:sldMkLst>
      </pc:sldChg>
      <pc:sldChg chg="modSp mod">
        <pc:chgData name="Gareth Evans" userId="56955619-e034-4739-9841-118fea7e6c06" providerId="ADAL" clId="{7ED641EA-294D-4EEA-BEAC-1066375AD88D}" dt="2025-10-14T18:13:32.373" v="23" actId="113"/>
        <pc:sldMkLst>
          <pc:docMk/>
          <pc:sldMk cId="3318471499" sldId="290"/>
        </pc:sldMkLst>
        <pc:spChg chg="mod">
          <ac:chgData name="Gareth Evans" userId="56955619-e034-4739-9841-118fea7e6c06" providerId="ADAL" clId="{7ED641EA-294D-4EEA-BEAC-1066375AD88D}" dt="2025-10-14T18:13:32.373" v="23" actId="113"/>
          <ac:spMkLst>
            <pc:docMk/>
            <pc:sldMk cId="3318471499" sldId="290"/>
            <ac:spMk id="2" creationId="{00000000-0000-0000-0000-000000000000}"/>
          </ac:spMkLst>
        </pc:spChg>
      </pc:sldChg>
      <pc:sldChg chg="modSp del mod">
        <pc:chgData name="Gareth Evans" userId="56955619-e034-4739-9841-118fea7e6c06" providerId="ADAL" clId="{7ED641EA-294D-4EEA-BEAC-1066375AD88D}" dt="2025-10-14T18:13:34.537" v="24" actId="47"/>
        <pc:sldMkLst>
          <pc:docMk/>
          <pc:sldMk cId="1352025598" sldId="291"/>
        </pc:sldMkLst>
        <pc:spChg chg="mod">
          <ac:chgData name="Gareth Evans" userId="56955619-e034-4739-9841-118fea7e6c06" providerId="ADAL" clId="{7ED641EA-294D-4EEA-BEAC-1066375AD88D}" dt="2025-10-14T18:13:16.140" v="18" actId="1076"/>
          <ac:spMkLst>
            <pc:docMk/>
            <pc:sldMk cId="1352025598" sldId="291"/>
            <ac:spMk id="3" creationId="{00000000-0000-0000-0000-000000000000}"/>
          </ac:spMkLst>
        </pc:spChg>
      </pc:sldChg>
      <pc:sldChg chg="modSp mod">
        <pc:chgData name="Gareth Evans" userId="56955619-e034-4739-9841-118fea7e6c06" providerId="ADAL" clId="{7ED641EA-294D-4EEA-BEAC-1066375AD88D}" dt="2025-10-14T18:21:12.164" v="37" actId="20577"/>
        <pc:sldMkLst>
          <pc:docMk/>
          <pc:sldMk cId="3477579161" sldId="311"/>
        </pc:sldMkLst>
        <pc:spChg chg="mod">
          <ac:chgData name="Gareth Evans" userId="56955619-e034-4739-9841-118fea7e6c06" providerId="ADAL" clId="{7ED641EA-294D-4EEA-BEAC-1066375AD88D}" dt="2025-10-14T18:21:12.164" v="37" actId="20577"/>
          <ac:spMkLst>
            <pc:docMk/>
            <pc:sldMk cId="3477579161" sldId="311"/>
            <ac:spMk id="3" creationId="{00000000-0000-0000-0000-000000000000}"/>
          </ac:spMkLst>
        </pc:spChg>
      </pc:sldChg>
      <pc:sldChg chg="modSp mod">
        <pc:chgData name="Gareth Evans" userId="56955619-e034-4739-9841-118fea7e6c06" providerId="ADAL" clId="{7ED641EA-294D-4EEA-BEAC-1066375AD88D}" dt="2025-10-14T18:14:30.991" v="30" actId="6549"/>
        <pc:sldMkLst>
          <pc:docMk/>
          <pc:sldMk cId="3041672231" sldId="445"/>
        </pc:sldMkLst>
        <pc:spChg chg="mod">
          <ac:chgData name="Gareth Evans" userId="56955619-e034-4739-9841-118fea7e6c06" providerId="ADAL" clId="{7ED641EA-294D-4EEA-BEAC-1066375AD88D}" dt="2025-10-14T18:14:30.991" v="30" actId="6549"/>
          <ac:spMkLst>
            <pc:docMk/>
            <pc:sldMk cId="3041672231" sldId="445"/>
            <ac:spMk id="3" creationId="{072708A8-2085-C975-39A8-C8F0579ED54C}"/>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9901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1"/>
            <a:ext cx="2971800" cy="499011"/>
          </a:xfrm>
          <a:prstGeom prst="rect">
            <a:avLst/>
          </a:prstGeom>
        </p:spPr>
        <p:txBody>
          <a:bodyPr vert="horz" lIns="91440" tIns="45720" rIns="91440" bIns="45720" rtlCol="0"/>
          <a:lstStyle>
            <a:lvl1pPr algn="r">
              <a:defRPr sz="1200"/>
            </a:lvl1pPr>
          </a:lstStyle>
          <a:p>
            <a:fld id="{3237489E-6E91-4F47-8EC3-E8E106322B82}" type="datetimeFigureOut">
              <a:rPr lang="en-GB" smtClean="0"/>
              <a:t>14/10/2025</a:t>
            </a:fld>
            <a:endParaRPr lang="en-GB"/>
          </a:p>
        </p:txBody>
      </p:sp>
      <p:sp>
        <p:nvSpPr>
          <p:cNvPr id="4" name="Footer Placeholder 3"/>
          <p:cNvSpPr>
            <a:spLocks noGrp="1"/>
          </p:cNvSpPr>
          <p:nvPr>
            <p:ph type="ftr" sz="quarter" idx="2"/>
          </p:nvPr>
        </p:nvSpPr>
        <p:spPr>
          <a:xfrm>
            <a:off x="0" y="9446678"/>
            <a:ext cx="2971800" cy="49901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9446678"/>
            <a:ext cx="2971800" cy="499010"/>
          </a:xfrm>
          <a:prstGeom prst="rect">
            <a:avLst/>
          </a:prstGeom>
        </p:spPr>
        <p:txBody>
          <a:bodyPr vert="horz" lIns="91440" tIns="45720" rIns="91440" bIns="45720" rtlCol="0" anchor="b"/>
          <a:lstStyle>
            <a:lvl1pPr algn="r">
              <a:defRPr sz="1200"/>
            </a:lvl1pPr>
          </a:lstStyle>
          <a:p>
            <a:fld id="{A69C7F70-AF10-4BE1-8B41-BCEB396EE64D}" type="slidenum">
              <a:rPr lang="en-GB" smtClean="0"/>
              <a:t>‹#›</a:t>
            </a:fld>
            <a:endParaRPr lang="en-GB"/>
          </a:p>
        </p:txBody>
      </p:sp>
    </p:spTree>
    <p:extLst>
      <p:ext uri="{BB962C8B-B14F-4D97-AF65-F5344CB8AC3E}">
        <p14:creationId xmlns:p14="http://schemas.microsoft.com/office/powerpoint/2010/main" val="39437827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99011"/>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1"/>
            <a:ext cx="2971800" cy="499011"/>
          </a:xfrm>
          <a:prstGeom prst="rect">
            <a:avLst/>
          </a:prstGeom>
        </p:spPr>
        <p:txBody>
          <a:bodyPr vert="horz" lIns="91440" tIns="45720" rIns="91440" bIns="45720" rtlCol="0"/>
          <a:lstStyle>
            <a:lvl1pPr algn="r">
              <a:defRPr sz="1200"/>
            </a:lvl1pPr>
          </a:lstStyle>
          <a:p>
            <a:fld id="{256E285A-1626-4BB0-A458-3E5589E2C09B}" type="datetimeFigureOut">
              <a:rPr lang="en-US" smtClean="0"/>
              <a:t>10/14/2025</a:t>
            </a:fld>
            <a:endParaRPr lang="en-US" dirty="0"/>
          </a:p>
        </p:txBody>
      </p:sp>
      <p:sp>
        <p:nvSpPr>
          <p:cNvPr id="4" name="Slide Image Placeholder 3"/>
          <p:cNvSpPr>
            <a:spLocks noGrp="1" noRot="1" noChangeAspect="1"/>
          </p:cNvSpPr>
          <p:nvPr>
            <p:ph type="sldImg" idx="2"/>
          </p:nvPr>
        </p:nvSpPr>
        <p:spPr>
          <a:xfrm>
            <a:off x="1190625" y="1243013"/>
            <a:ext cx="4476750" cy="3357562"/>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6678"/>
            <a:ext cx="2971800" cy="49901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9446678"/>
            <a:ext cx="2971800" cy="499010"/>
          </a:xfrm>
          <a:prstGeom prst="rect">
            <a:avLst/>
          </a:prstGeom>
        </p:spPr>
        <p:txBody>
          <a:bodyPr vert="horz" lIns="91440" tIns="45720" rIns="91440" bIns="45720" rtlCol="0" anchor="b"/>
          <a:lstStyle>
            <a:lvl1pPr algn="r">
              <a:defRPr sz="1200"/>
            </a:lvl1pPr>
          </a:lstStyle>
          <a:p>
            <a:fld id="{B68C8073-CAD2-48BF-B8DB-FCAF7D6ED014}" type="slidenum">
              <a:rPr lang="en-US" smtClean="0"/>
              <a:t>‹#›</a:t>
            </a:fld>
            <a:endParaRPr lang="en-US" dirty="0"/>
          </a:p>
        </p:txBody>
      </p:sp>
    </p:spTree>
    <p:extLst>
      <p:ext uri="{BB962C8B-B14F-4D97-AF65-F5344CB8AC3E}">
        <p14:creationId xmlns:p14="http://schemas.microsoft.com/office/powerpoint/2010/main" val="33008176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t>1</a:t>
            </a:fld>
            <a:endParaRPr lang="en-US" dirty="0"/>
          </a:p>
        </p:txBody>
      </p:sp>
    </p:spTree>
    <p:extLst>
      <p:ext uri="{BB962C8B-B14F-4D97-AF65-F5344CB8AC3E}">
        <p14:creationId xmlns:p14="http://schemas.microsoft.com/office/powerpoint/2010/main" val="24411261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8C8073-CAD2-48BF-B8DB-FCAF7D6ED014}" type="slidenum">
              <a:rPr lang="en-US" smtClean="0"/>
              <a:t>3</a:t>
            </a:fld>
            <a:endParaRPr lang="en-US" dirty="0"/>
          </a:p>
        </p:txBody>
      </p:sp>
    </p:spTree>
    <p:extLst>
      <p:ext uri="{BB962C8B-B14F-4D97-AF65-F5344CB8AC3E}">
        <p14:creationId xmlns:p14="http://schemas.microsoft.com/office/powerpoint/2010/main" val="15655489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t>10</a:t>
            </a:fld>
            <a:endParaRPr lang="en-US" dirty="0"/>
          </a:p>
        </p:txBody>
      </p:sp>
    </p:spTree>
    <p:extLst>
      <p:ext uri="{BB962C8B-B14F-4D97-AF65-F5344CB8AC3E}">
        <p14:creationId xmlns:p14="http://schemas.microsoft.com/office/powerpoint/2010/main" val="37834116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t>15</a:t>
            </a:fld>
            <a:endParaRPr lang="en-US" dirty="0"/>
          </a:p>
        </p:txBody>
      </p:sp>
    </p:spTree>
    <p:extLst>
      <p:ext uri="{BB962C8B-B14F-4D97-AF65-F5344CB8AC3E}">
        <p14:creationId xmlns:p14="http://schemas.microsoft.com/office/powerpoint/2010/main" val="35046699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57313" y="1150938"/>
            <a:ext cx="4143375" cy="3108325"/>
          </a:xfrm>
          <a:prstGeom prst="rect">
            <a:avLst/>
          </a:prstGeom>
          <a:noFill/>
          <a:ln w="12700">
            <a:solidFill>
              <a:prstClr val="black"/>
            </a:solidFill>
          </a:ln>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solidFill>
                  <a:srgbClr val="333333"/>
                </a:solidFill>
                <a:effectLst/>
                <a:latin typeface="Arial" panose="020B0604020202020204" pitchFamily="34" charset="0"/>
                <a:ea typeface="Times New Roman" panose="02020603050405020304" pitchFamily="18" charset="0"/>
              </a:rPr>
              <a:t>Normally, defenders of the status quo can argue that their policies, while perhaps not perfect, have stood the test of time and that, while some marginal adjustments may always be in order, any fundamental shift in the general orientation carries too many risks. </a:t>
            </a:r>
            <a:endParaRPr lang="en-GB" dirty="0"/>
          </a:p>
          <a:p>
            <a:endParaRPr lang="en-GB" dirty="0"/>
          </a:p>
        </p:txBody>
      </p:sp>
      <p:sp>
        <p:nvSpPr>
          <p:cNvPr id="4" name="Slide Number Placeholder 3"/>
          <p:cNvSpPr>
            <a:spLocks noGrp="1"/>
          </p:cNvSpPr>
          <p:nvPr>
            <p:ph type="sldNum" sz="quarter" idx="5"/>
          </p:nvPr>
        </p:nvSpPr>
        <p:spPr/>
        <p:txBody>
          <a:bodyPr/>
          <a:lstStyle/>
          <a:p>
            <a:fld id="{B68C8073-CAD2-48BF-B8DB-FCAF7D6ED014}" type="slidenum">
              <a:rPr lang="en-US" smtClean="0"/>
              <a:t>18</a:t>
            </a:fld>
            <a:endParaRPr lang="en-US" dirty="0"/>
          </a:p>
        </p:txBody>
      </p:sp>
    </p:spTree>
    <p:extLst>
      <p:ext uri="{BB962C8B-B14F-4D97-AF65-F5344CB8AC3E}">
        <p14:creationId xmlns:p14="http://schemas.microsoft.com/office/powerpoint/2010/main" val="7449410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8C8073-CAD2-48BF-B8DB-FCAF7D6ED014}" type="slidenum">
              <a:rPr lang="en-US" smtClean="0"/>
              <a:t>20</a:t>
            </a:fld>
            <a:endParaRPr lang="en-US" dirty="0"/>
          </a:p>
        </p:txBody>
      </p:sp>
    </p:spTree>
    <p:extLst>
      <p:ext uri="{BB962C8B-B14F-4D97-AF65-F5344CB8AC3E}">
        <p14:creationId xmlns:p14="http://schemas.microsoft.com/office/powerpoint/2010/main" val="394738973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39819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011005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C958B5D-2B71-F94E-8A2A-2F1F5E391DA3}" type="datetimeFigureOut">
              <a:rPr lang="en-US" smtClean="0"/>
              <a:t>10/14/2025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1998898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10/14/2025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1548233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C958B5D-2B71-F94E-8A2A-2F1F5E391DA3}" type="datetimeFigureOut">
              <a:rPr lang="en-US" smtClean="0"/>
              <a:t>10/14/2025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610515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10/14/2025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1585990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958B5D-2B71-F94E-8A2A-2F1F5E391DA3}" type="datetimeFigureOut">
              <a:rPr lang="en-US" smtClean="0"/>
              <a:t>10/14/2025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13743440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10/14/2025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7603137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dirty="0"/>
              <a:t>Drag picture to placeholder or click icon to add</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10/14/2025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1477171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10/14/2025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3564268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10/14/2025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dirty="0"/>
          </a:p>
        </p:txBody>
      </p:sp>
    </p:spTree>
    <p:extLst>
      <p:ext uri="{BB962C8B-B14F-4D97-AF65-F5344CB8AC3E}">
        <p14:creationId xmlns:p14="http://schemas.microsoft.com/office/powerpoint/2010/main" val="9451172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958B5D-2B71-F94E-8A2A-2F1F5E391DA3}" type="datetimeFigureOut">
              <a:rPr lang="en-US" smtClean="0"/>
              <a:t>10/14/2025</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8CBF47-CD5C-4D4C-8BC8-D49EA6405D47}" type="slidenum">
              <a:rPr lang="en-US" smtClean="0"/>
              <a:t>‹#›</a:t>
            </a:fld>
            <a:endParaRPr lang="en-US" dirty="0"/>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43538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www.ontariodirectors.ca/CODE_Advisories/Downloads/CODE%20Advisory%20No%2021%20Web.pdf"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12.jpg"/></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064956" y="4805916"/>
            <a:ext cx="5252484" cy="830997"/>
          </a:xfrm>
          <a:prstGeom prst="rect">
            <a:avLst/>
          </a:prstGeom>
          <a:noFill/>
        </p:spPr>
        <p:txBody>
          <a:bodyPr wrap="square" rtlCol="0">
            <a:spAutoFit/>
          </a:bodyPr>
          <a:lstStyle/>
          <a:p>
            <a:pPr algn="ctr"/>
            <a:r>
              <a:rPr lang="en-GB" sz="2400" dirty="0">
                <a:solidFill>
                  <a:schemeClr val="bg1"/>
                </a:solidFill>
              </a:rPr>
              <a:t>Gareth Evans</a:t>
            </a:r>
          </a:p>
          <a:p>
            <a:pPr algn="ctr"/>
            <a:r>
              <a:rPr lang="en-GB" sz="2400" dirty="0">
                <a:solidFill>
                  <a:schemeClr val="bg1"/>
                </a:solidFill>
              </a:rPr>
              <a:t>Director of Education Policy</a:t>
            </a:r>
            <a:endParaRPr lang="en-US" sz="2400" dirty="0">
              <a:solidFill>
                <a:schemeClr val="bg1"/>
              </a:solidFill>
            </a:endParaRPr>
          </a:p>
        </p:txBody>
      </p:sp>
      <p:sp>
        <p:nvSpPr>
          <p:cNvPr id="4" name="TextBox 3"/>
          <p:cNvSpPr txBox="1"/>
          <p:nvPr/>
        </p:nvSpPr>
        <p:spPr>
          <a:xfrm>
            <a:off x="2026622" y="1327121"/>
            <a:ext cx="5329152" cy="1200329"/>
          </a:xfrm>
          <a:prstGeom prst="rect">
            <a:avLst/>
          </a:prstGeom>
          <a:noFill/>
        </p:spPr>
        <p:txBody>
          <a:bodyPr wrap="square" rtlCol="0">
            <a:spAutoFit/>
          </a:bodyPr>
          <a:lstStyle/>
          <a:p>
            <a:pPr algn="ctr"/>
            <a:r>
              <a:rPr lang="en-GB" sz="2400" dirty="0">
                <a:solidFill>
                  <a:schemeClr val="bg1"/>
                </a:solidFill>
              </a:rPr>
              <a:t>EdD: Module 1</a:t>
            </a:r>
          </a:p>
          <a:p>
            <a:pPr algn="ctr"/>
            <a:r>
              <a:rPr lang="en-GB" sz="2400" dirty="0">
                <a:solidFill>
                  <a:schemeClr val="bg1"/>
                </a:solidFill>
              </a:rPr>
              <a:t>Webinar 1: The Great Debate</a:t>
            </a:r>
          </a:p>
          <a:p>
            <a:pPr algn="ctr"/>
            <a:endParaRPr lang="en-US" sz="2400" dirty="0">
              <a:solidFill>
                <a:schemeClr val="bg1"/>
              </a:solidFill>
            </a:endParaRPr>
          </a:p>
        </p:txBody>
      </p:sp>
    </p:spTree>
    <p:extLst>
      <p:ext uri="{BB962C8B-B14F-4D97-AF65-F5344CB8AC3E}">
        <p14:creationId xmlns:p14="http://schemas.microsoft.com/office/powerpoint/2010/main" val="19117599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E844DF1-953F-0D8B-DE79-7E7464B4919E}"/>
              </a:ext>
            </a:extLst>
          </p:cNvPr>
          <p:cNvSpPr txBox="1"/>
          <p:nvPr/>
        </p:nvSpPr>
        <p:spPr>
          <a:xfrm>
            <a:off x="1458157" y="2405847"/>
            <a:ext cx="6227686" cy="461665"/>
          </a:xfrm>
          <a:prstGeom prst="rect">
            <a:avLst/>
          </a:prstGeom>
          <a:noFill/>
        </p:spPr>
        <p:txBody>
          <a:bodyPr wrap="square" rtlCol="0">
            <a:spAutoFit/>
          </a:bodyPr>
          <a:lstStyle/>
          <a:p>
            <a:r>
              <a:rPr lang="en-GB" sz="2400" b="1" dirty="0"/>
              <a:t>Goals for education – what are we trying to do?</a:t>
            </a:r>
          </a:p>
        </p:txBody>
      </p:sp>
    </p:spTree>
    <p:extLst>
      <p:ext uri="{BB962C8B-B14F-4D97-AF65-F5344CB8AC3E}">
        <p14:creationId xmlns:p14="http://schemas.microsoft.com/office/powerpoint/2010/main" val="2475656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7D0730B-ACFA-419F-91E3-81755C15098A}"/>
              </a:ext>
            </a:extLst>
          </p:cNvPr>
          <p:cNvSpPr txBox="1"/>
          <p:nvPr/>
        </p:nvSpPr>
        <p:spPr>
          <a:xfrm>
            <a:off x="1329612" y="1186964"/>
            <a:ext cx="6484776" cy="3693319"/>
          </a:xfrm>
          <a:prstGeom prst="rect">
            <a:avLst/>
          </a:prstGeom>
          <a:noFill/>
        </p:spPr>
        <p:txBody>
          <a:bodyPr wrap="square">
            <a:spAutoFit/>
          </a:bodyPr>
          <a:lstStyle/>
          <a:p>
            <a:r>
              <a:rPr lang="en-GB" dirty="0"/>
              <a:t>‘Formal schooling by and large is organized and controlled by the government. This means that by its very nature the entire schooling process – how it is paid for, what goals it seeks to attain and how these goals will be measured, who has power over it, what textbooks are approved, who does well in schools and who does not, who has the right to ask and answer these questions, and so on – is by definition political. Thus, as inherently part of a set of political institutions, the educational system will constantly be in the middle of crucial struggles over the meaning of democracy, over definitions of legitimate authority and culture, and over who should benefit the most from government policies and practices.’</a:t>
            </a:r>
          </a:p>
          <a:p>
            <a:endParaRPr lang="en-GB" dirty="0"/>
          </a:p>
          <a:p>
            <a:r>
              <a:rPr lang="en-GB" dirty="0"/>
              <a:t>					(Apple, 2003, p.1) </a:t>
            </a:r>
          </a:p>
        </p:txBody>
      </p:sp>
      <p:sp>
        <p:nvSpPr>
          <p:cNvPr id="2" name="TextBox 1">
            <a:extLst>
              <a:ext uri="{FF2B5EF4-FFF2-40B4-BE49-F238E27FC236}">
                <a16:creationId xmlns:a16="http://schemas.microsoft.com/office/drawing/2014/main" id="{CA409C60-2043-482E-AE1E-FFE64A5DEEAF}"/>
              </a:ext>
            </a:extLst>
          </p:cNvPr>
          <p:cNvSpPr txBox="1"/>
          <p:nvPr/>
        </p:nvSpPr>
        <p:spPr>
          <a:xfrm>
            <a:off x="3385037" y="254977"/>
            <a:ext cx="3446585" cy="523220"/>
          </a:xfrm>
          <a:prstGeom prst="rect">
            <a:avLst/>
          </a:prstGeom>
          <a:noFill/>
        </p:spPr>
        <p:txBody>
          <a:bodyPr wrap="square" rtlCol="0">
            <a:spAutoFit/>
          </a:bodyPr>
          <a:lstStyle/>
          <a:p>
            <a:r>
              <a:rPr lang="en-GB" sz="2800" b="1" dirty="0"/>
              <a:t>The struggle</a:t>
            </a:r>
          </a:p>
        </p:txBody>
      </p:sp>
      <p:sp>
        <p:nvSpPr>
          <p:cNvPr id="5" name="TextBox 4">
            <a:extLst>
              <a:ext uri="{FF2B5EF4-FFF2-40B4-BE49-F238E27FC236}">
                <a16:creationId xmlns:a16="http://schemas.microsoft.com/office/drawing/2014/main" id="{3B753670-2CB4-4173-BF41-7D004C5F0E79}"/>
              </a:ext>
            </a:extLst>
          </p:cNvPr>
          <p:cNvSpPr txBox="1"/>
          <p:nvPr/>
        </p:nvSpPr>
        <p:spPr>
          <a:xfrm>
            <a:off x="1329612" y="5104384"/>
            <a:ext cx="8502162" cy="400110"/>
          </a:xfrm>
          <a:prstGeom prst="rect">
            <a:avLst/>
          </a:prstGeom>
          <a:noFill/>
        </p:spPr>
        <p:txBody>
          <a:bodyPr wrap="square">
            <a:spAutoFit/>
          </a:bodyPr>
          <a:lstStyle/>
          <a:p>
            <a:r>
              <a:rPr lang="en-GB" sz="2000" b="1" dirty="0">
                <a:solidFill>
                  <a:srgbClr val="0070C0"/>
                </a:solidFill>
              </a:rPr>
              <a:t>What is education for? Who is education for? Who decides?</a:t>
            </a:r>
          </a:p>
        </p:txBody>
      </p:sp>
    </p:spTree>
    <p:extLst>
      <p:ext uri="{BB962C8B-B14F-4D97-AF65-F5344CB8AC3E}">
        <p14:creationId xmlns:p14="http://schemas.microsoft.com/office/powerpoint/2010/main" val="1838237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7C9F535-57BF-4988-B013-E54D20FF8E1C}"/>
              </a:ext>
            </a:extLst>
          </p:cNvPr>
          <p:cNvSpPr/>
          <p:nvPr/>
        </p:nvSpPr>
        <p:spPr>
          <a:xfrm>
            <a:off x="1510746" y="1763690"/>
            <a:ext cx="6645811" cy="2677656"/>
          </a:xfrm>
          <a:prstGeom prst="rect">
            <a:avLst/>
          </a:prstGeom>
        </p:spPr>
        <p:txBody>
          <a:bodyPr wrap="square">
            <a:spAutoFit/>
          </a:bodyPr>
          <a:lstStyle/>
          <a:p>
            <a:pPr algn="just"/>
            <a:r>
              <a:rPr lang="en-GB" sz="2400" dirty="0">
                <a:latin typeface="Calibri" panose="020F0502020204030204" pitchFamily="34" charset="0"/>
                <a:cs typeface="Times New Roman" panose="02020603050405020304" pitchFamily="18" charset="0"/>
              </a:rPr>
              <a:t>‘Belief in, faith in, understanding of, willingness to support, pride in, loyalty to, and willingness to defend a school or school system. Public confidence is the aggregate of individual citizens’ sentiments about institutions.’</a:t>
            </a:r>
          </a:p>
          <a:p>
            <a:pPr algn="just"/>
            <a:endParaRPr lang="en-GB" sz="2400" dirty="0">
              <a:latin typeface="Calibri" panose="020F0502020204030204" pitchFamily="34" charset="0"/>
              <a:cs typeface="Times New Roman" panose="02020603050405020304" pitchFamily="18" charset="0"/>
            </a:endParaRPr>
          </a:p>
          <a:p>
            <a:pPr algn="just"/>
            <a:r>
              <a:rPr lang="en-GB" sz="2400" dirty="0">
                <a:latin typeface="Calibri" panose="020F0502020204030204" pitchFamily="34" charset="0"/>
                <a:cs typeface="Times New Roman" panose="02020603050405020304" pitchFamily="18" charset="0"/>
              </a:rPr>
              <a:t>			(Carol &amp; Cunningham, 1984)</a:t>
            </a:r>
            <a:endParaRPr lang="en-US" sz="2400" dirty="0"/>
          </a:p>
        </p:txBody>
      </p:sp>
      <p:sp>
        <p:nvSpPr>
          <p:cNvPr id="3" name="Rectangle 2">
            <a:extLst>
              <a:ext uri="{FF2B5EF4-FFF2-40B4-BE49-F238E27FC236}">
                <a16:creationId xmlns:a16="http://schemas.microsoft.com/office/drawing/2014/main" id="{CDC2E92F-CFE5-4979-A828-2B25C478BB36}"/>
              </a:ext>
            </a:extLst>
          </p:cNvPr>
          <p:cNvSpPr/>
          <p:nvPr/>
        </p:nvSpPr>
        <p:spPr>
          <a:xfrm>
            <a:off x="3171841" y="767121"/>
            <a:ext cx="2800318" cy="523220"/>
          </a:xfrm>
          <a:prstGeom prst="rect">
            <a:avLst/>
          </a:prstGeom>
        </p:spPr>
        <p:txBody>
          <a:bodyPr wrap="none">
            <a:spAutoFit/>
          </a:bodyPr>
          <a:lstStyle/>
          <a:p>
            <a:r>
              <a:rPr lang="en-GB" altLang="en-US" sz="2800" b="1" dirty="0"/>
              <a:t>Public confidence</a:t>
            </a:r>
            <a:endParaRPr lang="en-US" sz="2800" b="1" dirty="0"/>
          </a:p>
        </p:txBody>
      </p:sp>
    </p:spTree>
    <p:extLst>
      <p:ext uri="{BB962C8B-B14F-4D97-AF65-F5344CB8AC3E}">
        <p14:creationId xmlns:p14="http://schemas.microsoft.com/office/powerpoint/2010/main" val="30742423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CD0EFC9-51AB-4A95-A755-D6370134A1B5}"/>
              </a:ext>
            </a:extLst>
          </p:cNvPr>
          <p:cNvPicPr>
            <a:picLocks noChangeAspect="1"/>
          </p:cNvPicPr>
          <p:nvPr/>
        </p:nvPicPr>
        <p:blipFill>
          <a:blip r:embed="rId2"/>
          <a:stretch>
            <a:fillRect/>
          </a:stretch>
        </p:blipFill>
        <p:spPr>
          <a:xfrm>
            <a:off x="2111380" y="573292"/>
            <a:ext cx="4921239" cy="4776921"/>
          </a:xfrm>
          <a:prstGeom prst="rect">
            <a:avLst/>
          </a:prstGeom>
        </p:spPr>
      </p:pic>
      <p:sp>
        <p:nvSpPr>
          <p:cNvPr id="5" name="TextBox 4">
            <a:extLst>
              <a:ext uri="{FF2B5EF4-FFF2-40B4-BE49-F238E27FC236}">
                <a16:creationId xmlns:a16="http://schemas.microsoft.com/office/drawing/2014/main" id="{C97111AE-38AA-4B35-957D-9CD9D6B2115E}"/>
              </a:ext>
            </a:extLst>
          </p:cNvPr>
          <p:cNvSpPr txBox="1"/>
          <p:nvPr/>
        </p:nvSpPr>
        <p:spPr>
          <a:xfrm>
            <a:off x="7032619" y="5165547"/>
            <a:ext cx="1610139" cy="369332"/>
          </a:xfrm>
          <a:prstGeom prst="rect">
            <a:avLst/>
          </a:prstGeom>
          <a:noFill/>
        </p:spPr>
        <p:txBody>
          <a:bodyPr wrap="square">
            <a:spAutoFit/>
          </a:bodyPr>
          <a:lstStyle/>
          <a:p>
            <a:r>
              <a:rPr lang="en-GB" sz="1800" dirty="0">
                <a:latin typeface="Calibri" panose="020F0502020204030204" pitchFamily="34" charset="0"/>
                <a:cs typeface="Times New Roman" panose="02020603050405020304" pitchFamily="18" charset="0"/>
              </a:rPr>
              <a:t>(OECD, 2019)</a:t>
            </a:r>
            <a:endParaRPr lang="en-GB" dirty="0"/>
          </a:p>
        </p:txBody>
      </p:sp>
    </p:spTree>
    <p:extLst>
      <p:ext uri="{BB962C8B-B14F-4D97-AF65-F5344CB8AC3E}">
        <p14:creationId xmlns:p14="http://schemas.microsoft.com/office/powerpoint/2010/main" val="32276462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2019" y="233111"/>
            <a:ext cx="4412512" cy="3139321"/>
          </a:xfrm>
          <a:prstGeom prst="rect">
            <a:avLst/>
          </a:prstGeom>
        </p:spPr>
        <p:txBody>
          <a:bodyPr wrap="square">
            <a:spAutoFit/>
          </a:bodyPr>
          <a:lstStyle/>
          <a:p>
            <a:r>
              <a:rPr lang="en-GB" dirty="0"/>
              <a:t>‘A nation’s economic prosperity, social cohesion and well-being are built on the foundations of a strong and successful education system. That is why I describe our focus on raising school standards, reducing the attainment gap between different groups of learners and delivering an education system that is a source of national pride and  </a:t>
            </a:r>
            <a:r>
              <a:rPr lang="en-GB" b="1" dirty="0">
                <a:solidFill>
                  <a:srgbClr val="00B0F0"/>
                </a:solidFill>
              </a:rPr>
              <a:t>public confidence </a:t>
            </a:r>
            <a:r>
              <a:rPr lang="en-GB" dirty="0"/>
              <a:t>as our national mission.’</a:t>
            </a:r>
          </a:p>
          <a:p>
            <a:r>
              <a:rPr lang="en-GB" dirty="0"/>
              <a:t>						(Kirsty Williams, 2017)</a:t>
            </a:r>
          </a:p>
        </p:txBody>
      </p:sp>
      <p:sp>
        <p:nvSpPr>
          <p:cNvPr id="3" name="Rectangle 2"/>
          <p:cNvSpPr/>
          <p:nvPr/>
        </p:nvSpPr>
        <p:spPr>
          <a:xfrm>
            <a:off x="4997303" y="2424224"/>
            <a:ext cx="4146697" cy="3693319"/>
          </a:xfrm>
          <a:prstGeom prst="rect">
            <a:avLst/>
          </a:prstGeom>
        </p:spPr>
        <p:txBody>
          <a:bodyPr wrap="square">
            <a:spAutoFit/>
          </a:bodyPr>
          <a:lstStyle/>
          <a:p>
            <a:r>
              <a:rPr lang="en-GB" dirty="0"/>
              <a:t>‘It’s also important that we evolve our safeguards around propriety and good management and management of public funds. So things like the rules that we bring in on related-party transactions and challenging on high pay and making sure there’s transparency, these are all very important for </a:t>
            </a:r>
            <a:r>
              <a:rPr lang="en-GB" b="1" dirty="0">
                <a:solidFill>
                  <a:srgbClr val="00B0F0"/>
                </a:solidFill>
              </a:rPr>
              <a:t>public confidence </a:t>
            </a:r>
            <a:r>
              <a:rPr lang="en-GB" dirty="0"/>
              <a:t>in our system.’</a:t>
            </a:r>
          </a:p>
          <a:p>
            <a:endParaRPr lang="en-GB" dirty="0"/>
          </a:p>
          <a:p>
            <a:r>
              <a:rPr lang="en-GB" dirty="0"/>
              <a:t>		(Damian Hinds, 2018)</a:t>
            </a:r>
          </a:p>
          <a:p>
            <a:endParaRPr lang="en-GB" dirty="0">
              <a:solidFill>
                <a:srgbClr val="212529"/>
              </a:solidFill>
              <a:latin typeface="Maga-Book"/>
            </a:endParaRPr>
          </a:p>
          <a:p>
            <a:endParaRPr lang="en-US" dirty="0"/>
          </a:p>
        </p:txBody>
      </p:sp>
      <p:pic>
        <p:nvPicPr>
          <p:cNvPr id="4" name="Content Placeholder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55538" y="3372432"/>
            <a:ext cx="2905474" cy="2039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80074" y="233111"/>
            <a:ext cx="3172495" cy="20192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66149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5247" y="104818"/>
            <a:ext cx="8761856" cy="5333123"/>
          </a:xfrm>
          <a:prstGeom prst="rect">
            <a:avLst/>
          </a:prstGeom>
        </p:spPr>
      </p:pic>
    </p:spTree>
    <p:extLst>
      <p:ext uri="{BB962C8B-B14F-4D97-AF65-F5344CB8AC3E}">
        <p14:creationId xmlns:p14="http://schemas.microsoft.com/office/powerpoint/2010/main" val="25931629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1627" y="705178"/>
            <a:ext cx="4572000" cy="4770537"/>
          </a:xfrm>
          <a:prstGeom prst="rect">
            <a:avLst/>
          </a:prstGeom>
        </p:spPr>
        <p:txBody>
          <a:bodyPr>
            <a:spAutoFit/>
          </a:bodyPr>
          <a:lstStyle/>
          <a:p>
            <a:pPr algn="just"/>
            <a:r>
              <a:rPr lang="en-GB" sz="1400" i="1" dirty="0"/>
              <a:t>‘</a:t>
            </a:r>
            <a:r>
              <a:rPr lang="en-GB" sz="1600" i="1" dirty="0"/>
              <a:t>Ontario has a clear mission, it aims to achieve excellence, ensure equity, promote wellbeing and crucially looks to </a:t>
            </a:r>
            <a:r>
              <a:rPr lang="en-GB" sz="1600" i="1" dirty="0">
                <a:solidFill>
                  <a:schemeClr val="accent5">
                    <a:lumMod val="75000"/>
                  </a:schemeClr>
                </a:solidFill>
              </a:rPr>
              <a:t>enhance public confidence in education</a:t>
            </a:r>
            <a:r>
              <a:rPr lang="en-GB" sz="1600" i="1" dirty="0"/>
              <a:t>. The clarity and simplicity of the mission provides direction for the system.’</a:t>
            </a:r>
          </a:p>
          <a:p>
            <a:endParaRPr lang="en-GB" sz="1600" dirty="0"/>
          </a:p>
          <a:p>
            <a:r>
              <a:rPr lang="en-GB" sz="1600" b="1" dirty="0"/>
              <a:t>Chris Parry, Headteacher, Lewis School Pengam, Caerphilly</a:t>
            </a:r>
          </a:p>
          <a:p>
            <a:endParaRPr lang="en-GB" sz="1600" dirty="0"/>
          </a:p>
          <a:p>
            <a:pPr algn="just"/>
            <a:r>
              <a:rPr lang="en-GB" sz="1600" i="1" dirty="0"/>
              <a:t>‘Throughout the visit, it became very clear that there was a cohesiveness amongst the stakeholders, all working towards achieving three key goals: raising the bar, closing the gap and </a:t>
            </a:r>
            <a:r>
              <a:rPr lang="en-GB" sz="1600" i="1" dirty="0">
                <a:solidFill>
                  <a:schemeClr val="accent5">
                    <a:lumMod val="75000"/>
                  </a:schemeClr>
                </a:solidFill>
              </a:rPr>
              <a:t>raising confidence</a:t>
            </a:r>
            <a:r>
              <a:rPr lang="en-GB" sz="1600" i="1" dirty="0"/>
              <a:t>. Three very clear goals that everyone in the system could tell you what they were aiming for.’</a:t>
            </a:r>
          </a:p>
          <a:p>
            <a:endParaRPr lang="en-GB" sz="1600" dirty="0"/>
          </a:p>
          <a:p>
            <a:r>
              <a:rPr lang="en-GB" sz="1600" b="1" dirty="0"/>
              <a:t>Michele Thomas, Headteacher, Pembroke Dock Community School, Pembrokeshire</a:t>
            </a:r>
            <a:endParaRPr lang="en-US" sz="1600" b="1" dirty="0"/>
          </a:p>
          <a:p>
            <a:endParaRPr lang="en-US" sz="16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03069" y="705178"/>
            <a:ext cx="3546764" cy="4770002"/>
          </a:xfrm>
          <a:prstGeom prst="rect">
            <a:avLst/>
          </a:prstGeom>
        </p:spPr>
      </p:pic>
    </p:spTree>
    <p:extLst>
      <p:ext uri="{BB962C8B-B14F-4D97-AF65-F5344CB8AC3E}">
        <p14:creationId xmlns:p14="http://schemas.microsoft.com/office/powerpoint/2010/main" val="30166800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6568" y="698268"/>
            <a:ext cx="4572000" cy="5016758"/>
          </a:xfrm>
          <a:prstGeom prst="rect">
            <a:avLst/>
          </a:prstGeom>
        </p:spPr>
        <p:txBody>
          <a:bodyPr>
            <a:spAutoFit/>
          </a:bodyPr>
          <a:lstStyle/>
          <a:p>
            <a:pPr algn="just"/>
            <a:r>
              <a:rPr lang="en-GB" sz="1600" i="1" dirty="0"/>
              <a:t>‘Wales needs to hold its own; it needs to keep on the path it is travelling – a path, such as that in Ontario, where every child is expected to achieve and it is everyone’s responsibility to get them there. We have to recognise the importance of </a:t>
            </a:r>
            <a:r>
              <a:rPr lang="en-GB" sz="1600" i="1" dirty="0">
                <a:solidFill>
                  <a:schemeClr val="accent5">
                    <a:lumMod val="75000"/>
                  </a:schemeClr>
                </a:solidFill>
              </a:rPr>
              <a:t>developing our own public confidence</a:t>
            </a:r>
            <a:r>
              <a:rPr lang="en-GB" sz="1600" i="1" dirty="0"/>
              <a:t>, in order to grow that all-important sense of mutual trust and respect.’</a:t>
            </a:r>
          </a:p>
          <a:p>
            <a:endParaRPr lang="en-GB" sz="1600" dirty="0"/>
          </a:p>
          <a:p>
            <a:r>
              <a:rPr lang="en-GB" sz="1600" b="1" dirty="0"/>
              <a:t>Russell Dwyer, Headteacher, St Thomas Community Primary School, Swansea</a:t>
            </a:r>
          </a:p>
          <a:p>
            <a:endParaRPr lang="en-GB" sz="1600" dirty="0"/>
          </a:p>
          <a:p>
            <a:pPr algn="just"/>
            <a:r>
              <a:rPr lang="en-GB" sz="1600" i="1" dirty="0"/>
              <a:t>‘Ontario’s success in establishing a shared vision on all levels was evident in the momentum you could feel in its schools. The </a:t>
            </a:r>
            <a:r>
              <a:rPr lang="en-GB" sz="1600" i="1" dirty="0">
                <a:solidFill>
                  <a:schemeClr val="accent5">
                    <a:lumMod val="75000"/>
                  </a:schemeClr>
                </a:solidFill>
              </a:rPr>
              <a:t>respect and confidence </a:t>
            </a:r>
            <a:r>
              <a:rPr lang="en-GB" sz="1600" i="1" dirty="0"/>
              <a:t>gradually developed in the education system and teaching profession was evident.’</a:t>
            </a:r>
          </a:p>
          <a:p>
            <a:endParaRPr lang="en-GB" sz="1600" dirty="0"/>
          </a:p>
          <a:p>
            <a:r>
              <a:rPr lang="en-US" sz="1600" b="1" dirty="0"/>
              <a:t>Rhian Morgan Ellis, Headteacher, Ysgol Gyfun Cymer Rhondda, Rhondda Cynon Taf </a:t>
            </a:r>
          </a:p>
          <a:p>
            <a:endParaRPr lang="en-US" sz="16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93421" y="698268"/>
            <a:ext cx="3521853" cy="4056612"/>
          </a:xfrm>
          <a:prstGeom prst="rect">
            <a:avLst/>
          </a:prstGeom>
        </p:spPr>
      </p:pic>
    </p:spTree>
    <p:extLst>
      <p:ext uri="{BB962C8B-B14F-4D97-AF65-F5344CB8AC3E}">
        <p14:creationId xmlns:p14="http://schemas.microsoft.com/office/powerpoint/2010/main" val="33184714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69851" y="995064"/>
            <a:ext cx="7963786" cy="4708981"/>
          </a:xfrm>
          <a:prstGeom prst="rect">
            <a:avLst/>
          </a:prstGeom>
        </p:spPr>
        <p:txBody>
          <a:bodyPr wrap="square">
            <a:spAutoFit/>
          </a:bodyPr>
          <a:lstStyle/>
          <a:p>
            <a:pPr algn="just"/>
            <a:r>
              <a:rPr lang="en-US" sz="2000" dirty="0">
                <a:latin typeface="Calibri" panose="020F0502020204030204" pitchFamily="34" charset="0"/>
                <a:ea typeface="Calibri" panose="020F0502020204030204" pitchFamily="34" charset="0"/>
                <a:cs typeface="Times New Roman" panose="02020603050405020304" pitchFamily="18" charset="0"/>
              </a:rPr>
              <a:t>Education systems tend to work on three inter-connected levels:</a:t>
            </a:r>
          </a:p>
          <a:p>
            <a:pPr algn="just"/>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algn="just"/>
            <a:r>
              <a:rPr lang="en-US" sz="2000" dirty="0">
                <a:latin typeface="Calibri" panose="020F0502020204030204" pitchFamily="34" charset="0"/>
                <a:ea typeface="Calibri" panose="020F0502020204030204" pitchFamily="34" charset="0"/>
                <a:cs typeface="Times New Roman" panose="02020603050405020304" pitchFamily="18" charset="0"/>
              </a:rPr>
              <a:t>a) the macro level – where national policies are developed and negotiated;</a:t>
            </a:r>
          </a:p>
          <a:p>
            <a:pPr algn="just"/>
            <a:r>
              <a:rPr lang="en-US" sz="2000" dirty="0">
                <a:latin typeface="Calibri" panose="020F0502020204030204" pitchFamily="34" charset="0"/>
                <a:ea typeface="Calibri" panose="020F0502020204030204" pitchFamily="34" charset="0"/>
                <a:cs typeface="Times New Roman" panose="02020603050405020304" pitchFamily="18" charset="0"/>
              </a:rPr>
              <a:t>b) the meso level – which oversees the implementation of national policy into practice, this is often located in the equivalent of provincial/local departments of education;</a:t>
            </a:r>
          </a:p>
          <a:p>
            <a:pPr algn="just"/>
            <a:r>
              <a:rPr lang="en-US" sz="2000" dirty="0">
                <a:latin typeface="Calibri" panose="020F0502020204030204" pitchFamily="34" charset="0"/>
                <a:ea typeface="Calibri" panose="020F0502020204030204" pitchFamily="34" charset="0"/>
                <a:cs typeface="Times New Roman" panose="02020603050405020304" pitchFamily="18" charset="0"/>
              </a:rPr>
              <a:t>c) the micro level – the schools and communities where policies are put into practice, and where educational stakeholders want to see change in practices in education.</a:t>
            </a:r>
          </a:p>
          <a:p>
            <a:pPr algn="just"/>
            <a:endParaRPr lang="en-US" sz="2000" dirty="0">
              <a:latin typeface="Calibri" panose="020F0502020204030204" pitchFamily="34" charset="0"/>
              <a:ea typeface="Calibri" panose="020F0502020204030204" pitchFamily="34" charset="0"/>
              <a:cs typeface="Times New Roman" panose="02020603050405020304" pitchFamily="18" charset="0"/>
            </a:endParaRPr>
          </a:p>
          <a:p>
            <a:pPr algn="just"/>
            <a:r>
              <a:rPr lang="en-US" sz="2000" dirty="0">
                <a:latin typeface="Calibri" panose="020F0502020204030204" pitchFamily="34" charset="0"/>
                <a:ea typeface="Calibri" panose="020F0502020204030204" pitchFamily="34" charset="0"/>
                <a:cs typeface="Times New Roman" panose="02020603050405020304" pitchFamily="18" charset="0"/>
              </a:rPr>
              <a:t>‘Effective communications in formal education systems therefore have to take place at a range of levels and include diverse groups of actors, depending on the messages and ideas being communicated.’</a:t>
            </a:r>
          </a:p>
          <a:p>
            <a:endParaRPr lang="en-GB" sz="2000" dirty="0">
              <a:latin typeface="Calibri" panose="020F0502020204030204" pitchFamily="34" charset="0"/>
              <a:cs typeface="Times New Roman" panose="02020603050405020304" pitchFamily="18" charset="0"/>
            </a:endParaRPr>
          </a:p>
          <a:p>
            <a:r>
              <a:rPr lang="en-GB" sz="2000" dirty="0">
                <a:latin typeface="Calibri" panose="020F0502020204030204" pitchFamily="34" charset="0"/>
                <a:cs typeface="Times New Roman" panose="02020603050405020304" pitchFamily="18" charset="0"/>
              </a:rPr>
              <a:t>							(Hunt, 2007)</a:t>
            </a:r>
            <a:endParaRPr lang="en-US" sz="2000" dirty="0"/>
          </a:p>
        </p:txBody>
      </p:sp>
      <p:sp>
        <p:nvSpPr>
          <p:cNvPr id="3" name="Rectangle 2"/>
          <p:cNvSpPr/>
          <p:nvPr/>
        </p:nvSpPr>
        <p:spPr>
          <a:xfrm>
            <a:off x="2601118" y="343051"/>
            <a:ext cx="4101251" cy="461665"/>
          </a:xfrm>
          <a:prstGeom prst="rect">
            <a:avLst/>
          </a:prstGeom>
        </p:spPr>
        <p:txBody>
          <a:bodyPr wrap="none">
            <a:spAutoFit/>
          </a:bodyPr>
          <a:lstStyle/>
          <a:p>
            <a:r>
              <a:rPr lang="en-GB" altLang="en-US" sz="2400" b="1" dirty="0"/>
              <a:t>Three levels of communication</a:t>
            </a:r>
            <a:endParaRPr lang="en-US" sz="2400" b="1" dirty="0"/>
          </a:p>
        </p:txBody>
      </p:sp>
    </p:spTree>
    <p:extLst>
      <p:ext uri="{BB962C8B-B14F-4D97-AF65-F5344CB8AC3E}">
        <p14:creationId xmlns:p14="http://schemas.microsoft.com/office/powerpoint/2010/main" val="26322444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92164" y="1434662"/>
            <a:ext cx="6069725" cy="523220"/>
          </a:xfrm>
          <a:prstGeom prst="rect">
            <a:avLst/>
          </a:prstGeom>
          <a:noFill/>
        </p:spPr>
        <p:txBody>
          <a:bodyPr wrap="square" rtlCol="0">
            <a:spAutoFit/>
          </a:bodyPr>
          <a:lstStyle/>
          <a:p>
            <a:r>
              <a:rPr lang="en-GB" sz="2800" b="1" dirty="0"/>
              <a:t>How is public confidence achieved?</a:t>
            </a:r>
            <a:endParaRPr lang="en-US" sz="2800" b="1" dirty="0"/>
          </a:p>
        </p:txBody>
      </p:sp>
      <p:sp>
        <p:nvSpPr>
          <p:cNvPr id="5" name="TextBox 4"/>
          <p:cNvSpPr txBox="1"/>
          <p:nvPr/>
        </p:nvSpPr>
        <p:spPr>
          <a:xfrm>
            <a:off x="2041432" y="2517530"/>
            <a:ext cx="5977152" cy="2123658"/>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chemeClr val="accent5">
                    <a:lumMod val="75000"/>
                  </a:schemeClr>
                </a:solidFill>
              </a:rPr>
              <a:t>Macro </a:t>
            </a:r>
            <a:r>
              <a:rPr lang="en-GB" sz="2400" dirty="0"/>
              <a:t>– government</a:t>
            </a:r>
          </a:p>
          <a:p>
            <a:pPr marL="285750" indent="-285750">
              <a:buFont typeface="Arial" panose="020B0604020202020204" pitchFamily="34" charset="0"/>
              <a:buChar char="•"/>
            </a:pPr>
            <a:r>
              <a:rPr lang="en-GB" sz="2400" dirty="0">
                <a:solidFill>
                  <a:schemeClr val="accent5">
                    <a:lumMod val="75000"/>
                  </a:schemeClr>
                </a:solidFill>
              </a:rPr>
              <a:t>Meso</a:t>
            </a:r>
            <a:r>
              <a:rPr lang="en-GB" sz="2400" dirty="0"/>
              <a:t> – local authorities/regional consortia</a:t>
            </a:r>
          </a:p>
          <a:p>
            <a:pPr marL="285750" indent="-285750">
              <a:buFont typeface="Arial" panose="020B0604020202020204" pitchFamily="34" charset="0"/>
              <a:buChar char="•"/>
            </a:pPr>
            <a:r>
              <a:rPr lang="en-GB" sz="2400" dirty="0">
                <a:solidFill>
                  <a:schemeClr val="accent5">
                    <a:lumMod val="75000"/>
                  </a:schemeClr>
                </a:solidFill>
              </a:rPr>
              <a:t>Micro</a:t>
            </a:r>
            <a:r>
              <a:rPr lang="en-GB" sz="2400" dirty="0"/>
              <a:t> – schools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2055015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10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1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451873A-391B-45A8-A488-61720100B09C}"/>
              </a:ext>
            </a:extLst>
          </p:cNvPr>
          <p:cNvPicPr>
            <a:picLocks noChangeAspect="1"/>
          </p:cNvPicPr>
          <p:nvPr/>
        </p:nvPicPr>
        <p:blipFill>
          <a:blip r:embed="rId2"/>
          <a:stretch>
            <a:fillRect/>
          </a:stretch>
        </p:blipFill>
        <p:spPr>
          <a:xfrm>
            <a:off x="1919079" y="429454"/>
            <a:ext cx="5356363" cy="4692540"/>
          </a:xfrm>
          <a:prstGeom prst="rect">
            <a:avLst/>
          </a:prstGeom>
        </p:spPr>
      </p:pic>
      <p:sp>
        <p:nvSpPr>
          <p:cNvPr id="4" name="TextBox 3">
            <a:extLst>
              <a:ext uri="{FF2B5EF4-FFF2-40B4-BE49-F238E27FC236}">
                <a16:creationId xmlns:a16="http://schemas.microsoft.com/office/drawing/2014/main" id="{5BC674A1-ADE3-4095-B243-F402D767D9B2}"/>
              </a:ext>
            </a:extLst>
          </p:cNvPr>
          <p:cNvSpPr txBox="1"/>
          <p:nvPr/>
        </p:nvSpPr>
        <p:spPr>
          <a:xfrm>
            <a:off x="7032619" y="5165547"/>
            <a:ext cx="1610139" cy="369332"/>
          </a:xfrm>
          <a:prstGeom prst="rect">
            <a:avLst/>
          </a:prstGeom>
          <a:noFill/>
        </p:spPr>
        <p:txBody>
          <a:bodyPr wrap="square">
            <a:spAutoFit/>
          </a:bodyPr>
          <a:lstStyle/>
          <a:p>
            <a:r>
              <a:rPr lang="en-GB" sz="1800" dirty="0">
                <a:latin typeface="Calibri" panose="020F0502020204030204" pitchFamily="34" charset="0"/>
                <a:cs typeface="Times New Roman" panose="02020603050405020304" pitchFamily="18" charset="0"/>
              </a:rPr>
              <a:t>(OECD, 2019)</a:t>
            </a:r>
            <a:endParaRPr lang="en-GB" dirty="0"/>
          </a:p>
        </p:txBody>
      </p:sp>
    </p:spTree>
    <p:extLst>
      <p:ext uri="{BB962C8B-B14F-4D97-AF65-F5344CB8AC3E}">
        <p14:creationId xmlns:p14="http://schemas.microsoft.com/office/powerpoint/2010/main" val="24861424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24228" y="443652"/>
            <a:ext cx="8164051" cy="1138773"/>
          </a:xfrm>
          <a:prstGeom prst="rect">
            <a:avLst/>
          </a:prstGeom>
        </p:spPr>
        <p:txBody>
          <a:bodyPr wrap="square">
            <a:spAutoFit/>
          </a:bodyPr>
          <a:lstStyle/>
          <a:p>
            <a:pPr marL="342900" indent="-342900">
              <a:buAutoNum type="arabicPeriod"/>
            </a:pPr>
            <a:r>
              <a:rPr lang="en-GB" b="1" dirty="0"/>
              <a:t>Engagement/Partnerships/Relationships</a:t>
            </a:r>
          </a:p>
          <a:p>
            <a:pPr marL="342900" indent="-342900">
              <a:buAutoNum type="arabicPeriod"/>
            </a:pPr>
            <a:endParaRPr lang="en-GB" dirty="0"/>
          </a:p>
          <a:p>
            <a:r>
              <a:rPr lang="en-GB" sz="1600" dirty="0"/>
              <a:t>“...citizen engagement values the right of citizens to have an informed say in the decisions that affect their lives.”</a:t>
            </a:r>
          </a:p>
        </p:txBody>
      </p:sp>
      <p:sp>
        <p:nvSpPr>
          <p:cNvPr id="4" name="Rectangle 3"/>
          <p:cNvSpPr/>
          <p:nvPr/>
        </p:nvSpPr>
        <p:spPr>
          <a:xfrm>
            <a:off x="424228" y="1922946"/>
            <a:ext cx="8492309" cy="1384995"/>
          </a:xfrm>
          <a:prstGeom prst="rect">
            <a:avLst/>
          </a:prstGeom>
        </p:spPr>
        <p:txBody>
          <a:bodyPr wrap="square">
            <a:spAutoFit/>
          </a:bodyPr>
          <a:lstStyle/>
          <a:p>
            <a:pPr marL="342900" indent="-342900">
              <a:buAutoNum type="arabicPeriod" startAt="2"/>
            </a:pPr>
            <a:r>
              <a:rPr lang="en-GB" b="1" dirty="0"/>
              <a:t>Accountability/Transparency</a:t>
            </a:r>
          </a:p>
          <a:p>
            <a:pPr marL="342900" indent="-342900">
              <a:buAutoNum type="arabicPeriod" startAt="2"/>
            </a:pPr>
            <a:endParaRPr lang="en-GB" b="1" dirty="0"/>
          </a:p>
          <a:p>
            <a:r>
              <a:rPr lang="en-GB" sz="1600" dirty="0"/>
              <a:t>“Improved accountability won’t happen without transparency. ...Transparency means the public has easily accessible, understandable and meaningful information that makes clear what is being achieved for society with public funds and where the gaps are.”</a:t>
            </a:r>
            <a:endParaRPr lang="en-GB" sz="1600" b="1" dirty="0"/>
          </a:p>
        </p:txBody>
      </p:sp>
      <p:sp>
        <p:nvSpPr>
          <p:cNvPr id="5" name="Rectangle 4"/>
          <p:cNvSpPr/>
          <p:nvPr/>
        </p:nvSpPr>
        <p:spPr>
          <a:xfrm>
            <a:off x="424228" y="3648462"/>
            <a:ext cx="2556854" cy="369332"/>
          </a:xfrm>
          <a:prstGeom prst="rect">
            <a:avLst/>
          </a:prstGeom>
        </p:spPr>
        <p:txBody>
          <a:bodyPr wrap="none">
            <a:spAutoFit/>
          </a:bodyPr>
          <a:lstStyle/>
          <a:p>
            <a:r>
              <a:rPr lang="en-GB" b="1" dirty="0"/>
              <a:t>3.   Communication Plan</a:t>
            </a:r>
          </a:p>
        </p:txBody>
      </p:sp>
      <p:sp>
        <p:nvSpPr>
          <p:cNvPr id="6" name="Rectangle 5"/>
          <p:cNvSpPr/>
          <p:nvPr/>
        </p:nvSpPr>
        <p:spPr>
          <a:xfrm>
            <a:off x="424228" y="4159284"/>
            <a:ext cx="8227314" cy="830997"/>
          </a:xfrm>
          <a:prstGeom prst="rect">
            <a:avLst/>
          </a:prstGeom>
        </p:spPr>
        <p:txBody>
          <a:bodyPr wrap="square">
            <a:spAutoFit/>
          </a:bodyPr>
          <a:lstStyle/>
          <a:p>
            <a:r>
              <a:rPr lang="en-GB" sz="1600" dirty="0"/>
              <a:t>“Effective communication fosters relationships and builds confidence. It informs the public on data, policies, decisions, and the current state of schools’ achievement, successes, strengths and weaknesses”</a:t>
            </a:r>
          </a:p>
        </p:txBody>
      </p:sp>
      <p:sp>
        <p:nvSpPr>
          <p:cNvPr id="7" name="Rectangle 6"/>
          <p:cNvSpPr/>
          <p:nvPr/>
        </p:nvSpPr>
        <p:spPr>
          <a:xfrm>
            <a:off x="5104263" y="4990281"/>
            <a:ext cx="3971499" cy="646331"/>
          </a:xfrm>
          <a:prstGeom prst="rect">
            <a:avLst/>
          </a:prstGeom>
        </p:spPr>
        <p:txBody>
          <a:bodyPr wrap="square">
            <a:spAutoFit/>
          </a:bodyPr>
          <a:lstStyle/>
          <a:p>
            <a:r>
              <a:rPr lang="en-GB" sz="1200" dirty="0">
                <a:solidFill>
                  <a:schemeClr val="accent5"/>
                </a:solidFill>
              </a:rPr>
              <a:t>The Council of Ontario Directors of Education (CODE), 2012</a:t>
            </a:r>
          </a:p>
          <a:p>
            <a:r>
              <a:rPr lang="en-GB" sz="1200" dirty="0">
                <a:solidFill>
                  <a:schemeClr val="accent5"/>
                </a:solidFill>
                <a:hlinkClick r:id="rId2"/>
              </a:rPr>
              <a:t>http://www.ontariodirectors.ca/CODE_Advisories/Downloads/CODE%20Advisory%20No%2021%20Web.pdf</a:t>
            </a:r>
            <a:endParaRPr lang="en-GB" sz="1200" dirty="0">
              <a:solidFill>
                <a:schemeClr val="accent5"/>
              </a:solidFill>
            </a:endParaRPr>
          </a:p>
        </p:txBody>
      </p:sp>
    </p:spTree>
    <p:extLst>
      <p:ext uri="{BB962C8B-B14F-4D97-AF65-F5344CB8AC3E}">
        <p14:creationId xmlns:p14="http://schemas.microsoft.com/office/powerpoint/2010/main" val="4982892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873445" y="454041"/>
            <a:ext cx="5927653" cy="2031325"/>
          </a:xfrm>
          <a:prstGeom prst="rect">
            <a:avLst/>
          </a:prstGeom>
        </p:spPr>
        <p:txBody>
          <a:bodyPr wrap="square">
            <a:spAutoFit/>
          </a:bodyPr>
          <a:lstStyle/>
          <a:p>
            <a:r>
              <a:rPr lang="en-GB" dirty="0">
                <a:solidFill>
                  <a:srgbClr val="000000"/>
                </a:solidFill>
                <a:latin typeface="Verdana" panose="020B0604030504040204" pitchFamily="34" charset="0"/>
              </a:rPr>
              <a:t>‘An education system that is sustainable, responsible, accountable and transparent inspires public confidence and contributes to positive student outcomes. </a:t>
            </a:r>
            <a:r>
              <a:rPr lang="en-GB" dirty="0">
                <a:solidFill>
                  <a:schemeClr val="accent5">
                    <a:lumMod val="75000"/>
                  </a:schemeClr>
                </a:solidFill>
                <a:latin typeface="Verdana" panose="020B0604030504040204" pitchFamily="34" charset="0"/>
              </a:rPr>
              <a:t>Public trust is built when the education system makes decisions based on evidence and research, and when it is seen as a good steward of public resources</a:t>
            </a:r>
            <a:r>
              <a:rPr lang="en-GB" dirty="0">
                <a:solidFill>
                  <a:srgbClr val="000000"/>
                </a:solidFill>
                <a:latin typeface="Verdana" panose="020B0604030504040204" pitchFamily="34" charset="0"/>
              </a:rPr>
              <a:t>.’</a:t>
            </a:r>
            <a:endParaRPr lang="en-US" dirty="0"/>
          </a:p>
        </p:txBody>
      </p:sp>
      <p:sp>
        <p:nvSpPr>
          <p:cNvPr id="3" name="Rectangle 2"/>
          <p:cNvSpPr/>
          <p:nvPr/>
        </p:nvSpPr>
        <p:spPr>
          <a:xfrm>
            <a:off x="3875570" y="3641886"/>
            <a:ext cx="5268430" cy="1754326"/>
          </a:xfrm>
          <a:prstGeom prst="rect">
            <a:avLst/>
          </a:prstGeom>
        </p:spPr>
        <p:txBody>
          <a:bodyPr wrap="square">
            <a:spAutoFit/>
          </a:bodyPr>
          <a:lstStyle/>
          <a:p>
            <a:r>
              <a:rPr lang="en-GB" dirty="0">
                <a:solidFill>
                  <a:srgbClr val="000000"/>
                </a:solidFill>
                <a:latin typeface="Verdana" panose="020B0604030504040204" pitchFamily="34" charset="0"/>
              </a:rPr>
              <a:t>‘Our education system is consistently recognized as one of the best in the world, and for good reason. This </a:t>
            </a:r>
            <a:r>
              <a:rPr lang="en-GB" dirty="0">
                <a:solidFill>
                  <a:schemeClr val="accent5">
                    <a:lumMod val="75000"/>
                  </a:schemeClr>
                </a:solidFill>
                <a:latin typeface="Verdana" panose="020B0604030504040204" pitchFamily="34" charset="0"/>
              </a:rPr>
              <a:t>international recognition</a:t>
            </a:r>
            <a:r>
              <a:rPr lang="en-GB" dirty="0">
                <a:solidFill>
                  <a:srgbClr val="000000"/>
                </a:solidFill>
                <a:latin typeface="Verdana" panose="020B0604030504040204" pitchFamily="34" charset="0"/>
              </a:rPr>
              <a:t> also builds confidence among Ontario's parents and families, who have come to expect extraordinary results.’ </a:t>
            </a:r>
            <a:endParaRPr lang="en-US" dirty="0"/>
          </a:p>
        </p:txBody>
      </p:sp>
      <p:pic>
        <p:nvPicPr>
          <p:cNvPr id="5" name="Picture 4"/>
          <p:cNvPicPr>
            <a:picLocks noChangeAspect="1"/>
          </p:cNvPicPr>
          <p:nvPr/>
        </p:nvPicPr>
        <p:blipFill>
          <a:blip r:embed="rId2"/>
          <a:stretch>
            <a:fillRect/>
          </a:stretch>
        </p:blipFill>
        <p:spPr>
          <a:xfrm rot="21059788">
            <a:off x="433132" y="1990771"/>
            <a:ext cx="2492647" cy="3230298"/>
          </a:xfrm>
          <a:prstGeom prst="rect">
            <a:avLst/>
          </a:prstGeom>
          <a:ln>
            <a:solidFill>
              <a:schemeClr val="tx1"/>
            </a:solidFill>
          </a:ln>
        </p:spPr>
      </p:pic>
      <p:sp>
        <p:nvSpPr>
          <p:cNvPr id="6" name="TextBox 5"/>
          <p:cNvSpPr txBox="1"/>
          <p:nvPr/>
        </p:nvSpPr>
        <p:spPr>
          <a:xfrm>
            <a:off x="3413049" y="2808445"/>
            <a:ext cx="4848446" cy="523220"/>
          </a:xfrm>
          <a:prstGeom prst="rect">
            <a:avLst/>
          </a:prstGeom>
          <a:noFill/>
        </p:spPr>
        <p:txBody>
          <a:bodyPr wrap="square" rtlCol="0">
            <a:spAutoFit/>
          </a:bodyPr>
          <a:lstStyle/>
          <a:p>
            <a:r>
              <a:rPr lang="en-GB" sz="2800" b="1" dirty="0"/>
              <a:t>Enhancing public confidence</a:t>
            </a:r>
            <a:endParaRPr lang="en-US" sz="2800" b="1" dirty="0"/>
          </a:p>
        </p:txBody>
      </p:sp>
    </p:spTree>
    <p:extLst>
      <p:ext uri="{BB962C8B-B14F-4D97-AF65-F5344CB8AC3E}">
        <p14:creationId xmlns:p14="http://schemas.microsoft.com/office/powerpoint/2010/main" val="36938669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michael full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103" y="241166"/>
            <a:ext cx="2575067" cy="343342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82933" y="311204"/>
            <a:ext cx="2656765" cy="3985565"/>
          </a:xfrm>
          <a:prstGeom prst="rect">
            <a:avLst/>
          </a:prstGeom>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57596" y="2264889"/>
            <a:ext cx="2992911" cy="3187391"/>
          </a:xfrm>
          <a:prstGeom prst="rect">
            <a:avLst/>
          </a:prstGeom>
        </p:spPr>
      </p:pic>
      <p:pic>
        <p:nvPicPr>
          <p:cNvPr id="5" name="Picture 4"/>
          <p:cNvPicPr>
            <a:picLocks noChangeAspect="1"/>
          </p:cNvPicPr>
          <p:nvPr/>
        </p:nvPicPr>
        <p:blipFill rotWithShape="1">
          <a:blip r:embed="rId6">
            <a:extLst>
              <a:ext uri="{28A0092B-C50C-407E-A947-70E740481C1C}">
                <a14:useLocalDpi xmlns:a14="http://schemas.microsoft.com/office/drawing/2010/main" val="0"/>
              </a:ext>
            </a:extLst>
          </a:blip>
          <a:srcRect b="7754"/>
          <a:stretch/>
        </p:blipFill>
        <p:spPr>
          <a:xfrm>
            <a:off x="3781541" y="311204"/>
            <a:ext cx="1629103" cy="1597572"/>
          </a:xfrm>
          <a:prstGeom prst="rect">
            <a:avLst/>
          </a:prstGeom>
        </p:spPr>
      </p:pic>
    </p:spTree>
    <p:extLst>
      <p:ext uri="{BB962C8B-B14F-4D97-AF65-F5344CB8AC3E}">
        <p14:creationId xmlns:p14="http://schemas.microsoft.com/office/powerpoint/2010/main" val="7089782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72708A8-2085-C975-39A8-C8F0579ED54C}"/>
              </a:ext>
            </a:extLst>
          </p:cNvPr>
          <p:cNvSpPr txBox="1"/>
          <p:nvPr/>
        </p:nvSpPr>
        <p:spPr>
          <a:xfrm>
            <a:off x="805648" y="1484791"/>
            <a:ext cx="7903346" cy="3416320"/>
          </a:xfrm>
          <a:prstGeom prst="rect">
            <a:avLst/>
          </a:prstGeom>
          <a:noFill/>
        </p:spPr>
        <p:txBody>
          <a:bodyPr wrap="square">
            <a:spAutoFit/>
          </a:bodyPr>
          <a:lstStyle/>
          <a:p>
            <a:r>
              <a:rPr lang="en-GB" b="0" i="0" dirty="0">
                <a:effectLst/>
              </a:rPr>
              <a:t>‘Our national mission is to achieve high standards and aspirations for all by tackling the impact of poverty on educational attainment and supporting every learner.’</a:t>
            </a:r>
          </a:p>
          <a:p>
            <a:endParaRPr lang="en-GB" dirty="0"/>
          </a:p>
          <a:p>
            <a:r>
              <a:rPr lang="en-GB" dirty="0"/>
              <a:t>						(Miles, 2023)</a:t>
            </a:r>
          </a:p>
          <a:p>
            <a:endParaRPr lang="en-GB" dirty="0"/>
          </a:p>
          <a:p>
            <a:r>
              <a:rPr lang="en-GB" b="0" i="0" dirty="0">
                <a:effectLst/>
              </a:rPr>
              <a:t>‘My first message is that good mental health will be the platform on which our education system will be built… I have been really clear that raising attainment and standards is my top priority. I have announced additional support for schools improving the new curriculum... Attendance is a huge part of the effort to raise standards. We have seen some improvement but there is a lot more work to do.’</a:t>
            </a:r>
          </a:p>
          <a:p>
            <a:endParaRPr lang="en-GB" dirty="0"/>
          </a:p>
          <a:p>
            <a:r>
              <a:rPr lang="en-GB" dirty="0"/>
              <a:t>						(</a:t>
            </a:r>
            <a:r>
              <a:rPr lang="en-GB" dirty="0" err="1"/>
              <a:t>Neagle</a:t>
            </a:r>
            <a:r>
              <a:rPr lang="en-GB" dirty="0"/>
              <a:t>, 2024)</a:t>
            </a:r>
          </a:p>
        </p:txBody>
      </p:sp>
      <p:pic>
        <p:nvPicPr>
          <p:cNvPr id="1028" name="Picture 4" descr="Flag of Wales | Meaning, History &amp; Dragon Symbol | Britannica">
            <a:extLst>
              <a:ext uri="{FF2B5EF4-FFF2-40B4-BE49-F238E27FC236}">
                <a16:creationId xmlns:a16="http://schemas.microsoft.com/office/drawing/2014/main" id="{A6837596-411B-C8D7-D6CB-42278427EB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7767" y="316280"/>
            <a:ext cx="1544715" cy="9268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16722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B475E4-0A9A-49C2-8DC4-0B9FADC04336}"/>
              </a:ext>
            </a:extLst>
          </p:cNvPr>
          <p:cNvSpPr txBox="1">
            <a:spLocks/>
          </p:cNvSpPr>
          <p:nvPr/>
        </p:nvSpPr>
        <p:spPr>
          <a:xfrm>
            <a:off x="628650" y="491875"/>
            <a:ext cx="78867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latin typeface="+mn-lt"/>
              </a:rPr>
              <a:t>Re-imagining education…</a:t>
            </a:r>
          </a:p>
        </p:txBody>
      </p:sp>
      <p:pic>
        <p:nvPicPr>
          <p:cNvPr id="3" name="Picture 2">
            <a:extLst>
              <a:ext uri="{FF2B5EF4-FFF2-40B4-BE49-F238E27FC236}">
                <a16:creationId xmlns:a16="http://schemas.microsoft.com/office/drawing/2014/main" id="{522792AC-9A71-4CA3-ADEA-14023F10138B}"/>
              </a:ext>
            </a:extLst>
          </p:cNvPr>
          <p:cNvPicPr>
            <a:picLocks noChangeAspect="1"/>
          </p:cNvPicPr>
          <p:nvPr/>
        </p:nvPicPr>
        <p:blipFill>
          <a:blip r:embed="rId2"/>
          <a:stretch>
            <a:fillRect/>
          </a:stretch>
        </p:blipFill>
        <p:spPr>
          <a:xfrm>
            <a:off x="628650" y="1574557"/>
            <a:ext cx="7856719" cy="2496282"/>
          </a:xfrm>
          <a:prstGeom prst="rect">
            <a:avLst/>
          </a:prstGeom>
        </p:spPr>
      </p:pic>
      <p:sp>
        <p:nvSpPr>
          <p:cNvPr id="4" name="Rectangle 3">
            <a:extLst>
              <a:ext uri="{FF2B5EF4-FFF2-40B4-BE49-F238E27FC236}">
                <a16:creationId xmlns:a16="http://schemas.microsoft.com/office/drawing/2014/main" id="{C423031A-7014-4124-9F1D-031056021F62}"/>
              </a:ext>
            </a:extLst>
          </p:cNvPr>
          <p:cNvSpPr/>
          <p:nvPr/>
        </p:nvSpPr>
        <p:spPr>
          <a:xfrm>
            <a:off x="997927" y="4088679"/>
            <a:ext cx="7148146" cy="1200329"/>
          </a:xfrm>
          <a:prstGeom prst="rect">
            <a:avLst/>
          </a:prstGeom>
        </p:spPr>
        <p:txBody>
          <a:bodyPr wrap="square">
            <a:spAutoFit/>
          </a:bodyPr>
          <a:lstStyle/>
          <a:p>
            <a:r>
              <a:rPr lang="en-GB" dirty="0"/>
              <a:t>‘The pivotal question is whether seizing the opportunity to create a whole new powerful learning system is more appealing than slipping back into a status quo that does not work.’									(Fullan et al, 2020)</a:t>
            </a:r>
          </a:p>
        </p:txBody>
      </p:sp>
    </p:spTree>
    <p:extLst>
      <p:ext uri="{BB962C8B-B14F-4D97-AF65-F5344CB8AC3E}">
        <p14:creationId xmlns:p14="http://schemas.microsoft.com/office/powerpoint/2010/main" val="31348035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1045090-D257-4945-AC63-9934DE1934AF}"/>
              </a:ext>
            </a:extLst>
          </p:cNvPr>
          <p:cNvSpPr/>
          <p:nvPr/>
        </p:nvSpPr>
        <p:spPr>
          <a:xfrm>
            <a:off x="931984" y="386752"/>
            <a:ext cx="7693269" cy="2185214"/>
          </a:xfrm>
          <a:prstGeom prst="rect">
            <a:avLst/>
          </a:prstGeom>
        </p:spPr>
        <p:txBody>
          <a:bodyPr wrap="square">
            <a:spAutoFit/>
          </a:bodyPr>
          <a:lstStyle/>
          <a:p>
            <a:r>
              <a:rPr lang="en-GB" sz="3200" b="1" dirty="0"/>
              <a:t>Fundamental change reliant on two conditions…</a:t>
            </a:r>
          </a:p>
          <a:p>
            <a:endParaRPr lang="en-GB" dirty="0"/>
          </a:p>
          <a:p>
            <a:pPr marL="342900" indent="-342900">
              <a:buAutoNum type="arabicParenR"/>
            </a:pPr>
            <a:r>
              <a:rPr lang="en-GB" b="1" dirty="0">
                <a:solidFill>
                  <a:schemeClr val="accent1"/>
                </a:solidFill>
              </a:rPr>
              <a:t>The old model is palpably failing</a:t>
            </a:r>
          </a:p>
          <a:p>
            <a:pPr marL="342900" indent="-342900">
              <a:buAutoNum type="arabicParenR"/>
            </a:pPr>
            <a:r>
              <a:rPr lang="en-GB" b="1" dirty="0">
                <a:solidFill>
                  <a:schemeClr val="accent1"/>
                </a:solidFill>
              </a:rPr>
              <a:t>There is an alternative, better model available</a:t>
            </a:r>
          </a:p>
          <a:p>
            <a:r>
              <a:rPr lang="en-GB" dirty="0"/>
              <a:t>						</a:t>
            </a:r>
          </a:p>
        </p:txBody>
      </p:sp>
      <p:sp>
        <p:nvSpPr>
          <p:cNvPr id="3" name="Rectangle 2">
            <a:extLst>
              <a:ext uri="{FF2B5EF4-FFF2-40B4-BE49-F238E27FC236}">
                <a16:creationId xmlns:a16="http://schemas.microsoft.com/office/drawing/2014/main" id="{1FE717A7-F208-4FEE-AD52-7A751B8BF02A}"/>
              </a:ext>
            </a:extLst>
          </p:cNvPr>
          <p:cNvSpPr/>
          <p:nvPr/>
        </p:nvSpPr>
        <p:spPr>
          <a:xfrm>
            <a:off x="1239715" y="2591701"/>
            <a:ext cx="6937131" cy="2862322"/>
          </a:xfrm>
          <a:prstGeom prst="rect">
            <a:avLst/>
          </a:prstGeom>
        </p:spPr>
        <p:txBody>
          <a:bodyPr wrap="square">
            <a:spAutoFit/>
          </a:bodyPr>
          <a:lstStyle/>
          <a:p>
            <a:r>
              <a:rPr lang="en-GB" i="1" dirty="0">
                <a:solidFill>
                  <a:srgbClr val="000000"/>
                </a:solidFill>
              </a:rPr>
              <a:t>‘Failure of existing rules is the prelude to a search for new ones.</a:t>
            </a:r>
          </a:p>
          <a:p>
            <a:endParaRPr lang="en-GB" i="1" dirty="0">
              <a:solidFill>
                <a:srgbClr val="000000"/>
              </a:solidFill>
            </a:endParaRPr>
          </a:p>
          <a:p>
            <a:r>
              <a:rPr lang="en-GB" i="1" dirty="0"/>
              <a:t>‘The assimilation of either a new sort of phenomenon or a new scientific theory must demand the rejection of an older paradigm.</a:t>
            </a:r>
          </a:p>
          <a:p>
            <a:endParaRPr lang="en-GB" i="1" dirty="0"/>
          </a:p>
          <a:p>
            <a:r>
              <a:rPr lang="en-GB" i="1" dirty="0"/>
              <a:t>‘Once it has achieved the status of paradigm, a scientific theory is declared invalid only if an alternate candidate is available to take its place.’</a:t>
            </a:r>
          </a:p>
          <a:p>
            <a:endParaRPr lang="en-GB" dirty="0"/>
          </a:p>
          <a:p>
            <a:r>
              <a:rPr lang="en-GB" dirty="0"/>
              <a:t>						(Kuhn, 1962)</a:t>
            </a:r>
          </a:p>
        </p:txBody>
      </p:sp>
    </p:spTree>
    <p:extLst>
      <p:ext uri="{BB962C8B-B14F-4D97-AF65-F5344CB8AC3E}">
        <p14:creationId xmlns:p14="http://schemas.microsoft.com/office/powerpoint/2010/main" val="35247162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570246" y="2888974"/>
            <a:ext cx="5284194" cy="2609889"/>
          </a:xfrm>
          <a:prstGeom prst="rect">
            <a:avLst/>
          </a:prstGeom>
          <a:solidFill>
            <a:schemeClr val="tx1">
              <a:alpha val="0"/>
            </a:schemeClr>
          </a:solidFill>
          <a:ln>
            <a:solidFill>
              <a:srgbClr val="000000"/>
            </a:solidFill>
          </a:ln>
        </p:spPr>
      </p:pic>
      <p:sp>
        <p:nvSpPr>
          <p:cNvPr id="3" name="Rectangle 2"/>
          <p:cNvSpPr/>
          <p:nvPr/>
        </p:nvSpPr>
        <p:spPr>
          <a:xfrm>
            <a:off x="821635" y="290715"/>
            <a:ext cx="7865165" cy="2492990"/>
          </a:xfrm>
          <a:prstGeom prst="rect">
            <a:avLst/>
          </a:prstGeom>
        </p:spPr>
        <p:txBody>
          <a:bodyPr wrap="square">
            <a:spAutoFit/>
          </a:bodyPr>
          <a:lstStyle/>
          <a:p>
            <a:r>
              <a:rPr lang="en-GB" sz="2800" b="1" dirty="0">
                <a:solidFill>
                  <a:srgbClr val="FF0000"/>
                </a:solidFill>
              </a:rPr>
              <a:t>Tuesday, Nov 4 @ 7.30pm </a:t>
            </a:r>
            <a:r>
              <a:rPr lang="en-GB" sz="2800" dirty="0">
                <a:solidFill>
                  <a:srgbClr val="FF0000"/>
                </a:solidFill>
              </a:rPr>
              <a:t>–</a:t>
            </a:r>
            <a:r>
              <a:rPr lang="en-GB" sz="2800" b="1" dirty="0">
                <a:solidFill>
                  <a:srgbClr val="FF0000"/>
                </a:solidFill>
              </a:rPr>
              <a:t> </a:t>
            </a:r>
            <a:r>
              <a:rPr lang="en-GB" sz="2800" dirty="0">
                <a:solidFill>
                  <a:srgbClr val="FF0000"/>
                </a:solidFill>
              </a:rPr>
              <a:t>Webinar 2: Successful Futures?</a:t>
            </a:r>
          </a:p>
          <a:p>
            <a:endParaRPr lang="en-GB" sz="2800" dirty="0"/>
          </a:p>
          <a:p>
            <a:pPr marL="457200" indent="-457200">
              <a:buFont typeface="Arial" panose="020B0604020202020204" pitchFamily="34" charset="0"/>
              <a:buChar char="•"/>
            </a:pPr>
            <a:r>
              <a:rPr lang="en-GB" sz="2400" dirty="0"/>
              <a:t>Microsoft Teams</a:t>
            </a:r>
          </a:p>
          <a:p>
            <a:pPr marL="457200" indent="-457200">
              <a:buFont typeface="Arial" panose="020B0604020202020204" pitchFamily="34" charset="0"/>
              <a:buChar char="•"/>
            </a:pPr>
            <a:r>
              <a:rPr lang="en-GB" sz="2400" dirty="0"/>
              <a:t>Invite via email – accept meeting</a:t>
            </a:r>
          </a:p>
          <a:p>
            <a:pPr marL="457200" indent="-457200">
              <a:buFont typeface="Arial" panose="020B0604020202020204" pitchFamily="34" charset="0"/>
              <a:buChar char="•"/>
            </a:pPr>
            <a:r>
              <a:rPr lang="en-GB" sz="2400" dirty="0"/>
              <a:t>Arrive few mins early</a:t>
            </a:r>
          </a:p>
        </p:txBody>
      </p:sp>
    </p:spTree>
    <p:extLst>
      <p:ext uri="{BB962C8B-B14F-4D97-AF65-F5344CB8AC3E}">
        <p14:creationId xmlns:p14="http://schemas.microsoft.com/office/powerpoint/2010/main" val="34775791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892595" y="1180214"/>
            <a:ext cx="5252484" cy="584775"/>
          </a:xfrm>
          <a:prstGeom prst="rect">
            <a:avLst/>
          </a:prstGeom>
          <a:noFill/>
        </p:spPr>
        <p:txBody>
          <a:bodyPr wrap="square" rtlCol="0">
            <a:spAutoFit/>
          </a:bodyPr>
          <a:lstStyle/>
          <a:p>
            <a:pPr algn="ctr"/>
            <a:r>
              <a:rPr lang="en-GB" sz="3200" dirty="0">
                <a:solidFill>
                  <a:schemeClr val="bg1"/>
                </a:solidFill>
              </a:rPr>
              <a:t>@garethdjevans</a:t>
            </a:r>
            <a:endParaRPr lang="en-US" sz="3200" dirty="0">
              <a:solidFill>
                <a:schemeClr val="bg1"/>
              </a:solidFill>
            </a:endParaRPr>
          </a:p>
        </p:txBody>
      </p:sp>
      <p:sp>
        <p:nvSpPr>
          <p:cNvPr id="4" name="TextBox 3"/>
          <p:cNvSpPr txBox="1"/>
          <p:nvPr/>
        </p:nvSpPr>
        <p:spPr>
          <a:xfrm>
            <a:off x="1052623" y="4614530"/>
            <a:ext cx="7208875" cy="584775"/>
          </a:xfrm>
          <a:prstGeom prst="rect">
            <a:avLst/>
          </a:prstGeom>
          <a:noFill/>
        </p:spPr>
        <p:txBody>
          <a:bodyPr wrap="square" rtlCol="0">
            <a:spAutoFit/>
          </a:bodyPr>
          <a:lstStyle/>
          <a:p>
            <a:pPr algn="ctr"/>
            <a:r>
              <a:rPr lang="en-GB" sz="3200" dirty="0">
                <a:solidFill>
                  <a:schemeClr val="bg1"/>
                </a:solidFill>
              </a:rPr>
              <a:t>gareth.evans@uwtsd.ac.uk</a:t>
            </a:r>
            <a:endParaRPr lang="en-US" sz="3200" dirty="0">
              <a:solidFill>
                <a:schemeClr val="bg1"/>
              </a:solidFill>
            </a:endParaRPr>
          </a:p>
        </p:txBody>
      </p:sp>
    </p:spTree>
    <p:extLst>
      <p:ext uri="{BB962C8B-B14F-4D97-AF65-F5344CB8AC3E}">
        <p14:creationId xmlns:p14="http://schemas.microsoft.com/office/powerpoint/2010/main" val="61555895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2390</TotalTime>
  <Words>1413</Words>
  <Application>Microsoft Office PowerPoint</Application>
  <PresentationFormat>On-screen Show (4:3)</PresentationFormat>
  <Paragraphs>98</Paragraphs>
  <Slides>20</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vt:lpstr>
      <vt:lpstr>Calibri Light</vt:lpstr>
      <vt:lpstr>Maga-Book</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Gareth Evans</cp:lastModifiedBy>
  <cp:revision>104</cp:revision>
  <cp:lastPrinted>2024-10-15T18:15:14Z</cp:lastPrinted>
  <dcterms:created xsi:type="dcterms:W3CDTF">2017-02-08T11:33:06Z</dcterms:created>
  <dcterms:modified xsi:type="dcterms:W3CDTF">2025-10-14T18:21:20Z</dcterms:modified>
</cp:coreProperties>
</file>