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wdp" ContentType="image/vnd.ms-photo"/>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5"/>
  </p:notesMasterIdLst>
  <p:sldIdLst>
    <p:sldId id="257" r:id="rId2"/>
    <p:sldId id="294" r:id="rId3"/>
    <p:sldId id="719" r:id="rId4"/>
    <p:sldId id="746" r:id="rId5"/>
    <p:sldId id="720" r:id="rId6"/>
    <p:sldId id="747" r:id="rId7"/>
    <p:sldId id="748" r:id="rId8"/>
    <p:sldId id="721" r:id="rId9"/>
    <p:sldId id="722" r:id="rId10"/>
    <p:sldId id="724" r:id="rId11"/>
    <p:sldId id="725" r:id="rId12"/>
    <p:sldId id="726" r:id="rId13"/>
    <p:sldId id="749" r:id="rId14"/>
    <p:sldId id="727" r:id="rId15"/>
    <p:sldId id="728" r:id="rId16"/>
    <p:sldId id="729" r:id="rId17"/>
    <p:sldId id="730" r:id="rId18"/>
    <p:sldId id="731" r:id="rId19"/>
    <p:sldId id="732" r:id="rId20"/>
    <p:sldId id="733" r:id="rId21"/>
    <p:sldId id="735" r:id="rId22"/>
    <p:sldId id="273" r:id="rId23"/>
    <p:sldId id="60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817"/>
    <p:restoredTop sz="62857"/>
  </p:normalViewPr>
  <p:slideViewPr>
    <p:cSldViewPr snapToGrid="0" snapToObjects="1">
      <p:cViewPr varScale="1">
        <p:scale>
          <a:sx n="47" d="100"/>
          <a:sy n="47" d="100"/>
        </p:scale>
        <p:origin x="232" y="416"/>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10/23/20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652701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a:t>
            </a:fld>
            <a:endParaRPr lang="en-US"/>
          </a:p>
        </p:txBody>
      </p:sp>
    </p:spTree>
    <p:extLst>
      <p:ext uri="{BB962C8B-B14F-4D97-AF65-F5344CB8AC3E}">
        <p14:creationId xmlns:p14="http://schemas.microsoft.com/office/powerpoint/2010/main" val="4900321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3</a:t>
            </a:fld>
            <a:endParaRPr lang="en-US"/>
          </a:p>
        </p:txBody>
      </p:sp>
    </p:spTree>
    <p:extLst>
      <p:ext uri="{BB962C8B-B14F-4D97-AF65-F5344CB8AC3E}">
        <p14:creationId xmlns:p14="http://schemas.microsoft.com/office/powerpoint/2010/main" val="18547620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6430435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25164690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15529529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28898302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31936030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2352603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21662668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5401739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21815362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2762615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19696766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33797491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16</a:t>
            </a:fld>
            <a:endParaRPr lang="en-US"/>
          </a:p>
        </p:txBody>
      </p:sp>
    </p:spTree>
    <p:extLst>
      <p:ext uri="{BB962C8B-B14F-4D97-AF65-F5344CB8AC3E}">
        <p14:creationId xmlns:p14="http://schemas.microsoft.com/office/powerpoint/2010/main" val="2981559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17</a:t>
            </a:fld>
            <a:endParaRPr lang="en-US"/>
          </a:p>
        </p:txBody>
      </p:sp>
    </p:spTree>
    <p:extLst>
      <p:ext uri="{BB962C8B-B14F-4D97-AF65-F5344CB8AC3E}">
        <p14:creationId xmlns:p14="http://schemas.microsoft.com/office/powerpoint/2010/main" val="33224936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18</a:t>
            </a:fld>
            <a:endParaRPr lang="en-US"/>
          </a:p>
        </p:txBody>
      </p:sp>
    </p:spTree>
    <p:extLst>
      <p:ext uri="{BB962C8B-B14F-4D97-AF65-F5344CB8AC3E}">
        <p14:creationId xmlns:p14="http://schemas.microsoft.com/office/powerpoint/2010/main" val="37510310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eaLnBrk="1" hangingPunct="1">
              <a:spcBef>
                <a:spcPct val="50000"/>
              </a:spcBef>
              <a:buFont typeface="Arial" panose="020B0604020202020204" pitchFamily="34" charset="0"/>
              <a:buChar char="•"/>
            </a:pPr>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19</a:t>
            </a:fld>
            <a:endParaRPr lang="en-US"/>
          </a:p>
        </p:txBody>
      </p:sp>
    </p:spTree>
    <p:extLst>
      <p:ext uri="{BB962C8B-B14F-4D97-AF65-F5344CB8AC3E}">
        <p14:creationId xmlns:p14="http://schemas.microsoft.com/office/powerpoint/2010/main" val="632004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20</a:t>
            </a:fld>
            <a:endParaRPr lang="en-US"/>
          </a:p>
        </p:txBody>
      </p:sp>
    </p:spTree>
    <p:extLst>
      <p:ext uri="{BB962C8B-B14F-4D97-AF65-F5344CB8AC3E}">
        <p14:creationId xmlns:p14="http://schemas.microsoft.com/office/powerpoint/2010/main" val="33697214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21</a:t>
            </a:fld>
            <a:endParaRPr lang="en-US"/>
          </a:p>
        </p:txBody>
      </p:sp>
    </p:spTree>
    <p:extLst>
      <p:ext uri="{BB962C8B-B14F-4D97-AF65-F5344CB8AC3E}">
        <p14:creationId xmlns:p14="http://schemas.microsoft.com/office/powerpoint/2010/main" val="36273242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22</a:t>
            </a:fld>
            <a:endParaRPr lang="en-US"/>
          </a:p>
        </p:txBody>
      </p:sp>
    </p:spTree>
    <p:extLst>
      <p:ext uri="{BB962C8B-B14F-4D97-AF65-F5344CB8AC3E}">
        <p14:creationId xmlns:p14="http://schemas.microsoft.com/office/powerpoint/2010/main" val="2675264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Controlling Projects</a:t>
            </a:r>
          </a:p>
          <a:p>
            <a:r>
              <a:rPr lang="en-GB" dirty="0">
                <a:latin typeface="Arial" panose="020B0604020202020204" pitchFamily="34" charset="0"/>
                <a:cs typeface="Arial" panose="020B0604020202020204" pitchFamily="34" charset="0"/>
              </a:rPr>
              <a:t>Completing Projects</a:t>
            </a:r>
          </a:p>
          <a:p>
            <a:r>
              <a:rPr lang="en-GB" dirty="0">
                <a:latin typeface="Arial" panose="020B0604020202020204" pitchFamily="34" charset="0"/>
                <a:cs typeface="Arial" panose="020B0604020202020204" pitchFamily="34" charset="0"/>
              </a:rPr>
              <a:t>Lessons Learned</a:t>
            </a:r>
          </a:p>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23</a:t>
            </a:fld>
            <a:endParaRPr lang="en-US"/>
          </a:p>
        </p:txBody>
      </p:sp>
    </p:spTree>
    <p:extLst>
      <p:ext uri="{BB962C8B-B14F-4D97-AF65-F5344CB8AC3E}">
        <p14:creationId xmlns:p14="http://schemas.microsoft.com/office/powerpoint/2010/main" val="5000729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23/10/2020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7889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23/10/2020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543942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23/10/2020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8775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23/10/2020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94021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23/10/2020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49654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23/10/2020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11184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23/10/2020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65738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23/10/2020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7780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23/10/2020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2868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23/10/2020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86845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23/10/2020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24714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23/10/2020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
        <p:nvSpPr>
          <p:cNvPr id="7" name="Date Placeholder 3">
            <a:extLst>
              <a:ext uri="{FF2B5EF4-FFF2-40B4-BE49-F238E27FC236}">
                <a16:creationId xmlns:a16="http://schemas.microsoft.com/office/drawing/2014/main" id="{1FCA4A94-EA50-5741-99A8-0A685A7BC2DA}"/>
              </a:ext>
            </a:extLst>
          </p:cNvPr>
          <p:cNvSpPr txBox="1">
            <a:spLocks/>
          </p:cNvSpPr>
          <p:nvPr userDrawn="1"/>
        </p:nvSpPr>
        <p:spPr>
          <a:xfrm>
            <a:off x="11329416" y="6619156"/>
            <a:ext cx="896111" cy="222928"/>
          </a:xfrm>
          <a:prstGeom prst="rect">
            <a:avLst/>
          </a:prstGeom>
        </p:spPr>
        <p:txBody>
          <a:bodyPr vert="horz" lIns="91440" tIns="45720" rIns="91440" bIns="45720" rtlCol="0" anchor="ctr"/>
          <a:lstStyle>
            <a:defPPr>
              <a:defRPr lang="en-US"/>
            </a:defPPr>
            <a:lvl1pPr marL="0" algn="ctr" defTabSz="914400" rtl="0" eaLnBrk="1" latinLnBrk="0" hangingPunct="1">
              <a:defRPr sz="105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900" dirty="0"/>
              <a:t>M. Bell-Davies</a:t>
            </a:r>
          </a:p>
        </p:txBody>
      </p:sp>
    </p:spTree>
    <p:extLst>
      <p:ext uri="{BB962C8B-B14F-4D97-AF65-F5344CB8AC3E}">
        <p14:creationId xmlns:p14="http://schemas.microsoft.com/office/powerpoint/2010/main" val="5439296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8.tiff"/><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BMSK5004</a:t>
            </a:r>
            <a:endParaRPr lang="en-US" dirty="0"/>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2371060" y="3744615"/>
            <a:ext cx="7989164" cy="1627485"/>
          </a:xfrm>
        </p:spPr>
        <p:txBody>
          <a:bodyPr>
            <a:normAutofit/>
          </a:bodyPr>
          <a:lstStyle/>
          <a:p>
            <a:r>
              <a:rPr lang="en-GB" b="1" dirty="0">
                <a:solidFill>
                  <a:schemeClr val="bg1"/>
                </a:solidFill>
              </a:rPr>
              <a:t>Managing Projects in the Organisation</a:t>
            </a:r>
          </a:p>
          <a:p>
            <a:r>
              <a:rPr lang="en-GB" b="1" dirty="0">
                <a:solidFill>
                  <a:schemeClr val="bg1"/>
                </a:solidFill>
              </a:rPr>
              <a:t>Online Session 6</a:t>
            </a:r>
          </a:p>
          <a:p>
            <a:endParaRPr lang="en-US" dirty="0">
              <a:solidFill>
                <a:schemeClr val="bg1"/>
              </a:solidFill>
            </a:endParaRPr>
          </a:p>
        </p:txBody>
      </p:sp>
    </p:spTree>
    <p:extLst>
      <p:ext uri="{BB962C8B-B14F-4D97-AF65-F5344CB8AC3E}">
        <p14:creationId xmlns:p14="http://schemas.microsoft.com/office/powerpoint/2010/main" val="213515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7 – Managing Projects</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825172"/>
            <a:ext cx="10896600" cy="1648072"/>
          </a:xfrm>
        </p:spPr>
        <p:txBody>
          <a:bodyPr>
            <a:normAutofit/>
          </a:bodyPr>
          <a:lstStyle/>
          <a:p>
            <a:r>
              <a:rPr lang="en-GB" dirty="0">
                <a:latin typeface="Arial" panose="020B0604020202020204" pitchFamily="34" charset="0"/>
                <a:cs typeface="Arial" panose="020B0604020202020204" pitchFamily="34" charset="0"/>
              </a:rPr>
              <a:t>Controlling Projects</a:t>
            </a:r>
          </a:p>
          <a:p>
            <a:r>
              <a:rPr lang="en-GB" dirty="0">
                <a:latin typeface="Arial" panose="020B0604020202020204" pitchFamily="34" charset="0"/>
                <a:cs typeface="Arial" panose="020B0604020202020204" pitchFamily="34" charset="0"/>
              </a:rPr>
              <a:t>Completing Projects</a:t>
            </a:r>
          </a:p>
          <a:p>
            <a:r>
              <a:rPr lang="en-GB" dirty="0">
                <a:latin typeface="Arial" panose="020B0604020202020204" pitchFamily="34" charset="0"/>
                <a:cs typeface="Arial" panose="020B0604020202020204" pitchFamily="34" charset="0"/>
              </a:rPr>
              <a:t>Lessons Learned</a:t>
            </a:r>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3"/>
          <a:stretch>
            <a:fillRect/>
          </a:stretch>
        </p:blipFill>
        <p:spPr>
          <a:xfrm>
            <a:off x="7021286" y="3139414"/>
            <a:ext cx="4844517" cy="2468543"/>
          </a:xfrm>
          <a:prstGeom prst="rect">
            <a:avLst/>
          </a:prstGeom>
        </p:spPr>
      </p:pic>
    </p:spTree>
    <p:extLst>
      <p:ext uri="{BB962C8B-B14F-4D97-AF65-F5344CB8AC3E}">
        <p14:creationId xmlns:p14="http://schemas.microsoft.com/office/powerpoint/2010/main" val="4159076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Controlling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3</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29" y="1071051"/>
            <a:ext cx="10875057" cy="3631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Tracking Progress</a:t>
            </a:r>
            <a:br>
              <a:rPr lang="en-US" altLang="en-US" dirty="0"/>
            </a:br>
            <a:endParaRPr lang="en-US" altLang="en-US" dirty="0"/>
          </a:p>
          <a:p>
            <a:pPr marL="285750" indent="-285750">
              <a:buFont typeface="Arial" panose="020B0604020202020204" pitchFamily="34" charset="0"/>
              <a:buChar char="•"/>
            </a:pPr>
            <a:r>
              <a:rPr lang="en-GB" sz="1600" dirty="0"/>
              <a:t>Is the project progressing at least as fast as planned schedule</a:t>
            </a:r>
          </a:p>
          <a:p>
            <a:pPr marL="285750" indent="-285750">
              <a:buFont typeface="Arial" panose="020B0604020202020204" pitchFamily="34" charset="0"/>
              <a:buChar char="•"/>
            </a:pPr>
            <a:r>
              <a:rPr lang="en-GB" sz="1600" dirty="0"/>
              <a:t>Is the project budget being spent no faster than planned and costs</a:t>
            </a:r>
          </a:p>
          <a:p>
            <a:pPr marL="285750" indent="-285750">
              <a:buFont typeface="Arial" panose="020B0604020202020204" pitchFamily="34" charset="0"/>
              <a:buChar char="•"/>
            </a:pPr>
            <a:r>
              <a:rPr lang="en-GB" sz="1600" dirty="0"/>
              <a:t>Are the benefits from the project being delivered at the rate expected and benefits</a:t>
            </a:r>
            <a:br>
              <a:rPr lang="en-GB" sz="1600" dirty="0"/>
            </a:br>
            <a:br>
              <a:rPr lang="en-GB" sz="1600" dirty="0"/>
            </a:br>
            <a:r>
              <a:rPr lang="en-GB" sz="1600" dirty="0"/>
              <a:t>To track progress against any of these three dimensions 2 sets of information are required</a:t>
            </a:r>
          </a:p>
          <a:p>
            <a:endParaRPr lang="en-GB" sz="1600" dirty="0"/>
          </a:p>
          <a:p>
            <a:pPr marL="285750" indent="-285750">
              <a:buFont typeface="Arial" panose="020B0604020202020204" pitchFamily="34" charset="0"/>
              <a:buChar char="•"/>
            </a:pPr>
            <a:r>
              <a:rPr lang="en-GB" sz="1600" dirty="0"/>
              <a:t>How much work has been completed, how much money has been spent and what benefits have been achieved</a:t>
            </a:r>
          </a:p>
          <a:p>
            <a:pPr marL="285750" indent="-285750">
              <a:buFont typeface="Arial" panose="020B0604020202020204" pitchFamily="34" charset="0"/>
              <a:buChar char="•"/>
            </a:pPr>
            <a:r>
              <a:rPr lang="en-GB" sz="1600" dirty="0"/>
              <a:t>How much should have been pace completed, spent or achieved</a:t>
            </a:r>
          </a:p>
          <a:p>
            <a:pPr marL="285750" indent="-285750">
              <a:buFont typeface="Arial" panose="020B0604020202020204" pitchFamily="34" charset="0"/>
              <a:buChar char="•"/>
            </a:pPr>
            <a:endParaRPr lang="en-GB" sz="1800" dirty="0"/>
          </a:p>
          <a:p>
            <a:pPr eaLnBrk="1" hangingPunct="1">
              <a:spcBef>
                <a:spcPct val="50000"/>
              </a:spcBef>
            </a:pPr>
            <a:endParaRPr lang="en-US" altLang="en-US" dirty="0"/>
          </a:p>
        </p:txBody>
      </p:sp>
      <p:pic>
        <p:nvPicPr>
          <p:cNvPr id="3" name="Picture 2">
            <a:extLst>
              <a:ext uri="{FF2B5EF4-FFF2-40B4-BE49-F238E27FC236}">
                <a16:creationId xmlns:a16="http://schemas.microsoft.com/office/drawing/2014/main" id="{FEE864CC-85B5-DF42-BFD2-714A84316127}"/>
              </a:ext>
            </a:extLst>
          </p:cNvPr>
          <p:cNvPicPr>
            <a:picLocks noChangeAspect="1"/>
          </p:cNvPicPr>
          <p:nvPr/>
        </p:nvPicPr>
        <p:blipFill>
          <a:blip r:embed="rId3"/>
          <a:stretch>
            <a:fillRect/>
          </a:stretch>
        </p:blipFill>
        <p:spPr>
          <a:xfrm>
            <a:off x="6936014" y="4112264"/>
            <a:ext cx="4038600" cy="1181100"/>
          </a:xfrm>
          <a:prstGeom prst="rect">
            <a:avLst/>
          </a:prstGeom>
        </p:spPr>
      </p:pic>
    </p:spTree>
    <p:extLst>
      <p:ext uri="{BB962C8B-B14F-4D97-AF65-F5344CB8AC3E}">
        <p14:creationId xmlns:p14="http://schemas.microsoft.com/office/powerpoint/2010/main" val="3378429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Controlling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4</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29" y="1071051"/>
            <a:ext cx="10875057" cy="48474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US" altLang="en-US" dirty="0"/>
              <a:t>Progress Report</a:t>
            </a:r>
            <a:br>
              <a:rPr lang="en-US" altLang="en-US" dirty="0"/>
            </a:br>
            <a:br>
              <a:rPr lang="en-US" altLang="en-US" dirty="0"/>
            </a:br>
            <a:r>
              <a:rPr lang="en-GB" sz="1800" dirty="0"/>
              <a:t>Usually, projects produce summary weekly reports, and more detailed reports on a less regular basis. In typical self information in a report is</a:t>
            </a:r>
          </a:p>
          <a:p>
            <a:endParaRPr lang="en-GB" sz="1800" dirty="0"/>
          </a:p>
          <a:p>
            <a:pPr marL="285750" indent="-285750">
              <a:buFont typeface="Arial" panose="020B0604020202020204" pitchFamily="34" charset="0"/>
              <a:buChar char="•"/>
            </a:pPr>
            <a:r>
              <a:rPr lang="en-GB" sz="1800" dirty="0"/>
              <a:t>Project name</a:t>
            </a:r>
          </a:p>
          <a:p>
            <a:pPr marL="285750" indent="-285750">
              <a:buFont typeface="Arial" panose="020B0604020202020204" pitchFamily="34" charset="0"/>
              <a:buChar char="•"/>
            </a:pPr>
            <a:r>
              <a:rPr lang="en-GB" sz="1800" dirty="0"/>
              <a:t>Date and reporting period covered</a:t>
            </a:r>
          </a:p>
          <a:p>
            <a:pPr marL="285750" indent="-285750">
              <a:buFont typeface="Arial" panose="020B0604020202020204" pitchFamily="34" charset="0"/>
              <a:buChar char="•"/>
            </a:pPr>
            <a:r>
              <a:rPr lang="en-GB" sz="1800" dirty="0"/>
              <a:t>Summary of progress and status</a:t>
            </a:r>
          </a:p>
          <a:p>
            <a:pPr marL="285750" indent="-285750">
              <a:buFont typeface="Arial" panose="020B0604020202020204" pitchFamily="34" charset="0"/>
              <a:buChar char="•"/>
            </a:pPr>
            <a:r>
              <a:rPr lang="en-GB" sz="1800" dirty="0"/>
              <a:t>Main actions completed in the last period</a:t>
            </a:r>
          </a:p>
          <a:p>
            <a:pPr marL="285750" indent="-285750">
              <a:buFont typeface="Arial" panose="020B0604020202020204" pitchFamily="34" charset="0"/>
              <a:buChar char="•"/>
            </a:pPr>
            <a:r>
              <a:rPr lang="en-GB" sz="1800" dirty="0"/>
              <a:t>Main actions to be completed in the next reporting period</a:t>
            </a:r>
          </a:p>
          <a:p>
            <a:pPr marL="285750" indent="-285750">
              <a:buFont typeface="Arial" panose="020B0604020202020204" pitchFamily="34" charset="0"/>
              <a:buChar char="•"/>
            </a:pPr>
            <a:r>
              <a:rPr lang="en-GB" sz="1800" dirty="0"/>
              <a:t>Issues for escalation</a:t>
            </a:r>
          </a:p>
          <a:p>
            <a:pPr marL="285750" indent="-285750">
              <a:buFont typeface="Arial" panose="020B0604020202020204" pitchFamily="34" charset="0"/>
              <a:buChar char="•"/>
            </a:pPr>
            <a:r>
              <a:rPr lang="en-GB" sz="1800" dirty="0"/>
              <a:t>Risk support escalation</a:t>
            </a:r>
          </a:p>
          <a:p>
            <a:pPr marL="285750" indent="-285750">
              <a:buFont typeface="Arial" panose="020B0604020202020204" pitchFamily="34" charset="0"/>
              <a:buChar char="•"/>
            </a:pPr>
            <a:r>
              <a:rPr lang="en-GB" sz="1800" dirty="0"/>
              <a:t>Decisions and approvals required</a:t>
            </a:r>
          </a:p>
          <a:p>
            <a:pPr eaLnBrk="1" hangingPunct="1">
              <a:spcBef>
                <a:spcPct val="50000"/>
              </a:spcBef>
            </a:pPr>
            <a:endParaRPr lang="en-GB" sz="1800" dirty="0"/>
          </a:p>
          <a:p>
            <a:pPr eaLnBrk="1" hangingPunct="1">
              <a:spcBef>
                <a:spcPct val="50000"/>
              </a:spcBef>
            </a:pPr>
            <a:endParaRPr lang="en-US" altLang="en-US" dirty="0"/>
          </a:p>
        </p:txBody>
      </p:sp>
    </p:spTree>
    <p:extLst>
      <p:ext uri="{BB962C8B-B14F-4D97-AF65-F5344CB8AC3E}">
        <p14:creationId xmlns:p14="http://schemas.microsoft.com/office/powerpoint/2010/main" val="39093188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Controlling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5</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11673341"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US" altLang="en-US" dirty="0"/>
              <a:t>Review Project Status</a:t>
            </a:r>
            <a:br>
              <a:rPr lang="en-US" altLang="en-US" dirty="0"/>
            </a:br>
            <a:br>
              <a:rPr lang="en-US" altLang="en-US" dirty="0"/>
            </a:br>
            <a:r>
              <a:rPr lang="en-GB" sz="1800" dirty="0"/>
              <a:t>The typical aim of review session is to:</a:t>
            </a:r>
            <a:br>
              <a:rPr lang="en-GB" sz="1800" dirty="0"/>
            </a:br>
            <a:endParaRPr lang="en-GB" sz="1800" dirty="0"/>
          </a:p>
          <a:p>
            <a:pPr marL="285750" indent="-285750">
              <a:buFont typeface="Arial" panose="020B0604020202020204" pitchFamily="34" charset="0"/>
              <a:buChar char="•"/>
            </a:pPr>
            <a:r>
              <a:rPr lang="en-GB" sz="1800" dirty="0"/>
              <a:t>Verify project reports </a:t>
            </a:r>
          </a:p>
          <a:p>
            <a:pPr marL="285750" indent="-285750">
              <a:buFont typeface="Arial" panose="020B0604020202020204" pitchFamily="34" charset="0"/>
              <a:buChar char="•"/>
            </a:pPr>
            <a:r>
              <a:rPr lang="en-GB" sz="1800" dirty="0"/>
              <a:t>complete understanding of the project status. (work completed &amp; project team mood)</a:t>
            </a:r>
          </a:p>
          <a:p>
            <a:pPr marL="285750" indent="-285750">
              <a:buFont typeface="Arial" panose="020B0604020202020204" pitchFamily="34" charset="0"/>
              <a:buChar char="•"/>
            </a:pPr>
            <a:r>
              <a:rPr lang="en-GB" sz="1800" dirty="0"/>
              <a:t>Determining remedial actions required to maintain status</a:t>
            </a:r>
          </a:p>
          <a:p>
            <a:pPr marL="285750" indent="-285750">
              <a:buFont typeface="Arial" panose="020B0604020202020204" pitchFamily="34" charset="0"/>
              <a:buChar char="•"/>
            </a:pPr>
            <a:r>
              <a:rPr lang="en-GB" sz="1800" dirty="0"/>
              <a:t>Identify opportunities to improve project</a:t>
            </a:r>
          </a:p>
          <a:p>
            <a:pPr marL="285750" indent="-285750">
              <a:buFont typeface="Arial" panose="020B0604020202020204" pitchFamily="34" charset="0"/>
              <a:buChar char="•"/>
            </a:pPr>
            <a:r>
              <a:rPr lang="en-GB" sz="1800" dirty="0"/>
              <a:t>Discuss plans moving forward and generally share information</a:t>
            </a:r>
          </a:p>
          <a:p>
            <a:pPr marL="285750" indent="-285750">
              <a:buFont typeface="Arial" panose="020B0604020202020204" pitchFamily="34" charset="0"/>
              <a:buChar char="•"/>
            </a:pPr>
            <a:r>
              <a:rPr lang="en-GB" sz="1800" dirty="0"/>
              <a:t>Reduce the overhead on the product team in report in terms. </a:t>
            </a:r>
            <a:br>
              <a:rPr lang="en-GB" sz="1800" dirty="0"/>
            </a:br>
            <a:endParaRPr lang="en-GB" sz="1800" dirty="0"/>
          </a:p>
          <a:p>
            <a:r>
              <a:rPr lang="en-GB" sz="1800" dirty="0"/>
              <a:t>Reporting is a key part of working on a project but it is not the goal of projects to report</a:t>
            </a:r>
          </a:p>
          <a:p>
            <a:pPr eaLnBrk="1" hangingPunct="1">
              <a:spcBef>
                <a:spcPct val="50000"/>
              </a:spcBef>
            </a:pPr>
            <a:endParaRPr lang="en-US" altLang="en-US" dirty="0"/>
          </a:p>
        </p:txBody>
      </p:sp>
    </p:spTree>
    <p:extLst>
      <p:ext uri="{BB962C8B-B14F-4D97-AF65-F5344CB8AC3E}">
        <p14:creationId xmlns:p14="http://schemas.microsoft.com/office/powerpoint/2010/main" val="852563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Controlling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6</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11673341" cy="4708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US" altLang="en-US" dirty="0"/>
              <a:t>Review Project Status</a:t>
            </a:r>
            <a:br>
              <a:rPr lang="en-US" altLang="en-US" dirty="0"/>
            </a:br>
            <a:br>
              <a:rPr lang="en-US" altLang="en-US" dirty="0"/>
            </a:br>
            <a:r>
              <a:rPr lang="en-GB" sz="1800" dirty="0"/>
              <a:t>Typical contents of a review session consist of:</a:t>
            </a:r>
            <a:br>
              <a:rPr lang="en-GB" sz="1800" dirty="0"/>
            </a:br>
            <a:endParaRPr lang="en-GB" sz="1800" dirty="0"/>
          </a:p>
          <a:p>
            <a:pPr marL="285750" indent="-285750">
              <a:buFont typeface="Arial" panose="020B0604020202020204" pitchFamily="34" charset="0"/>
              <a:buChar char="•"/>
            </a:pPr>
            <a:r>
              <a:rPr lang="en-GB" sz="1800" dirty="0"/>
              <a:t>Informing team of any changes in direction, baseline plans or other relevant information</a:t>
            </a:r>
          </a:p>
          <a:p>
            <a:pPr marL="285750" indent="-285750">
              <a:buFont typeface="Arial" panose="020B0604020202020204" pitchFamily="34" charset="0"/>
              <a:buChar char="•"/>
            </a:pPr>
            <a:r>
              <a:rPr lang="en-GB" sz="1800" dirty="0"/>
              <a:t>Determining what the team achieved during the last period. </a:t>
            </a:r>
          </a:p>
          <a:p>
            <a:pPr marL="285750" indent="-285750">
              <a:buFont typeface="Arial" panose="020B0604020202020204" pitchFamily="34" charset="0"/>
              <a:buChar char="•"/>
            </a:pPr>
            <a:r>
              <a:rPr lang="en-GB" sz="1800" dirty="0"/>
              <a:t>Determining what the team plan to do the next period. (Does that match the project plan?)</a:t>
            </a:r>
          </a:p>
          <a:p>
            <a:pPr marL="285750" indent="-285750">
              <a:buFont typeface="Arial" panose="020B0604020202020204" pitchFamily="34" charset="0"/>
              <a:buChar char="•"/>
            </a:pPr>
            <a:r>
              <a:rPr lang="en-GB" sz="1800" dirty="0"/>
              <a:t>Discuss upcoming milestones</a:t>
            </a:r>
          </a:p>
          <a:p>
            <a:pPr marL="285750" indent="-285750">
              <a:buFont typeface="Arial" panose="020B0604020202020204" pitchFamily="34" charset="0"/>
              <a:buChar char="•"/>
            </a:pPr>
            <a:r>
              <a:rPr lang="en-GB" sz="1800" dirty="0"/>
              <a:t>Review plans and making amendments</a:t>
            </a:r>
          </a:p>
          <a:p>
            <a:pPr marL="285750" indent="-285750">
              <a:buFont typeface="Arial" panose="020B0604020202020204" pitchFamily="34" charset="0"/>
              <a:buChar char="•"/>
            </a:pPr>
            <a:r>
              <a:rPr lang="en-GB" sz="1800" dirty="0"/>
              <a:t>Check for any new issues, risks or changes to the team or anything members want to raise</a:t>
            </a:r>
          </a:p>
          <a:p>
            <a:pPr marL="285750" indent="-285750">
              <a:buFont typeface="Arial" panose="020B0604020202020204" pitchFamily="34" charset="0"/>
              <a:buChar char="•"/>
            </a:pPr>
            <a:r>
              <a:rPr lang="en-GB" sz="1800" dirty="0"/>
              <a:t>Assessing progress on issues and risks or changes the team are working on </a:t>
            </a:r>
          </a:p>
          <a:p>
            <a:pPr marL="285750" indent="-285750">
              <a:buFont typeface="Arial" panose="020B0604020202020204" pitchFamily="34" charset="0"/>
              <a:buChar char="•"/>
            </a:pPr>
            <a:r>
              <a:rPr lang="en-GB" sz="1800" dirty="0"/>
              <a:t>Discuss team or staff issues that may impact the project</a:t>
            </a:r>
          </a:p>
          <a:p>
            <a:pPr marL="285750" indent="-285750">
              <a:buFont typeface="Arial" panose="020B0604020202020204" pitchFamily="34" charset="0"/>
              <a:buChar char="•"/>
            </a:pPr>
            <a:r>
              <a:rPr lang="en-GB" sz="1800" dirty="0"/>
              <a:t>Report on actions held by the project manager or escalated to a higher support</a:t>
            </a:r>
          </a:p>
          <a:p>
            <a:pPr marL="285750" indent="-285750">
              <a:buFont typeface="Arial" panose="020B0604020202020204" pitchFamily="34" charset="0"/>
              <a:buChar char="•"/>
            </a:pPr>
            <a:r>
              <a:rPr lang="en-GB" sz="1800" dirty="0"/>
              <a:t>Any other points project team members want to discuss</a:t>
            </a:r>
          </a:p>
          <a:p>
            <a:pPr eaLnBrk="1" hangingPunct="1">
              <a:spcBef>
                <a:spcPct val="50000"/>
              </a:spcBef>
            </a:pPr>
            <a:endParaRPr lang="en-US" altLang="en-US" dirty="0"/>
          </a:p>
        </p:txBody>
      </p:sp>
    </p:spTree>
    <p:extLst>
      <p:ext uri="{BB962C8B-B14F-4D97-AF65-F5344CB8AC3E}">
        <p14:creationId xmlns:p14="http://schemas.microsoft.com/office/powerpoint/2010/main" val="10390519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Controlling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7</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11673341" cy="3600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US" altLang="en-US" dirty="0"/>
              <a:t>Review Project Status</a:t>
            </a:r>
            <a:br>
              <a:rPr lang="en-US" altLang="en-US" dirty="0"/>
            </a:br>
            <a:br>
              <a:rPr lang="en-US" altLang="en-US" dirty="0"/>
            </a:br>
            <a:r>
              <a:rPr lang="en-GB" sz="1800" dirty="0"/>
              <a:t>Following the review meeting a decision can be made about the project. Typical questions are</a:t>
            </a:r>
            <a:br>
              <a:rPr lang="en-GB" sz="1800" dirty="0"/>
            </a:br>
            <a:endParaRPr lang="en-GB" sz="1800" dirty="0"/>
          </a:p>
          <a:p>
            <a:pPr marL="285750" indent="-285750">
              <a:buFont typeface="Arial" panose="020B0604020202020204" pitchFamily="34" charset="0"/>
              <a:buChar char="•"/>
            </a:pPr>
            <a:r>
              <a:rPr lang="en-GB" sz="1800" dirty="0"/>
              <a:t>Is the project on track or not</a:t>
            </a:r>
          </a:p>
          <a:p>
            <a:pPr marL="285750" indent="-285750">
              <a:buFont typeface="Arial" panose="020B0604020202020204" pitchFamily="34" charset="0"/>
              <a:buChar char="•"/>
            </a:pPr>
            <a:r>
              <a:rPr lang="en-GB" sz="1800" dirty="0"/>
              <a:t>What is the overall project status</a:t>
            </a:r>
          </a:p>
          <a:p>
            <a:pPr marL="285750" indent="-285750">
              <a:buFont typeface="Arial" panose="020B0604020202020204" pitchFamily="34" charset="0"/>
              <a:buChar char="•"/>
            </a:pPr>
            <a:r>
              <a:rPr lang="en-GB" sz="1800" dirty="0"/>
              <a:t>What can you do to bring the project back on track</a:t>
            </a:r>
          </a:p>
          <a:p>
            <a:pPr marL="285750" indent="-285750">
              <a:buFont typeface="Arial" panose="020B0604020202020204" pitchFamily="34" charset="0"/>
              <a:buChar char="•"/>
            </a:pPr>
            <a:r>
              <a:rPr lang="en-GB" sz="1800" dirty="0"/>
              <a:t>What is the current view of the likely outcome of the project</a:t>
            </a:r>
          </a:p>
          <a:p>
            <a:pPr marL="285750" indent="-285750">
              <a:buFont typeface="Arial" panose="020B0604020202020204" pitchFamily="34" charset="0"/>
              <a:buChar char="•"/>
            </a:pPr>
            <a:r>
              <a:rPr lang="en-GB" sz="1800" dirty="0"/>
              <a:t>Is there anything that needs escalating or warning the sponsor about</a:t>
            </a:r>
          </a:p>
          <a:p>
            <a:pPr marL="285750" indent="-285750">
              <a:buFont typeface="Arial" panose="020B0604020202020204" pitchFamily="34" charset="0"/>
              <a:buChar char="•"/>
            </a:pPr>
            <a:r>
              <a:rPr lang="en-GB" sz="1800" dirty="0"/>
              <a:t>Are there any actions relating to team motivation or management</a:t>
            </a:r>
          </a:p>
          <a:p>
            <a:pPr eaLnBrk="1" hangingPunct="1">
              <a:spcBef>
                <a:spcPct val="50000"/>
              </a:spcBef>
            </a:pPr>
            <a:endParaRPr lang="en-US" altLang="en-US" dirty="0"/>
          </a:p>
        </p:txBody>
      </p:sp>
    </p:spTree>
    <p:extLst>
      <p:ext uri="{BB962C8B-B14F-4D97-AF65-F5344CB8AC3E}">
        <p14:creationId xmlns:p14="http://schemas.microsoft.com/office/powerpoint/2010/main" val="40017860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Controlling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8</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1" y="1071051"/>
            <a:ext cx="5417684"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US" altLang="en-US" dirty="0"/>
              <a:t>Dependencies</a:t>
            </a:r>
            <a:br>
              <a:rPr lang="en-US" altLang="en-US" dirty="0"/>
            </a:br>
            <a:endParaRPr lang="en-US" altLang="en-US" dirty="0"/>
          </a:p>
          <a:p>
            <a:pPr marL="285750" indent="-285750">
              <a:buFont typeface="Arial" panose="020B0604020202020204" pitchFamily="34" charset="0"/>
              <a:buChar char="•"/>
            </a:pPr>
            <a:r>
              <a:rPr lang="en-GB" sz="1800" dirty="0"/>
              <a:t>Internal dependencies -  relationships between tasks within the project plan.</a:t>
            </a:r>
            <a:br>
              <a:rPr lang="en-GB" sz="1800" dirty="0"/>
            </a:br>
            <a:endParaRPr lang="en-GB" sz="1800" dirty="0"/>
          </a:p>
          <a:p>
            <a:pPr marL="342900" indent="-342900">
              <a:buFont typeface="Arial" panose="020B0604020202020204" pitchFamily="34" charset="0"/>
              <a:buChar char="•"/>
            </a:pPr>
            <a:r>
              <a:rPr lang="en-GB" sz="1800" dirty="0"/>
              <a:t>External dependencies - relationships between tasks within the project and tasks external to the project. The latter may or may not be on another project. These are sometimes called interfaces.</a:t>
            </a:r>
            <a:br>
              <a:rPr lang="en-GB" sz="1800" dirty="0"/>
            </a:br>
            <a:br>
              <a:rPr lang="en-GB" sz="1800" dirty="0"/>
            </a:br>
            <a:endParaRPr lang="en-GB" sz="1800" dirty="0"/>
          </a:p>
          <a:p>
            <a:r>
              <a:rPr lang="en-GB" sz="1800" dirty="0"/>
              <a:t>It is important that project managers monitor </a:t>
            </a:r>
          </a:p>
          <a:p>
            <a:r>
              <a:rPr lang="en-GB" sz="1800" dirty="0"/>
              <a:t>and manage dependencies, otherwise projects can fail. </a:t>
            </a:r>
          </a:p>
        </p:txBody>
      </p:sp>
      <p:pic>
        <p:nvPicPr>
          <p:cNvPr id="6" name="Picture 5">
            <a:extLst>
              <a:ext uri="{FF2B5EF4-FFF2-40B4-BE49-F238E27FC236}">
                <a16:creationId xmlns:a16="http://schemas.microsoft.com/office/drawing/2014/main" id="{F03E8C35-970A-DC43-AD48-1A22AE6FB9A5}"/>
              </a:ext>
            </a:extLst>
          </p:cNvPr>
          <p:cNvPicPr>
            <a:picLocks noChangeAspect="1"/>
          </p:cNvPicPr>
          <p:nvPr/>
        </p:nvPicPr>
        <p:blipFill>
          <a:blip r:embed="rId3"/>
          <a:stretch>
            <a:fillRect/>
          </a:stretch>
        </p:blipFill>
        <p:spPr>
          <a:xfrm>
            <a:off x="6462363" y="1266848"/>
            <a:ext cx="5453866" cy="3959187"/>
          </a:xfrm>
          <a:prstGeom prst="rect">
            <a:avLst/>
          </a:prstGeom>
        </p:spPr>
      </p:pic>
    </p:spTree>
    <p:extLst>
      <p:ext uri="{BB962C8B-B14F-4D97-AF65-F5344CB8AC3E}">
        <p14:creationId xmlns:p14="http://schemas.microsoft.com/office/powerpoint/2010/main" val="18658980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Controlling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9</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11571741" cy="49090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Contingency Plans</a:t>
            </a:r>
            <a:br>
              <a:rPr lang="en-US" altLang="en-US" dirty="0"/>
            </a:br>
            <a:br>
              <a:rPr lang="en-US" altLang="en-US" dirty="0"/>
            </a:br>
            <a:r>
              <a:rPr lang="en-GB" sz="1700" dirty="0"/>
              <a:t>When a risk cannot be controlled, the alternative is to mitigate the impact it would have should it occur.</a:t>
            </a:r>
            <a:br>
              <a:rPr lang="en-GB" sz="1700" dirty="0"/>
            </a:br>
            <a:endParaRPr lang="en-GB" sz="1700" dirty="0"/>
          </a:p>
          <a:p>
            <a:pPr marL="285750" indent="-285750" eaLnBrk="1" hangingPunct="1">
              <a:spcBef>
                <a:spcPct val="50000"/>
              </a:spcBef>
              <a:buFont typeface="Arial" panose="020B0604020202020204" pitchFamily="34" charset="0"/>
              <a:buChar char="•"/>
            </a:pPr>
            <a:r>
              <a:rPr lang="en-GB" sz="1700" dirty="0"/>
              <a:t>Identify the risk events that require a contingency plan</a:t>
            </a:r>
          </a:p>
          <a:p>
            <a:pPr marL="285750" indent="-285750" eaLnBrk="1" hangingPunct="1">
              <a:spcBef>
                <a:spcPct val="50000"/>
              </a:spcBef>
              <a:buFont typeface="Arial" panose="020B0604020202020204" pitchFamily="34" charset="0"/>
              <a:buChar char="•"/>
            </a:pPr>
            <a:r>
              <a:rPr lang="en-GB" sz="1700" dirty="0"/>
              <a:t>Define the plan</a:t>
            </a:r>
          </a:p>
          <a:p>
            <a:pPr marL="285750" indent="-285750" eaLnBrk="1" hangingPunct="1">
              <a:spcBef>
                <a:spcPct val="50000"/>
              </a:spcBef>
              <a:buFont typeface="Arial" panose="020B0604020202020204" pitchFamily="34" charset="0"/>
              <a:buChar char="•"/>
            </a:pPr>
            <a:r>
              <a:rPr lang="en-GB" sz="1700" dirty="0"/>
              <a:t>Determine the triggers (</a:t>
            </a:r>
            <a:r>
              <a:rPr lang="en-GB" sz="1700" dirty="0" err="1"/>
              <a:t>ie</a:t>
            </a:r>
            <a:r>
              <a:rPr lang="en-GB" sz="1700" dirty="0"/>
              <a:t>, what will trigger the plan)</a:t>
            </a:r>
          </a:p>
          <a:p>
            <a:pPr marL="285750" indent="-285750" eaLnBrk="1" hangingPunct="1">
              <a:spcBef>
                <a:spcPct val="50000"/>
              </a:spcBef>
              <a:buFont typeface="Arial" panose="020B0604020202020204" pitchFamily="34" charset="0"/>
              <a:buChar char="•"/>
            </a:pPr>
            <a:r>
              <a:rPr lang="en-GB" sz="1700" dirty="0"/>
              <a:t>Ensure resources available to implement the plan</a:t>
            </a:r>
          </a:p>
          <a:p>
            <a:pPr marL="285750" indent="-285750" eaLnBrk="1" hangingPunct="1">
              <a:spcBef>
                <a:spcPct val="50000"/>
              </a:spcBef>
              <a:buFont typeface="Arial" panose="020B0604020202020204" pitchFamily="34" charset="0"/>
              <a:buChar char="•"/>
            </a:pPr>
            <a:r>
              <a:rPr lang="en-GB" sz="1700" dirty="0"/>
              <a:t>Ensure the contingency plan reduces risk</a:t>
            </a:r>
          </a:p>
          <a:p>
            <a:pPr marL="285750" indent="-285750" eaLnBrk="1" hangingPunct="1">
              <a:spcBef>
                <a:spcPct val="50000"/>
              </a:spcBef>
              <a:buFont typeface="Arial" panose="020B0604020202020204" pitchFamily="34" charset="0"/>
              <a:buChar char="•"/>
            </a:pPr>
            <a:r>
              <a:rPr lang="en-GB" sz="1700" dirty="0"/>
              <a:t>Ensure sponsor and stakeholders understand the implications if implemented</a:t>
            </a:r>
          </a:p>
          <a:p>
            <a:pPr marL="285750" indent="-285750" eaLnBrk="1" hangingPunct="1">
              <a:spcBef>
                <a:spcPct val="50000"/>
              </a:spcBef>
              <a:buFont typeface="Arial" panose="020B0604020202020204" pitchFamily="34" charset="0"/>
              <a:buChar char="•"/>
            </a:pPr>
            <a:r>
              <a:rPr lang="en-GB" sz="1700" dirty="0"/>
              <a:t>Monitor for trigger events</a:t>
            </a:r>
          </a:p>
          <a:p>
            <a:pPr marL="285750" indent="-285750" eaLnBrk="1" hangingPunct="1">
              <a:spcBef>
                <a:spcPct val="50000"/>
              </a:spcBef>
              <a:buFont typeface="Arial" panose="020B0604020202020204" pitchFamily="34" charset="0"/>
              <a:buChar char="•"/>
            </a:pPr>
            <a:r>
              <a:rPr lang="en-GB" sz="1700" dirty="0"/>
              <a:t>Maintain the contingency plan</a:t>
            </a:r>
          </a:p>
          <a:p>
            <a:pPr eaLnBrk="1" hangingPunct="1">
              <a:spcBef>
                <a:spcPct val="50000"/>
              </a:spcBef>
            </a:pPr>
            <a:endParaRPr lang="en-US" altLang="en-US" sz="1800" dirty="0"/>
          </a:p>
        </p:txBody>
      </p:sp>
    </p:spTree>
    <p:extLst>
      <p:ext uri="{BB962C8B-B14F-4D97-AF65-F5344CB8AC3E}">
        <p14:creationId xmlns:p14="http://schemas.microsoft.com/office/powerpoint/2010/main" val="14723183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Controlling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10</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73843" y="674176"/>
            <a:ext cx="11644313" cy="59862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Team Performance</a:t>
            </a:r>
          </a:p>
          <a:p>
            <a:r>
              <a:rPr lang="en-GB" sz="1800" dirty="0"/>
              <a:t>No matter how good a project manager unless team members do the work allocated a project is likely to fail. A project manager has to be able to drive performance in the project team and well-managed/motivated teams will perform far better than a better resourced and skilled team that lacks motivation.</a:t>
            </a:r>
            <a:br>
              <a:rPr lang="en-GB" sz="1800" dirty="0"/>
            </a:br>
            <a:br>
              <a:rPr lang="en-GB" sz="1800" dirty="0"/>
            </a:br>
            <a:r>
              <a:rPr lang="en-GB" sz="1600" dirty="0"/>
              <a:t>Consider:</a:t>
            </a:r>
          </a:p>
          <a:p>
            <a:pPr marL="285750" indent="-285750">
              <a:buFont typeface="Arial" panose="020B0604020202020204" pitchFamily="34" charset="0"/>
              <a:buChar char="•"/>
            </a:pPr>
            <a:r>
              <a:rPr lang="en-GB" sz="1600" dirty="0"/>
              <a:t>Why they are in the team</a:t>
            </a:r>
          </a:p>
          <a:p>
            <a:pPr marL="285750" indent="-285750">
              <a:buFont typeface="Arial" panose="020B0604020202020204" pitchFamily="34" charset="0"/>
              <a:buChar char="•"/>
            </a:pPr>
            <a:r>
              <a:rPr lang="en-GB" sz="1600" dirty="0"/>
              <a:t>What they expected to deliver</a:t>
            </a:r>
          </a:p>
          <a:p>
            <a:pPr marL="285750" indent="-285750">
              <a:buFont typeface="Arial" panose="020B0604020202020204" pitchFamily="34" charset="0"/>
              <a:buChar char="•"/>
            </a:pPr>
            <a:r>
              <a:rPr lang="en-GB" sz="1600" dirty="0"/>
              <a:t>When they are expected to deliver it</a:t>
            </a:r>
          </a:p>
          <a:p>
            <a:pPr marL="285750" indent="-285750">
              <a:buFont typeface="Arial" panose="020B0604020202020204" pitchFamily="34" charset="0"/>
              <a:buChar char="•"/>
            </a:pPr>
            <a:r>
              <a:rPr lang="en-GB" sz="1600" dirty="0"/>
              <a:t>What resources they have at their disposal</a:t>
            </a:r>
          </a:p>
          <a:p>
            <a:r>
              <a:rPr lang="en-GB" sz="1600" dirty="0"/>
              <a:t>How much freedom they have to work out what they should be doing</a:t>
            </a:r>
            <a:br>
              <a:rPr lang="en-GB" sz="1600" dirty="0"/>
            </a:br>
            <a:br>
              <a:rPr lang="en-GB" sz="1600" dirty="0"/>
            </a:br>
            <a:r>
              <a:rPr lang="en-GB" sz="1600" dirty="0"/>
              <a:t>Removing individual distractions, irritations and concerns:</a:t>
            </a:r>
          </a:p>
          <a:p>
            <a:pPr marL="285750" indent="-285750">
              <a:buFont typeface="Arial" panose="020B0604020202020204" pitchFamily="34" charset="0"/>
              <a:buChar char="•"/>
            </a:pPr>
            <a:r>
              <a:rPr lang="en-GB" sz="1600" dirty="0"/>
              <a:t>Not feeling that they are adding value</a:t>
            </a:r>
          </a:p>
          <a:p>
            <a:pPr marL="285750" indent="-285750">
              <a:buFont typeface="Arial" panose="020B0604020202020204" pitchFamily="34" charset="0"/>
              <a:buChar char="•"/>
            </a:pPr>
            <a:r>
              <a:rPr lang="en-GB" sz="1600" dirty="0"/>
              <a:t>Not knowing their personal work is valued</a:t>
            </a:r>
          </a:p>
          <a:p>
            <a:pPr marL="285750" indent="-285750">
              <a:buFont typeface="Arial" panose="020B0604020202020204" pitchFamily="34" charset="0"/>
              <a:buChar char="•"/>
            </a:pPr>
            <a:r>
              <a:rPr lang="en-GB" sz="1600" dirty="0"/>
              <a:t>Not knowing that their career is progressing whilst on the project</a:t>
            </a:r>
          </a:p>
          <a:p>
            <a:pPr marL="285750" indent="-285750">
              <a:buFont typeface="Arial" panose="020B0604020202020204" pitchFamily="34" charset="0"/>
              <a:buChar char="•"/>
            </a:pPr>
            <a:r>
              <a:rPr lang="en-GB" sz="1600" dirty="0"/>
              <a:t>Being unsure if they have a job to go back to once the project is complete</a:t>
            </a:r>
          </a:p>
          <a:p>
            <a:pPr marL="285750" indent="-285750">
              <a:buFont typeface="Arial" panose="020B0604020202020204" pitchFamily="34" charset="0"/>
              <a:buChar char="•"/>
            </a:pPr>
            <a:r>
              <a:rPr lang="en-GB" sz="1600" dirty="0"/>
              <a:t>Avoiding demotivation: factors such as uncertainty or lack of value will create demotivation</a:t>
            </a:r>
          </a:p>
          <a:p>
            <a:pPr marL="285750" indent="-285750">
              <a:buFont typeface="Arial" panose="020B0604020202020204" pitchFamily="34" charset="0"/>
              <a:buChar char="•"/>
            </a:pPr>
            <a:endParaRPr lang="en-GB" sz="1600" dirty="0"/>
          </a:p>
          <a:p>
            <a:pPr eaLnBrk="1" hangingPunct="1">
              <a:spcBef>
                <a:spcPct val="50000"/>
              </a:spcBef>
            </a:pPr>
            <a:endParaRPr lang="en-GB" sz="1800" dirty="0"/>
          </a:p>
          <a:p>
            <a:pPr eaLnBrk="1" hangingPunct="1">
              <a:spcBef>
                <a:spcPct val="50000"/>
              </a:spcBef>
            </a:pPr>
            <a:endParaRPr lang="en-US" altLang="en-US" dirty="0"/>
          </a:p>
        </p:txBody>
      </p:sp>
    </p:spTree>
    <p:extLst>
      <p:ext uri="{BB962C8B-B14F-4D97-AF65-F5344CB8AC3E}">
        <p14:creationId xmlns:p14="http://schemas.microsoft.com/office/powerpoint/2010/main" val="32930743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Controlling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11</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784156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Managing 3</a:t>
            </a:r>
            <a:r>
              <a:rPr lang="en-US" altLang="en-US" baseline="30000" dirty="0"/>
              <a:t>rd</a:t>
            </a:r>
            <a:r>
              <a:rPr lang="en-US" altLang="en-US" dirty="0"/>
              <a:t> Parties</a:t>
            </a:r>
          </a:p>
        </p:txBody>
      </p:sp>
    </p:spTree>
    <p:extLst>
      <p:ext uri="{BB962C8B-B14F-4D97-AF65-F5344CB8AC3E}">
        <p14:creationId xmlns:p14="http://schemas.microsoft.com/office/powerpoint/2010/main" val="27195081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Controlling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12</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11615284" cy="3508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Addressing Problems</a:t>
            </a:r>
          </a:p>
          <a:p>
            <a:br>
              <a:rPr lang="en-GB" sz="1800" dirty="0"/>
            </a:br>
            <a:r>
              <a:rPr lang="en-GB" sz="1800" dirty="0"/>
              <a:t>Dealing with problems - when and how to change project team members and when to stop a project.</a:t>
            </a:r>
          </a:p>
          <a:p>
            <a:br>
              <a:rPr lang="en-GB" sz="1800" dirty="0"/>
            </a:br>
            <a:r>
              <a:rPr lang="en-GB" sz="1800" dirty="0"/>
              <a:t>Unfortunately there are occasions when someone needs to be replaced on a project team.</a:t>
            </a:r>
            <a:br>
              <a:rPr lang="en-GB" sz="1800" dirty="0"/>
            </a:br>
            <a:endParaRPr lang="en-GB" sz="1800" dirty="0"/>
          </a:p>
          <a:p>
            <a:pPr marL="285750" indent="-285750">
              <a:buFont typeface="Arial" panose="020B0604020202020204" pitchFamily="34" charset="0"/>
              <a:buChar char="•"/>
            </a:pPr>
            <a:r>
              <a:rPr lang="en-GB" sz="1800" dirty="0"/>
              <a:t>Do not leave it too late</a:t>
            </a:r>
          </a:p>
          <a:p>
            <a:pPr marL="285750" indent="-285750">
              <a:buFont typeface="Arial" panose="020B0604020202020204" pitchFamily="34" charset="0"/>
              <a:buChar char="•"/>
            </a:pPr>
            <a:r>
              <a:rPr lang="en-GB" sz="1800" dirty="0"/>
              <a:t>Decisions must be based on project needs</a:t>
            </a:r>
          </a:p>
          <a:p>
            <a:pPr marL="285750" indent="-285750">
              <a:buFont typeface="Arial" panose="020B0604020202020204" pitchFamily="34" charset="0"/>
              <a:buChar char="•"/>
            </a:pPr>
            <a:r>
              <a:rPr lang="en-GB" sz="1800" dirty="0"/>
              <a:t>Ensure a replacement is available</a:t>
            </a:r>
          </a:p>
          <a:p>
            <a:endParaRPr lang="en-GB" sz="1800" dirty="0"/>
          </a:p>
          <a:p>
            <a:pPr eaLnBrk="1" hangingPunct="1">
              <a:spcBef>
                <a:spcPct val="50000"/>
              </a:spcBef>
            </a:pPr>
            <a:endParaRPr lang="en-US" altLang="en-US" dirty="0"/>
          </a:p>
        </p:txBody>
      </p:sp>
    </p:spTree>
    <p:extLst>
      <p:ext uri="{BB962C8B-B14F-4D97-AF65-F5344CB8AC3E}">
        <p14:creationId xmlns:p14="http://schemas.microsoft.com/office/powerpoint/2010/main" val="5611516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Controlling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13</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1" y="1016831"/>
            <a:ext cx="601277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Addressing Problems</a:t>
            </a:r>
          </a:p>
        </p:txBody>
      </p:sp>
      <p:sp>
        <p:nvSpPr>
          <p:cNvPr id="7" name="Text Box 12">
            <a:extLst>
              <a:ext uri="{FF2B5EF4-FFF2-40B4-BE49-F238E27FC236}">
                <a16:creationId xmlns:a16="http://schemas.microsoft.com/office/drawing/2014/main" id="{71A851E3-EF5F-C948-8503-69552A0A57AD}"/>
              </a:ext>
            </a:extLst>
          </p:cNvPr>
          <p:cNvSpPr txBox="1">
            <a:spLocks noChangeArrowheads="1"/>
          </p:cNvSpPr>
          <p:nvPr/>
        </p:nvSpPr>
        <p:spPr bwMode="auto">
          <a:xfrm>
            <a:off x="6274028" y="1247663"/>
            <a:ext cx="6270171"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br>
              <a:rPr lang="en-GB" sz="1600" dirty="0"/>
            </a:br>
            <a:r>
              <a:rPr lang="en-GB" sz="1600" dirty="0">
                <a:solidFill>
                  <a:srgbClr val="FF0000"/>
                </a:solidFill>
              </a:rPr>
              <a:t>Signs of a Failing Project</a:t>
            </a:r>
          </a:p>
          <a:p>
            <a:endParaRPr lang="en-GB" sz="1600" dirty="0">
              <a:solidFill>
                <a:srgbClr val="FF0000"/>
              </a:solidFill>
            </a:endParaRPr>
          </a:p>
          <a:p>
            <a:pPr marL="285750" indent="-285750">
              <a:buFont typeface="Arial" panose="020B0604020202020204" pitchFamily="34" charset="0"/>
              <a:buChar char="•"/>
            </a:pPr>
            <a:r>
              <a:rPr lang="en-GB" sz="1600" dirty="0">
                <a:solidFill>
                  <a:srgbClr val="FF0000"/>
                </a:solidFill>
              </a:rPr>
              <a:t>Lack of understanding of real progress</a:t>
            </a:r>
          </a:p>
          <a:p>
            <a:pPr marL="285750" indent="-285750">
              <a:buFont typeface="Arial" panose="020B0604020202020204" pitchFamily="34" charset="0"/>
              <a:buChar char="•"/>
            </a:pPr>
            <a:r>
              <a:rPr lang="en-GB" sz="1600" dirty="0">
                <a:solidFill>
                  <a:srgbClr val="FF0000"/>
                </a:solidFill>
              </a:rPr>
              <a:t>Increasing problems</a:t>
            </a:r>
          </a:p>
          <a:p>
            <a:pPr marL="285750" indent="-285750">
              <a:buFont typeface="Arial" panose="020B0604020202020204" pitchFamily="34" charset="0"/>
              <a:buChar char="•"/>
            </a:pPr>
            <a:r>
              <a:rPr lang="en-GB" sz="1600" dirty="0">
                <a:solidFill>
                  <a:srgbClr val="FF0000"/>
                </a:solidFill>
              </a:rPr>
              <a:t>Increasing planning problems</a:t>
            </a:r>
          </a:p>
          <a:p>
            <a:br>
              <a:rPr lang="en-GB" sz="1600" dirty="0">
                <a:solidFill>
                  <a:srgbClr val="FF0000"/>
                </a:solidFill>
              </a:rPr>
            </a:br>
            <a:r>
              <a:rPr lang="en-GB" sz="1600" dirty="0">
                <a:solidFill>
                  <a:srgbClr val="FF0000"/>
                </a:solidFill>
              </a:rPr>
              <a:t>Further problems:</a:t>
            </a:r>
            <a:br>
              <a:rPr lang="en-GB" sz="1600" dirty="0">
                <a:solidFill>
                  <a:srgbClr val="FF0000"/>
                </a:solidFill>
              </a:rPr>
            </a:br>
            <a:endParaRPr lang="en-GB" sz="1600" dirty="0">
              <a:solidFill>
                <a:srgbClr val="FF0000"/>
              </a:solidFill>
            </a:endParaRPr>
          </a:p>
          <a:p>
            <a:pPr marL="285750" indent="-285750">
              <a:buFont typeface="Arial" panose="020B0604020202020204" pitchFamily="34" charset="0"/>
              <a:buChar char="•"/>
            </a:pPr>
            <a:r>
              <a:rPr lang="en-GB" sz="1600" dirty="0">
                <a:solidFill>
                  <a:srgbClr val="FF0000"/>
                </a:solidFill>
              </a:rPr>
              <a:t>Scope reduces to achieve targets</a:t>
            </a:r>
          </a:p>
          <a:p>
            <a:pPr marL="285750" indent="-285750">
              <a:buFont typeface="Arial" panose="020B0604020202020204" pitchFamily="34" charset="0"/>
              <a:buChar char="•"/>
            </a:pPr>
            <a:r>
              <a:rPr lang="en-GB" sz="1600" dirty="0">
                <a:solidFill>
                  <a:srgbClr val="FF0000"/>
                </a:solidFill>
              </a:rPr>
              <a:t>No viable action plan</a:t>
            </a:r>
          </a:p>
          <a:p>
            <a:pPr marL="285750" indent="-285750">
              <a:buFont typeface="Arial" panose="020B0604020202020204" pitchFamily="34" charset="0"/>
              <a:buChar char="•"/>
            </a:pPr>
            <a:r>
              <a:rPr lang="en-GB" sz="1600" dirty="0">
                <a:solidFill>
                  <a:srgbClr val="FF0000"/>
                </a:solidFill>
              </a:rPr>
              <a:t>Business needs change &amp; project goals become of no value </a:t>
            </a:r>
          </a:p>
        </p:txBody>
      </p:sp>
      <p:sp>
        <p:nvSpPr>
          <p:cNvPr id="8" name="Text Box 12">
            <a:extLst>
              <a:ext uri="{FF2B5EF4-FFF2-40B4-BE49-F238E27FC236}">
                <a16:creationId xmlns:a16="http://schemas.microsoft.com/office/drawing/2014/main" id="{1CF196C7-37D7-974F-962A-5E3C4CE7BDC7}"/>
              </a:ext>
            </a:extLst>
          </p:cNvPr>
          <p:cNvSpPr txBox="1">
            <a:spLocks noChangeArrowheads="1"/>
          </p:cNvSpPr>
          <p:nvPr/>
        </p:nvSpPr>
        <p:spPr bwMode="auto">
          <a:xfrm>
            <a:off x="286431" y="1480370"/>
            <a:ext cx="6270171" cy="32932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sz="1600" dirty="0">
                <a:solidFill>
                  <a:srgbClr val="FF0000"/>
                </a:solidFill>
              </a:rPr>
              <a:t>Stopping a Project </a:t>
            </a:r>
            <a:r>
              <a:rPr lang="en-GB" sz="1600" dirty="0"/>
              <a:t>- occasions when projects need to stop</a:t>
            </a:r>
          </a:p>
          <a:p>
            <a:endParaRPr lang="en-GB" sz="1600" dirty="0"/>
          </a:p>
          <a:p>
            <a:pPr marL="285750" indent="-285750">
              <a:buFont typeface="Arial" panose="020B0604020202020204" pitchFamily="34" charset="0"/>
              <a:buChar char="•"/>
            </a:pPr>
            <a:r>
              <a:rPr lang="en-GB" sz="1600" dirty="0"/>
              <a:t>Unrecoverable and will not deliver</a:t>
            </a:r>
          </a:p>
          <a:p>
            <a:pPr marL="285750" indent="-285750">
              <a:buFont typeface="Arial" panose="020B0604020202020204" pitchFamily="34" charset="0"/>
              <a:buChar char="•"/>
            </a:pPr>
            <a:r>
              <a:rPr lang="en-GB" sz="1600" dirty="0"/>
              <a:t>Actual cost invested exceeds benefits</a:t>
            </a:r>
          </a:p>
          <a:p>
            <a:pPr marL="285750" indent="-285750">
              <a:buFont typeface="Arial" panose="020B0604020202020204" pitchFamily="34" charset="0"/>
              <a:buChar char="•"/>
            </a:pPr>
            <a:r>
              <a:rPr lang="en-GB" sz="1600" dirty="0"/>
              <a:t>Cost of continuing is greater than possible benefits</a:t>
            </a:r>
          </a:p>
          <a:p>
            <a:pPr marL="285750" indent="-285750">
              <a:buFont typeface="Arial" panose="020B0604020202020204" pitchFamily="34" charset="0"/>
              <a:buChar char="•"/>
            </a:pPr>
            <a:r>
              <a:rPr lang="en-GB" sz="1600" dirty="0"/>
              <a:t>Business model changes</a:t>
            </a:r>
            <a:br>
              <a:rPr lang="en-GB" sz="1600" dirty="0"/>
            </a:br>
            <a:endParaRPr lang="en-GB" sz="1600" dirty="0"/>
          </a:p>
          <a:p>
            <a:r>
              <a:rPr lang="en-GB" sz="1600" dirty="0"/>
              <a:t>Project managers &amp; sponsor should :</a:t>
            </a:r>
            <a:br>
              <a:rPr lang="en-GB" sz="1600" dirty="0"/>
            </a:br>
            <a:endParaRPr lang="en-GB" sz="1600" dirty="0"/>
          </a:p>
          <a:p>
            <a:r>
              <a:rPr lang="en-GB" sz="1600" dirty="0"/>
              <a:t>Halt a failing project</a:t>
            </a:r>
          </a:p>
          <a:p>
            <a:r>
              <a:rPr lang="en-GB" sz="1600" dirty="0"/>
              <a:t>Do not wait too long for it to improve</a:t>
            </a:r>
          </a:p>
          <a:p>
            <a:r>
              <a:rPr lang="en-GB" sz="1600" dirty="0"/>
              <a:t>Do not overly penalise underperformance</a:t>
            </a:r>
          </a:p>
          <a:p>
            <a:r>
              <a:rPr lang="en-GB" sz="1600" dirty="0"/>
              <a:t>Learn from the experience</a:t>
            </a:r>
          </a:p>
        </p:txBody>
      </p:sp>
    </p:spTree>
    <p:extLst>
      <p:ext uri="{BB962C8B-B14F-4D97-AF65-F5344CB8AC3E}">
        <p14:creationId xmlns:p14="http://schemas.microsoft.com/office/powerpoint/2010/main" val="15381878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Controlling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14</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784156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Varying Project Duration</a:t>
            </a:r>
          </a:p>
        </p:txBody>
      </p:sp>
      <p:sp>
        <p:nvSpPr>
          <p:cNvPr id="9" name="Text Box 12">
            <a:extLst>
              <a:ext uri="{FF2B5EF4-FFF2-40B4-BE49-F238E27FC236}">
                <a16:creationId xmlns:a16="http://schemas.microsoft.com/office/drawing/2014/main" id="{B237E685-EE2C-E546-AC07-40ED4CC3FE19}"/>
              </a:ext>
            </a:extLst>
          </p:cNvPr>
          <p:cNvSpPr txBox="1">
            <a:spLocks noChangeArrowheads="1"/>
          </p:cNvSpPr>
          <p:nvPr/>
        </p:nvSpPr>
        <p:spPr bwMode="auto">
          <a:xfrm>
            <a:off x="6545943" y="2077298"/>
            <a:ext cx="3497943"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342900" indent="-342900">
              <a:spcBef>
                <a:spcPct val="50000"/>
              </a:spcBef>
              <a:buFont typeface="Arial" panose="020B0604020202020204" pitchFamily="34" charset="0"/>
              <a:buChar char="•"/>
            </a:pPr>
            <a:r>
              <a:rPr lang="en-US" altLang="en-US" sz="1800" dirty="0"/>
              <a:t>Breaking into phases</a:t>
            </a:r>
          </a:p>
          <a:p>
            <a:pPr marL="342900" indent="-342900">
              <a:spcBef>
                <a:spcPct val="50000"/>
              </a:spcBef>
              <a:buFont typeface="Arial" panose="020B0604020202020204" pitchFamily="34" charset="0"/>
              <a:buChar char="•"/>
            </a:pPr>
            <a:r>
              <a:rPr lang="en-US" altLang="en-US" sz="1800" dirty="0"/>
              <a:t>Time-boxing</a:t>
            </a:r>
          </a:p>
          <a:p>
            <a:pPr marL="342900" indent="-342900">
              <a:spcBef>
                <a:spcPct val="50000"/>
              </a:spcBef>
              <a:buFont typeface="Arial" panose="020B0604020202020204" pitchFamily="34" charset="0"/>
              <a:buChar char="•"/>
            </a:pPr>
            <a:r>
              <a:rPr lang="en-US" altLang="en-US" sz="1800" dirty="0"/>
              <a:t>Increase Parallel working</a:t>
            </a:r>
          </a:p>
          <a:p>
            <a:pPr marL="342900" indent="-342900">
              <a:spcBef>
                <a:spcPct val="50000"/>
              </a:spcBef>
              <a:buFont typeface="Arial" panose="020B0604020202020204" pitchFamily="34" charset="0"/>
              <a:buChar char="•"/>
            </a:pPr>
            <a:r>
              <a:rPr lang="en-US" altLang="en-US" sz="1800" dirty="0"/>
              <a:t>Changing strategy</a:t>
            </a:r>
          </a:p>
          <a:p>
            <a:pPr marL="342900" indent="-342900">
              <a:spcBef>
                <a:spcPct val="50000"/>
              </a:spcBef>
              <a:buFont typeface="Arial" panose="020B0604020202020204" pitchFamily="34" charset="0"/>
              <a:buChar char="•"/>
            </a:pPr>
            <a:r>
              <a:rPr lang="en-US" altLang="en-US" sz="1800" dirty="0"/>
              <a:t>Stopping other projects</a:t>
            </a:r>
          </a:p>
        </p:txBody>
      </p:sp>
      <p:sp>
        <p:nvSpPr>
          <p:cNvPr id="10" name="Text Box 12">
            <a:extLst>
              <a:ext uri="{FF2B5EF4-FFF2-40B4-BE49-F238E27FC236}">
                <a16:creationId xmlns:a16="http://schemas.microsoft.com/office/drawing/2014/main" id="{EDA96870-9117-6C46-B02C-65BEF35378DA}"/>
              </a:ext>
            </a:extLst>
          </p:cNvPr>
          <p:cNvSpPr txBox="1">
            <a:spLocks noChangeArrowheads="1"/>
          </p:cNvSpPr>
          <p:nvPr/>
        </p:nvSpPr>
        <p:spPr bwMode="auto">
          <a:xfrm>
            <a:off x="1531257" y="2079054"/>
            <a:ext cx="3497943"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342900" indent="-342900" eaLnBrk="1" hangingPunct="1">
              <a:spcBef>
                <a:spcPct val="50000"/>
              </a:spcBef>
              <a:buFont typeface="Arial" panose="020B0604020202020204" pitchFamily="34" charset="0"/>
              <a:buChar char="•"/>
            </a:pPr>
            <a:r>
              <a:rPr lang="en-US" altLang="en-US" sz="1800" dirty="0"/>
              <a:t>More focused management</a:t>
            </a:r>
          </a:p>
          <a:p>
            <a:pPr marL="342900" indent="-342900" eaLnBrk="1" hangingPunct="1">
              <a:spcBef>
                <a:spcPct val="50000"/>
              </a:spcBef>
              <a:buFont typeface="Arial" panose="020B0604020202020204" pitchFamily="34" charset="0"/>
              <a:buChar char="•"/>
            </a:pPr>
            <a:r>
              <a:rPr lang="en-US" altLang="en-US" sz="1800" dirty="0"/>
              <a:t>Faster decision making</a:t>
            </a:r>
          </a:p>
          <a:p>
            <a:pPr marL="342900" indent="-342900" eaLnBrk="1" hangingPunct="1">
              <a:spcBef>
                <a:spcPct val="50000"/>
              </a:spcBef>
              <a:buFont typeface="Arial" panose="020B0604020202020204" pitchFamily="34" charset="0"/>
              <a:buChar char="•"/>
            </a:pPr>
            <a:r>
              <a:rPr lang="en-US" altLang="en-US" sz="1800" dirty="0"/>
              <a:t>Additional resources</a:t>
            </a:r>
          </a:p>
          <a:p>
            <a:pPr marL="342900" indent="-342900" eaLnBrk="1" hangingPunct="1">
              <a:spcBef>
                <a:spcPct val="50000"/>
              </a:spcBef>
              <a:buFont typeface="Arial" panose="020B0604020202020204" pitchFamily="34" charset="0"/>
              <a:buChar char="•"/>
            </a:pPr>
            <a:r>
              <a:rPr lang="en-US" altLang="en-US" sz="1800" dirty="0"/>
              <a:t>Removing constraints</a:t>
            </a:r>
          </a:p>
          <a:p>
            <a:pPr marL="342900" indent="-342900" eaLnBrk="1" hangingPunct="1">
              <a:spcBef>
                <a:spcPct val="50000"/>
              </a:spcBef>
              <a:buFont typeface="Arial" panose="020B0604020202020204" pitchFamily="34" charset="0"/>
              <a:buChar char="•"/>
            </a:pPr>
            <a:r>
              <a:rPr lang="en-US" altLang="en-US" sz="1800" dirty="0"/>
              <a:t>Reducing scope</a:t>
            </a:r>
          </a:p>
        </p:txBody>
      </p:sp>
      <p:sp>
        <p:nvSpPr>
          <p:cNvPr id="5" name="Rectangle 4">
            <a:extLst>
              <a:ext uri="{FF2B5EF4-FFF2-40B4-BE49-F238E27FC236}">
                <a16:creationId xmlns:a16="http://schemas.microsoft.com/office/drawing/2014/main" id="{C7620ED0-8FB7-6046-8FF5-6218851222E2}"/>
              </a:ext>
            </a:extLst>
          </p:cNvPr>
          <p:cNvSpPr/>
          <p:nvPr/>
        </p:nvSpPr>
        <p:spPr>
          <a:xfrm>
            <a:off x="1232750" y="4552038"/>
            <a:ext cx="9726500" cy="923330"/>
          </a:xfrm>
          <a:prstGeom prst="rect">
            <a:avLst/>
          </a:prstGeom>
        </p:spPr>
        <p:txBody>
          <a:bodyPr wrap="square">
            <a:spAutoFit/>
          </a:bodyPr>
          <a:lstStyle/>
          <a:p>
            <a:r>
              <a:rPr lang="en-GB" dirty="0">
                <a:solidFill>
                  <a:srgbClr val="FF0000"/>
                </a:solidFill>
                <a:latin typeface="Arial" panose="020B0604020202020204" pitchFamily="34" charset="0"/>
                <a:cs typeface="Arial" panose="020B0604020202020204" pitchFamily="34" charset="0"/>
              </a:rPr>
              <a:t>Once a project is underway, the main role of the project manager is to understand progress, to manage and motivate the project team to deliver, and to regularly take decisive action to keep the project on track</a:t>
            </a:r>
            <a:endParaRPr lang="en-GB" dirty="0">
              <a:solidFill>
                <a:srgbClr val="FF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6260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Completing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15</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11658827" cy="1292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Implement the Deliverables</a:t>
            </a:r>
            <a:br>
              <a:rPr lang="en-US" altLang="en-US" dirty="0"/>
            </a:br>
            <a:br>
              <a:rPr lang="en-US" altLang="en-US" sz="1800" dirty="0"/>
            </a:br>
            <a:r>
              <a:rPr lang="en-US" altLang="en-US" sz="1800" dirty="0"/>
              <a:t>Once deliverables are completed these are ready to be implemented, enabling </a:t>
            </a:r>
            <a:r>
              <a:rPr lang="en-US" altLang="en-US" sz="1800" dirty="0" err="1"/>
              <a:t>organisations</a:t>
            </a:r>
            <a:r>
              <a:rPr lang="en-US" altLang="en-US" sz="1800" dirty="0"/>
              <a:t> to make the transition from the current method to the new, </a:t>
            </a:r>
            <a:r>
              <a:rPr lang="en-US" altLang="en-US" sz="1800" dirty="0" err="1"/>
              <a:t>ie</a:t>
            </a:r>
            <a:r>
              <a:rPr lang="en-US" altLang="en-US" sz="1800" dirty="0"/>
              <a:t> </a:t>
            </a:r>
            <a:r>
              <a:rPr lang="en-US" altLang="en-US" sz="1800" i="1" dirty="0">
                <a:solidFill>
                  <a:srgbClr val="FF0000"/>
                </a:solidFill>
              </a:rPr>
              <a:t>change</a:t>
            </a:r>
            <a:r>
              <a:rPr lang="en-US" altLang="en-US" sz="1800" dirty="0"/>
              <a:t>.</a:t>
            </a:r>
          </a:p>
        </p:txBody>
      </p:sp>
      <p:sp>
        <p:nvSpPr>
          <p:cNvPr id="7" name="Text Box 12">
            <a:extLst>
              <a:ext uri="{FF2B5EF4-FFF2-40B4-BE49-F238E27FC236}">
                <a16:creationId xmlns:a16="http://schemas.microsoft.com/office/drawing/2014/main" id="{216BCA53-3582-1448-A09A-E8FA54A73692}"/>
              </a:ext>
            </a:extLst>
          </p:cNvPr>
          <p:cNvSpPr txBox="1">
            <a:spLocks noChangeArrowheads="1"/>
          </p:cNvSpPr>
          <p:nvPr/>
        </p:nvSpPr>
        <p:spPr bwMode="auto">
          <a:xfrm>
            <a:off x="4165600" y="2523489"/>
            <a:ext cx="349794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342900" indent="-342900">
              <a:spcBef>
                <a:spcPct val="50000"/>
              </a:spcBef>
              <a:buFont typeface="Arial" panose="020B0604020202020204" pitchFamily="34" charset="0"/>
              <a:buChar char="•"/>
            </a:pPr>
            <a:r>
              <a:rPr lang="en-US" altLang="en-US" sz="1800" dirty="0"/>
              <a:t>Responding to issues</a:t>
            </a:r>
          </a:p>
          <a:p>
            <a:pPr marL="342900" indent="-342900">
              <a:spcBef>
                <a:spcPct val="50000"/>
              </a:spcBef>
              <a:buFont typeface="Arial" panose="020B0604020202020204" pitchFamily="34" charset="0"/>
              <a:buChar char="•"/>
            </a:pPr>
            <a:r>
              <a:rPr lang="en-US" altLang="en-US" sz="1800" dirty="0"/>
              <a:t>Closing the project</a:t>
            </a:r>
          </a:p>
          <a:p>
            <a:pPr marL="342900" indent="-342900">
              <a:spcBef>
                <a:spcPct val="50000"/>
              </a:spcBef>
              <a:buFont typeface="Arial" panose="020B0604020202020204" pitchFamily="34" charset="0"/>
              <a:buChar char="•"/>
            </a:pPr>
            <a:r>
              <a:rPr lang="en-US" altLang="en-US" sz="1800" dirty="0"/>
              <a:t>Project Review</a:t>
            </a:r>
          </a:p>
        </p:txBody>
      </p:sp>
      <p:sp>
        <p:nvSpPr>
          <p:cNvPr id="8" name="Text Box 12">
            <a:extLst>
              <a:ext uri="{FF2B5EF4-FFF2-40B4-BE49-F238E27FC236}">
                <a16:creationId xmlns:a16="http://schemas.microsoft.com/office/drawing/2014/main" id="{3E145435-9752-A143-94D8-FBBDEBC919B4}"/>
              </a:ext>
            </a:extLst>
          </p:cNvPr>
          <p:cNvSpPr txBox="1">
            <a:spLocks noChangeArrowheads="1"/>
          </p:cNvSpPr>
          <p:nvPr/>
        </p:nvSpPr>
        <p:spPr bwMode="auto">
          <a:xfrm>
            <a:off x="286430" y="2523489"/>
            <a:ext cx="3879170"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285750" indent="-285750" eaLnBrk="1" hangingPunct="1">
              <a:spcBef>
                <a:spcPct val="50000"/>
              </a:spcBef>
              <a:buFont typeface="Arial" panose="020B0604020202020204" pitchFamily="34" charset="0"/>
              <a:buChar char="•"/>
            </a:pPr>
            <a:r>
              <a:rPr lang="en-US" altLang="en-US" sz="1800" dirty="0"/>
              <a:t>Implementation planning</a:t>
            </a:r>
          </a:p>
          <a:p>
            <a:pPr marL="285750" indent="-285750" eaLnBrk="1" hangingPunct="1">
              <a:spcBef>
                <a:spcPct val="50000"/>
              </a:spcBef>
              <a:buFont typeface="Arial" panose="020B0604020202020204" pitchFamily="34" charset="0"/>
              <a:buChar char="•"/>
            </a:pPr>
            <a:r>
              <a:rPr lang="en-US" altLang="en-US" sz="1800" dirty="0"/>
              <a:t>Testing and Acceptance</a:t>
            </a:r>
          </a:p>
          <a:p>
            <a:pPr marL="285750" indent="-285750" eaLnBrk="1" hangingPunct="1">
              <a:spcBef>
                <a:spcPct val="50000"/>
              </a:spcBef>
              <a:buFont typeface="Arial" panose="020B0604020202020204" pitchFamily="34" charset="0"/>
              <a:buChar char="•"/>
            </a:pPr>
            <a:r>
              <a:rPr lang="en-US" altLang="en-US" sz="1800" dirty="0"/>
              <a:t>Implementing and handover</a:t>
            </a:r>
          </a:p>
          <a:p>
            <a:pPr marL="1028700" lvl="1" eaLnBrk="1" hangingPunct="1">
              <a:spcBef>
                <a:spcPct val="50000"/>
              </a:spcBef>
              <a:buFont typeface="Arial" panose="020B0604020202020204" pitchFamily="34" charset="0"/>
              <a:buChar char="•"/>
            </a:pPr>
            <a:r>
              <a:rPr lang="en-US" altLang="en-US" sz="1800" dirty="0"/>
              <a:t>Prototype</a:t>
            </a:r>
          </a:p>
          <a:p>
            <a:pPr marL="1028700" lvl="1" eaLnBrk="1" hangingPunct="1">
              <a:spcBef>
                <a:spcPct val="50000"/>
              </a:spcBef>
              <a:buFont typeface="Arial" panose="020B0604020202020204" pitchFamily="34" charset="0"/>
              <a:buChar char="•"/>
            </a:pPr>
            <a:r>
              <a:rPr lang="en-US" altLang="en-US" sz="1800" dirty="0"/>
              <a:t>Pilot implementation</a:t>
            </a:r>
          </a:p>
          <a:p>
            <a:pPr marL="1028700" lvl="1" eaLnBrk="1" hangingPunct="1">
              <a:spcBef>
                <a:spcPct val="50000"/>
              </a:spcBef>
              <a:buFont typeface="Arial" panose="020B0604020202020204" pitchFamily="34" charset="0"/>
              <a:buChar char="•"/>
            </a:pPr>
            <a:r>
              <a:rPr lang="en-US" altLang="en-US" sz="1800" dirty="0"/>
              <a:t>Phased</a:t>
            </a:r>
          </a:p>
          <a:p>
            <a:pPr marL="1028700" lvl="1" eaLnBrk="1" hangingPunct="1">
              <a:spcBef>
                <a:spcPct val="50000"/>
              </a:spcBef>
              <a:buFont typeface="Arial" panose="020B0604020202020204" pitchFamily="34" charset="0"/>
              <a:buChar char="•"/>
            </a:pPr>
            <a:r>
              <a:rPr lang="en-US" altLang="en-US" sz="1800" dirty="0"/>
              <a:t>Big Bang</a:t>
            </a:r>
          </a:p>
        </p:txBody>
      </p:sp>
      <p:sp>
        <p:nvSpPr>
          <p:cNvPr id="9" name="Text Box 12">
            <a:extLst>
              <a:ext uri="{FF2B5EF4-FFF2-40B4-BE49-F238E27FC236}">
                <a16:creationId xmlns:a16="http://schemas.microsoft.com/office/drawing/2014/main" id="{48308F2E-13DB-E74D-95AB-CC7DEC487A8D}"/>
              </a:ext>
            </a:extLst>
          </p:cNvPr>
          <p:cNvSpPr txBox="1">
            <a:spLocks noChangeArrowheads="1"/>
          </p:cNvSpPr>
          <p:nvPr/>
        </p:nvSpPr>
        <p:spPr bwMode="auto">
          <a:xfrm>
            <a:off x="5698786" y="4928535"/>
            <a:ext cx="649321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spcBef>
                <a:spcPct val="50000"/>
              </a:spcBef>
            </a:pPr>
            <a:r>
              <a:rPr lang="en-US" altLang="en-US" sz="1800" dirty="0">
                <a:solidFill>
                  <a:srgbClr val="FF0000"/>
                </a:solidFill>
              </a:rPr>
              <a:t>If a project has been successful, reward and celebration is important. This develops motivation for future projects.</a:t>
            </a:r>
          </a:p>
        </p:txBody>
      </p:sp>
    </p:spTree>
    <p:extLst>
      <p:ext uri="{BB962C8B-B14F-4D97-AF65-F5344CB8AC3E}">
        <p14:creationId xmlns:p14="http://schemas.microsoft.com/office/powerpoint/2010/main" val="41051719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Completing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16</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784156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Testing Deliverables</a:t>
            </a:r>
          </a:p>
        </p:txBody>
      </p:sp>
    </p:spTree>
    <p:extLst>
      <p:ext uri="{BB962C8B-B14F-4D97-AF65-F5344CB8AC3E}">
        <p14:creationId xmlns:p14="http://schemas.microsoft.com/office/powerpoint/2010/main" val="37393863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Completing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17</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751742"/>
            <a:ext cx="11571741" cy="1985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When is a Project Complete</a:t>
            </a:r>
            <a:endParaRPr lang="en-US" altLang="en-US" sz="1800" dirty="0"/>
          </a:p>
          <a:p>
            <a:pPr eaLnBrk="1" hangingPunct="1">
              <a:spcBef>
                <a:spcPct val="50000"/>
              </a:spcBef>
            </a:pPr>
            <a:r>
              <a:rPr lang="en-GB" sz="1800" dirty="0"/>
              <a:t>Ending a project is often more difficult than anticipated. </a:t>
            </a:r>
            <a:br>
              <a:rPr lang="en-GB" sz="1800" dirty="0"/>
            </a:br>
            <a:br>
              <a:rPr lang="en-GB" sz="1800" dirty="0"/>
            </a:br>
            <a:r>
              <a:rPr lang="en-GB" sz="1800" dirty="0"/>
              <a:t>There are always further activities that can be done to improve the implementation, or to increase stakeholder satisfaction. However a project must end. The project team members will be needed to do other work and costs must be limited or the business case will never be met</a:t>
            </a:r>
            <a:endParaRPr lang="en-US" altLang="en-US" sz="1800" dirty="0"/>
          </a:p>
        </p:txBody>
      </p:sp>
      <p:sp>
        <p:nvSpPr>
          <p:cNvPr id="7" name="Text Box 12">
            <a:extLst>
              <a:ext uri="{FF2B5EF4-FFF2-40B4-BE49-F238E27FC236}">
                <a16:creationId xmlns:a16="http://schemas.microsoft.com/office/drawing/2014/main" id="{F60CB051-6314-8040-A26C-874CF6E3ADD5}"/>
              </a:ext>
            </a:extLst>
          </p:cNvPr>
          <p:cNvSpPr txBox="1">
            <a:spLocks noChangeArrowheads="1"/>
          </p:cNvSpPr>
          <p:nvPr/>
        </p:nvSpPr>
        <p:spPr bwMode="auto">
          <a:xfrm>
            <a:off x="5862330" y="2912454"/>
            <a:ext cx="4746171" cy="21852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spcBef>
                <a:spcPct val="50000"/>
              </a:spcBef>
            </a:pPr>
            <a:r>
              <a:rPr lang="en-US" altLang="en-US" sz="1600" dirty="0"/>
              <a:t>Closure activities:</a:t>
            </a:r>
          </a:p>
          <a:p>
            <a:pPr>
              <a:spcBef>
                <a:spcPct val="50000"/>
              </a:spcBef>
            </a:pPr>
            <a:r>
              <a:rPr lang="en-US" altLang="en-US" sz="1600" dirty="0"/>
              <a:t>Outstanding activities completed</a:t>
            </a:r>
          </a:p>
          <a:p>
            <a:pPr>
              <a:spcBef>
                <a:spcPct val="50000"/>
              </a:spcBef>
            </a:pPr>
            <a:r>
              <a:rPr lang="en-US" altLang="en-US" sz="1600" dirty="0"/>
              <a:t>Release personnel</a:t>
            </a:r>
          </a:p>
          <a:p>
            <a:pPr>
              <a:spcBef>
                <a:spcPct val="50000"/>
              </a:spcBef>
            </a:pPr>
            <a:r>
              <a:rPr lang="en-US" altLang="en-US" sz="1600" dirty="0"/>
              <a:t>Review stakeholder satisfaction</a:t>
            </a:r>
          </a:p>
          <a:p>
            <a:pPr>
              <a:spcBef>
                <a:spcPct val="50000"/>
              </a:spcBef>
            </a:pPr>
            <a:r>
              <a:rPr lang="en-US" altLang="en-US" sz="1600" dirty="0"/>
              <a:t>Staff appraisals as appropriate</a:t>
            </a:r>
          </a:p>
          <a:p>
            <a:pPr>
              <a:spcBef>
                <a:spcPct val="50000"/>
              </a:spcBef>
            </a:pPr>
            <a:r>
              <a:rPr lang="en-US" altLang="en-US" sz="1600" dirty="0" err="1"/>
              <a:t>Finalise</a:t>
            </a:r>
            <a:r>
              <a:rPr lang="en-US" altLang="en-US" sz="1600" dirty="0"/>
              <a:t> budgets/documentation/reviews</a:t>
            </a:r>
          </a:p>
        </p:txBody>
      </p:sp>
      <p:sp>
        <p:nvSpPr>
          <p:cNvPr id="8" name="Text Box 12">
            <a:extLst>
              <a:ext uri="{FF2B5EF4-FFF2-40B4-BE49-F238E27FC236}">
                <a16:creationId xmlns:a16="http://schemas.microsoft.com/office/drawing/2014/main" id="{E5C18A0B-74C6-9244-AE36-A5E4E8780B1E}"/>
              </a:ext>
            </a:extLst>
          </p:cNvPr>
          <p:cNvSpPr txBox="1">
            <a:spLocks noChangeArrowheads="1"/>
          </p:cNvSpPr>
          <p:nvPr/>
        </p:nvSpPr>
        <p:spPr bwMode="auto">
          <a:xfrm>
            <a:off x="286430" y="2912454"/>
            <a:ext cx="5014686" cy="14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342900" indent="-342900" eaLnBrk="1" hangingPunct="1">
              <a:spcBef>
                <a:spcPct val="50000"/>
              </a:spcBef>
              <a:buFont typeface="Arial" panose="020B0604020202020204" pitchFamily="34" charset="0"/>
              <a:buChar char="•"/>
            </a:pPr>
            <a:r>
              <a:rPr lang="en-US" altLang="en-US" sz="1600" dirty="0"/>
              <a:t>Prepare for completion</a:t>
            </a:r>
          </a:p>
          <a:p>
            <a:pPr marL="342900" indent="-342900" eaLnBrk="1" hangingPunct="1">
              <a:spcBef>
                <a:spcPct val="50000"/>
              </a:spcBef>
              <a:buFont typeface="Arial" panose="020B0604020202020204" pitchFamily="34" charset="0"/>
              <a:buChar char="•"/>
            </a:pPr>
            <a:r>
              <a:rPr lang="en-US" altLang="en-US" sz="1600" dirty="0"/>
              <a:t>Be clear on conditions to close the project</a:t>
            </a:r>
          </a:p>
          <a:p>
            <a:pPr marL="342900" indent="-342900" eaLnBrk="1" hangingPunct="1">
              <a:spcBef>
                <a:spcPct val="50000"/>
              </a:spcBef>
              <a:buFont typeface="Arial" panose="020B0604020202020204" pitchFamily="34" charset="0"/>
              <a:buChar char="•"/>
            </a:pPr>
            <a:r>
              <a:rPr lang="en-US" altLang="en-US" sz="1600" dirty="0"/>
              <a:t>Complete closure activities</a:t>
            </a:r>
          </a:p>
          <a:p>
            <a:pPr marL="342900" indent="-342900" eaLnBrk="1" hangingPunct="1">
              <a:spcBef>
                <a:spcPct val="50000"/>
              </a:spcBef>
              <a:buFont typeface="Arial" panose="020B0604020202020204" pitchFamily="34" charset="0"/>
              <a:buChar char="•"/>
            </a:pPr>
            <a:r>
              <a:rPr lang="en-US" altLang="en-US" sz="1600" dirty="0"/>
              <a:t>Gain sponsor approval to close project</a:t>
            </a:r>
          </a:p>
        </p:txBody>
      </p:sp>
    </p:spTree>
    <p:extLst>
      <p:ext uri="{BB962C8B-B14F-4D97-AF65-F5344CB8AC3E}">
        <p14:creationId xmlns:p14="http://schemas.microsoft.com/office/powerpoint/2010/main" val="20842162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Completing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18</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784156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Releasing Project Team Members</a:t>
            </a:r>
          </a:p>
        </p:txBody>
      </p:sp>
    </p:spTree>
    <p:extLst>
      <p:ext uri="{BB962C8B-B14F-4D97-AF65-F5344CB8AC3E}">
        <p14:creationId xmlns:p14="http://schemas.microsoft.com/office/powerpoint/2010/main" val="13242078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Learning from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19</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11586256"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Was the Project Successful?</a:t>
            </a:r>
            <a:br>
              <a:rPr lang="en-US" altLang="en-US" dirty="0"/>
            </a:br>
            <a:br>
              <a:rPr lang="en-US" altLang="en-US" dirty="0"/>
            </a:br>
            <a:r>
              <a:rPr lang="en-US" altLang="en-US" sz="2000" dirty="0"/>
              <a:t>Has the project delivered successful criteria</a:t>
            </a:r>
            <a:br>
              <a:rPr lang="en-US" altLang="en-US" sz="2000" dirty="0"/>
            </a:br>
            <a:r>
              <a:rPr lang="en-US" altLang="en-US" sz="2000" dirty="0"/>
              <a:t>Are all outcomes satisfied and satisfy the objective criteria</a:t>
            </a:r>
            <a:br>
              <a:rPr lang="en-US" altLang="en-US" sz="2000" dirty="0"/>
            </a:br>
            <a:endParaRPr lang="en-US" altLang="en-US" sz="1400" dirty="0"/>
          </a:p>
          <a:p>
            <a:pPr marL="285750" indent="-285750" eaLnBrk="1" hangingPunct="1">
              <a:spcBef>
                <a:spcPct val="50000"/>
              </a:spcBef>
              <a:buFont typeface="Arial" panose="020B0604020202020204" pitchFamily="34" charset="0"/>
              <a:buChar char="•"/>
            </a:pPr>
            <a:r>
              <a:rPr lang="en-US" altLang="en-US" sz="1800" dirty="0"/>
              <a:t>Review tangible success criteria</a:t>
            </a:r>
          </a:p>
          <a:p>
            <a:pPr marL="285750" indent="-285750" eaLnBrk="1" hangingPunct="1">
              <a:spcBef>
                <a:spcPct val="50000"/>
              </a:spcBef>
              <a:buFont typeface="Arial" panose="020B0604020202020204" pitchFamily="34" charset="0"/>
              <a:buChar char="•"/>
            </a:pPr>
            <a:r>
              <a:rPr lang="en-US" altLang="en-US" sz="1800" dirty="0"/>
              <a:t>Were the success criteria met within constraints of scope, time and finance</a:t>
            </a:r>
          </a:p>
          <a:p>
            <a:pPr marL="285750" indent="-285750" eaLnBrk="1" hangingPunct="1">
              <a:spcBef>
                <a:spcPct val="50000"/>
              </a:spcBef>
              <a:buFont typeface="Arial" panose="020B0604020202020204" pitchFamily="34" charset="0"/>
              <a:buChar char="•"/>
            </a:pPr>
            <a:r>
              <a:rPr lang="en-US" altLang="en-US" sz="1800" dirty="0"/>
              <a:t>Review intangible successes</a:t>
            </a:r>
          </a:p>
          <a:p>
            <a:pPr marL="285750" indent="-285750" eaLnBrk="1" hangingPunct="1">
              <a:spcBef>
                <a:spcPct val="50000"/>
              </a:spcBef>
              <a:buFont typeface="Arial" panose="020B0604020202020204" pitchFamily="34" charset="0"/>
              <a:buChar char="•"/>
            </a:pPr>
            <a:r>
              <a:rPr lang="en-US" altLang="en-US" sz="1800" dirty="0"/>
              <a:t>Do stakeholders consider project successful?</a:t>
            </a:r>
          </a:p>
          <a:p>
            <a:pPr marL="285750" indent="-285750" eaLnBrk="1" hangingPunct="1">
              <a:spcBef>
                <a:spcPct val="50000"/>
              </a:spcBef>
              <a:buFont typeface="Arial" panose="020B0604020202020204" pitchFamily="34" charset="0"/>
              <a:buChar char="•"/>
            </a:pPr>
            <a:r>
              <a:rPr lang="en-US" altLang="en-US" sz="1800" dirty="0"/>
              <a:t>Does sponsor consider project successful?</a:t>
            </a:r>
          </a:p>
          <a:p>
            <a:pPr marL="285750" indent="-285750" eaLnBrk="1" hangingPunct="1">
              <a:spcBef>
                <a:spcPct val="50000"/>
              </a:spcBef>
              <a:buFont typeface="Arial" panose="020B0604020202020204" pitchFamily="34" charset="0"/>
              <a:buChar char="•"/>
            </a:pPr>
            <a:r>
              <a:rPr lang="en-US" altLang="en-US" sz="1800" dirty="0"/>
              <a:t>Any other gains?</a:t>
            </a:r>
          </a:p>
        </p:txBody>
      </p:sp>
    </p:spTree>
    <p:extLst>
      <p:ext uri="{BB962C8B-B14F-4D97-AF65-F5344CB8AC3E}">
        <p14:creationId xmlns:p14="http://schemas.microsoft.com/office/powerpoint/2010/main" val="22525922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Learning from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20</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7" name="Text Box 12">
            <a:extLst>
              <a:ext uri="{FF2B5EF4-FFF2-40B4-BE49-F238E27FC236}">
                <a16:creationId xmlns:a16="http://schemas.microsoft.com/office/drawing/2014/main" id="{472401B1-D229-B14B-92E9-A978BC5E30F0}"/>
              </a:ext>
            </a:extLst>
          </p:cNvPr>
          <p:cNvSpPr txBox="1">
            <a:spLocks noChangeArrowheads="1"/>
          </p:cNvSpPr>
          <p:nvPr/>
        </p:nvSpPr>
        <p:spPr bwMode="auto">
          <a:xfrm>
            <a:off x="286430" y="2338823"/>
            <a:ext cx="6143399" cy="32932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285750" indent="-285750" eaLnBrk="1" hangingPunct="1">
              <a:spcBef>
                <a:spcPct val="50000"/>
              </a:spcBef>
              <a:buFont typeface="Arial" panose="020B0604020202020204" pitchFamily="34" charset="0"/>
              <a:buChar char="•"/>
            </a:pPr>
            <a:r>
              <a:rPr lang="en-US" altLang="en-US" sz="1600" dirty="0"/>
              <a:t>Identify audience for review</a:t>
            </a:r>
          </a:p>
          <a:p>
            <a:pPr marL="285750" indent="-285750" eaLnBrk="1" hangingPunct="1">
              <a:spcBef>
                <a:spcPct val="50000"/>
              </a:spcBef>
              <a:buFont typeface="Arial" panose="020B0604020202020204" pitchFamily="34" charset="0"/>
              <a:buChar char="•"/>
            </a:pPr>
            <a:r>
              <a:rPr lang="en-US" altLang="en-US" sz="1600" dirty="0"/>
              <a:t>Introduce review</a:t>
            </a:r>
          </a:p>
          <a:p>
            <a:pPr marL="285750" indent="-285750" eaLnBrk="1" hangingPunct="1">
              <a:spcBef>
                <a:spcPct val="50000"/>
              </a:spcBef>
              <a:buFont typeface="Arial" panose="020B0604020202020204" pitchFamily="34" charset="0"/>
              <a:buChar char="•"/>
            </a:pPr>
            <a:r>
              <a:rPr lang="en-US" altLang="en-US" sz="1600" dirty="0"/>
              <a:t>Consider: </a:t>
            </a:r>
          </a:p>
          <a:p>
            <a:pPr marL="1028700" lvl="1" eaLnBrk="1" hangingPunct="1">
              <a:spcBef>
                <a:spcPct val="50000"/>
              </a:spcBef>
              <a:buFont typeface="Arial" panose="020B0604020202020204" pitchFamily="34" charset="0"/>
              <a:buChar char="•"/>
            </a:pPr>
            <a:r>
              <a:rPr lang="en-US" altLang="en-US" sz="1600" dirty="0"/>
              <a:t>Team view of project success</a:t>
            </a:r>
          </a:p>
          <a:p>
            <a:pPr marL="1028700" lvl="1" eaLnBrk="1" hangingPunct="1">
              <a:spcBef>
                <a:spcPct val="50000"/>
              </a:spcBef>
              <a:buFont typeface="Arial" panose="020B0604020202020204" pitchFamily="34" charset="0"/>
              <a:buChar char="•"/>
            </a:pPr>
            <a:r>
              <a:rPr lang="en-US" altLang="en-US" sz="1600" dirty="0"/>
              <a:t>Lessons learnt – are there any?</a:t>
            </a:r>
          </a:p>
          <a:p>
            <a:pPr marL="1028700" lvl="1" eaLnBrk="1" hangingPunct="1">
              <a:spcBef>
                <a:spcPct val="50000"/>
              </a:spcBef>
              <a:buFont typeface="Arial" panose="020B0604020202020204" pitchFamily="34" charset="0"/>
              <a:buChar char="•"/>
            </a:pPr>
            <a:r>
              <a:rPr lang="en-US" altLang="en-US" sz="1600" dirty="0"/>
              <a:t>What went well</a:t>
            </a:r>
          </a:p>
          <a:p>
            <a:pPr marL="1028700" lvl="1" eaLnBrk="1" hangingPunct="1">
              <a:spcBef>
                <a:spcPct val="50000"/>
              </a:spcBef>
              <a:buFont typeface="Arial" panose="020B0604020202020204" pitchFamily="34" charset="0"/>
              <a:buChar char="•"/>
            </a:pPr>
            <a:r>
              <a:rPr lang="en-US" altLang="en-US" sz="1600" dirty="0"/>
              <a:t>What went badly</a:t>
            </a:r>
          </a:p>
          <a:p>
            <a:pPr marL="1028700" lvl="1" eaLnBrk="1" hangingPunct="1">
              <a:spcBef>
                <a:spcPct val="50000"/>
              </a:spcBef>
              <a:buFont typeface="Arial" panose="020B0604020202020204" pitchFamily="34" charset="0"/>
              <a:buChar char="•"/>
            </a:pPr>
            <a:r>
              <a:rPr lang="en-US" altLang="en-US" sz="1600" dirty="0"/>
              <a:t>Any changes that can be adopted</a:t>
            </a:r>
          </a:p>
          <a:p>
            <a:pPr marL="1028700" lvl="1" eaLnBrk="1" hangingPunct="1">
              <a:spcBef>
                <a:spcPct val="50000"/>
              </a:spcBef>
              <a:buFont typeface="Arial" panose="020B0604020202020204" pitchFamily="34" charset="0"/>
              <a:buChar char="•"/>
            </a:pPr>
            <a:r>
              <a:rPr lang="en-US" altLang="en-US" sz="1600" dirty="0"/>
              <a:t>Any other lessons learnt</a:t>
            </a:r>
          </a:p>
        </p:txBody>
      </p:sp>
      <p:sp>
        <p:nvSpPr>
          <p:cNvPr id="8" name="Text Box 12">
            <a:extLst>
              <a:ext uri="{FF2B5EF4-FFF2-40B4-BE49-F238E27FC236}">
                <a16:creationId xmlns:a16="http://schemas.microsoft.com/office/drawing/2014/main" id="{0FE84F29-E53D-A34C-9DCE-264766789130}"/>
              </a:ext>
            </a:extLst>
          </p:cNvPr>
          <p:cNvSpPr txBox="1">
            <a:spLocks noChangeArrowheads="1"/>
          </p:cNvSpPr>
          <p:nvPr/>
        </p:nvSpPr>
        <p:spPr bwMode="auto">
          <a:xfrm>
            <a:off x="438830" y="1223451"/>
            <a:ext cx="11412084"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Reviewing the Project</a:t>
            </a:r>
            <a:br>
              <a:rPr lang="en-US" altLang="en-US" dirty="0"/>
            </a:br>
            <a:br>
              <a:rPr lang="en-US" altLang="en-US" dirty="0"/>
            </a:br>
            <a:r>
              <a:rPr lang="en-US" altLang="en-US" sz="1800" dirty="0"/>
              <a:t>Work as a basis for improving project performance achieved via discussion and learning. To </a:t>
            </a:r>
          </a:p>
        </p:txBody>
      </p:sp>
    </p:spTree>
    <p:extLst>
      <p:ext uri="{BB962C8B-B14F-4D97-AF65-F5344CB8AC3E}">
        <p14:creationId xmlns:p14="http://schemas.microsoft.com/office/powerpoint/2010/main" val="22377898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Learning from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21</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5969227" cy="4062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Project Quality Assurance</a:t>
            </a:r>
          </a:p>
          <a:p>
            <a:pPr eaLnBrk="1" hangingPunct="1">
              <a:spcBef>
                <a:spcPct val="50000"/>
              </a:spcBef>
            </a:pPr>
            <a:r>
              <a:rPr lang="en-US" altLang="en-US" sz="1800" dirty="0"/>
              <a:t>A detailed review. </a:t>
            </a:r>
            <a:br>
              <a:rPr lang="en-US" altLang="en-US" sz="1800" dirty="0"/>
            </a:br>
            <a:r>
              <a:rPr lang="en-US" altLang="en-US" sz="1800" dirty="0"/>
              <a:t>Can be completed at any stage of project</a:t>
            </a:r>
            <a:br>
              <a:rPr lang="en-US" altLang="en-US" sz="1800" dirty="0"/>
            </a:br>
            <a:endParaRPr lang="en-US" altLang="en-US" sz="1800" dirty="0"/>
          </a:p>
          <a:p>
            <a:pPr eaLnBrk="1" hangingPunct="1">
              <a:spcBef>
                <a:spcPct val="50000"/>
              </a:spcBef>
            </a:pPr>
            <a:r>
              <a:rPr lang="en-US" altLang="en-US" sz="1800" dirty="0"/>
              <a:t>Following QA the following criteria should be understood:</a:t>
            </a:r>
          </a:p>
          <a:p>
            <a:pPr marL="285750" indent="-285750" eaLnBrk="1" hangingPunct="1">
              <a:spcBef>
                <a:spcPct val="50000"/>
              </a:spcBef>
              <a:buFont typeface="Arial" panose="020B0604020202020204" pitchFamily="34" charset="0"/>
              <a:buChar char="•"/>
            </a:pPr>
            <a:r>
              <a:rPr lang="en-US" altLang="en-US" sz="1800" dirty="0"/>
              <a:t>Project status</a:t>
            </a:r>
          </a:p>
          <a:p>
            <a:pPr marL="285750" indent="-285750" eaLnBrk="1" hangingPunct="1">
              <a:spcBef>
                <a:spcPct val="50000"/>
              </a:spcBef>
              <a:buFont typeface="Arial" panose="020B0604020202020204" pitchFamily="34" charset="0"/>
              <a:buChar char="•"/>
            </a:pPr>
            <a:r>
              <a:rPr lang="en-US" altLang="en-US" sz="1800" dirty="0"/>
              <a:t>Quality of project management processes</a:t>
            </a:r>
          </a:p>
          <a:p>
            <a:pPr marL="285750" indent="-285750" eaLnBrk="1" hangingPunct="1">
              <a:spcBef>
                <a:spcPct val="50000"/>
              </a:spcBef>
              <a:buFont typeface="Arial" panose="020B0604020202020204" pitchFamily="34" charset="0"/>
              <a:buChar char="•"/>
            </a:pPr>
            <a:r>
              <a:rPr lang="en-US" altLang="en-US" sz="1800" dirty="0"/>
              <a:t>PM  abilities</a:t>
            </a:r>
          </a:p>
          <a:p>
            <a:pPr marL="285750" indent="-285750" eaLnBrk="1" hangingPunct="1">
              <a:spcBef>
                <a:spcPct val="50000"/>
              </a:spcBef>
              <a:buFont typeface="Arial" panose="020B0604020202020204" pitchFamily="34" charset="0"/>
              <a:buChar char="•"/>
            </a:pPr>
            <a:r>
              <a:rPr lang="en-US" altLang="en-US" sz="1800" dirty="0"/>
              <a:t>Learning opportunities</a:t>
            </a:r>
          </a:p>
          <a:p>
            <a:pPr marL="285750" indent="-285750" eaLnBrk="1" hangingPunct="1">
              <a:spcBef>
                <a:spcPct val="50000"/>
              </a:spcBef>
              <a:buFont typeface="Arial" panose="020B0604020202020204" pitchFamily="34" charset="0"/>
              <a:buChar char="•"/>
            </a:pPr>
            <a:r>
              <a:rPr lang="en-US" altLang="en-US" sz="1800" dirty="0"/>
              <a:t>Improvement opportunities</a:t>
            </a:r>
            <a:r>
              <a:rPr lang="en-US" altLang="en-US" dirty="0"/>
              <a:t> </a:t>
            </a:r>
          </a:p>
        </p:txBody>
      </p:sp>
      <p:sp>
        <p:nvSpPr>
          <p:cNvPr id="7" name="Text Box 12">
            <a:extLst>
              <a:ext uri="{FF2B5EF4-FFF2-40B4-BE49-F238E27FC236}">
                <a16:creationId xmlns:a16="http://schemas.microsoft.com/office/drawing/2014/main" id="{5E06D708-6F31-D94E-97E0-7B301DED1C57}"/>
              </a:ext>
            </a:extLst>
          </p:cNvPr>
          <p:cNvSpPr txBox="1">
            <a:spLocks noChangeArrowheads="1"/>
          </p:cNvSpPr>
          <p:nvPr/>
        </p:nvSpPr>
        <p:spPr bwMode="auto">
          <a:xfrm>
            <a:off x="6604000" y="1858844"/>
            <a:ext cx="3643086" cy="21852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sz="1600" b="1" dirty="0">
                <a:solidFill>
                  <a:srgbClr val="00B050"/>
                </a:solidFill>
              </a:rPr>
              <a:t>Consider:</a:t>
            </a:r>
          </a:p>
          <a:p>
            <a:pPr marL="285750" indent="-285750" eaLnBrk="1" hangingPunct="1">
              <a:spcBef>
                <a:spcPct val="50000"/>
              </a:spcBef>
              <a:buFont typeface="Arial" panose="020B0604020202020204" pitchFamily="34" charset="0"/>
              <a:buChar char="•"/>
            </a:pPr>
            <a:r>
              <a:rPr lang="en-US" altLang="en-US" sz="1600" b="1" dirty="0">
                <a:solidFill>
                  <a:srgbClr val="00B050"/>
                </a:solidFill>
              </a:rPr>
              <a:t>Scope/Objectives/Requirements</a:t>
            </a:r>
          </a:p>
          <a:p>
            <a:pPr marL="285750" indent="-285750" eaLnBrk="1" hangingPunct="1">
              <a:spcBef>
                <a:spcPct val="50000"/>
              </a:spcBef>
              <a:buFont typeface="Arial" panose="020B0604020202020204" pitchFamily="34" charset="0"/>
              <a:buChar char="•"/>
            </a:pPr>
            <a:r>
              <a:rPr lang="en-US" altLang="en-US" sz="1600" b="1" dirty="0">
                <a:solidFill>
                  <a:srgbClr val="00B050"/>
                </a:solidFill>
              </a:rPr>
              <a:t>Business Case</a:t>
            </a:r>
          </a:p>
          <a:p>
            <a:pPr marL="285750" indent="-285750" eaLnBrk="1" hangingPunct="1">
              <a:spcBef>
                <a:spcPct val="50000"/>
              </a:spcBef>
              <a:buFont typeface="Arial" panose="020B0604020202020204" pitchFamily="34" charset="0"/>
              <a:buChar char="•"/>
            </a:pPr>
            <a:r>
              <a:rPr lang="en-US" altLang="en-US" sz="1600" b="1" dirty="0">
                <a:solidFill>
                  <a:srgbClr val="00B050"/>
                </a:solidFill>
              </a:rPr>
              <a:t>Planning</a:t>
            </a:r>
          </a:p>
          <a:p>
            <a:pPr marL="285750" indent="-285750" eaLnBrk="1" hangingPunct="1">
              <a:spcBef>
                <a:spcPct val="50000"/>
              </a:spcBef>
              <a:buFont typeface="Arial" panose="020B0604020202020204" pitchFamily="34" charset="0"/>
              <a:buChar char="•"/>
            </a:pPr>
            <a:r>
              <a:rPr lang="en-US" altLang="en-US" sz="1600" b="1" dirty="0">
                <a:solidFill>
                  <a:srgbClr val="00B050"/>
                </a:solidFill>
              </a:rPr>
              <a:t>Schedule management</a:t>
            </a:r>
          </a:p>
          <a:p>
            <a:pPr marL="285750" indent="-285750" eaLnBrk="1" hangingPunct="1">
              <a:spcBef>
                <a:spcPct val="50000"/>
              </a:spcBef>
              <a:buFont typeface="Arial" panose="020B0604020202020204" pitchFamily="34" charset="0"/>
              <a:buChar char="•"/>
            </a:pPr>
            <a:r>
              <a:rPr lang="en-US" altLang="en-US" sz="1600" b="1" dirty="0">
                <a:solidFill>
                  <a:srgbClr val="00B050"/>
                </a:solidFill>
              </a:rPr>
              <a:t>Resources</a:t>
            </a:r>
          </a:p>
        </p:txBody>
      </p:sp>
      <p:sp>
        <p:nvSpPr>
          <p:cNvPr id="8" name="Text Box 12">
            <a:extLst>
              <a:ext uri="{FF2B5EF4-FFF2-40B4-BE49-F238E27FC236}">
                <a16:creationId xmlns:a16="http://schemas.microsoft.com/office/drawing/2014/main" id="{253A019E-3951-EE46-9120-2DCA0237E060}"/>
              </a:ext>
            </a:extLst>
          </p:cNvPr>
          <p:cNvSpPr txBox="1">
            <a:spLocks noChangeArrowheads="1"/>
          </p:cNvSpPr>
          <p:nvPr/>
        </p:nvSpPr>
        <p:spPr bwMode="auto">
          <a:xfrm>
            <a:off x="9143278" y="3711517"/>
            <a:ext cx="3643086" cy="1815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285750" indent="-285750" eaLnBrk="1" hangingPunct="1">
              <a:spcBef>
                <a:spcPct val="50000"/>
              </a:spcBef>
              <a:buFont typeface="Arial" panose="020B0604020202020204" pitchFamily="34" charset="0"/>
              <a:buChar char="•"/>
            </a:pPr>
            <a:r>
              <a:rPr lang="en-US" altLang="en-US" sz="1600" b="1" dirty="0">
                <a:solidFill>
                  <a:srgbClr val="00B050"/>
                </a:solidFill>
              </a:rPr>
              <a:t>Management processes</a:t>
            </a:r>
          </a:p>
          <a:p>
            <a:pPr marL="285750" indent="-285750" eaLnBrk="1" hangingPunct="1">
              <a:spcBef>
                <a:spcPct val="50000"/>
              </a:spcBef>
              <a:buFont typeface="Arial" panose="020B0604020202020204" pitchFamily="34" charset="0"/>
              <a:buChar char="•"/>
            </a:pPr>
            <a:r>
              <a:rPr lang="en-US" altLang="en-US" sz="1600" b="1" dirty="0">
                <a:solidFill>
                  <a:srgbClr val="00B050"/>
                </a:solidFill>
              </a:rPr>
              <a:t>Delivery/implementation</a:t>
            </a:r>
          </a:p>
          <a:p>
            <a:pPr marL="285750" indent="-285750" eaLnBrk="1" hangingPunct="1">
              <a:spcBef>
                <a:spcPct val="50000"/>
              </a:spcBef>
              <a:buFont typeface="Arial" panose="020B0604020202020204" pitchFamily="34" charset="0"/>
              <a:buChar char="•"/>
            </a:pPr>
            <a:r>
              <a:rPr lang="en-US" altLang="en-US" sz="1600" b="1" dirty="0">
                <a:solidFill>
                  <a:srgbClr val="00B050"/>
                </a:solidFill>
              </a:rPr>
              <a:t>Benefits</a:t>
            </a:r>
          </a:p>
          <a:p>
            <a:pPr marL="285750" indent="-285750" eaLnBrk="1" hangingPunct="1">
              <a:spcBef>
                <a:spcPct val="50000"/>
              </a:spcBef>
              <a:buFont typeface="Arial" panose="020B0604020202020204" pitchFamily="34" charset="0"/>
              <a:buChar char="•"/>
            </a:pPr>
            <a:r>
              <a:rPr lang="en-US" altLang="en-US" sz="1600" b="1" dirty="0">
                <a:solidFill>
                  <a:srgbClr val="00B050"/>
                </a:solidFill>
              </a:rPr>
              <a:t>Governance</a:t>
            </a:r>
          </a:p>
          <a:p>
            <a:pPr marL="285750" indent="-285750" eaLnBrk="1" hangingPunct="1">
              <a:spcBef>
                <a:spcPct val="50000"/>
              </a:spcBef>
              <a:buFont typeface="Arial" panose="020B0604020202020204" pitchFamily="34" charset="0"/>
              <a:buChar char="•"/>
            </a:pPr>
            <a:r>
              <a:rPr lang="en-US" altLang="en-US" sz="1600" b="1" dirty="0">
                <a:solidFill>
                  <a:srgbClr val="00B050"/>
                </a:solidFill>
              </a:rPr>
              <a:t>Quality</a:t>
            </a:r>
          </a:p>
        </p:txBody>
      </p:sp>
    </p:spTree>
    <p:extLst>
      <p:ext uri="{BB962C8B-B14F-4D97-AF65-F5344CB8AC3E}">
        <p14:creationId xmlns:p14="http://schemas.microsoft.com/office/powerpoint/2010/main" val="14192056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22</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US" sz="2000" dirty="0"/>
              <a:t>Managing Projects in the </a:t>
            </a:r>
            <a:r>
              <a:rPr lang="en-US" sz="2000" dirty="0" err="1"/>
              <a:t>Organisation</a:t>
            </a:r>
            <a:endParaRPr lang="en-US" sz="2000" dirty="0"/>
          </a:p>
        </p:txBody>
      </p:sp>
    </p:spTree>
    <p:extLst>
      <p:ext uri="{BB962C8B-B14F-4D97-AF65-F5344CB8AC3E}">
        <p14:creationId xmlns:p14="http://schemas.microsoft.com/office/powerpoint/2010/main" val="40439105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p:txBody>
          <a:bodyPr/>
          <a:lstStyle/>
          <a:p>
            <a:fld id="{3D165440-4880-415F-9146-4793BDD623F8}" type="slidenum">
              <a:rPr lang="en-GB" smtClean="0"/>
              <a:t>23</a:t>
            </a:fld>
            <a:endParaRPr lang="en-GB"/>
          </a:p>
        </p:txBody>
      </p:sp>
      <p:sp>
        <p:nvSpPr>
          <p:cNvPr id="3" name="Slide Number Placeholder 3">
            <a:extLst>
              <a:ext uri="{FF2B5EF4-FFF2-40B4-BE49-F238E27FC236}">
                <a16:creationId xmlns:a16="http://schemas.microsoft.com/office/drawing/2014/main" id="{08441506-BA6A-8548-9689-5D9EAB2BA8A3}"/>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23</a:t>
            </a:fld>
            <a:endParaRPr lang="en-GB"/>
          </a:p>
        </p:txBody>
      </p:sp>
      <p:sp>
        <p:nvSpPr>
          <p:cNvPr id="5" name="Rectangle 2">
            <a:extLst>
              <a:ext uri="{FF2B5EF4-FFF2-40B4-BE49-F238E27FC236}">
                <a16:creationId xmlns:a16="http://schemas.microsoft.com/office/drawing/2014/main" id="{E7B534D7-6372-D04B-9501-87477D31E021}"/>
              </a:ext>
            </a:extLst>
          </p:cNvPr>
          <p:cNvSpPr>
            <a:spLocks noGrp="1" noChangeArrowheads="1"/>
          </p:cNvSpPr>
          <p:nvPr>
            <p:ph type="title"/>
          </p:nvPr>
        </p:nvSpPr>
        <p:spPr>
          <a:xfrm>
            <a:off x="179614" y="136072"/>
            <a:ext cx="11772900" cy="821564"/>
          </a:xfrm>
        </p:spPr>
        <p:txBody>
          <a:bodyPr/>
          <a:lstStyle/>
          <a:p>
            <a:pPr eaLnBrk="1" hangingPunct="1"/>
            <a:r>
              <a:rPr lang="en-GB" altLang="en-US" dirty="0">
                <a:latin typeface="Arial" panose="020B0604020202020204" pitchFamily="34" charset="0"/>
              </a:rPr>
              <a:t>Homework</a:t>
            </a:r>
          </a:p>
        </p:txBody>
      </p:sp>
      <p:sp>
        <p:nvSpPr>
          <p:cNvPr id="6" name="Rectangle 3">
            <a:extLst>
              <a:ext uri="{FF2B5EF4-FFF2-40B4-BE49-F238E27FC236}">
                <a16:creationId xmlns:a16="http://schemas.microsoft.com/office/drawing/2014/main" id="{B053EC59-091F-904B-9E1D-CC0396832740}"/>
              </a:ext>
            </a:extLst>
          </p:cNvPr>
          <p:cNvSpPr txBox="1">
            <a:spLocks noChangeArrowheads="1"/>
          </p:cNvSpPr>
          <p:nvPr/>
        </p:nvSpPr>
        <p:spPr>
          <a:xfrm>
            <a:off x="408214" y="1649186"/>
            <a:ext cx="11544300" cy="374468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nSpc>
                <a:spcPct val="90000"/>
              </a:lnSpc>
              <a:buFont typeface="+mj-lt"/>
              <a:buAutoNum type="arabicPeriod"/>
            </a:pPr>
            <a:r>
              <a:rPr lang="en-GB" altLang="en-US" sz="2400" dirty="0"/>
              <a:t>How is/was your  project controlled</a:t>
            </a:r>
          </a:p>
          <a:p>
            <a:pPr marL="514350" indent="-514350">
              <a:lnSpc>
                <a:spcPct val="90000"/>
              </a:lnSpc>
              <a:buFont typeface="+mj-lt"/>
              <a:buAutoNum type="arabicPeriod"/>
            </a:pPr>
            <a:r>
              <a:rPr lang="en-GB" altLang="en-US" sz="2400" dirty="0"/>
              <a:t>How is/was your  project completed</a:t>
            </a:r>
          </a:p>
          <a:p>
            <a:pPr marL="514350" indent="-514350">
              <a:lnSpc>
                <a:spcPct val="90000"/>
              </a:lnSpc>
              <a:buFont typeface="+mj-lt"/>
              <a:buAutoNum type="arabicPeriod"/>
            </a:pPr>
            <a:r>
              <a:rPr lang="en-GB" altLang="en-US" sz="2400" dirty="0"/>
              <a:t>What lessons were learnt?</a:t>
            </a:r>
            <a:br>
              <a:rPr lang="en-GB" altLang="en-US" sz="2400" dirty="0"/>
            </a:br>
            <a:br>
              <a:rPr lang="en-GB" altLang="en-US" sz="2400" dirty="0"/>
            </a:br>
            <a:endParaRPr lang="en-GB" altLang="en-US" sz="2400" dirty="0"/>
          </a:p>
          <a:p>
            <a:pPr marL="514350" indent="-514350">
              <a:lnSpc>
                <a:spcPct val="90000"/>
              </a:lnSpc>
              <a:buFont typeface="+mj-lt"/>
              <a:buAutoNum type="arabicPeriod"/>
            </a:pPr>
            <a:endParaRPr lang="en-GB" altLang="en-US" sz="2400" dirty="0"/>
          </a:p>
          <a:p>
            <a:pPr marL="514350" indent="-514350">
              <a:lnSpc>
                <a:spcPct val="90000"/>
              </a:lnSpc>
              <a:buFont typeface="+mj-lt"/>
              <a:buAutoNum type="arabicPeriod"/>
            </a:pPr>
            <a:endParaRPr lang="en-GB" altLang="en-US" dirty="0"/>
          </a:p>
        </p:txBody>
      </p:sp>
      <p:pic>
        <p:nvPicPr>
          <p:cNvPr id="7" name="Picture 6">
            <a:extLst>
              <a:ext uri="{FF2B5EF4-FFF2-40B4-BE49-F238E27FC236}">
                <a16:creationId xmlns:a16="http://schemas.microsoft.com/office/drawing/2014/main" id="{844F941F-EAFD-9F45-80C7-C67B3A4943A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161" b="96552" l="10000" r="90000"/>
                    </a14:imgEffect>
                  </a14:imgLayer>
                </a14:imgProps>
              </a:ext>
            </a:extLst>
          </a:blip>
          <a:stretch>
            <a:fillRect/>
          </a:stretch>
        </p:blipFill>
        <p:spPr>
          <a:xfrm>
            <a:off x="8809134" y="569557"/>
            <a:ext cx="3598733" cy="2609081"/>
          </a:xfrm>
          <a:prstGeom prst="rect">
            <a:avLst/>
          </a:prstGeom>
        </p:spPr>
      </p:pic>
      <p:pic>
        <p:nvPicPr>
          <p:cNvPr id="2" name="Picture 1">
            <a:extLst>
              <a:ext uri="{FF2B5EF4-FFF2-40B4-BE49-F238E27FC236}">
                <a16:creationId xmlns:a16="http://schemas.microsoft.com/office/drawing/2014/main" id="{5C9696CE-E602-7144-B8A1-81F257161FAD}"/>
              </a:ext>
            </a:extLst>
          </p:cNvPr>
          <p:cNvPicPr>
            <a:picLocks noChangeAspect="1"/>
          </p:cNvPicPr>
          <p:nvPr/>
        </p:nvPicPr>
        <p:blipFill>
          <a:blip r:embed="rId5"/>
          <a:stretch>
            <a:fillRect/>
          </a:stretch>
        </p:blipFill>
        <p:spPr>
          <a:xfrm>
            <a:off x="9459959" y="3246083"/>
            <a:ext cx="2297081" cy="2077678"/>
          </a:xfrm>
          <a:prstGeom prst="rect">
            <a:avLst/>
          </a:prstGeom>
        </p:spPr>
      </p:pic>
    </p:spTree>
    <p:extLst>
      <p:ext uri="{BB962C8B-B14F-4D97-AF65-F5344CB8AC3E}">
        <p14:creationId xmlns:p14="http://schemas.microsoft.com/office/powerpoint/2010/main" val="1295294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 calcmode="lin" valueType="num">
                                      <p:cBhvr additive="base">
                                        <p:cTn id="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20140311PresentationUWTSDTemplate</Template>
  <TotalTime>20754</TotalTime>
  <Words>1506</Words>
  <Application>Microsoft Macintosh PowerPoint</Application>
  <PresentationFormat>Widescreen</PresentationFormat>
  <Paragraphs>254</Paragraphs>
  <Slides>23</Slides>
  <Notes>23</Notes>
  <HiddenSlides>2</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Myriad Pro</vt:lpstr>
      <vt:lpstr>20140311PresentationUWTSDTemplate</vt:lpstr>
      <vt:lpstr>BA Management Skills for the Workplace BMSK5004</vt:lpstr>
      <vt:lpstr>Session 7 – Managing Projects</vt:lpstr>
      <vt:lpstr>Controlling Projects</vt:lpstr>
      <vt:lpstr>Controlling Projects</vt:lpstr>
      <vt:lpstr>Controlling Projects</vt:lpstr>
      <vt:lpstr>Controlling Projects</vt:lpstr>
      <vt:lpstr>Controlling Projects</vt:lpstr>
      <vt:lpstr>Controlling Projects</vt:lpstr>
      <vt:lpstr>Controlling Projects</vt:lpstr>
      <vt:lpstr>Controlling Projects</vt:lpstr>
      <vt:lpstr>Controlling Projects</vt:lpstr>
      <vt:lpstr>Controlling Projects</vt:lpstr>
      <vt:lpstr>Controlling Projects</vt:lpstr>
      <vt:lpstr>Controlling Projects</vt:lpstr>
      <vt:lpstr>Completing Projects</vt:lpstr>
      <vt:lpstr>Completing Projects</vt:lpstr>
      <vt:lpstr>Completing Projects</vt:lpstr>
      <vt:lpstr>Completing Projects</vt:lpstr>
      <vt:lpstr>Learning from Projects</vt:lpstr>
      <vt:lpstr>Learning from Projects</vt:lpstr>
      <vt:lpstr>Learning from Projects</vt:lpstr>
      <vt:lpstr>Managing Projects in the Organisation</vt:lpstr>
      <vt:lpstr>Homework</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Mark Bell-Davies</cp:lastModifiedBy>
  <cp:revision>201</cp:revision>
  <dcterms:created xsi:type="dcterms:W3CDTF">2020-06-08T16:11:31Z</dcterms:created>
  <dcterms:modified xsi:type="dcterms:W3CDTF">2020-10-23T14:35:57Z</dcterms:modified>
</cp:coreProperties>
</file>