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media/image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Lst>
  <p:sldSz cx="43891200" cy="329184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1pPr>
    <a:lvl2pPr marL="0" marR="0" indent="45720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2pPr>
    <a:lvl3pPr marL="0" marR="0" indent="91440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3pPr>
    <a:lvl4pPr marL="0" marR="0" indent="137160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4pPr>
    <a:lvl5pPr marL="0" marR="0" indent="182880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5pPr>
    <a:lvl6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6pPr>
    <a:lvl7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7pPr>
    <a:lvl8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8pPr>
    <a:lvl9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7EECD"/>
          </a:solidFill>
        </a:fill>
      </a:tcStyle>
    </a:wholeTbl>
    <a:band2H>
      <a:tcTxStyle b="def" i="def"/>
      <a:tcStyle>
        <a:tcBdr/>
        <a:fill>
          <a:solidFill>
            <a:srgbClr val="ECF7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0" name="Shape 130"/>
          <p:cNvSpPr/>
          <p:nvPr>
            <p:ph type="sldImg"/>
          </p:nvPr>
        </p:nvSpPr>
        <p:spPr>
          <a:xfrm>
            <a:off x="1143000" y="685800"/>
            <a:ext cx="4572000" cy="3429000"/>
          </a:xfrm>
          <a:prstGeom prst="rect">
            <a:avLst/>
          </a:prstGeom>
        </p:spPr>
        <p:txBody>
          <a:bodyPr/>
          <a:lstStyle/>
          <a:p>
            <a:pPr/>
          </a:p>
        </p:txBody>
      </p:sp>
      <p:sp>
        <p:nvSpPr>
          <p:cNvPr id="131" name="Shape 13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387850" latinLnBrk="0">
      <a:spcBef>
        <a:spcPts val="2000"/>
      </a:spcBef>
      <a:defRPr sz="5800">
        <a:latin typeface="+mj-lt"/>
        <a:ea typeface="+mj-ea"/>
        <a:cs typeface="+mj-cs"/>
        <a:sym typeface="Calibri"/>
      </a:defRPr>
    </a:lvl1pPr>
    <a:lvl2pPr indent="228600" defTabSz="4387850" latinLnBrk="0">
      <a:spcBef>
        <a:spcPts val="2000"/>
      </a:spcBef>
      <a:defRPr sz="5800">
        <a:latin typeface="+mj-lt"/>
        <a:ea typeface="+mj-ea"/>
        <a:cs typeface="+mj-cs"/>
        <a:sym typeface="Calibri"/>
      </a:defRPr>
    </a:lvl2pPr>
    <a:lvl3pPr indent="457200" defTabSz="4387850" latinLnBrk="0">
      <a:spcBef>
        <a:spcPts val="2000"/>
      </a:spcBef>
      <a:defRPr sz="5800">
        <a:latin typeface="+mj-lt"/>
        <a:ea typeface="+mj-ea"/>
        <a:cs typeface="+mj-cs"/>
        <a:sym typeface="Calibri"/>
      </a:defRPr>
    </a:lvl3pPr>
    <a:lvl4pPr indent="685800" defTabSz="4387850" latinLnBrk="0">
      <a:spcBef>
        <a:spcPts val="2000"/>
      </a:spcBef>
      <a:defRPr sz="5800">
        <a:latin typeface="+mj-lt"/>
        <a:ea typeface="+mj-ea"/>
        <a:cs typeface="+mj-cs"/>
        <a:sym typeface="Calibri"/>
      </a:defRPr>
    </a:lvl4pPr>
    <a:lvl5pPr indent="914400" defTabSz="4387850" latinLnBrk="0">
      <a:spcBef>
        <a:spcPts val="2000"/>
      </a:spcBef>
      <a:defRPr sz="5800">
        <a:latin typeface="+mj-lt"/>
        <a:ea typeface="+mj-ea"/>
        <a:cs typeface="+mj-cs"/>
        <a:sym typeface="Calibri"/>
      </a:defRPr>
    </a:lvl5pPr>
    <a:lvl6pPr indent="1143000" defTabSz="4387850" latinLnBrk="0">
      <a:spcBef>
        <a:spcPts val="2000"/>
      </a:spcBef>
      <a:defRPr sz="5800">
        <a:latin typeface="+mj-lt"/>
        <a:ea typeface="+mj-ea"/>
        <a:cs typeface="+mj-cs"/>
        <a:sym typeface="Calibri"/>
      </a:defRPr>
    </a:lvl6pPr>
    <a:lvl7pPr indent="1371600" defTabSz="4387850" latinLnBrk="0">
      <a:spcBef>
        <a:spcPts val="2000"/>
      </a:spcBef>
      <a:defRPr sz="5800">
        <a:latin typeface="+mj-lt"/>
        <a:ea typeface="+mj-ea"/>
        <a:cs typeface="+mj-cs"/>
        <a:sym typeface="Calibri"/>
      </a:defRPr>
    </a:lvl7pPr>
    <a:lvl8pPr indent="1600200" defTabSz="4387850" latinLnBrk="0">
      <a:spcBef>
        <a:spcPts val="2000"/>
      </a:spcBef>
      <a:defRPr sz="5800">
        <a:latin typeface="+mj-lt"/>
        <a:ea typeface="+mj-ea"/>
        <a:cs typeface="+mj-cs"/>
        <a:sym typeface="Calibri"/>
      </a:defRPr>
    </a:lvl8pPr>
    <a:lvl9pPr indent="1828800" defTabSz="4387850" latinLnBrk="0">
      <a:spcBef>
        <a:spcPts val="2000"/>
      </a:spcBef>
      <a:defRPr sz="5800">
        <a:latin typeface="+mj-lt"/>
        <a:ea typeface="+mj-ea"/>
        <a:cs typeface="+mj-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1.jpe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1.jpe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Default">
    <p:spTree>
      <p:nvGrpSpPr>
        <p:cNvPr id="1" name=""/>
        <p:cNvGrpSpPr/>
        <p:nvPr/>
      </p:nvGrpSpPr>
      <p:grpSpPr>
        <a:xfrm>
          <a:off x="0" y="0"/>
          <a:ext cx="0" cy="0"/>
          <a:chOff x="0" y="0"/>
          <a:chExt cx="0" cy="0"/>
        </a:xfrm>
      </p:grpSpPr>
      <p:sp>
        <p:nvSpPr>
          <p:cNvPr id="42" name="Rectangle"/>
          <p:cNvSpPr/>
          <p:nvPr/>
        </p:nvSpPr>
        <p:spPr>
          <a:xfrm>
            <a:off x="0" y="0"/>
            <a:ext cx="43891200" cy="4800600"/>
          </a:xfrm>
          <a:prstGeom prst="rect">
            <a:avLst/>
          </a:prstGeom>
          <a:solidFill>
            <a:srgbClr val="435FAA"/>
          </a:solidFill>
          <a:ln>
            <a:solidFill>
              <a:srgbClr val="000000"/>
            </a:solidFill>
          </a:ln>
        </p:spPr>
        <p:txBody>
          <a:bodyPr lIns="45719" rIns="45719" anchor="ctr"/>
          <a:lstStyle/>
          <a:p>
            <a:pPr/>
          </a:p>
        </p:txBody>
      </p:sp>
      <p:sp>
        <p:nvSpPr>
          <p:cNvPr id="43" name="Rectangle"/>
          <p:cNvSpPr/>
          <p:nvPr/>
        </p:nvSpPr>
        <p:spPr>
          <a:xfrm>
            <a:off x="914400" y="5257800"/>
            <a:ext cx="13585825" cy="26746200"/>
          </a:xfrm>
          <a:prstGeom prst="rect">
            <a:avLst/>
          </a:prstGeom>
          <a:solidFill>
            <a:srgbClr val="FFFFFF"/>
          </a:solidFill>
          <a:ln>
            <a:solidFill>
              <a:srgbClr val="4E5B6F"/>
            </a:solidFill>
          </a:ln>
        </p:spPr>
        <p:txBody>
          <a:bodyPr lIns="45719" rIns="45719" anchor="ctr"/>
          <a:lstStyle/>
          <a:p>
            <a:pPr/>
          </a:p>
        </p:txBody>
      </p:sp>
      <p:sp>
        <p:nvSpPr>
          <p:cNvPr id="44" name="Rectangle"/>
          <p:cNvSpPr/>
          <p:nvPr/>
        </p:nvSpPr>
        <p:spPr>
          <a:xfrm>
            <a:off x="0" y="4805362"/>
            <a:ext cx="43891200" cy="152401"/>
          </a:xfrm>
          <a:prstGeom prst="rect">
            <a:avLst/>
          </a:prstGeom>
          <a:solidFill>
            <a:srgbClr val="2C3F71"/>
          </a:solidFill>
          <a:ln w="12700">
            <a:miter lim="400000"/>
          </a:ln>
        </p:spPr>
        <p:txBody>
          <a:bodyPr lIns="45719" rIns="45719" anchor="ctr"/>
          <a:lstStyle/>
          <a:p>
            <a:pPr/>
          </a:p>
        </p:txBody>
      </p:sp>
      <p:sp>
        <p:nvSpPr>
          <p:cNvPr id="45" name="RESEARCH POSTER PRESENTATION DESIGN © 2011…"/>
          <p:cNvSpPr txBox="1"/>
          <p:nvPr/>
        </p:nvSpPr>
        <p:spPr>
          <a:xfrm>
            <a:off x="864790" y="32232600"/>
            <a:ext cx="2423320" cy="363769"/>
          </a:xfrm>
          <a:prstGeom prst="rect">
            <a:avLst/>
          </a:prstGeom>
          <a:ln w="12700">
            <a:miter lim="400000"/>
          </a:ln>
          <a:extLst>
            <a:ext uri="{C572A759-6A51-4108-AA02-DFA0A04FC94B}">
              <ma14:wrappingTextBoxFlag xmlns:ma14="http://schemas.microsoft.com/office/mac/drawingml/2011/main" val="1"/>
            </a:ext>
          </a:extLst>
        </p:spPr>
        <p:txBody>
          <a:bodyPr lIns="45622" tIns="45622" rIns="45622" bIns="45622">
            <a:spAutoFit/>
          </a:bodyPr>
          <a:lstStyle/>
          <a:p>
            <a:pPr>
              <a:lnSpc>
                <a:spcPct val="65000"/>
              </a:lnSpc>
              <a:spcBef>
                <a:spcPts val="300"/>
              </a:spcBef>
              <a:defRPr b="1" sz="500">
                <a:solidFill>
                  <a:srgbClr val="BFBFBF"/>
                </a:solidFill>
              </a:defRPr>
            </a:pPr>
            <a:r>
              <a:t>RESEARCH POSTER PRESENTATION DESIGN © 2011</a:t>
            </a:r>
          </a:p>
          <a:p>
            <a:pPr>
              <a:lnSpc>
                <a:spcPct val="65000"/>
              </a:lnSpc>
              <a:spcBef>
                <a:spcPts val="600"/>
              </a:spcBef>
              <a:defRPr b="1" sz="1100">
                <a:solidFill>
                  <a:srgbClr val="BFBFBF"/>
                </a:solidFill>
              </a:defRPr>
            </a:pPr>
            <a:r>
              <a:t>www.PosterPresentations.com</a:t>
            </a:r>
          </a:p>
        </p:txBody>
      </p:sp>
      <p:sp>
        <p:nvSpPr>
          <p:cNvPr id="46" name="Rectangle"/>
          <p:cNvSpPr/>
          <p:nvPr/>
        </p:nvSpPr>
        <p:spPr>
          <a:xfrm>
            <a:off x="15151100" y="5257800"/>
            <a:ext cx="13584238" cy="26746200"/>
          </a:xfrm>
          <a:prstGeom prst="rect">
            <a:avLst/>
          </a:prstGeom>
          <a:solidFill>
            <a:srgbClr val="FFFFFF"/>
          </a:solidFill>
          <a:ln>
            <a:solidFill>
              <a:srgbClr val="4E5B6F"/>
            </a:solidFill>
          </a:ln>
        </p:spPr>
        <p:txBody>
          <a:bodyPr lIns="45719" rIns="45719" anchor="ctr"/>
          <a:lstStyle/>
          <a:p>
            <a:pPr/>
          </a:p>
        </p:txBody>
      </p:sp>
      <p:sp>
        <p:nvSpPr>
          <p:cNvPr id="47" name="Rectangle"/>
          <p:cNvSpPr/>
          <p:nvPr/>
        </p:nvSpPr>
        <p:spPr>
          <a:xfrm>
            <a:off x="29386212" y="5257800"/>
            <a:ext cx="13585826" cy="26746200"/>
          </a:xfrm>
          <a:prstGeom prst="rect">
            <a:avLst/>
          </a:prstGeom>
          <a:solidFill>
            <a:srgbClr val="FFFFFF"/>
          </a:solidFill>
          <a:ln>
            <a:solidFill>
              <a:srgbClr val="4E5B6F"/>
            </a:solidFill>
          </a:ln>
        </p:spPr>
        <p:txBody>
          <a:bodyPr lIns="45719" rIns="45719" anchor="ctr"/>
          <a:lstStyle/>
          <a:p>
            <a:pPr/>
          </a:p>
        </p:txBody>
      </p:sp>
      <p:grpSp>
        <p:nvGrpSpPr>
          <p:cNvPr id="50" name="Group"/>
          <p:cNvGrpSpPr/>
          <p:nvPr/>
        </p:nvGrpSpPr>
        <p:grpSpPr>
          <a:xfrm>
            <a:off x="44221400" y="0"/>
            <a:ext cx="10050463" cy="32918400"/>
            <a:chOff x="0" y="0"/>
            <a:chExt cx="10050462" cy="32918400"/>
          </a:xfrm>
        </p:grpSpPr>
        <p:sp>
          <p:nvSpPr>
            <p:cNvPr id="48"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3200">
                  <a:solidFill>
                    <a:srgbClr val="FFFFFF"/>
                  </a:solidFill>
                  <a:latin typeface="Trebuchet MS"/>
                  <a:ea typeface="Trebuchet MS"/>
                  <a:cs typeface="Trebuchet MS"/>
                  <a:sym typeface="Trebuchet MS"/>
                </a:defRPr>
              </a:pPr>
            </a:p>
          </p:txBody>
        </p:sp>
        <p:sp>
          <p:nvSpPr>
            <p:cNvPr id="49" name="QUICK TIPS…"/>
            <p:cNvSpPr txBox="1"/>
            <p:nvPr/>
          </p:nvSpPr>
          <p:spPr>
            <a:xfrm>
              <a:off x="0" y="182868"/>
              <a:ext cx="10050463" cy="3146804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000">
                  <a:solidFill>
                    <a:srgbClr val="FFFFFF"/>
                  </a:solidFill>
                  <a:latin typeface="Trebuchet MS"/>
                  <a:ea typeface="Trebuchet MS"/>
                  <a:cs typeface="Trebuchet MS"/>
                  <a:sym typeface="Trebuchet MS"/>
                </a:defRPr>
              </a:pPr>
              <a:r>
                <a:t>QUICK TIPS</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template requires basic PowerPoint (version 2007 or newer) skills. Below is a list of commonly asked questions specific to this template. </a:t>
              </a:r>
              <a:br/>
              <a:r>
                <a:t>If you are using an older version of PowerPoint some template features may not work properly.</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lgn="ctr">
                <a:defRPr b="1" sz="4000">
                  <a:solidFill>
                    <a:srgbClr val="FFFFFF"/>
                  </a:solidFill>
                  <a:latin typeface="Trebuchet MS"/>
                  <a:ea typeface="Trebuchet MS"/>
                  <a:cs typeface="Trebuchet MS"/>
                  <a:sym typeface="Trebuchet MS"/>
                </a:defRPr>
              </a:pPr>
              <a:r>
                <a:t>Using the template</a:t>
              </a:r>
            </a:p>
            <a:p>
              <a:pPr algn="ct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Verifying the quality of your graphics</a:t>
              </a:r>
            </a:p>
            <a:p>
              <a:pPr>
                <a:defRPr sz="3200">
                  <a:solidFill>
                    <a:srgbClr val="FFFFFF"/>
                  </a:solidFill>
                  <a:latin typeface="Trebuchet MS"/>
                  <a:ea typeface="Trebuchet MS"/>
                  <a:cs typeface="Trebuchet MS"/>
                  <a:sym typeface="Trebuchet MS"/>
                </a:defRPr>
              </a:pPr>
              <a: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p>
            <a:p>
              <a:pPr>
                <a:defRPr b="1" sz="3200">
                  <a:solidFill>
                    <a:srgbClr val="FFFF00"/>
                  </a:solidFill>
                  <a:latin typeface="Trebuchet MS"/>
                  <a:ea typeface="Trebuchet MS"/>
                  <a:cs typeface="Trebuchet MS"/>
                  <a:sym typeface="Trebuchet MS"/>
                </a:defRPr>
              </a:pPr>
              <a:r>
                <a:t>Using the placeholders</a:t>
              </a:r>
            </a:p>
            <a:p>
              <a:pPr>
                <a:defRPr sz="3200">
                  <a:solidFill>
                    <a:srgbClr val="FFFFFF"/>
                  </a:solidFill>
                  <a:latin typeface="Trebuchet MS"/>
                  <a:ea typeface="Trebuchet MS"/>
                  <a:cs typeface="Trebuchet MS"/>
                  <a:sym typeface="Trebuchet MS"/>
                </a:defRPr>
              </a:pPr>
              <a:r>
                <a:t>To add text to this template click inside a placeholder and type in or paste your text. To move a placeholder, click on it </a:t>
              </a:r>
              <a:r>
                <a:rPr u="sng"/>
                <a:t>once</a:t>
              </a:r>
              <a:r>
                <a:t> (to select it), place your cursor on its frame and your cursor will change to this symbol:         Then, click </a:t>
              </a:r>
              <a:r>
                <a:rPr u="sng"/>
                <a:t>once</a:t>
              </a:r>
              <a:r>
                <a:t> and drag it to its new location where you can resize it as needed. Additional placeholders can be found on the left side of this template.</a:t>
              </a: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layout</a:t>
              </a:r>
            </a:p>
            <a:p>
              <a:pPr>
                <a:defRPr sz="3200">
                  <a:solidFill>
                    <a:srgbClr val="FFFFFF"/>
                  </a:solidFill>
                  <a:latin typeface="Trebuchet MS"/>
                  <a:ea typeface="Trebuchet MS"/>
                  <a:cs typeface="Trebuchet MS"/>
                  <a:sym typeface="Trebuchet MS"/>
                </a:defRPr>
              </a:pPr>
              <a:r>
                <a:t>This template has four</a:t>
              </a:r>
            </a:p>
            <a:p>
              <a:pPr>
                <a:defRPr sz="3200">
                  <a:solidFill>
                    <a:srgbClr val="FFFFFF"/>
                  </a:solidFill>
                  <a:latin typeface="Trebuchet MS"/>
                  <a:ea typeface="Trebuchet MS"/>
                  <a:cs typeface="Trebuchet MS"/>
                  <a:sym typeface="Trebuchet MS"/>
                </a:defRPr>
              </a:pPr>
              <a:r>
                <a:t>different column layouts. </a:t>
              </a:r>
            </a:p>
            <a:p>
              <a:pPr>
                <a:defRPr sz="3200" u="sng">
                  <a:solidFill>
                    <a:srgbClr val="FFFFFF"/>
                  </a:solidFill>
                  <a:latin typeface="Trebuchet MS"/>
                  <a:ea typeface="Trebuchet MS"/>
                  <a:cs typeface="Trebuchet MS"/>
                  <a:sym typeface="Trebuchet MS"/>
                </a:defRPr>
              </a:pPr>
              <a:r>
                <a:t>Right-click</a:t>
              </a:r>
              <a:r>
                <a:rPr u="none"/>
                <a:t> your mouse</a:t>
              </a:r>
            </a:p>
            <a:p>
              <a:pPr>
                <a:defRPr sz="3200">
                  <a:solidFill>
                    <a:srgbClr val="FFFFFF"/>
                  </a:solidFill>
                  <a:latin typeface="Trebuchet MS"/>
                  <a:ea typeface="Trebuchet MS"/>
                  <a:cs typeface="Trebuchet MS"/>
                  <a:sym typeface="Trebuchet MS"/>
                </a:defRPr>
              </a:pPr>
              <a:r>
                <a:t>on the background and </a:t>
              </a:r>
            </a:p>
            <a:p>
              <a:pPr>
                <a:defRPr sz="3200">
                  <a:solidFill>
                    <a:srgbClr val="FFFFFF"/>
                  </a:solidFill>
                  <a:latin typeface="Trebuchet MS"/>
                  <a:ea typeface="Trebuchet MS"/>
                  <a:cs typeface="Trebuchet MS"/>
                  <a:sym typeface="Trebuchet MS"/>
                </a:defRPr>
              </a:pPr>
              <a:r>
                <a:t>click on “Layout” to see </a:t>
              </a:r>
            </a:p>
            <a:p>
              <a:pPr>
                <a:defRPr sz="3200">
                  <a:solidFill>
                    <a:srgbClr val="FFFFFF"/>
                  </a:solidFill>
                  <a:latin typeface="Trebuchet MS"/>
                  <a:ea typeface="Trebuchet MS"/>
                  <a:cs typeface="Trebuchet MS"/>
                  <a:sym typeface="Trebuchet MS"/>
                </a:defRPr>
              </a:pPr>
              <a:r>
                <a:t>the layout options.</a:t>
              </a:r>
            </a:p>
            <a:p>
              <a:pPr>
                <a:defRPr sz="3200">
                  <a:solidFill>
                    <a:srgbClr val="FFFFFF"/>
                  </a:solidFill>
                  <a:latin typeface="Trebuchet MS"/>
                  <a:ea typeface="Trebuchet MS"/>
                  <a:cs typeface="Trebuchet MS"/>
                  <a:sym typeface="Trebuchet MS"/>
                </a:defRPr>
              </a:pPr>
              <a:r>
                <a:t>The columns in the provided layouts are fixed and cannot be moved but advanced users can modify any layout by going to VIEW and then SLIDE MASTER.</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Importing text and graphics from external sources</a:t>
              </a:r>
            </a:p>
            <a:p>
              <a:pPr>
                <a:defRPr b="1" sz="3200" u="sng">
                  <a:solidFill>
                    <a:srgbClr val="FFFFFF"/>
                  </a:solidFill>
                  <a:latin typeface="Trebuchet MS"/>
                  <a:ea typeface="Trebuchet MS"/>
                  <a:cs typeface="Trebuchet MS"/>
                  <a:sym typeface="Trebuchet MS"/>
                </a:defRPr>
              </a:pPr>
              <a:r>
                <a:t>TEXT: </a:t>
              </a:r>
              <a:r>
                <a:rPr b="0" u="none"/>
                <a:t>Paste or type your text into a pre-existing placeholder or drag in a new placeholder from the left side of the template. Move it anywhere as needed.</a:t>
              </a:r>
            </a:p>
            <a:p>
              <a:pPr>
                <a:defRPr b="1" sz="3200" u="sng">
                  <a:solidFill>
                    <a:srgbClr val="FFFFFF"/>
                  </a:solidFill>
                  <a:latin typeface="Trebuchet MS"/>
                  <a:ea typeface="Trebuchet MS"/>
                  <a:cs typeface="Trebuchet MS"/>
                  <a:sym typeface="Trebuchet MS"/>
                </a:defRPr>
              </a:pPr>
              <a:r>
                <a:t>PHOTOS: </a:t>
              </a:r>
              <a:r>
                <a:rPr b="0" u="none"/>
                <a:t>Drag in a picture placeholder, size it </a:t>
              </a:r>
              <a:r>
                <a:rPr b="0"/>
                <a:t>first</a:t>
              </a:r>
              <a:r>
                <a:rPr b="0" u="none"/>
                <a:t>, click in it and insert a photo from the menu.</a:t>
              </a:r>
            </a:p>
            <a:p>
              <a:pPr>
                <a:defRPr b="1" sz="3200" u="sng">
                  <a:solidFill>
                    <a:srgbClr val="FFFFFF"/>
                  </a:solidFill>
                  <a:latin typeface="Trebuchet MS"/>
                  <a:ea typeface="Trebuchet MS"/>
                  <a:cs typeface="Trebuchet MS"/>
                  <a:sym typeface="Trebuchet MS"/>
                </a:defRPr>
              </a:pPr>
              <a:r>
                <a:t>TABLES: </a:t>
              </a:r>
              <a:r>
                <a:rPr b="0" u="none"/>
                <a:t>You can copy and paste a table from an external document onto this poster template. To adjust  the way the text fits within the cells of a table that has been pasted, </a:t>
              </a:r>
              <a:r>
                <a:rPr b="0"/>
                <a:t>right-click</a:t>
              </a:r>
              <a:r>
                <a:rPr b="0" u="none"/>
                <a:t> on the table, click FORMAT SHAPE  then click on TEXT BOX and change the INTERNAL MARGIN values to 0.25</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color scheme</a:t>
              </a:r>
            </a:p>
            <a:p>
              <a:pPr>
                <a:defRPr sz="3200">
                  <a:solidFill>
                    <a:srgbClr val="FFFFFF"/>
                  </a:solidFill>
                  <a:latin typeface="Trebuchet MS"/>
                  <a:ea typeface="Trebuchet MS"/>
                  <a:cs typeface="Trebuchet MS"/>
                  <a:sym typeface="Trebuchet MS"/>
                </a:defRPr>
              </a:pPr>
              <a:r>
                <a:t>To change the color scheme of this template go to the “Design” menu and click on “Colors”. You can choose from the provide color combinations or you can create your own.</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lgn="ctr">
                <a:defRPr b="1" sz="2000">
                  <a:solidFill>
                    <a:srgbClr val="FFFFFF"/>
                  </a:solidFill>
                  <a:latin typeface="Trebuchet MS"/>
                  <a:ea typeface="Trebuchet MS"/>
                  <a:cs typeface="Trebuchet MS"/>
                  <a:sym typeface="Trebuchet MS"/>
                </a:defRPr>
              </a:pPr>
            </a:p>
            <a:p>
              <a:pPr>
                <a:defRPr b="1" sz="2000">
                  <a:solidFill>
                    <a:srgbClr val="FFFF00"/>
                  </a:solidFill>
                  <a:latin typeface="Trebuchet MS"/>
                  <a:ea typeface="Trebuchet MS"/>
                  <a:cs typeface="Trebuchet MS"/>
                  <a:sym typeface="Trebuchet MS"/>
                </a:defRPr>
              </a:pPr>
            </a:p>
          </p:txBody>
        </p:sp>
      </p:grpSp>
      <p:grpSp>
        <p:nvGrpSpPr>
          <p:cNvPr id="53" name="Group"/>
          <p:cNvGrpSpPr/>
          <p:nvPr/>
        </p:nvGrpSpPr>
        <p:grpSpPr>
          <a:xfrm>
            <a:off x="-10402888" y="-19050"/>
            <a:ext cx="10050463" cy="32918400"/>
            <a:chOff x="0" y="0"/>
            <a:chExt cx="10050462" cy="32918400"/>
          </a:xfrm>
        </p:grpSpPr>
        <p:sp>
          <p:nvSpPr>
            <p:cNvPr id="51"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4400">
                  <a:solidFill>
                    <a:srgbClr val="FFFFFF"/>
                  </a:solidFill>
                  <a:latin typeface="Trebuchet MS"/>
                  <a:ea typeface="Trebuchet MS"/>
                  <a:cs typeface="Trebuchet MS"/>
                  <a:sym typeface="Trebuchet MS"/>
                </a:defRPr>
              </a:pPr>
            </a:p>
          </p:txBody>
        </p:sp>
        <p:sp>
          <p:nvSpPr>
            <p:cNvPr id="52" name="QUICK DESIGN GUIDE…"/>
            <p:cNvSpPr txBox="1"/>
            <p:nvPr/>
          </p:nvSpPr>
          <p:spPr>
            <a:xfrm>
              <a:off x="0" y="182868"/>
              <a:ext cx="10050463" cy="2984244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400">
                  <a:solidFill>
                    <a:srgbClr val="FFFFFF"/>
                  </a:solidFill>
                  <a:latin typeface="Trebuchet MS"/>
                  <a:ea typeface="Trebuchet MS"/>
                  <a:cs typeface="Trebuchet MS"/>
                  <a:sym typeface="Trebuchet MS"/>
                </a:defRPr>
              </a:pPr>
              <a:r>
                <a:t>QUICK DESIGN GUIDE</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2007 template produces a 36”x48” professional  poster. It will save you valuable time placing titles, subtitles, text, and graphics.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it to create your presentation. Then send it to </a:t>
              </a:r>
              <a:r>
                <a:rPr b="1"/>
                <a:t>PosterPresentations.com</a:t>
              </a:r>
              <a:r>
                <a:t> for premium quality, same day affordable printing.</a:t>
              </a:r>
              <a:br/>
            </a:p>
            <a:p>
              <a:pPr>
                <a:defRPr sz="3200">
                  <a:solidFill>
                    <a:srgbClr val="FFFFFF"/>
                  </a:solidFill>
                  <a:latin typeface="Trebuchet MS"/>
                  <a:ea typeface="Trebuchet MS"/>
                  <a:cs typeface="Trebuchet MS"/>
                  <a:sym typeface="Trebuchet MS"/>
                </a:defRPr>
              </a:pPr>
              <a:r>
                <a:t>We provide a series of </a:t>
              </a:r>
              <a:r>
                <a:rPr b="1"/>
                <a:t>online tutorials</a:t>
              </a:r>
              <a:r>
                <a:t> that will guide you through the poster design process and answer your poster production questions.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View our online tutorials at:</a:t>
              </a:r>
              <a:br/>
              <a:r>
                <a:rPr>
                  <a:solidFill>
                    <a:srgbClr val="FFFF00"/>
                  </a:solidFill>
                </a:rPr>
                <a:t> http://bit.ly/Poster_creation_help </a:t>
              </a:r>
              <a:br>
                <a:rPr>
                  <a:solidFill>
                    <a:srgbClr val="FFFF00"/>
                  </a:solidFill>
                </a:rPr>
              </a:br>
              <a:r>
                <a:t>(copy and paste the link into your web browser).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For assistance and to order your printed poster call </a:t>
              </a:r>
              <a:r>
                <a:rPr b="1">
                  <a:solidFill>
                    <a:srgbClr val="FFFF00"/>
                  </a:solidFill>
                </a:rPr>
                <a:t>PosterPresentations.com</a:t>
              </a:r>
              <a:r>
                <a:rPr>
                  <a:solidFill>
                    <a:srgbClr val="FFFF00"/>
                  </a:solidFill>
                </a:rPr>
                <a:t> </a:t>
              </a:r>
              <a:r>
                <a:t>at </a:t>
              </a:r>
              <a:r>
                <a:rPr b="1" sz="4000">
                  <a:solidFill>
                    <a:srgbClr val="FFFF00"/>
                  </a:solidFill>
                </a:rPr>
                <a:t>1.866.649.3004</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defRPr b="1" sz="4000">
                  <a:solidFill>
                    <a:srgbClr val="FFFF00"/>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r>
                <a:t>Object Placeholders</a:t>
              </a: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the placeholders provided below to add new elements to your poster: Drag a placeholder onto the poster area, size it, and click it to edit.</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Section Header placeholder</a:t>
              </a:r>
            </a:p>
            <a:p>
              <a:pPr>
                <a:defRPr sz="3200">
                  <a:solidFill>
                    <a:srgbClr val="FFFFFF"/>
                  </a:solidFill>
                  <a:latin typeface="Trebuchet MS"/>
                  <a:ea typeface="Trebuchet MS"/>
                  <a:cs typeface="Trebuchet MS"/>
                  <a:sym typeface="Trebuchet MS"/>
                </a:defRPr>
              </a:pPr>
              <a:r>
                <a:t>Move this preformatted section header placeholder to the poster area to add another section header. Use section headers to separate topics or concepts within your presentation.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Text placeholder</a:t>
              </a:r>
            </a:p>
            <a:p>
              <a:pPr>
                <a:defRPr sz="3200">
                  <a:solidFill>
                    <a:srgbClr val="FFFFFF"/>
                  </a:solidFill>
                  <a:latin typeface="Trebuchet MS"/>
                  <a:ea typeface="Trebuchet MS"/>
                  <a:cs typeface="Trebuchet MS"/>
                  <a:sym typeface="Trebuchet MS"/>
                </a:defRPr>
              </a:pPr>
              <a:r>
                <a:t>Move this preformatted text placeholder to the poster to add a new body of text.</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Picture placeholder</a:t>
              </a:r>
            </a:p>
            <a:p>
              <a:pPr>
                <a:defRPr sz="3200">
                  <a:solidFill>
                    <a:srgbClr val="FFFFFF"/>
                  </a:solidFill>
                  <a:latin typeface="Trebuchet MS"/>
                  <a:ea typeface="Trebuchet MS"/>
                  <a:cs typeface="Trebuchet MS"/>
                  <a:sym typeface="Trebuchet MS"/>
                </a:defRPr>
              </a:pPr>
              <a:r>
                <a:t>Move this graphic placeholder onto your poster, size it first, and then click it to add a picture to the poster.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p:txBody>
        </p:sp>
      </p:grpSp>
      <p:sp>
        <p:nvSpPr>
          <p:cNvPr id="54" name="Rectangle"/>
          <p:cNvSpPr/>
          <p:nvPr/>
        </p:nvSpPr>
        <p:spPr>
          <a:xfrm>
            <a:off x="-10371138" y="21296312"/>
            <a:ext cx="10018713" cy="777876"/>
          </a:xfrm>
          <a:prstGeom prst="rect">
            <a:avLst/>
          </a:prstGeom>
          <a:solidFill>
            <a:srgbClr val="D6ECFF"/>
          </a:solidFill>
          <a:ln w="12700">
            <a:miter lim="400000"/>
          </a:ln>
        </p:spPr>
        <p:txBody>
          <a:bodyPr lIns="45719" rIns="45719" anchor="ctr"/>
          <a:lstStyle/>
          <a:p>
            <a:pPr algn="ctr">
              <a:defRPr>
                <a:solidFill>
                  <a:srgbClr val="FFFFFF"/>
                </a:solidFill>
              </a:defRPr>
            </a:pPr>
          </a:p>
        </p:txBody>
      </p:sp>
      <p:pic>
        <p:nvPicPr>
          <p:cNvPr id="55" name="image.png" descr="image.png"/>
          <p:cNvPicPr>
            <a:picLocks noChangeAspect="1"/>
          </p:cNvPicPr>
          <p:nvPr/>
        </p:nvPicPr>
        <p:blipFill>
          <a:blip r:embed="rId2">
            <a:extLst/>
          </a:blip>
          <a:stretch>
            <a:fillRect/>
          </a:stretch>
        </p:blipFill>
        <p:spPr>
          <a:xfrm>
            <a:off x="49098200" y="15525750"/>
            <a:ext cx="4741863" cy="3057525"/>
          </a:xfrm>
          <a:prstGeom prst="rect">
            <a:avLst/>
          </a:prstGeom>
          <a:ln w="12700">
            <a:miter lim="400000"/>
          </a:ln>
        </p:spPr>
      </p:pic>
      <p:pic>
        <p:nvPicPr>
          <p:cNvPr id="56" name="image.png" descr="image.png"/>
          <p:cNvPicPr>
            <a:picLocks noChangeAspect="1"/>
          </p:cNvPicPr>
          <p:nvPr/>
        </p:nvPicPr>
        <p:blipFill>
          <a:blip r:embed="rId3">
            <a:extLst/>
          </a:blip>
          <a:stretch>
            <a:fillRect/>
          </a:stretch>
        </p:blipFill>
        <p:spPr>
          <a:xfrm>
            <a:off x="47342425" y="13119100"/>
            <a:ext cx="590550" cy="438150"/>
          </a:xfrm>
          <a:prstGeom prst="rect">
            <a:avLst/>
          </a:prstGeom>
          <a:ln>
            <a:solidFill>
              <a:srgbClr val="000000"/>
            </a:solidFill>
          </a:ln>
        </p:spPr>
      </p:pic>
      <p:sp>
        <p:nvSpPr>
          <p:cNvPr id="57" name="© 2011 PosterPresentations.com     2117 Fourth Street , Unit C     Berkeley CA 94710     posterpresenter@gmail.com"/>
          <p:cNvSpPr txBox="1"/>
          <p:nvPr/>
        </p:nvSpPr>
        <p:spPr>
          <a:xfrm>
            <a:off x="44533818" y="30589537"/>
            <a:ext cx="9068439" cy="2109941"/>
          </a:xfrm>
          <a:prstGeom prst="rect">
            <a:avLst/>
          </a:prstGeom>
          <a:ln w="12700">
            <a:miter lim="400000"/>
          </a:ln>
          <a:extLst>
            <a:ext uri="{C572A759-6A51-4108-AA02-DFA0A04FC94B}">
              <ma14:wrappingTextBoxFlag xmlns:ma14="http://schemas.microsoft.com/office/mac/drawingml/2011/main" val="1"/>
            </a:ext>
          </a:extLst>
        </p:spPr>
        <p:txBody>
          <a:bodyPr lIns="45717" tIns="45717" rIns="45717" bIns="45717">
            <a:spAutoFit/>
          </a:bodyPr>
          <a:lstStyle/>
          <a:p>
            <a:pPr>
              <a:defRPr sz="3600">
                <a:solidFill>
                  <a:srgbClr val="FFFFFF"/>
                </a:solidFill>
              </a:defRPr>
            </a:pPr>
            <a:r>
              <a:t>© 2011 PosterPresentations.com</a:t>
            </a:r>
            <a:br/>
            <a:r>
              <a:t>    </a:t>
            </a:r>
            <a:r>
              <a:rPr sz="3200"/>
              <a:t>2117 Fourth Street , Unit C</a:t>
            </a:r>
            <a:br>
              <a:rPr sz="3200"/>
            </a:br>
            <a:r>
              <a:rPr sz="3200"/>
              <a:t>    Berkeley CA 94710</a:t>
            </a:r>
            <a:br>
              <a:rPr sz="3200"/>
            </a:br>
            <a:r>
              <a:rPr sz="3200"/>
              <a:t>    </a:t>
            </a:r>
            <a:r>
              <a:rPr b="1" sz="3200">
                <a:solidFill>
                  <a:srgbClr val="FFFF00"/>
                </a:solidFill>
              </a:rPr>
              <a:t>posterpresenter@gmail.com</a:t>
            </a:r>
          </a:p>
        </p:txBody>
      </p:sp>
      <p:grpSp>
        <p:nvGrpSpPr>
          <p:cNvPr id="61" name="Group"/>
          <p:cNvGrpSpPr/>
          <p:nvPr/>
        </p:nvGrpSpPr>
        <p:grpSpPr>
          <a:xfrm>
            <a:off x="-10239375" y="31696025"/>
            <a:ext cx="9771063" cy="1090613"/>
            <a:chOff x="0" y="0"/>
            <a:chExt cx="9771062" cy="1090612"/>
          </a:xfrm>
        </p:grpSpPr>
        <p:sp>
          <p:nvSpPr>
            <p:cNvPr id="58" name="Rounded Rectangle"/>
            <p:cNvSpPr/>
            <p:nvPr/>
          </p:nvSpPr>
          <p:spPr>
            <a:xfrm>
              <a:off x="0" y="0"/>
              <a:ext cx="9771063" cy="1090613"/>
            </a:xfrm>
            <a:prstGeom prst="roundRect">
              <a:avLst>
                <a:gd name="adj" fmla="val 16667"/>
              </a:avLst>
            </a:prstGeom>
            <a:solidFill>
              <a:srgbClr val="FFFFFF"/>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pic>
          <p:nvPicPr>
            <p:cNvPr id="59" name="http://t2.gstatic.com/images?q=tbn:ANd9GcR4APHC6TT9w54M2zn_pvCiBxUNcspYPoVxirLRphBoJabfSvu7zw" descr="http://t2.gstatic.com/images?q=tbn:ANd9GcR4APHC6TT9w54M2zn_pvCiBxUNcspYPoVxirLRphBoJabfSvu7zw">
              <a:hlinkClick r:id="rId4" invalidUrl="" action="" tgtFrame="" tooltip="" history="1" highlightClick="0" endSnd="0"/>
            </p:cNvPr>
            <p:cNvPicPr>
              <a:picLocks noChangeAspect="1"/>
            </p:cNvPicPr>
            <p:nvPr/>
          </p:nvPicPr>
          <p:blipFill>
            <a:blip r:embed="rId5">
              <a:extLst/>
            </a:blip>
            <a:stretch>
              <a:fillRect/>
            </a:stretch>
          </p:blipFill>
          <p:spPr>
            <a:xfrm>
              <a:off x="98720" y="72570"/>
              <a:ext cx="914370" cy="914394"/>
            </a:xfrm>
            <a:prstGeom prst="rect">
              <a:avLst/>
            </a:prstGeom>
            <a:ln w="12700" cap="flat">
              <a:noFill/>
              <a:miter lim="400000"/>
            </a:ln>
            <a:effectLst/>
          </p:spPr>
        </p:pic>
        <p:sp>
          <p:nvSpPr>
            <p:cNvPr id="60" name="Student discounts are available on our Facebook page. Go to PosterPresentations.com and click on the FB icon."/>
            <p:cNvSpPr txBox="1"/>
            <p:nvPr/>
          </p:nvSpPr>
          <p:spPr>
            <a:xfrm>
              <a:off x="1145857" y="100013"/>
              <a:ext cx="8579486" cy="8534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defRPr sz="2600">
                  <a:solidFill>
                    <a:srgbClr val="4E5B6F"/>
                  </a:solidFill>
                  <a:latin typeface="Trebuchet MS"/>
                  <a:ea typeface="Trebuchet MS"/>
                  <a:cs typeface="Trebuchet MS"/>
                  <a:sym typeface="Trebuchet MS"/>
                </a:defRPr>
              </a:pPr>
              <a:r>
                <a:t>Student discounts are available on our Facebook page.</a:t>
              </a:r>
              <a:br/>
              <a:r>
                <a:t>Go to </a:t>
              </a:r>
              <a:r>
                <a:rPr u="sng"/>
                <a:t>PosterPresentations.com</a:t>
              </a:r>
              <a:r>
                <a:t> and click on the FB icon. </a:t>
              </a:r>
            </a:p>
          </p:txBody>
        </p:sp>
      </p:grpSp>
      <p:sp>
        <p:nvSpPr>
          <p:cNvPr id="62" name="Line"/>
          <p:cNvSpPr/>
          <p:nvPr/>
        </p:nvSpPr>
        <p:spPr>
          <a:xfrm>
            <a:off x="44221400" y="30500637"/>
            <a:ext cx="10050463" cy="1588"/>
          </a:xfrm>
          <a:prstGeom prst="line">
            <a:avLst/>
          </a:prstGeom>
          <a:ln>
            <a:solidFill>
              <a:srgbClr val="D9D9D9"/>
            </a:solidFill>
          </a:ln>
        </p:spPr>
        <p:txBody>
          <a:bodyPr lIns="45719" rIns="45719"/>
          <a:lstStyle/>
          <a:p>
            <a:pPr/>
          </a:p>
        </p:txBody>
      </p:sp>
      <p:sp>
        <p:nvSpPr>
          <p:cNvPr id="63" name="Line"/>
          <p:cNvSpPr/>
          <p:nvPr/>
        </p:nvSpPr>
        <p:spPr>
          <a:xfrm>
            <a:off x="-10371138" y="11582399"/>
            <a:ext cx="10018713" cy="1589"/>
          </a:xfrm>
          <a:prstGeom prst="line">
            <a:avLst/>
          </a:prstGeom>
          <a:ln>
            <a:solidFill>
              <a:srgbClr val="F2F2F2"/>
            </a:solidFill>
          </a:ln>
        </p:spPr>
        <p:txBody>
          <a:bodyPr lIns="45719" rIns="45719"/>
          <a:lstStyle/>
          <a:p>
            <a:pPr/>
          </a:p>
        </p:txBody>
      </p:sp>
      <p:sp>
        <p:nvSpPr>
          <p:cNvPr id="64" name="Line"/>
          <p:cNvSpPr/>
          <p:nvPr/>
        </p:nvSpPr>
        <p:spPr>
          <a:xfrm>
            <a:off x="44254737" y="4841874"/>
            <a:ext cx="10017126" cy="1589"/>
          </a:xfrm>
          <a:prstGeom prst="line">
            <a:avLst/>
          </a:prstGeom>
          <a:ln>
            <a:solidFill>
              <a:srgbClr val="F2F2F2"/>
            </a:solidFill>
          </a:ln>
        </p:spPr>
        <p:txBody>
          <a:bodyPr lIns="45719" rIns="45719"/>
          <a:lstStyle/>
          <a:p>
            <a:pPr/>
          </a:p>
        </p:txBody>
      </p:sp>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Default">
    <p:spTree>
      <p:nvGrpSpPr>
        <p:cNvPr id="1" name=""/>
        <p:cNvGrpSpPr/>
        <p:nvPr/>
      </p:nvGrpSpPr>
      <p:grpSpPr>
        <a:xfrm>
          <a:off x="0" y="0"/>
          <a:ext cx="0" cy="0"/>
          <a:chOff x="0" y="0"/>
          <a:chExt cx="0" cy="0"/>
        </a:xfrm>
      </p:grpSpPr>
      <p:sp>
        <p:nvSpPr>
          <p:cNvPr id="72" name="Rectangle"/>
          <p:cNvSpPr/>
          <p:nvPr/>
        </p:nvSpPr>
        <p:spPr>
          <a:xfrm>
            <a:off x="0" y="0"/>
            <a:ext cx="43891200" cy="4800600"/>
          </a:xfrm>
          <a:prstGeom prst="rect">
            <a:avLst/>
          </a:prstGeom>
          <a:solidFill>
            <a:srgbClr val="435FAA"/>
          </a:solidFill>
          <a:ln>
            <a:solidFill>
              <a:srgbClr val="000000"/>
            </a:solidFill>
          </a:ln>
        </p:spPr>
        <p:txBody>
          <a:bodyPr lIns="45719" rIns="45719" anchor="ctr"/>
          <a:lstStyle/>
          <a:p>
            <a:pPr/>
          </a:p>
        </p:txBody>
      </p:sp>
      <p:sp>
        <p:nvSpPr>
          <p:cNvPr id="73" name="Rectangle"/>
          <p:cNvSpPr/>
          <p:nvPr/>
        </p:nvSpPr>
        <p:spPr>
          <a:xfrm>
            <a:off x="914400" y="5257800"/>
            <a:ext cx="10058400" cy="26746200"/>
          </a:xfrm>
          <a:prstGeom prst="rect">
            <a:avLst/>
          </a:prstGeom>
          <a:solidFill>
            <a:srgbClr val="FFFFFF"/>
          </a:solidFill>
          <a:ln>
            <a:solidFill>
              <a:srgbClr val="4E5B6F"/>
            </a:solidFill>
          </a:ln>
        </p:spPr>
        <p:txBody>
          <a:bodyPr lIns="45719" rIns="45719" anchor="ctr"/>
          <a:lstStyle/>
          <a:p>
            <a:pPr/>
          </a:p>
        </p:txBody>
      </p:sp>
      <p:sp>
        <p:nvSpPr>
          <p:cNvPr id="74" name="Rectangle"/>
          <p:cNvSpPr/>
          <p:nvPr/>
        </p:nvSpPr>
        <p:spPr>
          <a:xfrm>
            <a:off x="0" y="4805362"/>
            <a:ext cx="43891200" cy="152401"/>
          </a:xfrm>
          <a:prstGeom prst="rect">
            <a:avLst/>
          </a:prstGeom>
          <a:solidFill>
            <a:srgbClr val="2C3F71"/>
          </a:solidFill>
          <a:ln w="12700">
            <a:miter lim="400000"/>
          </a:ln>
        </p:spPr>
        <p:txBody>
          <a:bodyPr lIns="45719" rIns="45719" anchor="ctr"/>
          <a:lstStyle/>
          <a:p>
            <a:pPr/>
          </a:p>
        </p:txBody>
      </p:sp>
      <p:sp>
        <p:nvSpPr>
          <p:cNvPr id="75" name="RESEARCH POSTER PRESENTATION DESIGN © 2011…"/>
          <p:cNvSpPr txBox="1"/>
          <p:nvPr/>
        </p:nvSpPr>
        <p:spPr>
          <a:xfrm>
            <a:off x="864790" y="32232600"/>
            <a:ext cx="2423320" cy="363769"/>
          </a:xfrm>
          <a:prstGeom prst="rect">
            <a:avLst/>
          </a:prstGeom>
          <a:ln w="12700">
            <a:miter lim="400000"/>
          </a:ln>
          <a:extLst>
            <a:ext uri="{C572A759-6A51-4108-AA02-DFA0A04FC94B}">
              <ma14:wrappingTextBoxFlag xmlns:ma14="http://schemas.microsoft.com/office/mac/drawingml/2011/main" val="1"/>
            </a:ext>
          </a:extLst>
        </p:spPr>
        <p:txBody>
          <a:bodyPr lIns="45622" tIns="45622" rIns="45622" bIns="45622">
            <a:spAutoFit/>
          </a:bodyPr>
          <a:lstStyle/>
          <a:p>
            <a:pPr>
              <a:lnSpc>
                <a:spcPct val="65000"/>
              </a:lnSpc>
              <a:spcBef>
                <a:spcPts val="300"/>
              </a:spcBef>
              <a:defRPr b="1" sz="500">
                <a:solidFill>
                  <a:srgbClr val="BFBFBF"/>
                </a:solidFill>
              </a:defRPr>
            </a:pPr>
            <a:r>
              <a:t>RESEARCH POSTER PRESENTATION DESIGN © 2011</a:t>
            </a:r>
          </a:p>
          <a:p>
            <a:pPr>
              <a:lnSpc>
                <a:spcPct val="65000"/>
              </a:lnSpc>
              <a:spcBef>
                <a:spcPts val="600"/>
              </a:spcBef>
              <a:defRPr b="1" sz="1100">
                <a:solidFill>
                  <a:srgbClr val="BFBFBF"/>
                </a:solidFill>
              </a:defRPr>
            </a:pPr>
            <a:r>
              <a:t>www.PosterPresentations.com</a:t>
            </a:r>
          </a:p>
        </p:txBody>
      </p:sp>
      <p:sp>
        <p:nvSpPr>
          <p:cNvPr id="76" name="Rectangle"/>
          <p:cNvSpPr/>
          <p:nvPr/>
        </p:nvSpPr>
        <p:spPr>
          <a:xfrm>
            <a:off x="32918400" y="5257800"/>
            <a:ext cx="10058400" cy="26746200"/>
          </a:xfrm>
          <a:prstGeom prst="rect">
            <a:avLst/>
          </a:prstGeom>
          <a:solidFill>
            <a:srgbClr val="FFFFFF"/>
          </a:solidFill>
          <a:ln>
            <a:solidFill>
              <a:srgbClr val="4E5B6F"/>
            </a:solidFill>
          </a:ln>
        </p:spPr>
        <p:txBody>
          <a:bodyPr lIns="45719" rIns="45719" anchor="ctr"/>
          <a:lstStyle/>
          <a:p>
            <a:pPr/>
          </a:p>
        </p:txBody>
      </p:sp>
      <p:sp>
        <p:nvSpPr>
          <p:cNvPr id="77" name="Rectangle"/>
          <p:cNvSpPr/>
          <p:nvPr/>
        </p:nvSpPr>
        <p:spPr>
          <a:xfrm>
            <a:off x="11582400" y="5257800"/>
            <a:ext cx="20724813" cy="26746200"/>
          </a:xfrm>
          <a:prstGeom prst="rect">
            <a:avLst/>
          </a:prstGeom>
          <a:solidFill>
            <a:srgbClr val="FFFFFF"/>
          </a:solidFill>
          <a:ln>
            <a:solidFill>
              <a:srgbClr val="4E5B6F"/>
            </a:solidFill>
          </a:ln>
        </p:spPr>
        <p:txBody>
          <a:bodyPr lIns="45719" rIns="45719" anchor="ctr"/>
          <a:lstStyle/>
          <a:p>
            <a:pPr/>
          </a:p>
        </p:txBody>
      </p:sp>
      <p:grpSp>
        <p:nvGrpSpPr>
          <p:cNvPr id="80" name="Group"/>
          <p:cNvGrpSpPr/>
          <p:nvPr/>
        </p:nvGrpSpPr>
        <p:grpSpPr>
          <a:xfrm>
            <a:off x="44221400" y="0"/>
            <a:ext cx="10050463" cy="32918400"/>
            <a:chOff x="0" y="0"/>
            <a:chExt cx="10050462" cy="32918400"/>
          </a:xfrm>
        </p:grpSpPr>
        <p:sp>
          <p:nvSpPr>
            <p:cNvPr id="78"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3200">
                  <a:solidFill>
                    <a:srgbClr val="FFFFFF"/>
                  </a:solidFill>
                  <a:latin typeface="Trebuchet MS"/>
                  <a:ea typeface="Trebuchet MS"/>
                  <a:cs typeface="Trebuchet MS"/>
                  <a:sym typeface="Trebuchet MS"/>
                </a:defRPr>
              </a:pPr>
            </a:p>
          </p:txBody>
        </p:sp>
        <p:sp>
          <p:nvSpPr>
            <p:cNvPr id="79" name="QUICK TIPS…"/>
            <p:cNvSpPr txBox="1"/>
            <p:nvPr/>
          </p:nvSpPr>
          <p:spPr>
            <a:xfrm>
              <a:off x="0" y="182868"/>
              <a:ext cx="10050463" cy="3146804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000">
                  <a:solidFill>
                    <a:srgbClr val="FFFFFF"/>
                  </a:solidFill>
                  <a:latin typeface="Trebuchet MS"/>
                  <a:ea typeface="Trebuchet MS"/>
                  <a:cs typeface="Trebuchet MS"/>
                  <a:sym typeface="Trebuchet MS"/>
                </a:defRPr>
              </a:pPr>
              <a:r>
                <a:t>QUICK TIPS</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template requires basic PowerPoint (version 2007 or newer) skills. Below is a list of commonly asked questions specific to this template. </a:t>
              </a:r>
              <a:br/>
              <a:r>
                <a:t>If you are using an older version of PowerPoint some template features may not work properly.</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lgn="ctr">
                <a:defRPr b="1" sz="4000">
                  <a:solidFill>
                    <a:srgbClr val="FFFFFF"/>
                  </a:solidFill>
                  <a:latin typeface="Trebuchet MS"/>
                  <a:ea typeface="Trebuchet MS"/>
                  <a:cs typeface="Trebuchet MS"/>
                  <a:sym typeface="Trebuchet MS"/>
                </a:defRPr>
              </a:pPr>
              <a:r>
                <a:t>Using the template</a:t>
              </a:r>
            </a:p>
            <a:p>
              <a:pPr algn="ct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Verifying the quality of your graphics</a:t>
              </a:r>
            </a:p>
            <a:p>
              <a:pPr>
                <a:defRPr sz="3200">
                  <a:solidFill>
                    <a:srgbClr val="FFFFFF"/>
                  </a:solidFill>
                  <a:latin typeface="Trebuchet MS"/>
                  <a:ea typeface="Trebuchet MS"/>
                  <a:cs typeface="Trebuchet MS"/>
                  <a:sym typeface="Trebuchet MS"/>
                </a:defRPr>
              </a:pPr>
              <a: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p>
            <a:p>
              <a:pPr>
                <a:defRPr b="1" sz="3200">
                  <a:solidFill>
                    <a:srgbClr val="FFFF00"/>
                  </a:solidFill>
                  <a:latin typeface="Trebuchet MS"/>
                  <a:ea typeface="Trebuchet MS"/>
                  <a:cs typeface="Trebuchet MS"/>
                  <a:sym typeface="Trebuchet MS"/>
                </a:defRPr>
              </a:pPr>
              <a:r>
                <a:t>Using the placeholders</a:t>
              </a:r>
            </a:p>
            <a:p>
              <a:pPr>
                <a:defRPr sz="3200">
                  <a:solidFill>
                    <a:srgbClr val="FFFFFF"/>
                  </a:solidFill>
                  <a:latin typeface="Trebuchet MS"/>
                  <a:ea typeface="Trebuchet MS"/>
                  <a:cs typeface="Trebuchet MS"/>
                  <a:sym typeface="Trebuchet MS"/>
                </a:defRPr>
              </a:pPr>
              <a:r>
                <a:t>To add text to this template click inside a placeholder and type in or paste your text. To move a placeholder, click on it </a:t>
              </a:r>
              <a:r>
                <a:rPr u="sng"/>
                <a:t>once</a:t>
              </a:r>
              <a:r>
                <a:t> (to select it), place your cursor on its frame and your cursor will change to this symbol:         Then, click </a:t>
              </a:r>
              <a:r>
                <a:rPr u="sng"/>
                <a:t>once</a:t>
              </a:r>
              <a:r>
                <a:t> and drag it to its new location where you can resize it as needed. Additional placeholders can be found on the left side of this template.</a:t>
              </a: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layout</a:t>
              </a:r>
            </a:p>
            <a:p>
              <a:pPr>
                <a:defRPr sz="3200">
                  <a:solidFill>
                    <a:srgbClr val="FFFFFF"/>
                  </a:solidFill>
                  <a:latin typeface="Trebuchet MS"/>
                  <a:ea typeface="Trebuchet MS"/>
                  <a:cs typeface="Trebuchet MS"/>
                  <a:sym typeface="Trebuchet MS"/>
                </a:defRPr>
              </a:pPr>
              <a:r>
                <a:t>This template has four</a:t>
              </a:r>
            </a:p>
            <a:p>
              <a:pPr>
                <a:defRPr sz="3200">
                  <a:solidFill>
                    <a:srgbClr val="FFFFFF"/>
                  </a:solidFill>
                  <a:latin typeface="Trebuchet MS"/>
                  <a:ea typeface="Trebuchet MS"/>
                  <a:cs typeface="Trebuchet MS"/>
                  <a:sym typeface="Trebuchet MS"/>
                </a:defRPr>
              </a:pPr>
              <a:r>
                <a:t>different column layouts. </a:t>
              </a:r>
            </a:p>
            <a:p>
              <a:pPr>
                <a:defRPr sz="3200" u="sng">
                  <a:solidFill>
                    <a:srgbClr val="FFFFFF"/>
                  </a:solidFill>
                  <a:latin typeface="Trebuchet MS"/>
                  <a:ea typeface="Trebuchet MS"/>
                  <a:cs typeface="Trebuchet MS"/>
                  <a:sym typeface="Trebuchet MS"/>
                </a:defRPr>
              </a:pPr>
              <a:r>
                <a:t>Right-click</a:t>
              </a:r>
              <a:r>
                <a:rPr u="none"/>
                <a:t> your mouse</a:t>
              </a:r>
            </a:p>
            <a:p>
              <a:pPr>
                <a:defRPr sz="3200">
                  <a:solidFill>
                    <a:srgbClr val="FFFFFF"/>
                  </a:solidFill>
                  <a:latin typeface="Trebuchet MS"/>
                  <a:ea typeface="Trebuchet MS"/>
                  <a:cs typeface="Trebuchet MS"/>
                  <a:sym typeface="Trebuchet MS"/>
                </a:defRPr>
              </a:pPr>
              <a:r>
                <a:t>on the background and </a:t>
              </a:r>
            </a:p>
            <a:p>
              <a:pPr>
                <a:defRPr sz="3200">
                  <a:solidFill>
                    <a:srgbClr val="FFFFFF"/>
                  </a:solidFill>
                  <a:latin typeface="Trebuchet MS"/>
                  <a:ea typeface="Trebuchet MS"/>
                  <a:cs typeface="Trebuchet MS"/>
                  <a:sym typeface="Trebuchet MS"/>
                </a:defRPr>
              </a:pPr>
              <a:r>
                <a:t>click on “Layout” to see </a:t>
              </a:r>
            </a:p>
            <a:p>
              <a:pPr>
                <a:defRPr sz="3200">
                  <a:solidFill>
                    <a:srgbClr val="FFFFFF"/>
                  </a:solidFill>
                  <a:latin typeface="Trebuchet MS"/>
                  <a:ea typeface="Trebuchet MS"/>
                  <a:cs typeface="Trebuchet MS"/>
                  <a:sym typeface="Trebuchet MS"/>
                </a:defRPr>
              </a:pPr>
              <a:r>
                <a:t>the layout options.</a:t>
              </a:r>
            </a:p>
            <a:p>
              <a:pPr>
                <a:defRPr sz="3200">
                  <a:solidFill>
                    <a:srgbClr val="FFFFFF"/>
                  </a:solidFill>
                  <a:latin typeface="Trebuchet MS"/>
                  <a:ea typeface="Trebuchet MS"/>
                  <a:cs typeface="Trebuchet MS"/>
                  <a:sym typeface="Trebuchet MS"/>
                </a:defRPr>
              </a:pPr>
              <a:r>
                <a:t>The columns in the provided layouts are fixed and cannot be moved but advanced users can modify any layout by going to VIEW and then SLIDE MASTER.</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Importing text and graphics from external sources</a:t>
              </a:r>
            </a:p>
            <a:p>
              <a:pPr>
                <a:defRPr b="1" sz="3200" u="sng">
                  <a:solidFill>
                    <a:srgbClr val="FFFFFF"/>
                  </a:solidFill>
                  <a:latin typeface="Trebuchet MS"/>
                  <a:ea typeface="Trebuchet MS"/>
                  <a:cs typeface="Trebuchet MS"/>
                  <a:sym typeface="Trebuchet MS"/>
                </a:defRPr>
              </a:pPr>
              <a:r>
                <a:t>TEXT: </a:t>
              </a:r>
              <a:r>
                <a:rPr b="0" u="none"/>
                <a:t>Paste or type your text into a pre-existing placeholder or drag in a new placeholder from the left side of the template. Move it anywhere as needed.</a:t>
              </a:r>
            </a:p>
            <a:p>
              <a:pPr>
                <a:defRPr b="1" sz="3200" u="sng">
                  <a:solidFill>
                    <a:srgbClr val="FFFFFF"/>
                  </a:solidFill>
                  <a:latin typeface="Trebuchet MS"/>
                  <a:ea typeface="Trebuchet MS"/>
                  <a:cs typeface="Trebuchet MS"/>
                  <a:sym typeface="Trebuchet MS"/>
                </a:defRPr>
              </a:pPr>
              <a:r>
                <a:t>PHOTOS: </a:t>
              </a:r>
              <a:r>
                <a:rPr b="0" u="none"/>
                <a:t>Drag in a picture placeholder, size it </a:t>
              </a:r>
              <a:r>
                <a:rPr b="0"/>
                <a:t>first</a:t>
              </a:r>
              <a:r>
                <a:rPr b="0" u="none"/>
                <a:t>, click in it and insert a photo from the menu.</a:t>
              </a:r>
            </a:p>
            <a:p>
              <a:pPr>
                <a:defRPr b="1" sz="3200" u="sng">
                  <a:solidFill>
                    <a:srgbClr val="FFFFFF"/>
                  </a:solidFill>
                  <a:latin typeface="Trebuchet MS"/>
                  <a:ea typeface="Trebuchet MS"/>
                  <a:cs typeface="Trebuchet MS"/>
                  <a:sym typeface="Trebuchet MS"/>
                </a:defRPr>
              </a:pPr>
              <a:r>
                <a:t>TABLES: </a:t>
              </a:r>
              <a:r>
                <a:rPr b="0" u="none"/>
                <a:t>You can copy and paste a table from an external document onto this poster template. To adjust  the way the text fits within the cells of a table that has been pasted, </a:t>
              </a:r>
              <a:r>
                <a:rPr b="0"/>
                <a:t>right-click</a:t>
              </a:r>
              <a:r>
                <a:rPr b="0" u="none"/>
                <a:t> on the table, click FORMAT SHAPE  then click on TEXT BOX and change the INTERNAL MARGIN values to 0.25</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color scheme</a:t>
              </a:r>
            </a:p>
            <a:p>
              <a:pPr>
                <a:defRPr sz="3200">
                  <a:solidFill>
                    <a:srgbClr val="FFFFFF"/>
                  </a:solidFill>
                  <a:latin typeface="Trebuchet MS"/>
                  <a:ea typeface="Trebuchet MS"/>
                  <a:cs typeface="Trebuchet MS"/>
                  <a:sym typeface="Trebuchet MS"/>
                </a:defRPr>
              </a:pPr>
              <a:r>
                <a:t>To change the color scheme of this template go to the “Design” menu and click on “Colors”. You can choose from the provide color combinations or you can create your own.</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lgn="ctr">
                <a:defRPr b="1" sz="2000">
                  <a:solidFill>
                    <a:srgbClr val="FFFFFF"/>
                  </a:solidFill>
                  <a:latin typeface="Trebuchet MS"/>
                  <a:ea typeface="Trebuchet MS"/>
                  <a:cs typeface="Trebuchet MS"/>
                  <a:sym typeface="Trebuchet MS"/>
                </a:defRPr>
              </a:pPr>
            </a:p>
            <a:p>
              <a:pPr>
                <a:defRPr b="1" sz="2000">
                  <a:solidFill>
                    <a:srgbClr val="FFFF00"/>
                  </a:solidFill>
                  <a:latin typeface="Trebuchet MS"/>
                  <a:ea typeface="Trebuchet MS"/>
                  <a:cs typeface="Trebuchet MS"/>
                  <a:sym typeface="Trebuchet MS"/>
                </a:defRPr>
              </a:pPr>
            </a:p>
          </p:txBody>
        </p:sp>
      </p:grpSp>
      <p:grpSp>
        <p:nvGrpSpPr>
          <p:cNvPr id="83" name="Group"/>
          <p:cNvGrpSpPr/>
          <p:nvPr/>
        </p:nvGrpSpPr>
        <p:grpSpPr>
          <a:xfrm>
            <a:off x="-10402888" y="-19050"/>
            <a:ext cx="10050463" cy="32918400"/>
            <a:chOff x="0" y="0"/>
            <a:chExt cx="10050462" cy="32918400"/>
          </a:xfrm>
        </p:grpSpPr>
        <p:sp>
          <p:nvSpPr>
            <p:cNvPr id="81"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4400">
                  <a:solidFill>
                    <a:srgbClr val="FFFFFF"/>
                  </a:solidFill>
                  <a:latin typeface="Trebuchet MS"/>
                  <a:ea typeface="Trebuchet MS"/>
                  <a:cs typeface="Trebuchet MS"/>
                  <a:sym typeface="Trebuchet MS"/>
                </a:defRPr>
              </a:pPr>
            </a:p>
          </p:txBody>
        </p:sp>
        <p:sp>
          <p:nvSpPr>
            <p:cNvPr id="82" name="QUICK DESIGN GUIDE…"/>
            <p:cNvSpPr txBox="1"/>
            <p:nvPr/>
          </p:nvSpPr>
          <p:spPr>
            <a:xfrm>
              <a:off x="0" y="182868"/>
              <a:ext cx="10050463" cy="2984244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400">
                  <a:solidFill>
                    <a:srgbClr val="FFFFFF"/>
                  </a:solidFill>
                  <a:latin typeface="Trebuchet MS"/>
                  <a:ea typeface="Trebuchet MS"/>
                  <a:cs typeface="Trebuchet MS"/>
                  <a:sym typeface="Trebuchet MS"/>
                </a:defRPr>
              </a:pPr>
              <a:r>
                <a:t>QUICK DESIGN GUIDE</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2007 template produces a 36”x48” professional  poster. It will save you valuable time placing titles, subtitles, text, and graphics.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it to create your presentation. Then send it to </a:t>
              </a:r>
              <a:r>
                <a:rPr b="1"/>
                <a:t>PosterPresentations.com</a:t>
              </a:r>
              <a:r>
                <a:t> for premium quality, same day affordable printing.</a:t>
              </a:r>
              <a:br/>
            </a:p>
            <a:p>
              <a:pPr>
                <a:defRPr sz="3200">
                  <a:solidFill>
                    <a:srgbClr val="FFFFFF"/>
                  </a:solidFill>
                  <a:latin typeface="Trebuchet MS"/>
                  <a:ea typeface="Trebuchet MS"/>
                  <a:cs typeface="Trebuchet MS"/>
                  <a:sym typeface="Trebuchet MS"/>
                </a:defRPr>
              </a:pPr>
              <a:r>
                <a:t>We provide a series of </a:t>
              </a:r>
              <a:r>
                <a:rPr b="1"/>
                <a:t>online tutorials</a:t>
              </a:r>
              <a:r>
                <a:t> that will guide you through the poster design process and answer your poster production questions.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View our online tutorials at:</a:t>
              </a:r>
              <a:br/>
              <a:r>
                <a:rPr>
                  <a:solidFill>
                    <a:srgbClr val="FFFF00"/>
                  </a:solidFill>
                </a:rPr>
                <a:t> http://bit.ly/Poster_creation_help </a:t>
              </a:r>
              <a:br>
                <a:rPr>
                  <a:solidFill>
                    <a:srgbClr val="FFFF00"/>
                  </a:solidFill>
                </a:rPr>
              </a:br>
              <a:r>
                <a:t>(copy and paste the link into your web browser).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For assistance and to order your printed poster call </a:t>
              </a:r>
              <a:r>
                <a:rPr b="1">
                  <a:solidFill>
                    <a:srgbClr val="FFFF00"/>
                  </a:solidFill>
                </a:rPr>
                <a:t>PosterPresentations.com</a:t>
              </a:r>
              <a:r>
                <a:rPr>
                  <a:solidFill>
                    <a:srgbClr val="FFFF00"/>
                  </a:solidFill>
                </a:rPr>
                <a:t> </a:t>
              </a:r>
              <a:r>
                <a:t>at </a:t>
              </a:r>
              <a:r>
                <a:rPr b="1" sz="4000">
                  <a:solidFill>
                    <a:srgbClr val="FFFF00"/>
                  </a:solidFill>
                </a:rPr>
                <a:t>1.866.649.3004</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defRPr b="1" sz="4000">
                  <a:solidFill>
                    <a:srgbClr val="FFFF00"/>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r>
                <a:t>Object Placeholders</a:t>
              </a: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the placeholders provided below to add new elements to your poster: Drag a placeholder onto the poster area, size it, and click it to edit.</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Section Header placeholder</a:t>
              </a:r>
            </a:p>
            <a:p>
              <a:pPr>
                <a:defRPr sz="3200">
                  <a:solidFill>
                    <a:srgbClr val="FFFFFF"/>
                  </a:solidFill>
                  <a:latin typeface="Trebuchet MS"/>
                  <a:ea typeface="Trebuchet MS"/>
                  <a:cs typeface="Trebuchet MS"/>
                  <a:sym typeface="Trebuchet MS"/>
                </a:defRPr>
              </a:pPr>
              <a:r>
                <a:t>Move this preformatted section header placeholder to the poster area to add another section header. Use section headers to separate topics or concepts within your presentation.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Text placeholder</a:t>
              </a:r>
            </a:p>
            <a:p>
              <a:pPr>
                <a:defRPr sz="3200">
                  <a:solidFill>
                    <a:srgbClr val="FFFFFF"/>
                  </a:solidFill>
                  <a:latin typeface="Trebuchet MS"/>
                  <a:ea typeface="Trebuchet MS"/>
                  <a:cs typeface="Trebuchet MS"/>
                  <a:sym typeface="Trebuchet MS"/>
                </a:defRPr>
              </a:pPr>
              <a:r>
                <a:t>Move this preformatted text placeholder to the poster to add a new body of text.</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Picture placeholder</a:t>
              </a:r>
            </a:p>
            <a:p>
              <a:pPr>
                <a:defRPr sz="3200">
                  <a:solidFill>
                    <a:srgbClr val="FFFFFF"/>
                  </a:solidFill>
                  <a:latin typeface="Trebuchet MS"/>
                  <a:ea typeface="Trebuchet MS"/>
                  <a:cs typeface="Trebuchet MS"/>
                  <a:sym typeface="Trebuchet MS"/>
                </a:defRPr>
              </a:pPr>
              <a:r>
                <a:t>Move this graphic placeholder onto your poster, size it first, and then click it to add a picture to the poster.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p:txBody>
        </p:sp>
      </p:grpSp>
      <p:sp>
        <p:nvSpPr>
          <p:cNvPr id="84" name="Rectangle"/>
          <p:cNvSpPr/>
          <p:nvPr/>
        </p:nvSpPr>
        <p:spPr>
          <a:xfrm>
            <a:off x="-10371138" y="21296312"/>
            <a:ext cx="10018713" cy="777876"/>
          </a:xfrm>
          <a:prstGeom prst="rect">
            <a:avLst/>
          </a:prstGeom>
          <a:solidFill>
            <a:srgbClr val="D6ECFF"/>
          </a:solidFill>
          <a:ln w="12700">
            <a:miter lim="400000"/>
          </a:ln>
        </p:spPr>
        <p:txBody>
          <a:bodyPr lIns="45719" rIns="45719" anchor="ctr"/>
          <a:lstStyle/>
          <a:p>
            <a:pPr algn="ctr">
              <a:defRPr>
                <a:solidFill>
                  <a:srgbClr val="FFFFFF"/>
                </a:solidFill>
              </a:defRPr>
            </a:pPr>
          </a:p>
        </p:txBody>
      </p:sp>
      <p:pic>
        <p:nvPicPr>
          <p:cNvPr id="85" name="image.png" descr="image.png"/>
          <p:cNvPicPr>
            <a:picLocks noChangeAspect="1"/>
          </p:cNvPicPr>
          <p:nvPr/>
        </p:nvPicPr>
        <p:blipFill>
          <a:blip r:embed="rId2">
            <a:extLst/>
          </a:blip>
          <a:stretch>
            <a:fillRect/>
          </a:stretch>
        </p:blipFill>
        <p:spPr>
          <a:xfrm>
            <a:off x="49098200" y="15525750"/>
            <a:ext cx="4741863" cy="3057525"/>
          </a:xfrm>
          <a:prstGeom prst="rect">
            <a:avLst/>
          </a:prstGeom>
          <a:ln w="12700">
            <a:miter lim="400000"/>
          </a:ln>
        </p:spPr>
      </p:pic>
      <p:pic>
        <p:nvPicPr>
          <p:cNvPr id="86" name="image.png" descr="image.png"/>
          <p:cNvPicPr>
            <a:picLocks noChangeAspect="1"/>
          </p:cNvPicPr>
          <p:nvPr/>
        </p:nvPicPr>
        <p:blipFill>
          <a:blip r:embed="rId3">
            <a:extLst/>
          </a:blip>
          <a:stretch>
            <a:fillRect/>
          </a:stretch>
        </p:blipFill>
        <p:spPr>
          <a:xfrm>
            <a:off x="47342425" y="13119100"/>
            <a:ext cx="590550" cy="438150"/>
          </a:xfrm>
          <a:prstGeom prst="rect">
            <a:avLst/>
          </a:prstGeom>
          <a:ln>
            <a:solidFill>
              <a:srgbClr val="000000"/>
            </a:solidFill>
          </a:ln>
        </p:spPr>
      </p:pic>
      <p:sp>
        <p:nvSpPr>
          <p:cNvPr id="87" name="© 2011 PosterPresentations.com     2117 Fourth Street , Unit C     Berkeley CA 94710     posterpresenter@gmail.com"/>
          <p:cNvSpPr txBox="1"/>
          <p:nvPr/>
        </p:nvSpPr>
        <p:spPr>
          <a:xfrm>
            <a:off x="44533818" y="30589537"/>
            <a:ext cx="9068439" cy="2109941"/>
          </a:xfrm>
          <a:prstGeom prst="rect">
            <a:avLst/>
          </a:prstGeom>
          <a:ln w="12700">
            <a:miter lim="400000"/>
          </a:ln>
          <a:extLst>
            <a:ext uri="{C572A759-6A51-4108-AA02-DFA0A04FC94B}">
              <ma14:wrappingTextBoxFlag xmlns:ma14="http://schemas.microsoft.com/office/mac/drawingml/2011/main" val="1"/>
            </a:ext>
          </a:extLst>
        </p:spPr>
        <p:txBody>
          <a:bodyPr lIns="45717" tIns="45717" rIns="45717" bIns="45717">
            <a:spAutoFit/>
          </a:bodyPr>
          <a:lstStyle/>
          <a:p>
            <a:pPr>
              <a:defRPr sz="3600">
                <a:solidFill>
                  <a:srgbClr val="FFFFFF"/>
                </a:solidFill>
              </a:defRPr>
            </a:pPr>
            <a:r>
              <a:t>© 2011 PosterPresentations.com</a:t>
            </a:r>
            <a:br/>
            <a:r>
              <a:t>    </a:t>
            </a:r>
            <a:r>
              <a:rPr sz="3200"/>
              <a:t>2117 Fourth Street , Unit C</a:t>
            </a:r>
            <a:br>
              <a:rPr sz="3200"/>
            </a:br>
            <a:r>
              <a:rPr sz="3200"/>
              <a:t>    Berkeley CA 94710</a:t>
            </a:r>
            <a:br>
              <a:rPr sz="3200"/>
            </a:br>
            <a:r>
              <a:rPr sz="3200"/>
              <a:t>    </a:t>
            </a:r>
            <a:r>
              <a:rPr b="1" sz="3200">
                <a:solidFill>
                  <a:srgbClr val="FFFF00"/>
                </a:solidFill>
              </a:rPr>
              <a:t>posterpresenter@gmail.com</a:t>
            </a:r>
          </a:p>
        </p:txBody>
      </p:sp>
      <p:grpSp>
        <p:nvGrpSpPr>
          <p:cNvPr id="91" name="Group"/>
          <p:cNvGrpSpPr/>
          <p:nvPr/>
        </p:nvGrpSpPr>
        <p:grpSpPr>
          <a:xfrm>
            <a:off x="-10239375" y="31696025"/>
            <a:ext cx="9771063" cy="1090613"/>
            <a:chOff x="0" y="0"/>
            <a:chExt cx="9771062" cy="1090612"/>
          </a:xfrm>
        </p:grpSpPr>
        <p:sp>
          <p:nvSpPr>
            <p:cNvPr id="88" name="Rounded Rectangle"/>
            <p:cNvSpPr/>
            <p:nvPr/>
          </p:nvSpPr>
          <p:spPr>
            <a:xfrm>
              <a:off x="0" y="0"/>
              <a:ext cx="9771063" cy="1090613"/>
            </a:xfrm>
            <a:prstGeom prst="roundRect">
              <a:avLst>
                <a:gd name="adj" fmla="val 16667"/>
              </a:avLst>
            </a:prstGeom>
            <a:solidFill>
              <a:srgbClr val="FFFFFF"/>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pic>
          <p:nvPicPr>
            <p:cNvPr id="89" name="http://t2.gstatic.com/images?q=tbn:ANd9GcR4APHC6TT9w54M2zn_pvCiBxUNcspYPoVxirLRphBoJabfSvu7zw" descr="http://t2.gstatic.com/images?q=tbn:ANd9GcR4APHC6TT9w54M2zn_pvCiBxUNcspYPoVxirLRphBoJabfSvu7zw">
              <a:hlinkClick r:id="rId4" invalidUrl="" action="" tgtFrame="" tooltip="" history="1" highlightClick="0" endSnd="0"/>
            </p:cNvPr>
            <p:cNvPicPr>
              <a:picLocks noChangeAspect="1"/>
            </p:cNvPicPr>
            <p:nvPr/>
          </p:nvPicPr>
          <p:blipFill>
            <a:blip r:embed="rId5">
              <a:extLst/>
            </a:blip>
            <a:stretch>
              <a:fillRect/>
            </a:stretch>
          </p:blipFill>
          <p:spPr>
            <a:xfrm>
              <a:off x="98720" y="72570"/>
              <a:ext cx="914370" cy="914394"/>
            </a:xfrm>
            <a:prstGeom prst="rect">
              <a:avLst/>
            </a:prstGeom>
            <a:ln w="12700" cap="flat">
              <a:noFill/>
              <a:miter lim="400000"/>
            </a:ln>
            <a:effectLst/>
          </p:spPr>
        </p:pic>
        <p:sp>
          <p:nvSpPr>
            <p:cNvPr id="90" name="Student discounts are available on our Facebook page. Go to PosterPresentations.com and click on the FB icon."/>
            <p:cNvSpPr txBox="1"/>
            <p:nvPr/>
          </p:nvSpPr>
          <p:spPr>
            <a:xfrm>
              <a:off x="1145857" y="100013"/>
              <a:ext cx="8579486" cy="8534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defRPr sz="2600">
                  <a:solidFill>
                    <a:srgbClr val="4E5B6F"/>
                  </a:solidFill>
                  <a:latin typeface="Trebuchet MS"/>
                  <a:ea typeface="Trebuchet MS"/>
                  <a:cs typeface="Trebuchet MS"/>
                  <a:sym typeface="Trebuchet MS"/>
                </a:defRPr>
              </a:pPr>
              <a:r>
                <a:t>Student discounts are available on our Facebook page.</a:t>
              </a:r>
              <a:br/>
              <a:r>
                <a:t>Go to </a:t>
              </a:r>
              <a:r>
                <a:rPr u="sng"/>
                <a:t>PosterPresentations.com</a:t>
              </a:r>
              <a:r>
                <a:t> and click on the FB icon. </a:t>
              </a:r>
            </a:p>
          </p:txBody>
        </p:sp>
      </p:grpSp>
      <p:sp>
        <p:nvSpPr>
          <p:cNvPr id="92" name="Line"/>
          <p:cNvSpPr/>
          <p:nvPr/>
        </p:nvSpPr>
        <p:spPr>
          <a:xfrm>
            <a:off x="44221400" y="30500637"/>
            <a:ext cx="10050463" cy="1588"/>
          </a:xfrm>
          <a:prstGeom prst="line">
            <a:avLst/>
          </a:prstGeom>
          <a:ln>
            <a:solidFill>
              <a:srgbClr val="D9D9D9"/>
            </a:solidFill>
          </a:ln>
        </p:spPr>
        <p:txBody>
          <a:bodyPr lIns="45719" rIns="45719"/>
          <a:lstStyle/>
          <a:p>
            <a:pPr/>
          </a:p>
        </p:txBody>
      </p:sp>
      <p:sp>
        <p:nvSpPr>
          <p:cNvPr id="93" name="Line"/>
          <p:cNvSpPr/>
          <p:nvPr/>
        </p:nvSpPr>
        <p:spPr>
          <a:xfrm>
            <a:off x="-10371138" y="11582399"/>
            <a:ext cx="10018713" cy="1589"/>
          </a:xfrm>
          <a:prstGeom prst="line">
            <a:avLst/>
          </a:prstGeom>
          <a:ln>
            <a:solidFill>
              <a:srgbClr val="F2F2F2"/>
            </a:solidFill>
          </a:ln>
        </p:spPr>
        <p:txBody>
          <a:bodyPr lIns="45719" rIns="45719"/>
          <a:lstStyle/>
          <a:p>
            <a:pPr/>
          </a:p>
        </p:txBody>
      </p:sp>
      <p:sp>
        <p:nvSpPr>
          <p:cNvPr id="94" name="Line"/>
          <p:cNvSpPr/>
          <p:nvPr/>
        </p:nvSpPr>
        <p:spPr>
          <a:xfrm>
            <a:off x="44254737" y="4841874"/>
            <a:ext cx="10017126" cy="1589"/>
          </a:xfrm>
          <a:prstGeom prst="line">
            <a:avLst/>
          </a:prstGeom>
          <a:ln>
            <a:solidFill>
              <a:srgbClr val="F2F2F2"/>
            </a:solidFill>
          </a:ln>
        </p:spPr>
        <p:txBody>
          <a:bodyPr lIns="45719" rIns="45719"/>
          <a:lstStyle/>
          <a:p>
            <a:pP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Default">
    <p:spTree>
      <p:nvGrpSpPr>
        <p:cNvPr id="1" name=""/>
        <p:cNvGrpSpPr/>
        <p:nvPr/>
      </p:nvGrpSpPr>
      <p:grpSpPr>
        <a:xfrm>
          <a:off x="0" y="0"/>
          <a:ext cx="0" cy="0"/>
          <a:chOff x="0" y="0"/>
          <a:chExt cx="0" cy="0"/>
        </a:xfrm>
      </p:grpSpPr>
      <p:sp>
        <p:nvSpPr>
          <p:cNvPr id="102" name="Rectangle"/>
          <p:cNvSpPr/>
          <p:nvPr/>
        </p:nvSpPr>
        <p:spPr>
          <a:xfrm>
            <a:off x="0" y="0"/>
            <a:ext cx="43891200" cy="4800600"/>
          </a:xfrm>
          <a:prstGeom prst="rect">
            <a:avLst/>
          </a:prstGeom>
          <a:solidFill>
            <a:srgbClr val="435FAA"/>
          </a:solidFill>
          <a:ln>
            <a:solidFill>
              <a:srgbClr val="000000"/>
            </a:solidFill>
          </a:ln>
        </p:spPr>
        <p:txBody>
          <a:bodyPr lIns="45719" rIns="45719" anchor="ctr"/>
          <a:lstStyle/>
          <a:p>
            <a:pPr>
              <a:defRPr baseline="-25000"/>
            </a:pPr>
          </a:p>
        </p:txBody>
      </p:sp>
      <p:sp>
        <p:nvSpPr>
          <p:cNvPr id="103" name="Rectangle"/>
          <p:cNvSpPr/>
          <p:nvPr/>
        </p:nvSpPr>
        <p:spPr>
          <a:xfrm>
            <a:off x="914400" y="5257800"/>
            <a:ext cx="42057638" cy="26746200"/>
          </a:xfrm>
          <a:prstGeom prst="rect">
            <a:avLst/>
          </a:prstGeom>
          <a:solidFill>
            <a:srgbClr val="FFFFFF"/>
          </a:solidFill>
          <a:ln>
            <a:solidFill>
              <a:srgbClr val="4E5B6F"/>
            </a:solidFill>
          </a:ln>
        </p:spPr>
        <p:txBody>
          <a:bodyPr lIns="45719" rIns="45719" anchor="ctr"/>
          <a:lstStyle/>
          <a:p>
            <a:pPr/>
          </a:p>
        </p:txBody>
      </p:sp>
      <p:sp>
        <p:nvSpPr>
          <p:cNvPr id="104" name="Rectangle"/>
          <p:cNvSpPr/>
          <p:nvPr/>
        </p:nvSpPr>
        <p:spPr>
          <a:xfrm>
            <a:off x="0" y="4805362"/>
            <a:ext cx="43891200" cy="152401"/>
          </a:xfrm>
          <a:prstGeom prst="rect">
            <a:avLst/>
          </a:prstGeom>
          <a:solidFill>
            <a:srgbClr val="2C3F71"/>
          </a:solidFill>
          <a:ln w="12700">
            <a:miter lim="400000"/>
          </a:ln>
        </p:spPr>
        <p:txBody>
          <a:bodyPr lIns="45719" rIns="45719" anchor="ctr"/>
          <a:lstStyle/>
          <a:p>
            <a:pPr/>
          </a:p>
        </p:txBody>
      </p:sp>
      <p:sp>
        <p:nvSpPr>
          <p:cNvPr id="105" name="RESEARCH POSTER PRESENTATION DESIGN © 2011…"/>
          <p:cNvSpPr txBox="1"/>
          <p:nvPr/>
        </p:nvSpPr>
        <p:spPr>
          <a:xfrm>
            <a:off x="864790" y="32232600"/>
            <a:ext cx="2423320" cy="363769"/>
          </a:xfrm>
          <a:prstGeom prst="rect">
            <a:avLst/>
          </a:prstGeom>
          <a:ln w="12700">
            <a:miter lim="400000"/>
          </a:ln>
          <a:extLst>
            <a:ext uri="{C572A759-6A51-4108-AA02-DFA0A04FC94B}">
              <ma14:wrappingTextBoxFlag xmlns:ma14="http://schemas.microsoft.com/office/mac/drawingml/2011/main" val="1"/>
            </a:ext>
          </a:extLst>
        </p:spPr>
        <p:txBody>
          <a:bodyPr lIns="45622" tIns="45622" rIns="45622" bIns="45622">
            <a:spAutoFit/>
          </a:bodyPr>
          <a:lstStyle/>
          <a:p>
            <a:pPr>
              <a:lnSpc>
                <a:spcPct val="65000"/>
              </a:lnSpc>
              <a:spcBef>
                <a:spcPts val="300"/>
              </a:spcBef>
              <a:defRPr b="1" sz="500">
                <a:solidFill>
                  <a:srgbClr val="BFBFBF"/>
                </a:solidFill>
              </a:defRPr>
            </a:pPr>
            <a:r>
              <a:t>RESEARCH POSTER PRESENTATION DESIGN © 2011</a:t>
            </a:r>
          </a:p>
          <a:p>
            <a:pPr>
              <a:lnSpc>
                <a:spcPct val="65000"/>
              </a:lnSpc>
              <a:spcBef>
                <a:spcPts val="600"/>
              </a:spcBef>
              <a:defRPr b="1" sz="1100">
                <a:solidFill>
                  <a:srgbClr val="BFBFBF"/>
                </a:solidFill>
              </a:defRPr>
            </a:pPr>
            <a:r>
              <a:t>www.PosterPresentations.com</a:t>
            </a:r>
          </a:p>
        </p:txBody>
      </p:sp>
      <p:sp>
        <p:nvSpPr>
          <p:cNvPr id="106" name="Rectangle"/>
          <p:cNvSpPr/>
          <p:nvPr/>
        </p:nvSpPr>
        <p:spPr>
          <a:xfrm>
            <a:off x="922337" y="5257800"/>
            <a:ext cx="10058401" cy="26746200"/>
          </a:xfrm>
          <a:prstGeom prst="rect">
            <a:avLst/>
          </a:prstGeom>
          <a:solidFill>
            <a:srgbClr val="F2F2F2"/>
          </a:solidFill>
          <a:ln>
            <a:solidFill>
              <a:srgbClr val="4E5B6F"/>
            </a:solidFill>
          </a:ln>
        </p:spPr>
        <p:txBody>
          <a:bodyPr lIns="45719" rIns="45719" anchor="ctr"/>
          <a:lstStyle/>
          <a:p>
            <a:pPr/>
          </a:p>
        </p:txBody>
      </p:sp>
      <p:grpSp>
        <p:nvGrpSpPr>
          <p:cNvPr id="109" name="Group"/>
          <p:cNvGrpSpPr/>
          <p:nvPr/>
        </p:nvGrpSpPr>
        <p:grpSpPr>
          <a:xfrm>
            <a:off x="44221400" y="0"/>
            <a:ext cx="10050463" cy="32918400"/>
            <a:chOff x="0" y="0"/>
            <a:chExt cx="10050462" cy="32918400"/>
          </a:xfrm>
        </p:grpSpPr>
        <p:sp>
          <p:nvSpPr>
            <p:cNvPr id="107"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3200">
                  <a:solidFill>
                    <a:srgbClr val="FFFFFF"/>
                  </a:solidFill>
                  <a:latin typeface="Trebuchet MS"/>
                  <a:ea typeface="Trebuchet MS"/>
                  <a:cs typeface="Trebuchet MS"/>
                  <a:sym typeface="Trebuchet MS"/>
                </a:defRPr>
              </a:pPr>
            </a:p>
          </p:txBody>
        </p:sp>
        <p:sp>
          <p:nvSpPr>
            <p:cNvPr id="108" name="QUICK TIPS…"/>
            <p:cNvSpPr txBox="1"/>
            <p:nvPr/>
          </p:nvSpPr>
          <p:spPr>
            <a:xfrm>
              <a:off x="0" y="182868"/>
              <a:ext cx="10050463" cy="3146804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000">
                  <a:solidFill>
                    <a:srgbClr val="FFFFFF"/>
                  </a:solidFill>
                  <a:latin typeface="Trebuchet MS"/>
                  <a:ea typeface="Trebuchet MS"/>
                  <a:cs typeface="Trebuchet MS"/>
                  <a:sym typeface="Trebuchet MS"/>
                </a:defRPr>
              </a:pPr>
              <a:r>
                <a:t>QUICK TIPS</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template requires basic PowerPoint (version 2007 or newer) skills. Below is a list of commonly asked questions specific to this template. </a:t>
              </a:r>
              <a:br/>
              <a:r>
                <a:t>If you are using an older version of PowerPoint some template features may not work properly.</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lgn="ctr">
                <a:defRPr b="1" sz="4000">
                  <a:solidFill>
                    <a:srgbClr val="FFFFFF"/>
                  </a:solidFill>
                  <a:latin typeface="Trebuchet MS"/>
                  <a:ea typeface="Trebuchet MS"/>
                  <a:cs typeface="Trebuchet MS"/>
                  <a:sym typeface="Trebuchet MS"/>
                </a:defRPr>
              </a:pPr>
              <a:r>
                <a:t>Using the template</a:t>
              </a:r>
            </a:p>
            <a:p>
              <a:pPr algn="ct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Verifying the quality of your graphics</a:t>
              </a:r>
            </a:p>
            <a:p>
              <a:pPr>
                <a:defRPr sz="3200">
                  <a:solidFill>
                    <a:srgbClr val="FFFFFF"/>
                  </a:solidFill>
                  <a:latin typeface="Trebuchet MS"/>
                  <a:ea typeface="Trebuchet MS"/>
                  <a:cs typeface="Trebuchet MS"/>
                  <a:sym typeface="Trebuchet MS"/>
                </a:defRPr>
              </a:pPr>
              <a: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p>
            <a:p>
              <a:pPr>
                <a:defRPr b="1" sz="3200">
                  <a:solidFill>
                    <a:srgbClr val="FFFF00"/>
                  </a:solidFill>
                  <a:latin typeface="Trebuchet MS"/>
                  <a:ea typeface="Trebuchet MS"/>
                  <a:cs typeface="Trebuchet MS"/>
                  <a:sym typeface="Trebuchet MS"/>
                </a:defRPr>
              </a:pPr>
              <a:r>
                <a:t>Using the placeholders</a:t>
              </a:r>
            </a:p>
            <a:p>
              <a:pPr>
                <a:defRPr sz="3200">
                  <a:solidFill>
                    <a:srgbClr val="FFFFFF"/>
                  </a:solidFill>
                  <a:latin typeface="Trebuchet MS"/>
                  <a:ea typeface="Trebuchet MS"/>
                  <a:cs typeface="Trebuchet MS"/>
                  <a:sym typeface="Trebuchet MS"/>
                </a:defRPr>
              </a:pPr>
              <a:r>
                <a:t>To add text to this template click inside a placeholder and type in or paste your text. To move a placeholder, click on it </a:t>
              </a:r>
              <a:r>
                <a:rPr u="sng"/>
                <a:t>once</a:t>
              </a:r>
              <a:r>
                <a:t> (to select it), place your cursor on its frame and your cursor will change to this symbol:         Then, click </a:t>
              </a:r>
              <a:r>
                <a:rPr u="sng"/>
                <a:t>once</a:t>
              </a:r>
              <a:r>
                <a:t> and drag it to its new location where you can resize it as needed. Additional placeholders can be found on the left side of this template.</a:t>
              </a: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layout</a:t>
              </a:r>
            </a:p>
            <a:p>
              <a:pPr>
                <a:defRPr sz="3200">
                  <a:solidFill>
                    <a:srgbClr val="FFFFFF"/>
                  </a:solidFill>
                  <a:latin typeface="Trebuchet MS"/>
                  <a:ea typeface="Trebuchet MS"/>
                  <a:cs typeface="Trebuchet MS"/>
                  <a:sym typeface="Trebuchet MS"/>
                </a:defRPr>
              </a:pPr>
              <a:r>
                <a:t>This template has four</a:t>
              </a:r>
            </a:p>
            <a:p>
              <a:pPr>
                <a:defRPr sz="3200">
                  <a:solidFill>
                    <a:srgbClr val="FFFFFF"/>
                  </a:solidFill>
                  <a:latin typeface="Trebuchet MS"/>
                  <a:ea typeface="Trebuchet MS"/>
                  <a:cs typeface="Trebuchet MS"/>
                  <a:sym typeface="Trebuchet MS"/>
                </a:defRPr>
              </a:pPr>
              <a:r>
                <a:t>different column layouts. </a:t>
              </a:r>
            </a:p>
            <a:p>
              <a:pPr>
                <a:defRPr sz="3200" u="sng">
                  <a:solidFill>
                    <a:srgbClr val="FFFFFF"/>
                  </a:solidFill>
                  <a:latin typeface="Trebuchet MS"/>
                  <a:ea typeface="Trebuchet MS"/>
                  <a:cs typeface="Trebuchet MS"/>
                  <a:sym typeface="Trebuchet MS"/>
                </a:defRPr>
              </a:pPr>
              <a:r>
                <a:t>Right-click</a:t>
              </a:r>
              <a:r>
                <a:rPr u="none"/>
                <a:t> your mouse</a:t>
              </a:r>
            </a:p>
            <a:p>
              <a:pPr>
                <a:defRPr sz="3200">
                  <a:solidFill>
                    <a:srgbClr val="FFFFFF"/>
                  </a:solidFill>
                  <a:latin typeface="Trebuchet MS"/>
                  <a:ea typeface="Trebuchet MS"/>
                  <a:cs typeface="Trebuchet MS"/>
                  <a:sym typeface="Trebuchet MS"/>
                </a:defRPr>
              </a:pPr>
              <a:r>
                <a:t>on the background and </a:t>
              </a:r>
            </a:p>
            <a:p>
              <a:pPr>
                <a:defRPr sz="3200">
                  <a:solidFill>
                    <a:srgbClr val="FFFFFF"/>
                  </a:solidFill>
                  <a:latin typeface="Trebuchet MS"/>
                  <a:ea typeface="Trebuchet MS"/>
                  <a:cs typeface="Trebuchet MS"/>
                  <a:sym typeface="Trebuchet MS"/>
                </a:defRPr>
              </a:pPr>
              <a:r>
                <a:t>click on “Layout” to see </a:t>
              </a:r>
            </a:p>
            <a:p>
              <a:pPr>
                <a:defRPr sz="3200">
                  <a:solidFill>
                    <a:srgbClr val="FFFFFF"/>
                  </a:solidFill>
                  <a:latin typeface="Trebuchet MS"/>
                  <a:ea typeface="Trebuchet MS"/>
                  <a:cs typeface="Trebuchet MS"/>
                  <a:sym typeface="Trebuchet MS"/>
                </a:defRPr>
              </a:pPr>
              <a:r>
                <a:t>the layout options.</a:t>
              </a:r>
            </a:p>
            <a:p>
              <a:pPr>
                <a:defRPr sz="3200">
                  <a:solidFill>
                    <a:srgbClr val="FFFFFF"/>
                  </a:solidFill>
                  <a:latin typeface="Trebuchet MS"/>
                  <a:ea typeface="Trebuchet MS"/>
                  <a:cs typeface="Trebuchet MS"/>
                  <a:sym typeface="Trebuchet MS"/>
                </a:defRPr>
              </a:pPr>
              <a:r>
                <a:t>The columns in the provided layouts are fixed and cannot be moved but advanced users can modify any layout by going to VIEW and then SLIDE MASTER.</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Importing text and graphics from external sources</a:t>
              </a:r>
            </a:p>
            <a:p>
              <a:pPr>
                <a:defRPr b="1" sz="3200" u="sng">
                  <a:solidFill>
                    <a:srgbClr val="FFFFFF"/>
                  </a:solidFill>
                  <a:latin typeface="Trebuchet MS"/>
                  <a:ea typeface="Trebuchet MS"/>
                  <a:cs typeface="Trebuchet MS"/>
                  <a:sym typeface="Trebuchet MS"/>
                </a:defRPr>
              </a:pPr>
              <a:r>
                <a:t>TEXT: </a:t>
              </a:r>
              <a:r>
                <a:rPr b="0" u="none"/>
                <a:t>Paste or type your text into a pre-existing placeholder or drag in a new placeholder from the left side of the template. Move it anywhere as needed.</a:t>
              </a:r>
            </a:p>
            <a:p>
              <a:pPr>
                <a:defRPr b="1" sz="3200" u="sng">
                  <a:solidFill>
                    <a:srgbClr val="FFFFFF"/>
                  </a:solidFill>
                  <a:latin typeface="Trebuchet MS"/>
                  <a:ea typeface="Trebuchet MS"/>
                  <a:cs typeface="Trebuchet MS"/>
                  <a:sym typeface="Trebuchet MS"/>
                </a:defRPr>
              </a:pPr>
              <a:r>
                <a:t>PHOTOS: </a:t>
              </a:r>
              <a:r>
                <a:rPr b="0" u="none"/>
                <a:t>Drag in a picture placeholder, size it </a:t>
              </a:r>
              <a:r>
                <a:rPr b="0"/>
                <a:t>first</a:t>
              </a:r>
              <a:r>
                <a:rPr b="0" u="none"/>
                <a:t>, click in it and insert a photo from the menu.</a:t>
              </a:r>
            </a:p>
            <a:p>
              <a:pPr>
                <a:defRPr b="1" sz="3200" u="sng">
                  <a:solidFill>
                    <a:srgbClr val="FFFFFF"/>
                  </a:solidFill>
                  <a:latin typeface="Trebuchet MS"/>
                  <a:ea typeface="Trebuchet MS"/>
                  <a:cs typeface="Trebuchet MS"/>
                  <a:sym typeface="Trebuchet MS"/>
                </a:defRPr>
              </a:pPr>
              <a:r>
                <a:t>TABLES: </a:t>
              </a:r>
              <a:r>
                <a:rPr b="0" u="none"/>
                <a:t>You can copy and paste a table from an external document onto this poster template. To adjust  the way the text fits within the cells of a table that has been pasted, </a:t>
              </a:r>
              <a:r>
                <a:rPr b="0"/>
                <a:t>right-click</a:t>
              </a:r>
              <a:r>
                <a:rPr b="0" u="none"/>
                <a:t> on the table, click FORMAT SHAPE  then click on TEXT BOX and change the INTERNAL MARGIN values to 0.25</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color scheme</a:t>
              </a:r>
            </a:p>
            <a:p>
              <a:pPr>
                <a:defRPr sz="3200">
                  <a:solidFill>
                    <a:srgbClr val="FFFFFF"/>
                  </a:solidFill>
                  <a:latin typeface="Trebuchet MS"/>
                  <a:ea typeface="Trebuchet MS"/>
                  <a:cs typeface="Trebuchet MS"/>
                  <a:sym typeface="Trebuchet MS"/>
                </a:defRPr>
              </a:pPr>
              <a:r>
                <a:t>To change the color scheme of this template go to the “Design” menu and click on “Colors”. You can choose from the provide color combinations or you can create your own.</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lgn="ctr">
                <a:defRPr b="1" sz="2000">
                  <a:solidFill>
                    <a:srgbClr val="FFFFFF"/>
                  </a:solidFill>
                  <a:latin typeface="Trebuchet MS"/>
                  <a:ea typeface="Trebuchet MS"/>
                  <a:cs typeface="Trebuchet MS"/>
                  <a:sym typeface="Trebuchet MS"/>
                </a:defRPr>
              </a:pPr>
            </a:p>
            <a:p>
              <a:pPr>
                <a:defRPr b="1" sz="2000">
                  <a:solidFill>
                    <a:srgbClr val="FFFF00"/>
                  </a:solidFill>
                  <a:latin typeface="Trebuchet MS"/>
                  <a:ea typeface="Trebuchet MS"/>
                  <a:cs typeface="Trebuchet MS"/>
                  <a:sym typeface="Trebuchet MS"/>
                </a:defRPr>
              </a:pPr>
            </a:p>
          </p:txBody>
        </p:sp>
      </p:grpSp>
      <p:grpSp>
        <p:nvGrpSpPr>
          <p:cNvPr id="112" name="Group"/>
          <p:cNvGrpSpPr/>
          <p:nvPr/>
        </p:nvGrpSpPr>
        <p:grpSpPr>
          <a:xfrm>
            <a:off x="-10402888" y="-19050"/>
            <a:ext cx="10050463" cy="32918400"/>
            <a:chOff x="0" y="0"/>
            <a:chExt cx="10050462" cy="32918400"/>
          </a:xfrm>
        </p:grpSpPr>
        <p:sp>
          <p:nvSpPr>
            <p:cNvPr id="110"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4400">
                  <a:solidFill>
                    <a:srgbClr val="FFFFFF"/>
                  </a:solidFill>
                  <a:latin typeface="Trebuchet MS"/>
                  <a:ea typeface="Trebuchet MS"/>
                  <a:cs typeface="Trebuchet MS"/>
                  <a:sym typeface="Trebuchet MS"/>
                </a:defRPr>
              </a:pPr>
            </a:p>
          </p:txBody>
        </p:sp>
        <p:sp>
          <p:nvSpPr>
            <p:cNvPr id="111" name="QUICK DESIGN GUIDE…"/>
            <p:cNvSpPr txBox="1"/>
            <p:nvPr/>
          </p:nvSpPr>
          <p:spPr>
            <a:xfrm>
              <a:off x="0" y="182868"/>
              <a:ext cx="10050463" cy="2984244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400">
                  <a:solidFill>
                    <a:srgbClr val="FFFFFF"/>
                  </a:solidFill>
                  <a:latin typeface="Trebuchet MS"/>
                  <a:ea typeface="Trebuchet MS"/>
                  <a:cs typeface="Trebuchet MS"/>
                  <a:sym typeface="Trebuchet MS"/>
                </a:defRPr>
              </a:pPr>
              <a:r>
                <a:t>QUICK DESIGN GUIDE</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2007 template produces a 36”x48” professional  poster. It will save you valuable time placing titles, subtitles, text, and graphics.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it to create your presentation. Then send it to </a:t>
              </a:r>
              <a:r>
                <a:rPr b="1"/>
                <a:t>PosterPresentations.com</a:t>
              </a:r>
              <a:r>
                <a:t> for premium quality, same day affordable printing.</a:t>
              </a:r>
              <a:br/>
            </a:p>
            <a:p>
              <a:pPr>
                <a:defRPr sz="3200">
                  <a:solidFill>
                    <a:srgbClr val="FFFFFF"/>
                  </a:solidFill>
                  <a:latin typeface="Trebuchet MS"/>
                  <a:ea typeface="Trebuchet MS"/>
                  <a:cs typeface="Trebuchet MS"/>
                  <a:sym typeface="Trebuchet MS"/>
                </a:defRPr>
              </a:pPr>
              <a:r>
                <a:t>We provide a series of </a:t>
              </a:r>
              <a:r>
                <a:rPr b="1"/>
                <a:t>online tutorials</a:t>
              </a:r>
              <a:r>
                <a:t> that will guide you through the poster design process and answer your poster production questions.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View our online tutorials at:</a:t>
              </a:r>
              <a:br/>
              <a:r>
                <a:rPr>
                  <a:solidFill>
                    <a:srgbClr val="FFFF00"/>
                  </a:solidFill>
                </a:rPr>
                <a:t> http://bit.ly/Poster_creation_help </a:t>
              </a:r>
              <a:br>
                <a:rPr>
                  <a:solidFill>
                    <a:srgbClr val="FFFF00"/>
                  </a:solidFill>
                </a:rPr>
              </a:br>
              <a:r>
                <a:t>(copy and paste the link into your web browser).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For assistance and to order your printed poster call </a:t>
              </a:r>
              <a:r>
                <a:rPr b="1">
                  <a:solidFill>
                    <a:srgbClr val="FFFF00"/>
                  </a:solidFill>
                </a:rPr>
                <a:t>PosterPresentations.com</a:t>
              </a:r>
              <a:r>
                <a:rPr>
                  <a:solidFill>
                    <a:srgbClr val="FFFF00"/>
                  </a:solidFill>
                </a:rPr>
                <a:t> </a:t>
              </a:r>
              <a:r>
                <a:t>at </a:t>
              </a:r>
              <a:r>
                <a:rPr b="1" sz="4000">
                  <a:solidFill>
                    <a:srgbClr val="FFFF00"/>
                  </a:solidFill>
                </a:rPr>
                <a:t>1.866.649.3004</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defRPr b="1" sz="4000">
                  <a:solidFill>
                    <a:srgbClr val="FFFF00"/>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r>
                <a:t>Object Placeholders</a:t>
              </a: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the placeholders provided below to add new elements to your poster: Drag a placeholder onto the poster area, size it, and click it to edit.</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Section Header placeholder</a:t>
              </a:r>
            </a:p>
            <a:p>
              <a:pPr>
                <a:defRPr sz="3200">
                  <a:solidFill>
                    <a:srgbClr val="FFFFFF"/>
                  </a:solidFill>
                  <a:latin typeface="Trebuchet MS"/>
                  <a:ea typeface="Trebuchet MS"/>
                  <a:cs typeface="Trebuchet MS"/>
                  <a:sym typeface="Trebuchet MS"/>
                </a:defRPr>
              </a:pPr>
              <a:r>
                <a:t>Move this preformatted section header placeholder to the poster area to add another section header. Use section headers to separate topics or concepts within your presentation.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Text placeholder</a:t>
              </a:r>
            </a:p>
            <a:p>
              <a:pPr>
                <a:defRPr sz="3200">
                  <a:solidFill>
                    <a:srgbClr val="FFFFFF"/>
                  </a:solidFill>
                  <a:latin typeface="Trebuchet MS"/>
                  <a:ea typeface="Trebuchet MS"/>
                  <a:cs typeface="Trebuchet MS"/>
                  <a:sym typeface="Trebuchet MS"/>
                </a:defRPr>
              </a:pPr>
              <a:r>
                <a:t>Move this preformatted text placeholder to the poster to add a new body of text.</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Picture placeholder</a:t>
              </a:r>
            </a:p>
            <a:p>
              <a:pPr>
                <a:defRPr sz="3200">
                  <a:solidFill>
                    <a:srgbClr val="FFFFFF"/>
                  </a:solidFill>
                  <a:latin typeface="Trebuchet MS"/>
                  <a:ea typeface="Trebuchet MS"/>
                  <a:cs typeface="Trebuchet MS"/>
                  <a:sym typeface="Trebuchet MS"/>
                </a:defRPr>
              </a:pPr>
              <a:r>
                <a:t>Move this graphic placeholder onto your poster, size it first, and then click it to add a picture to the poster.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p:txBody>
        </p:sp>
      </p:grpSp>
      <p:sp>
        <p:nvSpPr>
          <p:cNvPr id="113" name="Rectangle"/>
          <p:cNvSpPr/>
          <p:nvPr/>
        </p:nvSpPr>
        <p:spPr>
          <a:xfrm>
            <a:off x="-10371138" y="21296312"/>
            <a:ext cx="10018713" cy="777876"/>
          </a:xfrm>
          <a:prstGeom prst="rect">
            <a:avLst/>
          </a:prstGeom>
          <a:solidFill>
            <a:srgbClr val="D6ECFF"/>
          </a:solidFill>
          <a:ln w="12700">
            <a:miter lim="400000"/>
          </a:ln>
        </p:spPr>
        <p:txBody>
          <a:bodyPr lIns="45719" rIns="45719" anchor="ctr"/>
          <a:lstStyle/>
          <a:p>
            <a:pPr algn="ctr">
              <a:defRPr>
                <a:solidFill>
                  <a:srgbClr val="FFFFFF"/>
                </a:solidFill>
              </a:defRPr>
            </a:pPr>
          </a:p>
        </p:txBody>
      </p:sp>
      <p:pic>
        <p:nvPicPr>
          <p:cNvPr id="114" name="image.png" descr="image.png"/>
          <p:cNvPicPr>
            <a:picLocks noChangeAspect="1"/>
          </p:cNvPicPr>
          <p:nvPr/>
        </p:nvPicPr>
        <p:blipFill>
          <a:blip r:embed="rId2">
            <a:extLst/>
          </a:blip>
          <a:stretch>
            <a:fillRect/>
          </a:stretch>
        </p:blipFill>
        <p:spPr>
          <a:xfrm>
            <a:off x="49098200" y="15525750"/>
            <a:ext cx="4741863" cy="3057525"/>
          </a:xfrm>
          <a:prstGeom prst="rect">
            <a:avLst/>
          </a:prstGeom>
          <a:ln w="12700">
            <a:miter lim="400000"/>
          </a:ln>
        </p:spPr>
      </p:pic>
      <p:pic>
        <p:nvPicPr>
          <p:cNvPr id="115" name="image.png" descr="image.png"/>
          <p:cNvPicPr>
            <a:picLocks noChangeAspect="1"/>
          </p:cNvPicPr>
          <p:nvPr/>
        </p:nvPicPr>
        <p:blipFill>
          <a:blip r:embed="rId3">
            <a:extLst/>
          </a:blip>
          <a:stretch>
            <a:fillRect/>
          </a:stretch>
        </p:blipFill>
        <p:spPr>
          <a:xfrm>
            <a:off x="47342425" y="13119100"/>
            <a:ext cx="590550" cy="438150"/>
          </a:xfrm>
          <a:prstGeom prst="rect">
            <a:avLst/>
          </a:prstGeom>
          <a:ln>
            <a:solidFill>
              <a:srgbClr val="000000"/>
            </a:solidFill>
          </a:ln>
        </p:spPr>
      </p:pic>
      <p:sp>
        <p:nvSpPr>
          <p:cNvPr id="116" name="© 2011 PosterPresentations.com     2117 Fourth Street , Unit C     Berkeley CA 94710     posterpresenter@gmail.com"/>
          <p:cNvSpPr txBox="1"/>
          <p:nvPr/>
        </p:nvSpPr>
        <p:spPr>
          <a:xfrm>
            <a:off x="44533818" y="30589537"/>
            <a:ext cx="9068439" cy="2109941"/>
          </a:xfrm>
          <a:prstGeom prst="rect">
            <a:avLst/>
          </a:prstGeom>
          <a:ln w="12700">
            <a:miter lim="400000"/>
          </a:ln>
          <a:extLst>
            <a:ext uri="{C572A759-6A51-4108-AA02-DFA0A04FC94B}">
              <ma14:wrappingTextBoxFlag xmlns:ma14="http://schemas.microsoft.com/office/mac/drawingml/2011/main" val="1"/>
            </a:ext>
          </a:extLst>
        </p:spPr>
        <p:txBody>
          <a:bodyPr lIns="45717" tIns="45717" rIns="45717" bIns="45717">
            <a:spAutoFit/>
          </a:bodyPr>
          <a:lstStyle/>
          <a:p>
            <a:pPr>
              <a:defRPr sz="3600">
                <a:solidFill>
                  <a:srgbClr val="FFFFFF"/>
                </a:solidFill>
              </a:defRPr>
            </a:pPr>
            <a:r>
              <a:t>© 2011 PosterPresentations.com</a:t>
            </a:r>
            <a:br/>
            <a:r>
              <a:t>    </a:t>
            </a:r>
            <a:r>
              <a:rPr sz="3200"/>
              <a:t>2117 Fourth Street , Unit C</a:t>
            </a:r>
            <a:br>
              <a:rPr sz="3200"/>
            </a:br>
            <a:r>
              <a:rPr sz="3200"/>
              <a:t>    Berkeley CA 94710</a:t>
            </a:r>
            <a:br>
              <a:rPr sz="3200"/>
            </a:br>
            <a:r>
              <a:rPr sz="3200"/>
              <a:t>    </a:t>
            </a:r>
            <a:r>
              <a:rPr b="1" sz="3200">
                <a:solidFill>
                  <a:srgbClr val="FFFF00"/>
                </a:solidFill>
              </a:rPr>
              <a:t>posterpresenter@gmail.com</a:t>
            </a:r>
          </a:p>
        </p:txBody>
      </p:sp>
      <p:grpSp>
        <p:nvGrpSpPr>
          <p:cNvPr id="120" name="Group"/>
          <p:cNvGrpSpPr/>
          <p:nvPr/>
        </p:nvGrpSpPr>
        <p:grpSpPr>
          <a:xfrm>
            <a:off x="-10239375" y="31696025"/>
            <a:ext cx="9771063" cy="1090613"/>
            <a:chOff x="0" y="0"/>
            <a:chExt cx="9771062" cy="1090612"/>
          </a:xfrm>
        </p:grpSpPr>
        <p:sp>
          <p:nvSpPr>
            <p:cNvPr id="117" name="Rounded Rectangle"/>
            <p:cNvSpPr/>
            <p:nvPr/>
          </p:nvSpPr>
          <p:spPr>
            <a:xfrm>
              <a:off x="0" y="0"/>
              <a:ext cx="9771063" cy="1090613"/>
            </a:xfrm>
            <a:prstGeom prst="roundRect">
              <a:avLst>
                <a:gd name="adj" fmla="val 16667"/>
              </a:avLst>
            </a:prstGeom>
            <a:solidFill>
              <a:srgbClr val="FFFFFF"/>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pic>
          <p:nvPicPr>
            <p:cNvPr id="118" name="http://t2.gstatic.com/images?q=tbn:ANd9GcR4APHC6TT9w54M2zn_pvCiBxUNcspYPoVxirLRphBoJabfSvu7zw" descr="http://t2.gstatic.com/images?q=tbn:ANd9GcR4APHC6TT9w54M2zn_pvCiBxUNcspYPoVxirLRphBoJabfSvu7zw">
              <a:hlinkClick r:id="rId4" invalidUrl="" action="" tgtFrame="" tooltip="" history="1" highlightClick="0" endSnd="0"/>
            </p:cNvPr>
            <p:cNvPicPr>
              <a:picLocks noChangeAspect="1"/>
            </p:cNvPicPr>
            <p:nvPr/>
          </p:nvPicPr>
          <p:blipFill>
            <a:blip r:embed="rId5">
              <a:extLst/>
            </a:blip>
            <a:stretch>
              <a:fillRect/>
            </a:stretch>
          </p:blipFill>
          <p:spPr>
            <a:xfrm>
              <a:off x="98720" y="72570"/>
              <a:ext cx="914370" cy="914394"/>
            </a:xfrm>
            <a:prstGeom prst="rect">
              <a:avLst/>
            </a:prstGeom>
            <a:ln w="12700" cap="flat">
              <a:noFill/>
              <a:miter lim="400000"/>
            </a:ln>
            <a:effectLst/>
          </p:spPr>
        </p:pic>
        <p:sp>
          <p:nvSpPr>
            <p:cNvPr id="119" name="Student discounts are available on our Facebook page. Go to PosterPresentations.com and click on the FB icon."/>
            <p:cNvSpPr txBox="1"/>
            <p:nvPr/>
          </p:nvSpPr>
          <p:spPr>
            <a:xfrm>
              <a:off x="1145857" y="100013"/>
              <a:ext cx="8579486" cy="8534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defRPr sz="2600">
                  <a:solidFill>
                    <a:srgbClr val="4E5B6F"/>
                  </a:solidFill>
                  <a:latin typeface="Trebuchet MS"/>
                  <a:ea typeface="Trebuchet MS"/>
                  <a:cs typeface="Trebuchet MS"/>
                  <a:sym typeface="Trebuchet MS"/>
                </a:defRPr>
              </a:pPr>
              <a:r>
                <a:t>Student discounts are available on our Facebook page.</a:t>
              </a:r>
              <a:br/>
              <a:r>
                <a:t>Go to </a:t>
              </a:r>
              <a:r>
                <a:rPr u="sng"/>
                <a:t>PosterPresentations.com</a:t>
              </a:r>
              <a:r>
                <a:t> and click on the FB icon. </a:t>
              </a:r>
            </a:p>
          </p:txBody>
        </p:sp>
      </p:grpSp>
      <p:sp>
        <p:nvSpPr>
          <p:cNvPr id="121" name="Line"/>
          <p:cNvSpPr/>
          <p:nvPr/>
        </p:nvSpPr>
        <p:spPr>
          <a:xfrm>
            <a:off x="44221400" y="30500637"/>
            <a:ext cx="10050463" cy="1588"/>
          </a:xfrm>
          <a:prstGeom prst="line">
            <a:avLst/>
          </a:prstGeom>
          <a:ln>
            <a:solidFill>
              <a:srgbClr val="D9D9D9"/>
            </a:solidFill>
          </a:ln>
        </p:spPr>
        <p:txBody>
          <a:bodyPr lIns="45719" rIns="45719"/>
          <a:lstStyle/>
          <a:p>
            <a:pPr/>
          </a:p>
        </p:txBody>
      </p:sp>
      <p:sp>
        <p:nvSpPr>
          <p:cNvPr id="122" name="Line"/>
          <p:cNvSpPr/>
          <p:nvPr/>
        </p:nvSpPr>
        <p:spPr>
          <a:xfrm>
            <a:off x="-10371138" y="11582399"/>
            <a:ext cx="10018713" cy="1589"/>
          </a:xfrm>
          <a:prstGeom prst="line">
            <a:avLst/>
          </a:prstGeom>
          <a:ln>
            <a:solidFill>
              <a:srgbClr val="F2F2F2"/>
            </a:solidFill>
          </a:ln>
        </p:spPr>
        <p:txBody>
          <a:bodyPr lIns="45719" rIns="45719"/>
          <a:lstStyle/>
          <a:p>
            <a:pPr/>
          </a:p>
        </p:txBody>
      </p:sp>
      <p:sp>
        <p:nvSpPr>
          <p:cNvPr id="123" name="Line"/>
          <p:cNvSpPr/>
          <p:nvPr/>
        </p:nvSpPr>
        <p:spPr>
          <a:xfrm>
            <a:off x="44254737" y="4841874"/>
            <a:ext cx="10017126" cy="1589"/>
          </a:xfrm>
          <a:prstGeom prst="line">
            <a:avLst/>
          </a:prstGeom>
          <a:ln>
            <a:solidFill>
              <a:srgbClr val="F2F2F2"/>
            </a:solidFill>
          </a:ln>
        </p:spPr>
        <p:txBody>
          <a:bodyPr lIns="45719" rIns="45719"/>
          <a:lstStyle/>
          <a:p>
            <a:pPr/>
          </a:p>
        </p:txBody>
      </p:sp>
      <p:sp>
        <p:nvSpPr>
          <p:cNvPr id="12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1.jpeg"/><Relationship Id="rId6" Type="http://schemas.openxmlformats.org/officeDocument/2006/relationships/slideLayout" Target="../slideLayouts/slideLayout1.xml"/><Relationship Id="rId7" Type="http://schemas.openxmlformats.org/officeDocument/2006/relationships/slideLayout" Target="../slideLayouts/slideLayout2.xml"/><Relationship Id="rId8" Type="http://schemas.openxmlformats.org/officeDocument/2006/relationships/slideLayout" Target="../slideLayouts/slideLayout3.xml"/><Relationship Id="rId9"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E3E8F4"/>
        </a:solidFill>
      </p:bgPr>
    </p:bg>
    <p:spTree>
      <p:nvGrpSpPr>
        <p:cNvPr id="1" name=""/>
        <p:cNvGrpSpPr/>
        <p:nvPr/>
      </p:nvGrpSpPr>
      <p:grpSpPr>
        <a:xfrm>
          <a:off x="0" y="0"/>
          <a:ext cx="0" cy="0"/>
          <a:chOff x="0" y="0"/>
          <a:chExt cx="0" cy="0"/>
        </a:xfrm>
      </p:grpSpPr>
      <p:grpSp>
        <p:nvGrpSpPr>
          <p:cNvPr id="4" name="Group"/>
          <p:cNvGrpSpPr/>
          <p:nvPr/>
        </p:nvGrpSpPr>
        <p:grpSpPr>
          <a:xfrm>
            <a:off x="44221400" y="0"/>
            <a:ext cx="10050463" cy="32918400"/>
            <a:chOff x="0" y="0"/>
            <a:chExt cx="10050462" cy="32918400"/>
          </a:xfrm>
        </p:grpSpPr>
        <p:sp>
          <p:nvSpPr>
            <p:cNvPr id="2"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3200">
                  <a:solidFill>
                    <a:srgbClr val="FFFFFF"/>
                  </a:solidFill>
                  <a:latin typeface="Trebuchet MS"/>
                  <a:ea typeface="Trebuchet MS"/>
                  <a:cs typeface="Trebuchet MS"/>
                  <a:sym typeface="Trebuchet MS"/>
                </a:defRPr>
              </a:pPr>
            </a:p>
          </p:txBody>
        </p:sp>
        <p:sp>
          <p:nvSpPr>
            <p:cNvPr id="3" name="QUICK TIPS…"/>
            <p:cNvSpPr txBox="1"/>
            <p:nvPr/>
          </p:nvSpPr>
          <p:spPr>
            <a:xfrm>
              <a:off x="0" y="182868"/>
              <a:ext cx="10050463" cy="3146804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000">
                  <a:solidFill>
                    <a:srgbClr val="FFFFFF"/>
                  </a:solidFill>
                  <a:latin typeface="Trebuchet MS"/>
                  <a:ea typeface="Trebuchet MS"/>
                  <a:cs typeface="Trebuchet MS"/>
                  <a:sym typeface="Trebuchet MS"/>
                </a:defRPr>
              </a:pPr>
              <a:r>
                <a:t>QUICK TIPS</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template requires basic PowerPoint (version 2007 or newer) skills. Below is a list of commonly asked questions specific to this template. </a:t>
              </a:r>
              <a:br/>
              <a:r>
                <a:t>If you are using an older version of PowerPoint some template features may not work properly.</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lgn="ctr">
                <a:defRPr b="1" sz="4000">
                  <a:solidFill>
                    <a:srgbClr val="FFFFFF"/>
                  </a:solidFill>
                  <a:latin typeface="Trebuchet MS"/>
                  <a:ea typeface="Trebuchet MS"/>
                  <a:cs typeface="Trebuchet MS"/>
                  <a:sym typeface="Trebuchet MS"/>
                </a:defRPr>
              </a:pPr>
              <a:r>
                <a:t>Using the template</a:t>
              </a:r>
            </a:p>
            <a:p>
              <a:pPr algn="ct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Verifying the quality of your graphics</a:t>
              </a:r>
            </a:p>
            <a:p>
              <a:pPr>
                <a:defRPr sz="3200">
                  <a:solidFill>
                    <a:srgbClr val="FFFFFF"/>
                  </a:solidFill>
                  <a:latin typeface="Trebuchet MS"/>
                  <a:ea typeface="Trebuchet MS"/>
                  <a:cs typeface="Trebuchet MS"/>
                  <a:sym typeface="Trebuchet MS"/>
                </a:defRPr>
              </a:pPr>
              <a: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p>
            <a:p>
              <a:pPr>
                <a:defRPr b="1" sz="3200">
                  <a:solidFill>
                    <a:srgbClr val="FFFF00"/>
                  </a:solidFill>
                  <a:latin typeface="Trebuchet MS"/>
                  <a:ea typeface="Trebuchet MS"/>
                  <a:cs typeface="Trebuchet MS"/>
                  <a:sym typeface="Trebuchet MS"/>
                </a:defRPr>
              </a:pPr>
              <a:r>
                <a:t>Using the placeholders</a:t>
              </a:r>
            </a:p>
            <a:p>
              <a:pPr>
                <a:defRPr sz="3200">
                  <a:solidFill>
                    <a:srgbClr val="FFFFFF"/>
                  </a:solidFill>
                  <a:latin typeface="Trebuchet MS"/>
                  <a:ea typeface="Trebuchet MS"/>
                  <a:cs typeface="Trebuchet MS"/>
                  <a:sym typeface="Trebuchet MS"/>
                </a:defRPr>
              </a:pPr>
              <a:r>
                <a:t>To add text to this template click inside a placeholder and type in or paste your text. To move a placeholder, click on it </a:t>
              </a:r>
              <a:r>
                <a:rPr u="sng"/>
                <a:t>once</a:t>
              </a:r>
              <a:r>
                <a:t> (to select it), place your cursor on its frame and your cursor will change to this symbol:         Then, click </a:t>
              </a:r>
              <a:r>
                <a:rPr u="sng"/>
                <a:t>once</a:t>
              </a:r>
              <a:r>
                <a:t> and drag it to its new location where you can resize it as needed. Additional placeholders can be found on the left side of this template.</a:t>
              </a: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layout</a:t>
              </a:r>
            </a:p>
            <a:p>
              <a:pPr>
                <a:defRPr sz="3200">
                  <a:solidFill>
                    <a:srgbClr val="FFFFFF"/>
                  </a:solidFill>
                  <a:latin typeface="Trebuchet MS"/>
                  <a:ea typeface="Trebuchet MS"/>
                  <a:cs typeface="Trebuchet MS"/>
                  <a:sym typeface="Trebuchet MS"/>
                </a:defRPr>
              </a:pPr>
              <a:r>
                <a:t>This template has four</a:t>
              </a:r>
            </a:p>
            <a:p>
              <a:pPr>
                <a:defRPr sz="3200">
                  <a:solidFill>
                    <a:srgbClr val="FFFFFF"/>
                  </a:solidFill>
                  <a:latin typeface="Trebuchet MS"/>
                  <a:ea typeface="Trebuchet MS"/>
                  <a:cs typeface="Trebuchet MS"/>
                  <a:sym typeface="Trebuchet MS"/>
                </a:defRPr>
              </a:pPr>
              <a:r>
                <a:t>different column layouts. </a:t>
              </a:r>
            </a:p>
            <a:p>
              <a:pPr>
                <a:defRPr sz="3200" u="sng">
                  <a:solidFill>
                    <a:srgbClr val="FFFFFF"/>
                  </a:solidFill>
                  <a:latin typeface="Trebuchet MS"/>
                  <a:ea typeface="Trebuchet MS"/>
                  <a:cs typeface="Trebuchet MS"/>
                  <a:sym typeface="Trebuchet MS"/>
                </a:defRPr>
              </a:pPr>
              <a:r>
                <a:t>Right-click</a:t>
              </a:r>
              <a:r>
                <a:rPr u="none"/>
                <a:t> your mouse</a:t>
              </a:r>
            </a:p>
            <a:p>
              <a:pPr>
                <a:defRPr sz="3200">
                  <a:solidFill>
                    <a:srgbClr val="FFFFFF"/>
                  </a:solidFill>
                  <a:latin typeface="Trebuchet MS"/>
                  <a:ea typeface="Trebuchet MS"/>
                  <a:cs typeface="Trebuchet MS"/>
                  <a:sym typeface="Trebuchet MS"/>
                </a:defRPr>
              </a:pPr>
              <a:r>
                <a:t>on the background and </a:t>
              </a:r>
            </a:p>
            <a:p>
              <a:pPr>
                <a:defRPr sz="3200">
                  <a:solidFill>
                    <a:srgbClr val="FFFFFF"/>
                  </a:solidFill>
                  <a:latin typeface="Trebuchet MS"/>
                  <a:ea typeface="Trebuchet MS"/>
                  <a:cs typeface="Trebuchet MS"/>
                  <a:sym typeface="Trebuchet MS"/>
                </a:defRPr>
              </a:pPr>
              <a:r>
                <a:t>click on “Layout” to see </a:t>
              </a:r>
            </a:p>
            <a:p>
              <a:pPr>
                <a:defRPr sz="3200">
                  <a:solidFill>
                    <a:srgbClr val="FFFFFF"/>
                  </a:solidFill>
                  <a:latin typeface="Trebuchet MS"/>
                  <a:ea typeface="Trebuchet MS"/>
                  <a:cs typeface="Trebuchet MS"/>
                  <a:sym typeface="Trebuchet MS"/>
                </a:defRPr>
              </a:pPr>
              <a:r>
                <a:t>the layout options.</a:t>
              </a:r>
            </a:p>
            <a:p>
              <a:pPr>
                <a:defRPr sz="3200">
                  <a:solidFill>
                    <a:srgbClr val="FFFFFF"/>
                  </a:solidFill>
                  <a:latin typeface="Trebuchet MS"/>
                  <a:ea typeface="Trebuchet MS"/>
                  <a:cs typeface="Trebuchet MS"/>
                  <a:sym typeface="Trebuchet MS"/>
                </a:defRPr>
              </a:pPr>
              <a:r>
                <a:t>The columns in the provided layouts are fixed and cannot be moved but advanced users can modify any layout by going to VIEW and then SLIDE MASTER.</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Importing text and graphics from external sources</a:t>
              </a:r>
            </a:p>
            <a:p>
              <a:pPr>
                <a:defRPr b="1" sz="3200" u="sng">
                  <a:solidFill>
                    <a:srgbClr val="FFFFFF"/>
                  </a:solidFill>
                  <a:latin typeface="Trebuchet MS"/>
                  <a:ea typeface="Trebuchet MS"/>
                  <a:cs typeface="Trebuchet MS"/>
                  <a:sym typeface="Trebuchet MS"/>
                </a:defRPr>
              </a:pPr>
              <a:r>
                <a:t>TEXT: </a:t>
              </a:r>
              <a:r>
                <a:rPr b="0" u="none"/>
                <a:t>Paste or type your text into a pre-existing placeholder or drag in a new placeholder from the left side of the template. Move it anywhere as needed.</a:t>
              </a:r>
            </a:p>
            <a:p>
              <a:pPr>
                <a:defRPr b="1" sz="3200" u="sng">
                  <a:solidFill>
                    <a:srgbClr val="FFFFFF"/>
                  </a:solidFill>
                  <a:latin typeface="Trebuchet MS"/>
                  <a:ea typeface="Trebuchet MS"/>
                  <a:cs typeface="Trebuchet MS"/>
                  <a:sym typeface="Trebuchet MS"/>
                </a:defRPr>
              </a:pPr>
              <a:r>
                <a:t>PHOTOS: </a:t>
              </a:r>
              <a:r>
                <a:rPr b="0" u="none"/>
                <a:t>Drag in a picture placeholder, size it </a:t>
              </a:r>
              <a:r>
                <a:rPr b="0"/>
                <a:t>first</a:t>
              </a:r>
              <a:r>
                <a:rPr b="0" u="none"/>
                <a:t>, click in it and insert a photo from the menu.</a:t>
              </a:r>
            </a:p>
            <a:p>
              <a:pPr>
                <a:defRPr b="1" sz="3200" u="sng">
                  <a:solidFill>
                    <a:srgbClr val="FFFFFF"/>
                  </a:solidFill>
                  <a:latin typeface="Trebuchet MS"/>
                  <a:ea typeface="Trebuchet MS"/>
                  <a:cs typeface="Trebuchet MS"/>
                  <a:sym typeface="Trebuchet MS"/>
                </a:defRPr>
              </a:pPr>
              <a:r>
                <a:t>TABLES: </a:t>
              </a:r>
              <a:r>
                <a:rPr b="0" u="none"/>
                <a:t>You can copy and paste a table from an external document onto this poster template. To adjust  the way the text fits within the cells of a table that has been pasted, </a:t>
              </a:r>
              <a:r>
                <a:rPr b="0"/>
                <a:t>right-click</a:t>
              </a:r>
              <a:r>
                <a:rPr b="0" u="none"/>
                <a:t> on the table, click FORMAT SHAPE  then click on TEXT BOX and change the INTERNAL MARGIN values to 0.25</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Modifying the color scheme</a:t>
              </a:r>
            </a:p>
            <a:p>
              <a:pPr>
                <a:defRPr sz="3200">
                  <a:solidFill>
                    <a:srgbClr val="FFFFFF"/>
                  </a:solidFill>
                  <a:latin typeface="Trebuchet MS"/>
                  <a:ea typeface="Trebuchet MS"/>
                  <a:cs typeface="Trebuchet MS"/>
                  <a:sym typeface="Trebuchet MS"/>
                </a:defRPr>
              </a:pPr>
              <a:r>
                <a:t>To change the color scheme of this template go to the “Design” menu and click on “Colors”. You can choose from the provide color combinations or you can create your own.</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defRPr sz="2000">
                  <a:solidFill>
                    <a:srgbClr val="FFFFFF"/>
                  </a:solidFill>
                  <a:latin typeface="Trebuchet MS"/>
                  <a:ea typeface="Trebuchet MS"/>
                  <a:cs typeface="Trebuchet MS"/>
                  <a:sym typeface="Trebuchet MS"/>
                </a:defRPr>
              </a:pPr>
            </a:p>
            <a:p>
              <a:pPr algn="ctr">
                <a:defRPr b="1" sz="2000">
                  <a:solidFill>
                    <a:srgbClr val="FFFFFF"/>
                  </a:solidFill>
                  <a:latin typeface="Trebuchet MS"/>
                  <a:ea typeface="Trebuchet MS"/>
                  <a:cs typeface="Trebuchet MS"/>
                  <a:sym typeface="Trebuchet MS"/>
                </a:defRPr>
              </a:pPr>
            </a:p>
            <a:p>
              <a:pPr>
                <a:defRPr b="1" sz="2000">
                  <a:solidFill>
                    <a:srgbClr val="FFFF00"/>
                  </a:solidFill>
                  <a:latin typeface="Trebuchet MS"/>
                  <a:ea typeface="Trebuchet MS"/>
                  <a:cs typeface="Trebuchet MS"/>
                  <a:sym typeface="Trebuchet MS"/>
                </a:defRPr>
              </a:pPr>
            </a:p>
          </p:txBody>
        </p:sp>
      </p:grpSp>
      <p:grpSp>
        <p:nvGrpSpPr>
          <p:cNvPr id="7" name="Group"/>
          <p:cNvGrpSpPr/>
          <p:nvPr/>
        </p:nvGrpSpPr>
        <p:grpSpPr>
          <a:xfrm>
            <a:off x="-10402888" y="-19050"/>
            <a:ext cx="10050463" cy="32918400"/>
            <a:chOff x="0" y="0"/>
            <a:chExt cx="10050462" cy="32918400"/>
          </a:xfrm>
        </p:grpSpPr>
        <p:sp>
          <p:nvSpPr>
            <p:cNvPr id="5" name="Rectangle"/>
            <p:cNvSpPr/>
            <p:nvPr/>
          </p:nvSpPr>
          <p:spPr>
            <a:xfrm>
              <a:off x="0" y="0"/>
              <a:ext cx="10050463" cy="32918400"/>
            </a:xfrm>
            <a:prstGeom prst="rect">
              <a:avLst/>
            </a:prstGeom>
            <a:solidFill>
              <a:srgbClr val="0D0D0D"/>
            </a:solidFill>
            <a:ln w="25400" cap="flat">
              <a:solidFill>
                <a:srgbClr val="5C9929"/>
              </a:solidFill>
              <a:prstDash val="solid"/>
              <a:round/>
            </a:ln>
            <a:effectLst/>
          </p:spPr>
          <p:txBody>
            <a:bodyPr wrap="square" lIns="45719" tIns="45719" rIns="45719" bIns="45719" numCol="1" anchor="t">
              <a:noAutofit/>
            </a:bodyPr>
            <a:lstStyle/>
            <a:p>
              <a:pPr algn="ctr">
                <a:defRPr b="1" sz="4400">
                  <a:solidFill>
                    <a:srgbClr val="FFFFFF"/>
                  </a:solidFill>
                  <a:latin typeface="Trebuchet MS"/>
                  <a:ea typeface="Trebuchet MS"/>
                  <a:cs typeface="Trebuchet MS"/>
                  <a:sym typeface="Trebuchet MS"/>
                </a:defRPr>
              </a:pPr>
            </a:p>
          </p:txBody>
        </p:sp>
        <p:sp>
          <p:nvSpPr>
            <p:cNvPr id="6" name="QUICK DESIGN GUIDE…"/>
            <p:cNvSpPr txBox="1"/>
            <p:nvPr/>
          </p:nvSpPr>
          <p:spPr>
            <a:xfrm>
              <a:off x="0" y="182868"/>
              <a:ext cx="10050463" cy="2984244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2872" tIns="182872" rIns="182872" bIns="182872" numCol="1" anchor="t">
              <a:spAutoFit/>
            </a:bodyPr>
            <a:lstStyle/>
            <a:p>
              <a:pPr algn="ctr">
                <a:defRPr b="1" sz="4400">
                  <a:solidFill>
                    <a:srgbClr val="FFFFFF"/>
                  </a:solidFill>
                  <a:latin typeface="Trebuchet MS"/>
                  <a:ea typeface="Trebuchet MS"/>
                  <a:cs typeface="Trebuchet MS"/>
                  <a:sym typeface="Trebuchet MS"/>
                </a:defRPr>
              </a:pPr>
              <a:r>
                <a:t>QUICK DESIGN GUIDE</a:t>
              </a:r>
            </a:p>
            <a:p>
              <a:pPr algn="ctr">
                <a:defRPr b="1" sz="4000">
                  <a:solidFill>
                    <a:srgbClr val="FFFF00"/>
                  </a:solidFill>
                  <a:latin typeface="Trebuchet MS"/>
                  <a:ea typeface="Trebuchet MS"/>
                  <a:cs typeface="Trebuchet MS"/>
                  <a:sym typeface="Trebuchet MS"/>
                </a:defRPr>
              </a:pPr>
              <a:r>
                <a:t>(--THIS SECTION DOES NOT PRINT--)</a:t>
              </a:r>
            </a:p>
            <a:p>
              <a:pPr algn="ctr">
                <a:defRPr b="1"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This PowerPoint 2007 template produces a 36”x48” professional  poster. It will save you valuable time placing titles, subtitles, text, and graphics.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it to create your presentation. Then send it to </a:t>
              </a:r>
              <a:r>
                <a:rPr b="1"/>
                <a:t>PosterPresentations.com</a:t>
              </a:r>
              <a:r>
                <a:t> for premium quality, same day affordable printing.</a:t>
              </a:r>
              <a:br/>
            </a:p>
            <a:p>
              <a:pPr>
                <a:defRPr sz="3200">
                  <a:solidFill>
                    <a:srgbClr val="FFFFFF"/>
                  </a:solidFill>
                  <a:latin typeface="Trebuchet MS"/>
                  <a:ea typeface="Trebuchet MS"/>
                  <a:cs typeface="Trebuchet MS"/>
                  <a:sym typeface="Trebuchet MS"/>
                </a:defRPr>
              </a:pPr>
              <a:r>
                <a:t>We provide a series of </a:t>
              </a:r>
              <a:r>
                <a:rPr b="1"/>
                <a:t>online tutorials</a:t>
              </a:r>
              <a:r>
                <a:t> that will guide you through the poster design process and answer your poster production questions.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View our online tutorials at:</a:t>
              </a:r>
              <a:br/>
              <a:r>
                <a:rPr>
                  <a:solidFill>
                    <a:srgbClr val="FFFF00"/>
                  </a:solidFill>
                </a:rPr>
                <a:t> http://bit.ly/Poster_creation_help </a:t>
              </a:r>
              <a:br>
                <a:rPr>
                  <a:solidFill>
                    <a:srgbClr val="FFFF00"/>
                  </a:solidFill>
                </a:rPr>
              </a:br>
              <a:r>
                <a:t>(copy and paste the link into your web browser).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For assistance and to order your printed poster call </a:t>
              </a:r>
              <a:r>
                <a:rPr b="1">
                  <a:solidFill>
                    <a:srgbClr val="FFFF00"/>
                  </a:solidFill>
                </a:rPr>
                <a:t>PosterPresentations.com</a:t>
              </a:r>
              <a:r>
                <a:rPr>
                  <a:solidFill>
                    <a:srgbClr val="FFFF00"/>
                  </a:solidFill>
                </a:rPr>
                <a:t> </a:t>
              </a:r>
              <a:r>
                <a:t>at </a:t>
              </a:r>
              <a:r>
                <a:rPr b="1" sz="4000">
                  <a:solidFill>
                    <a:srgbClr val="FFFF00"/>
                  </a:solidFill>
                </a:rPr>
                <a:t>1.866.649.3004</a:t>
              </a:r>
              <a:endParaRPr b="1" sz="4000">
                <a:solidFill>
                  <a:srgbClr val="FFFF00"/>
                </a:solidFill>
              </a:endParaRPr>
            </a:p>
            <a:p>
              <a:pPr>
                <a:defRPr b="1" sz="4000">
                  <a:solidFill>
                    <a:srgbClr val="FFFF00"/>
                  </a:solidFill>
                  <a:latin typeface="Trebuchet MS"/>
                  <a:ea typeface="Trebuchet MS"/>
                  <a:cs typeface="Trebuchet MS"/>
                  <a:sym typeface="Trebuchet MS"/>
                </a:defRPr>
              </a:pPr>
            </a:p>
            <a:p>
              <a:pPr>
                <a:defRPr b="1" sz="4000">
                  <a:solidFill>
                    <a:srgbClr val="FFFF00"/>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r>
                <a:t>Object Placeholders</a:t>
              </a: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r>
                <a:t>Use the placeholders provided below to add new elements to your poster: Drag a placeholder onto the poster area, size it, and click it to edit.</a:t>
              </a: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Section Header placeholder</a:t>
              </a:r>
            </a:p>
            <a:p>
              <a:pPr>
                <a:defRPr sz="3200">
                  <a:solidFill>
                    <a:srgbClr val="FFFFFF"/>
                  </a:solidFill>
                  <a:latin typeface="Trebuchet MS"/>
                  <a:ea typeface="Trebuchet MS"/>
                  <a:cs typeface="Trebuchet MS"/>
                  <a:sym typeface="Trebuchet MS"/>
                </a:defRPr>
              </a:pPr>
              <a:r>
                <a:t>Move this preformatted section header placeholder to the poster area to add another section header. Use section headers to separate topics or concepts within your presentation. </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Text placeholder</a:t>
              </a:r>
            </a:p>
            <a:p>
              <a:pPr>
                <a:defRPr sz="3200">
                  <a:solidFill>
                    <a:srgbClr val="FFFFFF"/>
                  </a:solidFill>
                  <a:latin typeface="Trebuchet MS"/>
                  <a:ea typeface="Trebuchet MS"/>
                  <a:cs typeface="Trebuchet MS"/>
                  <a:sym typeface="Trebuchet MS"/>
                </a:defRPr>
              </a:pPr>
              <a:r>
                <a:t>Move this preformatted text placeholder to the poster to add a new body of text.</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r>
                <a:t>Picture placeholder</a:t>
              </a:r>
            </a:p>
            <a:p>
              <a:pPr>
                <a:defRPr sz="3200">
                  <a:solidFill>
                    <a:srgbClr val="FFFFFF"/>
                  </a:solidFill>
                  <a:latin typeface="Trebuchet MS"/>
                  <a:ea typeface="Trebuchet MS"/>
                  <a:cs typeface="Trebuchet MS"/>
                  <a:sym typeface="Trebuchet MS"/>
                </a:defRPr>
              </a:pPr>
              <a:r>
                <a:t>Move this graphic placeholder onto your poster, size it first, and then click it to add a picture to the poster.</a:t>
              </a: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lgn="ctr">
                <a:defRPr b="1" sz="4400">
                  <a:solidFill>
                    <a:srgbClr val="FFFFFF"/>
                  </a:solidFill>
                  <a:latin typeface="Trebuchet MS"/>
                  <a:ea typeface="Trebuchet MS"/>
                  <a:cs typeface="Trebuchet MS"/>
                  <a:sym typeface="Trebuchet MS"/>
                </a:defRPr>
              </a:pPr>
            </a:p>
            <a:p>
              <a:pPr>
                <a:defRPr sz="3200">
                  <a:solidFill>
                    <a:srgbClr val="FFFFFF"/>
                  </a:solidFill>
                  <a:latin typeface="Trebuchet MS"/>
                  <a:ea typeface="Trebuchet MS"/>
                  <a:cs typeface="Trebuchet MS"/>
                  <a:sym typeface="Trebuchet MS"/>
                </a:defRPr>
              </a:pPr>
            </a:p>
            <a:p>
              <a:pPr algn="ctr">
                <a:defRPr b="1" sz="3200">
                  <a:solidFill>
                    <a:srgbClr val="FFFFFF"/>
                  </a:solidFill>
                  <a:latin typeface="Trebuchet MS"/>
                  <a:ea typeface="Trebuchet MS"/>
                  <a:cs typeface="Trebuchet MS"/>
                  <a:sym typeface="Trebuchet MS"/>
                </a:defRPr>
              </a:pPr>
            </a:p>
            <a:p>
              <a:pPr>
                <a:defRPr b="1" sz="3200">
                  <a:solidFill>
                    <a:srgbClr val="FFFF00"/>
                  </a:solidFill>
                  <a:latin typeface="Trebuchet MS"/>
                  <a:ea typeface="Trebuchet MS"/>
                  <a:cs typeface="Trebuchet MS"/>
                  <a:sym typeface="Trebuchet MS"/>
                </a:defRPr>
              </a:pPr>
            </a:p>
          </p:txBody>
        </p:sp>
      </p:grpSp>
      <p:sp>
        <p:nvSpPr>
          <p:cNvPr id="8" name="Rectangle"/>
          <p:cNvSpPr/>
          <p:nvPr/>
        </p:nvSpPr>
        <p:spPr>
          <a:xfrm>
            <a:off x="0" y="0"/>
            <a:ext cx="43891200" cy="4800600"/>
          </a:xfrm>
          <a:prstGeom prst="rect">
            <a:avLst/>
          </a:prstGeom>
          <a:solidFill>
            <a:srgbClr val="435FAA"/>
          </a:solidFill>
          <a:ln>
            <a:solidFill>
              <a:srgbClr val="000000"/>
            </a:solidFill>
          </a:ln>
        </p:spPr>
        <p:txBody>
          <a:bodyPr lIns="45719" rIns="45719" anchor="ctr"/>
          <a:lstStyle/>
          <a:p>
            <a:pPr/>
          </a:p>
        </p:txBody>
      </p:sp>
      <p:sp>
        <p:nvSpPr>
          <p:cNvPr id="9" name="Rectangle"/>
          <p:cNvSpPr/>
          <p:nvPr/>
        </p:nvSpPr>
        <p:spPr>
          <a:xfrm>
            <a:off x="0" y="4805362"/>
            <a:ext cx="43891200" cy="152401"/>
          </a:xfrm>
          <a:prstGeom prst="rect">
            <a:avLst/>
          </a:prstGeom>
          <a:solidFill>
            <a:srgbClr val="2C3F71"/>
          </a:solidFill>
          <a:ln w="12700">
            <a:miter lim="400000"/>
          </a:ln>
        </p:spPr>
        <p:txBody>
          <a:bodyPr lIns="45719" rIns="45719" anchor="ctr"/>
          <a:lstStyle/>
          <a:p>
            <a:pPr/>
          </a:p>
        </p:txBody>
      </p:sp>
      <p:sp>
        <p:nvSpPr>
          <p:cNvPr id="10" name="RESEARCH POSTER PRESENTATION DESIGN © 2011…"/>
          <p:cNvSpPr txBox="1"/>
          <p:nvPr/>
        </p:nvSpPr>
        <p:spPr>
          <a:xfrm>
            <a:off x="864790" y="32232600"/>
            <a:ext cx="2423320" cy="363769"/>
          </a:xfrm>
          <a:prstGeom prst="rect">
            <a:avLst/>
          </a:prstGeom>
          <a:ln w="12700">
            <a:miter lim="400000"/>
          </a:ln>
          <a:extLst>
            <a:ext uri="{C572A759-6A51-4108-AA02-DFA0A04FC94B}">
              <ma14:wrappingTextBoxFlag xmlns:ma14="http://schemas.microsoft.com/office/mac/drawingml/2011/main" val="1"/>
            </a:ext>
          </a:extLst>
        </p:spPr>
        <p:txBody>
          <a:bodyPr lIns="45622" tIns="45622" rIns="45622" bIns="45622">
            <a:spAutoFit/>
          </a:bodyPr>
          <a:lstStyle/>
          <a:p>
            <a:pPr>
              <a:lnSpc>
                <a:spcPct val="65000"/>
              </a:lnSpc>
              <a:spcBef>
                <a:spcPts val="300"/>
              </a:spcBef>
              <a:defRPr b="1" sz="500">
                <a:solidFill>
                  <a:srgbClr val="BFBFBF"/>
                </a:solidFill>
              </a:defRPr>
            </a:pPr>
            <a:r>
              <a:t>RESEARCH POSTER PRESENTATION DESIGN © 2011</a:t>
            </a:r>
          </a:p>
          <a:p>
            <a:pPr>
              <a:lnSpc>
                <a:spcPct val="65000"/>
              </a:lnSpc>
              <a:spcBef>
                <a:spcPts val="600"/>
              </a:spcBef>
              <a:defRPr b="1" sz="1100">
                <a:solidFill>
                  <a:srgbClr val="BFBFBF"/>
                </a:solidFill>
              </a:defRPr>
            </a:pPr>
            <a:r>
              <a:t>www.PosterPresentations.com</a:t>
            </a:r>
          </a:p>
        </p:txBody>
      </p:sp>
      <p:sp>
        <p:nvSpPr>
          <p:cNvPr id="11" name="Rectangle"/>
          <p:cNvSpPr/>
          <p:nvPr/>
        </p:nvSpPr>
        <p:spPr>
          <a:xfrm>
            <a:off x="32918400" y="5257800"/>
            <a:ext cx="10058400" cy="26746200"/>
          </a:xfrm>
          <a:prstGeom prst="rect">
            <a:avLst/>
          </a:prstGeom>
          <a:solidFill>
            <a:srgbClr val="FFFFFF"/>
          </a:solidFill>
          <a:ln>
            <a:solidFill>
              <a:srgbClr val="4E5B6F"/>
            </a:solidFill>
          </a:ln>
        </p:spPr>
        <p:txBody>
          <a:bodyPr lIns="45719" rIns="45719" anchor="ctr"/>
          <a:lstStyle/>
          <a:p>
            <a:pPr/>
          </a:p>
        </p:txBody>
      </p:sp>
      <p:sp>
        <p:nvSpPr>
          <p:cNvPr id="12" name="Rectangle"/>
          <p:cNvSpPr/>
          <p:nvPr/>
        </p:nvSpPr>
        <p:spPr>
          <a:xfrm>
            <a:off x="11582400" y="5257800"/>
            <a:ext cx="10058400" cy="26746200"/>
          </a:xfrm>
          <a:prstGeom prst="rect">
            <a:avLst/>
          </a:prstGeom>
          <a:solidFill>
            <a:srgbClr val="FFFFFF"/>
          </a:solidFill>
          <a:ln>
            <a:solidFill>
              <a:srgbClr val="4E5B6F"/>
            </a:solidFill>
          </a:ln>
        </p:spPr>
        <p:txBody>
          <a:bodyPr lIns="45719" rIns="45719" anchor="ctr"/>
          <a:lstStyle/>
          <a:p>
            <a:pPr/>
          </a:p>
        </p:txBody>
      </p:sp>
      <p:sp>
        <p:nvSpPr>
          <p:cNvPr id="13" name="Rectangle"/>
          <p:cNvSpPr/>
          <p:nvPr/>
        </p:nvSpPr>
        <p:spPr>
          <a:xfrm>
            <a:off x="22250400" y="5257800"/>
            <a:ext cx="10058400" cy="26746200"/>
          </a:xfrm>
          <a:prstGeom prst="rect">
            <a:avLst/>
          </a:prstGeom>
          <a:solidFill>
            <a:srgbClr val="FFFFFF"/>
          </a:solidFill>
          <a:ln>
            <a:solidFill>
              <a:srgbClr val="4E5B6F"/>
            </a:solidFill>
          </a:ln>
        </p:spPr>
        <p:txBody>
          <a:bodyPr lIns="45719" rIns="45719" anchor="ctr"/>
          <a:lstStyle/>
          <a:p>
            <a:pPr/>
          </a:p>
        </p:txBody>
      </p:sp>
      <p:sp>
        <p:nvSpPr>
          <p:cNvPr id="14" name="Rectangle"/>
          <p:cNvSpPr/>
          <p:nvPr/>
        </p:nvSpPr>
        <p:spPr>
          <a:xfrm>
            <a:off x="922337" y="5257800"/>
            <a:ext cx="10058401" cy="26746200"/>
          </a:xfrm>
          <a:prstGeom prst="rect">
            <a:avLst/>
          </a:prstGeom>
          <a:solidFill>
            <a:srgbClr val="FFFFFF"/>
          </a:solidFill>
          <a:ln>
            <a:solidFill>
              <a:srgbClr val="4E5B6F"/>
            </a:solidFill>
          </a:ln>
        </p:spPr>
        <p:txBody>
          <a:bodyPr lIns="45719" rIns="45719" anchor="ctr"/>
          <a:lstStyle/>
          <a:p>
            <a:pPr/>
          </a:p>
        </p:txBody>
      </p:sp>
      <p:sp>
        <p:nvSpPr>
          <p:cNvPr id="15" name="Rectangle"/>
          <p:cNvSpPr/>
          <p:nvPr/>
        </p:nvSpPr>
        <p:spPr>
          <a:xfrm>
            <a:off x="-10371138" y="21296312"/>
            <a:ext cx="10018713" cy="777876"/>
          </a:xfrm>
          <a:prstGeom prst="rect">
            <a:avLst/>
          </a:prstGeom>
          <a:solidFill>
            <a:srgbClr val="D6ECFF"/>
          </a:solidFill>
          <a:ln w="12700">
            <a:miter lim="400000"/>
          </a:ln>
        </p:spPr>
        <p:txBody>
          <a:bodyPr lIns="45719" rIns="45719" anchor="ctr"/>
          <a:lstStyle/>
          <a:p>
            <a:pPr algn="ctr">
              <a:defRPr>
                <a:solidFill>
                  <a:srgbClr val="FFFFFF"/>
                </a:solidFill>
              </a:defRPr>
            </a:pPr>
          </a:p>
        </p:txBody>
      </p:sp>
      <p:pic>
        <p:nvPicPr>
          <p:cNvPr id="16" name="image.png" descr="image.png"/>
          <p:cNvPicPr>
            <a:picLocks noChangeAspect="1"/>
          </p:cNvPicPr>
          <p:nvPr/>
        </p:nvPicPr>
        <p:blipFill>
          <a:blip r:embed="rId2">
            <a:extLst/>
          </a:blip>
          <a:stretch>
            <a:fillRect/>
          </a:stretch>
        </p:blipFill>
        <p:spPr>
          <a:xfrm>
            <a:off x="49098200" y="15525750"/>
            <a:ext cx="4741863" cy="3057525"/>
          </a:xfrm>
          <a:prstGeom prst="rect">
            <a:avLst/>
          </a:prstGeom>
          <a:ln w="12700">
            <a:miter lim="400000"/>
          </a:ln>
        </p:spPr>
      </p:pic>
      <p:pic>
        <p:nvPicPr>
          <p:cNvPr id="17" name="image.png" descr="image.png"/>
          <p:cNvPicPr>
            <a:picLocks noChangeAspect="1"/>
          </p:cNvPicPr>
          <p:nvPr/>
        </p:nvPicPr>
        <p:blipFill>
          <a:blip r:embed="rId3">
            <a:extLst/>
          </a:blip>
          <a:stretch>
            <a:fillRect/>
          </a:stretch>
        </p:blipFill>
        <p:spPr>
          <a:xfrm>
            <a:off x="47342425" y="13119100"/>
            <a:ext cx="590550" cy="438150"/>
          </a:xfrm>
          <a:prstGeom prst="rect">
            <a:avLst/>
          </a:prstGeom>
          <a:ln>
            <a:solidFill>
              <a:srgbClr val="000000"/>
            </a:solidFill>
          </a:ln>
        </p:spPr>
      </p:pic>
      <p:sp>
        <p:nvSpPr>
          <p:cNvPr id="18" name="© 2011 PosterPresentations.com     2117 Fourth Street , Unit C     Berkeley CA 94710     posterpresenter@gmail.com"/>
          <p:cNvSpPr txBox="1"/>
          <p:nvPr/>
        </p:nvSpPr>
        <p:spPr>
          <a:xfrm>
            <a:off x="44533818" y="30589537"/>
            <a:ext cx="9068439" cy="2109941"/>
          </a:xfrm>
          <a:prstGeom prst="rect">
            <a:avLst/>
          </a:prstGeom>
          <a:ln w="12700">
            <a:miter lim="400000"/>
          </a:ln>
          <a:extLst>
            <a:ext uri="{C572A759-6A51-4108-AA02-DFA0A04FC94B}">
              <ma14:wrappingTextBoxFlag xmlns:ma14="http://schemas.microsoft.com/office/mac/drawingml/2011/main" val="1"/>
            </a:ext>
          </a:extLst>
        </p:spPr>
        <p:txBody>
          <a:bodyPr lIns="45717" tIns="45717" rIns="45717" bIns="45717">
            <a:spAutoFit/>
          </a:bodyPr>
          <a:lstStyle/>
          <a:p>
            <a:pPr>
              <a:defRPr sz="3600">
                <a:solidFill>
                  <a:srgbClr val="FFFFFF"/>
                </a:solidFill>
              </a:defRPr>
            </a:pPr>
            <a:r>
              <a:t>© 2011 PosterPresentations.com</a:t>
            </a:r>
            <a:br/>
            <a:r>
              <a:t>    </a:t>
            </a:r>
            <a:r>
              <a:rPr sz="3200"/>
              <a:t>2117 Fourth Street , Unit C</a:t>
            </a:r>
            <a:br>
              <a:rPr sz="3200"/>
            </a:br>
            <a:r>
              <a:rPr sz="3200"/>
              <a:t>    Berkeley CA 94710</a:t>
            </a:r>
            <a:br>
              <a:rPr sz="3200"/>
            </a:br>
            <a:r>
              <a:rPr sz="3200"/>
              <a:t>    </a:t>
            </a:r>
            <a:r>
              <a:rPr b="1" sz="3200">
                <a:solidFill>
                  <a:srgbClr val="FFFF00"/>
                </a:solidFill>
              </a:rPr>
              <a:t>posterpresenter@gmail.com</a:t>
            </a:r>
          </a:p>
        </p:txBody>
      </p:sp>
      <p:grpSp>
        <p:nvGrpSpPr>
          <p:cNvPr id="22" name="Group"/>
          <p:cNvGrpSpPr/>
          <p:nvPr/>
        </p:nvGrpSpPr>
        <p:grpSpPr>
          <a:xfrm>
            <a:off x="-10239375" y="31696025"/>
            <a:ext cx="9771063" cy="1090613"/>
            <a:chOff x="0" y="0"/>
            <a:chExt cx="9771062" cy="1090612"/>
          </a:xfrm>
        </p:grpSpPr>
        <p:sp>
          <p:nvSpPr>
            <p:cNvPr id="19" name="Rounded Rectangle"/>
            <p:cNvSpPr/>
            <p:nvPr/>
          </p:nvSpPr>
          <p:spPr>
            <a:xfrm>
              <a:off x="0" y="0"/>
              <a:ext cx="9771063" cy="1090613"/>
            </a:xfrm>
            <a:prstGeom prst="roundRect">
              <a:avLst>
                <a:gd name="adj" fmla="val 16667"/>
              </a:avLst>
            </a:prstGeom>
            <a:solidFill>
              <a:srgbClr val="FFFFFF"/>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pic>
          <p:nvPicPr>
            <p:cNvPr id="20" name="http://t2.gstatic.com/images?q=tbn:ANd9GcR4APHC6TT9w54M2zn_pvCiBxUNcspYPoVxirLRphBoJabfSvu7zw" descr="http://t2.gstatic.com/images?q=tbn:ANd9GcR4APHC6TT9w54M2zn_pvCiBxUNcspYPoVxirLRphBoJabfSvu7zw">
              <a:hlinkClick r:id="rId4" invalidUrl="" action="" tgtFrame="" tooltip="" history="1" highlightClick="0" endSnd="0"/>
            </p:cNvPr>
            <p:cNvPicPr>
              <a:picLocks noChangeAspect="1"/>
            </p:cNvPicPr>
            <p:nvPr/>
          </p:nvPicPr>
          <p:blipFill>
            <a:blip r:embed="rId5">
              <a:extLst/>
            </a:blip>
            <a:stretch>
              <a:fillRect/>
            </a:stretch>
          </p:blipFill>
          <p:spPr>
            <a:xfrm>
              <a:off x="98720" y="72570"/>
              <a:ext cx="914370" cy="914394"/>
            </a:xfrm>
            <a:prstGeom prst="rect">
              <a:avLst/>
            </a:prstGeom>
            <a:ln w="12700" cap="flat">
              <a:noFill/>
              <a:miter lim="400000"/>
            </a:ln>
            <a:effectLst/>
          </p:spPr>
        </p:pic>
        <p:sp>
          <p:nvSpPr>
            <p:cNvPr id="21" name="Student discounts are available on our Facebook page. Go to PosterPresentations.com and click on the FB icon."/>
            <p:cNvSpPr txBox="1"/>
            <p:nvPr/>
          </p:nvSpPr>
          <p:spPr>
            <a:xfrm>
              <a:off x="1145857" y="100013"/>
              <a:ext cx="8579486" cy="8534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defRPr sz="2600">
                  <a:solidFill>
                    <a:srgbClr val="4E5B6F"/>
                  </a:solidFill>
                  <a:latin typeface="Trebuchet MS"/>
                  <a:ea typeface="Trebuchet MS"/>
                  <a:cs typeface="Trebuchet MS"/>
                  <a:sym typeface="Trebuchet MS"/>
                </a:defRPr>
              </a:pPr>
              <a:r>
                <a:t>Student discounts are available on our Facebook page.</a:t>
              </a:r>
              <a:br/>
              <a:r>
                <a:t>Go to </a:t>
              </a:r>
              <a:r>
                <a:rPr u="sng"/>
                <a:t>PosterPresentations.com</a:t>
              </a:r>
              <a:r>
                <a:t> and click on the FB icon. </a:t>
              </a:r>
            </a:p>
          </p:txBody>
        </p:sp>
      </p:grpSp>
      <p:sp>
        <p:nvSpPr>
          <p:cNvPr id="23" name="Line"/>
          <p:cNvSpPr/>
          <p:nvPr/>
        </p:nvSpPr>
        <p:spPr>
          <a:xfrm>
            <a:off x="44221400" y="30500637"/>
            <a:ext cx="10050463" cy="1588"/>
          </a:xfrm>
          <a:prstGeom prst="line">
            <a:avLst/>
          </a:prstGeom>
          <a:ln>
            <a:solidFill>
              <a:srgbClr val="D9D9D9"/>
            </a:solidFill>
          </a:ln>
        </p:spPr>
        <p:txBody>
          <a:bodyPr lIns="45719" rIns="45719"/>
          <a:lstStyle/>
          <a:p>
            <a:pPr/>
          </a:p>
        </p:txBody>
      </p:sp>
      <p:sp>
        <p:nvSpPr>
          <p:cNvPr id="24" name="Line"/>
          <p:cNvSpPr/>
          <p:nvPr/>
        </p:nvSpPr>
        <p:spPr>
          <a:xfrm>
            <a:off x="-10371138" y="11582399"/>
            <a:ext cx="10018713" cy="1589"/>
          </a:xfrm>
          <a:prstGeom prst="line">
            <a:avLst/>
          </a:prstGeom>
          <a:ln>
            <a:solidFill>
              <a:srgbClr val="F2F2F2"/>
            </a:solidFill>
          </a:ln>
        </p:spPr>
        <p:txBody>
          <a:bodyPr lIns="45719" rIns="45719"/>
          <a:lstStyle/>
          <a:p>
            <a:pPr/>
          </a:p>
        </p:txBody>
      </p:sp>
      <p:sp>
        <p:nvSpPr>
          <p:cNvPr id="25" name="Line"/>
          <p:cNvSpPr/>
          <p:nvPr/>
        </p:nvSpPr>
        <p:spPr>
          <a:xfrm>
            <a:off x="44254737" y="4841874"/>
            <a:ext cx="10017126" cy="1589"/>
          </a:xfrm>
          <a:prstGeom prst="line">
            <a:avLst/>
          </a:prstGeom>
          <a:ln>
            <a:solidFill>
              <a:srgbClr val="F2F2F2"/>
            </a:solidFill>
          </a:ln>
        </p:spPr>
        <p:txBody>
          <a:bodyPr lIns="45719" rIns="45719"/>
          <a:lstStyle/>
          <a:p>
            <a:pPr/>
          </a:p>
        </p:txBody>
      </p:sp>
      <p:sp>
        <p:nvSpPr>
          <p:cNvPr id="26" name="Title Text"/>
          <p:cNvSpPr txBox="1"/>
          <p:nvPr>
            <p:ph type="title"/>
          </p:nvPr>
        </p:nvSpPr>
        <p:spPr>
          <a:xfrm>
            <a:off x="2194560" y="441959"/>
            <a:ext cx="39502080" cy="7239001"/>
          </a:xfrm>
          <a:prstGeom prst="rect">
            <a:avLst/>
          </a:prstGeom>
          <a:ln w="12700">
            <a:miter lim="400000"/>
          </a:ln>
          <a:extLst>
            <a:ext uri="{C572A759-6A51-4108-AA02-DFA0A04FC94B}">
              <ma14:wrappingTextBoxFlag xmlns:ma14="http://schemas.microsoft.com/office/mac/drawingml/2011/main" val="1"/>
            </a:ext>
          </a:extLst>
        </p:spPr>
        <p:txBody>
          <a:bodyPr lIns="45719" rIns="45719" anchor="ctr"/>
          <a:lstStyle/>
          <a:p>
            <a:pPr/>
            <a:r>
              <a:t>Title Text</a:t>
            </a:r>
          </a:p>
        </p:txBody>
      </p:sp>
      <p:sp>
        <p:nvSpPr>
          <p:cNvPr id="27" name="Body Level One…"/>
          <p:cNvSpPr txBox="1"/>
          <p:nvPr>
            <p:ph type="body" idx="1"/>
          </p:nvPr>
        </p:nvSpPr>
        <p:spPr>
          <a:xfrm>
            <a:off x="2194560" y="7680959"/>
            <a:ext cx="39502080" cy="25237443"/>
          </a:xfrm>
          <a:prstGeom prst="rect">
            <a:avLst/>
          </a:prstGeom>
          <a:ln w="12700">
            <a:miter lim="400000"/>
          </a:ln>
          <a:extLst>
            <a:ext uri="{C572A759-6A51-4108-AA02-DFA0A04FC94B}">
              <ma14:wrappingTextBoxFlag xmlns:ma14="http://schemas.microsoft.com/office/mac/drawingml/2011/main" val="1"/>
            </a:ext>
          </a:extLst>
        </p:spPr>
        <p:txBody>
          <a:bodyPr lIns="45719" rIns="45719"/>
          <a:lstStyle/>
          <a:p>
            <a:pPr/>
            <a:r>
              <a:t>Body Level One</a:t>
            </a:r>
          </a:p>
          <a:p>
            <a:pPr lvl="1"/>
            <a:r>
              <a:t>Body Level Two</a:t>
            </a:r>
          </a:p>
          <a:p>
            <a:pPr lvl="2"/>
            <a:r>
              <a:t>Body Level Three</a:t>
            </a:r>
          </a:p>
          <a:p>
            <a:pPr lvl="3"/>
            <a:r>
              <a:t>Body Level Four</a:t>
            </a:r>
          </a:p>
          <a:p>
            <a:pPr lvl="4"/>
            <a:r>
              <a:t>Body Level Five</a:t>
            </a:r>
          </a:p>
        </p:txBody>
      </p:sp>
      <p:sp>
        <p:nvSpPr>
          <p:cNvPr id="28" name="Slide Number"/>
          <p:cNvSpPr txBox="1"/>
          <p:nvPr>
            <p:ph type="sldNum" sz="quarter" idx="2"/>
          </p:nvPr>
        </p:nvSpPr>
        <p:spPr>
          <a:xfrm>
            <a:off x="21214079" y="29634180"/>
            <a:ext cx="10241281" cy="1752600"/>
          </a:xfrm>
          <a:prstGeom prst="rect">
            <a:avLst/>
          </a:prstGeom>
          <a:ln w="12700">
            <a:miter lim="400000"/>
          </a:ln>
        </p:spPr>
        <p:txBody>
          <a:bodyPr wrap="none" lIns="45719" rIns="45719" anchor="ctr">
            <a:spAutoFit/>
          </a:bodyPr>
          <a:lstStyle>
            <a:lvl1pPr algn="r">
              <a:defRPr sz="1200">
                <a:latin typeface="Arial"/>
                <a:ea typeface="Arial"/>
                <a:cs typeface="Arial"/>
                <a:sym typeface="Aria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6"/>
    <p:sldLayoutId id="2147483650" r:id="rId7"/>
    <p:sldLayoutId id="2147483651" r:id="rId8"/>
    <p:sldLayoutId id="2147483652" r:id="rId9"/>
  </p:sldLayoutIdLst>
  <p:transition xmlns:p14="http://schemas.microsoft.com/office/powerpoint/2010/main" spd="med" advClick="1"/>
  <p:txStyles>
    <p:titleStyle>
      <a:lvl1pPr marL="0" marR="0" indent="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1pPr>
      <a:lvl2pPr marL="0" marR="0" indent="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2pPr>
      <a:lvl3pPr marL="0" marR="0" indent="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3pPr>
      <a:lvl4pPr marL="0" marR="0" indent="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4pPr>
      <a:lvl5pPr marL="0" marR="0" indent="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5pPr>
      <a:lvl6pPr marL="0" marR="0" indent="45720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6pPr>
      <a:lvl7pPr marL="0" marR="0" indent="91440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7pPr>
      <a:lvl8pPr marL="0" marR="0" indent="137160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8pPr>
      <a:lvl9pPr marL="0" marR="0" indent="1828800" algn="ctr" defTabSz="4387850"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9pPr>
    </p:titleStyle>
    <p:bodyStyle>
      <a:lvl1pPr marL="1644650" marR="0" indent="-1644650"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1pPr>
      <a:lvl2pPr marL="3758341" marR="0" indent="-1562829"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2pPr>
      <a:lvl3pPr marL="5844162" marR="0" indent="-1456312"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3pPr>
      <a:lvl4pPr marL="8343072" marR="0" indent="-1759710"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4pPr>
      <a:lvl5pPr marL="181624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5pPr>
      <a:lvl6pPr marL="186196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6pPr>
      <a:lvl7pPr marL="190768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7pPr>
      <a:lvl8pPr marL="195340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8pPr>
      <a:lvl9pPr marL="19991210" marR="0" indent="-9385123" algn="l" defTabSz="4387850" rtl="0" latinLnBrk="0">
        <a:lnSpc>
          <a:spcPct val="100000"/>
        </a:lnSpc>
        <a:spcBef>
          <a:spcPts val="3600"/>
        </a:spcBef>
        <a:spcAft>
          <a:spcPts val="0"/>
        </a:spcAft>
        <a:buClrTx/>
        <a:buSzPct val="100000"/>
        <a:buFont typeface="Arial"/>
        <a:buChar char=""/>
        <a:tabLst/>
        <a:defRPr b="0" baseline="0" cap="none" i="0" spc="0" strike="noStrike" sz="15400" u="none">
          <a:solidFill>
            <a:srgbClr val="000000"/>
          </a:solidFill>
          <a:uFillTx/>
          <a:latin typeface="+mj-lt"/>
          <a:ea typeface="+mj-ea"/>
          <a:cs typeface="+mj-cs"/>
          <a:sym typeface="Calibri"/>
        </a:defRPr>
      </a:lvl9pPr>
    </p:bodyStyle>
    <p:otherStyle>
      <a:lvl1pPr marL="0" marR="0" indent="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1pPr>
      <a:lvl2pPr marL="0" marR="0" indent="45720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2pPr>
      <a:lvl3pPr marL="0" marR="0" indent="91440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3pPr>
      <a:lvl4pPr marL="0" marR="0" indent="137160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4pPr>
      <a:lvl5pPr marL="0" marR="0" indent="182880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5pPr>
      <a:lvl6pPr marL="0" marR="0" indent="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6pPr>
      <a:lvl7pPr marL="0" marR="0" indent="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7pPr>
      <a:lvl8pPr marL="0" marR="0" indent="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8pPr>
      <a:lvl9pPr marL="0" marR="0" indent="0" algn="r" defTabSz="438785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 Id="rId3"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 name="The Old and the New:…"/>
          <p:cNvSpPr txBox="1"/>
          <p:nvPr>
            <p:ph type="title" idx="4294967295"/>
          </p:nvPr>
        </p:nvSpPr>
        <p:spPr>
          <a:xfrm>
            <a:off x="5932487" y="457200"/>
            <a:ext cx="32010351" cy="3163888"/>
          </a:xfrm>
          <a:prstGeom prst="rect">
            <a:avLst/>
          </a:prstGeom>
        </p:spPr>
        <p:txBody>
          <a:bodyPr lIns="45717" tIns="45717" rIns="45717" bIns="45717">
            <a:normAutofit fontScale="100000" lnSpcReduction="0"/>
          </a:bodyPr>
          <a:lstStyle/>
          <a:p>
            <a:pPr>
              <a:defRPr b="1"/>
            </a:pPr>
            <a:r>
              <a:t>The Old and the New:</a:t>
            </a:r>
          </a:p>
          <a:p>
            <a:pPr>
              <a:defRPr b="1"/>
            </a:pPr>
            <a:r>
              <a:t>Creative Approaches to Education</a:t>
            </a:r>
          </a:p>
        </p:txBody>
      </p:sp>
      <p:sp>
        <p:nvSpPr>
          <p:cNvPr id="134" name="Classroom based education is not a new concept, it is a format we…"/>
          <p:cNvSpPr txBox="1"/>
          <p:nvPr>
            <p:ph type="body" sz="quarter" idx="4294967295"/>
          </p:nvPr>
        </p:nvSpPr>
        <p:spPr>
          <a:xfrm>
            <a:off x="904875" y="6003925"/>
            <a:ext cx="10056813" cy="5725319"/>
          </a:xfrm>
          <a:prstGeom prst="rect">
            <a:avLst/>
          </a:prstGeom>
        </p:spPr>
        <p:txBody>
          <a:bodyPr lIns="228589" tIns="228589" rIns="228589" bIns="228589">
            <a:normAutofit fontScale="100000" lnSpcReduction="0"/>
          </a:bodyPr>
          <a:lstStyle/>
          <a:p>
            <a:pPr marL="0" indent="0">
              <a:spcBef>
                <a:spcPts val="200"/>
              </a:spcBef>
              <a:buSzTx/>
              <a:buNone/>
              <a:defRPr sz="2500">
                <a:latin typeface="Trebuchet MS"/>
                <a:ea typeface="Trebuchet MS"/>
                <a:cs typeface="Trebuchet MS"/>
                <a:sym typeface="Trebuchet MS"/>
              </a:defRPr>
            </a:pPr>
            <a:r>
              <a:t>Classroom based education is not a new concept, it is a format we </a:t>
            </a:r>
          </a:p>
          <a:p>
            <a:pPr marL="0" indent="0">
              <a:spcBef>
                <a:spcPts val="200"/>
              </a:spcBef>
              <a:buSzTx/>
              <a:buNone/>
              <a:defRPr sz="2500">
                <a:latin typeface="Trebuchet MS"/>
                <a:ea typeface="Trebuchet MS"/>
                <a:cs typeface="Trebuchet MS"/>
                <a:sym typeface="Trebuchet MS"/>
              </a:defRPr>
            </a:pPr>
            <a:r>
              <a:t>are very much accustomed to in modern education. However is it at all possible that new format exists that could, or possibly should replace it? </a:t>
            </a:r>
          </a:p>
          <a:p>
            <a:pPr marL="0" indent="0">
              <a:spcBef>
                <a:spcPts val="200"/>
              </a:spcBef>
              <a:buSzTx/>
              <a:buNone/>
              <a:defRPr sz="2500">
                <a:latin typeface="Trebuchet MS"/>
                <a:ea typeface="Trebuchet MS"/>
                <a:cs typeface="Trebuchet MS"/>
                <a:sym typeface="Trebuchet MS"/>
              </a:defRPr>
            </a:pPr>
            <a:r>
              <a:t>Enter the creatives, and some interesting ideas on adapting traditional strategies, to better suit the education of present day students. </a:t>
            </a:r>
          </a:p>
          <a:p>
            <a:pPr marL="0" indent="0">
              <a:spcBef>
                <a:spcPts val="200"/>
              </a:spcBef>
              <a:buSzTx/>
              <a:buNone/>
              <a:defRPr sz="2500">
                <a:latin typeface="Trebuchet MS"/>
                <a:ea typeface="Trebuchet MS"/>
                <a:cs typeface="Trebuchet MS"/>
                <a:sym typeface="Trebuchet MS"/>
              </a:defRPr>
            </a:pPr>
            <a:r>
              <a:t>From outdoor classrooms, to play driven learning, creative education is an almost unstoppable wave of learning, but of course this wave did not start simply by chance. </a:t>
            </a:r>
          </a:p>
          <a:p>
            <a:pPr marL="0" indent="0">
              <a:spcBef>
                <a:spcPts val="200"/>
              </a:spcBef>
              <a:buSzTx/>
              <a:buNone/>
              <a:defRPr sz="2500">
                <a:latin typeface="Trebuchet MS"/>
                <a:ea typeface="Trebuchet MS"/>
                <a:cs typeface="Trebuchet MS"/>
                <a:sym typeface="Trebuchet MS"/>
              </a:defRPr>
            </a:pPr>
            <a:r>
              <a:t>This poster will detail some of the champions of creative education, both the new generation, and the originators, with the aim of allowing for a better understanding of their individual practices and techniques.</a:t>
            </a:r>
          </a:p>
        </p:txBody>
      </p:sp>
      <p:sp>
        <p:nvSpPr>
          <p:cNvPr id="135" name="So what is creative education?"/>
          <p:cNvSpPr/>
          <p:nvPr/>
        </p:nvSpPr>
        <p:spPr>
          <a:xfrm>
            <a:off x="922337" y="5265737"/>
            <a:ext cx="10048876"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So what is creative education?</a:t>
            </a:r>
          </a:p>
        </p:txBody>
      </p:sp>
      <p:sp>
        <p:nvSpPr>
          <p:cNvPr id="136" name="Doctor, teacher and pioneer: Maria Montessori."/>
          <p:cNvSpPr/>
          <p:nvPr/>
        </p:nvSpPr>
        <p:spPr>
          <a:xfrm>
            <a:off x="921543" y="11723687"/>
            <a:ext cx="10050464"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Doctor, teacher and pioneer: Maria Montessori.</a:t>
            </a:r>
          </a:p>
        </p:txBody>
      </p:sp>
      <p:sp>
        <p:nvSpPr>
          <p:cNvPr id="137" name="Who on Earth is Ken Robinson?"/>
          <p:cNvSpPr/>
          <p:nvPr/>
        </p:nvSpPr>
        <p:spPr>
          <a:xfrm>
            <a:off x="11598275" y="27356593"/>
            <a:ext cx="10048876" cy="754064"/>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Who on Earth is Ken Robinson?</a:t>
            </a:r>
          </a:p>
        </p:txBody>
      </p:sp>
      <p:sp>
        <p:nvSpPr>
          <p:cNvPr id="138" name="How do they impact on the 21st Century though?"/>
          <p:cNvSpPr/>
          <p:nvPr/>
        </p:nvSpPr>
        <p:spPr>
          <a:xfrm>
            <a:off x="22282150" y="25219563"/>
            <a:ext cx="10071101"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How do they impact on the 21st Century though?</a:t>
            </a:r>
          </a:p>
        </p:txBody>
      </p:sp>
      <p:sp>
        <p:nvSpPr>
          <p:cNvPr id="139" name="Reference List:"/>
          <p:cNvSpPr/>
          <p:nvPr/>
        </p:nvSpPr>
        <p:spPr>
          <a:xfrm>
            <a:off x="32933481" y="10183812"/>
            <a:ext cx="10047288"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Reference List:</a:t>
            </a:r>
          </a:p>
        </p:txBody>
      </p:sp>
      <p:sp>
        <p:nvSpPr>
          <p:cNvPr id="140" name="Is it all so perfect?"/>
          <p:cNvSpPr/>
          <p:nvPr/>
        </p:nvSpPr>
        <p:spPr>
          <a:xfrm>
            <a:off x="22272624" y="17549812"/>
            <a:ext cx="10047289" cy="754063"/>
          </a:xfrm>
          <a:prstGeom prst="rect">
            <a:avLst/>
          </a:prstGeom>
          <a:solidFill>
            <a:srgbClr val="2C3F71"/>
          </a:solidFill>
          <a:ln w="12700">
            <a:miter lim="400000"/>
          </a:ln>
          <a:extLst>
            <a:ext uri="{C572A759-6A51-4108-AA02-DFA0A04FC94B}">
              <ma14:wrappingTextBoxFlag xmlns:ma14="http://schemas.microsoft.com/office/mac/drawingml/2011/main" val="1"/>
            </a:ext>
          </a:extLst>
        </p:spPr>
        <p:txBody>
          <a:bodyPr lIns="45719" rIns="45719" anchor="ctr"/>
          <a:lstStyle>
            <a:lvl1pPr marL="1644650" indent="-1644650" algn="ctr">
              <a:spcBef>
                <a:spcPts val="3000"/>
              </a:spcBef>
              <a:defRPr b="1" sz="3700">
                <a:solidFill>
                  <a:srgbClr val="FFFFFF"/>
                </a:solidFill>
              </a:defRPr>
            </a:lvl1pPr>
          </a:lstStyle>
          <a:p>
            <a:pPr/>
            <a:r>
              <a:t>Is it all so perfect?</a:t>
            </a:r>
          </a:p>
        </p:txBody>
      </p:sp>
      <p:sp>
        <p:nvSpPr>
          <p:cNvPr id="141"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42"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3"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4"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5"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6"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7"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8"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49"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50"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51"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52" name="Rectangle"/>
          <p:cNvSpPr/>
          <p:nvPr/>
        </p:nvSpPr>
        <p:spPr>
          <a:xfrm>
            <a:off x="-9326563" y="25314275"/>
            <a:ext cx="7908926" cy="4838700"/>
          </a:xfrm>
          <a:prstGeom prst="rect">
            <a:avLst/>
          </a:prstGeom>
          <a:solidFill>
            <a:srgbClr val="D6ECFF"/>
          </a:solidFill>
          <a:ln>
            <a:solidFill>
              <a:srgbClr val="4E5B6F"/>
            </a:solidFill>
          </a:ln>
        </p:spPr>
        <p:txBody>
          <a:bodyPr lIns="45719" rIns="45719"/>
          <a:lstStyle/>
          <a:p>
            <a:pPr>
              <a:spcBef>
                <a:spcPts val="3600"/>
              </a:spcBef>
              <a:defRPr sz="15400"/>
            </a:pPr>
          </a:p>
        </p:txBody>
      </p:sp>
      <p:sp>
        <p:nvSpPr>
          <p:cNvPr id="153"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4"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5"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6"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7"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8"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59"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0"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1"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2"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3"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4"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5"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6" name="Rectangle"/>
          <p:cNvSpPr/>
          <p:nvPr/>
        </p:nvSpPr>
        <p:spPr>
          <a:xfrm>
            <a:off x="-10407650" y="18288000"/>
            <a:ext cx="10050463" cy="754063"/>
          </a:xfrm>
          <a:prstGeom prst="rect">
            <a:avLst/>
          </a:prstGeom>
          <a:solidFill>
            <a:srgbClr val="2C3F71"/>
          </a:solidFill>
          <a:ln w="12700">
            <a:miter lim="400000"/>
          </a:ln>
        </p:spPr>
        <p:txBody>
          <a:bodyPr lIns="45719" rIns="45719" anchor="ctr"/>
          <a:lstStyle/>
          <a:p>
            <a:pPr marL="1644650" indent="-1644650" algn="ctr">
              <a:spcBef>
                <a:spcPts val="3000"/>
              </a:spcBef>
              <a:defRPr b="1" sz="3700">
                <a:solidFill>
                  <a:srgbClr val="FFFFFF"/>
                </a:solidFill>
              </a:defRPr>
            </a:pPr>
          </a:p>
        </p:txBody>
      </p:sp>
      <p:sp>
        <p:nvSpPr>
          <p:cNvPr id="167" name="Dr Maria Montessori provided us with an early insight to the world of creative education with her self-titled method. Originally trained as a doctor of medicine, Montessori had no easy start into her own advanced education. 19th Century Italy was not yet"/>
          <p:cNvSpPr txBox="1"/>
          <p:nvPr/>
        </p:nvSpPr>
        <p:spPr>
          <a:xfrm>
            <a:off x="902493" y="12420748"/>
            <a:ext cx="10056814" cy="19513254"/>
          </a:xfrm>
          <a:prstGeom prst="rect">
            <a:avLst/>
          </a:prstGeom>
          <a:ln w="12700">
            <a:miter lim="400000"/>
          </a:ln>
          <a:extLst>
            <a:ext uri="{C572A759-6A51-4108-AA02-DFA0A04FC94B}">
              <ma14:wrappingTextBoxFlag xmlns:ma14="http://schemas.microsoft.com/office/mac/drawingml/2011/main" val="1"/>
            </a:ext>
          </a:extLst>
        </p:spPr>
        <p:txBody>
          <a:bodyPr lIns="228589" tIns="228589" rIns="228589" bIns="228589">
            <a:normAutofit fontScale="100000" lnSpcReduction="0"/>
          </a:bodyPr>
          <a:lstStyle/>
          <a:p>
            <a:pPr>
              <a:spcBef>
                <a:spcPts val="200"/>
              </a:spcBef>
              <a:buFont typeface="Arial"/>
              <a:defRPr sz="2500">
                <a:latin typeface="Trebuchet MS"/>
                <a:ea typeface="Trebuchet MS"/>
                <a:cs typeface="Trebuchet MS"/>
                <a:sym typeface="Trebuchet MS"/>
              </a:defRPr>
            </a:pPr>
            <a:r>
              <a:t>Dr Maria Montessori provided us with an early insight to the world of creative education with her self-titled method. Originally trained as a doctor of medicine, Montessori had no easy start into her own advanced education. 19th Century Italy was not yet ready to accept the idea of a female doctor, but that did little to deter Montessori from her studies. </a:t>
            </a: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r>
              <a:t>Issacs (2018) tells of how Montessori’s method for education was radically different compared to the teaching styles of the period, as children still typically sat unmoving in classrooms whilst knowledge was fed to them verbally. This new concept of allowing children to explore their environment, and be educated by their own learning experiences was a polar opposite for the time. </a:t>
            </a: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r>
              <a:t>O’Donnell (2013, p.6) futures this divide in educational styles, explaining how despite Montessori’s teaching allowing both nature and nurture to impact upon it, it was her background in medicine and mental health that held a constant oversight of her method.</a:t>
            </a: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r>
              <a:t>So an open-ended, and free method for learning. This concept could likely seem alien to anyone who has not had the privilege of attending or observing a Montessori classroom. However that does not mean it should be dismissed as a creative method, allowing children the opportunity to explore their own imagination, whilst simultaneously picking up and developing new skills, has the capability to enhance learning more than within a controlled environment, as shown by Lillard and Else-Quest (2006):</a:t>
            </a:r>
          </a:p>
        </p:txBody>
      </p:sp>
      <p:sp>
        <p:nvSpPr>
          <p:cNvPr id="168" name="In 1998, Robinson led a government sanctioned committee, looking in to creative and cultural education, for which he was awarded a knighthood for his efforts. Helping to progress modern education in the UK, and indeed around the globe, Sir Ken Robinson i"/>
          <p:cNvSpPr txBox="1"/>
          <p:nvPr/>
        </p:nvSpPr>
        <p:spPr>
          <a:xfrm>
            <a:off x="22282150" y="5265737"/>
            <a:ext cx="10071101" cy="26730326"/>
          </a:xfrm>
          <a:prstGeom prst="rect">
            <a:avLst/>
          </a:prstGeom>
          <a:ln w="12700">
            <a:miter lim="400000"/>
          </a:ln>
          <a:extLst>
            <a:ext uri="{C572A759-6A51-4108-AA02-DFA0A04FC94B}">
              <ma14:wrappingTextBoxFlag xmlns:ma14="http://schemas.microsoft.com/office/mac/drawingml/2011/main" val="1"/>
            </a:ext>
          </a:extLst>
        </p:spPr>
        <p:txBody>
          <a:bodyPr lIns="228589" tIns="228589" rIns="228589" bIns="228589">
            <a:normAutofit fontScale="100000" lnSpcReduction="0"/>
          </a:bodyPr>
          <a:lstStyle/>
          <a:p>
            <a:pPr>
              <a:spcBef>
                <a:spcPts val="200"/>
              </a:spcBef>
              <a:buFont typeface="Arial"/>
              <a:defRPr sz="2500">
                <a:latin typeface="Trebuchet MS"/>
                <a:ea typeface="Trebuchet MS"/>
                <a:cs typeface="Trebuchet MS"/>
                <a:sym typeface="Trebuchet MS"/>
              </a:defRPr>
            </a:pPr>
            <a:r>
              <a:t>In 1998, Robinson led a government sanctioned committee, looking in to creative and cultural education, for which he was awarded a knighthood for his efforts. Helping to progress modern education in the UK, and indeed around the globe, Sir Ken Robinson is a true visionary of creativity in education.</a:t>
            </a:r>
          </a:p>
          <a:p>
            <a:pPr>
              <a:spcBef>
                <a:spcPts val="200"/>
              </a:spcBef>
              <a:buFont typeface="Arial"/>
              <a:defRPr sz="2500">
                <a:latin typeface="Trebuchet MS"/>
                <a:ea typeface="Trebuchet MS"/>
                <a:cs typeface="Trebuchet MS"/>
                <a:sym typeface="Trebuchet MS"/>
              </a:defRPr>
            </a:pPr>
            <a:r>
              <a:t>Robinson’s writing did not stop with his report to the government, he continues to publish books to help push this education revolution forward, with his latest book set to debut next year. However his most recent published book is designed to directly aid parents who are concerned about their child’s education, and how it may be adversely affected by the current state of education. Robinson (Robinson and Aronica, 2018) directly addresses his reader, explains to them a rapidly changing world requires an equally rapid change in education, one that does not necessarily need to match the style of education undertaken by the reader.</a:t>
            </a:r>
          </a:p>
          <a:p>
            <a:pPr>
              <a:spcBef>
                <a:spcPts val="200"/>
              </a:spcBef>
              <a:buFont typeface="Arial"/>
              <a:defRPr sz="2500">
                <a:latin typeface="Trebuchet MS"/>
                <a:ea typeface="Trebuchet MS"/>
                <a:cs typeface="Trebuchet MS"/>
                <a:sym typeface="Trebuchet MS"/>
              </a:defRPr>
            </a:pPr>
            <a:r>
              <a:t>This brazen awareness of the potential for unintentional impact from parents on their children’s education, shows Robinsons desire to better education for future generations. </a:t>
            </a: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r>
              <a:t>To think that creativity and critical thinking are total opposites would usually be a fairly safe assumption, however our Sir Ken has a predictably, and rather interesting alternative viewpoint. </a:t>
            </a:r>
          </a:p>
          <a:p>
            <a:pPr>
              <a:spcBef>
                <a:spcPts val="200"/>
              </a:spcBef>
              <a:buFont typeface="Arial"/>
              <a:defRPr sz="2500">
                <a:latin typeface="Trebuchet MS"/>
                <a:ea typeface="Trebuchet MS"/>
                <a:cs typeface="Trebuchet MS"/>
                <a:sym typeface="Trebuchet MS"/>
              </a:defRPr>
            </a:pPr>
            <a:r>
              <a:t>Azzam (2009) quizzed Robinson on his viewpoint with this issue, and his answer whilst long winded, was one to raise a few eyebrows. In a nutshell he wanted to remove the idea that creativity in all its unstructured stereotypes, was separate from critical thinking. Instead Robinson wants us to think of them as colleagues, one generating a fresh new idea, the there helping to evaluate, improve, and if necessary critique said idea. This alternative view i itself is fairly creative, and whilst he does not dismiss the idea of creativity and critical thought being opposites, Robinson does manage to unite them in an interesting partnership. </a:t>
            </a: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r>
              <a:t>Whilst it is obvious that both Robinson is driving towards a much more creative environment to educate children, is it wholly reliable to allow a purely creative flow of thought to educate future doctors and politicians?</a:t>
            </a:r>
          </a:p>
          <a:p>
            <a:pPr>
              <a:spcBef>
                <a:spcPts val="200"/>
              </a:spcBef>
              <a:buFont typeface="Arial"/>
              <a:defRPr sz="2500">
                <a:latin typeface="Trebuchet MS"/>
                <a:ea typeface="Trebuchet MS"/>
                <a:cs typeface="Trebuchet MS"/>
                <a:sym typeface="Trebuchet MS"/>
              </a:defRPr>
            </a:pPr>
            <a:r>
              <a:t>At the risk of sounding too extreme, a doctor educated in the same format as doctors that have been educated using the current format sounds decidedly safer than one who potentially could be educated creatively. </a:t>
            </a:r>
          </a:p>
          <a:p>
            <a:pPr>
              <a:spcBef>
                <a:spcPts val="200"/>
              </a:spcBef>
              <a:buFont typeface="Arial"/>
              <a:defRPr sz="2500">
                <a:latin typeface="Trebuchet MS"/>
                <a:ea typeface="Trebuchet MS"/>
                <a:cs typeface="Trebuchet MS"/>
                <a:sym typeface="Trebuchet MS"/>
              </a:defRPr>
            </a:pPr>
            <a:r>
              <a:t>Whilst there is certainly an argument to be made for allowing children to be educated in a less conventional method, the potential for critique is massive, thereby leaving far too much room for doubt in its effectiveness. Learners benefitting from a creative education will be able to give a first hand account of its benefits, but changing the minds of those used to a more conventional system is no small task, as history has shown with similar cases of attempting to change the minds of those stuck in their ways. </a:t>
            </a: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p>
          <a:p>
            <a:pPr>
              <a:spcBef>
                <a:spcPts val="200"/>
              </a:spcBef>
              <a:buFont typeface="Arial"/>
              <a:defRPr sz="2500">
                <a:latin typeface="Trebuchet MS"/>
                <a:ea typeface="Trebuchet MS"/>
                <a:cs typeface="Trebuchet MS"/>
                <a:sym typeface="Trebuchet MS"/>
              </a:defRPr>
            </a:pPr>
            <a:r>
              <a:t>Both Montessori and Robinson have wonderfully creative views on how education should be more creative, and less structured, but the questions remains of how impactful either method can truly be upon a modern 21st Century education. </a:t>
            </a:r>
          </a:p>
          <a:p>
            <a:pPr>
              <a:spcBef>
                <a:spcPts val="200"/>
              </a:spcBef>
              <a:buFont typeface="Arial"/>
              <a:defRPr sz="2500">
                <a:latin typeface="Trebuchet MS"/>
                <a:ea typeface="Trebuchet MS"/>
                <a:cs typeface="Trebuchet MS"/>
                <a:sym typeface="Trebuchet MS"/>
              </a:defRPr>
            </a:pPr>
            <a:r>
              <a:t>Classrooms can be an infinitely dull affair, especially for students attending secondary school within the UK. As the students age, the colour slowly drains from their surroundings, finger paintings usually replaced by drab posters, or peer written essays. In essence a far less inviting environment to one they may have experienced in younger years. Therefore the potential need for a more creative environment is huge.</a:t>
            </a:r>
          </a:p>
          <a:p>
            <a:pPr>
              <a:spcBef>
                <a:spcPts val="200"/>
              </a:spcBef>
              <a:buFont typeface="Arial"/>
              <a:defRPr sz="2500">
                <a:latin typeface="Trebuchet MS"/>
                <a:ea typeface="Trebuchet MS"/>
                <a:cs typeface="Trebuchet MS"/>
                <a:sym typeface="Trebuchet MS"/>
              </a:defRPr>
            </a:pPr>
            <a:r>
              <a:t>Montessori’s method for allowing children to explore their imagination and environment, in order to educate themselves is a model that can be taken apart with some key elements allowed to remain in tact in order to better educate younger students in an</a:t>
            </a:r>
          </a:p>
        </p:txBody>
      </p:sp>
      <p:sp>
        <p:nvSpPr>
          <p:cNvPr id="169" name="The graph colourfully demonstrates to us the positive impact of a Montessori education. The graph shows results of 12 year olds studying within the Montessori system versus those who do not, and is a study of their ability to write creatively. The stark "/>
          <p:cNvSpPr txBox="1"/>
          <p:nvPr/>
        </p:nvSpPr>
        <p:spPr>
          <a:xfrm>
            <a:off x="11598275" y="5543549"/>
            <a:ext cx="10056813" cy="21793201"/>
          </a:xfrm>
          <a:prstGeom prst="rect">
            <a:avLst/>
          </a:prstGeom>
          <a:ln w="12700">
            <a:miter lim="400000"/>
          </a:ln>
          <a:extLst>
            <a:ext uri="{C572A759-6A51-4108-AA02-DFA0A04FC94B}">
              <ma14:wrappingTextBoxFlag xmlns:ma14="http://schemas.microsoft.com/office/mac/drawingml/2011/main" val="1"/>
            </a:ext>
          </a:extLst>
        </p:spPr>
        <p:txBody>
          <a:bodyPr lIns="228589" tIns="228589" rIns="228589" bIns="228589">
            <a:normAutofit fontScale="100000" lnSpcReduction="0"/>
          </a:bodyPr>
          <a:lstStyle/>
          <a:p>
            <a:pPr defTabSz="4256214">
              <a:spcBef>
                <a:spcPts val="100"/>
              </a:spcBef>
              <a:buFont typeface="Arial"/>
              <a:defRPr sz="2425">
                <a:latin typeface="Trebuchet MS"/>
                <a:ea typeface="Trebuchet MS"/>
                <a:cs typeface="Trebuchet MS"/>
                <a:sym typeface="Trebuchet MS"/>
              </a:defRPr>
            </a:pPr>
            <a:r>
              <a:t>The graph colourfully demonstrates to us the positive impact of a Montessori education. The graph shows results of 12 year olds studying within the Montessori system versus those who do not, and is a study of their ability to write creatively. The stark contrast of ability levels between Montessori educated children, and children educated outside of a Montessori system is a clear and valuable demonstration of the effectiveness of the method. </a:t>
            </a: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r>
              <a:t>However we must not assume that these graphs and quotes show a complete picture of a Montessori education. This is because quite simply, it is unfair to assume every child learns in the same way, and therefore all children would develop better using this method. </a:t>
            </a: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r>
              <a:t>It is also wrong to assume that any child can access this method of learning, as was Montessori’s original intention. </a:t>
            </a: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p>
          <a:p>
            <a:pPr defTabSz="4256214">
              <a:spcBef>
                <a:spcPts val="100"/>
              </a:spcBef>
              <a:buFont typeface="Arial"/>
              <a:defRPr sz="2425">
                <a:latin typeface="Trebuchet MS"/>
                <a:ea typeface="Trebuchet MS"/>
                <a:cs typeface="Trebuchet MS"/>
                <a:sym typeface="Trebuchet MS"/>
              </a:defRPr>
            </a:pPr>
            <a:r>
              <a:t>The above graph (Debs, 2016) is an eye opening insight to the range of ethnic diversity amongst public Montessori schools in the US. With students of a White background heavily populating the schools, it offers a visual clue as to how accessible, or rather inaccessible, a Montessori education could potentially be for students from another ethnic background. </a:t>
            </a:r>
          </a:p>
          <a:p>
            <a:pPr defTabSz="4256214">
              <a:spcBef>
                <a:spcPts val="100"/>
              </a:spcBef>
              <a:buFont typeface="Arial"/>
              <a:defRPr sz="2425">
                <a:latin typeface="Trebuchet MS"/>
                <a:ea typeface="Trebuchet MS"/>
                <a:cs typeface="Trebuchet MS"/>
                <a:sym typeface="Trebuchet MS"/>
              </a:defRPr>
            </a:pPr>
            <a:r>
              <a:t>However this is not the only claim to a white dominated education for Montessori schools. Meinke (2019) corroborated the sentiment of white privilege being strongly associated with Montessori education. Meinke also explains how the vast majority of Montessori schools within the US are privately funded institutions, with only a small number being funded by the government. Whilst the need to pay for such an education may be a realistic reason for it being unattainable for some families, it fails to justify the shocking statistics Debs (2016) shows us in her graph of public Montessori schools.</a:t>
            </a:r>
          </a:p>
        </p:txBody>
      </p:sp>
      <p:sp>
        <p:nvSpPr>
          <p:cNvPr id="170" name="Azzam, A. (2009) ‘Why Creativity Now? A Conversation with Sir Ken Robinson.’ Educational Leadership. 67(1) pp. 22-26. Available at: https://pdo.ascd.org/LMSCourses/PD11OC136M/media/Brain_Habits_M4_Reading_Why_Creativity_Now.pdf (Accessed on: 18th May 202"/>
          <p:cNvSpPr txBox="1"/>
          <p:nvPr/>
        </p:nvSpPr>
        <p:spPr>
          <a:xfrm>
            <a:off x="32933481" y="11002451"/>
            <a:ext cx="10056813" cy="21032491"/>
          </a:xfrm>
          <a:prstGeom prst="rect">
            <a:avLst/>
          </a:prstGeom>
          <a:ln w="12700">
            <a:miter lim="400000"/>
          </a:ln>
          <a:extLst>
            <a:ext uri="{C572A759-6A51-4108-AA02-DFA0A04FC94B}">
              <ma14:wrappingTextBoxFlag xmlns:ma14="http://schemas.microsoft.com/office/mac/drawingml/2011/main" val="1"/>
            </a:ext>
          </a:extLst>
        </p:spPr>
        <p:txBody>
          <a:bodyPr lIns="228589" tIns="228589" rIns="228589" bIns="228589">
            <a:normAutofit fontScale="100000" lnSpcReduction="0"/>
          </a:bodyPr>
          <a:lstStyle/>
          <a:p>
            <a:pPr defTabSz="355600">
              <a:defRPr sz="2500">
                <a:latin typeface="Helvetica Neue"/>
                <a:ea typeface="Helvetica Neue"/>
                <a:cs typeface="Helvetica Neue"/>
                <a:sym typeface="Helvetica Neue"/>
              </a:defRPr>
            </a:pPr>
            <a:r>
              <a:t>Azzam, A. (2009) ‘Why Creativity Now? A Conversation with Sir Ken Robinson.’ </a:t>
            </a:r>
            <a:r>
              <a:rPr i="1"/>
              <a:t>Educational Leadership.</a:t>
            </a:r>
            <a:r>
              <a:t> 67(1) pp. 22-26. Available at: https://pdo.ascd.org/LMSCourses/PD11OC136M/media/Brain_Habits_M4_Reading_Why_Creativity_Now.pdf (Accessed on: 18th May 2020)</a:t>
            </a:r>
          </a:p>
          <a:p>
            <a:pPr defTabSz="355600">
              <a:defRPr sz="2500">
                <a:latin typeface="Helvetica Neue"/>
                <a:ea typeface="Helvetica Neue"/>
                <a:cs typeface="Helvetica Neue"/>
                <a:sym typeface="Helvetica Neue"/>
              </a:defRPr>
            </a:pPr>
          </a:p>
          <a:p>
            <a:pPr defTabSz="355600">
              <a:defRPr sz="2500">
                <a:latin typeface="Helvetica Neue"/>
                <a:ea typeface="Helvetica Neue"/>
                <a:cs typeface="Helvetica Neue"/>
                <a:sym typeface="Helvetica Neue"/>
              </a:defRPr>
            </a:pPr>
            <a:r>
              <a:t>Debs, M. (2016) ‘Racial and Economic Diversity in US Public Montessori Schools.’ Available at: https://www.edweek.org/media/debs.racial%20and%20economic%20diversity%20in%20us%20public%20montessori%20schools.pdf (Accessed on: 18th May 2020)</a:t>
            </a:r>
          </a:p>
          <a:p>
            <a:pPr defTabSz="355600">
              <a:defRPr sz="2500">
                <a:latin typeface="Helvetica Neue"/>
                <a:ea typeface="Helvetica Neue"/>
                <a:cs typeface="Helvetica Neue"/>
                <a:sym typeface="Helvetica Neue"/>
              </a:defRPr>
            </a:pPr>
          </a:p>
          <a:p>
            <a:pPr defTabSz="355600">
              <a:defRPr sz="2500">
                <a:latin typeface="Helvetica Neue"/>
                <a:ea typeface="Helvetica Neue"/>
                <a:cs typeface="Helvetica Neue"/>
                <a:sym typeface="Helvetica Neue"/>
              </a:defRPr>
            </a:pPr>
            <a:r>
              <a:t>Issacs, B. (2018) </a:t>
            </a:r>
            <a:r>
              <a:rPr i="1"/>
              <a:t>‘The Montessori Approach A Brief Introduction’</a:t>
            </a:r>
            <a:r>
              <a:t> National Children’s Bureau. Available at: https://www.ncb.org.uk/sites/default/files/uploads/MONT%20Brief%20JUN18.pdf (Accessed on: 18th May 2020)</a:t>
            </a:r>
          </a:p>
          <a:p>
            <a:pPr defTabSz="355600">
              <a:defRPr sz="2500">
                <a:latin typeface="Helvetica Neue"/>
                <a:ea typeface="Helvetica Neue"/>
                <a:cs typeface="Helvetica Neue"/>
                <a:sym typeface="Helvetica Neue"/>
              </a:defRPr>
            </a:pPr>
          </a:p>
          <a:p>
            <a:pPr defTabSz="355600">
              <a:defRPr sz="2500">
                <a:latin typeface="Helvetica Neue"/>
                <a:ea typeface="Helvetica Neue"/>
                <a:cs typeface="Helvetica Neue"/>
                <a:sym typeface="Helvetica Neue"/>
              </a:defRPr>
            </a:pPr>
            <a:r>
              <a:t>Lillard, A. and Else-Quest, N. M. (2006) ‘Evaluating Montessori Education</a:t>
            </a:r>
            <a:r>
              <a:rPr i="1"/>
              <a:t>.’</a:t>
            </a:r>
            <a:r>
              <a:t> Science. 313(5795) pp. 1893-4. DOI: 10.1126/science.1132362</a:t>
            </a:r>
          </a:p>
          <a:p>
            <a:pPr defTabSz="355600">
              <a:defRPr sz="2500">
                <a:latin typeface="Helvetica Neue"/>
                <a:ea typeface="Helvetica Neue"/>
                <a:cs typeface="Helvetica Neue"/>
                <a:sym typeface="Helvetica Neue"/>
              </a:defRPr>
            </a:pPr>
          </a:p>
          <a:p>
            <a:pPr defTabSz="355600">
              <a:defRPr sz="2500">
                <a:latin typeface="Helvetica Neue"/>
                <a:ea typeface="Helvetica Neue"/>
                <a:cs typeface="Helvetica Neue"/>
                <a:sym typeface="Helvetica Neue"/>
              </a:defRPr>
            </a:pPr>
            <a:r>
              <a:t>Meinke, H. (2019) ‘Exploring the Pros and Cons of Montessori Education’ Available at: https://www.rasmussen.edu/degrees/education/blog/pros_cons_montessori_education/ (Accessed on: 18th May 2020)</a:t>
            </a:r>
          </a:p>
          <a:p>
            <a:pPr defTabSz="355600">
              <a:defRPr sz="2500">
                <a:latin typeface="Helvetica Neue"/>
                <a:ea typeface="Helvetica Neue"/>
                <a:cs typeface="Helvetica Neue"/>
                <a:sym typeface="Helvetica Neue"/>
              </a:defRPr>
            </a:pPr>
          </a:p>
          <a:p>
            <a:pPr defTabSz="355600">
              <a:defRPr i="1" sz="2500">
                <a:latin typeface="Helvetica Neue"/>
                <a:ea typeface="Helvetica Neue"/>
                <a:cs typeface="Helvetica Neue"/>
                <a:sym typeface="Helvetica Neue"/>
              </a:defRPr>
            </a:pPr>
            <a:r>
              <a:rPr i="0"/>
              <a:t>O’Donnell, M. (2013) </a:t>
            </a:r>
            <a:r>
              <a:t>Maria Montessori</a:t>
            </a:r>
            <a:r>
              <a:rPr i="0"/>
              <a:t> </a:t>
            </a:r>
            <a:r>
              <a:t>A critical introduction to key themes and debates.</a:t>
            </a:r>
            <a:r>
              <a:rPr i="0"/>
              <a:t> London: Bloomsbury.</a:t>
            </a:r>
            <a:endParaRPr i="0"/>
          </a:p>
          <a:p>
            <a:pPr defTabSz="355600">
              <a:defRPr sz="2500">
                <a:latin typeface="Helvetica Neue"/>
                <a:ea typeface="Helvetica Neue"/>
                <a:cs typeface="Helvetica Neue"/>
                <a:sym typeface="Helvetica Neue"/>
              </a:defRPr>
            </a:pPr>
          </a:p>
          <a:p>
            <a:pPr defTabSz="355600">
              <a:defRPr i="1" sz="2500">
                <a:latin typeface="Helvetica Neue"/>
                <a:ea typeface="Helvetica Neue"/>
                <a:cs typeface="Helvetica Neue"/>
                <a:sym typeface="Helvetica Neue"/>
              </a:defRPr>
            </a:pPr>
            <a:r>
              <a:rPr i="0"/>
              <a:t>Robinson, K. and Aronica, L. (2016) </a:t>
            </a:r>
            <a:r>
              <a:t>Creative Schools The Grassroots Revolution That’s Transforming Education.</a:t>
            </a:r>
            <a:r>
              <a:rPr i="0"/>
              <a:t> New York: Penguin Books</a:t>
            </a:r>
            <a:endParaRPr i="0"/>
          </a:p>
          <a:p>
            <a:pPr defTabSz="355600">
              <a:defRPr sz="2500">
                <a:latin typeface="Helvetica Neue"/>
                <a:ea typeface="Helvetica Neue"/>
                <a:cs typeface="Helvetica Neue"/>
                <a:sym typeface="Helvetica Neue"/>
              </a:defRPr>
            </a:pPr>
          </a:p>
          <a:p>
            <a:pPr defTabSz="355600">
              <a:defRPr i="1" sz="2500">
                <a:latin typeface="Helvetica Neue"/>
                <a:ea typeface="Helvetica Neue"/>
                <a:cs typeface="Helvetica Neue"/>
                <a:sym typeface="Helvetica Neue"/>
              </a:defRPr>
            </a:pPr>
            <a:r>
              <a:rPr i="0"/>
              <a:t>Robinson, K. and Aronica, L. (2018) </a:t>
            </a:r>
            <a:r>
              <a:t>You, Your Child, and School: Navigate Your Way to the Best Education.</a:t>
            </a:r>
            <a:r>
              <a:rPr i="0"/>
              <a:t> New York: Viking</a:t>
            </a:r>
            <a:endParaRPr i="0"/>
          </a:p>
        </p:txBody>
      </p:sp>
      <p:sp>
        <p:nvSpPr>
          <p:cNvPr id="171" name="early stage of education. However it’s application is not exclusive to younger children, also affording older children the opportunity to use a Montessori style of educational exploration could increase the knowledge output of some science lessons.…"/>
          <p:cNvSpPr txBox="1"/>
          <p:nvPr/>
        </p:nvSpPr>
        <p:spPr>
          <a:xfrm>
            <a:off x="32907287" y="5253037"/>
            <a:ext cx="10056814" cy="3468078"/>
          </a:xfrm>
          <a:prstGeom prst="rect">
            <a:avLst/>
          </a:prstGeom>
          <a:ln w="12700">
            <a:miter lim="400000"/>
          </a:ln>
          <a:extLst>
            <a:ext uri="{C572A759-6A51-4108-AA02-DFA0A04FC94B}">
              <ma14:wrappingTextBoxFlag xmlns:ma14="http://schemas.microsoft.com/office/mac/drawingml/2011/main" val="1"/>
            </a:ext>
          </a:extLst>
        </p:spPr>
        <p:txBody>
          <a:bodyPr lIns="228589" tIns="228589" rIns="228589" bIns="228589">
            <a:normAutofit fontScale="100000" lnSpcReduction="0"/>
          </a:bodyPr>
          <a:lstStyle/>
          <a:p>
            <a:pPr>
              <a:spcBef>
                <a:spcPts val="200"/>
              </a:spcBef>
              <a:buFont typeface="Arial"/>
              <a:defRPr sz="2500">
                <a:latin typeface="Trebuchet MS"/>
                <a:ea typeface="Trebuchet MS"/>
                <a:cs typeface="Trebuchet MS"/>
                <a:sym typeface="Trebuchet MS"/>
              </a:defRPr>
            </a:pPr>
            <a:r>
              <a:t>early stage of education. However it’s application is not exclusive to younger children, also affording older children the opportunity to use a Montessori style of educational exploration could increase the knowledge output of some science lessons.</a:t>
            </a:r>
          </a:p>
          <a:p>
            <a:pPr>
              <a:spcBef>
                <a:spcPts val="200"/>
              </a:spcBef>
              <a:buFont typeface="Arial"/>
              <a:defRPr sz="2500">
                <a:latin typeface="Trebuchet MS"/>
                <a:ea typeface="Trebuchet MS"/>
                <a:cs typeface="Trebuchet MS"/>
                <a:sym typeface="Trebuchet MS"/>
              </a:defRPr>
            </a:pPr>
            <a:r>
              <a:t>Likewise Robinson’s desire for a purely creative curriculum is one to be admired, if employed correctly. Allowing students to explore key literary works through a dramatic method could enable them to better absorb and understand the context of the work.   </a:t>
            </a:r>
          </a:p>
        </p:txBody>
      </p:sp>
      <p:pic>
        <p:nvPicPr>
          <p:cNvPr id="172" name="MOntessori graph.jpg" descr="MOntessori graph.jpg"/>
          <p:cNvPicPr>
            <a:picLocks noChangeAspect="1"/>
          </p:cNvPicPr>
          <p:nvPr/>
        </p:nvPicPr>
        <p:blipFill>
          <a:blip r:embed="rId2">
            <a:extLst/>
          </a:blip>
          <a:stretch>
            <a:fillRect/>
          </a:stretch>
        </p:blipFill>
        <p:spPr>
          <a:xfrm>
            <a:off x="3520777" y="23197558"/>
            <a:ext cx="4825008" cy="8455706"/>
          </a:xfrm>
          <a:prstGeom prst="rect">
            <a:avLst/>
          </a:prstGeom>
          <a:ln w="12700">
            <a:miter lim="400000"/>
          </a:ln>
        </p:spPr>
      </p:pic>
      <p:pic>
        <p:nvPicPr>
          <p:cNvPr id="173" name="Montessori ethnic diversity graph.png" descr="Montessori ethnic diversity graph.png"/>
          <p:cNvPicPr>
            <a:picLocks noChangeAspect="1"/>
          </p:cNvPicPr>
          <p:nvPr/>
        </p:nvPicPr>
        <p:blipFill>
          <a:blip r:embed="rId3">
            <a:extLst/>
          </a:blip>
          <a:stretch>
            <a:fillRect/>
          </a:stretch>
        </p:blipFill>
        <p:spPr>
          <a:xfrm>
            <a:off x="11581606" y="11441994"/>
            <a:ext cx="10023476" cy="9996312"/>
          </a:xfrm>
          <a:prstGeom prst="rect">
            <a:avLst/>
          </a:prstGeom>
          <a:ln w="12700">
            <a:miter lim="400000"/>
          </a:ln>
        </p:spPr>
      </p:pic>
      <p:sp>
        <p:nvSpPr>
          <p:cNvPr id="174" name="A perfectly valid question, with a truly wonderful answer. Ken Robinson is someone you could call the father of a modern creative education, and you would not be scoffed at for making such a statement. The man who challenged whether schools were killing "/>
          <p:cNvSpPr txBox="1"/>
          <p:nvPr/>
        </p:nvSpPr>
        <p:spPr>
          <a:xfrm>
            <a:off x="11564937" y="28471862"/>
            <a:ext cx="10056813" cy="3605908"/>
          </a:xfrm>
          <a:prstGeom prst="rect">
            <a:avLst/>
          </a:prstGeom>
          <a:ln w="12700">
            <a:miter lim="400000"/>
          </a:ln>
          <a:extLst>
            <a:ext uri="{C572A759-6A51-4108-AA02-DFA0A04FC94B}">
              <ma14:wrappingTextBoxFlag xmlns:ma14="http://schemas.microsoft.com/office/mac/drawingml/2011/main" val="1"/>
            </a:ext>
          </a:extLst>
        </p:spPr>
        <p:txBody>
          <a:bodyPr lIns="228589" tIns="228589" rIns="228589" bIns="228589">
            <a:normAutofit fontScale="100000" lnSpcReduction="0"/>
          </a:bodyPr>
          <a:lstStyle>
            <a:lvl1pPr defTabSz="4168457">
              <a:spcBef>
                <a:spcPts val="100"/>
              </a:spcBef>
              <a:buFont typeface="Arial"/>
              <a:defRPr sz="2375">
                <a:latin typeface="Trebuchet MS"/>
                <a:ea typeface="Trebuchet MS"/>
                <a:cs typeface="Trebuchet MS"/>
                <a:sym typeface="Trebuchet MS"/>
              </a:defRPr>
            </a:lvl1pPr>
          </a:lstStyle>
          <a:p>
            <a:pPr/>
            <a:r>
              <a:t>A perfectly valid question, with a truly wonderful answer. Ken Robinson is someone you could call the father of a modern creative education, and you would not be scoffed at for making such a statement. The man who challenged whether schools were killing creativity, and drew parallels between schools and factories (Robinson and Aronica, 2016) has pioneered a revolution of sorts, attempting to change the modern way in which we educate children in present day schooling.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PosterPresentations.com-36x48-Template-V2b">
  <a:themeElements>
    <a:clrScheme name="PosterPresentations.com-36x48-Template-V2b">
      <a:dk1>
        <a:srgbClr val="000000"/>
      </a:dk1>
      <a:lt1>
        <a:srgbClr val="E3E8F4"/>
      </a:lt1>
      <a:dk2>
        <a:srgbClr val="A7A7A7"/>
      </a:dk2>
      <a:lt2>
        <a:srgbClr val="535353"/>
      </a:lt2>
      <a:accent1>
        <a:srgbClr val="7FD13B"/>
      </a:accent1>
      <a:accent2>
        <a:srgbClr val="EA157A"/>
      </a:accent2>
      <a:accent3>
        <a:srgbClr val="9BBB59"/>
      </a:accent3>
      <a:accent4>
        <a:srgbClr val="8064A2"/>
      </a:accent4>
      <a:accent5>
        <a:srgbClr val="4BACC6"/>
      </a:accent5>
      <a:accent6>
        <a:srgbClr val="F79646"/>
      </a:accent6>
      <a:hlink>
        <a:srgbClr val="0000FF"/>
      </a:hlink>
      <a:folHlink>
        <a:srgbClr val="FF00FF"/>
      </a:folHlink>
    </a:clrScheme>
    <a:fontScheme name="PosterPresentations.com-36x48-Template-V2b">
      <a:majorFont>
        <a:latin typeface="Calibri"/>
        <a:ea typeface="Calibri"/>
        <a:cs typeface="Calibri"/>
      </a:majorFont>
      <a:minorFont>
        <a:latin typeface="Helvetica"/>
        <a:ea typeface="Helvetica"/>
        <a:cs typeface="Helvetica"/>
      </a:minorFont>
    </a:fontScheme>
    <a:fmtScheme name="PosterPresentations.com-36x48-Template-V2b">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PosterPresentations.com-36x48-Template-V2b">
  <a:themeElements>
    <a:clrScheme name="PosterPresentations.com-36x48-Template-V2b">
      <a:dk1>
        <a:srgbClr val="000000"/>
      </a:dk1>
      <a:lt1>
        <a:srgbClr val="FFFFFF"/>
      </a:lt1>
      <a:dk2>
        <a:srgbClr val="A7A7A7"/>
      </a:dk2>
      <a:lt2>
        <a:srgbClr val="535353"/>
      </a:lt2>
      <a:accent1>
        <a:srgbClr val="7FD13B"/>
      </a:accent1>
      <a:accent2>
        <a:srgbClr val="EA157A"/>
      </a:accent2>
      <a:accent3>
        <a:srgbClr val="9BBB59"/>
      </a:accent3>
      <a:accent4>
        <a:srgbClr val="8064A2"/>
      </a:accent4>
      <a:accent5>
        <a:srgbClr val="4BACC6"/>
      </a:accent5>
      <a:accent6>
        <a:srgbClr val="F79646"/>
      </a:accent6>
      <a:hlink>
        <a:srgbClr val="0000FF"/>
      </a:hlink>
      <a:folHlink>
        <a:srgbClr val="FF00FF"/>
      </a:folHlink>
    </a:clrScheme>
    <a:fontScheme name="PosterPresentations.com-36x48-Template-V2b">
      <a:majorFont>
        <a:latin typeface="Calibri"/>
        <a:ea typeface="Calibri"/>
        <a:cs typeface="Calibri"/>
      </a:majorFont>
      <a:minorFont>
        <a:latin typeface="Helvetica"/>
        <a:ea typeface="Helvetica"/>
        <a:cs typeface="Helvetica"/>
      </a:minorFont>
    </a:fontScheme>
    <a:fmtScheme name="PosterPresentations.com-36x48-Template-V2b">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7850"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