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73"/>
  </p:notesMasterIdLst>
  <p:sldIdLst>
    <p:sldId id="281" r:id="rId5"/>
    <p:sldId id="278" r:id="rId6"/>
    <p:sldId id="258" r:id="rId7"/>
    <p:sldId id="282" r:id="rId8"/>
    <p:sldId id="316" r:id="rId9"/>
    <p:sldId id="293" r:id="rId10"/>
    <p:sldId id="303" r:id="rId11"/>
    <p:sldId id="287" r:id="rId12"/>
    <p:sldId id="534" r:id="rId13"/>
    <p:sldId id="535" r:id="rId14"/>
    <p:sldId id="576" r:id="rId15"/>
    <p:sldId id="549" r:id="rId16"/>
    <p:sldId id="561" r:id="rId17"/>
    <p:sldId id="577" r:id="rId18"/>
    <p:sldId id="567" r:id="rId19"/>
    <p:sldId id="308" r:id="rId20"/>
    <p:sldId id="563" r:id="rId21"/>
    <p:sldId id="562" r:id="rId22"/>
    <p:sldId id="565" r:id="rId23"/>
    <p:sldId id="566" r:id="rId24"/>
    <p:sldId id="578" r:id="rId25"/>
    <p:sldId id="294" r:id="rId26"/>
    <p:sldId id="550" r:id="rId27"/>
    <p:sldId id="552" r:id="rId28"/>
    <p:sldId id="324" r:id="rId29"/>
    <p:sldId id="541" r:id="rId30"/>
    <p:sldId id="546" r:id="rId31"/>
    <p:sldId id="574" r:id="rId32"/>
    <p:sldId id="569" r:id="rId33"/>
    <p:sldId id="539" r:id="rId34"/>
    <p:sldId id="572" r:id="rId35"/>
    <p:sldId id="570" r:id="rId36"/>
    <p:sldId id="571" r:id="rId37"/>
    <p:sldId id="330" r:id="rId38"/>
    <p:sldId id="553" r:id="rId39"/>
    <p:sldId id="556" r:id="rId40"/>
    <p:sldId id="573" r:id="rId41"/>
    <p:sldId id="559" r:id="rId42"/>
    <p:sldId id="328" r:id="rId43"/>
    <p:sldId id="543" r:id="rId44"/>
    <p:sldId id="560" r:id="rId45"/>
    <p:sldId id="332" r:id="rId46"/>
    <p:sldId id="544" r:id="rId47"/>
    <p:sldId id="545" r:id="rId48"/>
    <p:sldId id="333" r:id="rId49"/>
    <p:sldId id="554" r:id="rId50"/>
    <p:sldId id="557" r:id="rId51"/>
    <p:sldId id="558" r:id="rId52"/>
    <p:sldId id="568" r:id="rId53"/>
    <p:sldId id="555" r:id="rId54"/>
    <p:sldId id="537" r:id="rId55"/>
    <p:sldId id="579" r:id="rId56"/>
    <p:sldId id="536" r:id="rId57"/>
    <p:sldId id="542" r:id="rId58"/>
    <p:sldId id="540" r:id="rId59"/>
    <p:sldId id="548" r:id="rId60"/>
    <p:sldId id="575" r:id="rId61"/>
    <p:sldId id="290" r:id="rId62"/>
    <p:sldId id="320" r:id="rId63"/>
    <p:sldId id="326" r:id="rId64"/>
    <p:sldId id="547" r:id="rId65"/>
    <p:sldId id="317" r:id="rId66"/>
    <p:sldId id="264" r:id="rId67"/>
    <p:sldId id="319" r:id="rId68"/>
    <p:sldId id="318" r:id="rId69"/>
    <p:sldId id="329" r:id="rId70"/>
    <p:sldId id="334" r:id="rId71"/>
    <p:sldId id="331"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80E5D4-0996-44C1-8F28-BF5678E655F3}" v="27" dt="2023-05-08T12:05:22.0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84" autoAdjust="0"/>
    <p:restoredTop sz="96101" autoAdjust="0"/>
  </p:normalViewPr>
  <p:slideViewPr>
    <p:cSldViewPr>
      <p:cViewPr varScale="1">
        <p:scale>
          <a:sx n="102" d="100"/>
          <a:sy n="102" d="100"/>
        </p:scale>
        <p:origin x="1008" y="108"/>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notesMaster" Target="notesMasters/notesMaster1.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A180E5D4-0996-44C1-8F28-BF5678E655F3}"/>
    <pc:docChg chg="custSel addSld delSld modSld sldOrd">
      <pc:chgData name="Aishat Bakre" userId="839b68a6-4a2b-45ef-9a5a-14f954bfea5f" providerId="ADAL" clId="{A180E5D4-0996-44C1-8F28-BF5678E655F3}" dt="2023-05-15T10:24:58.216" v="276" actId="20577"/>
      <pc:docMkLst>
        <pc:docMk/>
      </pc:docMkLst>
      <pc:sldChg chg="modSp">
        <pc:chgData name="Aishat Bakre" userId="839b68a6-4a2b-45ef-9a5a-14f954bfea5f" providerId="ADAL" clId="{A180E5D4-0996-44C1-8F28-BF5678E655F3}" dt="2023-04-29T13:41:41.350" v="189" actId="20577"/>
        <pc:sldMkLst>
          <pc:docMk/>
          <pc:sldMk cId="273160354" sldId="264"/>
        </pc:sldMkLst>
        <pc:spChg chg="mod">
          <ac:chgData name="Aishat Bakre" userId="839b68a6-4a2b-45ef-9a5a-14f954bfea5f" providerId="ADAL" clId="{A180E5D4-0996-44C1-8F28-BF5678E655F3}" dt="2023-04-29T13:41:41.350" v="189" actId="20577"/>
          <ac:spMkLst>
            <pc:docMk/>
            <pc:sldMk cId="273160354" sldId="264"/>
            <ac:spMk id="2" creationId="{00000000-0000-0000-0000-000000000000}"/>
          </ac:spMkLst>
        </pc:spChg>
      </pc:sldChg>
      <pc:sldChg chg="modSp mod">
        <pc:chgData name="Aishat Bakre" userId="839b68a6-4a2b-45ef-9a5a-14f954bfea5f" providerId="ADAL" clId="{A180E5D4-0996-44C1-8F28-BF5678E655F3}" dt="2023-05-15T10:16:14.826" v="262" actId="20577"/>
        <pc:sldMkLst>
          <pc:docMk/>
          <pc:sldMk cId="185145596" sldId="278"/>
        </pc:sldMkLst>
        <pc:spChg chg="mod">
          <ac:chgData name="Aishat Bakre" userId="839b68a6-4a2b-45ef-9a5a-14f954bfea5f" providerId="ADAL" clId="{A180E5D4-0996-44C1-8F28-BF5678E655F3}" dt="2023-05-15T10:16:14.826" v="262" actId="20577"/>
          <ac:spMkLst>
            <pc:docMk/>
            <pc:sldMk cId="185145596" sldId="278"/>
            <ac:spMk id="2" creationId="{418FDDB4-62E2-4E72-8631-55CE395CE12F}"/>
          </ac:spMkLst>
        </pc:spChg>
      </pc:sldChg>
      <pc:sldChg chg="modSp mod">
        <pc:chgData name="Aishat Bakre" userId="839b68a6-4a2b-45ef-9a5a-14f954bfea5f" providerId="ADAL" clId="{A180E5D4-0996-44C1-8F28-BF5678E655F3}" dt="2023-04-29T13:43:25.626" v="194" actId="113"/>
        <pc:sldMkLst>
          <pc:docMk/>
          <pc:sldMk cId="3636280152" sldId="290"/>
        </pc:sldMkLst>
        <pc:spChg chg="mod">
          <ac:chgData name="Aishat Bakre" userId="839b68a6-4a2b-45ef-9a5a-14f954bfea5f" providerId="ADAL" clId="{A180E5D4-0996-44C1-8F28-BF5678E655F3}" dt="2023-04-29T13:43:25.626" v="194" actId="113"/>
          <ac:spMkLst>
            <pc:docMk/>
            <pc:sldMk cId="3636280152" sldId="290"/>
            <ac:spMk id="3" creationId="{EC399A6B-A311-4AC2-A7A2-706DAC179D00}"/>
          </ac:spMkLst>
        </pc:spChg>
      </pc:sldChg>
      <pc:sldChg chg="modSp mod">
        <pc:chgData name="Aishat Bakre" userId="839b68a6-4a2b-45ef-9a5a-14f954bfea5f" providerId="ADAL" clId="{A180E5D4-0996-44C1-8F28-BF5678E655F3}" dt="2023-04-29T12:20:05.722" v="34" actId="1076"/>
        <pc:sldMkLst>
          <pc:docMk/>
          <pc:sldMk cId="2518974531" sldId="294"/>
        </pc:sldMkLst>
        <pc:spChg chg="mod">
          <ac:chgData name="Aishat Bakre" userId="839b68a6-4a2b-45ef-9a5a-14f954bfea5f" providerId="ADAL" clId="{A180E5D4-0996-44C1-8F28-BF5678E655F3}" dt="2023-04-29T12:20:05.722" v="34" actId="1076"/>
          <ac:spMkLst>
            <pc:docMk/>
            <pc:sldMk cId="2518974531" sldId="294"/>
            <ac:spMk id="2" creationId="{C3DED325-89E7-4DE6-B0C1-B14F3F0B7F3E}"/>
          </ac:spMkLst>
        </pc:spChg>
      </pc:sldChg>
      <pc:sldChg chg="modSp mod">
        <pc:chgData name="Aishat Bakre" userId="839b68a6-4a2b-45ef-9a5a-14f954bfea5f" providerId="ADAL" clId="{A180E5D4-0996-44C1-8F28-BF5678E655F3}" dt="2023-04-29T13:42:33.850" v="193" actId="20577"/>
        <pc:sldMkLst>
          <pc:docMk/>
          <pc:sldMk cId="2138170999" sldId="319"/>
        </pc:sldMkLst>
        <pc:spChg chg="mod">
          <ac:chgData name="Aishat Bakre" userId="839b68a6-4a2b-45ef-9a5a-14f954bfea5f" providerId="ADAL" clId="{A180E5D4-0996-44C1-8F28-BF5678E655F3}" dt="2023-04-29T13:42:33.850" v="193" actId="20577"/>
          <ac:spMkLst>
            <pc:docMk/>
            <pc:sldMk cId="2138170999" sldId="319"/>
            <ac:spMk id="3" creationId="{A285A915-C8E7-48A0-AF66-906AF8C17AE0}"/>
          </ac:spMkLst>
        </pc:spChg>
      </pc:sldChg>
      <pc:sldChg chg="modSp mod modNotesTx">
        <pc:chgData name="Aishat Bakre" userId="839b68a6-4a2b-45ef-9a5a-14f954bfea5f" providerId="ADAL" clId="{A180E5D4-0996-44C1-8F28-BF5678E655F3}" dt="2023-04-29T13:40:16.893" v="173" actId="20577"/>
        <pc:sldMkLst>
          <pc:docMk/>
          <pc:sldMk cId="1080030104" sldId="320"/>
        </pc:sldMkLst>
        <pc:spChg chg="mod">
          <ac:chgData name="Aishat Bakre" userId="839b68a6-4a2b-45ef-9a5a-14f954bfea5f" providerId="ADAL" clId="{A180E5D4-0996-44C1-8F28-BF5678E655F3}" dt="2023-04-29T13:37:38.879" v="61" actId="1076"/>
          <ac:spMkLst>
            <pc:docMk/>
            <pc:sldMk cId="1080030104" sldId="320"/>
            <ac:spMk id="2" creationId="{C3DED325-89E7-4DE6-B0C1-B14F3F0B7F3E}"/>
          </ac:spMkLst>
        </pc:spChg>
      </pc:sldChg>
      <pc:sldChg chg="modNotesTx">
        <pc:chgData name="Aishat Bakre" userId="839b68a6-4a2b-45ef-9a5a-14f954bfea5f" providerId="ADAL" clId="{A180E5D4-0996-44C1-8F28-BF5678E655F3}" dt="2023-05-08T12:05:28.485" v="223"/>
        <pc:sldMkLst>
          <pc:docMk/>
          <pc:sldMk cId="2931443881" sldId="326"/>
        </pc:sldMkLst>
      </pc:sldChg>
      <pc:sldChg chg="modNotesTx">
        <pc:chgData name="Aishat Bakre" userId="839b68a6-4a2b-45ef-9a5a-14f954bfea5f" providerId="ADAL" clId="{A180E5D4-0996-44C1-8F28-BF5678E655F3}" dt="2023-05-01T09:45:34.943" v="221"/>
        <pc:sldMkLst>
          <pc:docMk/>
          <pc:sldMk cId="1192533410" sldId="329"/>
        </pc:sldMkLst>
      </pc:sldChg>
      <pc:sldChg chg="modNotesTx">
        <pc:chgData name="Aishat Bakre" userId="839b68a6-4a2b-45ef-9a5a-14f954bfea5f" providerId="ADAL" clId="{A180E5D4-0996-44C1-8F28-BF5678E655F3}" dt="2023-05-01T09:46:11.345" v="222"/>
        <pc:sldMkLst>
          <pc:docMk/>
          <pc:sldMk cId="2475507059" sldId="334"/>
        </pc:sldMkLst>
      </pc:sldChg>
      <pc:sldChg chg="del">
        <pc:chgData name="Aishat Bakre" userId="839b68a6-4a2b-45ef-9a5a-14f954bfea5f" providerId="ADAL" clId="{A180E5D4-0996-44C1-8F28-BF5678E655F3}" dt="2023-04-30T09:47:36.210" v="203" actId="2696"/>
        <pc:sldMkLst>
          <pc:docMk/>
          <pc:sldMk cId="985046747" sldId="457"/>
        </pc:sldMkLst>
      </pc:sldChg>
      <pc:sldChg chg="modSp mod">
        <pc:chgData name="Aishat Bakre" userId="839b68a6-4a2b-45ef-9a5a-14f954bfea5f" providerId="ADAL" clId="{A180E5D4-0996-44C1-8F28-BF5678E655F3}" dt="2023-04-30T09:56:35.148" v="220" actId="20577"/>
        <pc:sldMkLst>
          <pc:docMk/>
          <pc:sldMk cId="261503687" sldId="540"/>
        </pc:sldMkLst>
        <pc:spChg chg="mod">
          <ac:chgData name="Aishat Bakre" userId="839b68a6-4a2b-45ef-9a5a-14f954bfea5f" providerId="ADAL" clId="{A180E5D4-0996-44C1-8F28-BF5678E655F3}" dt="2023-04-30T09:56:35.148" v="220" actId="20577"/>
          <ac:spMkLst>
            <pc:docMk/>
            <pc:sldMk cId="261503687" sldId="540"/>
            <ac:spMk id="2" creationId="{A0222497-2174-4EA7-82EF-4353B5063384}"/>
          </ac:spMkLst>
        </pc:spChg>
      </pc:sldChg>
      <pc:sldChg chg="modSp mod">
        <pc:chgData name="Aishat Bakre" userId="839b68a6-4a2b-45ef-9a5a-14f954bfea5f" providerId="ADAL" clId="{A180E5D4-0996-44C1-8F28-BF5678E655F3}" dt="2023-04-29T13:41:05.954" v="185" actId="20577"/>
        <pc:sldMkLst>
          <pc:docMk/>
          <pc:sldMk cId="1534160806" sldId="547"/>
        </pc:sldMkLst>
        <pc:spChg chg="mod">
          <ac:chgData name="Aishat Bakre" userId="839b68a6-4a2b-45ef-9a5a-14f954bfea5f" providerId="ADAL" clId="{A180E5D4-0996-44C1-8F28-BF5678E655F3}" dt="2023-04-29T13:41:05.954" v="185" actId="20577"/>
          <ac:spMkLst>
            <pc:docMk/>
            <pc:sldMk cId="1534160806" sldId="547"/>
            <ac:spMk id="2" creationId="{A58E6BB7-625E-4F3E-9CFB-0486587B2AC8}"/>
          </ac:spMkLst>
        </pc:spChg>
      </pc:sldChg>
      <pc:sldChg chg="modSp mod">
        <pc:chgData name="Aishat Bakre" userId="839b68a6-4a2b-45ef-9a5a-14f954bfea5f" providerId="ADAL" clId="{A180E5D4-0996-44C1-8F28-BF5678E655F3}" dt="2023-05-15T10:24:58.216" v="276" actId="20577"/>
        <pc:sldMkLst>
          <pc:docMk/>
          <pc:sldMk cId="2287086032" sldId="571"/>
        </pc:sldMkLst>
        <pc:spChg chg="mod">
          <ac:chgData name="Aishat Bakre" userId="839b68a6-4a2b-45ef-9a5a-14f954bfea5f" providerId="ADAL" clId="{A180E5D4-0996-44C1-8F28-BF5678E655F3}" dt="2023-05-15T10:24:58.216" v="276" actId="20577"/>
          <ac:spMkLst>
            <pc:docMk/>
            <pc:sldMk cId="2287086032" sldId="571"/>
            <ac:spMk id="3" creationId="{307B87B7-D5FB-1407-F629-7949F7B34CFF}"/>
          </ac:spMkLst>
        </pc:spChg>
      </pc:sldChg>
      <pc:sldChg chg="modSp mod">
        <pc:chgData name="Aishat Bakre" userId="839b68a6-4a2b-45ef-9a5a-14f954bfea5f" providerId="ADAL" clId="{A180E5D4-0996-44C1-8F28-BF5678E655F3}" dt="2023-04-29T13:44:26.194" v="202" actId="27636"/>
        <pc:sldMkLst>
          <pc:docMk/>
          <pc:sldMk cId="1207705789" sldId="575"/>
        </pc:sldMkLst>
        <pc:spChg chg="mod">
          <ac:chgData name="Aishat Bakre" userId="839b68a6-4a2b-45ef-9a5a-14f954bfea5f" providerId="ADAL" clId="{A180E5D4-0996-44C1-8F28-BF5678E655F3}" dt="2023-04-29T13:44:26.194" v="202" actId="27636"/>
          <ac:spMkLst>
            <pc:docMk/>
            <pc:sldMk cId="1207705789" sldId="575"/>
            <ac:spMk id="2" creationId="{EA89D4CF-FD2B-5620-D663-8AF00976DB53}"/>
          </ac:spMkLst>
        </pc:spChg>
      </pc:sldChg>
      <pc:sldChg chg="modSp new mod ord">
        <pc:chgData name="Aishat Bakre" userId="839b68a6-4a2b-45ef-9a5a-14f954bfea5f" providerId="ADAL" clId="{A180E5D4-0996-44C1-8F28-BF5678E655F3}" dt="2023-04-29T12:14:00.843" v="12"/>
        <pc:sldMkLst>
          <pc:docMk/>
          <pc:sldMk cId="4179911151" sldId="576"/>
        </pc:sldMkLst>
        <pc:spChg chg="mod">
          <ac:chgData name="Aishat Bakre" userId="839b68a6-4a2b-45ef-9a5a-14f954bfea5f" providerId="ADAL" clId="{A180E5D4-0996-44C1-8F28-BF5678E655F3}" dt="2023-04-29T12:13:32.262" v="10" actId="27636"/>
          <ac:spMkLst>
            <pc:docMk/>
            <pc:sldMk cId="4179911151" sldId="576"/>
            <ac:spMk id="2" creationId="{DEB1E076-B38C-07E6-8021-028FA57EBAB0}"/>
          </ac:spMkLst>
        </pc:spChg>
        <pc:spChg chg="mod">
          <ac:chgData name="Aishat Bakre" userId="839b68a6-4a2b-45ef-9a5a-14f954bfea5f" providerId="ADAL" clId="{A180E5D4-0996-44C1-8F28-BF5678E655F3}" dt="2023-04-29T12:13:20.337" v="6"/>
          <ac:spMkLst>
            <pc:docMk/>
            <pc:sldMk cId="4179911151" sldId="576"/>
            <ac:spMk id="3" creationId="{71FE6A8F-CA14-0E04-3E17-C76FAF68F33C}"/>
          </ac:spMkLst>
        </pc:spChg>
      </pc:sldChg>
      <pc:sldChg chg="modSp new mod">
        <pc:chgData name="Aishat Bakre" userId="839b68a6-4a2b-45ef-9a5a-14f954bfea5f" providerId="ADAL" clId="{A180E5D4-0996-44C1-8F28-BF5678E655F3}" dt="2023-04-29T12:17:29.788" v="26" actId="20577"/>
        <pc:sldMkLst>
          <pc:docMk/>
          <pc:sldMk cId="3493343003" sldId="577"/>
        </pc:sldMkLst>
        <pc:spChg chg="mod">
          <ac:chgData name="Aishat Bakre" userId="839b68a6-4a2b-45ef-9a5a-14f954bfea5f" providerId="ADAL" clId="{A180E5D4-0996-44C1-8F28-BF5678E655F3}" dt="2023-04-29T12:17:29.788" v="26" actId="20577"/>
          <ac:spMkLst>
            <pc:docMk/>
            <pc:sldMk cId="3493343003" sldId="577"/>
            <ac:spMk id="2" creationId="{FB7E7C24-3A7D-A013-CC47-1D37CB368755}"/>
          </ac:spMkLst>
        </pc:spChg>
        <pc:spChg chg="mod">
          <ac:chgData name="Aishat Bakre" userId="839b68a6-4a2b-45ef-9a5a-14f954bfea5f" providerId="ADAL" clId="{A180E5D4-0996-44C1-8F28-BF5678E655F3}" dt="2023-04-29T12:17:06.779" v="20" actId="113"/>
          <ac:spMkLst>
            <pc:docMk/>
            <pc:sldMk cId="3493343003" sldId="577"/>
            <ac:spMk id="3" creationId="{5323C45E-89A7-E95F-7EC9-1692AD71C4E5}"/>
          </ac:spMkLst>
        </pc:spChg>
      </pc:sldChg>
      <pc:sldChg chg="modSp">
        <pc:chgData name="Aishat Bakre" userId="839b68a6-4a2b-45ef-9a5a-14f954bfea5f" providerId="ADAL" clId="{A180E5D4-0996-44C1-8F28-BF5678E655F3}" dt="2023-04-29T12:20:41.276" v="51" actId="20577"/>
        <pc:sldMkLst>
          <pc:docMk/>
          <pc:sldMk cId="1795299479" sldId="578"/>
        </pc:sldMkLst>
        <pc:spChg chg="mod">
          <ac:chgData name="Aishat Bakre" userId="839b68a6-4a2b-45ef-9a5a-14f954bfea5f" providerId="ADAL" clId="{A180E5D4-0996-44C1-8F28-BF5678E655F3}" dt="2023-04-29T12:20:41.276" v="51" actId="20577"/>
          <ac:spMkLst>
            <pc:docMk/>
            <pc:sldMk cId="1795299479" sldId="578"/>
            <ac:spMk id="3" creationId="{00000000-0000-0000-0000-000000000000}"/>
          </ac:spMkLst>
        </pc:spChg>
      </pc:sldChg>
      <pc:sldChg chg="addSp modSp new mod ord">
        <pc:chgData name="Aishat Bakre" userId="839b68a6-4a2b-45ef-9a5a-14f954bfea5f" providerId="ADAL" clId="{A180E5D4-0996-44C1-8F28-BF5678E655F3}" dt="2023-04-30T09:56:10.277" v="219" actId="1076"/>
        <pc:sldMkLst>
          <pc:docMk/>
          <pc:sldMk cId="1118839696" sldId="579"/>
        </pc:sldMkLst>
        <pc:spChg chg="mod">
          <ac:chgData name="Aishat Bakre" userId="839b68a6-4a2b-45ef-9a5a-14f954bfea5f" providerId="ADAL" clId="{A180E5D4-0996-44C1-8F28-BF5678E655F3}" dt="2023-04-30T09:53:13.876" v="207"/>
          <ac:spMkLst>
            <pc:docMk/>
            <pc:sldMk cId="1118839696" sldId="579"/>
            <ac:spMk id="2" creationId="{09B75AA8-1180-39A7-6D22-A3EC09C0702F}"/>
          </ac:spMkLst>
        </pc:spChg>
        <pc:picChg chg="add mod">
          <ac:chgData name="Aishat Bakre" userId="839b68a6-4a2b-45ef-9a5a-14f954bfea5f" providerId="ADAL" clId="{A180E5D4-0996-44C1-8F28-BF5678E655F3}" dt="2023-04-30T09:56:10.277" v="219" actId="1076"/>
          <ac:picMkLst>
            <pc:docMk/>
            <pc:sldMk cId="1118839696" sldId="579"/>
            <ac:picMk id="3" creationId="{0C8B2C8B-0A2C-4F24-2C3F-31E45344135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15/05/2023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questionpro.com/blog/quantitative-market-research/"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questionpro.com/blog/qualitative-market-research/"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library.lasalle.edu/c.php?g=225780&amp;p=3112085"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a-XtVF7Bofg"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Jd3gFT0-C4s"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Risk factor: </a:t>
            </a:r>
            <a:r>
              <a:rPr lang="en-GB" b="0" i="0" dirty="0">
                <a:solidFill>
                  <a:srgbClr val="202124"/>
                </a:solidFill>
                <a:effectLst/>
                <a:latin typeface="arial" panose="020B0604020202020204" pitchFamily="34" charset="0"/>
              </a:rPr>
              <a:t>Something that increases the chance of developing a disease</a:t>
            </a:r>
            <a:endParaRPr lang="en-GB" b="0" dirty="0"/>
          </a:p>
        </p:txBody>
      </p:sp>
      <p:sp>
        <p:nvSpPr>
          <p:cNvPr id="4" name="Slide Number Placeholder 3"/>
          <p:cNvSpPr>
            <a:spLocks noGrp="1"/>
          </p:cNvSpPr>
          <p:nvPr>
            <p:ph type="sldNum" sz="quarter" idx="5"/>
          </p:nvPr>
        </p:nvSpPr>
        <p:spPr/>
        <p:txBody>
          <a:bodyPr/>
          <a:lstStyle/>
          <a:p>
            <a:fld id="{09E93E3F-47AD-445B-ACB4-02F085C44548}" type="slidenum">
              <a:rPr lang="en-GB" smtClean="0"/>
              <a:t>8</a:t>
            </a:fld>
            <a:endParaRPr lang="en-GB"/>
          </a:p>
        </p:txBody>
      </p:sp>
    </p:spTree>
    <p:extLst>
      <p:ext uri="{BB962C8B-B14F-4D97-AF65-F5344CB8AC3E}">
        <p14:creationId xmlns:p14="http://schemas.microsoft.com/office/powerpoint/2010/main" val="274099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9</a:t>
            </a:fld>
            <a:endParaRPr lang="en-GB"/>
          </a:p>
        </p:txBody>
      </p:sp>
    </p:spTree>
    <p:extLst>
      <p:ext uri="{BB962C8B-B14F-4D97-AF65-F5344CB8AC3E}">
        <p14:creationId xmlns:p14="http://schemas.microsoft.com/office/powerpoint/2010/main" val="1562949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well-planned research design helps ensure that your methods match your research aims and that you use the right kind of analysis for your data.</a:t>
            </a:r>
          </a:p>
          <a:p>
            <a:r>
              <a:rPr lang="en-GB" dirty="0"/>
              <a:t> Research design is the structure of research that guides the process of research from the formulation of the research questions and hypotheses to reporting the research findings. </a:t>
            </a:r>
          </a:p>
        </p:txBody>
      </p:sp>
      <p:sp>
        <p:nvSpPr>
          <p:cNvPr id="4" name="Slide Number Placeholder 3"/>
          <p:cNvSpPr>
            <a:spLocks noGrp="1"/>
          </p:cNvSpPr>
          <p:nvPr>
            <p:ph type="sldNum" sz="quarter" idx="5"/>
          </p:nvPr>
        </p:nvSpPr>
        <p:spPr/>
        <p:txBody>
          <a:bodyPr/>
          <a:lstStyle/>
          <a:p>
            <a:fld id="{09E93E3F-47AD-445B-ACB4-02F085C44548}" type="slidenum">
              <a:rPr lang="en-GB" smtClean="0"/>
              <a:t>12</a:t>
            </a:fld>
            <a:endParaRPr lang="en-GB"/>
          </a:p>
        </p:txBody>
      </p:sp>
    </p:spTree>
    <p:extLst>
      <p:ext uri="{BB962C8B-B14F-4D97-AF65-F5344CB8AC3E}">
        <p14:creationId xmlns:p14="http://schemas.microsoft.com/office/powerpoint/2010/main" val="108356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ira Sans" panose="020B0604020202020204" pitchFamily="34" charset="0"/>
              </a:rPr>
              <a:t>Empirical research is defined as any research where conclusions of the study is strictly drawn from concretely empirical evidence, and therefore “verifiable” evidence.</a:t>
            </a:r>
          </a:p>
          <a:p>
            <a:pPr algn="l"/>
            <a:r>
              <a:rPr lang="en-GB" b="0" i="0" dirty="0">
                <a:effectLst/>
                <a:latin typeface="Fira Sans" panose="020B0604020202020204" pitchFamily="34" charset="0"/>
              </a:rPr>
              <a:t>This empirical evidence can be gathered using </a:t>
            </a:r>
            <a:r>
              <a:rPr lang="en-GB" b="0" i="0" u="none" strike="noStrike" dirty="0">
                <a:solidFill>
                  <a:srgbClr val="1B87E6"/>
                </a:solidFill>
                <a:effectLst/>
                <a:latin typeface="Fira Sans" panose="020B0604020202020204" pitchFamily="34" charset="0"/>
                <a:hlinkClick r:id="rId3"/>
              </a:rPr>
              <a:t>quantitative research</a:t>
            </a:r>
            <a:r>
              <a:rPr lang="en-GB" b="0" i="0" dirty="0">
                <a:effectLst/>
                <a:latin typeface="Fira Sans" panose="020B0604020202020204" pitchFamily="34" charset="0"/>
              </a:rPr>
              <a:t> and </a:t>
            </a:r>
            <a:r>
              <a:rPr lang="en-GB" b="0" i="0" u="none" strike="noStrike" dirty="0">
                <a:solidFill>
                  <a:srgbClr val="1B87E6"/>
                </a:solidFill>
                <a:effectLst/>
                <a:latin typeface="Fira Sans" panose="020B0604020202020204" pitchFamily="34" charset="0"/>
                <a:hlinkClick r:id="rId4"/>
              </a:rPr>
              <a:t>qualitative research</a:t>
            </a:r>
            <a:r>
              <a:rPr lang="en-GB" b="0" i="0" dirty="0">
                <a:effectLst/>
                <a:latin typeface="Fira Sans" panose="020B0604020202020204" pitchFamily="34" charset="0"/>
              </a:rPr>
              <a:t> methods.</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13</a:t>
            </a:fld>
            <a:endParaRPr lang="en-GB"/>
          </a:p>
        </p:txBody>
      </p:sp>
    </p:spTree>
    <p:extLst>
      <p:ext uri="{BB962C8B-B14F-4D97-AF65-F5344CB8AC3E}">
        <p14:creationId xmlns:p14="http://schemas.microsoft.com/office/powerpoint/2010/main" val="656118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"Empirical Research"? - Qualitative and Quantitative Research - </a:t>
            </a:r>
            <a:r>
              <a:rPr lang="en-GB" dirty="0" err="1">
                <a:hlinkClick r:id="rId3"/>
              </a:rPr>
              <a:t>LibGuides</a:t>
            </a:r>
            <a:r>
              <a:rPr lang="en-GB" dirty="0">
                <a:hlinkClick r:id="rId3"/>
              </a:rPr>
              <a:t> at La Salle University</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15</a:t>
            </a:fld>
            <a:endParaRPr lang="en-GB"/>
          </a:p>
        </p:txBody>
      </p:sp>
    </p:spTree>
    <p:extLst>
      <p:ext uri="{BB962C8B-B14F-4D97-AF65-F5344CB8AC3E}">
        <p14:creationId xmlns:p14="http://schemas.microsoft.com/office/powerpoint/2010/main" val="3649283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true experiment is often thought of as a laboratory study, but this is not always the case; a laboratory setting has nothing to do with it. A true experiment is any study where an effort is made to identify and impose control over all other variables except one.</a:t>
            </a:r>
          </a:p>
        </p:txBody>
      </p:sp>
      <p:sp>
        <p:nvSpPr>
          <p:cNvPr id="4" name="Slide Number Placeholder 3"/>
          <p:cNvSpPr>
            <a:spLocks noGrp="1"/>
          </p:cNvSpPr>
          <p:nvPr>
            <p:ph type="sldNum" sz="quarter" idx="5"/>
          </p:nvPr>
        </p:nvSpPr>
        <p:spPr/>
        <p:txBody>
          <a:bodyPr/>
          <a:lstStyle/>
          <a:p>
            <a:fld id="{09E93E3F-47AD-445B-ACB4-02F085C44548}" type="slidenum">
              <a:rPr lang="en-GB" smtClean="0"/>
              <a:t>20</a:t>
            </a:fld>
            <a:endParaRPr lang="en-GB"/>
          </a:p>
        </p:txBody>
      </p:sp>
    </p:spTree>
    <p:extLst>
      <p:ext uri="{BB962C8B-B14F-4D97-AF65-F5344CB8AC3E}">
        <p14:creationId xmlns:p14="http://schemas.microsoft.com/office/powerpoint/2010/main" val="4129510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The Framingham study is a well-known cohort study that has followed over 5,000 residents of Framingham, Massachusetts, since the early 1950s to establish the rates and risk factors for heart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000000"/>
                </a:solidFill>
                <a:effectLst/>
                <a:latin typeface="Open Sans" panose="020B0606030504020204" pitchFamily="34" charset="0"/>
              </a:rPr>
              <a:t>Kannel</a:t>
            </a:r>
            <a:r>
              <a:rPr lang="en-GB" b="0" i="0" dirty="0">
                <a:solidFill>
                  <a:srgbClr val="000000"/>
                </a:solidFill>
                <a:effectLst/>
                <a:latin typeface="Open Sans" panose="020B0606030504020204" pitchFamily="34" charset="0"/>
              </a:rPr>
              <a:t> WB. The Framingham Study: its 50-year legacy and future promise. J </a:t>
            </a:r>
            <a:r>
              <a:rPr lang="en-GB" b="0" i="0" dirty="0" err="1">
                <a:solidFill>
                  <a:srgbClr val="000000"/>
                </a:solidFill>
                <a:effectLst/>
                <a:latin typeface="Open Sans" panose="020B0606030504020204" pitchFamily="34" charset="0"/>
              </a:rPr>
              <a:t>Atheroscler</a:t>
            </a:r>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Thromb</a:t>
            </a:r>
            <a:r>
              <a:rPr lang="en-GB" b="0" i="0" dirty="0">
                <a:solidFill>
                  <a:srgbClr val="000000"/>
                </a:solidFill>
                <a:effectLst/>
                <a:latin typeface="Open Sans" panose="020B0606030504020204" pitchFamily="34" charset="0"/>
              </a:rPr>
              <a:t> 2000;6:60-6.</a:t>
            </a:r>
          </a:p>
          <a:p>
            <a:endParaRPr lang="en-GB" b="0" i="0" dirty="0">
              <a:solidFill>
                <a:srgbClr val="000000"/>
              </a:solidFill>
              <a:effectLst/>
              <a:latin typeface="Open Sans" panose="020B0606030504020204" pitchFamily="34" charset="0"/>
            </a:endParaRP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The Nurses Health Study and the Nurses Health Study II are cohort studies established in 1976 and 1989, respectively, that have followed over 100,000 nurses each and have provided useful information on oral contraceptives, diet, and lifestyle risk factors.</a:t>
            </a:r>
          </a:p>
          <a:p>
            <a:r>
              <a:rPr lang="en-GB" b="0" i="0" dirty="0">
                <a:solidFill>
                  <a:srgbClr val="000000"/>
                </a:solidFill>
                <a:effectLst/>
                <a:latin typeface="Open Sans" panose="020B0606030504020204" pitchFamily="34" charset="0"/>
              </a:rPr>
              <a:t>These studies are sometimes called </a:t>
            </a:r>
            <a:r>
              <a:rPr lang="en-GB" b="1" i="0" dirty="0">
                <a:solidFill>
                  <a:srgbClr val="000000"/>
                </a:solidFill>
                <a:effectLst/>
                <a:latin typeface="Open Sans" panose="020B0606030504020204" pitchFamily="34" charset="0"/>
              </a:rPr>
              <a:t>follow-up</a:t>
            </a:r>
            <a:r>
              <a:rPr lang="en-GB" b="0" i="0" dirty="0">
                <a:solidFill>
                  <a:srgbClr val="000000"/>
                </a:solidFill>
                <a:effectLst/>
                <a:latin typeface="Open Sans" panose="020B0606030504020204" pitchFamily="34" charset="0"/>
              </a:rPr>
              <a:t> or </a:t>
            </a:r>
            <a:r>
              <a:rPr lang="en-GB" b="1" i="0" dirty="0">
                <a:solidFill>
                  <a:srgbClr val="000000"/>
                </a:solidFill>
                <a:effectLst/>
                <a:latin typeface="Open Sans" panose="020B0606030504020204" pitchFamily="34" charset="0"/>
              </a:rPr>
              <a:t>prospective </a:t>
            </a:r>
            <a:r>
              <a:rPr lang="en-GB" b="0" i="0" dirty="0">
                <a:solidFill>
                  <a:srgbClr val="000000"/>
                </a:solidFill>
                <a:effectLst/>
                <a:latin typeface="Open Sans" panose="020B0606030504020204" pitchFamily="34" charset="0"/>
              </a:rPr>
              <a:t>cohort studies, because participants are enrolled as the study begins and are then followed prospectively over time to identify occurrence of the outcomes of interest.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104801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Another type of cohort study is </a:t>
            </a:r>
            <a:r>
              <a:rPr lang="en-GB" b="1" i="0" dirty="0">
                <a:solidFill>
                  <a:srgbClr val="000000"/>
                </a:solidFill>
                <a:effectLst/>
                <a:latin typeface="Open Sans" panose="020B0606030504020204" pitchFamily="34" charset="0"/>
              </a:rPr>
              <a:t>Retrospective</a:t>
            </a:r>
            <a:r>
              <a:rPr lang="en-GB" b="0" i="0" dirty="0">
                <a:solidFill>
                  <a:srgbClr val="000000"/>
                </a:solidFill>
                <a:effectLst/>
                <a:latin typeface="Open Sans" panose="020B0606030504020204" pitchFamily="34" charset="0"/>
              </a:rPr>
              <a:t> cohort study. In this type of study both the exposure and the outcomes have already occurred. Just as in a prospective cohort study, the investigator calculates and compares rates of disease in the exposed and unexposed groups. Retrospective cohort studies are commonly used in investigations of disease in groups of easily identified people such as workers at a particular factory or attendees at a wedding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30</a:t>
            </a:fld>
            <a:endParaRPr lang="en-GB"/>
          </a:p>
        </p:txBody>
      </p:sp>
    </p:spTree>
    <p:extLst>
      <p:ext uri="{BB962C8B-B14F-4D97-AF65-F5344CB8AC3E}">
        <p14:creationId xmlns:p14="http://schemas.microsoft.com/office/powerpoint/2010/main" val="490803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called prevalence studies</a:t>
            </a:r>
          </a:p>
        </p:txBody>
      </p:sp>
      <p:sp>
        <p:nvSpPr>
          <p:cNvPr id="4" name="Slide Number Placeholder 3"/>
          <p:cNvSpPr>
            <a:spLocks noGrp="1"/>
          </p:cNvSpPr>
          <p:nvPr>
            <p:ph type="sldNum" sz="quarter" idx="5"/>
          </p:nvPr>
        </p:nvSpPr>
        <p:spPr/>
        <p:txBody>
          <a:bodyPr/>
          <a:lstStyle/>
          <a:p>
            <a:fld id="{09E93E3F-47AD-445B-ACB4-02F085C44548}" type="slidenum">
              <a:rPr lang="en-GB" smtClean="0"/>
              <a:t>34</a:t>
            </a:fld>
            <a:endParaRPr lang="en-GB"/>
          </a:p>
        </p:txBody>
      </p:sp>
    </p:spTree>
    <p:extLst>
      <p:ext uri="{BB962C8B-B14F-4D97-AF65-F5344CB8AC3E}">
        <p14:creationId xmlns:p14="http://schemas.microsoft.com/office/powerpoint/2010/main" val="1005428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38</a:t>
            </a:fld>
            <a:endParaRPr lang="en-GB"/>
          </a:p>
        </p:txBody>
      </p:sp>
    </p:spTree>
    <p:extLst>
      <p:ext uri="{BB962C8B-B14F-4D97-AF65-F5344CB8AC3E}">
        <p14:creationId xmlns:p14="http://schemas.microsoft.com/office/powerpoint/2010/main" val="2225378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Ou</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41</a:t>
            </a:fld>
            <a:endParaRPr lang="en-GB"/>
          </a:p>
        </p:txBody>
      </p:sp>
    </p:spTree>
    <p:extLst>
      <p:ext uri="{BB962C8B-B14F-4D97-AF65-F5344CB8AC3E}">
        <p14:creationId xmlns:p14="http://schemas.microsoft.com/office/powerpoint/2010/main" val="4007375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48</a:t>
            </a:fld>
            <a:endParaRPr lang="en-GB"/>
          </a:p>
        </p:txBody>
      </p:sp>
    </p:spTree>
    <p:extLst>
      <p:ext uri="{BB962C8B-B14F-4D97-AF65-F5344CB8AC3E}">
        <p14:creationId xmlns:p14="http://schemas.microsoft.com/office/powerpoint/2010/main" val="2003954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be further discussed in week 7 introduction to qualitative research </a:t>
            </a:r>
          </a:p>
        </p:txBody>
      </p:sp>
      <p:sp>
        <p:nvSpPr>
          <p:cNvPr id="4" name="Slide Number Placeholder 3"/>
          <p:cNvSpPr>
            <a:spLocks noGrp="1"/>
          </p:cNvSpPr>
          <p:nvPr>
            <p:ph type="sldNum" sz="quarter" idx="5"/>
          </p:nvPr>
        </p:nvSpPr>
        <p:spPr/>
        <p:txBody>
          <a:bodyPr/>
          <a:lstStyle/>
          <a:p>
            <a:fld id="{09E93E3F-47AD-445B-ACB4-02F085C44548}" type="slidenum">
              <a:rPr lang="en-GB" smtClean="0"/>
              <a:t>59</a:t>
            </a:fld>
            <a:endParaRPr lang="en-GB"/>
          </a:p>
        </p:txBody>
      </p:sp>
    </p:spTree>
    <p:extLst>
      <p:ext uri="{BB962C8B-B14F-4D97-AF65-F5344CB8AC3E}">
        <p14:creationId xmlns:p14="http://schemas.microsoft.com/office/powerpoint/2010/main" val="12903056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will be further discussed in week 7 introduction to qualitative research </a:t>
            </a:r>
          </a:p>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60</a:t>
            </a:fld>
            <a:endParaRPr lang="en-GB"/>
          </a:p>
        </p:txBody>
      </p:sp>
    </p:spTree>
    <p:extLst>
      <p:ext uri="{BB962C8B-B14F-4D97-AF65-F5344CB8AC3E}">
        <p14:creationId xmlns:p14="http://schemas.microsoft.com/office/powerpoint/2010/main" val="1633940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Quantitative vs. Qualitative Research: The Differences Explained | </a:t>
            </a:r>
            <a:r>
              <a:rPr lang="en-GB" dirty="0" err="1">
                <a:hlinkClick r:id="rId3"/>
              </a:rPr>
              <a:t>Scribbr</a:t>
            </a:r>
            <a:r>
              <a:rPr lang="en-GB" dirty="0">
                <a:hlinkClick r:id="rId3"/>
              </a:rPr>
              <a:t> 🎓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66</a:t>
            </a:fld>
            <a:endParaRPr lang="en-GB"/>
          </a:p>
        </p:txBody>
      </p:sp>
    </p:spTree>
    <p:extLst>
      <p:ext uri="{BB962C8B-B14F-4D97-AF65-F5344CB8AC3E}">
        <p14:creationId xmlns:p14="http://schemas.microsoft.com/office/powerpoint/2010/main" val="37484414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Epidemiological Studies: A Beginners guide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67</a:t>
            </a:fld>
            <a:endParaRPr lang="en-GB"/>
          </a:p>
        </p:txBody>
      </p:sp>
    </p:spTree>
    <p:extLst>
      <p:ext uri="{BB962C8B-B14F-4D97-AF65-F5344CB8AC3E}">
        <p14:creationId xmlns:p14="http://schemas.microsoft.com/office/powerpoint/2010/main" val="1342967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15/05/2023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15/05/2023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15/05/2023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15/05/2023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15/05/2023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45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15/05/2023</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a-XtVF7Bofg" TargetMode="External"/><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Jd3gFT0-C4s" TargetMode="External"/><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hyperlink" Target="https://www.scribbr.co.uk/research-methods/research-desig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a:bodyPr>
          <a:lstStyle/>
          <a:p>
            <a:r>
              <a:rPr lang="en-GB" sz="4400" b="1" dirty="0">
                <a:solidFill>
                  <a:schemeClr val="bg1"/>
                </a:solidFill>
              </a:rPr>
              <a:t>PRACTICE-BASED RESEARCH</a:t>
            </a:r>
            <a:endParaRPr lang="en-GB" b="1" dirty="0">
              <a:solidFill>
                <a:schemeClr val="tx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p:cNvSpPr>
          <p:nvPr>
            <p:ph sz="quarter" idx="13"/>
          </p:nvPr>
        </p:nvSpPr>
        <p:spPr>
          <a:xfrm>
            <a:off x="457200" y="5373216"/>
            <a:ext cx="3682752" cy="936104"/>
          </a:xfrm>
          <a:prstGeom prst="rect">
            <a:avLst/>
          </a:prstGeom>
          <a:gradFill>
            <a:gsLst>
              <a:gs pos="0">
                <a:srgbClr val="040538"/>
              </a:gs>
              <a:gs pos="100000">
                <a:srgbClr val="080B7A"/>
              </a:gs>
            </a:gsLst>
            <a:lin ang="5400000" scaled="1"/>
          </a:gradFill>
        </p:spPr>
        <p:txBody>
          <a:bodyPr>
            <a:normAutofit/>
          </a:bodyPr>
          <a:lstStyle/>
          <a:p>
            <a:pPr marL="0" indent="0">
              <a:lnSpc>
                <a:spcPct val="90000"/>
              </a:lnSpc>
              <a:buNone/>
            </a:pPr>
            <a:r>
              <a:rPr lang="en-GB" sz="2800" b="1" dirty="0">
                <a:solidFill>
                  <a:schemeClr val="bg1"/>
                </a:solidFill>
              </a:rPr>
              <a:t>Dr AISHAT T. BAKRE</a:t>
            </a:r>
          </a:p>
          <a:p>
            <a:pPr>
              <a:lnSpc>
                <a:spcPct val="90000"/>
              </a:lnSpc>
            </a:pPr>
            <a:endParaRPr lang="en-GB" sz="2000" b="1" dirty="0"/>
          </a:p>
          <a:p>
            <a:pPr>
              <a:lnSpc>
                <a:spcPct val="90000"/>
              </a:lnSpc>
            </a:pPr>
            <a:endParaRPr lang="en-GB" sz="2000" b="1" dirty="0"/>
          </a:p>
        </p:txBody>
      </p:sp>
      <p:sp>
        <p:nvSpPr>
          <p:cNvPr id="5" name="TextBox 4">
            <a:extLst>
              <a:ext uri="{FF2B5EF4-FFF2-40B4-BE49-F238E27FC236}">
                <a16:creationId xmlns:a16="http://schemas.microsoft.com/office/drawing/2014/main" id="{C8DE511B-0993-6F59-25F5-5F54D955ECD3}"/>
              </a:ext>
            </a:extLst>
          </p:cNvPr>
          <p:cNvSpPr txBox="1"/>
          <p:nvPr/>
        </p:nvSpPr>
        <p:spPr>
          <a:xfrm>
            <a:off x="6732240" y="5301208"/>
            <a:ext cx="2232248" cy="461665"/>
          </a:xfrm>
          <a:prstGeom prst="rect">
            <a:avLst/>
          </a:prstGeom>
          <a:noFill/>
        </p:spPr>
        <p:txBody>
          <a:bodyPr wrap="square">
            <a:spAutoFit/>
          </a:bodyPr>
          <a:lstStyle/>
          <a:p>
            <a:r>
              <a:rPr kumimoji="0" lang="en-GB" sz="24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LCHS7001</a:t>
            </a:r>
            <a:endParaRPr lang="en-GB" dirty="0">
              <a:solidFill>
                <a:schemeClr val="bg1"/>
              </a:solidFill>
            </a:endParaRPr>
          </a:p>
        </p:txBody>
      </p:sp>
      <p:sp>
        <p:nvSpPr>
          <p:cNvPr id="8" name="TextBox 7">
            <a:extLst>
              <a:ext uri="{FF2B5EF4-FFF2-40B4-BE49-F238E27FC236}">
                <a16:creationId xmlns:a16="http://schemas.microsoft.com/office/drawing/2014/main" id="{44DBB7A6-E0BF-1C24-8C00-1EBDF11889A6}"/>
              </a:ext>
            </a:extLst>
          </p:cNvPr>
          <p:cNvSpPr txBox="1"/>
          <p:nvPr/>
        </p:nvSpPr>
        <p:spPr>
          <a:xfrm>
            <a:off x="1331640" y="3068960"/>
            <a:ext cx="6840760" cy="1200329"/>
          </a:xfrm>
          <a:prstGeom prst="rect">
            <a:avLst/>
          </a:prstGeom>
          <a:noFill/>
        </p:spPr>
        <p:txBody>
          <a:bodyPr wrap="square">
            <a:spAutoFit/>
          </a:bodyPr>
          <a:lstStyle/>
          <a:p>
            <a:pPr algn="ctr"/>
            <a:r>
              <a:rPr lang="en-GB" sz="3600" b="1" dirty="0">
                <a:solidFill>
                  <a:schemeClr val="bg1"/>
                </a:solidFill>
              </a:rPr>
              <a:t>RESEARCH METHODOLOGY: </a:t>
            </a:r>
          </a:p>
          <a:p>
            <a:pPr algn="ctr"/>
            <a:r>
              <a:rPr lang="en-GB" sz="3600" b="1" dirty="0">
                <a:solidFill>
                  <a:schemeClr val="bg1"/>
                </a:solidFill>
              </a:rPr>
              <a:t>AN OVERVIEW</a:t>
            </a: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a:xfrm>
            <a:off x="1257939" y="2924944"/>
            <a:ext cx="7408333" cy="3450696"/>
          </a:xfrm>
        </p:spPr>
        <p:txBody>
          <a:bodyPr>
            <a:normAutofit/>
          </a:bodyPr>
          <a:lstStyle/>
          <a:p>
            <a:pPr marL="0" indent="0">
              <a:buClr>
                <a:srgbClr val="FFFF00"/>
              </a:buClr>
              <a:buNone/>
            </a:pPr>
            <a:r>
              <a:rPr lang="en-GB" dirty="0">
                <a:solidFill>
                  <a:srgbClr val="FFFF00"/>
                </a:solidFill>
              </a:rPr>
              <a:t>To understand: </a:t>
            </a:r>
          </a:p>
          <a:p>
            <a:pPr>
              <a:buClr>
                <a:srgbClr val="FFFF00"/>
              </a:buClr>
              <a:buFont typeface="Wingdings" panose="05000000000000000000" pitchFamily="2" charset="2"/>
              <a:buChar char="v"/>
            </a:pPr>
            <a:r>
              <a:rPr lang="en-GB" dirty="0">
                <a:solidFill>
                  <a:srgbClr val="FFFF00"/>
                </a:solidFill>
              </a:rPr>
              <a:t>The meaning of the term research methodology</a:t>
            </a:r>
          </a:p>
          <a:p>
            <a:pPr>
              <a:buClr>
                <a:srgbClr val="FFFF00"/>
              </a:buClr>
              <a:buFont typeface="Wingdings" panose="05000000000000000000" pitchFamily="2" charset="2"/>
              <a:buChar char="v"/>
            </a:pPr>
            <a:r>
              <a:rPr lang="en-GB" dirty="0">
                <a:solidFill>
                  <a:srgbClr val="FFFF00"/>
                </a:solidFill>
              </a:rPr>
              <a:t>The meaning of the term research methods</a:t>
            </a:r>
          </a:p>
          <a:p>
            <a:pPr>
              <a:buClr>
                <a:srgbClr val="FFFF00"/>
              </a:buClr>
              <a:buFont typeface="Wingdings" panose="05000000000000000000" pitchFamily="2" charset="2"/>
              <a:buChar char="v"/>
            </a:pPr>
            <a:r>
              <a:rPr lang="en-GB" dirty="0">
                <a:solidFill>
                  <a:srgbClr val="FFFF00"/>
                </a:solidFill>
              </a:rPr>
              <a:t>The different types of research methods</a:t>
            </a:r>
          </a:p>
          <a:p>
            <a:pPr>
              <a:buClr>
                <a:srgbClr val="FFFF00"/>
              </a:buClr>
              <a:buFont typeface="Wingdings" panose="05000000000000000000" pitchFamily="2" charset="2"/>
              <a:buChar char="v"/>
            </a:pPr>
            <a:r>
              <a:rPr lang="en-GB" dirty="0">
                <a:solidFill>
                  <a:srgbClr val="FFFF00"/>
                </a:solidFill>
              </a:rPr>
              <a:t>The meaning of the term research design</a:t>
            </a:r>
          </a:p>
          <a:p>
            <a:pPr>
              <a:buClr>
                <a:srgbClr val="FFFF00"/>
              </a:buClr>
              <a:buFont typeface="Wingdings" panose="05000000000000000000" pitchFamily="2" charset="2"/>
              <a:buChar char="v"/>
            </a:pPr>
            <a:r>
              <a:rPr lang="en-GB" dirty="0">
                <a:solidFill>
                  <a:srgbClr val="FFFF00"/>
                </a:solidFill>
              </a:rPr>
              <a:t>The different types of research design</a:t>
            </a:r>
          </a:p>
          <a:p>
            <a:pPr>
              <a:buClr>
                <a:srgbClr val="FFFF00"/>
              </a:buClr>
              <a:buFont typeface="Wingdings" panose="05000000000000000000" pitchFamily="2" charset="2"/>
              <a:buChar char="v"/>
            </a:pPr>
            <a:endParaRPr lang="en-GB" dirty="0">
              <a:solidFill>
                <a:srgbClr val="FFFF00"/>
              </a:solidFill>
            </a:endParaRPr>
          </a:p>
          <a:p>
            <a:pPr marL="0" indent="0">
              <a:buClr>
                <a:srgbClr val="FFFF00"/>
              </a:buClr>
              <a:buNone/>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Outcomes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2355160"/>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So, what is research methodology..?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02840"/>
            <a:ext cx="1801886" cy="2204864"/>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396552" y="188640"/>
            <a:ext cx="8568952" cy="1402416"/>
          </a:xfrm>
        </p:spPr>
        <p:txBody>
          <a:bodyPr/>
          <a:lstStyle/>
          <a:p>
            <a:r>
              <a:rPr lang="en-GB" b="1" dirty="0">
                <a:solidFill>
                  <a:schemeClr val="tx1"/>
                </a:solidFill>
              </a:rPr>
              <a:t>Research methodology  is ….</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2636912"/>
            <a:ext cx="7992888" cy="3847207"/>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scientific and organised way of conducting research.</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It is the science of choosing a specific method to conduct research and </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How this method is connected to the outcome of the research. </a:t>
            </a:r>
          </a:p>
          <a:p>
            <a:pPr marL="342900" indent="-342900">
              <a:buFont typeface="Wingdings" panose="05000000000000000000" pitchFamily="2" charset="2"/>
              <a:buChar char="v"/>
            </a:pPr>
            <a:endParaRPr lang="en-GB" sz="2000" dirty="0">
              <a:solidFill>
                <a:srgbClr val="FFFF00"/>
              </a:solidFill>
            </a:endParaRP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2105" y="2564904"/>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So, what is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41328"/>
            <a:ext cx="1784687" cy="2183818"/>
          </a:xfrm>
          <a:prstGeom prst="rect">
            <a:avLst/>
          </a:prstGeom>
        </p:spPr>
      </p:pic>
    </p:spTree>
    <p:extLst>
      <p:ext uri="{BB962C8B-B14F-4D97-AF65-F5344CB8AC3E}">
        <p14:creationId xmlns:p14="http://schemas.microsoft.com/office/powerpoint/2010/main" val="37377408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Research methods are …. </a:t>
            </a:r>
          </a:p>
        </p:txBody>
      </p:sp>
      <p:sp>
        <p:nvSpPr>
          <p:cNvPr id="3" name="Rectangle 2">
            <a:extLst>
              <a:ext uri="{FF2B5EF4-FFF2-40B4-BE49-F238E27FC236}">
                <a16:creationId xmlns:a16="http://schemas.microsoft.com/office/drawing/2014/main" id="{57EBF2A0-A634-4D4A-8BED-3D27DC76F20C}"/>
              </a:ext>
            </a:extLst>
          </p:cNvPr>
          <p:cNvSpPr/>
          <p:nvPr/>
        </p:nvSpPr>
        <p:spPr>
          <a:xfrm>
            <a:off x="179512" y="2708920"/>
            <a:ext cx="8784976" cy="2923877"/>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 the various procedures involving structures and techniques including data collection and </a:t>
            </a:r>
          </a:p>
          <a:p>
            <a:pPr marL="342900" indent="-342900">
              <a:buFont typeface="Wingdings" panose="05000000000000000000" pitchFamily="2" charset="2"/>
              <a:buChar char="v"/>
            </a:pPr>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Analysis that is employed by a researcher to conduct a research study .</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636912"/>
            <a:ext cx="8229600"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What are the types of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4597232"/>
            <a:ext cx="1699518" cy="2079602"/>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normAutofit fontScale="90000"/>
          </a:bodyPr>
          <a:lstStyle/>
          <a:p>
            <a:pPr algn="l"/>
            <a:r>
              <a:rPr lang="en-GB" b="1" dirty="0">
                <a:solidFill>
                  <a:schemeClr val="tx1"/>
                </a:solidFill>
              </a:rPr>
              <a:t>There are two distinct types of …..</a:t>
            </a:r>
            <a:br>
              <a:rPr lang="en-GB" b="1" dirty="0">
                <a:solidFill>
                  <a:schemeClr val="tx1"/>
                </a:solidFill>
              </a:rPr>
            </a:br>
            <a:r>
              <a:rPr lang="en-GB" b="1" dirty="0">
                <a:solidFill>
                  <a:schemeClr val="tx1"/>
                </a:solidFill>
              </a:rPr>
              <a:t>                                …research methods</a:t>
            </a:r>
          </a:p>
        </p:txBody>
      </p:sp>
      <p:sp>
        <p:nvSpPr>
          <p:cNvPr id="3" name="Rectangle 2">
            <a:extLst>
              <a:ext uri="{FF2B5EF4-FFF2-40B4-BE49-F238E27FC236}">
                <a16:creationId xmlns:a16="http://schemas.microsoft.com/office/drawing/2014/main" id="{35C5D7E6-D8DA-447E-A56F-35BA07020413}"/>
              </a:ext>
            </a:extLst>
          </p:cNvPr>
          <p:cNvSpPr/>
          <p:nvPr/>
        </p:nvSpPr>
        <p:spPr>
          <a:xfrm>
            <a:off x="195427" y="1991593"/>
            <a:ext cx="8753146" cy="4124206"/>
          </a:xfrm>
          <a:prstGeom prst="rect">
            <a:avLst/>
          </a:prstGeom>
        </p:spPr>
        <p:txBody>
          <a:bodyPr wrap="square">
            <a:spAutoFit/>
          </a:bodyPr>
          <a:lstStyle/>
          <a:p>
            <a:r>
              <a:rPr lang="en-GB" sz="2400" dirty="0">
                <a:solidFill>
                  <a:srgbClr val="FFFF00"/>
                </a:solidFill>
              </a:rPr>
              <a:t>These include: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Quantitative research: mainly the domain of the epidemiologist.</a:t>
            </a:r>
          </a:p>
          <a:p>
            <a:r>
              <a:rPr lang="en-GB" sz="2000" dirty="0">
                <a:solidFill>
                  <a:srgbClr val="FFFF00"/>
                </a:solidFill>
              </a:rPr>
              <a:t>This tends:</a:t>
            </a:r>
          </a:p>
          <a:p>
            <a:pPr marL="342900" indent="-342900">
              <a:buFont typeface="Wingdings" panose="05000000000000000000" pitchFamily="2" charset="2"/>
              <a:buChar char="§"/>
            </a:pPr>
            <a:r>
              <a:rPr lang="en-GB" sz="1600" dirty="0">
                <a:solidFill>
                  <a:srgbClr val="FFFF00"/>
                </a:solidFill>
              </a:rPr>
              <a:t>to answer the questions of </a:t>
            </a:r>
            <a:r>
              <a:rPr lang="en-GB" sz="1600" b="1" dirty="0">
                <a:solidFill>
                  <a:srgbClr val="FFFF00"/>
                </a:solidFill>
              </a:rPr>
              <a:t>how much</a:t>
            </a:r>
            <a:r>
              <a:rPr lang="en-GB" sz="1600" dirty="0">
                <a:solidFill>
                  <a:srgbClr val="FFFF00"/>
                </a:solidFill>
              </a:rPr>
              <a:t>. </a:t>
            </a:r>
          </a:p>
          <a:p>
            <a:pPr marL="342900" indent="-342900">
              <a:buFont typeface="Wingdings" panose="05000000000000000000" pitchFamily="2" charset="2"/>
              <a:buChar char="§"/>
            </a:pPr>
            <a:r>
              <a:rPr lang="en-GB" sz="1600" dirty="0">
                <a:solidFill>
                  <a:srgbClr val="FFFF00"/>
                </a:solidFill>
              </a:rPr>
              <a:t>to understand the </a:t>
            </a:r>
            <a:r>
              <a:rPr lang="en-GB" sz="1600" b="1" dirty="0">
                <a:solidFill>
                  <a:srgbClr val="FFFF00"/>
                </a:solidFill>
              </a:rPr>
              <a:t>magnitude</a:t>
            </a:r>
            <a:r>
              <a:rPr lang="en-GB" sz="1600" dirty="0">
                <a:solidFill>
                  <a:srgbClr val="FFFF00"/>
                </a:solidFill>
              </a:rPr>
              <a:t> of an association between a risk factor and an outcome.</a:t>
            </a:r>
          </a:p>
          <a:p>
            <a:pPr marL="342900" indent="-342900">
              <a:buFont typeface="Wingdings" panose="05000000000000000000" pitchFamily="2" charset="2"/>
              <a:buChar char="§"/>
            </a:pPr>
            <a:r>
              <a:rPr lang="en-GB" sz="1600" dirty="0">
                <a:solidFill>
                  <a:srgbClr val="FFFF00"/>
                </a:solidFill>
              </a:rPr>
              <a:t>To understand the magnitude of an occurrence.</a:t>
            </a:r>
          </a:p>
          <a:p>
            <a:pPr marL="342900" indent="-342900">
              <a:buFont typeface="Wingdings" panose="05000000000000000000" pitchFamily="2" charset="2"/>
              <a:buChar char="§"/>
            </a:pPr>
            <a:endParaRPr lang="en-GB" dirty="0">
              <a:solidFill>
                <a:srgbClr val="FFFF00"/>
              </a:solidFill>
            </a:endParaRP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Qualitative research: mainly the domain of the social scientist.</a:t>
            </a:r>
          </a:p>
          <a:p>
            <a:r>
              <a:rPr lang="en-GB" sz="2000" dirty="0">
                <a:solidFill>
                  <a:srgbClr val="FFFF00"/>
                </a:solidFill>
              </a:rPr>
              <a:t>This tends :</a:t>
            </a:r>
          </a:p>
          <a:p>
            <a:pPr marL="342900" indent="-342900">
              <a:buFont typeface="Wingdings" panose="05000000000000000000" pitchFamily="2" charset="2"/>
              <a:buChar char="§"/>
            </a:pPr>
            <a:r>
              <a:rPr lang="en-GB" sz="1600" dirty="0">
                <a:solidFill>
                  <a:srgbClr val="FFFF00"/>
                </a:solidFill>
              </a:rPr>
              <a:t>to answers questions like </a:t>
            </a:r>
            <a:r>
              <a:rPr lang="en-GB" sz="1600" b="1" dirty="0">
                <a:solidFill>
                  <a:srgbClr val="FFFF00"/>
                </a:solidFill>
              </a:rPr>
              <a:t>WHO,WHAT, HOW, WHEN,WHY</a:t>
            </a:r>
          </a:p>
          <a:p>
            <a:pPr marL="342900" indent="-342900">
              <a:buFont typeface="Wingdings" panose="05000000000000000000" pitchFamily="2" charset="2"/>
              <a:buChar char="§"/>
            </a:pPr>
            <a:r>
              <a:rPr lang="en-GB" sz="1600" dirty="0">
                <a:solidFill>
                  <a:srgbClr val="FFFF00"/>
                </a:solidFill>
              </a:rPr>
              <a:t>to understand the nature or quality of a phenomenon.</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lstStyle/>
          <a:p>
            <a:pPr marL="0" indent="0">
              <a:buNone/>
            </a:pPr>
            <a:r>
              <a:rPr lang="en-GB" sz="3200" dirty="0">
                <a:solidFill>
                  <a:srgbClr val="FFFF00"/>
                </a:solidFill>
                <a:cs typeface="Arial" panose="020B0604020202020204" pitchFamily="34" charset="0"/>
              </a:rPr>
              <a:t>Working in groups research the term </a:t>
            </a:r>
          </a:p>
          <a:p>
            <a:pPr marL="0" indent="0">
              <a:buNone/>
            </a:pPr>
            <a:r>
              <a:rPr lang="en-GB" sz="3200" dirty="0">
                <a:solidFill>
                  <a:srgbClr val="FFFF00"/>
                </a:solidFill>
                <a:cs typeface="Arial" panose="020B0604020202020204" pitchFamily="34" charset="0"/>
              </a:rPr>
              <a:t>epidemiology</a:t>
            </a:r>
          </a:p>
          <a:p>
            <a:pPr marL="0" indent="0">
              <a:buNone/>
            </a:pPr>
            <a:endParaRPr lang="en-GB" sz="3200" dirty="0">
              <a:solidFill>
                <a:srgbClr val="FFFF00"/>
              </a:solidFill>
              <a:cs typeface="Arial" panose="020B0604020202020204" pitchFamily="34" charset="0"/>
            </a:endParaRP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50230244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F91D-7AEB-431E-891B-358B1956D79C}"/>
              </a:ext>
            </a:extLst>
          </p:cNvPr>
          <p:cNvSpPr>
            <a:spLocks noGrp="1"/>
          </p:cNvSpPr>
          <p:nvPr>
            <p:ph type="title"/>
          </p:nvPr>
        </p:nvSpPr>
        <p:spPr/>
        <p:txBody>
          <a:bodyPr/>
          <a:lstStyle/>
          <a:p>
            <a:r>
              <a:rPr lang="en-GB" sz="4400" b="1" dirty="0">
                <a:solidFill>
                  <a:schemeClr val="tx1"/>
                </a:solidFill>
              </a:rPr>
              <a:t>Epidemiology</a:t>
            </a:r>
            <a:endParaRPr lang="en-GB" b="1" dirty="0">
              <a:solidFill>
                <a:schemeClr val="tx1"/>
              </a:solidFill>
            </a:endParaRPr>
          </a:p>
        </p:txBody>
      </p:sp>
      <p:sp>
        <p:nvSpPr>
          <p:cNvPr id="4" name="TextBox 3">
            <a:extLst>
              <a:ext uri="{FF2B5EF4-FFF2-40B4-BE49-F238E27FC236}">
                <a16:creationId xmlns:a16="http://schemas.microsoft.com/office/drawing/2014/main" id="{4156F369-8EB5-4A50-8B2F-7635367A45EF}"/>
              </a:ext>
            </a:extLst>
          </p:cNvPr>
          <p:cNvSpPr txBox="1"/>
          <p:nvPr/>
        </p:nvSpPr>
        <p:spPr>
          <a:xfrm>
            <a:off x="1043608" y="2492896"/>
            <a:ext cx="7355161" cy="3539430"/>
          </a:xfrm>
          <a:prstGeom prst="rect">
            <a:avLst/>
          </a:prstGeom>
          <a:noFill/>
        </p:spPr>
        <p:txBody>
          <a:bodyPr wrap="square">
            <a:spAutoFit/>
          </a:bodyPr>
          <a:lstStyle/>
          <a:p>
            <a:r>
              <a:rPr lang="en-GB" sz="2800" dirty="0">
                <a:solidFill>
                  <a:srgbClr val="FFFF00"/>
                </a:solidFill>
              </a:rPr>
              <a:t>Epidemiology is the study and analysis of the distribution, patterns and determinants of health and disease conditions in defined populations.</a:t>
            </a:r>
          </a:p>
          <a:p>
            <a:r>
              <a:rPr lang="en-GB" sz="2800" dirty="0">
                <a:solidFill>
                  <a:srgbClr val="FFFF00"/>
                </a:solidFill>
              </a:rPr>
              <a:t> It is a cornerstone of public health, and shapes policy decisions and evidence-based practice by identifying risk factors for disease and targets for preventive healthcare</a:t>
            </a:r>
          </a:p>
        </p:txBody>
      </p:sp>
    </p:spTree>
    <p:extLst>
      <p:ext uri="{BB962C8B-B14F-4D97-AF65-F5344CB8AC3E}">
        <p14:creationId xmlns:p14="http://schemas.microsoft.com/office/powerpoint/2010/main" val="372301689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EB1E076-B38C-07E6-8021-028FA57EBAB0}"/>
              </a:ext>
            </a:extLst>
          </p:cNvPr>
          <p:cNvSpPr>
            <a:spLocks noGrp="1"/>
          </p:cNvSpPr>
          <p:nvPr>
            <p:ph idx="1"/>
          </p:nvPr>
        </p:nvSpPr>
        <p:spPr>
          <a:xfrm>
            <a:off x="872067" y="2675466"/>
            <a:ext cx="7408333" cy="3705861"/>
          </a:xfrm>
        </p:spPr>
        <p:txBody>
          <a:bodyPr>
            <a:normAutofit/>
          </a:bodyPr>
          <a:lstStyle/>
          <a:p>
            <a:pPr>
              <a:buClr>
                <a:srgbClr val="FFFF00"/>
              </a:buClr>
            </a:pPr>
            <a:r>
              <a:rPr lang="en-GB" sz="2800" dirty="0">
                <a:solidFill>
                  <a:srgbClr val="FFFF00"/>
                </a:solidFill>
              </a:rPr>
              <a:t>A well-planned research design helps ensure that your methods match your research aims and that you use the right kind of analysis for your data.</a:t>
            </a:r>
          </a:p>
          <a:p>
            <a:pPr>
              <a:buClr>
                <a:srgbClr val="FFFF00"/>
              </a:buClr>
            </a:pPr>
            <a:r>
              <a:rPr lang="en-GB" sz="2800" dirty="0">
                <a:solidFill>
                  <a:srgbClr val="FFFF00"/>
                </a:solidFill>
              </a:rPr>
              <a:t> Research design is the structure of research that guides the process of research from the formulation of the research questions and hypotheses to reporting the research findings</a:t>
            </a:r>
            <a:r>
              <a:rPr lang="en-GB" sz="2800" dirty="0"/>
              <a:t>. </a:t>
            </a:r>
          </a:p>
          <a:p>
            <a:endParaRPr lang="en-GB" dirty="0"/>
          </a:p>
        </p:txBody>
      </p:sp>
      <p:sp>
        <p:nvSpPr>
          <p:cNvPr id="3" name="Title 2">
            <a:extLst>
              <a:ext uri="{FF2B5EF4-FFF2-40B4-BE49-F238E27FC236}">
                <a16:creationId xmlns:a16="http://schemas.microsoft.com/office/drawing/2014/main" id="{71FE6A8F-CA14-0E04-3E17-C76FAF68F33C}"/>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Candara"/>
                <a:ea typeface="+mj-ea"/>
                <a:cs typeface="+mj-cs"/>
              </a:rPr>
              <a:t>Research design</a:t>
            </a:r>
            <a:endParaRPr lang="en-GB" dirty="0"/>
          </a:p>
        </p:txBody>
      </p:sp>
    </p:spTree>
    <p:extLst>
      <p:ext uri="{BB962C8B-B14F-4D97-AF65-F5344CB8AC3E}">
        <p14:creationId xmlns:p14="http://schemas.microsoft.com/office/powerpoint/2010/main" val="41799111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848505-25E3-20E3-ED44-3410CAC5BAFA}"/>
              </a:ext>
            </a:extLst>
          </p:cNvPr>
          <p:cNvSpPr>
            <a:spLocks noGrp="1"/>
          </p:cNvSpPr>
          <p:nvPr>
            <p:ph idx="1"/>
          </p:nvPr>
        </p:nvSpPr>
        <p:spPr>
          <a:xfrm>
            <a:off x="867833" y="2564904"/>
            <a:ext cx="7408333" cy="3854102"/>
          </a:xfrm>
        </p:spPr>
        <p:txBody>
          <a:bodyPr>
            <a:normAutofit fontScale="92500" lnSpcReduction="10000"/>
          </a:bodyPr>
          <a:lstStyle/>
          <a:p>
            <a:pPr marL="0" indent="0">
              <a:buNone/>
            </a:pPr>
            <a:r>
              <a:rPr lang="en-GB" dirty="0">
                <a:solidFill>
                  <a:srgbClr val="FFFF00"/>
                </a:solidFill>
              </a:rPr>
              <a:t>A research design is a “strategy for answering the research question using empirical data”. Therefore, “creating a research design involves deciding about:</a:t>
            </a:r>
          </a:p>
          <a:p>
            <a:endParaRPr lang="en-GB" dirty="0">
              <a:solidFill>
                <a:srgbClr val="FFFF00"/>
              </a:solidFill>
            </a:endParaRPr>
          </a:p>
          <a:p>
            <a:pPr>
              <a:buClr>
                <a:srgbClr val="FFFF00"/>
              </a:buClr>
            </a:pPr>
            <a:r>
              <a:rPr lang="en-GB" dirty="0">
                <a:solidFill>
                  <a:srgbClr val="FFFF00"/>
                </a:solidFill>
              </a:rPr>
              <a:t>The overall aims and approach</a:t>
            </a:r>
          </a:p>
          <a:p>
            <a:pPr>
              <a:buClr>
                <a:srgbClr val="FFFF00"/>
              </a:buClr>
            </a:pPr>
            <a:r>
              <a:rPr lang="en-GB" dirty="0">
                <a:solidFill>
                  <a:srgbClr val="FFFF00"/>
                </a:solidFill>
              </a:rPr>
              <a:t>The type of research design to use</a:t>
            </a:r>
          </a:p>
          <a:p>
            <a:pPr>
              <a:buClr>
                <a:srgbClr val="FFFF00"/>
              </a:buClr>
            </a:pPr>
            <a:r>
              <a:rPr lang="en-GB" dirty="0">
                <a:solidFill>
                  <a:srgbClr val="FFFF00"/>
                </a:solidFill>
              </a:rPr>
              <a:t>The sampling methods or criteria for selecting subjects</a:t>
            </a:r>
          </a:p>
          <a:p>
            <a:pPr>
              <a:buClr>
                <a:srgbClr val="FFFF00"/>
              </a:buClr>
            </a:pPr>
            <a:r>
              <a:rPr lang="en-GB" dirty="0">
                <a:solidFill>
                  <a:srgbClr val="FFFF00"/>
                </a:solidFill>
              </a:rPr>
              <a:t>The data collection methods</a:t>
            </a:r>
          </a:p>
          <a:p>
            <a:pPr>
              <a:buClr>
                <a:srgbClr val="FFFF00"/>
              </a:buClr>
            </a:pPr>
            <a:r>
              <a:rPr lang="en-GB" dirty="0">
                <a:solidFill>
                  <a:srgbClr val="FFFF00"/>
                </a:solidFill>
              </a:rPr>
              <a:t>The procedures to follow to collect data</a:t>
            </a:r>
          </a:p>
          <a:p>
            <a:pPr>
              <a:buClr>
                <a:srgbClr val="FFFF00"/>
              </a:buClr>
            </a:pPr>
            <a:r>
              <a:rPr lang="en-GB" dirty="0">
                <a:solidFill>
                  <a:srgbClr val="FFFF00"/>
                </a:solidFill>
              </a:rPr>
              <a:t>The data analysis methods”</a:t>
            </a:r>
          </a:p>
        </p:txBody>
      </p:sp>
      <p:sp>
        <p:nvSpPr>
          <p:cNvPr id="3" name="Title 2">
            <a:extLst>
              <a:ext uri="{FF2B5EF4-FFF2-40B4-BE49-F238E27FC236}">
                <a16:creationId xmlns:a16="http://schemas.microsoft.com/office/drawing/2014/main" id="{DF273038-9F6C-83BE-307A-465EA01BCBE7}"/>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Candara"/>
                <a:ea typeface="+mj-ea"/>
                <a:cs typeface="+mj-cs"/>
              </a:rPr>
              <a:t>Research design</a:t>
            </a:r>
            <a:endParaRPr lang="en-GB" dirty="0"/>
          </a:p>
        </p:txBody>
      </p:sp>
      <p:sp>
        <p:nvSpPr>
          <p:cNvPr id="5" name="TextBox 4">
            <a:extLst>
              <a:ext uri="{FF2B5EF4-FFF2-40B4-BE49-F238E27FC236}">
                <a16:creationId xmlns:a16="http://schemas.microsoft.com/office/drawing/2014/main" id="{148EA8D0-C912-98AD-7E6A-D394BF119AA4}"/>
              </a:ext>
            </a:extLst>
          </p:cNvPr>
          <p:cNvSpPr txBox="1"/>
          <p:nvPr/>
        </p:nvSpPr>
        <p:spPr>
          <a:xfrm>
            <a:off x="6084168" y="5941497"/>
            <a:ext cx="2088232" cy="369332"/>
          </a:xfrm>
          <a:prstGeom prst="rect">
            <a:avLst/>
          </a:prstGeom>
          <a:noFill/>
        </p:spPr>
        <p:txBody>
          <a:bodyPr wrap="square">
            <a:spAutoFit/>
          </a:bodyPr>
          <a:lstStyle/>
          <a:p>
            <a:r>
              <a:rPr lang="en-GB" sz="1800" dirty="0">
                <a:solidFill>
                  <a:srgbClr val="FFFF00"/>
                </a:solidFill>
              </a:rPr>
              <a:t>(McCombes, 2022)</a:t>
            </a:r>
            <a:endParaRPr lang="en-GB" dirty="0"/>
          </a:p>
        </p:txBody>
      </p:sp>
    </p:spTree>
    <p:extLst>
      <p:ext uri="{BB962C8B-B14F-4D97-AF65-F5344CB8AC3E}">
        <p14:creationId xmlns:p14="http://schemas.microsoft.com/office/powerpoint/2010/main" val="73287574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lstStyle/>
          <a:p>
            <a:pPr marL="0" indent="0">
              <a:buNone/>
            </a:pPr>
            <a:r>
              <a:rPr lang="en-GB" sz="3200" dirty="0">
                <a:solidFill>
                  <a:srgbClr val="FFFF00"/>
                </a:solidFill>
                <a:cs typeface="Arial" panose="020B0604020202020204" pitchFamily="34" charset="0"/>
              </a:rPr>
              <a:t>Working independently research the term </a:t>
            </a:r>
            <a:r>
              <a:rPr lang="en-GB" sz="3200" b="1" dirty="0">
                <a:solidFill>
                  <a:srgbClr val="FFFF00"/>
                </a:solidFill>
                <a:cs typeface="Arial" panose="020B0604020202020204" pitchFamily="34" charset="0"/>
              </a:rPr>
              <a:t>empirical study/research</a:t>
            </a: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799072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B7E7C24-3A7D-A013-CC47-1D37CB368755}"/>
              </a:ext>
            </a:extLst>
          </p:cNvPr>
          <p:cNvSpPr>
            <a:spLocks noGrp="1"/>
          </p:cNvSpPr>
          <p:nvPr>
            <p:ph idx="1"/>
          </p:nvPr>
        </p:nvSpPr>
        <p:spPr>
          <a:xfrm>
            <a:off x="683569" y="2675467"/>
            <a:ext cx="7776864" cy="3450696"/>
          </a:xfrm>
        </p:spPr>
        <p:txBody>
          <a:bodyPr/>
          <a:lstStyle/>
          <a:p>
            <a:pPr>
              <a:buClr>
                <a:srgbClr val="FFFF00"/>
              </a:buClr>
            </a:pPr>
            <a:r>
              <a:rPr lang="en-GB" sz="2800" dirty="0">
                <a:solidFill>
                  <a:srgbClr val="FFFF00"/>
                </a:solidFill>
              </a:rPr>
              <a:t>Empirical research is defined as any research where conclusions of the study is strictly drawn from concretely empirical evidence, and therefore “verifiable” evidence.</a:t>
            </a:r>
          </a:p>
          <a:p>
            <a:pPr>
              <a:buClr>
                <a:srgbClr val="FFFF00"/>
              </a:buClr>
            </a:pPr>
            <a:r>
              <a:rPr lang="en-GB" sz="2800" dirty="0">
                <a:solidFill>
                  <a:srgbClr val="FFFF00"/>
                </a:solidFill>
              </a:rPr>
              <a:t>This empirical evidence can be gathered using quantitative research and qualitative research methods.</a:t>
            </a:r>
          </a:p>
          <a:p>
            <a:endParaRPr lang="en-GB" dirty="0"/>
          </a:p>
        </p:txBody>
      </p:sp>
      <p:sp>
        <p:nvSpPr>
          <p:cNvPr id="3" name="Title 2">
            <a:extLst>
              <a:ext uri="{FF2B5EF4-FFF2-40B4-BE49-F238E27FC236}">
                <a16:creationId xmlns:a16="http://schemas.microsoft.com/office/drawing/2014/main" id="{5323C45E-89A7-E95F-7EC9-1692AD71C4E5}"/>
              </a:ext>
            </a:extLst>
          </p:cNvPr>
          <p:cNvSpPr>
            <a:spLocks noGrp="1"/>
          </p:cNvSpPr>
          <p:nvPr>
            <p:ph type="title"/>
          </p:nvPr>
        </p:nvSpPr>
        <p:spPr/>
        <p:txBody>
          <a:bodyPr/>
          <a:lstStyle/>
          <a:p>
            <a:r>
              <a:rPr lang="en-GB" b="1" dirty="0">
                <a:solidFill>
                  <a:schemeClr val="tx1"/>
                </a:solidFill>
              </a:rPr>
              <a:t>Empirical research </a:t>
            </a:r>
          </a:p>
        </p:txBody>
      </p:sp>
    </p:spTree>
    <p:extLst>
      <p:ext uri="{BB962C8B-B14F-4D97-AF65-F5344CB8AC3E}">
        <p14:creationId xmlns:p14="http://schemas.microsoft.com/office/powerpoint/2010/main" val="349334300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6A9B6E1-C11B-30CD-6EDB-493096C625D6}"/>
              </a:ext>
            </a:extLst>
          </p:cNvPr>
          <p:cNvSpPr>
            <a:spLocks noGrp="1"/>
          </p:cNvSpPr>
          <p:nvPr>
            <p:ph idx="1"/>
          </p:nvPr>
        </p:nvSpPr>
        <p:spPr>
          <a:xfrm>
            <a:off x="867833" y="2492896"/>
            <a:ext cx="7408333" cy="4320480"/>
          </a:xfrm>
        </p:spPr>
        <p:txBody>
          <a:bodyPr>
            <a:normAutofit fontScale="85000" lnSpcReduction="10000"/>
          </a:bodyPr>
          <a:lstStyle/>
          <a:p>
            <a:pPr algn="l">
              <a:buClr>
                <a:srgbClr val="FFFF00"/>
              </a:buClr>
            </a:pPr>
            <a:r>
              <a:rPr lang="en-GB" b="1" i="0" dirty="0">
                <a:solidFill>
                  <a:srgbClr val="FFFF00"/>
                </a:solidFill>
                <a:effectLst/>
                <a:latin typeface="Arial" panose="020B0604020202020204" pitchFamily="34" charset="0"/>
              </a:rPr>
              <a:t>Empirical research</a:t>
            </a:r>
            <a:r>
              <a:rPr lang="en-GB" b="0" i="0" dirty="0">
                <a:solidFill>
                  <a:srgbClr val="FFFF00"/>
                </a:solidFill>
                <a:effectLst/>
                <a:latin typeface="Arial" panose="020B0604020202020204" pitchFamily="34" charset="0"/>
              </a:rPr>
              <a:t> is based on observed and measured phenomena and derives knowledge from actual experience rather than from theory or belief. </a:t>
            </a:r>
          </a:p>
          <a:p>
            <a:pPr marL="0" indent="0" algn="l">
              <a:buNone/>
            </a:pPr>
            <a:r>
              <a:rPr lang="en-GB" b="1" i="0" dirty="0">
                <a:solidFill>
                  <a:srgbClr val="FFFF00"/>
                </a:solidFill>
                <a:effectLst/>
                <a:latin typeface="Arial" panose="020B0604020202020204" pitchFamily="34" charset="0"/>
              </a:rPr>
              <a:t>How do you know if a study is empirical? </a:t>
            </a:r>
          </a:p>
          <a:p>
            <a:pPr algn="l">
              <a:buClr>
                <a:srgbClr val="FFFF00"/>
              </a:buClr>
            </a:pPr>
            <a:r>
              <a:rPr lang="en-GB" b="0" i="0" dirty="0">
                <a:solidFill>
                  <a:srgbClr val="FFFF00"/>
                </a:solidFill>
                <a:effectLst/>
                <a:latin typeface="Arial" panose="020B0604020202020204" pitchFamily="34" charset="0"/>
              </a:rPr>
              <a:t>Read the subheadings within the article, book, or report and look for a description of the research "methodology." Ask yourself: Could I recreate this study and test these results?</a:t>
            </a:r>
          </a:p>
          <a:p>
            <a:pPr marL="0" indent="0" algn="l">
              <a:buNone/>
            </a:pPr>
            <a:r>
              <a:rPr lang="en-GB" b="1" i="0" dirty="0">
                <a:solidFill>
                  <a:srgbClr val="FFFF00"/>
                </a:solidFill>
                <a:effectLst/>
                <a:latin typeface="Arial" panose="020B0604020202020204" pitchFamily="34" charset="0"/>
              </a:rPr>
              <a:t>Key characteristics to look for</a:t>
            </a:r>
            <a:r>
              <a:rPr lang="en-GB" b="0" i="0" dirty="0">
                <a:solidFill>
                  <a:srgbClr val="FFFF00"/>
                </a:solidFill>
                <a:effectLst/>
                <a:latin typeface="Arial" panose="020B0604020202020204" pitchFamily="34" charset="0"/>
              </a:rPr>
              <a:t>:</a:t>
            </a:r>
          </a:p>
          <a:p>
            <a:pPr algn="l">
              <a:buClr>
                <a:srgbClr val="FFFF00"/>
              </a:buClr>
              <a:buFont typeface="Arial" panose="020B0604020202020204" pitchFamily="34" charset="0"/>
              <a:buChar char="•"/>
            </a:pPr>
            <a:r>
              <a:rPr lang="en-GB" b="1" i="0" dirty="0">
                <a:solidFill>
                  <a:srgbClr val="FFFF00"/>
                </a:solidFill>
                <a:effectLst/>
                <a:latin typeface="Arial" panose="020B0604020202020204" pitchFamily="34" charset="0"/>
              </a:rPr>
              <a:t>Specific research questions</a:t>
            </a:r>
            <a:r>
              <a:rPr lang="en-GB" b="0" i="0" dirty="0">
                <a:solidFill>
                  <a:srgbClr val="FFFF00"/>
                </a:solidFill>
                <a:effectLst/>
                <a:latin typeface="Arial" panose="020B0604020202020204" pitchFamily="34" charset="0"/>
              </a:rPr>
              <a:t> to be answered</a:t>
            </a:r>
          </a:p>
          <a:p>
            <a:pPr algn="l">
              <a:buClr>
                <a:srgbClr val="FFFF00"/>
              </a:buClr>
              <a:buFont typeface="Arial" panose="020B0604020202020204" pitchFamily="34" charset="0"/>
              <a:buChar char="•"/>
            </a:pPr>
            <a:r>
              <a:rPr lang="en-GB" b="0" i="0" dirty="0">
                <a:solidFill>
                  <a:srgbClr val="FFFF00"/>
                </a:solidFill>
                <a:effectLst/>
                <a:latin typeface="Arial" panose="020B0604020202020204" pitchFamily="34" charset="0"/>
              </a:rPr>
              <a:t>Definition of the </a:t>
            </a:r>
            <a:r>
              <a:rPr lang="en-GB" b="1" i="0" dirty="0">
                <a:solidFill>
                  <a:srgbClr val="FFFF00"/>
                </a:solidFill>
                <a:effectLst/>
                <a:latin typeface="Arial" panose="020B0604020202020204" pitchFamily="34" charset="0"/>
              </a:rPr>
              <a:t>population, behaviour, or</a:t>
            </a:r>
            <a:r>
              <a:rPr lang="en-GB" b="0" i="0" dirty="0">
                <a:solidFill>
                  <a:srgbClr val="FFFF00"/>
                </a:solidFill>
                <a:effectLst/>
                <a:latin typeface="Arial" panose="020B0604020202020204" pitchFamily="34" charset="0"/>
              </a:rPr>
              <a:t> </a:t>
            </a:r>
            <a:r>
              <a:rPr lang="en-GB" b="1" i="0" dirty="0">
                <a:solidFill>
                  <a:srgbClr val="FFFF00"/>
                </a:solidFill>
                <a:effectLst/>
                <a:latin typeface="Arial" panose="020B0604020202020204" pitchFamily="34" charset="0"/>
              </a:rPr>
              <a:t>phenomena</a:t>
            </a:r>
            <a:r>
              <a:rPr lang="en-GB" b="0" i="0" dirty="0">
                <a:solidFill>
                  <a:srgbClr val="FFFF00"/>
                </a:solidFill>
                <a:effectLst/>
                <a:latin typeface="Arial" panose="020B0604020202020204" pitchFamily="34" charset="0"/>
              </a:rPr>
              <a:t> being studied</a:t>
            </a:r>
          </a:p>
          <a:p>
            <a:pPr algn="l">
              <a:buClr>
                <a:srgbClr val="FFFF00"/>
              </a:buClr>
              <a:buFont typeface="Arial" panose="020B0604020202020204" pitchFamily="34" charset="0"/>
              <a:buChar char="•"/>
            </a:pPr>
            <a:r>
              <a:rPr lang="en-GB" b="0" i="0" dirty="0">
                <a:solidFill>
                  <a:srgbClr val="FFFF00"/>
                </a:solidFill>
                <a:effectLst/>
                <a:latin typeface="Arial" panose="020B0604020202020204" pitchFamily="34" charset="0"/>
              </a:rPr>
              <a:t>Description of the </a:t>
            </a:r>
            <a:r>
              <a:rPr lang="en-GB" b="1" i="0" dirty="0">
                <a:solidFill>
                  <a:srgbClr val="FFFF00"/>
                </a:solidFill>
                <a:effectLst/>
                <a:latin typeface="Arial" panose="020B0604020202020204" pitchFamily="34" charset="0"/>
              </a:rPr>
              <a:t>process </a:t>
            </a:r>
            <a:r>
              <a:rPr lang="en-GB" b="0" i="0" dirty="0">
                <a:solidFill>
                  <a:srgbClr val="FFFF00"/>
                </a:solidFill>
                <a:effectLst/>
                <a:latin typeface="Arial" panose="020B0604020202020204" pitchFamily="34" charset="0"/>
              </a:rPr>
              <a:t>used to study this population or phenomena, including selection criteria, controls, and testing instruments (such as surveys)</a:t>
            </a:r>
          </a:p>
          <a:p>
            <a:endParaRPr lang="en-GB" dirty="0"/>
          </a:p>
        </p:txBody>
      </p:sp>
      <p:sp>
        <p:nvSpPr>
          <p:cNvPr id="3" name="Title 2">
            <a:extLst>
              <a:ext uri="{FF2B5EF4-FFF2-40B4-BE49-F238E27FC236}">
                <a16:creationId xmlns:a16="http://schemas.microsoft.com/office/drawing/2014/main" id="{02143E78-4EBD-6ECB-5A36-1DA8902AE2EC}"/>
              </a:ext>
            </a:extLst>
          </p:cNvPr>
          <p:cNvSpPr>
            <a:spLocks noGrp="1"/>
          </p:cNvSpPr>
          <p:nvPr>
            <p:ph type="title"/>
          </p:nvPr>
        </p:nvSpPr>
        <p:spPr/>
        <p:txBody>
          <a:bodyPr/>
          <a:lstStyle/>
          <a:p>
            <a:r>
              <a:rPr lang="en-GB" b="1" i="0" dirty="0">
                <a:solidFill>
                  <a:schemeClr val="tx1"/>
                </a:solidFill>
                <a:effectLst/>
                <a:latin typeface="Arial" panose="020B0604020202020204" pitchFamily="34" charset="0"/>
              </a:rPr>
              <a:t>Empirical research</a:t>
            </a:r>
            <a:r>
              <a:rPr lang="en-GB" b="0" i="0" dirty="0">
                <a:solidFill>
                  <a:schemeClr val="tx1"/>
                </a:solidFill>
                <a:effectLst/>
                <a:latin typeface="Arial" panose="020B0604020202020204" pitchFamily="34" charset="0"/>
              </a:rPr>
              <a:t> </a:t>
            </a:r>
            <a:endParaRPr lang="en-GB" dirty="0">
              <a:solidFill>
                <a:schemeClr val="tx1"/>
              </a:solidFill>
            </a:endParaRPr>
          </a:p>
        </p:txBody>
      </p:sp>
    </p:spTree>
    <p:extLst>
      <p:ext uri="{BB962C8B-B14F-4D97-AF65-F5344CB8AC3E}">
        <p14:creationId xmlns:p14="http://schemas.microsoft.com/office/powerpoint/2010/main" val="8180123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sz="4900" b="1" dirty="0">
                <a:solidFill>
                  <a:schemeClr val="tx1"/>
                </a:solidFill>
              </a:rPr>
              <a:t>Quantitative research involves…</a:t>
            </a:r>
            <a:br>
              <a:rPr lang="en-GB" b="1" dirty="0">
                <a:solidFill>
                  <a:schemeClr val="tx1"/>
                </a:solidFill>
              </a:rPr>
            </a:br>
            <a:r>
              <a:rPr lang="en-GB" b="1" dirty="0">
                <a:solidFill>
                  <a:schemeClr val="tx1"/>
                </a:solidFill>
              </a:rPr>
              <a:t>                </a:t>
            </a:r>
          </a:p>
        </p:txBody>
      </p:sp>
      <p:sp>
        <p:nvSpPr>
          <p:cNvPr id="3" name="Rectangle 2">
            <a:extLst>
              <a:ext uri="{FF2B5EF4-FFF2-40B4-BE49-F238E27FC236}">
                <a16:creationId xmlns:a16="http://schemas.microsoft.com/office/drawing/2014/main" id="{F6BF3C2A-6FD7-4E0B-8120-B0B7DB7F5D6F}"/>
              </a:ext>
            </a:extLst>
          </p:cNvPr>
          <p:cNvSpPr/>
          <p:nvPr/>
        </p:nvSpPr>
        <p:spPr>
          <a:xfrm>
            <a:off x="473825" y="2348880"/>
            <a:ext cx="8052854" cy="3785652"/>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 the use of numbers and things that are measurable to systematically investigate a phenomenon and</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 their associations with other variables to ascertain and predict the phenomenon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…the explanation of phenomenon through collection of </a:t>
            </a:r>
            <a:r>
              <a:rPr lang="en-GB" sz="2400" b="1" dirty="0">
                <a:solidFill>
                  <a:srgbClr val="FFFF00"/>
                </a:solidFill>
              </a:rPr>
              <a:t>numerical data </a:t>
            </a:r>
            <a:r>
              <a:rPr lang="en-GB" sz="2400" dirty="0">
                <a:solidFill>
                  <a:srgbClr val="FFFF00"/>
                </a:solidFill>
              </a:rPr>
              <a:t>and analysis using different statistical method. </a:t>
            </a:r>
          </a:p>
        </p:txBody>
      </p:sp>
      <p:sp>
        <p:nvSpPr>
          <p:cNvPr id="5" name="TextBox 4">
            <a:extLst>
              <a:ext uri="{FF2B5EF4-FFF2-40B4-BE49-F238E27FC236}">
                <a16:creationId xmlns:a16="http://schemas.microsoft.com/office/drawing/2014/main" id="{7DF314AC-E92A-4AC7-937F-78C02A9EADFC}"/>
              </a:ext>
            </a:extLst>
          </p:cNvPr>
          <p:cNvSpPr txBox="1"/>
          <p:nvPr/>
        </p:nvSpPr>
        <p:spPr>
          <a:xfrm>
            <a:off x="159945" y="6021288"/>
            <a:ext cx="8804543" cy="707886"/>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a:t>
            </a:r>
            <a:r>
              <a:rPr lang="en-GB" sz="2000" b="1" i="1" dirty="0">
                <a:solidFill>
                  <a:schemeClr val="tx1"/>
                </a:solidFill>
              </a:rPr>
              <a:t>the construction of a suitable instrument that is administered using a standardised method to collect information from participants during a survey.</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2802636"/>
            <a:ext cx="8424936"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What are the types of Quantitative Research?</a:t>
            </a:r>
          </a:p>
        </p:txBody>
      </p:sp>
    </p:spTree>
    <p:extLst>
      <p:ext uri="{BB962C8B-B14F-4D97-AF65-F5344CB8AC3E}">
        <p14:creationId xmlns:p14="http://schemas.microsoft.com/office/powerpoint/2010/main" val="263025938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00EB19-BDB2-8D19-42F1-90BDF687D299}"/>
              </a:ext>
            </a:extLst>
          </p:cNvPr>
          <p:cNvSpPr>
            <a:spLocks noGrp="1"/>
          </p:cNvSpPr>
          <p:nvPr>
            <p:ph idx="1"/>
          </p:nvPr>
        </p:nvSpPr>
        <p:spPr/>
        <p:txBody>
          <a:bodyPr/>
          <a:lstStyle/>
          <a:p>
            <a:pPr marL="0" indent="0">
              <a:buClr>
                <a:srgbClr val="FFFF00"/>
              </a:buClr>
              <a:buNone/>
            </a:pPr>
            <a:r>
              <a:rPr lang="en-GB" dirty="0">
                <a:solidFill>
                  <a:srgbClr val="FFFF00"/>
                </a:solidFill>
              </a:rPr>
              <a:t>There are four main types of quantitative research designs namely;</a:t>
            </a:r>
          </a:p>
          <a:p>
            <a:pPr>
              <a:buClr>
                <a:srgbClr val="FFFF00"/>
              </a:buClr>
            </a:pPr>
            <a:r>
              <a:rPr lang="en-GB" dirty="0">
                <a:solidFill>
                  <a:srgbClr val="FFFF00"/>
                </a:solidFill>
              </a:rPr>
              <a:t>Descriptive Research</a:t>
            </a:r>
          </a:p>
          <a:p>
            <a:pPr>
              <a:buClr>
                <a:srgbClr val="FFFF00"/>
              </a:buClr>
            </a:pPr>
            <a:r>
              <a:rPr lang="en-GB" dirty="0">
                <a:solidFill>
                  <a:srgbClr val="FFFF00"/>
                </a:solidFill>
              </a:rPr>
              <a:t>Correlation Research</a:t>
            </a:r>
          </a:p>
          <a:p>
            <a:pPr>
              <a:buClr>
                <a:srgbClr val="FFFF00"/>
              </a:buClr>
            </a:pPr>
            <a:r>
              <a:rPr lang="en-GB" dirty="0">
                <a:solidFill>
                  <a:srgbClr val="FFFF00"/>
                </a:solidFill>
              </a:rPr>
              <a:t>Experimental Research</a:t>
            </a:r>
          </a:p>
          <a:p>
            <a:pPr>
              <a:buClr>
                <a:srgbClr val="FFFF00"/>
              </a:buClr>
            </a:pPr>
            <a:r>
              <a:rPr lang="en-GB" dirty="0">
                <a:solidFill>
                  <a:srgbClr val="FFFF00"/>
                </a:solidFill>
              </a:rPr>
              <a:t>Causal-Comparative/Quasi-experimental Research</a:t>
            </a:r>
          </a:p>
          <a:p>
            <a:pPr>
              <a:buClr>
                <a:srgbClr val="FFFF00"/>
              </a:buClr>
            </a:pPr>
            <a:endParaRPr lang="en-GB" dirty="0">
              <a:solidFill>
                <a:srgbClr val="FFFF00"/>
              </a:solidFill>
            </a:endParaRPr>
          </a:p>
          <a:p>
            <a:endParaRPr lang="en-GB" dirty="0"/>
          </a:p>
        </p:txBody>
      </p:sp>
      <p:sp>
        <p:nvSpPr>
          <p:cNvPr id="3" name="Title 2">
            <a:extLst>
              <a:ext uri="{FF2B5EF4-FFF2-40B4-BE49-F238E27FC236}">
                <a16:creationId xmlns:a16="http://schemas.microsoft.com/office/drawing/2014/main" id="{957A9BCB-1717-F893-2298-A72A2D7DDB75}"/>
              </a:ext>
            </a:extLst>
          </p:cNvPr>
          <p:cNvSpPr>
            <a:spLocks noGrp="1"/>
          </p:cNvSpPr>
          <p:nvPr>
            <p:ph type="title"/>
          </p:nvPr>
        </p:nvSpPr>
        <p:spPr/>
        <p:txBody>
          <a:bodyPr/>
          <a:lstStyle/>
          <a:p>
            <a:r>
              <a:rPr lang="en-GB" b="1" dirty="0">
                <a:solidFill>
                  <a:schemeClr val="tx1"/>
                </a:solidFill>
              </a:rPr>
              <a:t>Types of Quantitative Research</a:t>
            </a:r>
          </a:p>
        </p:txBody>
      </p:sp>
    </p:spTree>
    <p:extLst>
      <p:ext uri="{BB962C8B-B14F-4D97-AF65-F5344CB8AC3E}">
        <p14:creationId xmlns:p14="http://schemas.microsoft.com/office/powerpoint/2010/main" val="6496385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64C4AF-5307-8828-EDA6-4FB21E13D0B5}"/>
              </a:ext>
            </a:extLst>
          </p:cNvPr>
          <p:cNvSpPr>
            <a:spLocks noGrp="1"/>
          </p:cNvSpPr>
          <p:nvPr>
            <p:ph idx="1"/>
          </p:nvPr>
        </p:nvSpPr>
        <p:spPr>
          <a:xfrm>
            <a:off x="872067" y="2492896"/>
            <a:ext cx="7408333" cy="3888432"/>
          </a:xfrm>
        </p:spPr>
        <p:txBody>
          <a:bodyPr>
            <a:normAutofit fontScale="92500"/>
          </a:bodyPr>
          <a:lstStyle/>
          <a:p>
            <a:pPr>
              <a:buClr>
                <a:srgbClr val="FFFF00"/>
              </a:buClr>
            </a:pPr>
            <a:r>
              <a:rPr lang="en-GB" b="1" dirty="0">
                <a:solidFill>
                  <a:srgbClr val="FFFF00"/>
                </a:solidFill>
              </a:rPr>
              <a:t>Descriptive Research</a:t>
            </a:r>
            <a:r>
              <a:rPr lang="en-GB" dirty="0">
                <a:solidFill>
                  <a:srgbClr val="FFFF00"/>
                </a:solidFill>
              </a:rPr>
              <a:t>: Describe the “current status of an identified variable. These research projects are designed to provide systematic information about a phenomenon”.</a:t>
            </a:r>
          </a:p>
          <a:p>
            <a:pPr>
              <a:buClr>
                <a:srgbClr val="FFFF00"/>
              </a:buClr>
            </a:pPr>
            <a:r>
              <a:rPr lang="en-GB" sz="2000" dirty="0">
                <a:solidFill>
                  <a:srgbClr val="FFFF00"/>
                </a:solidFill>
              </a:rPr>
              <a:t>Example: “A description of the tobacco use habits of teenagers” </a:t>
            </a:r>
          </a:p>
          <a:p>
            <a:pPr>
              <a:buClr>
                <a:srgbClr val="FFFF00"/>
              </a:buClr>
            </a:pPr>
            <a:endParaRPr lang="en-GB" sz="2000" dirty="0">
              <a:solidFill>
                <a:srgbClr val="FFFF00"/>
              </a:solidFill>
            </a:endParaRPr>
          </a:p>
          <a:p>
            <a:pPr>
              <a:buClr>
                <a:srgbClr val="FFFF00"/>
              </a:buClr>
            </a:pPr>
            <a:r>
              <a:rPr lang="en-GB" sz="2200" b="1" dirty="0">
                <a:solidFill>
                  <a:srgbClr val="FFFF00"/>
                </a:solidFill>
              </a:rPr>
              <a:t>Correlation Research</a:t>
            </a:r>
            <a:r>
              <a:rPr lang="en-GB" sz="2200" dirty="0">
                <a:solidFill>
                  <a:srgbClr val="FFFF00"/>
                </a:solidFill>
              </a:rPr>
              <a:t>: seek to “determine the extent of a relationship between two or more variables using statistical data. In this type of design, relationships between and among a number of facts are sought and interpreted”. </a:t>
            </a:r>
          </a:p>
          <a:p>
            <a:pPr>
              <a:buClr>
                <a:srgbClr val="FFFF00"/>
              </a:buClr>
            </a:pPr>
            <a:r>
              <a:rPr lang="en-GB" sz="2000" dirty="0">
                <a:solidFill>
                  <a:srgbClr val="FFFF00"/>
                </a:solidFill>
              </a:rPr>
              <a:t>Example: “The relationship between diet and anxiety”</a:t>
            </a:r>
          </a:p>
          <a:p>
            <a:pPr marL="0" indent="0">
              <a:buClr>
                <a:srgbClr val="FFFF00"/>
              </a:buClr>
              <a:buNone/>
            </a:pPr>
            <a:r>
              <a:rPr lang="en-GB" sz="2000" dirty="0">
                <a:solidFill>
                  <a:srgbClr val="FFFF00"/>
                </a:solidFill>
              </a:rPr>
              <a:t>                       “The association between apple consumption and stroke”</a:t>
            </a:r>
          </a:p>
          <a:p>
            <a:endParaRPr lang="en-GB" dirty="0"/>
          </a:p>
        </p:txBody>
      </p:sp>
      <p:sp>
        <p:nvSpPr>
          <p:cNvPr id="3" name="Title 2">
            <a:extLst>
              <a:ext uri="{FF2B5EF4-FFF2-40B4-BE49-F238E27FC236}">
                <a16:creationId xmlns:a16="http://schemas.microsoft.com/office/drawing/2014/main" id="{A60B21D4-D449-08F4-3E18-2F3E23A86118}"/>
              </a:ext>
            </a:extLst>
          </p:cNvPr>
          <p:cNvSpPr>
            <a:spLocks noGrp="1"/>
          </p:cNvSpPr>
          <p:nvPr>
            <p:ph type="title"/>
          </p:nvPr>
        </p:nvSpPr>
        <p:spPr/>
        <p:txBody>
          <a:bodyPr/>
          <a:lstStyle/>
          <a:p>
            <a:r>
              <a:rPr lang="en-GB" b="1" dirty="0">
                <a:solidFill>
                  <a:schemeClr val="tx1"/>
                </a:solidFill>
              </a:rPr>
              <a:t>Types of Quantitative Research</a:t>
            </a:r>
          </a:p>
        </p:txBody>
      </p:sp>
    </p:spTree>
    <p:extLst>
      <p:ext uri="{BB962C8B-B14F-4D97-AF65-F5344CB8AC3E}">
        <p14:creationId xmlns:p14="http://schemas.microsoft.com/office/powerpoint/2010/main" val="22346349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48FA06-37D5-8F1F-66DC-3573F207458E}"/>
              </a:ext>
            </a:extLst>
          </p:cNvPr>
          <p:cNvSpPr>
            <a:spLocks noGrp="1"/>
          </p:cNvSpPr>
          <p:nvPr>
            <p:ph idx="1"/>
          </p:nvPr>
        </p:nvSpPr>
        <p:spPr>
          <a:xfrm>
            <a:off x="867833" y="2564904"/>
            <a:ext cx="7408333" cy="3633267"/>
          </a:xfrm>
        </p:spPr>
        <p:txBody>
          <a:bodyPr>
            <a:normAutofit fontScale="85000" lnSpcReduction="10000"/>
          </a:bodyPr>
          <a:lstStyle/>
          <a:p>
            <a:pPr>
              <a:buClr>
                <a:srgbClr val="FFFF00"/>
              </a:buClr>
            </a:pPr>
            <a:r>
              <a:rPr lang="en-GB" b="1" dirty="0">
                <a:solidFill>
                  <a:srgbClr val="FFFF00"/>
                </a:solidFill>
              </a:rPr>
              <a:t>Causal-Comparative/Quasi-experimental Research</a:t>
            </a:r>
            <a:r>
              <a:rPr lang="en-GB" dirty="0">
                <a:solidFill>
                  <a:srgbClr val="FFFF00"/>
                </a:solidFill>
              </a:rPr>
              <a:t>: attempts to establish </a:t>
            </a:r>
            <a:r>
              <a:rPr lang="en-GB" b="1" dirty="0">
                <a:solidFill>
                  <a:srgbClr val="FFFF00"/>
                </a:solidFill>
              </a:rPr>
              <a:t>cause-effect</a:t>
            </a:r>
            <a:r>
              <a:rPr lang="en-GB" dirty="0">
                <a:solidFill>
                  <a:srgbClr val="FFFF00"/>
                </a:solidFill>
              </a:rPr>
              <a:t> relationships among the variables. These types of design are very similar to true experiments, but with some key differences.</a:t>
            </a:r>
          </a:p>
          <a:p>
            <a:pPr marL="0" indent="0">
              <a:buClr>
                <a:srgbClr val="FFFF00"/>
              </a:buClr>
              <a:buNone/>
            </a:pPr>
            <a:endParaRPr lang="en-GB" dirty="0">
              <a:solidFill>
                <a:srgbClr val="FFFF00"/>
              </a:solidFill>
            </a:endParaRPr>
          </a:p>
          <a:p>
            <a:pPr>
              <a:buClr>
                <a:srgbClr val="FFFF00"/>
              </a:buClr>
            </a:pPr>
            <a:r>
              <a:rPr lang="en-GB" sz="2200" dirty="0">
                <a:solidFill>
                  <a:srgbClr val="FFFF00"/>
                </a:solidFill>
              </a:rPr>
              <a:t>Example: The effect of part-time employment on the achievement of high school students</a:t>
            </a:r>
          </a:p>
          <a:p>
            <a:pPr>
              <a:buClr>
                <a:srgbClr val="FFFF00"/>
              </a:buClr>
            </a:pPr>
            <a:endParaRPr lang="en-GB" sz="2200" dirty="0">
              <a:solidFill>
                <a:srgbClr val="FFFF00"/>
              </a:solidFill>
            </a:endParaRPr>
          </a:p>
          <a:p>
            <a:pPr>
              <a:buClr>
                <a:srgbClr val="FFFF00"/>
              </a:buClr>
            </a:pPr>
            <a:r>
              <a:rPr lang="en-GB" b="1" dirty="0">
                <a:solidFill>
                  <a:srgbClr val="FFFF00"/>
                </a:solidFill>
              </a:rPr>
              <a:t>Experimental research </a:t>
            </a:r>
            <a:r>
              <a:rPr lang="en-GB" dirty="0">
                <a:solidFill>
                  <a:srgbClr val="FFFF00"/>
                </a:solidFill>
              </a:rPr>
              <a:t>: Often called true experimentation, uses the scientific method to establish the cause-effect relationship among a group of variables that make up a study. </a:t>
            </a:r>
          </a:p>
          <a:p>
            <a:pPr>
              <a:buClr>
                <a:srgbClr val="FFFF00"/>
              </a:buClr>
            </a:pPr>
            <a:r>
              <a:rPr lang="en-GB" sz="2200" dirty="0">
                <a:solidFill>
                  <a:srgbClr val="FFFF00"/>
                </a:solidFill>
              </a:rPr>
              <a:t>Example: The effect of a new treatment plan on breast cancer </a:t>
            </a:r>
          </a:p>
        </p:txBody>
      </p:sp>
      <p:sp>
        <p:nvSpPr>
          <p:cNvPr id="3" name="Title 2">
            <a:extLst>
              <a:ext uri="{FF2B5EF4-FFF2-40B4-BE49-F238E27FC236}">
                <a16:creationId xmlns:a16="http://schemas.microsoft.com/office/drawing/2014/main" id="{C839C70A-4A1E-8E7D-018C-D4A9C50067FC}"/>
              </a:ext>
            </a:extLst>
          </p:cNvPr>
          <p:cNvSpPr>
            <a:spLocks noGrp="1"/>
          </p:cNvSpPr>
          <p:nvPr>
            <p:ph type="title"/>
          </p:nvPr>
        </p:nvSpPr>
        <p:spPr/>
        <p:txBody>
          <a:bodyPr/>
          <a:lstStyle/>
          <a:p>
            <a:r>
              <a:rPr lang="en-GB" b="1" dirty="0">
                <a:solidFill>
                  <a:schemeClr val="tx1"/>
                </a:solidFill>
              </a:rPr>
              <a:t>Types of Quantitative Research</a:t>
            </a:r>
            <a:endParaRPr lang="en-GB" dirty="0"/>
          </a:p>
        </p:txBody>
      </p:sp>
    </p:spTree>
    <p:extLst>
      <p:ext uri="{BB962C8B-B14F-4D97-AF65-F5344CB8AC3E}">
        <p14:creationId xmlns:p14="http://schemas.microsoft.com/office/powerpoint/2010/main" val="6004256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2802636"/>
            <a:ext cx="8424936"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What are the types of Quantitative Research design? </a:t>
            </a:r>
          </a:p>
        </p:txBody>
      </p:sp>
    </p:spTree>
    <p:extLst>
      <p:ext uri="{BB962C8B-B14F-4D97-AF65-F5344CB8AC3E}">
        <p14:creationId xmlns:p14="http://schemas.microsoft.com/office/powerpoint/2010/main" val="179529947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D325-89E7-4DE6-B0C1-B14F3F0B7F3E}"/>
              </a:ext>
            </a:extLst>
          </p:cNvPr>
          <p:cNvSpPr>
            <a:spLocks noGrp="1"/>
          </p:cNvSpPr>
          <p:nvPr>
            <p:ph type="title"/>
          </p:nvPr>
        </p:nvSpPr>
        <p:spPr>
          <a:xfrm>
            <a:off x="-1593229" y="260648"/>
            <a:ext cx="10739536" cy="1252728"/>
          </a:xfrm>
        </p:spPr>
        <p:txBody>
          <a:bodyPr>
            <a:normAutofit fontScale="90000"/>
          </a:bodyPr>
          <a:lstStyle/>
          <a:p>
            <a:r>
              <a:rPr lang="en-GB" b="1" dirty="0">
                <a:solidFill>
                  <a:schemeClr val="tx1"/>
                </a:solidFill>
              </a:rPr>
              <a:t>Quantitative research design…. </a:t>
            </a:r>
            <a:br>
              <a:rPr lang="en-GB" b="1" dirty="0">
                <a:solidFill>
                  <a:schemeClr val="tx1"/>
                </a:solidFill>
              </a:rPr>
            </a:br>
            <a:r>
              <a:rPr lang="en-GB" b="1" dirty="0">
                <a:solidFill>
                  <a:schemeClr val="tx1"/>
                </a:solidFill>
              </a:rPr>
              <a:t>                                                   …comprises of .…</a:t>
            </a:r>
          </a:p>
        </p:txBody>
      </p:sp>
      <p:sp>
        <p:nvSpPr>
          <p:cNvPr id="3" name="Rectangle 2">
            <a:extLst>
              <a:ext uri="{FF2B5EF4-FFF2-40B4-BE49-F238E27FC236}">
                <a16:creationId xmlns:a16="http://schemas.microsoft.com/office/drawing/2014/main" id="{F0791F60-4418-4DD9-8A91-983AE2514488}"/>
              </a:ext>
            </a:extLst>
          </p:cNvPr>
          <p:cNvSpPr/>
          <p:nvPr/>
        </p:nvSpPr>
        <p:spPr>
          <a:xfrm>
            <a:off x="899592" y="2708920"/>
            <a:ext cx="8050088" cy="3785652"/>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Non-interventional or observational research studies: </a:t>
            </a:r>
          </a:p>
          <a:p>
            <a:pPr marL="342900" indent="-342900">
              <a:buFont typeface="Arial" panose="020B0604020202020204" pitchFamily="34" charset="0"/>
              <a:buChar char="•"/>
            </a:pPr>
            <a:r>
              <a:rPr lang="en-GB" sz="2400" dirty="0">
                <a:solidFill>
                  <a:srgbClr val="FFFF00"/>
                </a:solidFill>
              </a:rPr>
              <a:t>     Cross-sectional survey</a:t>
            </a:r>
          </a:p>
          <a:p>
            <a:pPr marL="342900" indent="-342900">
              <a:buFont typeface="Arial" panose="020B0604020202020204" pitchFamily="34" charset="0"/>
              <a:buChar char="•"/>
            </a:pPr>
            <a:r>
              <a:rPr lang="en-GB" sz="2400" dirty="0">
                <a:solidFill>
                  <a:srgbClr val="FFFF00"/>
                </a:solidFill>
              </a:rPr>
              <a:t>     Case-control study</a:t>
            </a:r>
          </a:p>
          <a:p>
            <a:pPr marL="342900" indent="-342900">
              <a:buFont typeface="Arial" panose="020B0604020202020204" pitchFamily="34" charset="0"/>
              <a:buChar char="•"/>
            </a:pPr>
            <a:r>
              <a:rPr lang="en-GB" sz="2400" b="1" dirty="0">
                <a:solidFill>
                  <a:srgbClr val="FFFF00"/>
                </a:solidFill>
              </a:rPr>
              <a:t>     Cohort (longitudinal study)</a:t>
            </a:r>
          </a:p>
          <a:p>
            <a:pPr marL="342900" indent="-342900">
              <a:buFont typeface="Arial" panose="020B0604020202020204" pitchFamily="34" charset="0"/>
              <a:buChar char="•"/>
            </a:pPr>
            <a:r>
              <a:rPr lang="en-GB" sz="2400" dirty="0">
                <a:solidFill>
                  <a:srgbClr val="FFFF00"/>
                </a:solidFill>
              </a:rPr>
              <a:t>     Ecological study</a:t>
            </a:r>
          </a:p>
          <a:p>
            <a:endParaRPr lang="en-GB" sz="2400" dirty="0">
              <a:solidFill>
                <a:srgbClr val="FFFF00"/>
              </a:solidFill>
            </a:endParaRP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Interventional/Experimental research studies:</a:t>
            </a:r>
          </a:p>
          <a:p>
            <a:pPr marL="342900" indent="-342900">
              <a:buFont typeface="Arial" panose="020B0604020202020204" pitchFamily="34" charset="0"/>
              <a:buChar char="•"/>
            </a:pPr>
            <a:r>
              <a:rPr lang="en-GB" sz="2400" dirty="0">
                <a:solidFill>
                  <a:srgbClr val="FFFF00"/>
                </a:solidFill>
              </a:rPr>
              <a:t>     Randomised control trial (RCT)</a:t>
            </a:r>
          </a:p>
          <a:p>
            <a:pPr marL="342900" indent="-342900">
              <a:buFont typeface="Wingdings" panose="05000000000000000000" pitchFamily="2" charset="2"/>
              <a:buChar char="v"/>
            </a:pPr>
            <a:endParaRPr lang="en-GB" sz="2400" dirty="0">
              <a:solidFill>
                <a:srgbClr val="FFFF00"/>
              </a:solidFill>
            </a:endParaRPr>
          </a:p>
        </p:txBody>
      </p:sp>
    </p:spTree>
    <p:extLst>
      <p:ext uri="{BB962C8B-B14F-4D97-AF65-F5344CB8AC3E}">
        <p14:creationId xmlns:p14="http://schemas.microsoft.com/office/powerpoint/2010/main" val="251897453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2708920"/>
            <a:ext cx="8229600"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Observational / Non-interventional studies</a:t>
            </a:r>
          </a:p>
        </p:txBody>
      </p:sp>
    </p:spTree>
    <p:extLst>
      <p:ext uri="{BB962C8B-B14F-4D97-AF65-F5344CB8AC3E}">
        <p14:creationId xmlns:p14="http://schemas.microsoft.com/office/powerpoint/2010/main" val="116763413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CFE-32EE-4B5C-0845-E66C03A984A8}"/>
              </a:ext>
            </a:extLst>
          </p:cNvPr>
          <p:cNvSpPr>
            <a:spLocks noGrp="1"/>
          </p:cNvSpPr>
          <p:nvPr>
            <p:ph type="title"/>
          </p:nvPr>
        </p:nvSpPr>
        <p:spPr/>
        <p:txBody>
          <a:bodyPr/>
          <a:lstStyle/>
          <a:p>
            <a:r>
              <a:rPr lang="en-GB" b="1" dirty="0">
                <a:solidFill>
                  <a:schemeClr val="tx1"/>
                </a:solidFill>
              </a:rPr>
              <a:t>Observational studies</a:t>
            </a:r>
          </a:p>
        </p:txBody>
      </p:sp>
      <p:sp>
        <p:nvSpPr>
          <p:cNvPr id="3" name="Content Placeholder 2">
            <a:extLst>
              <a:ext uri="{FF2B5EF4-FFF2-40B4-BE49-F238E27FC236}">
                <a16:creationId xmlns:a16="http://schemas.microsoft.com/office/drawing/2014/main" id="{2B843A4D-FAF2-F89D-7DB3-71F6007A2844}"/>
              </a:ext>
            </a:extLst>
          </p:cNvPr>
          <p:cNvSpPr>
            <a:spLocks noGrp="1"/>
          </p:cNvSpPr>
          <p:nvPr>
            <p:ph idx="1"/>
          </p:nvPr>
        </p:nvSpPr>
        <p:spPr>
          <a:xfrm>
            <a:off x="867833" y="2636912"/>
            <a:ext cx="7408333" cy="3450696"/>
          </a:xfrm>
        </p:spPr>
        <p:txBody>
          <a:bodyPr/>
          <a:lstStyle/>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In an observational study, the researcher simply observes the exposure and disease status of each study participant. </a:t>
            </a:r>
          </a:p>
          <a:p>
            <a:pPr>
              <a:buClr>
                <a:srgbClr val="FFFF00"/>
              </a:buClr>
              <a:buFont typeface="Wingdings" panose="05000000000000000000" pitchFamily="2" charset="2"/>
              <a:buChar char="§"/>
            </a:pPr>
            <a:r>
              <a:rPr lang="en-GB" dirty="0">
                <a:solidFill>
                  <a:srgbClr val="FFFF00"/>
                </a:solidFill>
                <a:latin typeface="Open Sans" panose="020B0606030504020204" pitchFamily="34" charset="0"/>
              </a:rPr>
              <a:t>The variables suspected of producing an effect are observed</a:t>
            </a:r>
          </a:p>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Researcher/investigator measures but does not intervene.</a:t>
            </a:r>
          </a:p>
          <a:p>
            <a:pPr marL="0" indent="0">
              <a:buClr>
                <a:srgbClr val="FFFF00"/>
              </a:buClr>
              <a:buNone/>
            </a:pPr>
            <a:r>
              <a:rPr lang="en-GB" b="0" i="0" dirty="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17356741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1044624" y="152189"/>
            <a:ext cx="8229600" cy="1252728"/>
          </a:xfrm>
        </p:spPr>
        <p:txBody>
          <a:bodyPr>
            <a:normAutofit/>
          </a:bodyPr>
          <a:lstStyle/>
          <a:p>
            <a:r>
              <a:rPr lang="en-GB" b="1" dirty="0">
                <a:solidFill>
                  <a:schemeClr val="tx1"/>
                </a:solidFill>
              </a:rPr>
              <a:t>A cohort study….</a:t>
            </a:r>
          </a:p>
        </p:txBody>
      </p:sp>
      <p:sp>
        <p:nvSpPr>
          <p:cNvPr id="3" name="Rectangle 2">
            <a:extLst>
              <a:ext uri="{FF2B5EF4-FFF2-40B4-BE49-F238E27FC236}">
                <a16:creationId xmlns:a16="http://schemas.microsoft.com/office/drawing/2014/main" id="{EC399A6B-A311-4AC2-A7A2-706DAC179D00}"/>
              </a:ext>
            </a:extLst>
          </p:cNvPr>
          <p:cNvSpPr/>
          <p:nvPr/>
        </p:nvSpPr>
        <p:spPr>
          <a:xfrm>
            <a:off x="536966" y="2636912"/>
            <a:ext cx="8070068" cy="2677656"/>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cohort study involves following up a certain group of people over a period of time to determine the incidence of a specific disease or death from this disease or all-cause mortality </a:t>
            </a:r>
          </a:p>
          <a:p>
            <a:pPr marL="342900" indent="-342900">
              <a:buFont typeface="Wingdings" panose="05000000000000000000" pitchFamily="2" charset="2"/>
              <a:buChar char="v"/>
            </a:pPr>
            <a:endParaRPr lang="en-GB" sz="2800" dirty="0">
              <a:solidFill>
                <a:srgbClr val="FFFF00"/>
              </a:solidFill>
            </a:endParaRPr>
          </a:p>
          <a:p>
            <a:r>
              <a:rPr lang="en-GB" sz="2800" dirty="0">
                <a:solidFill>
                  <a:srgbClr val="FFFF00"/>
                </a:solidFill>
              </a:rPr>
              <a:t>                                                             (</a:t>
            </a:r>
            <a:r>
              <a:rPr lang="en-GB" sz="2800" dirty="0" err="1">
                <a:solidFill>
                  <a:srgbClr val="FFFF00"/>
                </a:solidFill>
              </a:rPr>
              <a:t>Morabia</a:t>
            </a:r>
            <a:r>
              <a:rPr lang="en-GB" sz="2800" dirty="0">
                <a:solidFill>
                  <a:srgbClr val="FFFF00"/>
                </a:solidFill>
              </a:rPr>
              <a:t>, 2004). </a:t>
            </a:r>
          </a:p>
        </p:txBody>
      </p:sp>
    </p:spTree>
    <p:extLst>
      <p:ext uri="{BB962C8B-B14F-4D97-AF65-F5344CB8AC3E}">
        <p14:creationId xmlns:p14="http://schemas.microsoft.com/office/powerpoint/2010/main" val="37084937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3967-68F7-4FC0-9DBF-0DB8070DCC37}"/>
              </a:ext>
            </a:extLst>
          </p:cNvPr>
          <p:cNvSpPr>
            <a:spLocks noGrp="1"/>
          </p:cNvSpPr>
          <p:nvPr>
            <p:ph type="title"/>
          </p:nvPr>
        </p:nvSpPr>
        <p:spPr/>
        <p:txBody>
          <a:bodyPr/>
          <a:lstStyle/>
          <a:p>
            <a:r>
              <a:rPr lang="en-GB" b="1" dirty="0">
                <a:solidFill>
                  <a:schemeClr val="tx1"/>
                </a:solidFill>
              </a:rPr>
              <a:t>A cohort study</a:t>
            </a:r>
          </a:p>
        </p:txBody>
      </p:sp>
      <p:sp>
        <p:nvSpPr>
          <p:cNvPr id="4" name="TextBox 3">
            <a:extLst>
              <a:ext uri="{FF2B5EF4-FFF2-40B4-BE49-F238E27FC236}">
                <a16:creationId xmlns:a16="http://schemas.microsoft.com/office/drawing/2014/main" id="{3144869A-5AC0-4B09-A1D1-7B26D809B4E8}"/>
              </a:ext>
            </a:extLst>
          </p:cNvPr>
          <p:cNvSpPr txBox="1"/>
          <p:nvPr/>
        </p:nvSpPr>
        <p:spPr>
          <a:xfrm>
            <a:off x="971600" y="2564904"/>
            <a:ext cx="7560840"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This type of study is normally used to look at the effect of suspected risk factors that cannot be controlled experimentally – </a:t>
            </a:r>
          </a:p>
          <a:p>
            <a:pPr marL="457200" indent="-457200">
              <a:buFont typeface="Wingdings" panose="05000000000000000000" pitchFamily="2" charset="2"/>
              <a:buChar char="§"/>
            </a:pPr>
            <a:r>
              <a:rPr lang="en-GB" sz="2800" dirty="0">
                <a:solidFill>
                  <a:srgbClr val="FFFF00"/>
                </a:solidFill>
              </a:rPr>
              <a:t>For example, the effect of smoking on lung cancer. </a:t>
            </a:r>
          </a:p>
          <a:p>
            <a:pPr marL="457200" indent="-457200">
              <a:buFont typeface="Wingdings" panose="05000000000000000000" pitchFamily="2" charset="2"/>
              <a:buChar char="§"/>
            </a:pPr>
            <a:r>
              <a:rPr lang="en-GB" sz="2800" dirty="0">
                <a:solidFill>
                  <a:srgbClr val="FFFF00"/>
                </a:solidFill>
              </a:rPr>
              <a:t>These studies are frequently used to determine long term effects of a lifestyle, diet, or other interventions.</a:t>
            </a:r>
          </a:p>
        </p:txBody>
      </p:sp>
    </p:spTree>
    <p:extLst>
      <p:ext uri="{BB962C8B-B14F-4D97-AF65-F5344CB8AC3E}">
        <p14:creationId xmlns:p14="http://schemas.microsoft.com/office/powerpoint/2010/main" val="18048296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B921C-FF2C-473A-8D60-0A39F836544B}"/>
              </a:ext>
            </a:extLst>
          </p:cNvPr>
          <p:cNvSpPr>
            <a:spLocks noGrp="1"/>
          </p:cNvSpPr>
          <p:nvPr>
            <p:ph type="title"/>
          </p:nvPr>
        </p:nvSpPr>
        <p:spPr/>
        <p:txBody>
          <a:bodyPr/>
          <a:lstStyle/>
          <a:p>
            <a:r>
              <a:rPr lang="en-GB" b="1" dirty="0">
                <a:solidFill>
                  <a:schemeClr val="tx1"/>
                </a:solidFill>
              </a:rPr>
              <a:t>A cohort study</a:t>
            </a:r>
          </a:p>
        </p:txBody>
      </p:sp>
      <p:sp>
        <p:nvSpPr>
          <p:cNvPr id="4" name="TextBox 3">
            <a:extLst>
              <a:ext uri="{FF2B5EF4-FFF2-40B4-BE49-F238E27FC236}">
                <a16:creationId xmlns:a16="http://schemas.microsoft.com/office/drawing/2014/main" id="{3FA30C7B-8823-4FDB-9E30-9777F163C142}"/>
              </a:ext>
            </a:extLst>
          </p:cNvPr>
          <p:cNvSpPr txBox="1"/>
          <p:nvPr/>
        </p:nvSpPr>
        <p:spPr>
          <a:xfrm>
            <a:off x="899592" y="2564904"/>
            <a:ext cx="6912768" cy="3046988"/>
          </a:xfrm>
          <a:prstGeom prst="rect">
            <a:avLst/>
          </a:prstGeom>
          <a:noFill/>
        </p:spPr>
        <p:txBody>
          <a:bodyPr wrap="square">
            <a:spAutoFit/>
          </a:bodyPr>
          <a:lstStyle/>
          <a:p>
            <a:pPr marL="457200" indent="-457200">
              <a:buFont typeface="Wingdings" panose="05000000000000000000" pitchFamily="2" charset="2"/>
              <a:buChar char="§"/>
            </a:pPr>
            <a:r>
              <a:rPr lang="en-GB" sz="3200" dirty="0">
                <a:solidFill>
                  <a:srgbClr val="FFFF00"/>
                </a:solidFill>
              </a:rPr>
              <a:t>Although these studies are a step up in reliability and generalisability, </a:t>
            </a:r>
          </a:p>
          <a:p>
            <a:endParaRPr lang="en-GB" sz="3200" dirty="0">
              <a:solidFill>
                <a:srgbClr val="FFFF00"/>
              </a:solidFill>
            </a:endParaRPr>
          </a:p>
          <a:p>
            <a:pPr marL="457200" indent="-457200">
              <a:buFont typeface="Wingdings" panose="05000000000000000000" pitchFamily="2" charset="2"/>
              <a:buChar char="§"/>
            </a:pPr>
            <a:r>
              <a:rPr lang="en-GB" sz="3200" dirty="0">
                <a:solidFill>
                  <a:srgbClr val="FFFF00"/>
                </a:solidFill>
              </a:rPr>
              <a:t>They can be difficult to blind, can’t be controlled for outside variables, and are usually </a:t>
            </a:r>
            <a:r>
              <a:rPr lang="en-GB" sz="3200">
                <a:solidFill>
                  <a:srgbClr val="FFFF00"/>
                </a:solidFill>
              </a:rPr>
              <a:t>not randomised</a:t>
            </a:r>
            <a:r>
              <a:rPr lang="en-GB" sz="3200" dirty="0">
                <a:solidFill>
                  <a:srgbClr val="FFFF00"/>
                </a:solidFill>
              </a:rPr>
              <a:t>.</a:t>
            </a:r>
          </a:p>
        </p:txBody>
      </p:sp>
    </p:spTree>
    <p:extLst>
      <p:ext uri="{BB962C8B-B14F-4D97-AF65-F5344CB8AC3E}">
        <p14:creationId xmlns:p14="http://schemas.microsoft.com/office/powerpoint/2010/main" val="9287965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63688" y="2802636"/>
            <a:ext cx="6048672" cy="1252728"/>
          </a:xfrm>
        </p:spPr>
        <p:txBody>
          <a:bodyPr>
            <a:noAutofit/>
            <a:scene3d>
              <a:camera prst="perspectiveHeroicExtremeLeftFacing"/>
              <a:lightRig rig="threePt" dir="t"/>
            </a:scene3d>
          </a:bodyPr>
          <a:lstStyle/>
          <a:p>
            <a:pPr algn="l"/>
            <a:r>
              <a:rPr lang="en-GB" sz="4000" i="1" dirty="0">
                <a:solidFill>
                  <a:srgbClr val="FFFF00"/>
                </a:solidFill>
                <a:effectLst>
                  <a:reflection blurRad="6350" stA="55000" endA="300" endPos="45500" dir="5400000" sy="-100000" algn="bl" rotWithShape="0"/>
                </a:effectLst>
              </a:rPr>
              <a:t>Types of cohort studies</a:t>
            </a:r>
          </a:p>
        </p:txBody>
      </p:sp>
    </p:spTree>
    <p:extLst>
      <p:ext uri="{BB962C8B-B14F-4D97-AF65-F5344CB8AC3E}">
        <p14:creationId xmlns:p14="http://schemas.microsoft.com/office/powerpoint/2010/main" val="21190330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40688" y="260648"/>
            <a:ext cx="7406640" cy="1017270"/>
          </a:xfrm>
        </p:spPr>
        <p:txBody>
          <a:bodyPr anchor="ctr">
            <a:normAutofit/>
          </a:bodyPr>
          <a:lstStyle/>
          <a:p>
            <a:r>
              <a:rPr lang="en-US" b="1" dirty="0">
                <a:solidFill>
                  <a:schemeClr val="tx1"/>
                </a:solidFill>
                <a:latin typeface="Palatino Linotype" panose="02040502050505030304" pitchFamily="18" charset="0"/>
              </a:rPr>
              <a:t>P</a:t>
            </a:r>
            <a:r>
              <a:rPr lang="en-US" sz="4400" b="1" dirty="0">
                <a:solidFill>
                  <a:schemeClr val="tx1"/>
                </a:solidFill>
                <a:latin typeface="Palatino Linotype" panose="02040502050505030304" pitchFamily="18" charset="0"/>
              </a:rPr>
              <a:t>rospective</a:t>
            </a:r>
            <a:r>
              <a:rPr lang="en-US" sz="4400" b="1" i="1" dirty="0">
                <a:solidFill>
                  <a:srgbClr val="FFFF00"/>
                </a:solidFill>
                <a:latin typeface="Palatino Linotype" panose="02040502050505030304" pitchFamily="18" charset="0"/>
              </a:rPr>
              <a:t> </a:t>
            </a:r>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83568" y="2466796"/>
            <a:ext cx="8064896" cy="1653122"/>
          </a:xfrm>
        </p:spPr>
        <p:txBody>
          <a:bodyPr>
            <a:normAutofit lnSpcReduction="10000"/>
          </a:bodyPr>
          <a:lstStyle/>
          <a:p>
            <a:pPr>
              <a:buClr>
                <a:srgbClr val="FFFF00"/>
              </a:buClr>
            </a:pPr>
            <a:r>
              <a:rPr lang="en-US" sz="2000" dirty="0">
                <a:solidFill>
                  <a:srgbClr val="FFFF00"/>
                </a:solidFill>
                <a:latin typeface="Palatino Linotype" panose="02040502050505030304" pitchFamily="18" charset="0"/>
              </a:rPr>
              <a:t>Also known as </a:t>
            </a:r>
            <a:r>
              <a:rPr lang="en-US" sz="2000" b="1" i="1" dirty="0">
                <a:solidFill>
                  <a:srgbClr val="FFFF00"/>
                </a:solidFill>
                <a:latin typeface="Palatino Linotype" panose="02040502050505030304" pitchFamily="18" charset="0"/>
              </a:rPr>
              <a:t>longitudinal or prospective study </a:t>
            </a:r>
          </a:p>
          <a:p>
            <a:pPr>
              <a:buClr>
                <a:srgbClr val="FFFF00"/>
              </a:buClr>
            </a:pPr>
            <a:r>
              <a:rPr lang="en-US" sz="2000" dirty="0">
                <a:solidFill>
                  <a:srgbClr val="FFFF00"/>
                </a:solidFill>
                <a:latin typeface="Palatino Linotype" panose="02040502050505030304" pitchFamily="18" charset="0"/>
              </a:rPr>
              <a:t>Follow up two groups of people over time and compare the occurrence of disease. One group is exposed to a possible risk factor (exposure or intervention) for the disease, while the other is not.</a:t>
            </a:r>
          </a:p>
          <a:p>
            <a:endParaRPr lang="en-US" sz="2000" dirty="0">
              <a:latin typeface="Palatino Linotype" panose="02040502050505030304" pitchFamily="18" charset="0"/>
            </a:endParaRPr>
          </a:p>
        </p:txBody>
      </p:sp>
      <p:pic>
        <p:nvPicPr>
          <p:cNvPr id="5" name="Picture 4">
            <a:extLst>
              <a:ext uri="{FF2B5EF4-FFF2-40B4-BE49-F238E27FC236}">
                <a16:creationId xmlns:a16="http://schemas.microsoft.com/office/drawing/2014/main" id="{93103443-5091-41C0-A21D-9F3923AAD814}"/>
              </a:ext>
            </a:extLst>
          </p:cNvPr>
          <p:cNvPicPr>
            <a:picLocks noChangeAspect="1"/>
          </p:cNvPicPr>
          <p:nvPr/>
        </p:nvPicPr>
        <p:blipFill rotWithShape="1">
          <a:blip r:embed="rId3"/>
          <a:srcRect l="13077" t="40342" r="64038" b="44957"/>
          <a:stretch/>
        </p:blipFill>
        <p:spPr>
          <a:xfrm>
            <a:off x="940688" y="4149080"/>
            <a:ext cx="7406640" cy="2448272"/>
          </a:xfrm>
          <a:prstGeom prst="rect">
            <a:avLst/>
          </a:prstGeom>
          <a:noFill/>
        </p:spPr>
      </p:pic>
    </p:spTree>
    <p:extLst>
      <p:ext uri="{BB962C8B-B14F-4D97-AF65-F5344CB8AC3E}">
        <p14:creationId xmlns:p14="http://schemas.microsoft.com/office/powerpoint/2010/main" val="648950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796672" y="476672"/>
            <a:ext cx="7406640" cy="1017270"/>
          </a:xfrm>
        </p:spPr>
        <p:txBody>
          <a:bodyPr anchor="ctr">
            <a:normAutofit/>
          </a:bodyPr>
          <a:lstStyle/>
          <a:p>
            <a:r>
              <a:rPr lang="en-US" sz="4400" b="1" dirty="0">
                <a:solidFill>
                  <a:schemeClr val="tx1"/>
                </a:solidFill>
                <a:latin typeface="Palatino Linotype" panose="02040502050505030304" pitchFamily="18" charset="0"/>
              </a:rPr>
              <a:t>Retrospective</a:t>
            </a:r>
            <a:r>
              <a:rPr lang="en-US" sz="4400" dirty="0">
                <a:solidFill>
                  <a:srgbClr val="FFFF00"/>
                </a:solidFill>
                <a:latin typeface="Palatino Linotype" panose="02040502050505030304" pitchFamily="18" charset="0"/>
              </a:rPr>
              <a:t> </a:t>
            </a:r>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34691" y="2492896"/>
            <a:ext cx="7874618" cy="1545638"/>
          </a:xfrm>
        </p:spPr>
        <p:txBody>
          <a:bodyPr>
            <a:normAutofit/>
          </a:bodyPr>
          <a:lstStyle/>
          <a:p>
            <a:pPr>
              <a:buClr>
                <a:srgbClr val="FFFF00"/>
              </a:buClr>
            </a:pPr>
            <a:r>
              <a:rPr lang="en-US" sz="1800" dirty="0">
                <a:solidFill>
                  <a:srgbClr val="FFFF00"/>
                </a:solidFill>
                <a:latin typeface="Palatino Linotype" panose="02040502050505030304" pitchFamily="18" charset="0"/>
              </a:rPr>
              <a:t>Retrospective cohort studies are </a:t>
            </a:r>
            <a:r>
              <a:rPr lang="en-GB" sz="1800" dirty="0">
                <a:solidFill>
                  <a:srgbClr val="FFFF00"/>
                </a:solidFill>
                <a:latin typeface="Palatino Linotype" panose="02040502050505030304" pitchFamily="18" charset="0"/>
              </a:rPr>
              <a:t>alternative type of cohort study</a:t>
            </a:r>
            <a:endParaRPr lang="en-US" sz="1800" dirty="0">
              <a:solidFill>
                <a:srgbClr val="FFFF00"/>
              </a:solidFill>
              <a:latin typeface="Palatino Linotype" panose="02040502050505030304" pitchFamily="18" charset="0"/>
            </a:endParaRPr>
          </a:p>
          <a:p>
            <a:pPr>
              <a:buClr>
                <a:srgbClr val="FFFF00"/>
              </a:buClr>
            </a:pPr>
            <a:r>
              <a:rPr lang="en-US" sz="1800" dirty="0">
                <a:solidFill>
                  <a:srgbClr val="FFFF00"/>
                </a:solidFill>
                <a:latin typeface="Palatino Linotype" panose="02040502050505030304" pitchFamily="18" charset="0"/>
              </a:rPr>
              <a:t>They are in effect, the reverse of prospective cohort studies</a:t>
            </a:r>
          </a:p>
          <a:p>
            <a:pPr>
              <a:buClr>
                <a:srgbClr val="FFFF00"/>
              </a:buClr>
            </a:pPr>
            <a:r>
              <a:rPr lang="en-US" sz="1800" dirty="0">
                <a:solidFill>
                  <a:srgbClr val="FFFF00"/>
                </a:solidFill>
                <a:latin typeface="Palatino Linotype" panose="02040502050505030304" pitchFamily="18" charset="0"/>
              </a:rPr>
              <a:t>They loo</a:t>
            </a:r>
            <a:r>
              <a:rPr lang="en-US" sz="1800" b="1" dirty="0">
                <a:solidFill>
                  <a:srgbClr val="FFFF00"/>
                </a:solidFill>
                <a:latin typeface="Palatino Linotype" panose="02040502050505030304" pitchFamily="18" charset="0"/>
              </a:rPr>
              <a:t>k back into time </a:t>
            </a:r>
            <a:r>
              <a:rPr lang="en-US" sz="1800" dirty="0">
                <a:solidFill>
                  <a:srgbClr val="FFFF00"/>
                </a:solidFill>
                <a:latin typeface="Palatino Linotype" panose="02040502050505030304" pitchFamily="18" charset="0"/>
              </a:rPr>
              <a:t>rather than forward</a:t>
            </a:r>
            <a:endParaRPr lang="en-US" sz="1800" b="1" dirty="0">
              <a:solidFill>
                <a:srgbClr val="FFFF00"/>
              </a:solidFill>
              <a:latin typeface="Palatino Linotype" panose="02040502050505030304" pitchFamily="18" charset="0"/>
            </a:endParaRPr>
          </a:p>
          <a:p>
            <a:pPr>
              <a:buClr>
                <a:srgbClr val="FFFF00"/>
              </a:buClr>
            </a:pPr>
            <a:r>
              <a:rPr lang="en-US" sz="1800" dirty="0">
                <a:solidFill>
                  <a:srgbClr val="FFFF00"/>
                </a:solidFill>
                <a:latin typeface="Palatino Linotype" panose="02040502050505030304" pitchFamily="18" charset="0"/>
              </a:rPr>
              <a:t>Common in disease outbreak investigations.</a:t>
            </a:r>
          </a:p>
          <a:p>
            <a:endParaRPr lang="en-US" sz="1800" dirty="0">
              <a:latin typeface="Palatino Linotype" panose="02040502050505030304" pitchFamily="18" charset="0"/>
            </a:endParaRPr>
          </a:p>
        </p:txBody>
      </p:sp>
      <p:pic>
        <p:nvPicPr>
          <p:cNvPr id="6" name="Picture 5">
            <a:extLst>
              <a:ext uri="{FF2B5EF4-FFF2-40B4-BE49-F238E27FC236}">
                <a16:creationId xmlns:a16="http://schemas.microsoft.com/office/drawing/2014/main" id="{8936495C-71D9-423E-9857-78856CB32130}"/>
              </a:ext>
            </a:extLst>
          </p:cNvPr>
          <p:cNvPicPr>
            <a:picLocks noChangeAspect="1"/>
          </p:cNvPicPr>
          <p:nvPr/>
        </p:nvPicPr>
        <p:blipFill rotWithShape="1">
          <a:blip r:embed="rId3"/>
          <a:srcRect l="15192" t="44103" r="63077" b="42153"/>
          <a:stretch/>
        </p:blipFill>
        <p:spPr>
          <a:xfrm>
            <a:off x="251520" y="4117694"/>
            <a:ext cx="8496944" cy="2520280"/>
          </a:xfrm>
          <a:prstGeom prst="rect">
            <a:avLst/>
          </a:prstGeom>
          <a:noFill/>
        </p:spPr>
      </p:pic>
    </p:spTree>
    <p:extLst>
      <p:ext uri="{BB962C8B-B14F-4D97-AF65-F5344CB8AC3E}">
        <p14:creationId xmlns:p14="http://schemas.microsoft.com/office/powerpoint/2010/main" val="2554511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292F877-FC44-7150-9A4B-FC71EF80B9EA}"/>
              </a:ext>
            </a:extLst>
          </p:cNvPr>
          <p:cNvSpPr>
            <a:spLocks noGrp="1"/>
          </p:cNvSpPr>
          <p:nvPr>
            <p:ph idx="1"/>
          </p:nvPr>
        </p:nvSpPr>
        <p:spPr/>
        <p:txBody>
          <a:bodyPr>
            <a:normAutofit lnSpcReduction="10000"/>
          </a:bodyPr>
          <a:lstStyle/>
          <a:p>
            <a:pPr>
              <a:buClr>
                <a:srgbClr val="FFFF00"/>
              </a:buClr>
            </a:pPr>
            <a:r>
              <a:rPr lang="en-GB" dirty="0">
                <a:solidFill>
                  <a:srgbClr val="FFFF00"/>
                </a:solidFill>
              </a:rPr>
              <a:t>To estimate incidence of disease</a:t>
            </a:r>
          </a:p>
          <a:p>
            <a:pPr>
              <a:buClr>
                <a:srgbClr val="FFFF00"/>
              </a:buClr>
            </a:pPr>
            <a:r>
              <a:rPr lang="en-GB" dirty="0">
                <a:solidFill>
                  <a:srgbClr val="FFFF00"/>
                </a:solidFill>
              </a:rPr>
              <a:t>To find out what happens overtime</a:t>
            </a:r>
          </a:p>
          <a:p>
            <a:pPr>
              <a:buClr>
                <a:srgbClr val="FFFF00"/>
              </a:buClr>
            </a:pPr>
            <a:r>
              <a:rPr lang="en-GB" dirty="0">
                <a:solidFill>
                  <a:srgbClr val="FFFF00"/>
                </a:solidFill>
              </a:rPr>
              <a:t>Natural history of disease</a:t>
            </a:r>
          </a:p>
          <a:p>
            <a:pPr>
              <a:buClr>
                <a:srgbClr val="FFFF00"/>
              </a:buClr>
            </a:pPr>
            <a:r>
              <a:rPr lang="en-GB" dirty="0">
                <a:solidFill>
                  <a:srgbClr val="FFFF00"/>
                </a:solidFill>
              </a:rPr>
              <a:t>To estimate risk</a:t>
            </a:r>
          </a:p>
          <a:p>
            <a:pPr>
              <a:buClr>
                <a:srgbClr val="FFFF00"/>
              </a:buClr>
            </a:pPr>
            <a:r>
              <a:rPr lang="en-GB" dirty="0">
                <a:solidFill>
                  <a:srgbClr val="FFFF00"/>
                </a:solidFill>
              </a:rPr>
              <a:t>To assess effects of  rare exposures</a:t>
            </a:r>
          </a:p>
          <a:p>
            <a:pPr>
              <a:buClr>
                <a:srgbClr val="FFFF00"/>
              </a:buClr>
            </a:pPr>
            <a:r>
              <a:rPr lang="en-GB" dirty="0">
                <a:solidFill>
                  <a:srgbClr val="FFFF00"/>
                </a:solidFill>
              </a:rPr>
              <a:t>To identify effects of treatment</a:t>
            </a:r>
          </a:p>
          <a:p>
            <a:pPr>
              <a:buClr>
                <a:srgbClr val="FFFF00"/>
              </a:buClr>
            </a:pPr>
            <a:r>
              <a:rPr lang="en-GB" dirty="0">
                <a:solidFill>
                  <a:srgbClr val="FFFF00"/>
                </a:solidFill>
              </a:rPr>
              <a:t>To detect long term or chronic effects of intervention</a:t>
            </a:r>
          </a:p>
          <a:p>
            <a:pPr>
              <a:buClr>
                <a:srgbClr val="FFFF00"/>
              </a:buClr>
            </a:pPr>
            <a:r>
              <a:rPr lang="en-GB" dirty="0">
                <a:solidFill>
                  <a:srgbClr val="FFFF00"/>
                </a:solidFill>
              </a:rPr>
              <a:t>To evaluate client well-being in a long term</a:t>
            </a:r>
          </a:p>
          <a:p>
            <a:endParaRPr lang="en-GB" dirty="0"/>
          </a:p>
        </p:txBody>
      </p:sp>
      <p:sp>
        <p:nvSpPr>
          <p:cNvPr id="3" name="Title 2">
            <a:extLst>
              <a:ext uri="{FF2B5EF4-FFF2-40B4-BE49-F238E27FC236}">
                <a16:creationId xmlns:a16="http://schemas.microsoft.com/office/drawing/2014/main" id="{57AAD94C-FC90-0638-78C4-E8A9B41BB662}"/>
              </a:ext>
            </a:extLst>
          </p:cNvPr>
          <p:cNvSpPr>
            <a:spLocks noGrp="1"/>
          </p:cNvSpPr>
          <p:nvPr>
            <p:ph type="title"/>
          </p:nvPr>
        </p:nvSpPr>
        <p:spPr/>
        <p:txBody>
          <a:bodyPr/>
          <a:lstStyle/>
          <a:p>
            <a:r>
              <a:rPr lang="en-GB" b="1" dirty="0">
                <a:solidFill>
                  <a:schemeClr val="tx1"/>
                </a:solidFill>
              </a:rPr>
              <a:t>Uses of Cohort Studies</a:t>
            </a:r>
          </a:p>
        </p:txBody>
      </p:sp>
    </p:spTree>
    <p:extLst>
      <p:ext uri="{BB962C8B-B14F-4D97-AF65-F5344CB8AC3E}">
        <p14:creationId xmlns:p14="http://schemas.microsoft.com/office/powerpoint/2010/main" val="26748269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71600" y="548680"/>
            <a:ext cx="7406640" cy="1017270"/>
          </a:xfrm>
        </p:spPr>
        <p:txBody>
          <a:bodyPr anchor="ctr">
            <a:normAutofit/>
          </a:bodyPr>
          <a:lstStyle/>
          <a:p>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graphicFrame>
        <p:nvGraphicFramePr>
          <p:cNvPr id="8" name="Table 6">
            <a:extLst>
              <a:ext uri="{FF2B5EF4-FFF2-40B4-BE49-F238E27FC236}">
                <a16:creationId xmlns:a16="http://schemas.microsoft.com/office/drawing/2014/main" id="{310A3827-0752-4D0A-9A6E-7C2F9F17B8A4}"/>
              </a:ext>
            </a:extLst>
          </p:cNvPr>
          <p:cNvGraphicFramePr>
            <a:graphicFrameLocks/>
          </p:cNvGraphicFramePr>
          <p:nvPr>
            <p:extLst>
              <p:ext uri="{D42A27DB-BD31-4B8C-83A1-F6EECF244321}">
                <p14:modId xmlns:p14="http://schemas.microsoft.com/office/powerpoint/2010/main" val="2372772421"/>
              </p:ext>
            </p:extLst>
          </p:nvPr>
        </p:nvGraphicFramePr>
        <p:xfrm>
          <a:off x="478503" y="2636912"/>
          <a:ext cx="8186994" cy="4068241"/>
        </p:xfrm>
        <a:graphic>
          <a:graphicData uri="http://schemas.openxmlformats.org/drawingml/2006/table">
            <a:tbl>
              <a:tblPr firstRow="1" bandRow="1">
                <a:tableStyleId>{5C22544A-7EE6-4342-B048-85BDC9FD1C3A}</a:tableStyleId>
              </a:tblPr>
              <a:tblGrid>
                <a:gridCol w="4093497">
                  <a:extLst>
                    <a:ext uri="{9D8B030D-6E8A-4147-A177-3AD203B41FA5}">
                      <a16:colId xmlns:a16="http://schemas.microsoft.com/office/drawing/2014/main" val="3474971182"/>
                    </a:ext>
                  </a:extLst>
                </a:gridCol>
                <a:gridCol w="4093497">
                  <a:extLst>
                    <a:ext uri="{9D8B030D-6E8A-4147-A177-3AD203B41FA5}">
                      <a16:colId xmlns:a16="http://schemas.microsoft.com/office/drawing/2014/main" val="3928940426"/>
                    </a:ext>
                  </a:extLst>
                </a:gridCol>
              </a:tblGrid>
              <a:tr h="299121">
                <a:tc>
                  <a:txBody>
                    <a:bodyPr/>
                    <a:lstStyle/>
                    <a:p>
                      <a:r>
                        <a:rPr lang="en-US" sz="1800" dirty="0">
                          <a:solidFill>
                            <a:schemeClr val="tx1"/>
                          </a:solidFill>
                          <a:latin typeface="Palatino Linotype" panose="02040502050505030304" pitchFamily="18" charset="0"/>
                        </a:rPr>
                        <a:t>Advantages </a:t>
                      </a:r>
                      <a:endParaRPr lang="en-GB" sz="1800" dirty="0">
                        <a:solidFill>
                          <a:schemeClr val="tx1"/>
                        </a:solidFill>
                        <a:latin typeface="Palatino Linotype" panose="02040502050505030304" pitchFamily="18" charset="0"/>
                      </a:endParaRPr>
                    </a:p>
                  </a:txBody>
                  <a:tcPr marL="68580" marR="68580" marT="34290" marB="34290"/>
                </a:tc>
                <a:tc>
                  <a:txBody>
                    <a:bodyPr/>
                    <a:lstStyle/>
                    <a:p>
                      <a:r>
                        <a:rPr lang="en-US" sz="1800" dirty="0">
                          <a:solidFill>
                            <a:schemeClr val="tx1"/>
                          </a:solidFill>
                          <a:latin typeface="Palatino Linotype" panose="02040502050505030304" pitchFamily="18" charset="0"/>
                        </a:rPr>
                        <a:t>Disadvantages</a:t>
                      </a:r>
                      <a:endParaRPr lang="en-GB" sz="1800" dirty="0">
                        <a:solidFill>
                          <a:schemeClr val="tx1"/>
                        </a:solidFill>
                        <a:latin typeface="Palatino Linotype" panose="02040502050505030304" pitchFamily="18" charset="0"/>
                      </a:endParaRPr>
                    </a:p>
                  </a:txBody>
                  <a:tcPr marL="68580" marR="68580" marT="34290" marB="34290"/>
                </a:tc>
                <a:extLst>
                  <a:ext uri="{0D108BD9-81ED-4DB2-BD59-A6C34878D82A}">
                    <a16:rowId xmlns:a16="http://schemas.microsoft.com/office/drawing/2014/main" val="959968258"/>
                  </a:ext>
                </a:extLst>
              </a:tr>
              <a:tr h="674302">
                <a:tc>
                  <a:txBody>
                    <a:bodyPr/>
                    <a:lstStyle/>
                    <a:p>
                      <a:r>
                        <a:rPr lang="en-US" sz="1800" dirty="0">
                          <a:latin typeface="Palatino Linotype" panose="02040502050505030304" pitchFamily="18" charset="0"/>
                        </a:rPr>
                        <a:t>Allow outcomes to be explored over time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Can take a very long time to complete </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1461200168"/>
                  </a:ext>
                </a:extLst>
              </a:tr>
              <a:tr h="1256310">
                <a:tc>
                  <a:txBody>
                    <a:bodyPr/>
                    <a:lstStyle/>
                    <a:p>
                      <a:r>
                        <a:rPr lang="en-US" sz="1800" dirty="0">
                          <a:latin typeface="Palatino Linotype" panose="02040502050505030304" pitchFamily="18" charset="0"/>
                        </a:rPr>
                        <a:t> The incidence of disease in both exposed and unexposed groups can be measured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Diseases with long laten periods may need many years of follow-up</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167308761"/>
                  </a:ext>
                </a:extLst>
              </a:tr>
              <a:tr h="1017013">
                <a:tc>
                  <a:txBody>
                    <a:bodyPr/>
                    <a:lstStyle/>
                    <a:p>
                      <a:r>
                        <a:rPr lang="en-US" sz="1800" dirty="0">
                          <a:latin typeface="Palatino Linotype" panose="02040502050505030304" pitchFamily="18" charset="0"/>
                        </a:rPr>
                        <a:t>Useful for rare exposures</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Not useful for rare diseases</a:t>
                      </a:r>
                    </a:p>
                    <a:p>
                      <a:endParaRPr lang="en-US" sz="1800" dirty="0">
                        <a:latin typeface="Palatino Linotype" panose="02040502050505030304" pitchFamily="18" charset="0"/>
                      </a:endParaRPr>
                    </a:p>
                    <a:p>
                      <a:r>
                        <a:rPr lang="en-US" sz="1800" dirty="0">
                          <a:latin typeface="Palatino Linotype" panose="02040502050505030304" pitchFamily="18" charset="0"/>
                        </a:rPr>
                        <a:t>Can be very expensive</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01055803"/>
                  </a:ext>
                </a:extLst>
              </a:tr>
              <a:tr h="777716">
                <a:tc>
                  <a:txBody>
                    <a:bodyPr/>
                    <a:lstStyle/>
                    <a:p>
                      <a:r>
                        <a:rPr lang="en-US" sz="1800" dirty="0">
                          <a:latin typeface="Palatino Linotype" panose="02040502050505030304" pitchFamily="18" charset="0"/>
                        </a:rPr>
                        <a:t>Can examine the effects of more than one exposure</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Careful follow-up of all subjects is vital</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4851732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solidFill>
                  <a:schemeClr val="tx1"/>
                </a:solidFill>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fontScale="92500"/>
          </a:bodyPr>
          <a:lstStyle/>
          <a:p>
            <a:pPr>
              <a:buClr>
                <a:srgbClr val="FFFF00"/>
              </a:buClr>
              <a:buFont typeface="Wingdings" panose="05000000000000000000" pitchFamily="2" charset="2"/>
              <a:buChar char="§"/>
            </a:pPr>
            <a:r>
              <a:rPr lang="en-GB" sz="2800" dirty="0">
                <a:solidFill>
                  <a:srgbClr val="FFFF00"/>
                </a:solidFill>
              </a:rPr>
              <a:t>Working independently look for a health related cohort study article and share the title the aim of study, method and findings of </a:t>
            </a:r>
            <a:r>
              <a:rPr lang="en-GB" sz="2800">
                <a:solidFill>
                  <a:srgbClr val="FFFF00"/>
                </a:solidFill>
              </a:rPr>
              <a:t>the study</a:t>
            </a:r>
            <a:endParaRPr lang="en-GB" sz="2800" dirty="0">
              <a:solidFill>
                <a:srgbClr val="FFFF00"/>
              </a:solidFill>
            </a:endParaRPr>
          </a:p>
          <a:p>
            <a:endParaRPr lang="en-GB" sz="2800" dirty="0">
              <a:solidFill>
                <a:srgbClr val="FFFF00"/>
              </a:solidFill>
            </a:endParaRPr>
          </a:p>
          <a:p>
            <a:endParaRPr lang="en-GB" sz="2800" dirty="0">
              <a:solidFill>
                <a:srgbClr val="FFFF00"/>
              </a:solidFill>
            </a:endParaRPr>
          </a:p>
          <a:p>
            <a:pPr marL="0" indent="0">
              <a:buNone/>
            </a:pPr>
            <a:endParaRPr lang="en-GB" sz="2800" dirty="0">
              <a:solidFill>
                <a:srgbClr val="FFFF00"/>
              </a:solidFill>
            </a:endParaRPr>
          </a:p>
          <a:p>
            <a:pPr marL="0" indent="0" algn="ctr">
              <a:buNone/>
            </a:pPr>
            <a:r>
              <a:rPr lang="en-GB" sz="2800" b="1" dirty="0">
                <a:solidFill>
                  <a:srgbClr val="FFFF00"/>
                </a:solidFill>
              </a:rPr>
              <a:t>Feedback your findings to the whole class</a:t>
            </a:r>
          </a:p>
        </p:txBody>
      </p:sp>
    </p:spTree>
    <p:extLst>
      <p:ext uri="{BB962C8B-B14F-4D97-AF65-F5344CB8AC3E}">
        <p14:creationId xmlns:p14="http://schemas.microsoft.com/office/powerpoint/2010/main" val="228708603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53A12-34BE-4C4C-A8AF-0CC53C5BA4FB}"/>
              </a:ext>
            </a:extLst>
          </p:cNvPr>
          <p:cNvSpPr>
            <a:spLocks noGrp="1"/>
          </p:cNvSpPr>
          <p:nvPr>
            <p:ph type="title"/>
          </p:nvPr>
        </p:nvSpPr>
        <p:spPr/>
        <p:txBody>
          <a:bodyPr/>
          <a:lstStyle/>
          <a:p>
            <a:r>
              <a:rPr lang="en-GB" b="1" dirty="0">
                <a:solidFill>
                  <a:schemeClr val="tx1"/>
                </a:solidFill>
              </a:rPr>
              <a:t>Cross-sectional study </a:t>
            </a:r>
          </a:p>
        </p:txBody>
      </p:sp>
      <p:sp>
        <p:nvSpPr>
          <p:cNvPr id="4" name="TextBox 3">
            <a:extLst>
              <a:ext uri="{FF2B5EF4-FFF2-40B4-BE49-F238E27FC236}">
                <a16:creationId xmlns:a16="http://schemas.microsoft.com/office/drawing/2014/main" id="{72A6770D-A507-4435-A555-B15A194D4286}"/>
              </a:ext>
            </a:extLst>
          </p:cNvPr>
          <p:cNvSpPr txBox="1"/>
          <p:nvPr/>
        </p:nvSpPr>
        <p:spPr>
          <a:xfrm>
            <a:off x="1187623" y="2690336"/>
            <a:ext cx="7272809" cy="4031873"/>
          </a:xfrm>
          <a:prstGeom prst="rect">
            <a:avLst/>
          </a:prstGeom>
          <a:noFill/>
        </p:spPr>
        <p:txBody>
          <a:bodyPr wrap="square">
            <a:spAutoFit/>
          </a:bodyPr>
          <a:lstStyle/>
          <a:p>
            <a:pPr marL="457200" indent="-457200">
              <a:buFont typeface="Candara" panose="020E0502030303020204" pitchFamily="34" charset="0"/>
              <a:buChar char="*"/>
            </a:pPr>
            <a:r>
              <a:rPr lang="en-GB" sz="2800" b="0" dirty="0">
                <a:solidFill>
                  <a:srgbClr val="FFFF00"/>
                </a:solidFill>
                <a:effectLst/>
              </a:rPr>
              <a:t>A cross-sectional study is defined as a type of observational research that analyses data of variables collected at one given point in time across a sample population or a pre-defined subset.</a:t>
            </a:r>
          </a:p>
          <a:p>
            <a:pPr marL="457200" indent="-457200">
              <a:buFont typeface="Candara" panose="020E0502030303020204" pitchFamily="34" charset="0"/>
              <a:buChar char="*"/>
            </a:pPr>
            <a:r>
              <a:rPr lang="en-GB" sz="2800" dirty="0">
                <a:solidFill>
                  <a:srgbClr val="FFFF00"/>
                </a:solidFill>
              </a:rPr>
              <a:t>Cross-sectional studies can be descriptive: For example  the prevalence of dementia in a population.</a:t>
            </a:r>
          </a:p>
          <a:p>
            <a:endParaRPr lang="en-GB" sz="3200" dirty="0">
              <a:solidFill>
                <a:srgbClr val="FFFF00"/>
              </a:solidFill>
            </a:endParaRPr>
          </a:p>
        </p:txBody>
      </p:sp>
    </p:spTree>
    <p:extLst>
      <p:ext uri="{BB962C8B-B14F-4D97-AF65-F5344CB8AC3E}">
        <p14:creationId xmlns:p14="http://schemas.microsoft.com/office/powerpoint/2010/main" val="1442197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C3E4F1-F6CD-5075-D037-7BBBAFF4FEC7}"/>
              </a:ext>
            </a:extLst>
          </p:cNvPr>
          <p:cNvSpPr>
            <a:spLocks noGrp="1"/>
          </p:cNvSpPr>
          <p:nvPr>
            <p:ph idx="1"/>
          </p:nvPr>
        </p:nvSpPr>
        <p:spPr>
          <a:xfrm>
            <a:off x="867833" y="2564904"/>
            <a:ext cx="7408333" cy="4032448"/>
          </a:xfrm>
        </p:spPr>
        <p:txBody>
          <a:bodyPr>
            <a:normAutofit lnSpcReduction="10000"/>
          </a:bodyPr>
          <a:lstStyle/>
          <a:p>
            <a:pPr marL="0" indent="0">
              <a:buClr>
                <a:srgbClr val="FFFF00"/>
              </a:buClr>
              <a:buNone/>
            </a:pPr>
            <a:r>
              <a:rPr lang="en-GB" sz="2600" dirty="0">
                <a:solidFill>
                  <a:srgbClr val="FFFF00"/>
                </a:solidFill>
              </a:rPr>
              <a:t>Also called </a:t>
            </a:r>
            <a:r>
              <a:rPr lang="en-GB" sz="2600" b="1" dirty="0">
                <a:solidFill>
                  <a:srgbClr val="FFFF00"/>
                </a:solidFill>
              </a:rPr>
              <a:t>prevalence studies </a:t>
            </a:r>
            <a:r>
              <a:rPr lang="en-GB" sz="2600" dirty="0">
                <a:solidFill>
                  <a:srgbClr val="FFFF00"/>
                </a:solidFill>
              </a:rPr>
              <a:t>help to determine </a:t>
            </a:r>
          </a:p>
          <a:p>
            <a:pPr marL="0" indent="0">
              <a:buClr>
                <a:srgbClr val="FFFF00"/>
              </a:buClr>
              <a:buNone/>
            </a:pPr>
            <a:r>
              <a:rPr lang="en-GB" sz="2600" i="1" dirty="0">
                <a:solidFill>
                  <a:srgbClr val="FFFF00"/>
                </a:solidFill>
              </a:rPr>
              <a:t>How common is a condition or problem</a:t>
            </a:r>
          </a:p>
          <a:p>
            <a:pPr marL="0" indent="0">
              <a:buClr>
                <a:srgbClr val="FFFF00"/>
              </a:buClr>
              <a:buNone/>
            </a:pPr>
            <a:r>
              <a:rPr lang="en-GB" sz="2600" i="1" dirty="0">
                <a:solidFill>
                  <a:srgbClr val="FFFF00"/>
                </a:solidFill>
              </a:rPr>
              <a:t>Are conditions and exposures associated?</a:t>
            </a:r>
          </a:p>
          <a:p>
            <a:pPr>
              <a:buClr>
                <a:srgbClr val="FFFF00"/>
              </a:buClr>
            </a:pPr>
            <a:r>
              <a:rPr lang="en-GB" sz="2600" i="1" dirty="0">
                <a:solidFill>
                  <a:srgbClr val="FFFF00"/>
                </a:solidFill>
              </a:rPr>
              <a:t>Snapshot in time</a:t>
            </a:r>
          </a:p>
          <a:p>
            <a:pPr>
              <a:buClr>
                <a:srgbClr val="FFFF00"/>
              </a:buClr>
            </a:pPr>
            <a:r>
              <a:rPr lang="en-GB" sz="2600" i="1" dirty="0">
                <a:solidFill>
                  <a:srgbClr val="FFFF00"/>
                </a:solidFill>
              </a:rPr>
              <a:t>Measures prevalence in individuals</a:t>
            </a:r>
          </a:p>
          <a:p>
            <a:pPr>
              <a:buClr>
                <a:srgbClr val="FFFF00"/>
              </a:buClr>
            </a:pPr>
            <a:r>
              <a:rPr lang="en-GB" sz="2600" i="1" dirty="0">
                <a:solidFill>
                  <a:srgbClr val="FFFF00"/>
                </a:solidFill>
              </a:rPr>
              <a:t>Measures exposure and effect at same time</a:t>
            </a:r>
          </a:p>
          <a:p>
            <a:pPr>
              <a:buClr>
                <a:srgbClr val="FFFF00"/>
              </a:buClr>
            </a:pPr>
            <a:r>
              <a:rPr lang="en-GB" sz="2600" i="1" dirty="0">
                <a:solidFill>
                  <a:srgbClr val="FFFF00"/>
                </a:solidFill>
              </a:rPr>
              <a:t>Comparisons made between sub-groups</a:t>
            </a:r>
          </a:p>
          <a:p>
            <a:pPr>
              <a:buClr>
                <a:srgbClr val="FFFF00"/>
              </a:buClr>
            </a:pPr>
            <a:endParaRPr lang="en-GB" sz="2600" i="1" dirty="0">
              <a:solidFill>
                <a:srgbClr val="FFFF00"/>
              </a:solidFill>
            </a:endParaRPr>
          </a:p>
          <a:p>
            <a:pPr marL="0" indent="0">
              <a:buClr>
                <a:srgbClr val="FFFF00"/>
              </a:buClr>
              <a:buNone/>
            </a:pPr>
            <a:r>
              <a:rPr lang="en-GB" sz="2600" b="1" dirty="0">
                <a:solidFill>
                  <a:srgbClr val="FFFF00"/>
                </a:solidFill>
              </a:rPr>
              <a:t>Output: </a:t>
            </a:r>
            <a:r>
              <a:rPr lang="en-GB" sz="2600" dirty="0">
                <a:solidFill>
                  <a:srgbClr val="FFFF00"/>
                </a:solidFill>
              </a:rPr>
              <a:t>prevalence</a:t>
            </a:r>
          </a:p>
          <a:p>
            <a:pPr>
              <a:buClr>
                <a:srgbClr val="FFFF00"/>
              </a:buClr>
            </a:pPr>
            <a:endParaRPr lang="en-GB" i="1" dirty="0">
              <a:solidFill>
                <a:srgbClr val="FFFF00"/>
              </a:solidFill>
            </a:endParaRPr>
          </a:p>
          <a:p>
            <a:endParaRPr lang="en-GB" dirty="0"/>
          </a:p>
        </p:txBody>
      </p:sp>
      <p:sp>
        <p:nvSpPr>
          <p:cNvPr id="3" name="Title 2">
            <a:extLst>
              <a:ext uri="{FF2B5EF4-FFF2-40B4-BE49-F238E27FC236}">
                <a16:creationId xmlns:a16="http://schemas.microsoft.com/office/drawing/2014/main" id="{EC0CF6BA-D893-70CE-40B4-2D97F8E4EFA9}"/>
              </a:ext>
            </a:extLst>
          </p:cNvPr>
          <p:cNvSpPr>
            <a:spLocks noGrp="1"/>
          </p:cNvSpPr>
          <p:nvPr>
            <p:ph type="title"/>
          </p:nvPr>
        </p:nvSpPr>
        <p:spPr/>
        <p:txBody>
          <a:bodyPr/>
          <a:lstStyle/>
          <a:p>
            <a:r>
              <a:rPr lang="en-GB" b="1" dirty="0">
                <a:solidFill>
                  <a:schemeClr val="tx1"/>
                </a:solidFill>
              </a:rPr>
              <a:t>Cross-sectional study ….</a:t>
            </a:r>
            <a:endParaRPr lang="en-GB" dirty="0"/>
          </a:p>
        </p:txBody>
      </p:sp>
    </p:spTree>
    <p:extLst>
      <p:ext uri="{BB962C8B-B14F-4D97-AF65-F5344CB8AC3E}">
        <p14:creationId xmlns:p14="http://schemas.microsoft.com/office/powerpoint/2010/main" val="38958480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2B582A-8498-28BA-3D2C-78F4A9012764}"/>
              </a:ext>
            </a:extLst>
          </p:cNvPr>
          <p:cNvSpPr>
            <a:spLocks noGrp="1"/>
          </p:cNvSpPr>
          <p:nvPr>
            <p:ph idx="1"/>
          </p:nvPr>
        </p:nvSpPr>
        <p:spPr>
          <a:xfrm>
            <a:off x="971600" y="2543457"/>
            <a:ext cx="7408333" cy="3954768"/>
          </a:xfrm>
        </p:spPr>
        <p:txBody>
          <a:bodyPr>
            <a:noAutofit/>
          </a:bodyPr>
          <a:lstStyle/>
          <a:p>
            <a:pPr>
              <a:buClr>
                <a:srgbClr val="FFFF00"/>
              </a:buClr>
            </a:pPr>
            <a:r>
              <a:rPr lang="en-GB" sz="2800" dirty="0">
                <a:solidFill>
                  <a:srgbClr val="FFFF00"/>
                </a:solidFill>
              </a:rPr>
              <a:t>To determine “burden of disease”</a:t>
            </a:r>
          </a:p>
          <a:p>
            <a:pPr>
              <a:buClr>
                <a:srgbClr val="FFFF00"/>
              </a:buClr>
            </a:pPr>
            <a:r>
              <a:rPr lang="en-GB" sz="2800" dirty="0">
                <a:solidFill>
                  <a:srgbClr val="FFFF00"/>
                </a:solidFill>
              </a:rPr>
              <a:t>Planning of services</a:t>
            </a:r>
          </a:p>
          <a:p>
            <a:pPr>
              <a:buClr>
                <a:srgbClr val="FFFF00"/>
              </a:buClr>
            </a:pPr>
            <a:r>
              <a:rPr lang="en-GB" sz="2800" dirty="0">
                <a:solidFill>
                  <a:srgbClr val="FFFF00"/>
                </a:solidFill>
              </a:rPr>
              <a:t>Investigate exposures that are fixed characteristics of individuals</a:t>
            </a:r>
          </a:p>
          <a:p>
            <a:pPr>
              <a:buClr>
                <a:srgbClr val="FFFF00"/>
              </a:buClr>
            </a:pPr>
            <a:r>
              <a:rPr lang="en-GB" sz="2800" dirty="0">
                <a:solidFill>
                  <a:srgbClr val="FFFF00"/>
                </a:solidFill>
              </a:rPr>
              <a:t>Evaluation of interventions</a:t>
            </a:r>
          </a:p>
          <a:p>
            <a:pPr>
              <a:buClr>
                <a:srgbClr val="FFFF00"/>
              </a:buClr>
            </a:pPr>
            <a:r>
              <a:rPr lang="en-GB" sz="2800" dirty="0">
                <a:solidFill>
                  <a:srgbClr val="FFFF00"/>
                </a:solidFill>
              </a:rPr>
              <a:t>Raising question of association</a:t>
            </a:r>
          </a:p>
          <a:p>
            <a:pPr>
              <a:buClr>
                <a:srgbClr val="FFFF00"/>
              </a:buClr>
            </a:pPr>
            <a:r>
              <a:rPr lang="en-GB" sz="2800" dirty="0">
                <a:solidFill>
                  <a:srgbClr val="FFFF00"/>
                </a:solidFill>
              </a:rPr>
              <a:t>Often first stage in investigating of sudden outbreaks</a:t>
            </a:r>
          </a:p>
        </p:txBody>
      </p:sp>
      <p:sp>
        <p:nvSpPr>
          <p:cNvPr id="3" name="Title 2">
            <a:extLst>
              <a:ext uri="{FF2B5EF4-FFF2-40B4-BE49-F238E27FC236}">
                <a16:creationId xmlns:a16="http://schemas.microsoft.com/office/drawing/2014/main" id="{B8CDB052-CBDF-9A57-4502-B317DC1F019D}"/>
              </a:ext>
            </a:extLst>
          </p:cNvPr>
          <p:cNvSpPr>
            <a:spLocks noGrp="1"/>
          </p:cNvSpPr>
          <p:nvPr>
            <p:ph type="title"/>
          </p:nvPr>
        </p:nvSpPr>
        <p:spPr/>
        <p:txBody>
          <a:bodyPr/>
          <a:lstStyle/>
          <a:p>
            <a:r>
              <a:rPr lang="en-GB" b="1" dirty="0">
                <a:solidFill>
                  <a:schemeClr val="tx1"/>
                </a:solidFill>
              </a:rPr>
              <a:t>Uses of Cross-sectional studies</a:t>
            </a:r>
            <a:endParaRPr lang="en-GB" dirty="0">
              <a:solidFill>
                <a:schemeClr val="tx1"/>
              </a:solidFill>
            </a:endParaRPr>
          </a:p>
        </p:txBody>
      </p:sp>
    </p:spTree>
    <p:extLst>
      <p:ext uri="{BB962C8B-B14F-4D97-AF65-F5344CB8AC3E}">
        <p14:creationId xmlns:p14="http://schemas.microsoft.com/office/powerpoint/2010/main" val="317529808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solidFill>
                  <a:schemeClr val="tx1"/>
                </a:solidFill>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Clr>
                <a:srgbClr val="FFFF00"/>
              </a:buClr>
              <a:buFont typeface="Wingdings" panose="05000000000000000000" pitchFamily="2" charset="2"/>
              <a:buChar char="§"/>
            </a:pPr>
            <a:r>
              <a:rPr lang="en-GB" sz="2800" dirty="0">
                <a:solidFill>
                  <a:srgbClr val="FFFF00"/>
                </a:solidFill>
              </a:rPr>
              <a:t>Working independently look for a health related cross-sectional study article and share the title, aim of the study, method and findings</a:t>
            </a:r>
          </a:p>
          <a:p>
            <a:pPr marL="0" indent="0">
              <a:buNone/>
            </a:pPr>
            <a:endParaRPr lang="en-GB" sz="2800" dirty="0">
              <a:solidFill>
                <a:srgbClr val="FFFF00"/>
              </a:solidFill>
            </a:endParaRPr>
          </a:p>
          <a:p>
            <a:pPr marL="0" indent="0">
              <a:buNone/>
            </a:pPr>
            <a:endParaRPr lang="en-GB" sz="2800" dirty="0">
              <a:solidFill>
                <a:srgbClr val="FFFF00"/>
              </a:solidFill>
            </a:endParaRPr>
          </a:p>
          <a:p>
            <a:pPr marL="0" indent="0" algn="ctr">
              <a:buNone/>
            </a:pPr>
            <a:r>
              <a:rPr lang="en-GB" sz="2800" b="1" dirty="0">
                <a:solidFill>
                  <a:srgbClr val="FFFF00"/>
                </a:solidFill>
              </a:rPr>
              <a:t>Feedback your findings to the whole class</a:t>
            </a:r>
          </a:p>
        </p:txBody>
      </p:sp>
    </p:spTree>
    <p:extLst>
      <p:ext uri="{BB962C8B-B14F-4D97-AF65-F5344CB8AC3E}">
        <p14:creationId xmlns:p14="http://schemas.microsoft.com/office/powerpoint/2010/main" val="37253384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normAutofit lnSpcReduction="10000"/>
          </a:bodyPr>
          <a:lstStyle/>
          <a:p>
            <a:pPr marL="0" indent="0">
              <a:buNone/>
            </a:pPr>
            <a:r>
              <a:rPr lang="en-GB" sz="2800" dirty="0">
                <a:solidFill>
                  <a:srgbClr val="FFFF00"/>
                </a:solidFill>
                <a:cs typeface="Arial" panose="020B0604020202020204" pitchFamily="34" charset="0"/>
              </a:rPr>
              <a:t>Working in groups research the strength and limitation of cross-sectional studies</a:t>
            </a: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lgn="ctr">
              <a:buNone/>
            </a:pPr>
            <a:r>
              <a:rPr lang="en-GB" sz="2800" dirty="0">
                <a:solidFill>
                  <a:srgbClr val="FFFF00"/>
                </a:solidFill>
                <a:cs typeface="Arial" panose="020B0604020202020204" pitchFamily="34" charset="0"/>
              </a:rPr>
              <a:t>Feedback your findings to the whole class</a:t>
            </a:r>
          </a:p>
          <a:p>
            <a:endParaRPr lang="en-GB" sz="28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4903173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67AA-0EB7-4806-89C9-F749B2667D1D}"/>
              </a:ext>
            </a:extLst>
          </p:cNvPr>
          <p:cNvSpPr>
            <a:spLocks noGrp="1"/>
          </p:cNvSpPr>
          <p:nvPr>
            <p:ph type="title"/>
          </p:nvPr>
        </p:nvSpPr>
        <p:spPr/>
        <p:txBody>
          <a:bodyPr>
            <a:normAutofit fontScale="90000"/>
          </a:bodyPr>
          <a:lstStyle/>
          <a:p>
            <a:r>
              <a:rPr lang="en-US" b="1" dirty="0">
                <a:solidFill>
                  <a:schemeClr val="tx1"/>
                </a:solidFill>
                <a:latin typeface="Palatino Linotype" panose="02040502050505030304" pitchFamily="18" charset="0"/>
              </a:rPr>
              <a:t>Cross-sectional study: advantages and disadvantages </a:t>
            </a:r>
            <a:endParaRPr lang="en-GB" b="1" dirty="0">
              <a:solidFill>
                <a:schemeClr val="tx1"/>
              </a:solidFill>
              <a:latin typeface="Palatino Linotype" panose="02040502050505030304" pitchFamily="18" charset="0"/>
            </a:endParaRPr>
          </a:p>
        </p:txBody>
      </p:sp>
      <p:graphicFrame>
        <p:nvGraphicFramePr>
          <p:cNvPr id="4" name="Table 4">
            <a:extLst>
              <a:ext uri="{FF2B5EF4-FFF2-40B4-BE49-F238E27FC236}">
                <a16:creationId xmlns:a16="http://schemas.microsoft.com/office/drawing/2014/main" id="{E63385F6-842F-44B9-88BA-F72AE619CC6F}"/>
              </a:ext>
            </a:extLst>
          </p:cNvPr>
          <p:cNvGraphicFramePr>
            <a:graphicFrameLocks noGrp="1"/>
          </p:cNvGraphicFramePr>
          <p:nvPr>
            <p:ph idx="1"/>
            <p:extLst>
              <p:ext uri="{D42A27DB-BD31-4B8C-83A1-F6EECF244321}">
                <p14:modId xmlns:p14="http://schemas.microsoft.com/office/powerpoint/2010/main" val="3847951618"/>
              </p:ext>
            </p:extLst>
          </p:nvPr>
        </p:nvGraphicFramePr>
        <p:xfrm>
          <a:off x="483459" y="2780928"/>
          <a:ext cx="8386711" cy="315468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3342675661"/>
                    </a:ext>
                  </a:extLst>
                </a:gridCol>
                <a:gridCol w="4210247">
                  <a:extLst>
                    <a:ext uri="{9D8B030D-6E8A-4147-A177-3AD203B41FA5}">
                      <a16:colId xmlns:a16="http://schemas.microsoft.com/office/drawing/2014/main" val="1297675357"/>
                    </a:ext>
                  </a:extLst>
                </a:gridCol>
              </a:tblGrid>
              <a:tr h="297180">
                <a:tc>
                  <a:txBody>
                    <a:bodyPr/>
                    <a:lstStyle/>
                    <a:p>
                      <a:r>
                        <a:rPr lang="en-US" sz="1500" dirty="0">
                          <a:solidFill>
                            <a:schemeClr val="tx1"/>
                          </a:solidFill>
                          <a:latin typeface="+mn-lt"/>
                        </a:rPr>
                        <a:t>Advantages </a:t>
                      </a:r>
                      <a:endParaRPr lang="en-GB" sz="1500" dirty="0">
                        <a:solidFill>
                          <a:schemeClr val="tx1"/>
                        </a:solidFill>
                        <a:latin typeface="+mn-lt"/>
                      </a:endParaRPr>
                    </a:p>
                  </a:txBody>
                  <a:tcPr marL="68580" marR="68580" marT="34290" marB="34290"/>
                </a:tc>
                <a:tc>
                  <a:txBody>
                    <a:bodyPr/>
                    <a:lstStyle/>
                    <a:p>
                      <a:r>
                        <a:rPr lang="en-US" sz="1500" dirty="0">
                          <a:solidFill>
                            <a:schemeClr val="tx1"/>
                          </a:solidFill>
                          <a:latin typeface="+mn-lt"/>
                        </a:rPr>
                        <a:t>Disadvantages</a:t>
                      </a:r>
                      <a:endParaRPr lang="en-GB" sz="1500" dirty="0">
                        <a:solidFill>
                          <a:schemeClr val="tx1"/>
                        </a:solidFill>
                        <a:latin typeface="+mn-lt"/>
                      </a:endParaRPr>
                    </a:p>
                  </a:txBody>
                  <a:tcPr marL="68580" marR="68580" marT="34290" marB="34290"/>
                </a:tc>
                <a:extLst>
                  <a:ext uri="{0D108BD9-81ED-4DB2-BD59-A6C34878D82A}">
                    <a16:rowId xmlns:a16="http://schemas.microsoft.com/office/drawing/2014/main" val="1367444855"/>
                  </a:ext>
                </a:extLst>
              </a:tr>
              <a:tr h="297180">
                <a:tc>
                  <a:txBody>
                    <a:bodyPr/>
                    <a:lstStyle/>
                    <a:p>
                      <a:r>
                        <a:rPr lang="en-US" sz="1500" dirty="0">
                          <a:latin typeface="+mn-lt"/>
                        </a:rPr>
                        <a:t>Relatively quick and easy to conduct</a:t>
                      </a:r>
                    </a:p>
                  </a:txBody>
                  <a:tcPr marL="68580" marR="68580" marT="34290" marB="34290"/>
                </a:tc>
                <a:tc>
                  <a:txBody>
                    <a:bodyPr/>
                    <a:lstStyle/>
                    <a:p>
                      <a:r>
                        <a:rPr lang="en-US" sz="1500" dirty="0">
                          <a:latin typeface="+mn-lt"/>
                        </a:rPr>
                        <a:t>Time sequence of events difficult to ascertain.</a:t>
                      </a:r>
                    </a:p>
                  </a:txBody>
                  <a:tcPr marL="68580" marR="68580" marT="34290" marB="34290"/>
                </a:tc>
                <a:extLst>
                  <a:ext uri="{0D108BD9-81ED-4DB2-BD59-A6C34878D82A}">
                    <a16:rowId xmlns:a16="http://schemas.microsoft.com/office/drawing/2014/main" val="68256503"/>
                  </a:ext>
                </a:extLst>
              </a:tr>
              <a:tr h="525780">
                <a:tc>
                  <a:txBody>
                    <a:bodyPr/>
                    <a:lstStyle/>
                    <a:p>
                      <a:r>
                        <a:rPr lang="en-US" sz="1500" dirty="0">
                          <a:latin typeface="+mn-lt"/>
                        </a:rPr>
                        <a:t>Good for descriptive analyses and for generating hypotheses</a:t>
                      </a:r>
                      <a:endParaRPr lang="en-GB" sz="1500" dirty="0">
                        <a:latin typeface="+mn-lt"/>
                      </a:endParaRPr>
                    </a:p>
                  </a:txBody>
                  <a:tcPr marL="68580" marR="68580" marT="34290" marB="34290"/>
                </a:tc>
                <a:tc>
                  <a:txBody>
                    <a:bodyPr/>
                    <a:lstStyle/>
                    <a:p>
                      <a:r>
                        <a:rPr lang="en-US" sz="1500" dirty="0">
                          <a:latin typeface="+mn-lt"/>
                        </a:rPr>
                        <a:t>Can only measure prevalence, not incidence.</a:t>
                      </a:r>
                    </a:p>
                  </a:txBody>
                  <a:tcPr marL="68580" marR="68580" marT="34290" marB="34290"/>
                </a:tc>
                <a:extLst>
                  <a:ext uri="{0D108BD9-81ED-4DB2-BD59-A6C34878D82A}">
                    <a16:rowId xmlns:a16="http://schemas.microsoft.com/office/drawing/2014/main" val="479176044"/>
                  </a:ext>
                </a:extLst>
              </a:tr>
              <a:tr h="525780">
                <a:tc>
                  <a:txBody>
                    <a:bodyPr/>
                    <a:lstStyle/>
                    <a:p>
                      <a:r>
                        <a:rPr lang="en-US" sz="1500" dirty="0">
                          <a:latin typeface="+mn-lt"/>
                        </a:rPr>
                        <a:t>Good for investigating many exposure and outcome variables.</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Not useful for rare diseases or exposures.</a:t>
                      </a:r>
                    </a:p>
                    <a:p>
                      <a:endParaRPr lang="en-GB" sz="1500" dirty="0">
                        <a:latin typeface="+mn-lt"/>
                      </a:endParaRPr>
                    </a:p>
                  </a:txBody>
                  <a:tcPr marL="68580" marR="68580" marT="34290" marB="34290"/>
                </a:tc>
                <a:extLst>
                  <a:ext uri="{0D108BD9-81ED-4DB2-BD59-A6C34878D82A}">
                    <a16:rowId xmlns:a16="http://schemas.microsoft.com/office/drawing/2014/main" val="1455927410"/>
                  </a:ext>
                </a:extLst>
              </a:tr>
              <a:tr h="754380">
                <a:tc>
                  <a:txBody>
                    <a:bodyPr/>
                    <a:lstStyle/>
                    <a:p>
                      <a:r>
                        <a:rPr lang="en-US" sz="1500" dirty="0">
                          <a:latin typeface="+mn-lt"/>
                        </a:rPr>
                        <a:t>Can </a:t>
                      </a:r>
                      <a:r>
                        <a:rPr lang="en-US" sz="1500" dirty="0" err="1">
                          <a:latin typeface="+mn-lt"/>
                        </a:rPr>
                        <a:t>generalise</a:t>
                      </a:r>
                      <a:r>
                        <a:rPr lang="en-US" sz="1500" dirty="0">
                          <a:latin typeface="+mn-lt"/>
                        </a:rPr>
                        <a:t> to wider population (if sampling strategy is sound)</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Non-responders may be atypical and need more active follow-up.</a:t>
                      </a:r>
                    </a:p>
                    <a:p>
                      <a:endParaRPr lang="en-GB" sz="1500" dirty="0">
                        <a:latin typeface="+mn-lt"/>
                      </a:endParaRPr>
                    </a:p>
                  </a:txBody>
                  <a:tcPr marL="68580" marR="68580" marT="34290" marB="34290"/>
                </a:tc>
                <a:extLst>
                  <a:ext uri="{0D108BD9-81ED-4DB2-BD59-A6C34878D82A}">
                    <a16:rowId xmlns:a16="http://schemas.microsoft.com/office/drawing/2014/main" val="3699137366"/>
                  </a:ext>
                </a:extLst>
              </a:tr>
              <a:tr h="754380">
                <a:tc>
                  <a:txBody>
                    <a:bodyPr/>
                    <a:lstStyle/>
                    <a:p>
                      <a:endParaRPr lang="en-GB" sz="1500" dirty="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Poor sampling strategy will affect the generalisability and validity of the findings</a:t>
                      </a:r>
                      <a:endParaRPr lang="en-GB" sz="1500" dirty="0">
                        <a:latin typeface="+mn-lt"/>
                      </a:endParaRPr>
                    </a:p>
                    <a:p>
                      <a:endParaRPr lang="en-GB" sz="1500" dirty="0">
                        <a:latin typeface="+mn-lt"/>
                      </a:endParaRPr>
                    </a:p>
                  </a:txBody>
                  <a:tcPr marL="68580" marR="68580" marT="34290" marB="34290"/>
                </a:tc>
                <a:extLst>
                  <a:ext uri="{0D108BD9-81ED-4DB2-BD59-A6C34878D82A}">
                    <a16:rowId xmlns:a16="http://schemas.microsoft.com/office/drawing/2014/main" val="2915899058"/>
                  </a:ext>
                </a:extLst>
              </a:tr>
            </a:tbl>
          </a:graphicData>
        </a:graphic>
      </p:graphicFrame>
    </p:spTree>
    <p:extLst>
      <p:ext uri="{BB962C8B-B14F-4D97-AF65-F5344CB8AC3E}">
        <p14:creationId xmlns:p14="http://schemas.microsoft.com/office/powerpoint/2010/main" val="342506483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3CFA8-1AE7-4772-B371-7415E896693D}"/>
              </a:ext>
            </a:extLst>
          </p:cNvPr>
          <p:cNvSpPr>
            <a:spLocks noGrp="1"/>
          </p:cNvSpPr>
          <p:nvPr>
            <p:ph type="title"/>
          </p:nvPr>
        </p:nvSpPr>
        <p:spPr/>
        <p:txBody>
          <a:bodyPr/>
          <a:lstStyle/>
          <a:p>
            <a:r>
              <a:rPr lang="en-GB" b="1" dirty="0">
                <a:solidFill>
                  <a:schemeClr val="tx1"/>
                </a:solidFill>
              </a:rPr>
              <a:t>Case Series reports </a:t>
            </a:r>
          </a:p>
        </p:txBody>
      </p:sp>
      <p:sp>
        <p:nvSpPr>
          <p:cNvPr id="4" name="TextBox 3">
            <a:extLst>
              <a:ext uri="{FF2B5EF4-FFF2-40B4-BE49-F238E27FC236}">
                <a16:creationId xmlns:a16="http://schemas.microsoft.com/office/drawing/2014/main" id="{C9C92F1A-D1B0-4751-A413-3DFB0192F21B}"/>
              </a:ext>
            </a:extLst>
          </p:cNvPr>
          <p:cNvSpPr txBox="1"/>
          <p:nvPr/>
        </p:nvSpPr>
        <p:spPr>
          <a:xfrm>
            <a:off x="1403648" y="2967335"/>
            <a:ext cx="6768752" cy="2062103"/>
          </a:xfrm>
          <a:prstGeom prst="rect">
            <a:avLst/>
          </a:prstGeom>
          <a:noFill/>
        </p:spPr>
        <p:txBody>
          <a:bodyPr wrap="square">
            <a:spAutoFit/>
          </a:bodyPr>
          <a:lstStyle/>
          <a:p>
            <a:pPr marL="457200" indent="-457200">
              <a:buFont typeface="Candara" panose="020E0502030303020204" pitchFamily="34" charset="0"/>
              <a:buChar char="*"/>
            </a:pPr>
            <a:r>
              <a:rPr lang="en-GB" sz="3200" dirty="0">
                <a:solidFill>
                  <a:srgbClr val="FFFF00"/>
                </a:solidFill>
              </a:rPr>
              <a:t>Case Series reports usually include only a few participants who are given a similar intervention and follow-up.</a:t>
            </a:r>
          </a:p>
        </p:txBody>
      </p:sp>
    </p:spTree>
    <p:extLst>
      <p:ext uri="{BB962C8B-B14F-4D97-AF65-F5344CB8AC3E}">
        <p14:creationId xmlns:p14="http://schemas.microsoft.com/office/powerpoint/2010/main" val="31274491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C632B5D-438E-533A-36ED-E9D90E086F3E}"/>
              </a:ext>
            </a:extLst>
          </p:cNvPr>
          <p:cNvSpPr>
            <a:spLocks noGrp="1"/>
          </p:cNvSpPr>
          <p:nvPr>
            <p:ph idx="1"/>
          </p:nvPr>
        </p:nvSpPr>
        <p:spPr>
          <a:xfrm>
            <a:off x="827584" y="2276872"/>
            <a:ext cx="7408333" cy="4392488"/>
          </a:xfrm>
        </p:spPr>
        <p:txBody>
          <a:bodyPr>
            <a:normAutofit lnSpcReduction="10000"/>
          </a:bodyPr>
          <a:lstStyle/>
          <a:p>
            <a:pPr>
              <a:buClr>
                <a:srgbClr val="FFFF00"/>
              </a:buClr>
            </a:pPr>
            <a:r>
              <a:rPr lang="en-GB" dirty="0">
                <a:solidFill>
                  <a:srgbClr val="FFFF00"/>
                </a:solidFill>
              </a:rPr>
              <a:t>Unit of analysis is individual </a:t>
            </a:r>
          </a:p>
          <a:p>
            <a:pPr>
              <a:buClr>
                <a:srgbClr val="FFFF00"/>
              </a:buClr>
            </a:pPr>
            <a:r>
              <a:rPr lang="en-GB" dirty="0">
                <a:solidFill>
                  <a:srgbClr val="FFFF00"/>
                </a:solidFill>
              </a:rPr>
              <a:t>Careful, detailed report by one or more professional of the profile of a single patient or group of patients.</a:t>
            </a:r>
          </a:p>
          <a:p>
            <a:pPr>
              <a:buClr>
                <a:srgbClr val="FFFF00"/>
              </a:buClr>
            </a:pPr>
            <a:r>
              <a:rPr lang="en-GB" dirty="0">
                <a:solidFill>
                  <a:srgbClr val="FFFF00"/>
                </a:solidFill>
              </a:rPr>
              <a:t>Useful in the recognition of new diseases, for registers of serious diseases/deaths, health services use and the formulation of hypotheses concerning  possible risk factors pattern and causes of disease as can link to their data.</a:t>
            </a:r>
          </a:p>
          <a:p>
            <a:pPr>
              <a:buClr>
                <a:srgbClr val="FFFF00"/>
              </a:buClr>
            </a:pPr>
            <a:r>
              <a:rPr lang="en-GB" dirty="0">
                <a:solidFill>
                  <a:srgbClr val="FFFF00"/>
                </a:solidFill>
              </a:rPr>
              <a:t>Cannot differentiate between various explanations if inadequate sample size</a:t>
            </a:r>
          </a:p>
          <a:p>
            <a:pPr marL="0" indent="0">
              <a:buClr>
                <a:srgbClr val="FFFF00"/>
              </a:buClr>
              <a:buNone/>
            </a:pPr>
            <a:r>
              <a:rPr lang="en-GB" b="1" dirty="0">
                <a:solidFill>
                  <a:srgbClr val="FFFF00"/>
                </a:solidFill>
              </a:rPr>
              <a:t>Output: </a:t>
            </a:r>
            <a:r>
              <a:rPr lang="en-GB" dirty="0">
                <a:solidFill>
                  <a:srgbClr val="FFFF00"/>
                </a:solidFill>
              </a:rPr>
              <a:t>case numbers percentages, proportional morbidity/mortality ratio</a:t>
            </a:r>
          </a:p>
        </p:txBody>
      </p:sp>
      <p:sp>
        <p:nvSpPr>
          <p:cNvPr id="3" name="Title 2">
            <a:extLst>
              <a:ext uri="{FF2B5EF4-FFF2-40B4-BE49-F238E27FC236}">
                <a16:creationId xmlns:a16="http://schemas.microsoft.com/office/drawing/2014/main" id="{B246195B-7391-38E2-BD85-9ED94F86CBDE}"/>
              </a:ext>
            </a:extLst>
          </p:cNvPr>
          <p:cNvSpPr>
            <a:spLocks noGrp="1"/>
          </p:cNvSpPr>
          <p:nvPr>
            <p:ph type="title"/>
          </p:nvPr>
        </p:nvSpPr>
        <p:spPr/>
        <p:txBody>
          <a:bodyPr/>
          <a:lstStyle/>
          <a:p>
            <a:r>
              <a:rPr lang="en-GB" b="1" dirty="0">
                <a:solidFill>
                  <a:schemeClr val="tx1"/>
                </a:solidFill>
              </a:rPr>
              <a:t>Case reports and case studies </a:t>
            </a:r>
            <a:endParaRPr lang="en-GB" dirty="0"/>
          </a:p>
        </p:txBody>
      </p:sp>
    </p:spTree>
    <p:extLst>
      <p:ext uri="{BB962C8B-B14F-4D97-AF65-F5344CB8AC3E}">
        <p14:creationId xmlns:p14="http://schemas.microsoft.com/office/powerpoint/2010/main" val="26335893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28D12-FBA9-4E63-8D6D-B598926EE0F2}"/>
              </a:ext>
            </a:extLst>
          </p:cNvPr>
          <p:cNvSpPr>
            <a:spLocks noGrp="1"/>
          </p:cNvSpPr>
          <p:nvPr>
            <p:ph type="title"/>
          </p:nvPr>
        </p:nvSpPr>
        <p:spPr/>
        <p:txBody>
          <a:bodyPr/>
          <a:lstStyle/>
          <a:p>
            <a:r>
              <a:rPr lang="en-GB" b="1" dirty="0">
                <a:solidFill>
                  <a:schemeClr val="tx1"/>
                </a:solidFill>
              </a:rPr>
              <a:t>Case–control study </a:t>
            </a:r>
          </a:p>
        </p:txBody>
      </p:sp>
      <p:sp>
        <p:nvSpPr>
          <p:cNvPr id="4" name="TextBox 3">
            <a:extLst>
              <a:ext uri="{FF2B5EF4-FFF2-40B4-BE49-F238E27FC236}">
                <a16:creationId xmlns:a16="http://schemas.microsoft.com/office/drawing/2014/main" id="{D12EFB96-6B0B-46FF-A5AE-0B1AC92AF81C}"/>
              </a:ext>
            </a:extLst>
          </p:cNvPr>
          <p:cNvSpPr txBox="1"/>
          <p:nvPr/>
        </p:nvSpPr>
        <p:spPr>
          <a:xfrm>
            <a:off x="1259632" y="2690336"/>
            <a:ext cx="7128792" cy="2246769"/>
          </a:xfrm>
          <a:prstGeom prst="rect">
            <a:avLst/>
          </a:prstGeom>
          <a:noFill/>
        </p:spPr>
        <p:txBody>
          <a:bodyPr wrap="square">
            <a:spAutoFit/>
          </a:bodyPr>
          <a:lstStyle/>
          <a:p>
            <a:pPr marL="457200" indent="-457200">
              <a:buFont typeface="Candara" panose="020E0502030303020204" pitchFamily="34" charset="0"/>
              <a:buChar char="*"/>
            </a:pPr>
            <a:r>
              <a:rPr lang="en-GB" sz="2800" dirty="0">
                <a:solidFill>
                  <a:srgbClr val="FFFF00"/>
                </a:solidFill>
              </a:rPr>
              <a:t>A case–control study is a type of observational study in which two existing groups differing in outcome are identified and compared on the basis of some supposed causal attribute.</a:t>
            </a:r>
          </a:p>
        </p:txBody>
      </p:sp>
    </p:spTree>
    <p:extLst>
      <p:ext uri="{BB962C8B-B14F-4D97-AF65-F5344CB8AC3E}">
        <p14:creationId xmlns:p14="http://schemas.microsoft.com/office/powerpoint/2010/main" val="13806595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E573-5998-4E12-9CBC-67DC882D20FD}"/>
              </a:ext>
            </a:extLst>
          </p:cNvPr>
          <p:cNvSpPr>
            <a:spLocks noGrp="1"/>
          </p:cNvSpPr>
          <p:nvPr>
            <p:ph type="title"/>
          </p:nvPr>
        </p:nvSpPr>
        <p:spPr/>
        <p:txBody>
          <a:bodyPr/>
          <a:lstStyle/>
          <a:p>
            <a:r>
              <a:rPr lang="en-GB" b="1" dirty="0">
                <a:solidFill>
                  <a:schemeClr val="tx1"/>
                </a:solidFill>
              </a:rPr>
              <a:t>Case–control studies </a:t>
            </a:r>
            <a:endParaRPr lang="en-GB" dirty="0"/>
          </a:p>
        </p:txBody>
      </p:sp>
      <p:sp>
        <p:nvSpPr>
          <p:cNvPr id="4" name="TextBox 3">
            <a:extLst>
              <a:ext uri="{FF2B5EF4-FFF2-40B4-BE49-F238E27FC236}">
                <a16:creationId xmlns:a16="http://schemas.microsoft.com/office/drawing/2014/main" id="{5CB825C0-4BAD-4CC1-96E0-F0E2D869FCF0}"/>
              </a:ext>
            </a:extLst>
          </p:cNvPr>
          <p:cNvSpPr txBox="1"/>
          <p:nvPr/>
        </p:nvSpPr>
        <p:spPr>
          <a:xfrm>
            <a:off x="755576" y="2492896"/>
            <a:ext cx="7931224"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Case Control studies are similar to case series, except it looks retrospectively at individuals and compares with a similar group who did not have the intervention.</a:t>
            </a:r>
          </a:p>
          <a:p>
            <a:r>
              <a:rPr lang="en-GB" sz="2800" dirty="0">
                <a:solidFill>
                  <a:srgbClr val="FFFF00"/>
                </a:solidFill>
              </a:rPr>
              <a:t> </a:t>
            </a:r>
          </a:p>
          <a:p>
            <a:pPr marL="457200" indent="-457200">
              <a:buFont typeface="Wingdings" panose="05000000000000000000" pitchFamily="2" charset="2"/>
              <a:buChar char="§"/>
            </a:pPr>
            <a:r>
              <a:rPr lang="en-GB" sz="2800" dirty="0">
                <a:solidFill>
                  <a:srgbClr val="FFFF00"/>
                </a:solidFill>
              </a:rPr>
              <a:t>These studies are conducted in the early stages of research to help identify variables that might predict a condition. </a:t>
            </a:r>
          </a:p>
        </p:txBody>
      </p:sp>
    </p:spTree>
    <p:extLst>
      <p:ext uri="{BB962C8B-B14F-4D97-AF65-F5344CB8AC3E}">
        <p14:creationId xmlns:p14="http://schemas.microsoft.com/office/powerpoint/2010/main" val="27847881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A57B6-37C0-4EC0-9866-AE7E1AF54EBF}"/>
              </a:ext>
            </a:extLst>
          </p:cNvPr>
          <p:cNvSpPr>
            <a:spLocks noGrp="1"/>
          </p:cNvSpPr>
          <p:nvPr>
            <p:ph type="title"/>
          </p:nvPr>
        </p:nvSpPr>
        <p:spPr/>
        <p:txBody>
          <a:bodyPr/>
          <a:lstStyle/>
          <a:p>
            <a:r>
              <a:rPr lang="en-GB" b="1" dirty="0">
                <a:solidFill>
                  <a:schemeClr val="tx1"/>
                </a:solidFill>
              </a:rPr>
              <a:t>Case–control study </a:t>
            </a:r>
            <a:endParaRPr lang="en-GB" dirty="0"/>
          </a:p>
        </p:txBody>
      </p:sp>
      <p:sp>
        <p:nvSpPr>
          <p:cNvPr id="4" name="TextBox 3">
            <a:extLst>
              <a:ext uri="{FF2B5EF4-FFF2-40B4-BE49-F238E27FC236}">
                <a16:creationId xmlns:a16="http://schemas.microsoft.com/office/drawing/2014/main" id="{067DB30A-6765-4006-82DD-C9DDB2D26324}"/>
              </a:ext>
            </a:extLst>
          </p:cNvPr>
          <p:cNvSpPr txBox="1"/>
          <p:nvPr/>
        </p:nvSpPr>
        <p:spPr>
          <a:xfrm>
            <a:off x="1259632" y="2828836"/>
            <a:ext cx="6984776" cy="1815882"/>
          </a:xfrm>
          <a:prstGeom prst="rect">
            <a:avLst/>
          </a:prstGeom>
          <a:noFill/>
        </p:spPr>
        <p:txBody>
          <a:bodyPr wrap="square">
            <a:spAutoFit/>
          </a:bodyPr>
          <a:lstStyle/>
          <a:p>
            <a:r>
              <a:rPr lang="en-GB" sz="2800" dirty="0">
                <a:solidFill>
                  <a:srgbClr val="FFFF00"/>
                </a:solidFill>
              </a:rPr>
              <a:t>One of the weaknesses in these designs is that there are small numbers of participants and they are frequently not randomised or controlled for confounding variables.</a:t>
            </a:r>
          </a:p>
        </p:txBody>
      </p:sp>
    </p:spTree>
    <p:extLst>
      <p:ext uri="{BB962C8B-B14F-4D97-AF65-F5344CB8AC3E}">
        <p14:creationId xmlns:p14="http://schemas.microsoft.com/office/powerpoint/2010/main" val="28228735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D303-5A2D-476E-8C45-6116C5841EB4}"/>
              </a:ext>
            </a:extLst>
          </p:cNvPr>
          <p:cNvSpPr>
            <a:spLocks noGrp="1"/>
          </p:cNvSpPr>
          <p:nvPr>
            <p:ph type="title"/>
          </p:nvPr>
        </p:nvSpPr>
        <p:spPr/>
        <p:txBody>
          <a:bodyPr/>
          <a:lstStyle/>
          <a:p>
            <a:r>
              <a:rPr lang="en-GB" b="1" dirty="0">
                <a:solidFill>
                  <a:schemeClr val="tx1"/>
                </a:solidFill>
              </a:rPr>
              <a:t>Ecological studies </a:t>
            </a:r>
          </a:p>
        </p:txBody>
      </p:sp>
      <p:sp>
        <p:nvSpPr>
          <p:cNvPr id="4" name="TextBox 3">
            <a:extLst>
              <a:ext uri="{FF2B5EF4-FFF2-40B4-BE49-F238E27FC236}">
                <a16:creationId xmlns:a16="http://schemas.microsoft.com/office/drawing/2014/main" id="{C9D65F96-DF00-4D00-90E8-610535CDBA94}"/>
              </a:ext>
            </a:extLst>
          </p:cNvPr>
          <p:cNvSpPr txBox="1"/>
          <p:nvPr/>
        </p:nvSpPr>
        <p:spPr>
          <a:xfrm>
            <a:off x="899592" y="2523287"/>
            <a:ext cx="7848872"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In epidemiology, ecological studies are used to understand the relationship between outcome and exposure at a population level,</a:t>
            </a: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where 'population' represents a group of individuals with a shared characteristic such as geography, ethnicity, socio-economic status of employment.</a:t>
            </a:r>
          </a:p>
        </p:txBody>
      </p:sp>
    </p:spTree>
    <p:extLst>
      <p:ext uri="{BB962C8B-B14F-4D97-AF65-F5344CB8AC3E}">
        <p14:creationId xmlns:p14="http://schemas.microsoft.com/office/powerpoint/2010/main" val="27083574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6F9074-52A6-1B4A-EB98-03B24B9AB5E8}"/>
              </a:ext>
            </a:extLst>
          </p:cNvPr>
          <p:cNvSpPr>
            <a:spLocks noGrp="1"/>
          </p:cNvSpPr>
          <p:nvPr>
            <p:ph idx="1"/>
          </p:nvPr>
        </p:nvSpPr>
        <p:spPr>
          <a:xfrm>
            <a:off x="867833" y="2420888"/>
            <a:ext cx="7408333" cy="3888432"/>
          </a:xfrm>
        </p:spPr>
        <p:txBody>
          <a:bodyPr>
            <a:normAutofit fontScale="92500"/>
          </a:bodyPr>
          <a:lstStyle/>
          <a:p>
            <a:pPr marL="0" indent="0">
              <a:buNone/>
            </a:pPr>
            <a:r>
              <a:rPr lang="en-GB" dirty="0">
                <a:solidFill>
                  <a:srgbClr val="FFFF00"/>
                </a:solidFill>
              </a:rPr>
              <a:t>Ecological studies makes use of data from the entire population to compare disease frequencies:</a:t>
            </a:r>
          </a:p>
          <a:p>
            <a:pPr marL="0" indent="0">
              <a:buNone/>
            </a:pPr>
            <a:endParaRPr lang="en-GB" dirty="0">
              <a:solidFill>
                <a:srgbClr val="FFFF00"/>
              </a:solidFill>
            </a:endParaRPr>
          </a:p>
          <a:p>
            <a:pPr>
              <a:buClr>
                <a:srgbClr val="FFFF00"/>
              </a:buClr>
            </a:pPr>
            <a:r>
              <a:rPr lang="en-GB" dirty="0">
                <a:solidFill>
                  <a:srgbClr val="FFFF00"/>
                </a:solidFill>
              </a:rPr>
              <a:t>Between different groups during the same period of time</a:t>
            </a:r>
          </a:p>
          <a:p>
            <a:pPr>
              <a:buClr>
                <a:srgbClr val="FFFF00"/>
              </a:buClr>
            </a:pPr>
            <a:r>
              <a:rPr lang="en-GB" dirty="0">
                <a:solidFill>
                  <a:srgbClr val="FFFF00"/>
                </a:solidFill>
              </a:rPr>
              <a:t>In the same population at different periods of time</a:t>
            </a:r>
          </a:p>
          <a:p>
            <a:pPr marL="0" indent="0">
              <a:buClr>
                <a:srgbClr val="FFFF00"/>
              </a:buClr>
              <a:buNone/>
            </a:pPr>
            <a:r>
              <a:rPr lang="en-GB" dirty="0">
                <a:solidFill>
                  <a:srgbClr val="FFFF00"/>
                </a:solidFill>
              </a:rPr>
              <a:t>Ecological studies usually rely on data collected for other purposes.</a:t>
            </a:r>
          </a:p>
          <a:p>
            <a:pPr>
              <a:buClr>
                <a:srgbClr val="FFFF00"/>
              </a:buClr>
            </a:pPr>
            <a:endParaRPr lang="en-GB" dirty="0">
              <a:solidFill>
                <a:srgbClr val="FFFF00"/>
              </a:solidFill>
            </a:endParaRPr>
          </a:p>
          <a:p>
            <a:pPr marL="0" indent="0">
              <a:buClr>
                <a:srgbClr val="FFFF00"/>
              </a:buClr>
              <a:buNone/>
            </a:pPr>
            <a:r>
              <a:rPr lang="en-GB" b="1" dirty="0">
                <a:solidFill>
                  <a:srgbClr val="FFFF00"/>
                </a:solidFill>
              </a:rPr>
              <a:t>Output: </a:t>
            </a:r>
            <a:r>
              <a:rPr lang="en-GB" dirty="0">
                <a:solidFill>
                  <a:srgbClr val="FFFF00"/>
                </a:solidFill>
              </a:rPr>
              <a:t>prevalence, mortality rates, proportion of the population exposed to  a particular factor.</a:t>
            </a:r>
          </a:p>
        </p:txBody>
      </p:sp>
      <p:sp>
        <p:nvSpPr>
          <p:cNvPr id="3" name="Title 2">
            <a:extLst>
              <a:ext uri="{FF2B5EF4-FFF2-40B4-BE49-F238E27FC236}">
                <a16:creationId xmlns:a16="http://schemas.microsoft.com/office/drawing/2014/main" id="{2A041752-F0B0-D6CB-033F-4BF939A592B2}"/>
              </a:ext>
            </a:extLst>
          </p:cNvPr>
          <p:cNvSpPr>
            <a:spLocks noGrp="1"/>
          </p:cNvSpPr>
          <p:nvPr>
            <p:ph type="title"/>
          </p:nvPr>
        </p:nvSpPr>
        <p:spPr/>
        <p:txBody>
          <a:bodyPr/>
          <a:lstStyle/>
          <a:p>
            <a:r>
              <a:rPr lang="en-GB" b="1" dirty="0">
                <a:solidFill>
                  <a:schemeClr val="tx1"/>
                </a:solidFill>
              </a:rPr>
              <a:t>Ecological studies </a:t>
            </a:r>
            <a:endParaRPr lang="en-GB" dirty="0"/>
          </a:p>
        </p:txBody>
      </p:sp>
    </p:spTree>
    <p:extLst>
      <p:ext uri="{BB962C8B-B14F-4D97-AF65-F5344CB8AC3E}">
        <p14:creationId xmlns:p14="http://schemas.microsoft.com/office/powerpoint/2010/main" val="210764078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33C8E6-B627-39B7-1BB8-D9A5AEBDAB40}"/>
              </a:ext>
            </a:extLst>
          </p:cNvPr>
          <p:cNvSpPr>
            <a:spLocks noGrp="1"/>
          </p:cNvSpPr>
          <p:nvPr>
            <p:ph idx="1"/>
          </p:nvPr>
        </p:nvSpPr>
        <p:spPr/>
        <p:txBody>
          <a:bodyPr/>
          <a:lstStyle/>
          <a:p>
            <a:pPr>
              <a:buClr>
                <a:srgbClr val="FFFF00"/>
              </a:buClr>
            </a:pPr>
            <a:r>
              <a:rPr lang="en-GB" dirty="0">
                <a:solidFill>
                  <a:srgbClr val="FFFF00"/>
                </a:solidFill>
              </a:rPr>
              <a:t>To examine a relationship between an alleged risk factors and a disease</a:t>
            </a:r>
          </a:p>
          <a:p>
            <a:pPr>
              <a:buClr>
                <a:srgbClr val="FFFF00"/>
              </a:buClr>
            </a:pPr>
            <a:r>
              <a:rPr lang="en-GB" dirty="0">
                <a:solidFill>
                  <a:srgbClr val="FFFF00"/>
                </a:solidFill>
              </a:rPr>
              <a:t>Formulation of hypothesis</a:t>
            </a:r>
          </a:p>
        </p:txBody>
      </p:sp>
      <p:sp>
        <p:nvSpPr>
          <p:cNvPr id="3" name="Title 2">
            <a:extLst>
              <a:ext uri="{FF2B5EF4-FFF2-40B4-BE49-F238E27FC236}">
                <a16:creationId xmlns:a16="http://schemas.microsoft.com/office/drawing/2014/main" id="{9A4B0967-1311-1BED-F2B6-8DD6F0756751}"/>
              </a:ext>
            </a:extLst>
          </p:cNvPr>
          <p:cNvSpPr>
            <a:spLocks noGrp="1"/>
          </p:cNvSpPr>
          <p:nvPr>
            <p:ph type="title"/>
          </p:nvPr>
        </p:nvSpPr>
        <p:spPr/>
        <p:txBody>
          <a:bodyPr/>
          <a:lstStyle/>
          <a:p>
            <a:r>
              <a:rPr lang="en-GB" b="1" dirty="0">
                <a:solidFill>
                  <a:schemeClr val="tx1"/>
                </a:solidFill>
              </a:rPr>
              <a:t>Uses of Ecological studies </a:t>
            </a:r>
            <a:endParaRPr lang="en-GB" dirty="0"/>
          </a:p>
        </p:txBody>
      </p:sp>
    </p:spTree>
    <p:extLst>
      <p:ext uri="{BB962C8B-B14F-4D97-AF65-F5344CB8AC3E}">
        <p14:creationId xmlns:p14="http://schemas.microsoft.com/office/powerpoint/2010/main" val="3514455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normAutofit/>
          </a:bodyPr>
          <a:lstStyle/>
          <a:p>
            <a:pPr marL="0" indent="0">
              <a:buNone/>
            </a:pPr>
            <a:r>
              <a:rPr lang="en-GB" sz="3200" dirty="0">
                <a:solidFill>
                  <a:srgbClr val="FFFF00"/>
                </a:solidFill>
                <a:cs typeface="Arial" panose="020B0604020202020204" pitchFamily="34" charset="0"/>
              </a:rPr>
              <a:t>Working in groups research the strength and limitation of ecological studies</a:t>
            </a:r>
          </a:p>
          <a:p>
            <a:pPr marL="0" indent="0">
              <a:buNone/>
            </a:pPr>
            <a:endParaRPr lang="en-GB" sz="3200" dirty="0">
              <a:solidFill>
                <a:srgbClr val="FFFF00"/>
              </a:solidFill>
              <a:cs typeface="Arial" panose="020B0604020202020204" pitchFamily="34" charset="0"/>
            </a:endParaRP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83913120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FE6BF82-C24B-1D67-F8B0-8F79D73E3E49}"/>
              </a:ext>
            </a:extLst>
          </p:cNvPr>
          <p:cNvGraphicFramePr>
            <a:graphicFrameLocks noGrp="1"/>
          </p:cNvGraphicFramePr>
          <p:nvPr>
            <p:ph idx="1"/>
            <p:extLst>
              <p:ext uri="{D42A27DB-BD31-4B8C-83A1-F6EECF244321}">
                <p14:modId xmlns:p14="http://schemas.microsoft.com/office/powerpoint/2010/main" val="2789214393"/>
              </p:ext>
            </p:extLst>
          </p:nvPr>
        </p:nvGraphicFramePr>
        <p:xfrm>
          <a:off x="971600" y="2872740"/>
          <a:ext cx="7408860" cy="118872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1907243742"/>
                    </a:ext>
                  </a:extLst>
                </a:gridCol>
                <a:gridCol w="2469620">
                  <a:extLst>
                    <a:ext uri="{9D8B030D-6E8A-4147-A177-3AD203B41FA5}">
                      <a16:colId xmlns:a16="http://schemas.microsoft.com/office/drawing/2014/main" val="3868097644"/>
                    </a:ext>
                  </a:extLst>
                </a:gridCol>
                <a:gridCol w="2469620">
                  <a:extLst>
                    <a:ext uri="{9D8B030D-6E8A-4147-A177-3AD203B41FA5}">
                      <a16:colId xmlns:a16="http://schemas.microsoft.com/office/drawing/2014/main" val="4084138500"/>
                    </a:ext>
                  </a:extLst>
                </a:gridCol>
              </a:tblGrid>
              <a:tr h="370840">
                <a:tc>
                  <a:txBody>
                    <a:bodyPr/>
                    <a:lstStyle/>
                    <a:p>
                      <a:endParaRPr lang="en-GB" sz="2000" dirty="0"/>
                    </a:p>
                  </a:txBody>
                  <a:tcPr/>
                </a:tc>
                <a:tc>
                  <a:txBody>
                    <a:bodyPr/>
                    <a:lstStyle/>
                    <a:p>
                      <a:r>
                        <a:rPr lang="en-GB" sz="2000" dirty="0">
                          <a:solidFill>
                            <a:schemeClr val="tx1"/>
                          </a:solidFill>
                        </a:rPr>
                        <a:t>Cross-sectional</a:t>
                      </a:r>
                    </a:p>
                  </a:txBody>
                  <a:tcPr/>
                </a:tc>
                <a:tc>
                  <a:txBody>
                    <a:bodyPr/>
                    <a:lstStyle/>
                    <a:p>
                      <a:r>
                        <a:rPr lang="en-GB" sz="2000" dirty="0">
                          <a:solidFill>
                            <a:schemeClr val="tx1"/>
                          </a:solidFill>
                        </a:rPr>
                        <a:t>Ecological</a:t>
                      </a:r>
                    </a:p>
                  </a:txBody>
                  <a:tcPr/>
                </a:tc>
                <a:extLst>
                  <a:ext uri="{0D108BD9-81ED-4DB2-BD59-A6C34878D82A}">
                    <a16:rowId xmlns:a16="http://schemas.microsoft.com/office/drawing/2014/main" val="3695858149"/>
                  </a:ext>
                </a:extLst>
              </a:tr>
              <a:tr h="370840">
                <a:tc>
                  <a:txBody>
                    <a:bodyPr/>
                    <a:lstStyle/>
                    <a:p>
                      <a:r>
                        <a:rPr lang="en-GB" sz="2000" dirty="0"/>
                        <a:t>Focus</a:t>
                      </a:r>
                    </a:p>
                  </a:txBody>
                  <a:tcPr/>
                </a:tc>
                <a:tc>
                  <a:txBody>
                    <a:bodyPr/>
                    <a:lstStyle/>
                    <a:p>
                      <a:r>
                        <a:rPr lang="en-GB" sz="2000" dirty="0"/>
                        <a:t>Individual</a:t>
                      </a:r>
                    </a:p>
                  </a:txBody>
                  <a:tcPr/>
                </a:tc>
                <a:tc>
                  <a:txBody>
                    <a:bodyPr/>
                    <a:lstStyle/>
                    <a:p>
                      <a:r>
                        <a:rPr lang="en-GB" sz="2000" dirty="0"/>
                        <a:t>Population</a:t>
                      </a:r>
                    </a:p>
                  </a:txBody>
                  <a:tcPr/>
                </a:tc>
                <a:extLst>
                  <a:ext uri="{0D108BD9-81ED-4DB2-BD59-A6C34878D82A}">
                    <a16:rowId xmlns:a16="http://schemas.microsoft.com/office/drawing/2014/main" val="1985004016"/>
                  </a:ext>
                </a:extLst>
              </a:tr>
              <a:tr h="370840">
                <a:tc>
                  <a:txBody>
                    <a:bodyPr/>
                    <a:lstStyle/>
                    <a:p>
                      <a:r>
                        <a:rPr lang="en-GB" sz="2000" dirty="0"/>
                        <a:t>Source</a:t>
                      </a:r>
                    </a:p>
                  </a:txBody>
                  <a:tcPr/>
                </a:tc>
                <a:tc>
                  <a:txBody>
                    <a:bodyPr/>
                    <a:lstStyle/>
                    <a:p>
                      <a:r>
                        <a:rPr lang="en-GB" sz="2000" dirty="0"/>
                        <a:t>Subjects/records</a:t>
                      </a:r>
                    </a:p>
                  </a:txBody>
                  <a:tcPr/>
                </a:tc>
                <a:tc>
                  <a:txBody>
                    <a:bodyPr/>
                    <a:lstStyle/>
                    <a:p>
                      <a:r>
                        <a:rPr lang="en-GB" sz="2000" dirty="0"/>
                        <a:t>Available records</a:t>
                      </a:r>
                    </a:p>
                  </a:txBody>
                  <a:tcPr/>
                </a:tc>
                <a:extLst>
                  <a:ext uri="{0D108BD9-81ED-4DB2-BD59-A6C34878D82A}">
                    <a16:rowId xmlns:a16="http://schemas.microsoft.com/office/drawing/2014/main" val="119188780"/>
                  </a:ext>
                </a:extLst>
              </a:tr>
            </a:tbl>
          </a:graphicData>
        </a:graphic>
      </p:graphicFrame>
      <p:sp>
        <p:nvSpPr>
          <p:cNvPr id="3" name="Title 2">
            <a:extLst>
              <a:ext uri="{FF2B5EF4-FFF2-40B4-BE49-F238E27FC236}">
                <a16:creationId xmlns:a16="http://schemas.microsoft.com/office/drawing/2014/main" id="{F6474D33-0024-5BD2-F88B-43F9B64916FF}"/>
              </a:ext>
            </a:extLst>
          </p:cNvPr>
          <p:cNvSpPr>
            <a:spLocks noGrp="1"/>
          </p:cNvSpPr>
          <p:nvPr>
            <p:ph type="title"/>
          </p:nvPr>
        </p:nvSpPr>
        <p:spPr/>
        <p:txBody>
          <a:bodyPr>
            <a:normAutofit fontScale="90000"/>
          </a:bodyPr>
          <a:lstStyle/>
          <a:p>
            <a:r>
              <a:rPr lang="en-GB" b="1" dirty="0">
                <a:solidFill>
                  <a:schemeClr val="tx1"/>
                </a:solidFill>
              </a:rPr>
              <a:t>Difference between cross-sectional and Ecological studies</a:t>
            </a:r>
          </a:p>
        </p:txBody>
      </p:sp>
      <p:graphicFrame>
        <p:nvGraphicFramePr>
          <p:cNvPr id="5" name="Table 4">
            <a:extLst>
              <a:ext uri="{FF2B5EF4-FFF2-40B4-BE49-F238E27FC236}">
                <a16:creationId xmlns:a16="http://schemas.microsoft.com/office/drawing/2014/main" id="{A4E55C9A-4036-4AB6-2429-45AB4A53FE58}"/>
              </a:ext>
            </a:extLst>
          </p:cNvPr>
          <p:cNvGraphicFramePr>
            <a:graphicFrameLocks noGrp="1"/>
          </p:cNvGraphicFramePr>
          <p:nvPr>
            <p:extLst>
              <p:ext uri="{D42A27DB-BD31-4B8C-83A1-F6EECF244321}">
                <p14:modId xmlns:p14="http://schemas.microsoft.com/office/powerpoint/2010/main" val="2521748686"/>
              </p:ext>
            </p:extLst>
          </p:nvPr>
        </p:nvGraphicFramePr>
        <p:xfrm>
          <a:off x="971600" y="3985260"/>
          <a:ext cx="7408860" cy="39624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2915752911"/>
                    </a:ext>
                  </a:extLst>
                </a:gridCol>
                <a:gridCol w="2469620">
                  <a:extLst>
                    <a:ext uri="{9D8B030D-6E8A-4147-A177-3AD203B41FA5}">
                      <a16:colId xmlns:a16="http://schemas.microsoft.com/office/drawing/2014/main" val="1031343819"/>
                    </a:ext>
                  </a:extLst>
                </a:gridCol>
                <a:gridCol w="2469620">
                  <a:extLst>
                    <a:ext uri="{9D8B030D-6E8A-4147-A177-3AD203B41FA5}">
                      <a16:colId xmlns:a16="http://schemas.microsoft.com/office/drawing/2014/main" val="677650857"/>
                    </a:ext>
                  </a:extLst>
                </a:gridCol>
              </a:tblGrid>
              <a:tr h="370840">
                <a:tc>
                  <a:txBody>
                    <a:bodyPr/>
                    <a:lstStyle/>
                    <a:p>
                      <a:r>
                        <a:rPr lang="en-GB" sz="2000" b="0" dirty="0">
                          <a:solidFill>
                            <a:schemeClr val="tx1"/>
                          </a:solidFill>
                        </a:rPr>
                        <a:t>Time Period</a:t>
                      </a:r>
                    </a:p>
                  </a:txBody>
                  <a:tcPr/>
                </a:tc>
                <a:tc>
                  <a:txBody>
                    <a:bodyPr/>
                    <a:lstStyle/>
                    <a:p>
                      <a:r>
                        <a:rPr lang="en-GB" sz="2000" b="0" dirty="0">
                          <a:solidFill>
                            <a:schemeClr val="tx1"/>
                          </a:solidFill>
                        </a:rPr>
                        <a:t>Snapshot</a:t>
                      </a:r>
                    </a:p>
                  </a:txBody>
                  <a:tcPr/>
                </a:tc>
                <a:tc>
                  <a:txBody>
                    <a:bodyPr/>
                    <a:lstStyle/>
                    <a:p>
                      <a:r>
                        <a:rPr lang="en-GB" sz="2000" b="0" dirty="0">
                          <a:solidFill>
                            <a:schemeClr val="tx1"/>
                          </a:solidFill>
                        </a:rPr>
                        <a:t>Snapshot/trends</a:t>
                      </a:r>
                    </a:p>
                  </a:txBody>
                  <a:tcPr/>
                </a:tc>
                <a:extLst>
                  <a:ext uri="{0D108BD9-81ED-4DB2-BD59-A6C34878D82A}">
                    <a16:rowId xmlns:a16="http://schemas.microsoft.com/office/drawing/2014/main" val="3617973624"/>
                  </a:ext>
                </a:extLst>
              </a:tr>
            </a:tbl>
          </a:graphicData>
        </a:graphic>
      </p:graphicFrame>
    </p:spTree>
    <p:extLst>
      <p:ext uri="{BB962C8B-B14F-4D97-AF65-F5344CB8AC3E}">
        <p14:creationId xmlns:p14="http://schemas.microsoft.com/office/powerpoint/2010/main" val="13089408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924944"/>
            <a:ext cx="8229600"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Interventional/Experimental research studies:</a:t>
            </a:r>
          </a:p>
        </p:txBody>
      </p:sp>
    </p:spTree>
    <p:extLst>
      <p:ext uri="{BB962C8B-B14F-4D97-AF65-F5344CB8AC3E}">
        <p14:creationId xmlns:p14="http://schemas.microsoft.com/office/powerpoint/2010/main" val="2987364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5ED7-350B-495D-BA4D-A80CEFBCF5B0}"/>
              </a:ext>
            </a:extLst>
          </p:cNvPr>
          <p:cNvSpPr>
            <a:spLocks noGrp="1"/>
          </p:cNvSpPr>
          <p:nvPr>
            <p:ph type="title"/>
          </p:nvPr>
        </p:nvSpPr>
        <p:spPr/>
        <p:txBody>
          <a:bodyPr/>
          <a:lstStyle/>
          <a:p>
            <a:r>
              <a:rPr lang="en-GB" b="1" dirty="0">
                <a:solidFill>
                  <a:schemeClr val="tx1"/>
                </a:solidFill>
              </a:rPr>
              <a:t>Randomized controlled trial </a:t>
            </a:r>
          </a:p>
        </p:txBody>
      </p:sp>
      <p:sp>
        <p:nvSpPr>
          <p:cNvPr id="4" name="TextBox 3">
            <a:extLst>
              <a:ext uri="{FF2B5EF4-FFF2-40B4-BE49-F238E27FC236}">
                <a16:creationId xmlns:a16="http://schemas.microsoft.com/office/drawing/2014/main" id="{8E1FD631-9B10-4781-A294-136BA9707EE4}"/>
              </a:ext>
            </a:extLst>
          </p:cNvPr>
          <p:cNvSpPr txBox="1"/>
          <p:nvPr/>
        </p:nvSpPr>
        <p:spPr>
          <a:xfrm>
            <a:off x="899592" y="2549354"/>
            <a:ext cx="7344816"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The randomised control trial (RCT) is a trial in which subjects are randomly assigned to one of two groups: </a:t>
            </a:r>
          </a:p>
          <a:p>
            <a:pPr marL="457200" indent="-457200">
              <a:buFont typeface="Wingdings" panose="05000000000000000000" pitchFamily="2" charset="2"/>
              <a:buChar char="§"/>
            </a:pPr>
            <a:r>
              <a:rPr lang="en-GB" sz="2800" dirty="0">
                <a:solidFill>
                  <a:srgbClr val="FFFF00"/>
                </a:solidFill>
              </a:rPr>
              <a:t>one (the experimental group) receiving the intervention that is being tested, </a:t>
            </a:r>
          </a:p>
          <a:p>
            <a:pPr marL="457200" indent="-457200">
              <a:buFont typeface="Wingdings" panose="05000000000000000000" pitchFamily="2" charset="2"/>
              <a:buChar char="§"/>
            </a:pPr>
            <a:r>
              <a:rPr lang="en-GB" sz="2800" dirty="0">
                <a:solidFill>
                  <a:srgbClr val="FFFF00"/>
                </a:solidFill>
              </a:rPr>
              <a:t>and the other (the comparison group or control) receiving an alternative (conventional) treatment, no treatment, a placebo, or a standard intervention</a:t>
            </a:r>
          </a:p>
        </p:txBody>
      </p:sp>
    </p:spTree>
    <p:extLst>
      <p:ext uri="{BB962C8B-B14F-4D97-AF65-F5344CB8AC3E}">
        <p14:creationId xmlns:p14="http://schemas.microsoft.com/office/powerpoint/2010/main" val="10083930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75AA8-1180-39A7-6D22-A3EC09C0702F}"/>
              </a:ext>
            </a:extLst>
          </p:cNvPr>
          <p:cNvSpPr>
            <a:spLocks noGrp="1"/>
          </p:cNvSpPr>
          <p:nvPr>
            <p:ph type="title"/>
          </p:nvPr>
        </p:nvSpPr>
        <p:spPr/>
        <p:txBody>
          <a:bodyPr/>
          <a:lstStyle/>
          <a:p>
            <a:r>
              <a:rPr lang="en-GB" b="1" dirty="0">
                <a:solidFill>
                  <a:schemeClr val="tx1"/>
                </a:solidFill>
              </a:rPr>
              <a:t>Randomized controlled trial </a:t>
            </a:r>
            <a:endParaRPr lang="en-GB" dirty="0"/>
          </a:p>
        </p:txBody>
      </p:sp>
      <p:pic>
        <p:nvPicPr>
          <p:cNvPr id="3" name="Picture 2">
            <a:extLst>
              <a:ext uri="{FF2B5EF4-FFF2-40B4-BE49-F238E27FC236}">
                <a16:creationId xmlns:a16="http://schemas.microsoft.com/office/drawing/2014/main" id="{0C8B2C8B-0A2C-4F24-2C3F-31E453441350}"/>
              </a:ext>
            </a:extLst>
          </p:cNvPr>
          <p:cNvPicPr>
            <a:picLocks noChangeAspect="1"/>
          </p:cNvPicPr>
          <p:nvPr/>
        </p:nvPicPr>
        <p:blipFill>
          <a:blip r:embed="rId2"/>
          <a:stretch>
            <a:fillRect/>
          </a:stretch>
        </p:blipFill>
        <p:spPr>
          <a:xfrm>
            <a:off x="1049070" y="2636912"/>
            <a:ext cx="7045859" cy="3960440"/>
          </a:xfrm>
          <a:prstGeom prst="rect">
            <a:avLst/>
          </a:prstGeom>
        </p:spPr>
      </p:pic>
    </p:spTree>
    <p:extLst>
      <p:ext uri="{BB962C8B-B14F-4D97-AF65-F5344CB8AC3E}">
        <p14:creationId xmlns:p14="http://schemas.microsoft.com/office/powerpoint/2010/main" val="11188396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EBD7-5539-4B8F-BB52-F319F1B88F56}"/>
              </a:ext>
            </a:extLst>
          </p:cNvPr>
          <p:cNvSpPr>
            <a:spLocks noGrp="1"/>
          </p:cNvSpPr>
          <p:nvPr>
            <p:ph type="title"/>
          </p:nvPr>
        </p:nvSpPr>
        <p:spPr/>
        <p:txBody>
          <a:bodyPr/>
          <a:lstStyle/>
          <a:p>
            <a:r>
              <a:rPr lang="en-GB" b="1" dirty="0">
                <a:solidFill>
                  <a:schemeClr val="tx1"/>
                </a:solidFill>
              </a:rPr>
              <a:t>Randomized controlled trial </a:t>
            </a:r>
          </a:p>
        </p:txBody>
      </p:sp>
      <p:sp>
        <p:nvSpPr>
          <p:cNvPr id="4" name="TextBox 3">
            <a:extLst>
              <a:ext uri="{FF2B5EF4-FFF2-40B4-BE49-F238E27FC236}">
                <a16:creationId xmlns:a16="http://schemas.microsoft.com/office/drawing/2014/main" id="{A87A9A8E-733F-40D4-BAAE-F0072CEDD67E}"/>
              </a:ext>
            </a:extLst>
          </p:cNvPr>
          <p:cNvSpPr txBox="1"/>
          <p:nvPr/>
        </p:nvSpPr>
        <p:spPr>
          <a:xfrm>
            <a:off x="1331640" y="2564904"/>
            <a:ext cx="6984776"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randomized controlled trial is a form of scientific experiment used to control factors not under direct experimental control. </a:t>
            </a: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Examples of RCTs are clinical trials that compare the effects of drugs, surgical techniques, medical devices, diagnostic procedures or other medical treatments</a:t>
            </a:r>
          </a:p>
        </p:txBody>
      </p:sp>
    </p:spTree>
    <p:extLst>
      <p:ext uri="{BB962C8B-B14F-4D97-AF65-F5344CB8AC3E}">
        <p14:creationId xmlns:p14="http://schemas.microsoft.com/office/powerpoint/2010/main" val="2874026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56AB-237F-44D9-8A2A-7C802AD4F027}"/>
              </a:ext>
            </a:extLst>
          </p:cNvPr>
          <p:cNvSpPr>
            <a:spLocks noGrp="1"/>
          </p:cNvSpPr>
          <p:nvPr>
            <p:ph type="title"/>
          </p:nvPr>
        </p:nvSpPr>
        <p:spPr/>
        <p:txBody>
          <a:bodyPr/>
          <a:lstStyle/>
          <a:p>
            <a:r>
              <a:rPr lang="en-GB" b="1" dirty="0">
                <a:solidFill>
                  <a:schemeClr val="tx1"/>
                </a:solidFill>
              </a:rPr>
              <a:t>Randomized controlled trial </a:t>
            </a:r>
            <a:endParaRPr lang="en-GB" dirty="0"/>
          </a:p>
        </p:txBody>
      </p:sp>
      <p:sp>
        <p:nvSpPr>
          <p:cNvPr id="4" name="TextBox 3">
            <a:extLst>
              <a:ext uri="{FF2B5EF4-FFF2-40B4-BE49-F238E27FC236}">
                <a16:creationId xmlns:a16="http://schemas.microsoft.com/office/drawing/2014/main" id="{DDA0CC9A-D27B-4BF6-82E3-11013EB2F780}"/>
              </a:ext>
            </a:extLst>
          </p:cNvPr>
          <p:cNvSpPr txBox="1"/>
          <p:nvPr/>
        </p:nvSpPr>
        <p:spPr>
          <a:xfrm>
            <a:off x="1115616" y="2551837"/>
            <a:ext cx="6552728"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large Double Blinded Randomized Control Trial is the most reliable “test” or study design and provides the strongest support of a cause and effect relationship.</a:t>
            </a:r>
          </a:p>
          <a:p>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However, these studies are expensive and can be ethically problematic.</a:t>
            </a:r>
          </a:p>
        </p:txBody>
      </p:sp>
    </p:spTree>
    <p:extLst>
      <p:ext uri="{BB962C8B-B14F-4D97-AF65-F5344CB8AC3E}">
        <p14:creationId xmlns:p14="http://schemas.microsoft.com/office/powerpoint/2010/main" val="357472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2497-2174-4EA7-82EF-4353B5063384}"/>
              </a:ext>
            </a:extLst>
          </p:cNvPr>
          <p:cNvSpPr>
            <a:spLocks noGrp="1"/>
          </p:cNvSpPr>
          <p:nvPr>
            <p:ph type="title"/>
          </p:nvPr>
        </p:nvSpPr>
        <p:spPr/>
        <p:txBody>
          <a:bodyPr/>
          <a:lstStyle/>
          <a:p>
            <a:r>
              <a:rPr lang="en-GB" b="1" dirty="0">
                <a:solidFill>
                  <a:schemeClr val="tx1"/>
                </a:solidFill>
              </a:rPr>
              <a:t>Activity </a:t>
            </a:r>
          </a:p>
        </p:txBody>
      </p:sp>
      <p:sp>
        <p:nvSpPr>
          <p:cNvPr id="4" name="TextBox 3">
            <a:extLst>
              <a:ext uri="{FF2B5EF4-FFF2-40B4-BE49-F238E27FC236}">
                <a16:creationId xmlns:a16="http://schemas.microsoft.com/office/drawing/2014/main" id="{4836206D-E7C4-4E26-BC3D-A9E5CD2F1610}"/>
              </a:ext>
            </a:extLst>
          </p:cNvPr>
          <p:cNvSpPr txBox="1"/>
          <p:nvPr/>
        </p:nvSpPr>
        <p:spPr>
          <a:xfrm>
            <a:off x="450776" y="2132856"/>
            <a:ext cx="7931224" cy="4832092"/>
          </a:xfrm>
          <a:prstGeom prst="rect">
            <a:avLst/>
          </a:prstGeom>
          <a:noFill/>
        </p:spPr>
        <p:txBody>
          <a:bodyPr wrap="square">
            <a:spAutoFit/>
          </a:bodyPr>
          <a:lstStyle/>
          <a:p>
            <a:pPr marL="0" lvl="0" indent="0">
              <a:buNone/>
            </a:pPr>
            <a:r>
              <a:rPr lang="en-GB" sz="2800" dirty="0">
                <a:solidFill>
                  <a:srgbClr val="FFFF00"/>
                </a:solidFill>
              </a:rPr>
              <a:t>Working in groups look for one </a:t>
            </a:r>
          </a:p>
          <a:p>
            <a:pPr marL="457200" lvl="0" indent="-457200">
              <a:buFont typeface="Wingdings" panose="05000000000000000000" pitchFamily="2" charset="2"/>
              <a:buChar char="§"/>
            </a:pPr>
            <a:r>
              <a:rPr lang="en-GB" sz="2800" dirty="0">
                <a:solidFill>
                  <a:srgbClr val="FFFF00"/>
                </a:solidFill>
              </a:rPr>
              <a:t>Case control study article and</a:t>
            </a:r>
          </a:p>
          <a:p>
            <a:pPr marL="457200" lvl="0" indent="-457200">
              <a:buFont typeface="Wingdings" panose="05000000000000000000" pitchFamily="2" charset="2"/>
              <a:buChar char="§"/>
            </a:pPr>
            <a:r>
              <a:rPr lang="en-GB" sz="2800" dirty="0">
                <a:solidFill>
                  <a:srgbClr val="FFFF00"/>
                </a:solidFill>
              </a:rPr>
              <a:t>RCT study article related to  a health topic</a:t>
            </a:r>
          </a:p>
          <a:p>
            <a:pPr marL="0" lvl="0" indent="0">
              <a:buNone/>
            </a:pPr>
            <a:endParaRPr lang="en-GB" sz="2800" dirty="0">
              <a:solidFill>
                <a:srgbClr val="FFFF00"/>
              </a:solidFill>
            </a:endParaRPr>
          </a:p>
          <a:p>
            <a:pPr marL="0" lvl="0" indent="0">
              <a:buNone/>
            </a:pPr>
            <a:r>
              <a:rPr lang="en-GB" sz="2800" dirty="0">
                <a:solidFill>
                  <a:srgbClr val="FFFF00"/>
                </a:solidFill>
              </a:rPr>
              <a:t>Research the aims, method and the findings of the study</a:t>
            </a:r>
          </a:p>
          <a:p>
            <a:pPr marL="0" lvl="0" indent="0">
              <a:buNone/>
            </a:pPr>
            <a:endParaRPr lang="en-GB" sz="2800" dirty="0">
              <a:solidFill>
                <a:srgbClr val="FFFF00"/>
              </a:solidFill>
            </a:endParaRPr>
          </a:p>
          <a:p>
            <a:pPr marL="0" lvl="0" indent="0">
              <a:buNone/>
            </a:pPr>
            <a:endParaRPr lang="en-GB" sz="2800" dirty="0">
              <a:solidFill>
                <a:srgbClr val="FFFF00"/>
              </a:solidFill>
            </a:endParaRPr>
          </a:p>
          <a:p>
            <a:pPr marL="0" lvl="0" indent="0" algn="ctr">
              <a:buNone/>
            </a:pPr>
            <a:r>
              <a:rPr lang="en-GB" sz="2800" dirty="0">
                <a:solidFill>
                  <a:srgbClr val="FFFF00"/>
                </a:solidFill>
              </a:rPr>
              <a:t>Feedback your findings to the whole class</a:t>
            </a:r>
          </a:p>
          <a:p>
            <a:pPr lvl="0"/>
            <a:endParaRPr lang="it-IT" sz="2800" dirty="0">
              <a:solidFill>
                <a:srgbClr val="FFFF00"/>
              </a:solidFill>
            </a:endParaRPr>
          </a:p>
          <a:p>
            <a:pPr lvl="0"/>
            <a:endParaRPr lang="it-IT" sz="2800" dirty="0">
              <a:solidFill>
                <a:srgbClr val="FFFF00"/>
              </a:solidFill>
            </a:endParaRPr>
          </a:p>
        </p:txBody>
      </p:sp>
    </p:spTree>
    <p:extLst>
      <p:ext uri="{BB962C8B-B14F-4D97-AF65-F5344CB8AC3E}">
        <p14:creationId xmlns:p14="http://schemas.microsoft.com/office/powerpoint/2010/main" val="26150368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636912"/>
            <a:ext cx="8229600"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What is  a qualitative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4597232"/>
            <a:ext cx="1699518" cy="2079602"/>
          </a:xfrm>
          <a:prstGeom prst="rect">
            <a:avLst/>
          </a:prstGeom>
        </p:spPr>
      </p:pic>
    </p:spTree>
    <p:extLst>
      <p:ext uri="{BB962C8B-B14F-4D97-AF65-F5344CB8AC3E}">
        <p14:creationId xmlns:p14="http://schemas.microsoft.com/office/powerpoint/2010/main" val="3914279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89D4CF-FD2B-5620-D663-8AF00976DB53}"/>
              </a:ext>
            </a:extLst>
          </p:cNvPr>
          <p:cNvSpPr>
            <a:spLocks noGrp="1"/>
          </p:cNvSpPr>
          <p:nvPr>
            <p:ph idx="1"/>
          </p:nvPr>
        </p:nvSpPr>
        <p:spPr>
          <a:xfrm>
            <a:off x="872067" y="2420888"/>
            <a:ext cx="7408333" cy="4032448"/>
          </a:xfrm>
        </p:spPr>
        <p:txBody>
          <a:bodyPr>
            <a:normAutofit fontScale="92500"/>
          </a:bodyPr>
          <a:lstStyle/>
          <a:p>
            <a:pPr>
              <a:buClr>
                <a:srgbClr val="FFFF00"/>
              </a:buClr>
            </a:pPr>
            <a:r>
              <a:rPr lang="en-GB" sz="2600" b="0" i="0" dirty="0">
                <a:solidFill>
                  <a:srgbClr val="FFFF00"/>
                </a:solidFill>
                <a:effectLst/>
              </a:rPr>
              <a:t>Qualitative research is a “type of research that explores and provides deeper insights into real-world problems.</a:t>
            </a:r>
          </a:p>
          <a:p>
            <a:pPr marL="0" indent="0">
              <a:buClr>
                <a:srgbClr val="FFFF00"/>
              </a:buClr>
              <a:buNone/>
            </a:pPr>
            <a:endParaRPr lang="en-GB" sz="2600" b="0" i="0" dirty="0">
              <a:solidFill>
                <a:srgbClr val="FFFF00"/>
              </a:solidFill>
              <a:effectLst/>
            </a:endParaRPr>
          </a:p>
          <a:p>
            <a:pPr>
              <a:buClr>
                <a:srgbClr val="FFFF00"/>
              </a:buClr>
            </a:pPr>
            <a:r>
              <a:rPr lang="en-GB" sz="2600" dirty="0">
                <a:solidFill>
                  <a:srgbClr val="FFFF00"/>
                </a:solidFill>
              </a:rPr>
              <a:t>“Instead of collecting numerical data points or intervene or introduce treatments just like in quantitative research, qualitative research helps generate hypotheses as well as further investigate and understand quantitative data”</a:t>
            </a:r>
          </a:p>
          <a:p>
            <a:pPr marL="0" indent="0">
              <a:buClr>
                <a:srgbClr val="FFFF00"/>
              </a:buClr>
              <a:buNone/>
            </a:pPr>
            <a:r>
              <a:rPr lang="en-GB" dirty="0">
                <a:solidFill>
                  <a:srgbClr val="FFFF00"/>
                </a:solidFill>
              </a:rPr>
              <a:t>                                                            (Moser  and </a:t>
            </a:r>
            <a:r>
              <a:rPr lang="en-GB" dirty="0" err="1">
                <a:solidFill>
                  <a:srgbClr val="FFFF00"/>
                </a:solidFill>
              </a:rPr>
              <a:t>Korstjens</a:t>
            </a:r>
            <a:r>
              <a:rPr lang="en-GB" dirty="0">
                <a:solidFill>
                  <a:srgbClr val="FFFF00"/>
                </a:solidFill>
              </a:rPr>
              <a:t>, 2017) </a:t>
            </a:r>
          </a:p>
        </p:txBody>
      </p:sp>
      <p:sp>
        <p:nvSpPr>
          <p:cNvPr id="3" name="Title 2">
            <a:extLst>
              <a:ext uri="{FF2B5EF4-FFF2-40B4-BE49-F238E27FC236}">
                <a16:creationId xmlns:a16="http://schemas.microsoft.com/office/drawing/2014/main" id="{136A290E-D8D3-E694-E4B7-D8EEA2F20489}"/>
              </a:ext>
            </a:extLst>
          </p:cNvPr>
          <p:cNvSpPr>
            <a:spLocks noGrp="1"/>
          </p:cNvSpPr>
          <p:nvPr>
            <p:ph type="title"/>
          </p:nvPr>
        </p:nvSpPr>
        <p:spPr/>
        <p:txBody>
          <a:bodyPr/>
          <a:lstStyle/>
          <a:p>
            <a:r>
              <a:rPr lang="en-GB" b="1" dirty="0">
                <a:solidFill>
                  <a:schemeClr val="tx1"/>
                </a:solidFill>
              </a:rPr>
              <a:t>Qualitative research</a:t>
            </a:r>
            <a:endParaRPr lang="en-GB" dirty="0"/>
          </a:p>
        </p:txBody>
      </p:sp>
    </p:spTree>
    <p:extLst>
      <p:ext uri="{BB962C8B-B14F-4D97-AF65-F5344CB8AC3E}">
        <p14:creationId xmlns:p14="http://schemas.microsoft.com/office/powerpoint/2010/main" val="1207705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p:txBody>
          <a:bodyPr>
            <a:normAutofit/>
          </a:bodyPr>
          <a:lstStyle/>
          <a:p>
            <a:pPr algn="l"/>
            <a:r>
              <a:rPr lang="en-GB" b="1" dirty="0">
                <a:solidFill>
                  <a:schemeClr val="tx1"/>
                </a:solidFill>
              </a:rPr>
              <a:t>Qualitative research involves…..</a:t>
            </a:r>
          </a:p>
        </p:txBody>
      </p:sp>
      <p:sp>
        <p:nvSpPr>
          <p:cNvPr id="3" name="Rectangle 2">
            <a:extLst>
              <a:ext uri="{FF2B5EF4-FFF2-40B4-BE49-F238E27FC236}">
                <a16:creationId xmlns:a16="http://schemas.microsoft.com/office/drawing/2014/main" id="{EC399A6B-A311-4AC2-A7A2-706DAC179D00}"/>
              </a:ext>
            </a:extLst>
          </p:cNvPr>
          <p:cNvSpPr/>
          <p:nvPr/>
        </p:nvSpPr>
        <p:spPr>
          <a:xfrm>
            <a:off x="323528" y="2492896"/>
            <a:ext cx="8070068" cy="4708981"/>
          </a:xfrm>
          <a:prstGeom prst="rect">
            <a:avLst/>
          </a:prstGeom>
        </p:spPr>
        <p:txBody>
          <a:bodyPr wrap="square">
            <a:spAutoFit/>
          </a:bodyPr>
          <a:lstStyle/>
          <a:p>
            <a:pPr marL="342900" indent="-342900">
              <a:buFont typeface="Wingdings" panose="05000000000000000000" pitchFamily="2" charset="2"/>
              <a:buChar char="v"/>
            </a:pPr>
            <a:r>
              <a:rPr lang="en-GB" sz="2000" dirty="0">
                <a:solidFill>
                  <a:srgbClr val="FFFF00"/>
                </a:solidFill>
              </a:rPr>
              <a:t>…. the recognition of how knowledge is produced through active participation of the researcher in a study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 thoroughly listening, recording and contextualizing people’s action, thought and live experiences.</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It is a process of research that does not require any statistical procedure or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form of quantification to arrive at a desirable result, since they utilise </a:t>
            </a:r>
            <a:r>
              <a:rPr lang="en-GB" sz="2000" b="1" dirty="0">
                <a:solidFill>
                  <a:srgbClr val="FFFF00"/>
                </a:solidFill>
              </a:rPr>
              <a:t>“non-numerical data” </a:t>
            </a:r>
            <a:r>
              <a:rPr lang="en-GB" sz="2000" dirty="0">
                <a:solidFill>
                  <a:srgbClr val="FFFF00"/>
                </a:solidFill>
              </a:rPr>
              <a:t>.</a:t>
            </a:r>
          </a:p>
          <a:p>
            <a:endParaRPr lang="en-GB" sz="2000" dirty="0">
              <a:solidFill>
                <a:srgbClr val="FFFF00"/>
              </a:solidFill>
            </a:endParaRPr>
          </a:p>
          <a:p>
            <a:endParaRPr lang="en-GB" sz="2000" dirty="0">
              <a:solidFill>
                <a:srgbClr val="FFFF00"/>
              </a:solidFill>
            </a:endParaRPr>
          </a:p>
          <a:p>
            <a:endParaRPr lang="en-GB" sz="2000" dirty="0">
              <a:solidFill>
                <a:schemeClr val="tx2"/>
              </a:solidFill>
            </a:endParaRPr>
          </a:p>
          <a:p>
            <a:endParaRPr lang="en-GB" sz="2000" dirty="0">
              <a:solidFill>
                <a:schemeClr val="tx2"/>
              </a:solidFill>
            </a:endParaRPr>
          </a:p>
        </p:txBody>
      </p:sp>
      <p:sp>
        <p:nvSpPr>
          <p:cNvPr id="4" name="TextBox 3">
            <a:extLst>
              <a:ext uri="{FF2B5EF4-FFF2-40B4-BE49-F238E27FC236}">
                <a16:creationId xmlns:a16="http://schemas.microsoft.com/office/drawing/2014/main" id="{2EBCCF12-C273-4F08-8B3C-0EEE325E33AE}"/>
              </a:ext>
            </a:extLst>
          </p:cNvPr>
          <p:cNvSpPr txBox="1"/>
          <p:nvPr/>
        </p:nvSpPr>
        <p:spPr>
          <a:xfrm>
            <a:off x="221071" y="6021288"/>
            <a:ext cx="8701857" cy="707886"/>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000" b="1" i="1" dirty="0">
                <a:solidFill>
                  <a:schemeClr val="tx1"/>
                </a:solidFill>
              </a:rPr>
              <a:t>Qualitative research are exploratory in nature. It uses pictures, words, and images to find solution to research problems through thematic exploration</a:t>
            </a:r>
            <a:r>
              <a:rPr lang="en-GB" sz="2000" b="1" dirty="0">
                <a:solidFill>
                  <a:schemeClr val="tx1"/>
                </a:solidFill>
              </a:rPr>
              <a:t>  </a:t>
            </a:r>
          </a:p>
        </p:txBody>
      </p:sp>
    </p:spTree>
    <p:extLst>
      <p:ext uri="{BB962C8B-B14F-4D97-AF65-F5344CB8AC3E}">
        <p14:creationId xmlns:p14="http://schemas.microsoft.com/office/powerpoint/2010/main" val="36362801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D325-89E7-4DE6-B0C1-B14F3F0B7F3E}"/>
              </a:ext>
            </a:extLst>
          </p:cNvPr>
          <p:cNvSpPr>
            <a:spLocks noGrp="1"/>
          </p:cNvSpPr>
          <p:nvPr>
            <p:ph type="title"/>
          </p:nvPr>
        </p:nvSpPr>
        <p:spPr>
          <a:xfrm>
            <a:off x="-1332656" y="332656"/>
            <a:ext cx="10739536" cy="1252728"/>
          </a:xfrm>
        </p:spPr>
        <p:txBody>
          <a:bodyPr>
            <a:normAutofit fontScale="90000"/>
          </a:bodyPr>
          <a:lstStyle/>
          <a:p>
            <a:r>
              <a:rPr lang="en-GB" b="1" dirty="0">
                <a:solidFill>
                  <a:schemeClr val="tx1"/>
                </a:solidFill>
              </a:rPr>
              <a:t>Qualitative research approach…. </a:t>
            </a:r>
            <a:br>
              <a:rPr lang="en-GB" b="1" dirty="0">
                <a:solidFill>
                  <a:schemeClr val="tx1"/>
                </a:solidFill>
              </a:rPr>
            </a:br>
            <a:r>
              <a:rPr lang="en-GB" b="1" dirty="0">
                <a:solidFill>
                  <a:schemeClr val="tx1"/>
                </a:solidFill>
              </a:rPr>
              <a:t>                                                   …comprises of .…</a:t>
            </a:r>
          </a:p>
        </p:txBody>
      </p:sp>
      <p:sp>
        <p:nvSpPr>
          <p:cNvPr id="3" name="Rectangle 2">
            <a:extLst>
              <a:ext uri="{FF2B5EF4-FFF2-40B4-BE49-F238E27FC236}">
                <a16:creationId xmlns:a16="http://schemas.microsoft.com/office/drawing/2014/main" id="{F0791F60-4418-4DD9-8A91-983AE2514488}"/>
              </a:ext>
            </a:extLst>
          </p:cNvPr>
          <p:cNvSpPr/>
          <p:nvPr/>
        </p:nvSpPr>
        <p:spPr>
          <a:xfrm>
            <a:off x="1403648" y="3212976"/>
            <a:ext cx="6768752" cy="2616101"/>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Focus groups</a:t>
            </a:r>
          </a:p>
          <a:p>
            <a:pPr marL="342900" indent="-342900">
              <a:buFont typeface="Wingdings" panose="05000000000000000000" pitchFamily="2" charset="2"/>
              <a:buChar char="v"/>
            </a:pPr>
            <a:r>
              <a:rPr lang="en-GB" sz="2400" dirty="0">
                <a:solidFill>
                  <a:srgbClr val="FFFF00"/>
                </a:solidFill>
              </a:rPr>
              <a:t>In-depth/informal interview</a:t>
            </a:r>
          </a:p>
          <a:p>
            <a:pPr marL="342900" indent="-342900">
              <a:buFont typeface="Wingdings" panose="05000000000000000000" pitchFamily="2" charset="2"/>
              <a:buChar char="v"/>
            </a:pPr>
            <a:r>
              <a:rPr lang="en-GB" sz="2400" dirty="0">
                <a:solidFill>
                  <a:srgbClr val="FFFF00"/>
                </a:solidFill>
              </a:rPr>
              <a:t>Surveys</a:t>
            </a:r>
          </a:p>
          <a:p>
            <a:pPr marL="342900" indent="-342900">
              <a:buFont typeface="Wingdings" panose="05000000000000000000" pitchFamily="2" charset="2"/>
              <a:buChar char="v"/>
            </a:pPr>
            <a:r>
              <a:rPr lang="en-GB" sz="2400" dirty="0">
                <a:solidFill>
                  <a:srgbClr val="FFFF00"/>
                </a:solidFill>
              </a:rPr>
              <a:t>Simple Observation</a:t>
            </a:r>
          </a:p>
          <a:p>
            <a:pPr marL="342900" indent="-342900">
              <a:buFont typeface="Wingdings" panose="05000000000000000000" pitchFamily="2" charset="2"/>
              <a:buChar char="v"/>
            </a:pPr>
            <a:endParaRPr lang="en-GB" sz="2400" dirty="0">
              <a:solidFill>
                <a:srgbClr val="FFFF00"/>
              </a:solidFill>
            </a:endParaRPr>
          </a:p>
          <a:p>
            <a:r>
              <a:rPr lang="en-GB" sz="2000" dirty="0">
                <a:solidFill>
                  <a:srgbClr val="FFFF00"/>
                </a:solidFill>
              </a:rPr>
              <a:t>    </a:t>
            </a:r>
            <a:endParaRPr lang="en-GB" sz="2400" dirty="0">
              <a:solidFill>
                <a:srgbClr val="FFFF00"/>
              </a:solidFill>
            </a:endParaRPr>
          </a:p>
          <a:p>
            <a:endParaRPr lang="en-GB" sz="2400" dirty="0">
              <a:solidFill>
                <a:srgbClr val="FFFF00"/>
              </a:solidFill>
            </a:endParaRPr>
          </a:p>
        </p:txBody>
      </p:sp>
    </p:spTree>
    <p:extLst>
      <p:ext uri="{BB962C8B-B14F-4D97-AF65-F5344CB8AC3E}">
        <p14:creationId xmlns:p14="http://schemas.microsoft.com/office/powerpoint/2010/main" val="10800301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0" y="188857"/>
            <a:ext cx="8229600" cy="1252728"/>
          </a:xfrm>
        </p:spPr>
        <p:txBody>
          <a:bodyPr>
            <a:normAutofit/>
          </a:bodyPr>
          <a:lstStyle/>
          <a:p>
            <a:r>
              <a:rPr lang="en-GB" b="1" dirty="0">
                <a:solidFill>
                  <a:schemeClr val="tx1"/>
                </a:solidFill>
              </a:rPr>
              <a:t>A focus group discussion….</a:t>
            </a:r>
          </a:p>
        </p:txBody>
      </p:sp>
      <p:sp>
        <p:nvSpPr>
          <p:cNvPr id="3" name="Rectangle 2">
            <a:extLst>
              <a:ext uri="{FF2B5EF4-FFF2-40B4-BE49-F238E27FC236}">
                <a16:creationId xmlns:a16="http://schemas.microsoft.com/office/drawing/2014/main" id="{EC399A6B-A311-4AC2-A7A2-706DAC179D00}"/>
              </a:ext>
            </a:extLst>
          </p:cNvPr>
          <p:cNvSpPr/>
          <p:nvPr/>
        </p:nvSpPr>
        <p:spPr>
          <a:xfrm>
            <a:off x="395536" y="2420888"/>
            <a:ext cx="8070068" cy="3477875"/>
          </a:xfrm>
          <a:prstGeom prst="rect">
            <a:avLst/>
          </a:prstGeom>
        </p:spPr>
        <p:txBody>
          <a:bodyPr wrap="square">
            <a:spAutoFit/>
          </a:bodyPr>
          <a:lstStyle/>
          <a:p>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FGD  is defined as a form of informal discussion among designated group of people about a specific topic (</a:t>
            </a:r>
            <a:r>
              <a:rPr lang="en-GB" sz="1600" dirty="0">
                <a:solidFill>
                  <a:srgbClr val="FFFF00"/>
                </a:solidFill>
              </a:rPr>
              <a:t>Wilkinson, 2004</a:t>
            </a:r>
            <a:r>
              <a:rPr lang="en-GB" sz="2000" dirty="0">
                <a:solidFill>
                  <a:srgbClr val="FFFF00"/>
                </a:solidFill>
              </a:rPr>
              <a:t>).</a:t>
            </a:r>
          </a:p>
          <a:p>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This method is primarily used to explore peoples’ views and perception through discussion among group members.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FGD allows people to express their opinion and explore their knowledge and experiences about the topic of discourse.</a:t>
            </a:r>
          </a:p>
          <a:p>
            <a:pPr marL="342900" indent="-342900">
              <a:buFont typeface="Wingdings" panose="05000000000000000000" pitchFamily="2" charset="2"/>
              <a:buChar char="v"/>
            </a:pPr>
            <a:endParaRPr lang="en-GB" sz="2000" dirty="0">
              <a:solidFill>
                <a:srgbClr val="FFFF00"/>
              </a:solidFill>
            </a:endParaRPr>
          </a:p>
          <a:p>
            <a:endParaRPr lang="en-GB" sz="2000" dirty="0">
              <a:solidFill>
                <a:schemeClr val="tx2"/>
              </a:solidFill>
            </a:endParaRPr>
          </a:p>
        </p:txBody>
      </p:sp>
      <p:sp>
        <p:nvSpPr>
          <p:cNvPr id="4" name="TextBox 3">
            <a:extLst>
              <a:ext uri="{FF2B5EF4-FFF2-40B4-BE49-F238E27FC236}">
                <a16:creationId xmlns:a16="http://schemas.microsoft.com/office/drawing/2014/main" id="{2EBCCF12-C273-4F08-8B3C-0EEE325E33AE}"/>
              </a:ext>
            </a:extLst>
          </p:cNvPr>
          <p:cNvSpPr txBox="1"/>
          <p:nvPr/>
        </p:nvSpPr>
        <p:spPr>
          <a:xfrm>
            <a:off x="53752" y="5842337"/>
            <a:ext cx="9036496" cy="1015663"/>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000" b="1" i="1" dirty="0">
                <a:solidFill>
                  <a:schemeClr val="tx1"/>
                </a:solidFill>
              </a:rPr>
              <a:t>… provides an opportunity for the participants to critically comments on the topic of discourse and allows group members to share common experiences and feelings, thus generating a deep and enriched data during the interactive session. </a:t>
            </a:r>
          </a:p>
        </p:txBody>
      </p:sp>
    </p:spTree>
    <p:extLst>
      <p:ext uri="{BB962C8B-B14F-4D97-AF65-F5344CB8AC3E}">
        <p14:creationId xmlns:p14="http://schemas.microsoft.com/office/powerpoint/2010/main" val="29314438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8E6BB7-625E-4F3E-9CFB-0486587B2AC8}"/>
              </a:ext>
            </a:extLst>
          </p:cNvPr>
          <p:cNvSpPr>
            <a:spLocks noGrp="1"/>
          </p:cNvSpPr>
          <p:nvPr>
            <p:ph idx="1"/>
          </p:nvPr>
        </p:nvSpPr>
        <p:spPr>
          <a:xfrm>
            <a:off x="867833" y="2564904"/>
            <a:ext cx="7408333" cy="3450696"/>
          </a:xfrm>
        </p:spPr>
        <p:txBody>
          <a:bodyPr/>
          <a:lstStyle/>
          <a:p>
            <a:r>
              <a:rPr lang="en-GB" dirty="0">
                <a:solidFill>
                  <a:srgbClr val="FFFF00"/>
                </a:solidFill>
              </a:rPr>
              <a:t>An in-depth interview is </a:t>
            </a:r>
            <a:r>
              <a:rPr lang="en-GB" b="1" dirty="0">
                <a:solidFill>
                  <a:srgbClr val="FFFF00"/>
                </a:solidFill>
              </a:rPr>
              <a:t>an open-ended, discovery-oriented method to obtain detailed information about a topic from a stakeholder/participant</a:t>
            </a:r>
            <a:r>
              <a:rPr lang="en-GB" dirty="0">
                <a:solidFill>
                  <a:srgbClr val="FFFF00"/>
                </a:solidFill>
              </a:rPr>
              <a:t>. </a:t>
            </a:r>
          </a:p>
          <a:p>
            <a:r>
              <a:rPr lang="en-GB" dirty="0">
                <a:solidFill>
                  <a:srgbClr val="FFFF00"/>
                </a:solidFill>
              </a:rPr>
              <a:t>In-depth interviews are a qualitative research method/technique; </a:t>
            </a:r>
          </a:p>
          <a:p>
            <a:r>
              <a:rPr lang="en-GB" dirty="0">
                <a:solidFill>
                  <a:srgbClr val="FFFF00"/>
                </a:solidFill>
              </a:rPr>
              <a:t>Their goal is to explore in depth a respondent's point of view, experiences, feelings, and perspectives.</a:t>
            </a:r>
          </a:p>
        </p:txBody>
      </p:sp>
      <p:sp>
        <p:nvSpPr>
          <p:cNvPr id="3" name="Title 2">
            <a:extLst>
              <a:ext uri="{FF2B5EF4-FFF2-40B4-BE49-F238E27FC236}">
                <a16:creationId xmlns:a16="http://schemas.microsoft.com/office/drawing/2014/main" id="{BEC8A13C-B529-44FE-A1F3-E8F148D064C6}"/>
              </a:ext>
            </a:extLst>
          </p:cNvPr>
          <p:cNvSpPr>
            <a:spLocks noGrp="1"/>
          </p:cNvSpPr>
          <p:nvPr>
            <p:ph type="title"/>
          </p:nvPr>
        </p:nvSpPr>
        <p:spPr/>
        <p:txBody>
          <a:bodyPr/>
          <a:lstStyle/>
          <a:p>
            <a:r>
              <a:rPr lang="en-GB" b="1" dirty="0">
                <a:solidFill>
                  <a:schemeClr val="tx1"/>
                </a:solidFill>
              </a:rPr>
              <a:t>In-depth interview </a:t>
            </a:r>
          </a:p>
        </p:txBody>
      </p:sp>
    </p:spTree>
    <p:extLst>
      <p:ext uri="{BB962C8B-B14F-4D97-AF65-F5344CB8AC3E}">
        <p14:creationId xmlns:p14="http://schemas.microsoft.com/office/powerpoint/2010/main" val="15341608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2564904"/>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 So what is mixed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41328"/>
            <a:ext cx="1784687" cy="2183818"/>
          </a:xfrm>
          <a:prstGeom prst="rect">
            <a:avLst/>
          </a:prstGeom>
        </p:spPr>
      </p:pic>
    </p:spTree>
    <p:extLst>
      <p:ext uri="{BB962C8B-B14F-4D97-AF65-F5344CB8AC3E}">
        <p14:creationId xmlns:p14="http://schemas.microsoft.com/office/powerpoint/2010/main" val="14927796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9776" y="2492896"/>
            <a:ext cx="8604448" cy="3165508"/>
          </a:xfrm>
        </p:spPr>
        <p:txBody>
          <a:bodyPr>
            <a:noAutofit/>
          </a:bodyPr>
          <a:lstStyle/>
          <a:p>
            <a:pPr>
              <a:lnSpc>
                <a:spcPct val="150000"/>
              </a:lnSpc>
              <a:buClr>
                <a:srgbClr val="FFFF00"/>
              </a:buClr>
              <a:buFont typeface="Wingdings" panose="05000000000000000000" pitchFamily="2" charset="2"/>
              <a:buChar char="v"/>
            </a:pPr>
            <a:r>
              <a:rPr lang="en-GB" sz="2000" dirty="0">
                <a:solidFill>
                  <a:srgbClr val="FFFF00"/>
                </a:solidFill>
              </a:rPr>
              <a:t>…. the combination of both the quantitative and qualitative methodological approaches (i.e. combination of both numbers and words) to answer a research question. </a:t>
            </a:r>
          </a:p>
          <a:p>
            <a:pPr>
              <a:lnSpc>
                <a:spcPct val="150000"/>
              </a:lnSpc>
              <a:buClr>
                <a:srgbClr val="FFFF00"/>
              </a:buClr>
              <a:buFont typeface="Wingdings" panose="05000000000000000000" pitchFamily="2" charset="2"/>
              <a:buChar char="v"/>
            </a:pPr>
            <a:r>
              <a:rPr lang="en-GB" sz="2000" dirty="0">
                <a:solidFill>
                  <a:srgbClr val="FFFF00"/>
                </a:solidFill>
              </a:rPr>
              <a:t>Using such  research methodological approach (mixed methods) to conduct research that is predominantly of quantitative design could complement,</a:t>
            </a:r>
          </a:p>
          <a:p>
            <a:pPr>
              <a:lnSpc>
                <a:spcPct val="150000"/>
              </a:lnSpc>
              <a:buClr>
                <a:srgbClr val="FFFF00"/>
              </a:buClr>
              <a:buFont typeface="Wingdings" panose="05000000000000000000" pitchFamily="2" charset="2"/>
              <a:buChar char="v"/>
            </a:pPr>
            <a:r>
              <a:rPr lang="en-GB" sz="2000" dirty="0">
                <a:solidFill>
                  <a:srgbClr val="FFFF00"/>
                </a:solidFill>
              </a:rPr>
              <a:t>Provide a comprehensive investigation and </a:t>
            </a:r>
          </a:p>
          <a:p>
            <a:pPr>
              <a:lnSpc>
                <a:spcPct val="150000"/>
              </a:lnSpc>
              <a:buClr>
                <a:srgbClr val="FFFF00"/>
              </a:buClr>
              <a:buFont typeface="Wingdings" panose="05000000000000000000" pitchFamily="2" charset="2"/>
              <a:buChar char="v"/>
            </a:pPr>
            <a:r>
              <a:rPr lang="en-GB" sz="2000" dirty="0">
                <a:solidFill>
                  <a:srgbClr val="FFFF00"/>
                </a:solidFill>
              </a:rPr>
              <a:t>Enrich the findings of a study.</a:t>
            </a:r>
          </a:p>
          <a:p>
            <a:pPr marL="0" indent="0">
              <a:lnSpc>
                <a:spcPct val="150000"/>
              </a:lnSpc>
              <a:buClr>
                <a:srgbClr val="FFFF00"/>
              </a:buClr>
              <a:buNone/>
            </a:pPr>
            <a:endParaRPr lang="en-GB" sz="2000" dirty="0">
              <a:solidFill>
                <a:srgbClr val="FFFF00"/>
              </a:solidFill>
            </a:endParaRPr>
          </a:p>
          <a:p>
            <a:pPr marL="0" indent="0">
              <a:lnSpc>
                <a:spcPct val="150000"/>
              </a:lnSpc>
              <a:buNone/>
            </a:pPr>
            <a:endParaRPr lang="en-GB" sz="2000" dirty="0"/>
          </a:p>
        </p:txBody>
      </p:sp>
      <p:sp>
        <p:nvSpPr>
          <p:cNvPr id="3" name="Title 2"/>
          <p:cNvSpPr>
            <a:spLocks noGrp="1"/>
          </p:cNvSpPr>
          <p:nvPr>
            <p:ph type="title"/>
          </p:nvPr>
        </p:nvSpPr>
        <p:spPr/>
        <p:txBody>
          <a:bodyPr>
            <a:normAutofit/>
          </a:bodyPr>
          <a:lstStyle/>
          <a:p>
            <a:pPr algn="l"/>
            <a:r>
              <a:rPr lang="en-GB" b="1" dirty="0">
                <a:solidFill>
                  <a:schemeClr val="tx1"/>
                </a:solidFill>
                <a:effectLst>
                  <a:reflection blurRad="6350" stA="55000" endA="300" endPos="45500" dir="5400000" sy="-100000" algn="bl" rotWithShape="0"/>
                </a:effectLst>
              </a:rPr>
              <a:t>Mixed methodology involves….</a:t>
            </a:r>
          </a:p>
        </p:txBody>
      </p:sp>
      <p:sp>
        <p:nvSpPr>
          <p:cNvPr id="4" name="Rectangle 3">
            <a:extLst>
              <a:ext uri="{FF2B5EF4-FFF2-40B4-BE49-F238E27FC236}">
                <a16:creationId xmlns:a16="http://schemas.microsoft.com/office/drawing/2014/main" id="{BAE2F5CB-786B-44F1-B27F-BB9C5997B1E9}"/>
              </a:ext>
            </a:extLst>
          </p:cNvPr>
          <p:cNvSpPr/>
          <p:nvPr/>
        </p:nvSpPr>
        <p:spPr>
          <a:xfrm>
            <a:off x="107503" y="5967002"/>
            <a:ext cx="8928993"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i="1" dirty="0">
                <a:solidFill>
                  <a:schemeClr val="tx1"/>
                </a:solidFill>
              </a:rPr>
              <a:t>This thereby contributed to a currently limited evidence base associated with using only one research approach.</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par>
                                <p:cTn id="23" presetID="10" presetClass="entr" presetSubtype="0" fill="hold" grpId="0" nodeType="withEffect">
                                  <p:stCondLst>
                                    <p:cond delay="50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animBg="1"/>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F5881-614C-48DD-937B-9B7D812AB18C}"/>
              </a:ext>
            </a:extLst>
          </p:cNvPr>
          <p:cNvSpPr>
            <a:spLocks noGrp="1"/>
          </p:cNvSpPr>
          <p:nvPr>
            <p:ph type="title"/>
          </p:nvPr>
        </p:nvSpPr>
        <p:spPr>
          <a:xfrm>
            <a:off x="-129208" y="188640"/>
            <a:ext cx="8229600" cy="1252728"/>
          </a:xfrm>
        </p:spPr>
        <p:txBody>
          <a:bodyPr/>
          <a:lstStyle/>
          <a:p>
            <a:r>
              <a:rPr lang="en-GB" b="1" dirty="0">
                <a:solidFill>
                  <a:schemeClr val="tx1"/>
                </a:solidFill>
              </a:rPr>
              <a:t>Mixed method research ….</a:t>
            </a:r>
          </a:p>
        </p:txBody>
      </p:sp>
      <p:sp>
        <p:nvSpPr>
          <p:cNvPr id="3" name="Rectangle 2">
            <a:extLst>
              <a:ext uri="{FF2B5EF4-FFF2-40B4-BE49-F238E27FC236}">
                <a16:creationId xmlns:a16="http://schemas.microsoft.com/office/drawing/2014/main" id="{A285A915-C8E7-48A0-AF66-906AF8C17AE0}"/>
              </a:ext>
            </a:extLst>
          </p:cNvPr>
          <p:cNvSpPr/>
          <p:nvPr/>
        </p:nvSpPr>
        <p:spPr>
          <a:xfrm>
            <a:off x="323528" y="2852936"/>
            <a:ext cx="8496944"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….confirms that ensuring a careful combination of different types of data and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Analysis techniques can disclose the different magnitudes of a problem and its solution,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Thus increasing its depth of knowledge and understanding</a:t>
            </a:r>
            <a:r>
              <a:rPr lang="en-GB" sz="2000" dirty="0">
                <a:solidFill>
                  <a:srgbClr val="FFFF00"/>
                </a:solidFill>
              </a:rPr>
              <a:t>.</a:t>
            </a:r>
          </a:p>
        </p:txBody>
      </p:sp>
    </p:spTree>
    <p:extLst>
      <p:ext uri="{BB962C8B-B14F-4D97-AF65-F5344CB8AC3E}">
        <p14:creationId xmlns:p14="http://schemas.microsoft.com/office/powerpoint/2010/main" val="213817099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D991-601A-4D9E-AF6D-CBF27759FA43}"/>
              </a:ext>
            </a:extLst>
          </p:cNvPr>
          <p:cNvSpPr>
            <a:spLocks noGrp="1"/>
          </p:cNvSpPr>
          <p:nvPr>
            <p:ph type="title"/>
          </p:nvPr>
        </p:nvSpPr>
        <p:spPr>
          <a:xfrm>
            <a:off x="0" y="116632"/>
            <a:ext cx="7545016" cy="1252728"/>
          </a:xfrm>
        </p:spPr>
        <p:txBody>
          <a:bodyPr/>
          <a:lstStyle/>
          <a:p>
            <a:r>
              <a:rPr lang="en-GB" b="1" dirty="0">
                <a:solidFill>
                  <a:schemeClr val="tx1"/>
                </a:solidFill>
              </a:rPr>
              <a:t>Mixed method research…</a:t>
            </a:r>
          </a:p>
        </p:txBody>
      </p:sp>
      <p:sp>
        <p:nvSpPr>
          <p:cNvPr id="3" name="Rectangle 2">
            <a:extLst>
              <a:ext uri="{FF2B5EF4-FFF2-40B4-BE49-F238E27FC236}">
                <a16:creationId xmlns:a16="http://schemas.microsoft.com/office/drawing/2014/main" id="{1BBED83D-DCA7-453E-9F40-0356003E43F6}"/>
              </a:ext>
            </a:extLst>
          </p:cNvPr>
          <p:cNvSpPr/>
          <p:nvPr/>
        </p:nvSpPr>
        <p:spPr>
          <a:xfrm>
            <a:off x="647564" y="2366573"/>
            <a:ext cx="7848872" cy="4524315"/>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….attracts the strengths and reduces the weaknesses of both the </a:t>
            </a:r>
            <a:r>
              <a:rPr lang="en-GB" sz="2400" b="1" dirty="0">
                <a:solidFill>
                  <a:srgbClr val="FFFF00"/>
                </a:solidFill>
              </a:rPr>
              <a:t>quantitative</a:t>
            </a:r>
            <a:r>
              <a:rPr lang="en-GB" sz="2400" dirty="0">
                <a:solidFill>
                  <a:srgbClr val="FFFF00"/>
                </a:solidFill>
              </a:rPr>
              <a:t> and </a:t>
            </a:r>
            <a:r>
              <a:rPr lang="en-GB" sz="2400" b="1" dirty="0">
                <a:solidFill>
                  <a:srgbClr val="FFFF00"/>
                </a:solidFill>
              </a:rPr>
              <a:t>qualitative</a:t>
            </a:r>
            <a:r>
              <a:rPr lang="en-GB" sz="2400" dirty="0">
                <a:solidFill>
                  <a:srgbClr val="FFFF00"/>
                </a:solidFill>
              </a:rPr>
              <a:t> research methods,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because both research approaches are valuable and significant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Researchers incorporate this design when a qualitative or quantitative data is required to answer a research question in a study that is largely quantitative or qualitative in design, thereby mixing these different datasets at the design level.</a:t>
            </a:r>
          </a:p>
          <a:p>
            <a:pPr marL="342900" indent="-342900">
              <a:buFont typeface="Wingdings" panose="05000000000000000000" pitchFamily="2" charset="2"/>
              <a:buChar char="v"/>
            </a:pPr>
            <a:endParaRPr lang="en-GB" sz="2400" dirty="0">
              <a:solidFill>
                <a:srgbClr val="FFFF00"/>
              </a:solidFill>
            </a:endParaRPr>
          </a:p>
        </p:txBody>
      </p:sp>
    </p:spTree>
    <p:extLst>
      <p:ext uri="{BB962C8B-B14F-4D97-AF65-F5344CB8AC3E}">
        <p14:creationId xmlns:p14="http://schemas.microsoft.com/office/powerpoint/2010/main" val="4325089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2497-2174-4EA7-82EF-4353B5063384}"/>
              </a:ext>
            </a:extLst>
          </p:cNvPr>
          <p:cNvSpPr>
            <a:spLocks noGrp="1"/>
          </p:cNvSpPr>
          <p:nvPr>
            <p:ph type="title"/>
          </p:nvPr>
        </p:nvSpPr>
        <p:spPr/>
        <p:txBody>
          <a:bodyPr/>
          <a:lstStyle/>
          <a:p>
            <a:r>
              <a:rPr lang="en-GB" b="1" dirty="0">
                <a:solidFill>
                  <a:schemeClr val="tx1"/>
                </a:solidFill>
              </a:rPr>
              <a:t>Summary: Activity </a:t>
            </a:r>
          </a:p>
        </p:txBody>
      </p:sp>
      <p:sp>
        <p:nvSpPr>
          <p:cNvPr id="4" name="TextBox 3">
            <a:extLst>
              <a:ext uri="{FF2B5EF4-FFF2-40B4-BE49-F238E27FC236}">
                <a16:creationId xmlns:a16="http://schemas.microsoft.com/office/drawing/2014/main" id="{4836206D-E7C4-4E26-BC3D-A9E5CD2F1610}"/>
              </a:ext>
            </a:extLst>
          </p:cNvPr>
          <p:cNvSpPr txBox="1"/>
          <p:nvPr/>
        </p:nvSpPr>
        <p:spPr>
          <a:xfrm>
            <a:off x="899592" y="2420888"/>
            <a:ext cx="7931224" cy="3539430"/>
          </a:xfrm>
          <a:prstGeom prst="rect">
            <a:avLst/>
          </a:prstGeom>
          <a:noFill/>
        </p:spPr>
        <p:txBody>
          <a:bodyPr wrap="square">
            <a:spAutoFit/>
          </a:bodyPr>
          <a:lstStyle/>
          <a:p>
            <a:pPr marL="0" lvl="0" indent="0">
              <a:buNone/>
            </a:pPr>
            <a:r>
              <a:rPr lang="en-GB" sz="2800" dirty="0">
                <a:solidFill>
                  <a:srgbClr val="FFFF00"/>
                </a:solidFill>
              </a:rPr>
              <a:t>Watch the video below then discuss</a:t>
            </a:r>
          </a:p>
          <a:p>
            <a:pPr marL="0" lvl="0" indent="0">
              <a:buNone/>
            </a:pPr>
            <a:endParaRPr lang="it-IT" sz="2800" dirty="0">
              <a:solidFill>
                <a:srgbClr val="FFFF00"/>
              </a:solidFill>
            </a:endParaRPr>
          </a:p>
          <a:p>
            <a:pPr marL="0" lvl="0" indent="0">
              <a:buNone/>
            </a:pPr>
            <a:endParaRPr lang="it-IT" sz="2800" dirty="0">
              <a:solidFill>
                <a:srgbClr val="FFFF00"/>
              </a:solidFill>
            </a:endParaRPr>
          </a:p>
          <a:p>
            <a:pPr marL="0" lvl="0" indent="0">
              <a:buNone/>
            </a:pPr>
            <a:r>
              <a:rPr lang="it-IT" sz="2800" dirty="0">
                <a:solidFill>
                  <a:srgbClr val="FFFF00"/>
                </a:solidFill>
              </a:rPr>
              <a:t>Qaunti/Quali video</a:t>
            </a:r>
          </a:p>
          <a:p>
            <a:pPr lvl="0"/>
            <a:r>
              <a:rPr lang="it-IT" sz="2800" dirty="0">
                <a:solidFill>
                  <a:srgbClr val="FFFF00"/>
                </a:solidFill>
                <a:hlinkClick r:id="rId3">
                  <a:extLst>
                    <a:ext uri="{A12FA001-AC4F-418D-AE19-62706E023703}">
                      <ahyp:hlinkClr xmlns:ahyp="http://schemas.microsoft.com/office/drawing/2018/hyperlinkcolor" val="tx"/>
                    </a:ext>
                  </a:extLst>
                </a:hlinkClick>
              </a:rPr>
              <a:t>https://www.youtube.com/watch?v=a-XtVF7Bofg</a:t>
            </a:r>
            <a:endParaRPr lang="it-IT" sz="2800" dirty="0">
              <a:solidFill>
                <a:srgbClr val="FFFF00"/>
              </a:solidFill>
            </a:endParaRPr>
          </a:p>
          <a:p>
            <a:pPr lvl="0"/>
            <a:endParaRPr lang="it-IT" sz="2800" dirty="0">
              <a:solidFill>
                <a:srgbClr val="FFFF00"/>
              </a:solidFill>
            </a:endParaRPr>
          </a:p>
          <a:p>
            <a:pPr lvl="0" algn="ctr"/>
            <a:r>
              <a:rPr lang="en-GB" sz="2800" dirty="0">
                <a:solidFill>
                  <a:srgbClr val="FFFF00"/>
                </a:solidFill>
              </a:rPr>
              <a:t>Feedback to the whole class</a:t>
            </a:r>
          </a:p>
          <a:p>
            <a:pPr lvl="0"/>
            <a:endParaRPr lang="it-IT" sz="2800" dirty="0">
              <a:solidFill>
                <a:srgbClr val="FFFF00"/>
              </a:solidFill>
            </a:endParaRPr>
          </a:p>
        </p:txBody>
      </p:sp>
    </p:spTree>
    <p:extLst>
      <p:ext uri="{BB962C8B-B14F-4D97-AF65-F5344CB8AC3E}">
        <p14:creationId xmlns:p14="http://schemas.microsoft.com/office/powerpoint/2010/main" val="119253341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DAABD-9AB5-443E-AC7B-FE2D04DFE67A}"/>
              </a:ext>
            </a:extLst>
          </p:cNvPr>
          <p:cNvSpPr>
            <a:spLocks noGrp="1"/>
          </p:cNvSpPr>
          <p:nvPr>
            <p:ph type="title"/>
          </p:nvPr>
        </p:nvSpPr>
        <p:spPr/>
        <p:txBody>
          <a:bodyPr/>
          <a:lstStyle/>
          <a:p>
            <a:r>
              <a:rPr lang="en-GB" b="1" dirty="0">
                <a:solidFill>
                  <a:schemeClr val="tx1"/>
                </a:solidFill>
              </a:rPr>
              <a:t>Summary: Activity </a:t>
            </a:r>
          </a:p>
        </p:txBody>
      </p:sp>
      <p:sp>
        <p:nvSpPr>
          <p:cNvPr id="4" name="TextBox 3">
            <a:extLst>
              <a:ext uri="{FF2B5EF4-FFF2-40B4-BE49-F238E27FC236}">
                <a16:creationId xmlns:a16="http://schemas.microsoft.com/office/drawing/2014/main" id="{74FBBA22-EAB1-4201-A733-844C005206B8}"/>
              </a:ext>
            </a:extLst>
          </p:cNvPr>
          <p:cNvSpPr txBox="1"/>
          <p:nvPr/>
        </p:nvSpPr>
        <p:spPr>
          <a:xfrm>
            <a:off x="1043608" y="2520077"/>
            <a:ext cx="7056784" cy="3970318"/>
          </a:xfrm>
          <a:prstGeom prst="rect">
            <a:avLst/>
          </a:prstGeom>
          <a:noFill/>
        </p:spPr>
        <p:txBody>
          <a:bodyPr wrap="square">
            <a:spAutoFit/>
          </a:bodyPr>
          <a:lstStyle/>
          <a:p>
            <a:r>
              <a:rPr lang="en-GB" sz="2800" dirty="0">
                <a:solidFill>
                  <a:srgbClr val="FFFF00"/>
                </a:solidFill>
                <a:hlinkClick r:id="rId3">
                  <a:extLst>
                    <a:ext uri="{A12FA001-AC4F-418D-AE19-62706E023703}">
                      <ahyp:hlinkClr xmlns:ahyp="http://schemas.microsoft.com/office/drawing/2018/hyperlinkcolor" val="tx"/>
                    </a:ext>
                  </a:extLst>
                </a:hlinkClick>
              </a:rPr>
              <a:t>Watch the video below then discuss</a:t>
            </a:r>
          </a:p>
          <a:p>
            <a:endParaRPr lang="en-GB" sz="2800" dirty="0">
              <a:solidFill>
                <a:srgbClr val="FFFF00"/>
              </a:solidFill>
              <a:hlinkClick r:id="rId3">
                <a:extLst>
                  <a:ext uri="{A12FA001-AC4F-418D-AE19-62706E023703}">
                    <ahyp:hlinkClr xmlns:ahyp="http://schemas.microsoft.com/office/drawing/2018/hyperlinkcolor" val="tx"/>
                  </a:ext>
                </a:extLst>
              </a:hlinkClick>
            </a:endParaRPr>
          </a:p>
          <a:p>
            <a:pPr>
              <a:buFont typeface="Wingdings" panose="05000000000000000000" pitchFamily="2" charset="2"/>
              <a:buChar char="§"/>
            </a:pPr>
            <a:endParaRPr lang="en-GB" sz="2800" dirty="0">
              <a:solidFill>
                <a:srgbClr val="FFFF00"/>
              </a:solidFill>
              <a:hlinkClick r:id="rId3">
                <a:extLst>
                  <a:ext uri="{A12FA001-AC4F-418D-AE19-62706E023703}">
                    <ahyp:hlinkClr xmlns:ahyp="http://schemas.microsoft.com/office/drawing/2018/hyperlinkcolor" val="tx"/>
                  </a:ext>
                </a:extLst>
              </a:hlinkClick>
            </a:endParaRPr>
          </a:p>
          <a:p>
            <a:pPr>
              <a:buFont typeface="Wingdings" panose="05000000000000000000" pitchFamily="2" charset="2"/>
              <a:buChar char="§"/>
            </a:pPr>
            <a:r>
              <a:rPr lang="en-GB" sz="2800" dirty="0">
                <a:solidFill>
                  <a:srgbClr val="FFFF00"/>
                </a:solidFill>
                <a:hlinkClick r:id="rId3">
                  <a:extLst>
                    <a:ext uri="{A12FA001-AC4F-418D-AE19-62706E023703}">
                      <ahyp:hlinkClr xmlns:ahyp="http://schemas.microsoft.com/office/drawing/2018/hyperlinkcolor" val="tx"/>
                    </a:ext>
                  </a:extLst>
                </a:hlinkClick>
              </a:rPr>
              <a:t>Epidemiological Studies - made easy! – YouTube</a:t>
            </a:r>
            <a:endParaRPr lang="en-GB" sz="2800" dirty="0">
              <a:solidFill>
                <a:srgbClr val="FFFF00"/>
              </a:solidFill>
            </a:endParaRPr>
          </a:p>
          <a:p>
            <a:pPr>
              <a:buFont typeface="Wingdings" panose="05000000000000000000" pitchFamily="2" charset="2"/>
              <a:buChar char="§"/>
            </a:pPr>
            <a:endParaRPr lang="en-GB" sz="2800" dirty="0">
              <a:solidFill>
                <a:srgbClr val="FFFF00"/>
              </a:solidFill>
            </a:endParaRPr>
          </a:p>
          <a:p>
            <a:pPr algn="ctr">
              <a:buFont typeface="Wingdings" panose="05000000000000000000" pitchFamily="2" charset="2"/>
              <a:buChar char="§"/>
            </a:pPr>
            <a:r>
              <a:rPr lang="en-GB" sz="2800" dirty="0">
                <a:solidFill>
                  <a:srgbClr val="FFFF00"/>
                </a:solidFill>
              </a:rPr>
              <a:t>Feedback to the whole class</a:t>
            </a:r>
          </a:p>
          <a:p>
            <a:pPr>
              <a:buFont typeface="Wingdings" panose="05000000000000000000" pitchFamily="2" charset="2"/>
              <a:buChar char="§"/>
            </a:pPr>
            <a:endParaRPr lang="en-GB" sz="2800" dirty="0">
              <a:solidFill>
                <a:srgbClr val="FFFF00"/>
              </a:solidFill>
            </a:endParaRPr>
          </a:p>
          <a:p>
            <a:pPr>
              <a:buFont typeface="Wingdings" panose="05000000000000000000" pitchFamily="2" charset="2"/>
              <a:buChar char="§"/>
            </a:pPr>
            <a:endParaRPr lang="en-GB" sz="28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5070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C869E-D1EC-4BE5-9C8C-CB3F74AE8F42}"/>
              </a:ext>
            </a:extLst>
          </p:cNvPr>
          <p:cNvSpPr>
            <a:spLocks noGrp="1"/>
          </p:cNvSpPr>
          <p:nvPr>
            <p:ph type="title"/>
          </p:nvPr>
        </p:nvSpPr>
        <p:spPr/>
        <p:txBody>
          <a:bodyPr/>
          <a:lstStyle/>
          <a:p>
            <a:r>
              <a:rPr lang="en-GB" b="1" dirty="0">
                <a:solidFill>
                  <a:schemeClr val="tx1"/>
                </a:solidFill>
              </a:rPr>
              <a:t>References</a:t>
            </a:r>
          </a:p>
        </p:txBody>
      </p:sp>
      <p:sp>
        <p:nvSpPr>
          <p:cNvPr id="4" name="TextBox 3">
            <a:extLst>
              <a:ext uri="{FF2B5EF4-FFF2-40B4-BE49-F238E27FC236}">
                <a16:creationId xmlns:a16="http://schemas.microsoft.com/office/drawing/2014/main" id="{ED97E740-7B8D-4B66-AF9F-6BB43F1BD62E}"/>
              </a:ext>
            </a:extLst>
          </p:cNvPr>
          <p:cNvSpPr txBox="1"/>
          <p:nvPr/>
        </p:nvSpPr>
        <p:spPr>
          <a:xfrm>
            <a:off x="935596" y="2420888"/>
            <a:ext cx="7272808" cy="4278094"/>
          </a:xfrm>
          <a:prstGeom prst="rect">
            <a:avLst/>
          </a:prstGeom>
          <a:noFill/>
        </p:spPr>
        <p:txBody>
          <a:bodyPr wrap="square">
            <a:spAutoFit/>
          </a:bodyPr>
          <a:lstStyle/>
          <a:p>
            <a:r>
              <a:rPr lang="en-GB" sz="2000" dirty="0" err="1">
                <a:solidFill>
                  <a:srgbClr val="FFFF00"/>
                </a:solidFill>
              </a:rPr>
              <a:t>McCombes</a:t>
            </a:r>
            <a:r>
              <a:rPr lang="en-GB" sz="2000" dirty="0">
                <a:solidFill>
                  <a:srgbClr val="FFFF00"/>
                </a:solidFill>
              </a:rPr>
              <a:t>, S. (2022, October 10). Research Design | Step-by-Step Guide with Examples. </a:t>
            </a:r>
            <a:r>
              <a:rPr lang="en-GB" sz="2000" dirty="0" err="1">
                <a:solidFill>
                  <a:srgbClr val="FFFF00"/>
                </a:solidFill>
              </a:rPr>
              <a:t>Scribbr</a:t>
            </a:r>
            <a:r>
              <a:rPr lang="en-GB" sz="2000" dirty="0">
                <a:solidFill>
                  <a:srgbClr val="FFFF00"/>
                </a:solidFill>
              </a:rPr>
              <a:t>. Available at: </a:t>
            </a:r>
            <a:r>
              <a:rPr lang="en-GB" sz="2000" dirty="0">
                <a:solidFill>
                  <a:srgbClr val="FFFF00"/>
                </a:solidFill>
                <a:hlinkClick r:id="rId2"/>
              </a:rPr>
              <a:t>https://www.scribbr.co.uk/research-methods/research-design/</a:t>
            </a:r>
            <a:r>
              <a:rPr lang="en-GB" sz="2000" dirty="0">
                <a:solidFill>
                  <a:srgbClr val="FFFF00"/>
                </a:solidFill>
              </a:rPr>
              <a:t> (Accessed date 9</a:t>
            </a:r>
            <a:r>
              <a:rPr lang="en-GB" sz="2000" baseline="30000" dirty="0">
                <a:solidFill>
                  <a:srgbClr val="FFFF00"/>
                </a:solidFill>
              </a:rPr>
              <a:t>th</a:t>
            </a:r>
            <a:r>
              <a:rPr lang="en-GB" sz="2000" dirty="0">
                <a:solidFill>
                  <a:srgbClr val="FFFF00"/>
                </a:solidFill>
              </a:rPr>
              <a:t> January 2022).</a:t>
            </a:r>
          </a:p>
          <a:p>
            <a:endParaRPr lang="en-GB" sz="2000" dirty="0">
              <a:solidFill>
                <a:srgbClr val="FFFF00"/>
              </a:solidFill>
            </a:endParaRPr>
          </a:p>
          <a:p>
            <a:r>
              <a:rPr lang="en-GB" sz="2000" b="0" i="0" dirty="0">
                <a:solidFill>
                  <a:srgbClr val="FFFF00"/>
                </a:solidFill>
                <a:effectLst/>
              </a:rPr>
              <a:t>Moser A, </a:t>
            </a:r>
            <a:r>
              <a:rPr lang="en-GB" sz="2000" b="0" i="0" dirty="0" err="1">
                <a:solidFill>
                  <a:srgbClr val="FFFF00"/>
                </a:solidFill>
                <a:effectLst/>
              </a:rPr>
              <a:t>Korstjens</a:t>
            </a:r>
            <a:r>
              <a:rPr lang="en-GB" sz="2000" b="0" i="0" dirty="0">
                <a:solidFill>
                  <a:srgbClr val="FFFF00"/>
                </a:solidFill>
                <a:effectLst/>
              </a:rPr>
              <a:t> I. (2017) Series: Practical guidance to qualitative research. Part 1: Introduction. Eur</a:t>
            </a:r>
            <a:r>
              <a:rPr lang="en-GB" sz="2000" dirty="0">
                <a:solidFill>
                  <a:srgbClr val="FFFF00"/>
                </a:solidFill>
              </a:rPr>
              <a:t>opean </a:t>
            </a:r>
            <a:r>
              <a:rPr lang="en-GB" sz="2000" b="0" i="0" dirty="0">
                <a:solidFill>
                  <a:srgbClr val="FFFF00"/>
                </a:solidFill>
                <a:effectLst/>
              </a:rPr>
              <a:t>Journal Gen Pract</a:t>
            </a:r>
            <a:r>
              <a:rPr lang="en-GB" sz="2000" dirty="0">
                <a:solidFill>
                  <a:srgbClr val="FFFF00"/>
                </a:solidFill>
              </a:rPr>
              <a:t>ical</a:t>
            </a:r>
            <a:r>
              <a:rPr lang="en-GB" sz="2000" b="0" i="0" dirty="0">
                <a:solidFill>
                  <a:srgbClr val="FFFF00"/>
                </a:solidFill>
                <a:effectLst/>
              </a:rPr>
              <a:t>  23(1), pp. 271-273.</a:t>
            </a:r>
            <a:endParaRPr lang="en-GB" sz="2000" dirty="0">
              <a:solidFill>
                <a:srgbClr val="FFFF00"/>
              </a:solidFill>
            </a:endParaRPr>
          </a:p>
          <a:p>
            <a:endParaRPr lang="en-GB" sz="2000" dirty="0">
              <a:solidFill>
                <a:srgbClr val="FFFF00"/>
              </a:solidFill>
            </a:endParaRPr>
          </a:p>
          <a:p>
            <a:endParaRPr lang="en-GB" sz="2000" dirty="0">
              <a:solidFill>
                <a:srgbClr val="FFFF00"/>
              </a:solidFill>
            </a:endParaRPr>
          </a:p>
          <a:p>
            <a:endParaRPr lang="en-GB" sz="2400" dirty="0">
              <a:solidFill>
                <a:srgbClr val="FFFF00"/>
              </a:solidFill>
            </a:endParaRPr>
          </a:p>
          <a:p>
            <a:endParaRPr lang="en-GB" sz="2400" dirty="0">
              <a:solidFill>
                <a:srgbClr val="FFFF00"/>
              </a:solidFill>
            </a:endParaRPr>
          </a:p>
          <a:p>
            <a:endParaRPr lang="en-GB" sz="2400" dirty="0">
              <a:solidFill>
                <a:srgbClr val="FFFF00"/>
              </a:solidFill>
            </a:endParaRPr>
          </a:p>
        </p:txBody>
      </p:sp>
    </p:spTree>
    <p:extLst>
      <p:ext uri="{BB962C8B-B14F-4D97-AF65-F5344CB8AC3E}">
        <p14:creationId xmlns:p14="http://schemas.microsoft.com/office/powerpoint/2010/main" val="374211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E8BB1BDB968343BD05F3BE98729F48" ma:contentTypeVersion="8" ma:contentTypeDescription="Create a new document." ma:contentTypeScope="" ma:versionID="cddcae25a5b58a88e724817abad5b709">
  <xsd:schema xmlns:xsd="http://www.w3.org/2001/XMLSchema" xmlns:xs="http://www.w3.org/2001/XMLSchema" xmlns:p="http://schemas.microsoft.com/office/2006/metadata/properties" xmlns:ns3="ed5bee3f-70af-40d7-a638-6c380e528c7e" targetNamespace="http://schemas.microsoft.com/office/2006/metadata/properties" ma:root="true" ma:fieldsID="01e6a9409539aad474c41640e4db028e" ns3:_="">
    <xsd:import namespace="ed5bee3f-70af-40d7-a638-6c380e528c7e"/>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GenerationTime" minOccurs="0"/>
                <xsd:element ref="ns3:MediaServiceEventHashCod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5bee3f-70af-40d7-a638-6c380e528c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E1518-4094-458D-9B62-57CD127C68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5bee3f-70af-40d7-a638-6c380e528c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ABA252-5FA5-462A-9464-F77497AFB7F3}">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5bee3f-70af-40d7-a638-6c380e528c7e"/>
    <ds:schemaRef ds:uri="http://www.w3.org/XML/1998/namespace"/>
    <ds:schemaRef ds:uri="http://purl.org/dc/dcmitype/"/>
  </ds:schemaRefs>
</ds:datastoreItem>
</file>

<file path=customXml/itemProps3.xml><?xml version="1.0" encoding="utf-8"?>
<ds:datastoreItem xmlns:ds="http://schemas.openxmlformats.org/officeDocument/2006/customXml" ds:itemID="{CD3280C5-5395-4F51-8F09-98FB6607BB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3380</Words>
  <Application>Microsoft Office PowerPoint</Application>
  <PresentationFormat>On-screen Show (4:3)</PresentationFormat>
  <Paragraphs>410</Paragraphs>
  <Slides>68</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68</vt:i4>
      </vt:variant>
    </vt:vector>
  </HeadingPairs>
  <TitlesOfParts>
    <vt:vector size="78" baseType="lpstr">
      <vt:lpstr>Arial</vt:lpstr>
      <vt:lpstr>Arial</vt:lpstr>
      <vt:lpstr>Calibri</vt:lpstr>
      <vt:lpstr>Candara</vt:lpstr>
      <vt:lpstr>Fira Sans</vt:lpstr>
      <vt:lpstr>Open Sans</vt:lpstr>
      <vt:lpstr>Palatino Linotype</vt:lpstr>
      <vt:lpstr>Symbol</vt:lpstr>
      <vt:lpstr>Wingdings</vt:lpstr>
      <vt:lpstr>membership2</vt:lpstr>
      <vt:lpstr>PRACTICE-BASED RESEARCH</vt:lpstr>
      <vt:lpstr>Learning Outcomes</vt:lpstr>
      <vt:lpstr>So, what is research methodology..?</vt:lpstr>
      <vt:lpstr>Research methodology  is ….</vt:lpstr>
      <vt:lpstr>So, what is research methods..?</vt:lpstr>
      <vt:lpstr>Research methods are …. </vt:lpstr>
      <vt:lpstr>What are the types of research methods..?</vt:lpstr>
      <vt:lpstr>There are two distinct types of …..                                 …research methods</vt:lpstr>
      <vt:lpstr>Activity </vt:lpstr>
      <vt:lpstr>Epidemiology</vt:lpstr>
      <vt:lpstr>Research design</vt:lpstr>
      <vt:lpstr>Research design</vt:lpstr>
      <vt:lpstr>Activity </vt:lpstr>
      <vt:lpstr>Empirical research </vt:lpstr>
      <vt:lpstr>Empirical research </vt:lpstr>
      <vt:lpstr>Quantitative research involves…                 </vt:lpstr>
      <vt:lpstr>What are the types of Quantitative Research?</vt:lpstr>
      <vt:lpstr>Types of Quantitative Research</vt:lpstr>
      <vt:lpstr>Types of Quantitative Research</vt:lpstr>
      <vt:lpstr>Types of Quantitative Research</vt:lpstr>
      <vt:lpstr>What are the types of Quantitative Research design? </vt:lpstr>
      <vt:lpstr>Quantitative research design….                                                     …comprises of .…</vt:lpstr>
      <vt:lpstr>Observational / Non-interventional studies</vt:lpstr>
      <vt:lpstr>Observational studies</vt:lpstr>
      <vt:lpstr>A cohort study….</vt:lpstr>
      <vt:lpstr>A cohort study</vt:lpstr>
      <vt:lpstr>A cohort study</vt:lpstr>
      <vt:lpstr>Types of cohort studies</vt:lpstr>
      <vt:lpstr>Prospective Cohort study</vt:lpstr>
      <vt:lpstr>Retrospective Cohort study</vt:lpstr>
      <vt:lpstr>Uses of Cohort Studies</vt:lpstr>
      <vt:lpstr>Cohort study</vt:lpstr>
      <vt:lpstr>Activity</vt:lpstr>
      <vt:lpstr>Cross-sectional study </vt:lpstr>
      <vt:lpstr>Cross-sectional study ….</vt:lpstr>
      <vt:lpstr>Uses of Cross-sectional studies</vt:lpstr>
      <vt:lpstr>Activity</vt:lpstr>
      <vt:lpstr>Activity </vt:lpstr>
      <vt:lpstr>Cross-sectional study: advantages and disadvantages </vt:lpstr>
      <vt:lpstr>Case Series reports </vt:lpstr>
      <vt:lpstr>Case reports and case studies </vt:lpstr>
      <vt:lpstr>Case–control study </vt:lpstr>
      <vt:lpstr>Case–control studies </vt:lpstr>
      <vt:lpstr>Case–control study </vt:lpstr>
      <vt:lpstr>Ecological studies </vt:lpstr>
      <vt:lpstr>Ecological studies </vt:lpstr>
      <vt:lpstr>Uses of Ecological studies </vt:lpstr>
      <vt:lpstr>Activity </vt:lpstr>
      <vt:lpstr>Difference between cross-sectional and Ecological studies</vt:lpstr>
      <vt:lpstr>Interventional/Experimental research studies:</vt:lpstr>
      <vt:lpstr>Randomized controlled trial </vt:lpstr>
      <vt:lpstr>Randomized controlled trial </vt:lpstr>
      <vt:lpstr>Randomized controlled trial </vt:lpstr>
      <vt:lpstr>Randomized controlled trial </vt:lpstr>
      <vt:lpstr>Activity </vt:lpstr>
      <vt:lpstr>What is  a qualitative research methods..?</vt:lpstr>
      <vt:lpstr>Qualitative research</vt:lpstr>
      <vt:lpstr>Qualitative research involves…..</vt:lpstr>
      <vt:lpstr>Qualitative research approach….                                                     …comprises of .…</vt:lpstr>
      <vt:lpstr>A focus group discussion….</vt:lpstr>
      <vt:lpstr>In-depth interview </vt:lpstr>
      <vt:lpstr> So what is mixed methods..?</vt:lpstr>
      <vt:lpstr>Mixed methodology involves….</vt:lpstr>
      <vt:lpstr>Mixed method research ….</vt:lpstr>
      <vt:lpstr>Mixed method research…</vt:lpstr>
      <vt:lpstr>Summary: Activity </vt:lpstr>
      <vt:lpstr>Summary: 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Aishat Bakre</cp:lastModifiedBy>
  <cp:revision>108</cp:revision>
  <dcterms:created xsi:type="dcterms:W3CDTF">2019-10-17T09:52:38Z</dcterms:created>
  <dcterms:modified xsi:type="dcterms:W3CDTF">2023-05-15T10:25:05Z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0x01010026E8BB1BDB968343BD05F3BE98729F48</vt:lpwstr>
  </property>
</Properties>
</file>