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56" r:id="rId2"/>
    <p:sldId id="257" r:id="rId3"/>
    <p:sldId id="258" r:id="rId4"/>
    <p:sldId id="279" r:id="rId5"/>
    <p:sldId id="278" r:id="rId6"/>
    <p:sldId id="280" r:id="rId7"/>
    <p:sldId id="305" r:id="rId8"/>
    <p:sldId id="281" r:id="rId9"/>
    <p:sldId id="297" r:id="rId10"/>
    <p:sldId id="282" r:id="rId11"/>
    <p:sldId id="284" r:id="rId12"/>
    <p:sldId id="289" r:id="rId13"/>
    <p:sldId id="290" r:id="rId14"/>
    <p:sldId id="291" r:id="rId15"/>
    <p:sldId id="292" r:id="rId16"/>
    <p:sldId id="293" r:id="rId17"/>
    <p:sldId id="285" r:id="rId18"/>
    <p:sldId id="286" r:id="rId19"/>
    <p:sldId id="314" r:id="rId20"/>
    <p:sldId id="313" r:id="rId21"/>
    <p:sldId id="306" r:id="rId22"/>
    <p:sldId id="304" r:id="rId23"/>
    <p:sldId id="288" r:id="rId24"/>
    <p:sldId id="308" r:id="rId25"/>
    <p:sldId id="307" r:id="rId26"/>
    <p:sldId id="309" r:id="rId27"/>
    <p:sldId id="310" r:id="rId28"/>
    <p:sldId id="312" r:id="rId29"/>
    <p:sldId id="311" r:id="rId30"/>
    <p:sldId id="277"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60" d="100"/>
          <a:sy n="60" d="100"/>
        </p:scale>
        <p:origin x="1372"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https://www.youtube.com/watch?v=iVaFVa7HYj4 </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19</a:t>
            </a:fld>
            <a:endParaRPr lang="en-GB" altLang="en-US"/>
          </a:p>
        </p:txBody>
      </p:sp>
    </p:spTree>
    <p:extLst>
      <p:ext uri="{BB962C8B-B14F-4D97-AF65-F5344CB8AC3E}">
        <p14:creationId xmlns:p14="http://schemas.microsoft.com/office/powerpoint/2010/main" val="12694622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apm.org.uk/resources/find-a-resource/agile-project-management/glossar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7704856" cy="2664296"/>
          </a:xfrm>
        </p:spPr>
        <p:txBody>
          <a:bodyPr/>
          <a:lstStyle/>
          <a:p>
            <a:pPr eaLnBrk="1" fontAlgn="auto" hangingPunct="1">
              <a:spcAft>
                <a:spcPts val="0"/>
              </a:spcAft>
              <a:defRPr/>
            </a:pPr>
            <a:br>
              <a:rPr lang="en-US" sz="3200" dirty="0"/>
            </a:br>
            <a:r>
              <a:rPr lang="en-US" sz="3200" dirty="0"/>
              <a:t>Project Management LCBB5005</a:t>
            </a:r>
            <a:br>
              <a:rPr lang="en-US" sz="3200" dirty="0"/>
            </a:br>
            <a:r>
              <a:rPr lang="en-US" sz="3200" dirty="0"/>
              <a:t>Project Management Methodologies</a:t>
            </a:r>
            <a:br>
              <a:rPr lang="en-US" sz="3200" dirty="0"/>
            </a:br>
            <a:r>
              <a:rPr lang="en-US" sz="3200" dirty="0"/>
              <a:t>Week 5</a:t>
            </a:r>
            <a:br>
              <a:rPr lang="en-US" sz="3200" dirty="0"/>
            </a:br>
            <a:r>
              <a:rPr lang="en-US" sz="3200" dirty="0"/>
              <a:t>Session 1</a:t>
            </a:r>
            <a:br>
              <a:rPr lang="en-GB" dirty="0">
                <a:solidFill>
                  <a:srgbClr val="FFFF00"/>
                </a:solidFill>
              </a:rPr>
            </a:br>
            <a:endParaRPr lang="en-US" sz="2400" dirty="0">
              <a:solidFill>
                <a:srgbClr val="FFFF00"/>
              </a:solidFill>
            </a:endParaRPr>
          </a:p>
        </p:txBody>
      </p:sp>
      <p:sp>
        <p:nvSpPr>
          <p:cNvPr id="4" name="Rectangle 3"/>
          <p:cNvSpPr txBox="1">
            <a:spLocks noChangeArrowheads="1"/>
          </p:cNvSpPr>
          <p:nvPr/>
        </p:nvSpPr>
        <p:spPr>
          <a:xfrm>
            <a:off x="714375" y="5214938"/>
            <a:ext cx="8077200" cy="500062"/>
          </a:xfrm>
          <a:prstGeom prst="rect">
            <a:avLst/>
          </a:prstGeom>
        </p:spPr>
        <p:txBody>
          <a:bodyPr lIns="118872" tIns="0" rIns="45720" bIns="0" anchor="b">
            <a:normAutofit/>
          </a:bodyPr>
          <a:lstStyle/>
          <a:p>
            <a:pPr fontAlgn="auto">
              <a:spcBef>
                <a:spcPts val="0"/>
              </a:spcBef>
              <a:spcAft>
                <a:spcPts val="0"/>
              </a:spcAft>
              <a:buClr>
                <a:schemeClr val="accent1"/>
              </a:buClr>
              <a:buSzPct val="80000"/>
              <a:defRPr/>
            </a:pPr>
            <a:r>
              <a:rPr lang="en-US" sz="1600" b="1" dirty="0"/>
              <a:t>"Everything should be made as simple as possible, but not simpler."</a:t>
            </a:r>
            <a:endParaRPr lang="en-US" sz="1600" b="1" dirty="0">
              <a:solidFill>
                <a:srgbClr val="FFFFFF"/>
              </a:solidFill>
              <a:latin typeface="+mn-lt"/>
              <a:cs typeface="+mn-cs"/>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6D55-8314-4042-975E-5AA16FCC476F}"/>
              </a:ext>
            </a:extLst>
          </p:cNvPr>
          <p:cNvSpPr>
            <a:spLocks noGrp="1"/>
          </p:cNvSpPr>
          <p:nvPr>
            <p:ph type="title"/>
          </p:nvPr>
        </p:nvSpPr>
        <p:spPr/>
        <p:txBody>
          <a:bodyPr/>
          <a:lstStyle/>
          <a:p>
            <a:r>
              <a:rPr lang="en-GB" sz="3200" b="1" dirty="0"/>
              <a:t>Recap</a:t>
            </a:r>
            <a:r>
              <a:rPr lang="en-GB" dirty="0"/>
              <a:t> </a:t>
            </a:r>
          </a:p>
        </p:txBody>
      </p:sp>
      <p:sp>
        <p:nvSpPr>
          <p:cNvPr id="3" name="Content Placeholder 2">
            <a:extLst>
              <a:ext uri="{FF2B5EF4-FFF2-40B4-BE49-F238E27FC236}">
                <a16:creationId xmlns:a16="http://schemas.microsoft.com/office/drawing/2014/main" id="{36C958FA-3BBC-44BF-8DE9-949C5E8F8233}"/>
              </a:ext>
            </a:extLst>
          </p:cNvPr>
          <p:cNvSpPr>
            <a:spLocks noGrp="1"/>
          </p:cNvSpPr>
          <p:nvPr>
            <p:ph idx="1"/>
          </p:nvPr>
        </p:nvSpPr>
        <p:spPr>
          <a:xfrm>
            <a:off x="457200" y="1600201"/>
            <a:ext cx="8435280" cy="1468759"/>
          </a:xfrm>
        </p:spPr>
        <p:txBody>
          <a:bodyPr/>
          <a:lstStyle/>
          <a:p>
            <a:pPr marL="0" indent="0">
              <a:buNone/>
            </a:pPr>
            <a:r>
              <a:rPr lang="en-GB" sz="2800" dirty="0"/>
              <a:t>Last week we looks at the tools and techniques adopted in managing projects.</a:t>
            </a:r>
          </a:p>
        </p:txBody>
      </p:sp>
      <p:sp>
        <p:nvSpPr>
          <p:cNvPr id="4" name="Date Placeholder 3">
            <a:extLst>
              <a:ext uri="{FF2B5EF4-FFF2-40B4-BE49-F238E27FC236}">
                <a16:creationId xmlns:a16="http://schemas.microsoft.com/office/drawing/2014/main" id="{6E5375E0-5103-4A4D-894F-03E072505982}"/>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D0D41884-E887-4F2A-A7F1-AECB208ECF0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7319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p:txBody>
          <a:bodyPr/>
          <a:lstStyle/>
          <a:p>
            <a:r>
              <a:rPr lang="en-GB" sz="3200" b="1" dirty="0"/>
              <a:t>Introduction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idx="1"/>
          </p:nvPr>
        </p:nvSpPr>
        <p:spPr>
          <a:xfrm>
            <a:off x="250825" y="1417639"/>
            <a:ext cx="8641655" cy="3883570"/>
          </a:xfrm>
        </p:spPr>
        <p:txBody>
          <a:bodyPr/>
          <a:lstStyle/>
          <a:p>
            <a:pPr marL="0" indent="0">
              <a:buNone/>
            </a:pPr>
            <a:r>
              <a:rPr lang="en-GB" sz="2400" dirty="0"/>
              <a:t>Project Management Methodologies are step by step ways to manage project with less wasted efforts. </a:t>
            </a:r>
          </a:p>
          <a:p>
            <a:pPr marL="0" indent="0">
              <a:buNone/>
            </a:pPr>
            <a:r>
              <a:rPr lang="en-GB" sz="2400" dirty="0">
                <a:solidFill>
                  <a:prstClr val="black"/>
                </a:solidFill>
              </a:rPr>
              <a:t>Often referred to as project management ‘approach’ or ‘framework’, it is simply the systematic way in which projects are managed. </a:t>
            </a:r>
            <a:endParaRPr lang="en-GB" sz="2400" dirty="0"/>
          </a:p>
          <a:p>
            <a:pPr marL="0" indent="0">
              <a:buNone/>
            </a:pPr>
            <a:r>
              <a:rPr lang="en-GB" sz="2400" dirty="0"/>
              <a:t>There are several methodologies, each of them are effective and appropriate for different types of project.</a:t>
            </a:r>
          </a:p>
          <a:p>
            <a:pPr marL="0" indent="0">
              <a:buNone/>
            </a:pPr>
            <a:r>
              <a:rPr lang="en-GB" sz="2400" dirty="0"/>
              <a:t>Each of the methodologies have their areas of strengths and weakness.</a:t>
            </a:r>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22168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BD7A0-34F5-4AC8-B92B-DE847140176F}"/>
              </a:ext>
            </a:extLst>
          </p:cNvPr>
          <p:cNvSpPr>
            <a:spLocks noGrp="1"/>
          </p:cNvSpPr>
          <p:nvPr>
            <p:ph type="title"/>
          </p:nvPr>
        </p:nvSpPr>
        <p:spPr>
          <a:xfrm>
            <a:off x="457200" y="274638"/>
            <a:ext cx="8229600" cy="706090"/>
          </a:xfrm>
        </p:spPr>
        <p:txBody>
          <a:bodyPr/>
          <a:lstStyle/>
          <a:p>
            <a:r>
              <a:rPr lang="en-GB" sz="3200" b="1" dirty="0"/>
              <a:t>The Common Methodologies Adopted </a:t>
            </a:r>
            <a:endParaRPr lang="en-GB" sz="3200" dirty="0"/>
          </a:p>
        </p:txBody>
      </p:sp>
      <p:sp>
        <p:nvSpPr>
          <p:cNvPr id="3" name="Content Placeholder 2">
            <a:extLst>
              <a:ext uri="{FF2B5EF4-FFF2-40B4-BE49-F238E27FC236}">
                <a16:creationId xmlns:a16="http://schemas.microsoft.com/office/drawing/2014/main" id="{E76439E1-ECEB-473B-B222-3DADED7135F9}"/>
              </a:ext>
            </a:extLst>
          </p:cNvPr>
          <p:cNvSpPr>
            <a:spLocks noGrp="1"/>
          </p:cNvSpPr>
          <p:nvPr>
            <p:ph idx="1"/>
          </p:nvPr>
        </p:nvSpPr>
        <p:spPr>
          <a:xfrm>
            <a:off x="457200" y="1268760"/>
            <a:ext cx="8229600" cy="4320480"/>
          </a:xfrm>
        </p:spPr>
        <p:txBody>
          <a:bodyPr/>
          <a:lstStyle/>
          <a:p>
            <a:pPr marL="0" indent="0">
              <a:spcBef>
                <a:spcPts val="0"/>
              </a:spcBef>
              <a:buNone/>
            </a:pPr>
            <a:r>
              <a:rPr lang="en-GB" sz="2800" dirty="0">
                <a:solidFill>
                  <a:prstClr val="black"/>
                </a:solidFill>
              </a:rPr>
              <a:t>The traditional approach or ‘Waterfall’</a:t>
            </a:r>
          </a:p>
          <a:p>
            <a:pPr marL="0" indent="0">
              <a:spcBef>
                <a:spcPts val="0"/>
              </a:spcBef>
              <a:buNone/>
            </a:pPr>
            <a:r>
              <a:rPr lang="en-GB" sz="2800" dirty="0">
                <a:solidFill>
                  <a:prstClr val="black"/>
                </a:solidFill>
              </a:rPr>
              <a:t>PRINCE2</a:t>
            </a:r>
          </a:p>
          <a:p>
            <a:pPr marL="0" indent="0">
              <a:spcBef>
                <a:spcPts val="0"/>
              </a:spcBef>
              <a:buNone/>
            </a:pPr>
            <a:r>
              <a:rPr lang="en-GB" sz="2800" dirty="0">
                <a:solidFill>
                  <a:prstClr val="black"/>
                </a:solidFill>
              </a:rPr>
              <a:t>Agile Project Management also called Scrum Project Management</a:t>
            </a:r>
          </a:p>
          <a:p>
            <a:pPr marL="0" indent="0">
              <a:spcBef>
                <a:spcPts val="0"/>
              </a:spcBef>
              <a:buNone/>
            </a:pPr>
            <a:r>
              <a:rPr lang="en-GB" sz="2800" dirty="0">
                <a:solidFill>
                  <a:prstClr val="black"/>
                </a:solidFill>
              </a:rPr>
              <a:t>Lean Project Management</a:t>
            </a:r>
          </a:p>
          <a:p>
            <a:pPr marL="0" indent="0">
              <a:spcBef>
                <a:spcPts val="0"/>
              </a:spcBef>
              <a:buNone/>
            </a:pPr>
            <a:r>
              <a:rPr lang="en-GB" sz="2800" dirty="0">
                <a:solidFill>
                  <a:prstClr val="black"/>
                </a:solidFill>
              </a:rPr>
              <a:t>Event Chain Project Management</a:t>
            </a:r>
          </a:p>
          <a:p>
            <a:pPr marL="0" indent="0">
              <a:spcBef>
                <a:spcPts val="0"/>
              </a:spcBef>
              <a:buNone/>
            </a:pPr>
            <a:r>
              <a:rPr lang="en-GB" sz="2800" dirty="0">
                <a:solidFill>
                  <a:prstClr val="black"/>
                </a:solidFill>
              </a:rPr>
              <a:t>Critical Chain Project Management</a:t>
            </a:r>
          </a:p>
          <a:p>
            <a:pPr marL="0" indent="0">
              <a:spcBef>
                <a:spcPts val="0"/>
              </a:spcBef>
              <a:buNone/>
            </a:pPr>
            <a:r>
              <a:rPr lang="en-GB" sz="2800" dirty="0">
                <a:solidFill>
                  <a:prstClr val="black"/>
                </a:solidFill>
              </a:rPr>
              <a:t>Extreme Project Management</a:t>
            </a:r>
          </a:p>
          <a:p>
            <a:pPr marL="0" indent="0">
              <a:spcBef>
                <a:spcPts val="0"/>
              </a:spcBef>
              <a:buNone/>
            </a:pPr>
            <a:r>
              <a:rPr lang="en-GB" sz="2800" dirty="0">
                <a:solidFill>
                  <a:prstClr val="black"/>
                </a:solidFill>
              </a:rPr>
              <a:t>Benefits Realisation Project Management</a:t>
            </a:r>
          </a:p>
        </p:txBody>
      </p:sp>
      <p:sp>
        <p:nvSpPr>
          <p:cNvPr id="4" name="Date Placeholder 3">
            <a:extLst>
              <a:ext uri="{FF2B5EF4-FFF2-40B4-BE49-F238E27FC236}">
                <a16:creationId xmlns:a16="http://schemas.microsoft.com/office/drawing/2014/main" id="{D30FAFD3-4E95-45BB-92BE-472A465A0449}"/>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215C391C-4909-4A15-BBED-6D7F2409359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489837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0D8B5-EBB3-46DA-9D1D-A258C8102167}"/>
              </a:ext>
            </a:extLst>
          </p:cNvPr>
          <p:cNvSpPr>
            <a:spLocks noGrp="1"/>
          </p:cNvSpPr>
          <p:nvPr>
            <p:ph type="title"/>
          </p:nvPr>
        </p:nvSpPr>
        <p:spPr>
          <a:xfrm>
            <a:off x="157724" y="332656"/>
            <a:ext cx="8910130" cy="864096"/>
          </a:xfrm>
        </p:spPr>
        <p:txBody>
          <a:bodyPr/>
          <a:lstStyle/>
          <a:p>
            <a:r>
              <a:rPr lang="en-GB" sz="3200" b="1" dirty="0">
                <a:solidFill>
                  <a:prstClr val="black"/>
                </a:solidFill>
              </a:rPr>
              <a:t>Why adopt a certain approach for a project?</a:t>
            </a:r>
            <a:br>
              <a:rPr lang="en-GB" sz="3200" b="1" dirty="0">
                <a:solidFill>
                  <a:prstClr val="black"/>
                </a:solidFill>
              </a:rPr>
            </a:br>
            <a:endParaRPr lang="en-GB" sz="3200" dirty="0"/>
          </a:p>
        </p:txBody>
      </p:sp>
      <p:sp>
        <p:nvSpPr>
          <p:cNvPr id="4" name="Date Placeholder 3">
            <a:extLst>
              <a:ext uri="{FF2B5EF4-FFF2-40B4-BE49-F238E27FC236}">
                <a16:creationId xmlns:a16="http://schemas.microsoft.com/office/drawing/2014/main" id="{E6CD87CF-CD5E-4533-81A1-BBF8229265EB}"/>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A9E0A751-F179-455E-897F-A5F7804D77A2}"/>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7" name="Rectangle 6">
            <a:extLst>
              <a:ext uri="{FF2B5EF4-FFF2-40B4-BE49-F238E27FC236}">
                <a16:creationId xmlns:a16="http://schemas.microsoft.com/office/drawing/2014/main" id="{14E3FDBE-9898-41F9-8767-4CE12A920A41}"/>
              </a:ext>
            </a:extLst>
          </p:cNvPr>
          <p:cNvSpPr/>
          <p:nvPr/>
        </p:nvSpPr>
        <p:spPr>
          <a:xfrm>
            <a:off x="107504" y="1196752"/>
            <a:ext cx="8820472" cy="3970318"/>
          </a:xfrm>
          <a:prstGeom prst="rect">
            <a:avLst/>
          </a:prstGeom>
        </p:spPr>
        <p:txBody>
          <a:bodyPr wrap="square">
            <a:spAutoFit/>
          </a:bodyPr>
          <a:lstStyle/>
          <a:p>
            <a:pPr marL="0" indent="0">
              <a:spcBef>
                <a:spcPts val="0"/>
              </a:spcBef>
            </a:pPr>
            <a:r>
              <a:rPr lang="en-GB" sz="2800" dirty="0">
                <a:solidFill>
                  <a:prstClr val="black"/>
                </a:solidFill>
              </a:rPr>
              <a:t>Make sure that everyone involved in the project is ‘singing from the same hymn sheet’: everybody has the same expectations.</a:t>
            </a:r>
          </a:p>
          <a:p>
            <a:pPr marL="0" indent="0">
              <a:spcBef>
                <a:spcPts val="0"/>
              </a:spcBef>
            </a:pPr>
            <a:r>
              <a:rPr lang="en-GB" sz="2800" dirty="0">
                <a:solidFill>
                  <a:prstClr val="black"/>
                </a:solidFill>
              </a:rPr>
              <a:t>Everybody understands and uses a common terminology.</a:t>
            </a:r>
          </a:p>
          <a:p>
            <a:pPr marL="0" indent="0">
              <a:spcBef>
                <a:spcPts val="0"/>
              </a:spcBef>
            </a:pPr>
            <a:r>
              <a:rPr lang="en-GB" sz="2800" dirty="0">
                <a:solidFill>
                  <a:prstClr val="black"/>
                </a:solidFill>
              </a:rPr>
              <a:t>Ensure that the most appropriate methodology is adopted.</a:t>
            </a:r>
          </a:p>
          <a:p>
            <a:pPr marL="0" indent="0">
              <a:spcBef>
                <a:spcPts val="0"/>
              </a:spcBef>
            </a:pPr>
            <a:r>
              <a:rPr lang="en-GB" sz="2800" dirty="0">
                <a:solidFill>
                  <a:prstClr val="black"/>
                </a:solidFill>
              </a:rPr>
              <a:t>Ultimately, the project is delivered on time, on budget and to scope</a:t>
            </a:r>
          </a:p>
        </p:txBody>
      </p:sp>
    </p:spTree>
    <p:extLst>
      <p:ext uri="{BB962C8B-B14F-4D97-AF65-F5344CB8AC3E}">
        <p14:creationId xmlns:p14="http://schemas.microsoft.com/office/powerpoint/2010/main" val="1536865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2057-7FDC-49DA-A1FA-A38E62B2F7A6}"/>
              </a:ext>
            </a:extLst>
          </p:cNvPr>
          <p:cNvSpPr>
            <a:spLocks noGrp="1"/>
          </p:cNvSpPr>
          <p:nvPr>
            <p:ph type="title"/>
          </p:nvPr>
        </p:nvSpPr>
        <p:spPr>
          <a:xfrm>
            <a:off x="457200" y="274638"/>
            <a:ext cx="8229600" cy="634082"/>
          </a:xfrm>
        </p:spPr>
        <p:txBody>
          <a:bodyPr/>
          <a:lstStyle/>
          <a:p>
            <a:r>
              <a:rPr lang="en-GB" b="1" dirty="0"/>
              <a:t>The Traditional Approach</a:t>
            </a:r>
            <a:endParaRPr lang="en-GB" dirty="0"/>
          </a:p>
        </p:txBody>
      </p:sp>
      <p:sp>
        <p:nvSpPr>
          <p:cNvPr id="3" name="Content Placeholder 2">
            <a:extLst>
              <a:ext uri="{FF2B5EF4-FFF2-40B4-BE49-F238E27FC236}">
                <a16:creationId xmlns:a16="http://schemas.microsoft.com/office/drawing/2014/main" id="{1136163E-810B-4D17-B2D8-386ADE3B47C6}"/>
              </a:ext>
            </a:extLst>
          </p:cNvPr>
          <p:cNvSpPr>
            <a:spLocks noGrp="1"/>
          </p:cNvSpPr>
          <p:nvPr>
            <p:ph idx="1"/>
          </p:nvPr>
        </p:nvSpPr>
        <p:spPr>
          <a:xfrm>
            <a:off x="457200" y="1412776"/>
            <a:ext cx="8229600" cy="3600400"/>
          </a:xfrm>
        </p:spPr>
        <p:txBody>
          <a:bodyPr/>
          <a:lstStyle/>
          <a:p>
            <a:pPr marL="0" indent="0">
              <a:spcBef>
                <a:spcPts val="0"/>
              </a:spcBef>
              <a:buNone/>
            </a:pPr>
            <a:r>
              <a:rPr lang="en-GB" sz="2400" dirty="0">
                <a:solidFill>
                  <a:prstClr val="black"/>
                </a:solidFill>
              </a:rPr>
              <a:t>The traditional approach to project management uses orthodox methods and techniques in the management process; following a simple and logical sequence.</a:t>
            </a:r>
          </a:p>
          <a:p>
            <a:pPr marL="0" indent="0">
              <a:spcBef>
                <a:spcPts val="0"/>
              </a:spcBef>
              <a:buNone/>
            </a:pPr>
            <a:r>
              <a:rPr lang="en-GB" sz="2400" dirty="0">
                <a:solidFill>
                  <a:prstClr val="black"/>
                </a:solidFill>
              </a:rPr>
              <a:t>These methods and techniques have evolved over decades and are applicable for most of the domains.</a:t>
            </a:r>
          </a:p>
          <a:p>
            <a:pPr marL="0" indent="0">
              <a:spcBef>
                <a:spcPts val="0"/>
              </a:spcBef>
              <a:buNone/>
            </a:pPr>
            <a:r>
              <a:rPr lang="en-GB" sz="2400" dirty="0">
                <a:solidFill>
                  <a:prstClr val="black"/>
                </a:solidFill>
              </a:rPr>
              <a:t>But for some domains such as software development, traditional project management approach is not a 100% fit.</a:t>
            </a:r>
          </a:p>
          <a:p>
            <a:pPr marL="0" indent="0">
              <a:spcBef>
                <a:spcPts val="0"/>
              </a:spcBef>
              <a:buNone/>
            </a:pPr>
            <a:r>
              <a:rPr lang="en-GB" sz="2400" dirty="0">
                <a:solidFill>
                  <a:prstClr val="black"/>
                </a:solidFill>
              </a:rPr>
              <a:t>A more practical and holistic approach is required to incorporate all the elements.</a:t>
            </a:r>
            <a:r>
              <a:rPr lang="en-GB" dirty="0"/>
              <a:t> </a:t>
            </a:r>
            <a:endParaRPr lang="en-GB" sz="2400" dirty="0">
              <a:solidFill>
                <a:prstClr val="black"/>
              </a:solidFill>
            </a:endParaRPr>
          </a:p>
        </p:txBody>
      </p:sp>
      <p:sp>
        <p:nvSpPr>
          <p:cNvPr id="4" name="Date Placeholder 3">
            <a:extLst>
              <a:ext uri="{FF2B5EF4-FFF2-40B4-BE49-F238E27FC236}">
                <a16:creationId xmlns:a16="http://schemas.microsoft.com/office/drawing/2014/main" id="{51DF62CC-9522-4752-8D27-E087BFC510EC}"/>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C747222B-7C51-486B-939F-C9193CFADE8B}"/>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813134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770BF9E-D979-4B07-ABE5-6D9347387506}"/>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DC5218FF-B0A1-4136-90C1-76930AC5EDE7}"/>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2050" name="Picture 2" descr="See the source image">
            <a:extLst>
              <a:ext uri="{FF2B5EF4-FFF2-40B4-BE49-F238E27FC236}">
                <a16:creationId xmlns:a16="http://schemas.microsoft.com/office/drawing/2014/main" id="{99B72350-6F75-44F7-9303-28563BDA735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0825" y="114300"/>
            <a:ext cx="8641655" cy="5272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4917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B21D1-FFA5-4B2C-B6FC-F23F66866691}"/>
              </a:ext>
            </a:extLst>
          </p:cNvPr>
          <p:cNvSpPr>
            <a:spLocks noGrp="1"/>
          </p:cNvSpPr>
          <p:nvPr>
            <p:ph type="title"/>
          </p:nvPr>
        </p:nvSpPr>
        <p:spPr>
          <a:xfrm>
            <a:off x="457200" y="274638"/>
            <a:ext cx="8229600" cy="634082"/>
          </a:xfrm>
        </p:spPr>
        <p:txBody>
          <a:bodyPr/>
          <a:lstStyle/>
          <a:p>
            <a:r>
              <a:rPr lang="en-GB" sz="3200" b="1" dirty="0"/>
              <a:t>Prince 2 Methodology </a:t>
            </a:r>
          </a:p>
        </p:txBody>
      </p:sp>
      <p:sp>
        <p:nvSpPr>
          <p:cNvPr id="3" name="Content Placeholder 2">
            <a:extLst>
              <a:ext uri="{FF2B5EF4-FFF2-40B4-BE49-F238E27FC236}">
                <a16:creationId xmlns:a16="http://schemas.microsoft.com/office/drawing/2014/main" id="{4BAB5187-B2A9-48DB-A3AA-D13CE370EE96}"/>
              </a:ext>
            </a:extLst>
          </p:cNvPr>
          <p:cNvSpPr>
            <a:spLocks noGrp="1"/>
          </p:cNvSpPr>
          <p:nvPr>
            <p:ph idx="1"/>
          </p:nvPr>
        </p:nvSpPr>
        <p:spPr>
          <a:xfrm>
            <a:off x="457200" y="916788"/>
            <a:ext cx="8229600" cy="4456428"/>
          </a:xfrm>
        </p:spPr>
        <p:txBody>
          <a:bodyPr/>
          <a:lstStyle/>
          <a:p>
            <a:pPr marL="0" indent="0">
              <a:spcBef>
                <a:spcPts val="0"/>
              </a:spcBef>
              <a:buNone/>
            </a:pPr>
            <a:r>
              <a:rPr lang="en-GB" sz="2400" dirty="0">
                <a:solidFill>
                  <a:prstClr val="black"/>
                </a:solidFill>
              </a:rPr>
              <a:t>A structured approach for effective project management.</a:t>
            </a:r>
          </a:p>
          <a:p>
            <a:pPr marL="0" indent="0">
              <a:spcBef>
                <a:spcPts val="0"/>
              </a:spcBef>
              <a:buNone/>
            </a:pPr>
            <a:r>
              <a:rPr lang="en-GB" sz="2400" dirty="0">
                <a:solidFill>
                  <a:prstClr val="black"/>
                </a:solidFill>
              </a:rPr>
              <a:t>PRINCE2 (</a:t>
            </a:r>
            <a:r>
              <a:rPr lang="en-GB" sz="2400" i="1" dirty="0" err="1">
                <a:solidFill>
                  <a:prstClr val="black"/>
                </a:solidFill>
              </a:rPr>
              <a:t>PRojects</a:t>
            </a:r>
            <a:r>
              <a:rPr lang="en-GB" sz="2400" i="1" dirty="0">
                <a:solidFill>
                  <a:prstClr val="black"/>
                </a:solidFill>
              </a:rPr>
              <a:t> IN Controlled Environments</a:t>
            </a:r>
            <a:r>
              <a:rPr lang="en-GB" sz="2400" dirty="0">
                <a:solidFill>
                  <a:prstClr val="black"/>
                </a:solidFill>
              </a:rPr>
              <a:t>) – similar in some ways to PMBOK methodology which is popular in the USA.</a:t>
            </a:r>
          </a:p>
          <a:p>
            <a:pPr marL="0" indent="0">
              <a:spcBef>
                <a:spcPts val="0"/>
              </a:spcBef>
              <a:buNone/>
            </a:pPr>
            <a:r>
              <a:rPr lang="en-GB" sz="2400" dirty="0">
                <a:solidFill>
                  <a:prstClr val="black"/>
                </a:solidFill>
              </a:rPr>
              <a:t>Developed initially as a standard to be used for all UK-Government information systems projects.</a:t>
            </a:r>
          </a:p>
          <a:p>
            <a:pPr marL="0" indent="0">
              <a:spcBef>
                <a:spcPts val="0"/>
              </a:spcBef>
              <a:buNone/>
            </a:pPr>
            <a:r>
              <a:rPr lang="en-GB" sz="2400" dirty="0">
                <a:solidFill>
                  <a:prstClr val="black"/>
                </a:solidFill>
              </a:rPr>
              <a:t>Can now be applied to all kinds of projects (small and large) and is widely used in Europe, but it has limitations.</a:t>
            </a:r>
          </a:p>
          <a:p>
            <a:pPr marL="0" indent="0">
              <a:spcBef>
                <a:spcPts val="0"/>
              </a:spcBef>
              <a:buNone/>
            </a:pPr>
            <a:r>
              <a:rPr lang="en-GB" sz="2400" dirty="0">
                <a:solidFill>
                  <a:prstClr val="black"/>
                </a:solidFill>
              </a:rPr>
              <a:t>‘PRINCE2 Practitioner’ qualified status needed for employment, participation in many and almost in all UK Government- sponsored projects.</a:t>
            </a:r>
          </a:p>
          <a:p>
            <a:endParaRPr lang="en-GB" sz="2400" dirty="0"/>
          </a:p>
        </p:txBody>
      </p:sp>
      <p:sp>
        <p:nvSpPr>
          <p:cNvPr id="4" name="Date Placeholder 3">
            <a:extLst>
              <a:ext uri="{FF2B5EF4-FFF2-40B4-BE49-F238E27FC236}">
                <a16:creationId xmlns:a16="http://schemas.microsoft.com/office/drawing/2014/main" id="{DC718539-B0C6-49CF-993B-896FE5B8CD85}"/>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D4F36DBF-2788-4347-90AD-94B1C5E6157C}"/>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122304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06A9B0D-0FED-4CB4-A13C-D6CBE908FA8C}"/>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F9D8D9A8-C2B0-42DD-8C94-C6D10BE72C29}"/>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026" name="Picture 2" descr="See the source image">
            <a:extLst>
              <a:ext uri="{FF2B5EF4-FFF2-40B4-BE49-F238E27FC236}">
                <a16:creationId xmlns:a16="http://schemas.microsoft.com/office/drawing/2014/main" id="{45E6C3A1-684D-487D-8DD7-3BA4FCEAB17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30977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8972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CC042-0816-464D-B629-B021A41E87F6}"/>
              </a:ext>
            </a:extLst>
          </p:cNvPr>
          <p:cNvSpPr>
            <a:spLocks noGrp="1"/>
          </p:cNvSpPr>
          <p:nvPr>
            <p:ph type="title"/>
          </p:nvPr>
        </p:nvSpPr>
        <p:spPr>
          <a:xfrm>
            <a:off x="395536" y="114300"/>
            <a:ext cx="8229600" cy="706090"/>
          </a:xfrm>
        </p:spPr>
        <p:txBody>
          <a:bodyPr/>
          <a:lstStyle/>
          <a:p>
            <a:r>
              <a:rPr lang="en-GB" sz="3200" b="1" dirty="0"/>
              <a:t>Features of PRINCE2 Projects</a:t>
            </a:r>
            <a:endParaRPr lang="en-GB" sz="3200" dirty="0"/>
          </a:p>
        </p:txBody>
      </p:sp>
      <p:sp>
        <p:nvSpPr>
          <p:cNvPr id="3" name="Content Placeholder 2">
            <a:extLst>
              <a:ext uri="{FF2B5EF4-FFF2-40B4-BE49-F238E27FC236}">
                <a16:creationId xmlns:a16="http://schemas.microsoft.com/office/drawing/2014/main" id="{1730E68F-D75F-4E66-AB36-AB244D94FD6A}"/>
              </a:ext>
            </a:extLst>
          </p:cNvPr>
          <p:cNvSpPr>
            <a:spLocks noGrp="1"/>
          </p:cNvSpPr>
          <p:nvPr>
            <p:ph idx="1"/>
          </p:nvPr>
        </p:nvSpPr>
        <p:spPr>
          <a:xfrm>
            <a:off x="457200" y="1124744"/>
            <a:ext cx="8229600" cy="4536504"/>
          </a:xfrm>
        </p:spPr>
        <p:txBody>
          <a:bodyPr/>
          <a:lstStyle/>
          <a:p>
            <a:pPr marL="0" indent="0">
              <a:spcBef>
                <a:spcPts val="0"/>
              </a:spcBef>
              <a:buNone/>
            </a:pPr>
            <a:r>
              <a:rPr lang="en-GB" sz="2000" dirty="0">
                <a:solidFill>
                  <a:prstClr val="black"/>
                </a:solidFill>
              </a:rPr>
              <a:t>Follow a process model</a:t>
            </a:r>
          </a:p>
          <a:p>
            <a:pPr marL="0" indent="0">
              <a:spcBef>
                <a:spcPts val="0"/>
              </a:spcBef>
              <a:buNone/>
            </a:pPr>
            <a:r>
              <a:rPr lang="en-GB" sz="2000" dirty="0">
                <a:solidFill>
                  <a:prstClr val="black"/>
                </a:solidFill>
              </a:rPr>
              <a:t>Are managed by exception</a:t>
            </a:r>
          </a:p>
          <a:p>
            <a:pPr marL="0" indent="0">
              <a:spcBef>
                <a:spcPts val="0"/>
              </a:spcBef>
              <a:buNone/>
            </a:pPr>
            <a:r>
              <a:rPr lang="en-GB" sz="2000" dirty="0">
                <a:solidFill>
                  <a:prstClr val="black"/>
                </a:solidFill>
              </a:rPr>
              <a:t>Are delivered in stages</a:t>
            </a:r>
          </a:p>
          <a:p>
            <a:pPr marL="0" indent="0">
              <a:spcBef>
                <a:spcPts val="0"/>
              </a:spcBef>
              <a:buNone/>
            </a:pPr>
            <a:r>
              <a:rPr lang="en-GB" sz="2000" dirty="0">
                <a:solidFill>
                  <a:prstClr val="black"/>
                </a:solidFill>
              </a:rPr>
              <a:t>Are product-based (focus on what you produce, not on what you do)</a:t>
            </a:r>
          </a:p>
          <a:p>
            <a:pPr marL="342900" lvl="1" indent="0">
              <a:spcBef>
                <a:spcPts val="0"/>
              </a:spcBef>
              <a:buFont typeface="Courier New" pitchFamily="49" charset="0"/>
              <a:buChar char="o"/>
            </a:pPr>
            <a:r>
              <a:rPr lang="en-GB" sz="2000" dirty="0">
                <a:solidFill>
                  <a:prstClr val="black"/>
                </a:solidFill>
              </a:rPr>
              <a:t> Management products, e.g. Stage Plan, Project Initiation Document (PID)</a:t>
            </a:r>
          </a:p>
          <a:p>
            <a:pPr marL="342900" lvl="1" indent="0">
              <a:spcBef>
                <a:spcPts val="0"/>
              </a:spcBef>
              <a:buFont typeface="Courier New" pitchFamily="49" charset="0"/>
              <a:buChar char="o"/>
            </a:pPr>
            <a:r>
              <a:rPr lang="en-GB" sz="2000" dirty="0">
                <a:solidFill>
                  <a:prstClr val="black"/>
                </a:solidFill>
              </a:rPr>
              <a:t> Specialist products, e.g. Project deliverables</a:t>
            </a:r>
          </a:p>
          <a:p>
            <a:pPr marL="342900" lvl="1" indent="0">
              <a:spcBef>
                <a:spcPts val="0"/>
              </a:spcBef>
              <a:buNone/>
            </a:pPr>
            <a:endParaRPr lang="en-GB" sz="2000" dirty="0">
              <a:solidFill>
                <a:prstClr val="black"/>
              </a:solidFill>
            </a:endParaRPr>
          </a:p>
          <a:p>
            <a:pPr marL="0" indent="0">
              <a:spcBef>
                <a:spcPts val="0"/>
              </a:spcBef>
              <a:buNone/>
            </a:pPr>
            <a:r>
              <a:rPr lang="en-GB" sz="2000" b="1" dirty="0">
                <a:solidFill>
                  <a:prstClr val="black"/>
                </a:solidFill>
              </a:rPr>
              <a:t>Not covered by PRINCE2</a:t>
            </a:r>
          </a:p>
          <a:p>
            <a:pPr marL="0" indent="0">
              <a:spcBef>
                <a:spcPts val="0"/>
              </a:spcBef>
              <a:buNone/>
            </a:pPr>
            <a:endParaRPr lang="en-GB" sz="2000" dirty="0">
              <a:solidFill>
                <a:prstClr val="black"/>
              </a:solidFill>
            </a:endParaRPr>
          </a:p>
          <a:p>
            <a:pPr marL="0" indent="0">
              <a:spcBef>
                <a:spcPts val="0"/>
              </a:spcBef>
              <a:buNone/>
            </a:pPr>
            <a:r>
              <a:rPr lang="en-GB" sz="2000" dirty="0">
                <a:solidFill>
                  <a:prstClr val="black"/>
                </a:solidFill>
              </a:rPr>
              <a:t>Soft skills of people management including motivation, leadership etc.</a:t>
            </a:r>
          </a:p>
          <a:p>
            <a:pPr marL="0" indent="0">
              <a:spcBef>
                <a:spcPts val="0"/>
              </a:spcBef>
              <a:buNone/>
            </a:pPr>
            <a:r>
              <a:rPr lang="en-GB" sz="2000" dirty="0">
                <a:solidFill>
                  <a:prstClr val="black"/>
                </a:solidFill>
              </a:rPr>
              <a:t>Specific techniques for financial analysis, planning, risk management or control of progress, etc.</a:t>
            </a:r>
          </a:p>
          <a:p>
            <a:pPr marL="0" indent="0">
              <a:spcBef>
                <a:spcPts val="0"/>
              </a:spcBef>
              <a:buNone/>
            </a:pPr>
            <a:r>
              <a:rPr lang="en-GB" sz="2000" dirty="0">
                <a:solidFill>
                  <a:prstClr val="black"/>
                </a:solidFill>
              </a:rPr>
              <a:t>Use of project management tools (e.g. MS Project)</a:t>
            </a:r>
          </a:p>
          <a:p>
            <a:endParaRPr lang="en-GB" dirty="0"/>
          </a:p>
        </p:txBody>
      </p:sp>
      <p:sp>
        <p:nvSpPr>
          <p:cNvPr id="4" name="Date Placeholder 3">
            <a:extLst>
              <a:ext uri="{FF2B5EF4-FFF2-40B4-BE49-F238E27FC236}">
                <a16:creationId xmlns:a16="http://schemas.microsoft.com/office/drawing/2014/main" id="{A912CE00-D5A1-42E0-A8EF-008DEF2530A8}"/>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48D225E1-C502-43BB-B93A-599C3019F288}"/>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531678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19B53-81E6-4831-83B4-29A953EFFB47}"/>
              </a:ext>
            </a:extLst>
          </p:cNvPr>
          <p:cNvSpPr>
            <a:spLocks noGrp="1"/>
          </p:cNvSpPr>
          <p:nvPr>
            <p:ph type="title"/>
          </p:nvPr>
        </p:nvSpPr>
        <p:spPr>
          <a:xfrm>
            <a:off x="457200" y="274638"/>
            <a:ext cx="8229600" cy="671818"/>
          </a:xfrm>
        </p:spPr>
        <p:txBody>
          <a:bodyPr/>
          <a:lstStyle/>
          <a:p>
            <a:r>
              <a:rPr lang="en-GB" sz="3200" b="1" dirty="0"/>
              <a:t>PRINCE2 Process Model</a:t>
            </a:r>
            <a:endParaRPr lang="en-GB" sz="3200" dirty="0"/>
          </a:p>
        </p:txBody>
      </p:sp>
      <p:sp>
        <p:nvSpPr>
          <p:cNvPr id="4" name="Date Placeholder 3">
            <a:extLst>
              <a:ext uri="{FF2B5EF4-FFF2-40B4-BE49-F238E27FC236}">
                <a16:creationId xmlns:a16="http://schemas.microsoft.com/office/drawing/2014/main" id="{77B90D7C-C154-4417-8117-993B2A2EAE6A}"/>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6D8D65CC-EC0E-4B5A-9203-3D32FF13CB43}"/>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grpSp>
        <p:nvGrpSpPr>
          <p:cNvPr id="6" name="Group 5">
            <a:extLst>
              <a:ext uri="{FF2B5EF4-FFF2-40B4-BE49-F238E27FC236}">
                <a16:creationId xmlns:a16="http://schemas.microsoft.com/office/drawing/2014/main" id="{544DF848-4D04-4A9B-B845-FB39A8876300}"/>
              </a:ext>
            </a:extLst>
          </p:cNvPr>
          <p:cNvGrpSpPr/>
          <p:nvPr/>
        </p:nvGrpSpPr>
        <p:grpSpPr>
          <a:xfrm>
            <a:off x="539552" y="1052736"/>
            <a:ext cx="8229600" cy="4337212"/>
            <a:chOff x="857224" y="1142984"/>
            <a:chExt cx="7358114" cy="5366587"/>
          </a:xfrm>
        </p:grpSpPr>
        <p:grpSp>
          <p:nvGrpSpPr>
            <p:cNvPr id="7" name="Group 64">
              <a:extLst>
                <a:ext uri="{FF2B5EF4-FFF2-40B4-BE49-F238E27FC236}">
                  <a16:creationId xmlns:a16="http://schemas.microsoft.com/office/drawing/2014/main" id="{7D9ADB1B-44C7-4864-BF1B-2F969887D2DD}"/>
                </a:ext>
              </a:extLst>
            </p:cNvPr>
            <p:cNvGrpSpPr/>
            <p:nvPr/>
          </p:nvGrpSpPr>
          <p:grpSpPr>
            <a:xfrm>
              <a:off x="1000100" y="1142984"/>
              <a:ext cx="7215238" cy="1500198"/>
              <a:chOff x="1000100" y="1142984"/>
              <a:chExt cx="7215238" cy="1500198"/>
            </a:xfrm>
          </p:grpSpPr>
          <p:sp>
            <p:nvSpPr>
              <p:cNvPr id="61" name="Rectangle 60">
                <a:extLst>
                  <a:ext uri="{FF2B5EF4-FFF2-40B4-BE49-F238E27FC236}">
                    <a16:creationId xmlns:a16="http://schemas.microsoft.com/office/drawing/2014/main" id="{3494518F-DF38-4A0C-91F3-216F52222779}"/>
                  </a:ext>
                </a:extLst>
              </p:cNvPr>
              <p:cNvSpPr/>
              <p:nvPr/>
            </p:nvSpPr>
            <p:spPr bwMode="auto">
              <a:xfrm>
                <a:off x="1000100" y="1142984"/>
                <a:ext cx="7215238" cy="1500198"/>
              </a:xfrm>
              <a:prstGeom prst="rect">
                <a:avLst/>
              </a:prstGeom>
              <a:solidFill>
                <a:srgbClr val="4BACC6">
                  <a:lumMod val="40000"/>
                  <a:lumOff val="60000"/>
                </a:srgbClr>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a:defRPr/>
                </a:pPr>
                <a:r>
                  <a:rPr lang="en-GB" sz="1200" b="1" kern="0" dirty="0">
                    <a:solidFill>
                      <a:prstClr val="black"/>
                    </a:solidFill>
                  </a:rPr>
                  <a:t>DP</a:t>
                </a:r>
                <a:r>
                  <a:rPr lang="en-GB" sz="1200" kern="0" dirty="0">
                    <a:solidFill>
                      <a:prstClr val="black"/>
                    </a:solidFill>
                  </a:rPr>
                  <a:t> Directing a Project</a:t>
                </a:r>
                <a:endParaRPr lang="en-US" sz="1200" kern="0" dirty="0">
                  <a:solidFill>
                    <a:prstClr val="black"/>
                  </a:solidFill>
                </a:endParaRPr>
              </a:p>
            </p:txBody>
          </p:sp>
          <p:sp>
            <p:nvSpPr>
              <p:cNvPr id="62" name="Rectangle 61">
                <a:extLst>
                  <a:ext uri="{FF2B5EF4-FFF2-40B4-BE49-F238E27FC236}">
                    <a16:creationId xmlns:a16="http://schemas.microsoft.com/office/drawing/2014/main" id="{43E342CC-E58E-4A04-8E1D-CC1ACA483A40}"/>
                  </a:ext>
                </a:extLst>
              </p:cNvPr>
              <p:cNvSpPr/>
              <p:nvPr/>
            </p:nvSpPr>
            <p:spPr bwMode="auto">
              <a:xfrm>
                <a:off x="1714480" y="2068642"/>
                <a:ext cx="1000132" cy="428628"/>
              </a:xfrm>
              <a:prstGeom prst="rect">
                <a:avLst/>
              </a:prstGeom>
              <a:solidFill>
                <a:sysClr val="windowText" lastClr="000000"/>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63" name="Rectangle 62">
                <a:extLst>
                  <a:ext uri="{FF2B5EF4-FFF2-40B4-BE49-F238E27FC236}">
                    <a16:creationId xmlns:a16="http://schemas.microsoft.com/office/drawing/2014/main" id="{8A3A71F8-AF9C-4921-89E7-573F3DDD682B}"/>
                  </a:ext>
                </a:extLst>
              </p:cNvPr>
              <p:cNvSpPr/>
              <p:nvPr/>
            </p:nvSpPr>
            <p:spPr bwMode="auto">
              <a:xfrm>
                <a:off x="3143240" y="2068642"/>
                <a:ext cx="1000132" cy="428628"/>
              </a:xfrm>
              <a:prstGeom prst="rect">
                <a:avLst/>
              </a:prstGeom>
              <a:solidFill>
                <a:sysClr val="windowText" lastClr="000000"/>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64" name="Rectangle 63">
                <a:extLst>
                  <a:ext uri="{FF2B5EF4-FFF2-40B4-BE49-F238E27FC236}">
                    <a16:creationId xmlns:a16="http://schemas.microsoft.com/office/drawing/2014/main" id="{2D57F44A-447A-4A52-9A69-C7E9827221ED}"/>
                  </a:ext>
                </a:extLst>
              </p:cNvPr>
              <p:cNvSpPr/>
              <p:nvPr/>
            </p:nvSpPr>
            <p:spPr bwMode="auto">
              <a:xfrm>
                <a:off x="5143504" y="2068642"/>
                <a:ext cx="1000132" cy="428628"/>
              </a:xfrm>
              <a:prstGeom prst="rect">
                <a:avLst/>
              </a:prstGeom>
              <a:solidFill>
                <a:sysClr val="windowText" lastClr="000000"/>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65" name="Rectangle 64">
                <a:extLst>
                  <a:ext uri="{FF2B5EF4-FFF2-40B4-BE49-F238E27FC236}">
                    <a16:creationId xmlns:a16="http://schemas.microsoft.com/office/drawing/2014/main" id="{7CA24076-26CD-4557-82FC-884B5E5FAB68}"/>
                  </a:ext>
                </a:extLst>
              </p:cNvPr>
              <p:cNvSpPr/>
              <p:nvPr/>
            </p:nvSpPr>
            <p:spPr bwMode="auto">
              <a:xfrm>
                <a:off x="7072330" y="2068642"/>
                <a:ext cx="1000132" cy="428628"/>
              </a:xfrm>
              <a:prstGeom prst="rect">
                <a:avLst/>
              </a:prstGeom>
              <a:solidFill>
                <a:sysClr val="windowText" lastClr="000000"/>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66" name="TextBox 65">
                <a:extLst>
                  <a:ext uri="{FF2B5EF4-FFF2-40B4-BE49-F238E27FC236}">
                    <a16:creationId xmlns:a16="http://schemas.microsoft.com/office/drawing/2014/main" id="{136EC4FB-C512-434C-AE70-37BD22B916A9}"/>
                  </a:ext>
                </a:extLst>
              </p:cNvPr>
              <p:cNvSpPr txBox="1"/>
              <p:nvPr/>
            </p:nvSpPr>
            <p:spPr>
              <a:xfrm>
                <a:off x="1928794" y="2098290"/>
                <a:ext cx="659778" cy="479155"/>
              </a:xfrm>
              <a:prstGeom prst="rect">
                <a:avLst/>
              </a:prstGeom>
              <a:noFill/>
            </p:spPr>
            <p:txBody>
              <a:bodyPr wrap="none" rtlCol="0">
                <a:spAutoFit/>
              </a:bodyPr>
              <a:lstStyle/>
              <a:p>
                <a:pPr>
                  <a:defRPr/>
                </a:pPr>
                <a:r>
                  <a:rPr lang="en-GB" sz="1200" kern="0" dirty="0">
                    <a:solidFill>
                      <a:srgbClr val="FFFF00"/>
                    </a:solidFill>
                  </a:rPr>
                  <a:t>DP1</a:t>
                </a:r>
                <a:endParaRPr lang="en-US" sz="1200" kern="0" dirty="0">
                  <a:solidFill>
                    <a:srgbClr val="FFFF00"/>
                  </a:solidFill>
                </a:endParaRPr>
              </a:p>
            </p:txBody>
          </p:sp>
          <p:sp>
            <p:nvSpPr>
              <p:cNvPr id="67" name="TextBox 66">
                <a:extLst>
                  <a:ext uri="{FF2B5EF4-FFF2-40B4-BE49-F238E27FC236}">
                    <a16:creationId xmlns:a16="http://schemas.microsoft.com/office/drawing/2014/main" id="{353D9D25-9ACB-4106-AA92-782EA6E09CE6}"/>
                  </a:ext>
                </a:extLst>
              </p:cNvPr>
              <p:cNvSpPr txBox="1"/>
              <p:nvPr/>
            </p:nvSpPr>
            <p:spPr>
              <a:xfrm>
                <a:off x="3357554" y="2098290"/>
                <a:ext cx="659778" cy="479155"/>
              </a:xfrm>
              <a:prstGeom prst="rect">
                <a:avLst/>
              </a:prstGeom>
              <a:noFill/>
            </p:spPr>
            <p:txBody>
              <a:bodyPr wrap="none" rtlCol="0">
                <a:spAutoFit/>
              </a:bodyPr>
              <a:lstStyle/>
              <a:p>
                <a:pPr>
                  <a:defRPr/>
                </a:pPr>
                <a:r>
                  <a:rPr lang="en-GB" sz="1200" kern="0" dirty="0">
                    <a:solidFill>
                      <a:srgbClr val="FFFF00"/>
                    </a:solidFill>
                  </a:rPr>
                  <a:t>DP2</a:t>
                </a:r>
                <a:endParaRPr lang="en-US" sz="1200" kern="0" dirty="0">
                  <a:solidFill>
                    <a:srgbClr val="FFFF00"/>
                  </a:solidFill>
                </a:endParaRPr>
              </a:p>
            </p:txBody>
          </p:sp>
          <p:sp>
            <p:nvSpPr>
              <p:cNvPr id="68" name="TextBox 67">
                <a:extLst>
                  <a:ext uri="{FF2B5EF4-FFF2-40B4-BE49-F238E27FC236}">
                    <a16:creationId xmlns:a16="http://schemas.microsoft.com/office/drawing/2014/main" id="{F9482A6E-7164-48F8-8B01-1E5563E38C13}"/>
                  </a:ext>
                </a:extLst>
              </p:cNvPr>
              <p:cNvSpPr txBox="1"/>
              <p:nvPr/>
            </p:nvSpPr>
            <p:spPr>
              <a:xfrm>
                <a:off x="5334288" y="2098290"/>
                <a:ext cx="659778" cy="479155"/>
              </a:xfrm>
              <a:prstGeom prst="rect">
                <a:avLst/>
              </a:prstGeom>
              <a:noFill/>
            </p:spPr>
            <p:txBody>
              <a:bodyPr wrap="none" rtlCol="0">
                <a:spAutoFit/>
              </a:bodyPr>
              <a:lstStyle/>
              <a:p>
                <a:pPr>
                  <a:defRPr/>
                </a:pPr>
                <a:r>
                  <a:rPr lang="en-GB" sz="1200" kern="0" dirty="0">
                    <a:solidFill>
                      <a:srgbClr val="FFFF00"/>
                    </a:solidFill>
                  </a:rPr>
                  <a:t>DP3</a:t>
                </a:r>
                <a:endParaRPr lang="en-US" sz="1200" kern="0" dirty="0">
                  <a:solidFill>
                    <a:srgbClr val="FFFF00"/>
                  </a:solidFill>
                </a:endParaRPr>
              </a:p>
            </p:txBody>
          </p:sp>
          <p:sp>
            <p:nvSpPr>
              <p:cNvPr id="69" name="TextBox 68">
                <a:extLst>
                  <a:ext uri="{FF2B5EF4-FFF2-40B4-BE49-F238E27FC236}">
                    <a16:creationId xmlns:a16="http://schemas.microsoft.com/office/drawing/2014/main" id="{C2971520-3D9A-46AF-ADA3-8B845127B8E9}"/>
                  </a:ext>
                </a:extLst>
              </p:cNvPr>
              <p:cNvSpPr txBox="1"/>
              <p:nvPr/>
            </p:nvSpPr>
            <p:spPr>
              <a:xfrm>
                <a:off x="7286644" y="2098290"/>
                <a:ext cx="659778" cy="479155"/>
              </a:xfrm>
              <a:prstGeom prst="rect">
                <a:avLst/>
              </a:prstGeom>
              <a:noFill/>
            </p:spPr>
            <p:txBody>
              <a:bodyPr wrap="none" rtlCol="0">
                <a:spAutoFit/>
              </a:bodyPr>
              <a:lstStyle/>
              <a:p>
                <a:pPr>
                  <a:defRPr/>
                </a:pPr>
                <a:r>
                  <a:rPr lang="en-GB" sz="1200" kern="0" dirty="0">
                    <a:solidFill>
                      <a:srgbClr val="FFFF00"/>
                    </a:solidFill>
                  </a:rPr>
                  <a:t>DP5</a:t>
                </a:r>
                <a:endParaRPr lang="en-US" sz="1200" kern="0" dirty="0">
                  <a:solidFill>
                    <a:srgbClr val="FFFF00"/>
                  </a:solidFill>
                </a:endParaRPr>
              </a:p>
            </p:txBody>
          </p:sp>
          <p:sp>
            <p:nvSpPr>
              <p:cNvPr id="70" name="Rectangle 69">
                <a:extLst>
                  <a:ext uri="{FF2B5EF4-FFF2-40B4-BE49-F238E27FC236}">
                    <a16:creationId xmlns:a16="http://schemas.microsoft.com/office/drawing/2014/main" id="{93F1752C-76C0-416B-B243-3EA3E643222C}"/>
                  </a:ext>
                </a:extLst>
              </p:cNvPr>
              <p:cNvSpPr/>
              <p:nvPr/>
            </p:nvSpPr>
            <p:spPr bwMode="auto">
              <a:xfrm>
                <a:off x="1142976" y="1500174"/>
                <a:ext cx="6929486" cy="428628"/>
              </a:xfrm>
              <a:prstGeom prst="rect">
                <a:avLst/>
              </a:prstGeom>
              <a:solidFill>
                <a:sysClr val="windowText" lastClr="000000"/>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71" name="TextBox 70">
                <a:extLst>
                  <a:ext uri="{FF2B5EF4-FFF2-40B4-BE49-F238E27FC236}">
                    <a16:creationId xmlns:a16="http://schemas.microsoft.com/office/drawing/2014/main" id="{998E76CC-9905-41C2-B3A1-23B252114376}"/>
                  </a:ext>
                </a:extLst>
              </p:cNvPr>
              <p:cNvSpPr txBox="1"/>
              <p:nvPr/>
            </p:nvSpPr>
            <p:spPr>
              <a:xfrm>
                <a:off x="4334155" y="1571612"/>
                <a:ext cx="659778" cy="479155"/>
              </a:xfrm>
              <a:prstGeom prst="rect">
                <a:avLst/>
              </a:prstGeom>
              <a:noFill/>
            </p:spPr>
            <p:txBody>
              <a:bodyPr wrap="none" rtlCol="0">
                <a:spAutoFit/>
              </a:bodyPr>
              <a:lstStyle/>
              <a:p>
                <a:pPr>
                  <a:defRPr/>
                </a:pPr>
                <a:r>
                  <a:rPr lang="en-GB" sz="1200" kern="0" dirty="0">
                    <a:solidFill>
                      <a:srgbClr val="FFFF00"/>
                    </a:solidFill>
                  </a:rPr>
                  <a:t>DP4</a:t>
                </a:r>
                <a:endParaRPr lang="en-US" sz="1200" kern="0" dirty="0">
                  <a:solidFill>
                    <a:srgbClr val="FFFF00"/>
                  </a:solidFill>
                </a:endParaRPr>
              </a:p>
            </p:txBody>
          </p:sp>
        </p:grpSp>
        <p:grpSp>
          <p:nvGrpSpPr>
            <p:cNvPr id="8" name="Group 78">
              <a:extLst>
                <a:ext uri="{FF2B5EF4-FFF2-40B4-BE49-F238E27FC236}">
                  <a16:creationId xmlns:a16="http://schemas.microsoft.com/office/drawing/2014/main" id="{4CB1002F-FADC-4AE4-B9C2-75968D6EDCF5}"/>
                </a:ext>
              </a:extLst>
            </p:cNvPr>
            <p:cNvGrpSpPr/>
            <p:nvPr/>
          </p:nvGrpSpPr>
          <p:grpSpPr>
            <a:xfrm>
              <a:off x="857224" y="2072472"/>
              <a:ext cx="1357322" cy="3474690"/>
              <a:chOff x="857224" y="2072472"/>
              <a:chExt cx="1357322" cy="3474690"/>
            </a:xfrm>
          </p:grpSpPr>
          <p:grpSp>
            <p:nvGrpSpPr>
              <p:cNvPr id="55" name="Group 65">
                <a:extLst>
                  <a:ext uri="{FF2B5EF4-FFF2-40B4-BE49-F238E27FC236}">
                    <a16:creationId xmlns:a16="http://schemas.microsoft.com/office/drawing/2014/main" id="{A30A6A65-FDBF-45CE-BC1F-9CFDF3BB8425}"/>
                  </a:ext>
                </a:extLst>
              </p:cNvPr>
              <p:cNvGrpSpPr/>
              <p:nvPr/>
            </p:nvGrpSpPr>
            <p:grpSpPr>
              <a:xfrm>
                <a:off x="857224" y="2072472"/>
                <a:ext cx="1357322" cy="3474690"/>
                <a:chOff x="857224" y="2072472"/>
                <a:chExt cx="1357322" cy="3474690"/>
              </a:xfrm>
            </p:grpSpPr>
            <p:grpSp>
              <p:nvGrpSpPr>
                <p:cNvPr id="57" name="Group 30">
                  <a:extLst>
                    <a:ext uri="{FF2B5EF4-FFF2-40B4-BE49-F238E27FC236}">
                      <a16:creationId xmlns:a16="http://schemas.microsoft.com/office/drawing/2014/main" id="{B93BEE09-5367-4705-A9DF-2395CBE55FDC}"/>
                    </a:ext>
                  </a:extLst>
                </p:cNvPr>
                <p:cNvGrpSpPr/>
                <p:nvPr/>
              </p:nvGrpSpPr>
              <p:grpSpPr>
                <a:xfrm>
                  <a:off x="857224" y="4357694"/>
                  <a:ext cx="1357322" cy="1189468"/>
                  <a:chOff x="857224" y="4071942"/>
                  <a:chExt cx="1357322" cy="1189468"/>
                </a:xfrm>
                <a:solidFill>
                  <a:srgbClr val="4BACC6">
                    <a:lumMod val="40000"/>
                    <a:lumOff val="60000"/>
                  </a:srgbClr>
                </a:solidFill>
              </p:grpSpPr>
              <p:sp>
                <p:nvSpPr>
                  <p:cNvPr id="59" name="Rectangle 58">
                    <a:extLst>
                      <a:ext uri="{FF2B5EF4-FFF2-40B4-BE49-F238E27FC236}">
                        <a16:creationId xmlns:a16="http://schemas.microsoft.com/office/drawing/2014/main" id="{B3FAD736-9F1B-4188-BE6E-1B169AC1FAEA}"/>
                      </a:ext>
                    </a:extLst>
                  </p:cNvPr>
                  <p:cNvSpPr/>
                  <p:nvPr/>
                </p:nvSpPr>
                <p:spPr bwMode="auto">
                  <a:xfrm>
                    <a:off x="857224" y="4071942"/>
                    <a:ext cx="1357322" cy="1143008"/>
                  </a:xfrm>
                  <a:prstGeom prst="rect">
                    <a:avLst/>
                  </a:prstGeom>
                  <a:grp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60" name="TextBox 59">
                    <a:extLst>
                      <a:ext uri="{FF2B5EF4-FFF2-40B4-BE49-F238E27FC236}">
                        <a16:creationId xmlns:a16="http://schemas.microsoft.com/office/drawing/2014/main" id="{980F0DB8-9422-43C5-AFE3-CD60B34FBBD8}"/>
                      </a:ext>
                    </a:extLst>
                  </p:cNvPr>
                  <p:cNvSpPr txBox="1"/>
                  <p:nvPr/>
                </p:nvSpPr>
                <p:spPr>
                  <a:xfrm>
                    <a:off x="887524" y="4143380"/>
                    <a:ext cx="1306999" cy="1118030"/>
                  </a:xfrm>
                  <a:prstGeom prst="rect">
                    <a:avLst/>
                  </a:prstGeom>
                  <a:grpFill/>
                  <a:ln>
                    <a:solidFill>
                      <a:srgbClr val="4BACC6">
                        <a:lumMod val="40000"/>
                        <a:lumOff val="60000"/>
                      </a:srgbClr>
                    </a:solidFill>
                  </a:ln>
                </p:spPr>
                <p:txBody>
                  <a:bodyPr wrap="none" rtlCol="0">
                    <a:spAutoFit/>
                  </a:bodyPr>
                  <a:lstStyle/>
                  <a:p>
                    <a:pPr algn="ctr">
                      <a:defRPr/>
                    </a:pPr>
                    <a:r>
                      <a:rPr lang="en-GB" sz="1200" b="1" kern="0" dirty="0">
                        <a:solidFill>
                          <a:prstClr val="black"/>
                        </a:solidFill>
                      </a:rPr>
                      <a:t>SU</a:t>
                    </a:r>
                    <a:r>
                      <a:rPr lang="en-GB" sz="1200" kern="0" dirty="0">
                        <a:solidFill>
                          <a:prstClr val="black"/>
                        </a:solidFill>
                      </a:rPr>
                      <a:t> </a:t>
                    </a:r>
                  </a:p>
                  <a:p>
                    <a:pPr algn="ctr">
                      <a:defRPr/>
                    </a:pPr>
                    <a:r>
                      <a:rPr lang="en-GB" sz="1200" kern="0" dirty="0">
                        <a:solidFill>
                          <a:prstClr val="black"/>
                        </a:solidFill>
                      </a:rPr>
                      <a:t>Starting up</a:t>
                    </a:r>
                  </a:p>
                  <a:p>
                    <a:pPr algn="ctr">
                      <a:defRPr/>
                    </a:pPr>
                    <a:r>
                      <a:rPr lang="en-GB" sz="1200" kern="0" dirty="0">
                        <a:solidFill>
                          <a:prstClr val="black"/>
                        </a:solidFill>
                      </a:rPr>
                      <a:t> a Project</a:t>
                    </a:r>
                    <a:endParaRPr lang="en-US" sz="1200" kern="0" dirty="0">
                      <a:solidFill>
                        <a:prstClr val="black"/>
                      </a:solidFill>
                    </a:endParaRPr>
                  </a:p>
                </p:txBody>
              </p:sp>
            </p:grpSp>
            <p:cxnSp>
              <p:nvCxnSpPr>
                <p:cNvPr id="58" name="Straight Arrow Connector 57">
                  <a:extLst>
                    <a:ext uri="{FF2B5EF4-FFF2-40B4-BE49-F238E27FC236}">
                      <a16:creationId xmlns:a16="http://schemas.microsoft.com/office/drawing/2014/main" id="{00A17AE4-7C77-4833-941E-41CBF2CC08C1}"/>
                    </a:ext>
                  </a:extLst>
                </p:cNvPr>
                <p:cNvCxnSpPr/>
                <p:nvPr/>
              </p:nvCxnSpPr>
              <p:spPr bwMode="auto">
                <a:xfrm rot="5400000">
                  <a:off x="178808" y="3178418"/>
                  <a:ext cx="2213784" cy="1892"/>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grpSp>
          <p:cxnSp>
            <p:nvCxnSpPr>
              <p:cNvPr id="56" name="Straight Arrow Connector 55">
                <a:extLst>
                  <a:ext uri="{FF2B5EF4-FFF2-40B4-BE49-F238E27FC236}">
                    <a16:creationId xmlns:a16="http://schemas.microsoft.com/office/drawing/2014/main" id="{1108C2B4-E4F5-420B-B020-C858E3382A21}"/>
                  </a:ext>
                </a:extLst>
              </p:cNvPr>
              <p:cNvCxnSpPr/>
              <p:nvPr/>
            </p:nvCxnSpPr>
            <p:spPr bwMode="auto">
              <a:xfrm rot="5400000" flipH="1" flipV="1">
                <a:off x="1035621" y="3392290"/>
                <a:ext cx="1785949" cy="1984"/>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grpSp>
          <p:nvGrpSpPr>
            <p:cNvPr id="9" name="Group 79">
              <a:extLst>
                <a:ext uri="{FF2B5EF4-FFF2-40B4-BE49-F238E27FC236}">
                  <a16:creationId xmlns:a16="http://schemas.microsoft.com/office/drawing/2014/main" id="{4DFDDEFF-7F25-4739-8D78-DD7C486A11A3}"/>
                </a:ext>
              </a:extLst>
            </p:cNvPr>
            <p:cNvGrpSpPr/>
            <p:nvPr/>
          </p:nvGrpSpPr>
          <p:grpSpPr>
            <a:xfrm>
              <a:off x="2357422" y="2072473"/>
              <a:ext cx="1357322" cy="3474689"/>
              <a:chOff x="2357422" y="2072473"/>
              <a:chExt cx="1357322" cy="3474689"/>
            </a:xfrm>
          </p:grpSpPr>
          <p:grpSp>
            <p:nvGrpSpPr>
              <p:cNvPr id="49" name="Group 48">
                <a:extLst>
                  <a:ext uri="{FF2B5EF4-FFF2-40B4-BE49-F238E27FC236}">
                    <a16:creationId xmlns:a16="http://schemas.microsoft.com/office/drawing/2014/main" id="{2BD905A4-830C-4131-B63B-A12E5A03B90D}"/>
                  </a:ext>
                </a:extLst>
              </p:cNvPr>
              <p:cNvGrpSpPr/>
              <p:nvPr/>
            </p:nvGrpSpPr>
            <p:grpSpPr>
              <a:xfrm>
                <a:off x="2357422" y="4357694"/>
                <a:ext cx="1357322" cy="1189468"/>
                <a:chOff x="2357422" y="4071942"/>
                <a:chExt cx="1357322" cy="1189468"/>
              </a:xfrm>
            </p:grpSpPr>
            <p:sp>
              <p:nvSpPr>
                <p:cNvPr id="53" name="Rectangle 52">
                  <a:extLst>
                    <a:ext uri="{FF2B5EF4-FFF2-40B4-BE49-F238E27FC236}">
                      <a16:creationId xmlns:a16="http://schemas.microsoft.com/office/drawing/2014/main" id="{E69E180C-C463-4B66-9E06-A085904E50EB}"/>
                    </a:ext>
                  </a:extLst>
                </p:cNvPr>
                <p:cNvSpPr/>
                <p:nvPr/>
              </p:nvSpPr>
              <p:spPr bwMode="auto">
                <a:xfrm>
                  <a:off x="2357422" y="4071942"/>
                  <a:ext cx="1357322" cy="1143008"/>
                </a:xfrm>
                <a:prstGeom prst="rect">
                  <a:avLst/>
                </a:prstGeom>
                <a:solidFill>
                  <a:srgbClr val="4BACC6">
                    <a:lumMod val="40000"/>
                    <a:lumOff val="60000"/>
                  </a:srgbClr>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54" name="TextBox 53">
                  <a:extLst>
                    <a:ext uri="{FF2B5EF4-FFF2-40B4-BE49-F238E27FC236}">
                      <a16:creationId xmlns:a16="http://schemas.microsoft.com/office/drawing/2014/main" id="{31BD1281-D68E-475B-8344-02A86176BFE6}"/>
                    </a:ext>
                  </a:extLst>
                </p:cNvPr>
                <p:cNvSpPr txBox="1"/>
                <p:nvPr/>
              </p:nvSpPr>
              <p:spPr>
                <a:xfrm>
                  <a:off x="2458926" y="4143380"/>
                  <a:ext cx="1113799" cy="1118030"/>
                </a:xfrm>
                <a:prstGeom prst="rect">
                  <a:avLst/>
                </a:prstGeom>
                <a:noFill/>
                <a:ln>
                  <a:solidFill>
                    <a:srgbClr val="4BACC6">
                      <a:lumMod val="40000"/>
                      <a:lumOff val="60000"/>
                    </a:srgbClr>
                  </a:solidFill>
                </a:ln>
              </p:spPr>
              <p:txBody>
                <a:bodyPr wrap="none" rtlCol="0">
                  <a:spAutoFit/>
                </a:bodyPr>
                <a:lstStyle/>
                <a:p>
                  <a:pPr algn="ctr">
                    <a:defRPr/>
                  </a:pPr>
                  <a:r>
                    <a:rPr lang="en-GB" sz="1200" b="1" kern="0" dirty="0">
                      <a:solidFill>
                        <a:prstClr val="black"/>
                      </a:solidFill>
                    </a:rPr>
                    <a:t>IP</a:t>
                  </a:r>
                  <a:r>
                    <a:rPr lang="en-GB" sz="1200" kern="0" dirty="0">
                      <a:solidFill>
                        <a:prstClr val="black"/>
                      </a:solidFill>
                    </a:rPr>
                    <a:t> </a:t>
                  </a:r>
                </a:p>
                <a:p>
                  <a:pPr algn="ctr">
                    <a:defRPr/>
                  </a:pPr>
                  <a:r>
                    <a:rPr lang="en-GB" sz="1200" kern="0" dirty="0">
                      <a:solidFill>
                        <a:prstClr val="black"/>
                      </a:solidFill>
                    </a:rPr>
                    <a:t>Initiating</a:t>
                  </a:r>
                </a:p>
                <a:p>
                  <a:pPr algn="ctr">
                    <a:defRPr/>
                  </a:pPr>
                  <a:r>
                    <a:rPr lang="en-GB" sz="1200" kern="0" dirty="0">
                      <a:solidFill>
                        <a:prstClr val="black"/>
                      </a:solidFill>
                    </a:rPr>
                    <a:t>a Project</a:t>
                  </a:r>
                  <a:endParaRPr lang="en-US" sz="1200" kern="0" dirty="0">
                    <a:solidFill>
                      <a:prstClr val="black"/>
                    </a:solidFill>
                  </a:endParaRPr>
                </a:p>
              </p:txBody>
            </p:sp>
          </p:grpSp>
          <p:cxnSp>
            <p:nvCxnSpPr>
              <p:cNvPr id="50" name="Straight Arrow Connector 49">
                <a:extLst>
                  <a:ext uri="{FF2B5EF4-FFF2-40B4-BE49-F238E27FC236}">
                    <a16:creationId xmlns:a16="http://schemas.microsoft.com/office/drawing/2014/main" id="{830C32EA-2E8B-4844-A308-FBFE086DE3AD}"/>
                  </a:ext>
                </a:extLst>
              </p:cNvPr>
              <p:cNvCxnSpPr/>
              <p:nvPr/>
            </p:nvCxnSpPr>
            <p:spPr bwMode="auto">
              <a:xfrm rot="5400000">
                <a:off x="1821917" y="3178453"/>
                <a:ext cx="2213784" cy="1823"/>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cxnSp>
            <p:nvCxnSpPr>
              <p:cNvPr id="51" name="Straight Arrow Connector 50">
                <a:extLst>
                  <a:ext uri="{FF2B5EF4-FFF2-40B4-BE49-F238E27FC236}">
                    <a16:creationId xmlns:a16="http://schemas.microsoft.com/office/drawing/2014/main" id="{629D04AF-DA71-430B-9F97-99FFBAF8FC80}"/>
                  </a:ext>
                </a:extLst>
              </p:cNvPr>
              <p:cNvCxnSpPr/>
              <p:nvPr/>
            </p:nvCxnSpPr>
            <p:spPr bwMode="auto">
              <a:xfrm rot="16200000" flipH="1">
                <a:off x="1606648" y="3392288"/>
                <a:ext cx="1785950" cy="1985"/>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cxnSp>
            <p:nvCxnSpPr>
              <p:cNvPr id="52" name="Straight Arrow Connector 51">
                <a:extLst>
                  <a:ext uri="{FF2B5EF4-FFF2-40B4-BE49-F238E27FC236}">
                    <a16:creationId xmlns:a16="http://schemas.microsoft.com/office/drawing/2014/main" id="{048D39E8-0D03-4DD0-B38D-68372954CD94}"/>
                  </a:ext>
                </a:extLst>
              </p:cNvPr>
              <p:cNvCxnSpPr/>
              <p:nvPr/>
            </p:nvCxnSpPr>
            <p:spPr bwMode="auto">
              <a:xfrm rot="5400000" flipH="1" flipV="1">
                <a:off x="2465256" y="3392291"/>
                <a:ext cx="1785948" cy="1983"/>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grpSp>
          <p:nvGrpSpPr>
            <p:cNvPr id="10" name="Group 70">
              <a:extLst>
                <a:ext uri="{FF2B5EF4-FFF2-40B4-BE49-F238E27FC236}">
                  <a16:creationId xmlns:a16="http://schemas.microsoft.com/office/drawing/2014/main" id="{5C6E9651-6C64-47D3-982C-F2388A59F6FF}"/>
                </a:ext>
              </a:extLst>
            </p:cNvPr>
            <p:cNvGrpSpPr/>
            <p:nvPr/>
          </p:nvGrpSpPr>
          <p:grpSpPr>
            <a:xfrm>
              <a:off x="3500430" y="2500306"/>
              <a:ext cx="2000264" cy="3429024"/>
              <a:chOff x="3500430" y="2500306"/>
              <a:chExt cx="2000264" cy="3429024"/>
            </a:xfrm>
          </p:grpSpPr>
          <p:grpSp>
            <p:nvGrpSpPr>
              <p:cNvPr id="41" name="Group 57">
                <a:extLst>
                  <a:ext uri="{FF2B5EF4-FFF2-40B4-BE49-F238E27FC236}">
                    <a16:creationId xmlns:a16="http://schemas.microsoft.com/office/drawing/2014/main" id="{EE7D20BE-724E-43D7-9C19-5418059017B4}"/>
                  </a:ext>
                </a:extLst>
              </p:cNvPr>
              <p:cNvGrpSpPr/>
              <p:nvPr/>
            </p:nvGrpSpPr>
            <p:grpSpPr>
              <a:xfrm>
                <a:off x="3857620" y="2857496"/>
                <a:ext cx="1643074" cy="1189467"/>
                <a:chOff x="3857620" y="2928934"/>
                <a:chExt cx="1643074" cy="1189467"/>
              </a:xfrm>
            </p:grpSpPr>
            <p:sp>
              <p:nvSpPr>
                <p:cNvPr id="47" name="Rectangle 46">
                  <a:extLst>
                    <a:ext uri="{FF2B5EF4-FFF2-40B4-BE49-F238E27FC236}">
                      <a16:creationId xmlns:a16="http://schemas.microsoft.com/office/drawing/2014/main" id="{F195DD3B-5CE7-4474-B18A-EDE6E10600E2}"/>
                    </a:ext>
                  </a:extLst>
                </p:cNvPr>
                <p:cNvSpPr/>
                <p:nvPr/>
              </p:nvSpPr>
              <p:spPr bwMode="auto">
                <a:xfrm>
                  <a:off x="3857620" y="2928934"/>
                  <a:ext cx="1643074" cy="1071570"/>
                </a:xfrm>
                <a:prstGeom prst="rect">
                  <a:avLst/>
                </a:prstGeom>
                <a:solidFill>
                  <a:srgbClr val="4BACC6">
                    <a:lumMod val="40000"/>
                    <a:lumOff val="60000"/>
                  </a:srgbClr>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48" name="TextBox 47">
                  <a:extLst>
                    <a:ext uri="{FF2B5EF4-FFF2-40B4-BE49-F238E27FC236}">
                      <a16:creationId xmlns:a16="http://schemas.microsoft.com/office/drawing/2014/main" id="{E2B6732F-2EFD-4D32-9CDE-DB13B3DAA77F}"/>
                    </a:ext>
                  </a:extLst>
                </p:cNvPr>
                <p:cNvSpPr txBox="1"/>
                <p:nvPr/>
              </p:nvSpPr>
              <p:spPr>
                <a:xfrm>
                  <a:off x="3908080" y="3000372"/>
                  <a:ext cx="1502615" cy="1118029"/>
                </a:xfrm>
                <a:prstGeom prst="rect">
                  <a:avLst/>
                </a:prstGeom>
                <a:noFill/>
                <a:ln>
                  <a:solidFill>
                    <a:srgbClr val="4BACC6">
                      <a:lumMod val="40000"/>
                      <a:lumOff val="60000"/>
                    </a:srgbClr>
                  </a:solidFill>
                </a:ln>
              </p:spPr>
              <p:txBody>
                <a:bodyPr wrap="none" rtlCol="0">
                  <a:spAutoFit/>
                </a:bodyPr>
                <a:lstStyle/>
                <a:p>
                  <a:pPr algn="ctr">
                    <a:defRPr/>
                  </a:pPr>
                  <a:r>
                    <a:rPr lang="en-GB" sz="1200" b="1" kern="0" dirty="0">
                      <a:solidFill>
                        <a:prstClr val="black"/>
                      </a:solidFill>
                    </a:rPr>
                    <a:t>SB</a:t>
                  </a:r>
                  <a:r>
                    <a:rPr lang="en-GB" sz="1200" kern="0" dirty="0">
                      <a:solidFill>
                        <a:prstClr val="black"/>
                      </a:solidFill>
                    </a:rPr>
                    <a:t> Managing</a:t>
                  </a:r>
                </a:p>
                <a:p>
                  <a:pPr algn="ctr">
                    <a:defRPr/>
                  </a:pPr>
                  <a:r>
                    <a:rPr lang="en-GB" sz="1200" kern="0" dirty="0">
                      <a:solidFill>
                        <a:prstClr val="black"/>
                      </a:solidFill>
                    </a:rPr>
                    <a:t>Stage</a:t>
                  </a:r>
                </a:p>
                <a:p>
                  <a:pPr algn="ctr">
                    <a:defRPr/>
                  </a:pPr>
                  <a:r>
                    <a:rPr lang="en-GB" sz="1200" kern="0" dirty="0">
                      <a:solidFill>
                        <a:prstClr val="black"/>
                      </a:solidFill>
                    </a:rPr>
                    <a:t>Boundaries</a:t>
                  </a:r>
                  <a:endParaRPr lang="en-US" sz="1200" kern="0" dirty="0">
                    <a:solidFill>
                      <a:prstClr val="black"/>
                    </a:solidFill>
                  </a:endParaRPr>
                </a:p>
              </p:txBody>
            </p:sp>
          </p:grpSp>
          <p:grpSp>
            <p:nvGrpSpPr>
              <p:cNvPr id="42" name="Group 63">
                <a:extLst>
                  <a:ext uri="{FF2B5EF4-FFF2-40B4-BE49-F238E27FC236}">
                    <a16:creationId xmlns:a16="http://schemas.microsoft.com/office/drawing/2014/main" id="{18FC13BE-3BB8-4B3C-8D65-AD454EC6761E}"/>
                  </a:ext>
                </a:extLst>
              </p:cNvPr>
              <p:cNvGrpSpPr/>
              <p:nvPr/>
            </p:nvGrpSpPr>
            <p:grpSpPr>
              <a:xfrm>
                <a:off x="3500430" y="3500438"/>
                <a:ext cx="285752" cy="714380"/>
                <a:chOff x="6500826" y="3286124"/>
                <a:chExt cx="285752" cy="714380"/>
              </a:xfrm>
            </p:grpSpPr>
            <p:cxnSp>
              <p:nvCxnSpPr>
                <p:cNvPr id="45" name="Straight Connector 44">
                  <a:extLst>
                    <a:ext uri="{FF2B5EF4-FFF2-40B4-BE49-F238E27FC236}">
                      <a16:creationId xmlns:a16="http://schemas.microsoft.com/office/drawing/2014/main" id="{D2D0BEDE-A7D5-4B91-B9FB-51F807A0BBA8}"/>
                    </a:ext>
                  </a:extLst>
                </p:cNvPr>
                <p:cNvCxnSpPr/>
                <p:nvPr/>
              </p:nvCxnSpPr>
              <p:spPr bwMode="auto">
                <a:xfrm rot="5400000" flipH="1" flipV="1">
                  <a:off x="6144430" y="3642520"/>
                  <a:ext cx="714380" cy="158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46" name="Straight Arrow Connector 45">
                  <a:extLst>
                    <a:ext uri="{FF2B5EF4-FFF2-40B4-BE49-F238E27FC236}">
                      <a16:creationId xmlns:a16="http://schemas.microsoft.com/office/drawing/2014/main" id="{EF8EFF1E-E269-46D7-ADD4-387C00C8AAD3}"/>
                    </a:ext>
                  </a:extLst>
                </p:cNvPr>
                <p:cNvCxnSpPr/>
                <p:nvPr/>
              </p:nvCxnSpPr>
              <p:spPr bwMode="auto">
                <a:xfrm>
                  <a:off x="6500826" y="3286124"/>
                  <a:ext cx="285752"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cxnSp>
            <p:nvCxnSpPr>
              <p:cNvPr id="43" name="Straight Arrow Connector 42">
                <a:extLst>
                  <a:ext uri="{FF2B5EF4-FFF2-40B4-BE49-F238E27FC236}">
                    <a16:creationId xmlns:a16="http://schemas.microsoft.com/office/drawing/2014/main" id="{B8A1A3C3-9F47-44EC-B867-7017AA224757}"/>
                  </a:ext>
                </a:extLst>
              </p:cNvPr>
              <p:cNvCxnSpPr/>
              <p:nvPr/>
            </p:nvCxnSpPr>
            <p:spPr bwMode="auto">
              <a:xfrm rot="16200000" flipH="1">
                <a:off x="3251617" y="4964490"/>
                <a:ext cx="1928032" cy="1648"/>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cxnSp>
            <p:nvCxnSpPr>
              <p:cNvPr id="44" name="Straight Arrow Connector 43">
                <a:extLst>
                  <a:ext uri="{FF2B5EF4-FFF2-40B4-BE49-F238E27FC236}">
                    <a16:creationId xmlns:a16="http://schemas.microsoft.com/office/drawing/2014/main" id="{B0651B43-F0CB-4B02-928B-B6463AEFBDEF}"/>
                  </a:ext>
                </a:extLst>
              </p:cNvPr>
              <p:cNvCxnSpPr/>
              <p:nvPr/>
            </p:nvCxnSpPr>
            <p:spPr bwMode="auto">
              <a:xfrm rot="5400000" flipH="1" flipV="1">
                <a:off x="3856825" y="2642388"/>
                <a:ext cx="285752"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grpSp>
          <p:nvGrpSpPr>
            <p:cNvPr id="11" name="Group 80">
              <a:extLst>
                <a:ext uri="{FF2B5EF4-FFF2-40B4-BE49-F238E27FC236}">
                  <a16:creationId xmlns:a16="http://schemas.microsoft.com/office/drawing/2014/main" id="{8EE7C40F-EB0D-4930-B6AF-68A820FC2668}"/>
                </a:ext>
              </a:extLst>
            </p:cNvPr>
            <p:cNvGrpSpPr/>
            <p:nvPr/>
          </p:nvGrpSpPr>
          <p:grpSpPr>
            <a:xfrm>
              <a:off x="3642512" y="2071678"/>
              <a:ext cx="2858314" cy="3445067"/>
              <a:chOff x="3642512" y="2071678"/>
              <a:chExt cx="2858314" cy="3445067"/>
            </a:xfrm>
          </p:grpSpPr>
          <p:cxnSp>
            <p:nvCxnSpPr>
              <p:cNvPr id="28" name="Straight Arrow Connector 27">
                <a:extLst>
                  <a:ext uri="{FF2B5EF4-FFF2-40B4-BE49-F238E27FC236}">
                    <a16:creationId xmlns:a16="http://schemas.microsoft.com/office/drawing/2014/main" id="{81B725B2-C8D1-4036-9B85-267C03448000}"/>
                  </a:ext>
                </a:extLst>
              </p:cNvPr>
              <p:cNvCxnSpPr/>
              <p:nvPr/>
            </p:nvCxnSpPr>
            <p:spPr bwMode="auto">
              <a:xfrm rot="5400000" flipH="1" flipV="1">
                <a:off x="5144298" y="4142586"/>
                <a:ext cx="285752"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nvGrpSpPr>
              <p:cNvPr id="29" name="Group 72">
                <a:extLst>
                  <a:ext uri="{FF2B5EF4-FFF2-40B4-BE49-F238E27FC236}">
                    <a16:creationId xmlns:a16="http://schemas.microsoft.com/office/drawing/2014/main" id="{A2D7667C-8E48-410A-B866-9AB7909A8C83}"/>
                  </a:ext>
                </a:extLst>
              </p:cNvPr>
              <p:cNvGrpSpPr/>
              <p:nvPr/>
            </p:nvGrpSpPr>
            <p:grpSpPr>
              <a:xfrm>
                <a:off x="3642512" y="2071678"/>
                <a:ext cx="2858314" cy="3445067"/>
                <a:chOff x="3642512" y="2071678"/>
                <a:chExt cx="2858314" cy="3445067"/>
              </a:xfrm>
            </p:grpSpPr>
            <p:grpSp>
              <p:nvGrpSpPr>
                <p:cNvPr id="30" name="Group 33">
                  <a:extLst>
                    <a:ext uri="{FF2B5EF4-FFF2-40B4-BE49-F238E27FC236}">
                      <a16:creationId xmlns:a16="http://schemas.microsoft.com/office/drawing/2014/main" id="{7EAD4A82-3858-4BBB-9A0E-43170154EAD7}"/>
                    </a:ext>
                  </a:extLst>
                </p:cNvPr>
                <p:cNvGrpSpPr/>
                <p:nvPr/>
              </p:nvGrpSpPr>
              <p:grpSpPr>
                <a:xfrm>
                  <a:off x="5143504" y="4357694"/>
                  <a:ext cx="1357322" cy="1159051"/>
                  <a:chOff x="5143504" y="4071942"/>
                  <a:chExt cx="1357322" cy="1159051"/>
                </a:xfrm>
                <a:solidFill>
                  <a:srgbClr val="4BACC6">
                    <a:lumMod val="40000"/>
                    <a:lumOff val="60000"/>
                  </a:srgbClr>
                </a:solidFill>
              </p:grpSpPr>
              <p:sp>
                <p:nvSpPr>
                  <p:cNvPr id="39" name="Rectangle 38">
                    <a:extLst>
                      <a:ext uri="{FF2B5EF4-FFF2-40B4-BE49-F238E27FC236}">
                        <a16:creationId xmlns:a16="http://schemas.microsoft.com/office/drawing/2014/main" id="{AD7D0645-06ED-40F5-A89E-2C4866119C08}"/>
                      </a:ext>
                    </a:extLst>
                  </p:cNvPr>
                  <p:cNvSpPr/>
                  <p:nvPr/>
                </p:nvSpPr>
                <p:spPr bwMode="auto">
                  <a:xfrm>
                    <a:off x="5143504" y="4071942"/>
                    <a:ext cx="1357322" cy="1143008"/>
                  </a:xfrm>
                  <a:prstGeom prst="rect">
                    <a:avLst/>
                  </a:prstGeom>
                  <a:grp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40" name="TextBox 39">
                    <a:extLst>
                      <a:ext uri="{FF2B5EF4-FFF2-40B4-BE49-F238E27FC236}">
                        <a16:creationId xmlns:a16="http://schemas.microsoft.com/office/drawing/2014/main" id="{92861B28-ACDC-4014-B4A9-510324310465}"/>
                      </a:ext>
                    </a:extLst>
                  </p:cNvPr>
                  <p:cNvSpPr txBox="1"/>
                  <p:nvPr/>
                </p:nvSpPr>
                <p:spPr>
                  <a:xfrm>
                    <a:off x="5182350" y="4112963"/>
                    <a:ext cx="1314245" cy="1118030"/>
                  </a:xfrm>
                  <a:prstGeom prst="rect">
                    <a:avLst/>
                  </a:prstGeom>
                  <a:grpFill/>
                  <a:ln>
                    <a:solidFill>
                      <a:srgbClr val="4BACC6">
                        <a:lumMod val="40000"/>
                        <a:lumOff val="60000"/>
                      </a:srgbClr>
                    </a:solidFill>
                  </a:ln>
                </p:spPr>
                <p:txBody>
                  <a:bodyPr wrap="none" rtlCol="0">
                    <a:spAutoFit/>
                  </a:bodyPr>
                  <a:lstStyle/>
                  <a:p>
                    <a:pPr algn="ctr">
                      <a:defRPr/>
                    </a:pPr>
                    <a:r>
                      <a:rPr lang="en-GB" sz="1200" b="1" kern="0" dirty="0">
                        <a:solidFill>
                          <a:prstClr val="black"/>
                        </a:solidFill>
                      </a:rPr>
                      <a:t>CS</a:t>
                    </a:r>
                    <a:r>
                      <a:rPr lang="en-GB" sz="1200" kern="0" dirty="0">
                        <a:solidFill>
                          <a:prstClr val="black"/>
                        </a:solidFill>
                      </a:rPr>
                      <a:t> </a:t>
                    </a:r>
                  </a:p>
                  <a:p>
                    <a:pPr algn="ctr">
                      <a:defRPr/>
                    </a:pPr>
                    <a:r>
                      <a:rPr lang="en-GB" sz="1200" kern="0" dirty="0">
                        <a:solidFill>
                          <a:prstClr val="black"/>
                        </a:solidFill>
                      </a:rPr>
                      <a:t>Controlling</a:t>
                    </a:r>
                  </a:p>
                  <a:p>
                    <a:pPr algn="ctr">
                      <a:defRPr/>
                    </a:pPr>
                    <a:r>
                      <a:rPr lang="en-GB" sz="1200" kern="0" dirty="0">
                        <a:solidFill>
                          <a:prstClr val="black"/>
                        </a:solidFill>
                      </a:rPr>
                      <a:t>a Stage</a:t>
                    </a:r>
                    <a:endParaRPr lang="en-US" sz="1200" kern="0" dirty="0">
                      <a:solidFill>
                        <a:prstClr val="black"/>
                      </a:solidFill>
                    </a:endParaRPr>
                  </a:p>
                </p:txBody>
              </p:sp>
            </p:grpSp>
            <p:grpSp>
              <p:nvGrpSpPr>
                <p:cNvPr id="31" name="Group 78">
                  <a:extLst>
                    <a:ext uri="{FF2B5EF4-FFF2-40B4-BE49-F238E27FC236}">
                      <a16:creationId xmlns:a16="http://schemas.microsoft.com/office/drawing/2014/main" id="{8216D5B1-002E-4D0B-829F-C6B164F425C6}"/>
                    </a:ext>
                  </a:extLst>
                </p:cNvPr>
                <p:cNvGrpSpPr/>
                <p:nvPr/>
              </p:nvGrpSpPr>
              <p:grpSpPr>
                <a:xfrm>
                  <a:off x="3642512" y="2497270"/>
                  <a:ext cx="1429554" cy="2503366"/>
                  <a:chOff x="3642512" y="2497270"/>
                  <a:chExt cx="1429554" cy="2503366"/>
                </a:xfrm>
              </p:grpSpPr>
              <p:cxnSp>
                <p:nvCxnSpPr>
                  <p:cNvPr id="35" name="Straight Connector 34">
                    <a:extLst>
                      <a:ext uri="{FF2B5EF4-FFF2-40B4-BE49-F238E27FC236}">
                        <a16:creationId xmlns:a16="http://schemas.microsoft.com/office/drawing/2014/main" id="{EFA7CC96-B05E-482D-989F-3485A4AEAB03}"/>
                      </a:ext>
                    </a:extLst>
                  </p:cNvPr>
                  <p:cNvCxnSpPr>
                    <a:stCxn id="63" idx="2"/>
                  </p:cNvCxnSpPr>
                  <p:nvPr/>
                </p:nvCxnSpPr>
                <p:spPr bwMode="auto">
                  <a:xfrm rot="5400000">
                    <a:off x="2784135" y="3355647"/>
                    <a:ext cx="1717548" cy="794"/>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36" name="Straight Connector 35">
                    <a:extLst>
                      <a:ext uri="{FF2B5EF4-FFF2-40B4-BE49-F238E27FC236}">
                        <a16:creationId xmlns:a16="http://schemas.microsoft.com/office/drawing/2014/main" id="{F302112F-7E7F-4F4B-8182-9EA859EDC765}"/>
                      </a:ext>
                    </a:extLst>
                  </p:cNvPr>
                  <p:cNvCxnSpPr/>
                  <p:nvPr/>
                </p:nvCxnSpPr>
                <p:spPr bwMode="auto">
                  <a:xfrm>
                    <a:off x="3643306" y="4214024"/>
                    <a:ext cx="1000132" cy="158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37" name="Straight Connector 36">
                    <a:extLst>
                      <a:ext uri="{FF2B5EF4-FFF2-40B4-BE49-F238E27FC236}">
                        <a16:creationId xmlns:a16="http://schemas.microsoft.com/office/drawing/2014/main" id="{C786A591-00FB-486A-99EB-61C5C79A5308}"/>
                      </a:ext>
                    </a:extLst>
                  </p:cNvPr>
                  <p:cNvCxnSpPr/>
                  <p:nvPr/>
                </p:nvCxnSpPr>
                <p:spPr bwMode="auto">
                  <a:xfrm rot="5400000">
                    <a:off x="4250529" y="4606933"/>
                    <a:ext cx="785818" cy="158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38" name="Straight Arrow Connector 37">
                    <a:extLst>
                      <a:ext uri="{FF2B5EF4-FFF2-40B4-BE49-F238E27FC236}">
                        <a16:creationId xmlns:a16="http://schemas.microsoft.com/office/drawing/2014/main" id="{51A4FBAE-9856-40D0-B435-CE4EE6B57FE8}"/>
                      </a:ext>
                    </a:extLst>
                  </p:cNvPr>
                  <p:cNvCxnSpPr/>
                  <p:nvPr/>
                </p:nvCxnSpPr>
                <p:spPr bwMode="auto">
                  <a:xfrm>
                    <a:off x="4643438" y="4998254"/>
                    <a:ext cx="428628"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cxnSp>
              <p:nvCxnSpPr>
                <p:cNvPr id="32" name="Straight Arrow Connector 31">
                  <a:extLst>
                    <a:ext uri="{FF2B5EF4-FFF2-40B4-BE49-F238E27FC236}">
                      <a16:creationId xmlns:a16="http://schemas.microsoft.com/office/drawing/2014/main" id="{BE71D8E8-13FF-468B-8EFB-BA72BAE5DC16}"/>
                    </a:ext>
                  </a:extLst>
                </p:cNvPr>
                <p:cNvCxnSpPr/>
                <p:nvPr/>
              </p:nvCxnSpPr>
              <p:spPr bwMode="auto">
                <a:xfrm rot="5400000" flipH="1" flipV="1">
                  <a:off x="5144298" y="2642388"/>
                  <a:ext cx="285752"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cxnSp>
              <p:nvCxnSpPr>
                <p:cNvPr id="33" name="Straight Arrow Connector 32">
                  <a:extLst>
                    <a:ext uri="{FF2B5EF4-FFF2-40B4-BE49-F238E27FC236}">
                      <a16:creationId xmlns:a16="http://schemas.microsoft.com/office/drawing/2014/main" id="{46996826-80FD-467B-B54A-9EAAEF1359F7}"/>
                    </a:ext>
                  </a:extLst>
                </p:cNvPr>
                <p:cNvCxnSpPr/>
                <p:nvPr/>
              </p:nvCxnSpPr>
              <p:spPr bwMode="auto">
                <a:xfrm rot="16200000" flipH="1">
                  <a:off x="4751588" y="3392289"/>
                  <a:ext cx="1785950" cy="1985"/>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cxnSp>
              <p:nvCxnSpPr>
                <p:cNvPr id="34" name="Straight Arrow Connector 33">
                  <a:extLst>
                    <a:ext uri="{FF2B5EF4-FFF2-40B4-BE49-F238E27FC236}">
                      <a16:creationId xmlns:a16="http://schemas.microsoft.com/office/drawing/2014/main" id="{9C628AE5-080F-4AB1-BB90-3A27C4612C72}"/>
                    </a:ext>
                  </a:extLst>
                </p:cNvPr>
                <p:cNvCxnSpPr/>
                <p:nvPr/>
              </p:nvCxnSpPr>
              <p:spPr bwMode="auto">
                <a:xfrm rot="5400000">
                  <a:off x="5250112" y="3177624"/>
                  <a:ext cx="2213784" cy="1892"/>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grpSp>
        </p:grpSp>
        <p:grpSp>
          <p:nvGrpSpPr>
            <p:cNvPr id="12" name="Group 77">
              <a:extLst>
                <a:ext uri="{FF2B5EF4-FFF2-40B4-BE49-F238E27FC236}">
                  <a16:creationId xmlns:a16="http://schemas.microsoft.com/office/drawing/2014/main" id="{7CA941D7-9B50-4FF6-BF46-EA2553177DF7}"/>
                </a:ext>
              </a:extLst>
            </p:cNvPr>
            <p:cNvGrpSpPr/>
            <p:nvPr/>
          </p:nvGrpSpPr>
          <p:grpSpPr>
            <a:xfrm>
              <a:off x="5927734" y="2071678"/>
              <a:ext cx="2073290" cy="3445067"/>
              <a:chOff x="5927734" y="2071678"/>
              <a:chExt cx="2073290" cy="3445067"/>
            </a:xfrm>
          </p:grpSpPr>
          <p:grpSp>
            <p:nvGrpSpPr>
              <p:cNvPr id="18" name="Group 32">
                <a:extLst>
                  <a:ext uri="{FF2B5EF4-FFF2-40B4-BE49-F238E27FC236}">
                    <a16:creationId xmlns:a16="http://schemas.microsoft.com/office/drawing/2014/main" id="{A86428D0-2C76-43D4-8107-8F4295D352E6}"/>
                  </a:ext>
                </a:extLst>
              </p:cNvPr>
              <p:cNvGrpSpPr/>
              <p:nvPr/>
            </p:nvGrpSpPr>
            <p:grpSpPr>
              <a:xfrm>
                <a:off x="6643702" y="4357694"/>
                <a:ext cx="1357322" cy="1159051"/>
                <a:chOff x="6643702" y="4071942"/>
                <a:chExt cx="1357322" cy="1159051"/>
              </a:xfrm>
            </p:grpSpPr>
            <p:sp>
              <p:nvSpPr>
                <p:cNvPr id="26" name="Rectangle 25">
                  <a:extLst>
                    <a:ext uri="{FF2B5EF4-FFF2-40B4-BE49-F238E27FC236}">
                      <a16:creationId xmlns:a16="http://schemas.microsoft.com/office/drawing/2014/main" id="{97BBEA6C-0FC3-4A30-A7CB-BA83BAC2BFF1}"/>
                    </a:ext>
                  </a:extLst>
                </p:cNvPr>
                <p:cNvSpPr/>
                <p:nvPr/>
              </p:nvSpPr>
              <p:spPr bwMode="auto">
                <a:xfrm>
                  <a:off x="6643702" y="4071942"/>
                  <a:ext cx="1357322" cy="1143008"/>
                </a:xfrm>
                <a:prstGeom prst="rect">
                  <a:avLst/>
                </a:prstGeom>
                <a:solidFill>
                  <a:srgbClr val="4BACC6">
                    <a:lumMod val="40000"/>
                    <a:lumOff val="60000"/>
                  </a:srgbClr>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sp>
              <p:nvSpPr>
                <p:cNvPr id="27" name="TextBox 26">
                  <a:extLst>
                    <a:ext uri="{FF2B5EF4-FFF2-40B4-BE49-F238E27FC236}">
                      <a16:creationId xmlns:a16="http://schemas.microsoft.com/office/drawing/2014/main" id="{42A8C61E-6BC5-4729-AD9A-602F871FEABC}"/>
                    </a:ext>
                  </a:extLst>
                </p:cNvPr>
                <p:cNvSpPr txBox="1"/>
                <p:nvPr/>
              </p:nvSpPr>
              <p:spPr>
                <a:xfrm>
                  <a:off x="6729176" y="4112963"/>
                  <a:ext cx="1113799" cy="1118030"/>
                </a:xfrm>
                <a:prstGeom prst="rect">
                  <a:avLst/>
                </a:prstGeom>
                <a:noFill/>
                <a:ln>
                  <a:solidFill>
                    <a:srgbClr val="4BACC6">
                      <a:lumMod val="40000"/>
                      <a:lumOff val="60000"/>
                    </a:srgbClr>
                  </a:solidFill>
                </a:ln>
              </p:spPr>
              <p:txBody>
                <a:bodyPr wrap="none" rtlCol="0">
                  <a:spAutoFit/>
                </a:bodyPr>
                <a:lstStyle/>
                <a:p>
                  <a:pPr algn="ctr">
                    <a:defRPr/>
                  </a:pPr>
                  <a:r>
                    <a:rPr lang="en-GB" sz="1200" b="1" kern="0" dirty="0">
                      <a:solidFill>
                        <a:prstClr val="black"/>
                      </a:solidFill>
                    </a:rPr>
                    <a:t>CP </a:t>
                  </a:r>
                </a:p>
                <a:p>
                  <a:pPr algn="ctr">
                    <a:defRPr/>
                  </a:pPr>
                  <a:r>
                    <a:rPr lang="en-GB" sz="1200" kern="0" dirty="0">
                      <a:solidFill>
                        <a:prstClr val="black"/>
                      </a:solidFill>
                    </a:rPr>
                    <a:t>Closing</a:t>
                  </a:r>
                </a:p>
                <a:p>
                  <a:pPr algn="ctr">
                    <a:defRPr/>
                  </a:pPr>
                  <a:r>
                    <a:rPr lang="en-GB" sz="1200" kern="0" dirty="0">
                      <a:solidFill>
                        <a:prstClr val="black"/>
                      </a:solidFill>
                    </a:rPr>
                    <a:t>a Project</a:t>
                  </a:r>
                  <a:endParaRPr lang="en-US" sz="1200" kern="0" dirty="0">
                    <a:solidFill>
                      <a:prstClr val="black"/>
                    </a:solidFill>
                  </a:endParaRPr>
                </a:p>
              </p:txBody>
            </p:sp>
          </p:grpSp>
          <p:cxnSp>
            <p:nvCxnSpPr>
              <p:cNvPr id="19" name="Straight Arrow Connector 18">
                <a:extLst>
                  <a:ext uri="{FF2B5EF4-FFF2-40B4-BE49-F238E27FC236}">
                    <a16:creationId xmlns:a16="http://schemas.microsoft.com/office/drawing/2014/main" id="{19184FE1-7553-4F32-A73B-31335EA35986}"/>
                  </a:ext>
                </a:extLst>
              </p:cNvPr>
              <p:cNvCxnSpPr/>
              <p:nvPr/>
            </p:nvCxnSpPr>
            <p:spPr bwMode="auto">
              <a:xfrm rot="5400000">
                <a:off x="5823508" y="3177624"/>
                <a:ext cx="2213784" cy="1892"/>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cxnSp>
            <p:nvCxnSpPr>
              <p:cNvPr id="20" name="Straight Arrow Connector 19">
                <a:extLst>
                  <a:ext uri="{FF2B5EF4-FFF2-40B4-BE49-F238E27FC236}">
                    <a16:creationId xmlns:a16="http://schemas.microsoft.com/office/drawing/2014/main" id="{00434F3E-258E-470D-954A-90DB662E8937}"/>
                  </a:ext>
                </a:extLst>
              </p:cNvPr>
              <p:cNvCxnSpPr/>
              <p:nvPr/>
            </p:nvCxnSpPr>
            <p:spPr bwMode="auto">
              <a:xfrm rot="5400000" flipH="1" flipV="1">
                <a:off x="6821305" y="3392289"/>
                <a:ext cx="1785949" cy="1984"/>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nvGrpSpPr>
              <p:cNvPr id="21" name="Group 104">
                <a:extLst>
                  <a:ext uri="{FF2B5EF4-FFF2-40B4-BE49-F238E27FC236}">
                    <a16:creationId xmlns:a16="http://schemas.microsoft.com/office/drawing/2014/main" id="{6CF40503-EDFA-4D52-9133-FAA42B264A96}"/>
                  </a:ext>
                </a:extLst>
              </p:cNvPr>
              <p:cNvGrpSpPr/>
              <p:nvPr/>
            </p:nvGrpSpPr>
            <p:grpSpPr>
              <a:xfrm>
                <a:off x="5927734" y="2501100"/>
                <a:ext cx="859638" cy="1785950"/>
                <a:chOff x="5927734" y="2501100"/>
                <a:chExt cx="859638" cy="1785950"/>
              </a:xfrm>
            </p:grpSpPr>
            <p:cxnSp>
              <p:nvCxnSpPr>
                <p:cNvPr id="23" name="Straight Connector 22">
                  <a:extLst>
                    <a:ext uri="{FF2B5EF4-FFF2-40B4-BE49-F238E27FC236}">
                      <a16:creationId xmlns:a16="http://schemas.microsoft.com/office/drawing/2014/main" id="{377BD274-88E3-4F1C-BC5C-74733511203F}"/>
                    </a:ext>
                  </a:extLst>
                </p:cNvPr>
                <p:cNvCxnSpPr/>
                <p:nvPr/>
              </p:nvCxnSpPr>
              <p:spPr bwMode="auto">
                <a:xfrm rot="5400000">
                  <a:off x="5428462" y="3000372"/>
                  <a:ext cx="1000132" cy="158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24" name="Straight Connector 23">
                  <a:extLst>
                    <a:ext uri="{FF2B5EF4-FFF2-40B4-BE49-F238E27FC236}">
                      <a16:creationId xmlns:a16="http://schemas.microsoft.com/office/drawing/2014/main" id="{4B0F7566-A3B0-4465-B886-E0A64F67F509}"/>
                    </a:ext>
                  </a:extLst>
                </p:cNvPr>
                <p:cNvCxnSpPr/>
                <p:nvPr/>
              </p:nvCxnSpPr>
              <p:spPr bwMode="auto">
                <a:xfrm>
                  <a:off x="5929322" y="3500438"/>
                  <a:ext cx="857256" cy="158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25" name="Straight Arrow Connector 24">
                  <a:extLst>
                    <a:ext uri="{FF2B5EF4-FFF2-40B4-BE49-F238E27FC236}">
                      <a16:creationId xmlns:a16="http://schemas.microsoft.com/office/drawing/2014/main" id="{D04F21B5-7268-4B85-92A4-6D3C21DA6D3F}"/>
                    </a:ext>
                  </a:extLst>
                </p:cNvPr>
                <p:cNvCxnSpPr/>
                <p:nvPr/>
              </p:nvCxnSpPr>
              <p:spPr bwMode="auto">
                <a:xfrm rot="5400000">
                  <a:off x="6393669" y="3893347"/>
                  <a:ext cx="785818"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cxnSp>
            <p:nvCxnSpPr>
              <p:cNvPr id="22" name="Straight Arrow Connector 21">
                <a:extLst>
                  <a:ext uri="{FF2B5EF4-FFF2-40B4-BE49-F238E27FC236}">
                    <a16:creationId xmlns:a16="http://schemas.microsoft.com/office/drawing/2014/main" id="{B4757E07-0EB6-43B1-A4BA-3D7ECC01E2C6}"/>
                  </a:ext>
                </a:extLst>
              </p:cNvPr>
              <p:cNvCxnSpPr/>
              <p:nvPr/>
            </p:nvCxnSpPr>
            <p:spPr bwMode="auto">
              <a:xfrm>
                <a:off x="6500826" y="4927610"/>
                <a:ext cx="142876" cy="1588"/>
              </a:xfrm>
              <a:prstGeom prst="straightConnector1">
                <a:avLst/>
              </a:prstGeom>
              <a:solidFill>
                <a:srgbClr val="4F81BD"/>
              </a:solidFill>
              <a:ln w="9525" cap="flat" cmpd="sng" algn="ctr">
                <a:solidFill>
                  <a:sysClr val="windowText" lastClr="000000"/>
                </a:solidFill>
                <a:prstDash val="solid"/>
                <a:round/>
                <a:headEnd type="none" w="med" len="med"/>
                <a:tailEnd type="arrow"/>
              </a:ln>
              <a:effectLst/>
            </p:spPr>
          </p:cxnSp>
        </p:grpSp>
        <p:grpSp>
          <p:nvGrpSpPr>
            <p:cNvPr id="13" name="Group 74">
              <a:extLst>
                <a:ext uri="{FF2B5EF4-FFF2-40B4-BE49-F238E27FC236}">
                  <a16:creationId xmlns:a16="http://schemas.microsoft.com/office/drawing/2014/main" id="{2628E2B1-C223-4580-B5E1-1F2C424D18A1}"/>
                </a:ext>
              </a:extLst>
            </p:cNvPr>
            <p:cNvGrpSpPr/>
            <p:nvPr/>
          </p:nvGrpSpPr>
          <p:grpSpPr>
            <a:xfrm>
              <a:off x="857224" y="5572140"/>
              <a:ext cx="3857652" cy="937431"/>
              <a:chOff x="857224" y="5572140"/>
              <a:chExt cx="3857652" cy="937431"/>
            </a:xfrm>
          </p:grpSpPr>
          <p:sp>
            <p:nvSpPr>
              <p:cNvPr id="14" name="Rectangle 13">
                <a:extLst>
                  <a:ext uri="{FF2B5EF4-FFF2-40B4-BE49-F238E27FC236}">
                    <a16:creationId xmlns:a16="http://schemas.microsoft.com/office/drawing/2014/main" id="{85E52B7D-66FC-438D-B2BA-012FE470F63A}"/>
                  </a:ext>
                </a:extLst>
              </p:cNvPr>
              <p:cNvSpPr/>
              <p:nvPr/>
            </p:nvSpPr>
            <p:spPr bwMode="auto">
              <a:xfrm>
                <a:off x="857224" y="6000768"/>
                <a:ext cx="3857652" cy="428628"/>
              </a:xfrm>
              <a:prstGeom prst="rect">
                <a:avLst/>
              </a:prstGeom>
              <a:solidFill>
                <a:srgbClr val="4BACC6">
                  <a:lumMod val="40000"/>
                  <a:lumOff val="60000"/>
                </a:srgbClr>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200" kern="0" dirty="0">
                  <a:solidFill>
                    <a:prstClr val="black"/>
                  </a:solidFill>
                  <a:latin typeface="Times New Roman" pitchFamily="18" charset="0"/>
                </a:endParaRPr>
              </a:p>
            </p:txBody>
          </p:sp>
          <p:cxnSp>
            <p:nvCxnSpPr>
              <p:cNvPr id="15" name="Straight Arrow Connector 14">
                <a:extLst>
                  <a:ext uri="{FF2B5EF4-FFF2-40B4-BE49-F238E27FC236}">
                    <a16:creationId xmlns:a16="http://schemas.microsoft.com/office/drawing/2014/main" id="{E06255E8-A435-42DB-B323-C21C223EB7A8}"/>
                  </a:ext>
                </a:extLst>
              </p:cNvPr>
              <p:cNvCxnSpPr/>
              <p:nvPr/>
            </p:nvCxnSpPr>
            <p:spPr bwMode="auto">
              <a:xfrm rot="5400000">
                <a:off x="1463653" y="5750735"/>
                <a:ext cx="357190" cy="1588"/>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cxnSp>
            <p:nvCxnSpPr>
              <p:cNvPr id="16" name="Straight Arrow Connector 15">
                <a:extLst>
                  <a:ext uri="{FF2B5EF4-FFF2-40B4-BE49-F238E27FC236}">
                    <a16:creationId xmlns:a16="http://schemas.microsoft.com/office/drawing/2014/main" id="{ED55B1D2-5BE9-455C-AF88-83E81F50A85F}"/>
                  </a:ext>
                </a:extLst>
              </p:cNvPr>
              <p:cNvCxnSpPr/>
              <p:nvPr/>
            </p:nvCxnSpPr>
            <p:spPr bwMode="auto">
              <a:xfrm rot="5400000">
                <a:off x="2820975" y="5749941"/>
                <a:ext cx="357190" cy="1588"/>
              </a:xfrm>
              <a:prstGeom prst="straightConnector1">
                <a:avLst/>
              </a:prstGeom>
              <a:solidFill>
                <a:srgbClr val="4F81BD"/>
              </a:solidFill>
              <a:ln w="9525" cap="flat" cmpd="sng" algn="ctr">
                <a:solidFill>
                  <a:sysClr val="windowText" lastClr="000000"/>
                </a:solidFill>
                <a:prstDash val="solid"/>
                <a:round/>
                <a:headEnd type="arrow"/>
                <a:tailEnd type="arrow"/>
              </a:ln>
              <a:effectLst/>
            </p:spPr>
          </p:cxnSp>
          <p:sp>
            <p:nvSpPr>
              <p:cNvPr id="17" name="TextBox 16">
                <a:extLst>
                  <a:ext uri="{FF2B5EF4-FFF2-40B4-BE49-F238E27FC236}">
                    <a16:creationId xmlns:a16="http://schemas.microsoft.com/office/drawing/2014/main" id="{548DC29B-C7DD-4A2E-AF13-EB85EA4C433E}"/>
                  </a:ext>
                </a:extLst>
              </p:cNvPr>
              <p:cNvSpPr txBox="1"/>
              <p:nvPr/>
            </p:nvSpPr>
            <p:spPr>
              <a:xfrm>
                <a:off x="2071669" y="6030415"/>
                <a:ext cx="1362545" cy="479156"/>
              </a:xfrm>
              <a:prstGeom prst="rect">
                <a:avLst/>
              </a:prstGeom>
              <a:noFill/>
              <a:ln>
                <a:solidFill>
                  <a:srgbClr val="4BACC6">
                    <a:lumMod val="40000"/>
                    <a:lumOff val="60000"/>
                  </a:srgbClr>
                </a:solidFill>
              </a:ln>
            </p:spPr>
            <p:txBody>
              <a:bodyPr wrap="none" rtlCol="0">
                <a:spAutoFit/>
              </a:bodyPr>
              <a:lstStyle/>
              <a:p>
                <a:pPr>
                  <a:defRPr/>
                </a:pPr>
                <a:r>
                  <a:rPr lang="en-GB" sz="1200" b="1" kern="0" dirty="0">
                    <a:solidFill>
                      <a:prstClr val="black"/>
                    </a:solidFill>
                  </a:rPr>
                  <a:t>PL</a:t>
                </a:r>
                <a:r>
                  <a:rPr lang="en-GB" sz="1200" kern="0" dirty="0">
                    <a:solidFill>
                      <a:prstClr val="black"/>
                    </a:solidFill>
                  </a:rPr>
                  <a:t> Planning</a:t>
                </a:r>
                <a:endParaRPr lang="en-US" sz="1200" kern="0" dirty="0">
                  <a:solidFill>
                    <a:prstClr val="black"/>
                  </a:solidFill>
                </a:endParaRPr>
              </a:p>
            </p:txBody>
          </p:sp>
        </p:grpSp>
      </p:grpSp>
    </p:spTree>
    <p:extLst>
      <p:ext uri="{BB962C8B-B14F-4D97-AF65-F5344CB8AC3E}">
        <p14:creationId xmlns:p14="http://schemas.microsoft.com/office/powerpoint/2010/main" val="3436574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9BB84-F297-4761-9669-5A8F4100C4B8}"/>
              </a:ext>
            </a:extLst>
          </p:cNvPr>
          <p:cNvSpPr>
            <a:spLocks noGrp="1"/>
          </p:cNvSpPr>
          <p:nvPr>
            <p:ph type="title"/>
          </p:nvPr>
        </p:nvSpPr>
        <p:spPr>
          <a:xfrm>
            <a:off x="453226" y="43482"/>
            <a:ext cx="8229600" cy="638279"/>
          </a:xfrm>
        </p:spPr>
        <p:txBody>
          <a:bodyPr/>
          <a:lstStyle/>
          <a:p>
            <a:r>
              <a:rPr lang="en-GB" sz="3200" b="1" dirty="0"/>
              <a:t>A PRINCE2 Project Plan</a:t>
            </a:r>
            <a:endParaRPr lang="en-GB" sz="3200" dirty="0"/>
          </a:p>
        </p:txBody>
      </p:sp>
      <p:sp>
        <p:nvSpPr>
          <p:cNvPr id="4" name="Date Placeholder 3">
            <a:extLst>
              <a:ext uri="{FF2B5EF4-FFF2-40B4-BE49-F238E27FC236}">
                <a16:creationId xmlns:a16="http://schemas.microsoft.com/office/drawing/2014/main" id="{D4AC6BE0-8CAC-49FB-AEFA-83A67E7503A7}"/>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67984A0A-413C-4CF7-864F-E7543FBEFF42}"/>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grpSp>
        <p:nvGrpSpPr>
          <p:cNvPr id="6" name="Group 5">
            <a:extLst>
              <a:ext uri="{FF2B5EF4-FFF2-40B4-BE49-F238E27FC236}">
                <a16:creationId xmlns:a16="http://schemas.microsoft.com/office/drawing/2014/main" id="{4BB820F1-6835-4D89-9A25-B54E8C2CD172}"/>
              </a:ext>
            </a:extLst>
          </p:cNvPr>
          <p:cNvGrpSpPr/>
          <p:nvPr/>
        </p:nvGrpSpPr>
        <p:grpSpPr>
          <a:xfrm>
            <a:off x="250826" y="908720"/>
            <a:ext cx="8435974" cy="4574817"/>
            <a:chOff x="554869" y="1428736"/>
            <a:chExt cx="7986682" cy="5053225"/>
          </a:xfrm>
        </p:grpSpPr>
        <p:sp>
          <p:nvSpPr>
            <p:cNvPr id="7" name="TextBox 6">
              <a:extLst>
                <a:ext uri="{FF2B5EF4-FFF2-40B4-BE49-F238E27FC236}">
                  <a16:creationId xmlns:a16="http://schemas.microsoft.com/office/drawing/2014/main" id="{D8C81C64-F9E8-4C54-B07A-8AA8454FA5DD}"/>
                </a:ext>
              </a:extLst>
            </p:cNvPr>
            <p:cNvSpPr txBox="1"/>
            <p:nvPr/>
          </p:nvSpPr>
          <p:spPr>
            <a:xfrm>
              <a:off x="3104994" y="1428736"/>
              <a:ext cx="2564254" cy="489056"/>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Product Descriptions</a:t>
              </a:r>
              <a:endParaRPr lang="en-US" sz="1500" kern="0" dirty="0">
                <a:solidFill>
                  <a:srgbClr val="000000"/>
                </a:solidFill>
              </a:endParaRPr>
            </a:p>
          </p:txBody>
        </p:sp>
        <p:sp>
          <p:nvSpPr>
            <p:cNvPr id="8" name="TextBox 7">
              <a:extLst>
                <a:ext uri="{FF2B5EF4-FFF2-40B4-BE49-F238E27FC236}">
                  <a16:creationId xmlns:a16="http://schemas.microsoft.com/office/drawing/2014/main" id="{853316E6-1CB6-4405-972B-128CA7D9F45F}"/>
                </a:ext>
              </a:extLst>
            </p:cNvPr>
            <p:cNvSpPr txBox="1"/>
            <p:nvPr/>
          </p:nvSpPr>
          <p:spPr>
            <a:xfrm>
              <a:off x="621952" y="2214554"/>
              <a:ext cx="2605021"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Monitoring &amp; control</a:t>
              </a:r>
            </a:p>
            <a:p>
              <a:pPr algn="ctr" eaLnBrk="0" fontAlgn="base" hangingPunct="0">
                <a:spcBef>
                  <a:spcPct val="0"/>
                </a:spcBef>
                <a:spcAft>
                  <a:spcPct val="0"/>
                </a:spcAft>
                <a:defRPr/>
              </a:pPr>
              <a:r>
                <a:rPr lang="en-GB" sz="1500" kern="0" dirty="0">
                  <a:solidFill>
                    <a:srgbClr val="000000"/>
                  </a:solidFill>
                </a:rPr>
                <a:t>arrangements</a:t>
              </a:r>
              <a:endParaRPr lang="en-US" sz="1500" kern="0" dirty="0">
                <a:solidFill>
                  <a:srgbClr val="000000"/>
                </a:solidFill>
              </a:endParaRPr>
            </a:p>
          </p:txBody>
        </p:sp>
        <p:sp>
          <p:nvSpPr>
            <p:cNvPr id="9" name="TextBox 8">
              <a:extLst>
                <a:ext uri="{FF2B5EF4-FFF2-40B4-BE49-F238E27FC236}">
                  <a16:creationId xmlns:a16="http://schemas.microsoft.com/office/drawing/2014/main" id="{0A5C2AF7-00FD-44DF-A727-86274B8933B3}"/>
                </a:ext>
              </a:extLst>
            </p:cNvPr>
            <p:cNvSpPr txBox="1"/>
            <p:nvPr/>
          </p:nvSpPr>
          <p:spPr>
            <a:xfrm>
              <a:off x="554869" y="3470789"/>
              <a:ext cx="1988985" cy="489056"/>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Dates and costs</a:t>
              </a:r>
              <a:endParaRPr lang="en-US" sz="1500" kern="0" dirty="0">
                <a:solidFill>
                  <a:srgbClr val="000000"/>
                </a:solidFill>
              </a:endParaRPr>
            </a:p>
          </p:txBody>
        </p:sp>
        <p:sp>
          <p:nvSpPr>
            <p:cNvPr id="10" name="TextBox 9">
              <a:extLst>
                <a:ext uri="{FF2B5EF4-FFF2-40B4-BE49-F238E27FC236}">
                  <a16:creationId xmlns:a16="http://schemas.microsoft.com/office/drawing/2014/main" id="{D0857E72-06C2-4251-B06A-AA762FBC4CCF}"/>
                </a:ext>
              </a:extLst>
            </p:cNvPr>
            <p:cNvSpPr txBox="1"/>
            <p:nvPr/>
          </p:nvSpPr>
          <p:spPr>
            <a:xfrm>
              <a:off x="6268070" y="4536289"/>
              <a:ext cx="1864417"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Resources and</a:t>
              </a:r>
            </a:p>
            <a:p>
              <a:pPr algn="ctr" eaLnBrk="0" fontAlgn="base" hangingPunct="0">
                <a:spcBef>
                  <a:spcPct val="0"/>
                </a:spcBef>
                <a:spcAft>
                  <a:spcPct val="0"/>
                </a:spcAft>
                <a:defRPr/>
              </a:pPr>
              <a:r>
                <a:rPr lang="en-GB" sz="1500" kern="0" dirty="0">
                  <a:solidFill>
                    <a:srgbClr val="000000"/>
                  </a:solidFill>
                </a:rPr>
                <a:t>skills needed</a:t>
              </a:r>
              <a:endParaRPr lang="en-US" sz="1500" kern="0" dirty="0">
                <a:solidFill>
                  <a:srgbClr val="000000"/>
                </a:solidFill>
              </a:endParaRPr>
            </a:p>
          </p:txBody>
        </p:sp>
        <p:sp>
          <p:nvSpPr>
            <p:cNvPr id="11" name="TextBox 10">
              <a:extLst>
                <a:ext uri="{FF2B5EF4-FFF2-40B4-BE49-F238E27FC236}">
                  <a16:creationId xmlns:a16="http://schemas.microsoft.com/office/drawing/2014/main" id="{7B318DD1-4BDE-4821-8533-87D0697171C7}"/>
                </a:ext>
              </a:extLst>
            </p:cNvPr>
            <p:cNvSpPr txBox="1"/>
            <p:nvPr/>
          </p:nvSpPr>
          <p:spPr>
            <a:xfrm>
              <a:off x="1035570" y="4536289"/>
              <a:ext cx="1803267"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External</a:t>
              </a:r>
            </a:p>
            <a:p>
              <a:pPr algn="ctr" eaLnBrk="0" fontAlgn="base" hangingPunct="0">
                <a:spcBef>
                  <a:spcPct val="0"/>
                </a:spcBef>
                <a:spcAft>
                  <a:spcPct val="0"/>
                </a:spcAft>
                <a:defRPr/>
              </a:pPr>
              <a:r>
                <a:rPr lang="en-GB" sz="1500" kern="0" dirty="0">
                  <a:solidFill>
                    <a:srgbClr val="000000"/>
                  </a:solidFill>
                </a:rPr>
                <a:t>dependencies</a:t>
              </a:r>
              <a:endParaRPr lang="en-US" sz="1500" kern="0" dirty="0">
                <a:solidFill>
                  <a:srgbClr val="000000"/>
                </a:solidFill>
              </a:endParaRPr>
            </a:p>
          </p:txBody>
        </p:sp>
        <p:sp>
          <p:nvSpPr>
            <p:cNvPr id="12" name="TextBox 11">
              <a:extLst>
                <a:ext uri="{FF2B5EF4-FFF2-40B4-BE49-F238E27FC236}">
                  <a16:creationId xmlns:a16="http://schemas.microsoft.com/office/drawing/2014/main" id="{3DBCE24F-7CE4-4FB1-A7D8-9F050B588DCD}"/>
                </a:ext>
              </a:extLst>
            </p:cNvPr>
            <p:cNvSpPr txBox="1"/>
            <p:nvPr/>
          </p:nvSpPr>
          <p:spPr>
            <a:xfrm>
              <a:off x="1611826" y="5643578"/>
              <a:ext cx="2281149"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Dependencies</a:t>
              </a:r>
            </a:p>
            <a:p>
              <a:pPr algn="ctr" eaLnBrk="0" fontAlgn="base" hangingPunct="0">
                <a:spcBef>
                  <a:spcPct val="0"/>
                </a:spcBef>
                <a:spcAft>
                  <a:spcPct val="0"/>
                </a:spcAft>
                <a:defRPr/>
              </a:pPr>
              <a:r>
                <a:rPr lang="en-GB" sz="1500" kern="0" dirty="0">
                  <a:solidFill>
                    <a:srgbClr val="000000"/>
                  </a:solidFill>
                </a:rPr>
                <a:t>between activities</a:t>
              </a:r>
              <a:endParaRPr lang="en-US" sz="1500" kern="0" dirty="0">
                <a:solidFill>
                  <a:srgbClr val="000000"/>
                </a:solidFill>
              </a:endParaRPr>
            </a:p>
          </p:txBody>
        </p:sp>
        <p:sp>
          <p:nvSpPr>
            <p:cNvPr id="13" name="TextBox 12">
              <a:extLst>
                <a:ext uri="{FF2B5EF4-FFF2-40B4-BE49-F238E27FC236}">
                  <a16:creationId xmlns:a16="http://schemas.microsoft.com/office/drawing/2014/main" id="{D8AE6D3B-618D-49DE-B415-7F756308A96B}"/>
                </a:ext>
              </a:extLst>
            </p:cNvPr>
            <p:cNvSpPr txBox="1"/>
            <p:nvPr/>
          </p:nvSpPr>
          <p:spPr>
            <a:xfrm>
              <a:off x="5168297" y="5643579"/>
              <a:ext cx="2106756" cy="489056"/>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Explanatory Text</a:t>
              </a:r>
              <a:endParaRPr lang="en-US" sz="1500" kern="0" dirty="0">
                <a:solidFill>
                  <a:srgbClr val="000000"/>
                </a:solidFill>
              </a:endParaRPr>
            </a:p>
          </p:txBody>
        </p:sp>
        <p:sp>
          <p:nvSpPr>
            <p:cNvPr id="14" name="TextBox 13">
              <a:extLst>
                <a:ext uri="{FF2B5EF4-FFF2-40B4-BE49-F238E27FC236}">
                  <a16:creationId xmlns:a16="http://schemas.microsoft.com/office/drawing/2014/main" id="{F2BC5CCD-30A6-4CFF-B65F-0F552DC1A5DA}"/>
                </a:ext>
              </a:extLst>
            </p:cNvPr>
            <p:cNvSpPr txBox="1"/>
            <p:nvPr/>
          </p:nvSpPr>
          <p:spPr>
            <a:xfrm>
              <a:off x="5972853" y="2214554"/>
              <a:ext cx="2002574"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Activities to</a:t>
              </a:r>
            </a:p>
            <a:p>
              <a:pPr algn="ctr" eaLnBrk="0" fontAlgn="base" hangingPunct="0">
                <a:spcBef>
                  <a:spcPct val="0"/>
                </a:spcBef>
                <a:spcAft>
                  <a:spcPct val="0"/>
                </a:spcAft>
                <a:defRPr/>
              </a:pPr>
              <a:r>
                <a:rPr lang="en-GB" sz="1500" kern="0" dirty="0">
                  <a:solidFill>
                    <a:srgbClr val="000000"/>
                  </a:solidFill>
                </a:rPr>
                <a:t>create products</a:t>
              </a:r>
              <a:endParaRPr lang="en-US" sz="1500" kern="0" dirty="0">
                <a:solidFill>
                  <a:srgbClr val="000000"/>
                </a:solidFill>
              </a:endParaRPr>
            </a:p>
          </p:txBody>
        </p:sp>
        <p:sp>
          <p:nvSpPr>
            <p:cNvPr id="15" name="TextBox 14">
              <a:extLst>
                <a:ext uri="{FF2B5EF4-FFF2-40B4-BE49-F238E27FC236}">
                  <a16:creationId xmlns:a16="http://schemas.microsoft.com/office/drawing/2014/main" id="{775CC437-DD41-4EF2-8242-9E2D73D980A7}"/>
                </a:ext>
              </a:extLst>
            </p:cNvPr>
            <p:cNvSpPr txBox="1"/>
            <p:nvPr/>
          </p:nvSpPr>
          <p:spPr>
            <a:xfrm>
              <a:off x="6335142" y="3286123"/>
              <a:ext cx="2206409" cy="838383"/>
            </a:xfrm>
            <a:prstGeom prst="rect">
              <a:avLst/>
            </a:prstGeom>
            <a:noFill/>
            <a:ln>
              <a:solidFill>
                <a:srgbClr val="000000"/>
              </a:solidFill>
            </a:ln>
          </p:spPr>
          <p:txBody>
            <a:bodyPr wrap="none" rtlCol="0">
              <a:spAutoFit/>
            </a:bodyPr>
            <a:lstStyle/>
            <a:p>
              <a:pPr algn="ctr" eaLnBrk="0" fontAlgn="base" hangingPunct="0">
                <a:spcBef>
                  <a:spcPct val="0"/>
                </a:spcBef>
                <a:spcAft>
                  <a:spcPct val="0"/>
                </a:spcAft>
                <a:defRPr/>
              </a:pPr>
              <a:r>
                <a:rPr lang="en-GB" sz="1500" kern="0" dirty="0">
                  <a:solidFill>
                    <a:srgbClr val="000000"/>
                  </a:solidFill>
                </a:rPr>
                <a:t>Quality validation</a:t>
              </a:r>
            </a:p>
            <a:p>
              <a:pPr algn="ctr" eaLnBrk="0" fontAlgn="base" hangingPunct="0">
                <a:spcBef>
                  <a:spcPct val="0"/>
                </a:spcBef>
                <a:spcAft>
                  <a:spcPct val="0"/>
                </a:spcAft>
                <a:defRPr/>
              </a:pPr>
              <a:r>
                <a:rPr lang="en-GB" sz="1500" kern="0" dirty="0">
                  <a:solidFill>
                    <a:srgbClr val="000000"/>
                  </a:solidFill>
                </a:rPr>
                <a:t>activities</a:t>
              </a:r>
              <a:endParaRPr lang="en-US" sz="1500" kern="0" dirty="0">
                <a:solidFill>
                  <a:srgbClr val="000000"/>
                </a:solidFill>
              </a:endParaRPr>
            </a:p>
          </p:txBody>
        </p:sp>
        <p:grpSp>
          <p:nvGrpSpPr>
            <p:cNvPr id="16" name="Group 25">
              <a:extLst>
                <a:ext uri="{FF2B5EF4-FFF2-40B4-BE49-F238E27FC236}">
                  <a16:creationId xmlns:a16="http://schemas.microsoft.com/office/drawing/2014/main" id="{10A48AD4-06F2-448C-84D6-BF0B45542B75}"/>
                </a:ext>
              </a:extLst>
            </p:cNvPr>
            <p:cNvGrpSpPr/>
            <p:nvPr/>
          </p:nvGrpSpPr>
          <p:grpSpPr>
            <a:xfrm>
              <a:off x="3981392" y="2714620"/>
              <a:ext cx="1328738" cy="2436278"/>
              <a:chOff x="3762432" y="2714620"/>
              <a:chExt cx="1328738" cy="2436278"/>
            </a:xfrm>
          </p:grpSpPr>
          <p:pic>
            <p:nvPicPr>
              <p:cNvPr id="26" name="Picture 2">
                <a:extLst>
                  <a:ext uri="{FF2B5EF4-FFF2-40B4-BE49-F238E27FC236}">
                    <a16:creationId xmlns:a16="http://schemas.microsoft.com/office/drawing/2014/main" id="{71BB864A-19E7-4C11-9A1B-B7B3979E7F33}"/>
                  </a:ext>
                </a:extLst>
              </p:cNvPr>
              <p:cNvPicPr>
                <a:picLocks noChangeAspect="1" noChangeArrowheads="1"/>
              </p:cNvPicPr>
              <p:nvPr/>
            </p:nvPicPr>
            <p:blipFill>
              <a:blip r:embed="rId2" cstate="print"/>
              <a:srcRect/>
              <a:stretch>
                <a:fillRect/>
              </a:stretch>
            </p:blipFill>
            <p:spPr bwMode="auto">
              <a:xfrm>
                <a:off x="3762432" y="2714620"/>
                <a:ext cx="1328738" cy="1655889"/>
              </a:xfrm>
              <a:prstGeom prst="rect">
                <a:avLst/>
              </a:prstGeom>
              <a:noFill/>
              <a:ln w="9525">
                <a:noFill/>
                <a:miter lim="800000"/>
                <a:headEnd/>
                <a:tailEnd/>
              </a:ln>
              <a:effectLst/>
            </p:spPr>
          </p:pic>
          <p:sp>
            <p:nvSpPr>
              <p:cNvPr id="27" name="TextBox 26">
                <a:extLst>
                  <a:ext uri="{FF2B5EF4-FFF2-40B4-BE49-F238E27FC236}">
                    <a16:creationId xmlns:a16="http://schemas.microsoft.com/office/drawing/2014/main" id="{67943C63-DE88-41FE-B732-786B32AFB96C}"/>
                  </a:ext>
                </a:extLst>
              </p:cNvPr>
              <p:cNvSpPr txBox="1"/>
              <p:nvPr/>
            </p:nvSpPr>
            <p:spPr>
              <a:xfrm>
                <a:off x="3812802" y="4312515"/>
                <a:ext cx="1227999" cy="838383"/>
              </a:xfrm>
              <a:prstGeom prst="rect">
                <a:avLst/>
              </a:prstGeom>
              <a:noFill/>
            </p:spPr>
            <p:txBody>
              <a:bodyPr wrap="none" rtlCol="0">
                <a:spAutoFit/>
              </a:bodyPr>
              <a:lstStyle/>
              <a:p>
                <a:pPr algn="ctr" eaLnBrk="0" fontAlgn="base" hangingPunct="0">
                  <a:spcBef>
                    <a:spcPct val="0"/>
                  </a:spcBef>
                  <a:spcAft>
                    <a:spcPct val="0"/>
                  </a:spcAft>
                  <a:defRPr/>
                </a:pPr>
                <a:r>
                  <a:rPr lang="en-GB" sz="1500" b="1" kern="0" dirty="0">
                    <a:solidFill>
                      <a:srgbClr val="000000"/>
                    </a:solidFill>
                  </a:rPr>
                  <a:t>PRINCE2</a:t>
                </a:r>
              </a:p>
              <a:p>
                <a:pPr algn="ctr" eaLnBrk="0" fontAlgn="base" hangingPunct="0">
                  <a:spcBef>
                    <a:spcPct val="0"/>
                  </a:spcBef>
                  <a:spcAft>
                    <a:spcPct val="0"/>
                  </a:spcAft>
                  <a:defRPr/>
                </a:pPr>
                <a:r>
                  <a:rPr lang="en-GB" sz="1500" b="1" kern="0" dirty="0">
                    <a:solidFill>
                      <a:srgbClr val="000000"/>
                    </a:solidFill>
                  </a:rPr>
                  <a:t>Plan</a:t>
                </a:r>
                <a:endParaRPr lang="en-US" sz="1500" b="1" kern="0" dirty="0">
                  <a:solidFill>
                    <a:srgbClr val="000000"/>
                  </a:solidFill>
                </a:endParaRPr>
              </a:p>
            </p:txBody>
          </p:sp>
        </p:grpSp>
        <p:cxnSp>
          <p:nvCxnSpPr>
            <p:cNvPr id="17" name="Straight Arrow Connector 16">
              <a:extLst>
                <a:ext uri="{FF2B5EF4-FFF2-40B4-BE49-F238E27FC236}">
                  <a16:creationId xmlns:a16="http://schemas.microsoft.com/office/drawing/2014/main" id="{B3B86CCC-8874-4952-87CB-F40CE808E6C8}"/>
                </a:ext>
              </a:extLst>
            </p:cNvPr>
            <p:cNvCxnSpPr/>
            <p:nvPr/>
          </p:nvCxnSpPr>
          <p:spPr bwMode="auto">
            <a:xfrm rot="5400000">
              <a:off x="4321318" y="2321062"/>
              <a:ext cx="642942" cy="1299"/>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18" name="Straight Arrow Connector 17">
              <a:extLst>
                <a:ext uri="{FF2B5EF4-FFF2-40B4-BE49-F238E27FC236}">
                  <a16:creationId xmlns:a16="http://schemas.microsoft.com/office/drawing/2014/main" id="{82C47C47-210D-48BA-8E90-5B911126A588}"/>
                </a:ext>
              </a:extLst>
            </p:cNvPr>
            <p:cNvCxnSpPr/>
            <p:nvPr/>
          </p:nvCxnSpPr>
          <p:spPr bwMode="auto">
            <a:xfrm>
              <a:off x="2714612" y="3713164"/>
              <a:ext cx="1000132" cy="1588"/>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19" name="Straight Arrow Connector 18">
              <a:extLst>
                <a:ext uri="{FF2B5EF4-FFF2-40B4-BE49-F238E27FC236}">
                  <a16:creationId xmlns:a16="http://schemas.microsoft.com/office/drawing/2014/main" id="{81FA927E-EF6B-4F36-AEDA-38D8D65CEC9C}"/>
                </a:ext>
              </a:extLst>
            </p:cNvPr>
            <p:cNvCxnSpPr/>
            <p:nvPr/>
          </p:nvCxnSpPr>
          <p:spPr bwMode="auto">
            <a:xfrm rot="16200000" flipH="1">
              <a:off x="3355633" y="2631974"/>
              <a:ext cx="441757" cy="437913"/>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0" name="Straight Arrow Connector 19">
              <a:extLst>
                <a:ext uri="{FF2B5EF4-FFF2-40B4-BE49-F238E27FC236}">
                  <a16:creationId xmlns:a16="http://schemas.microsoft.com/office/drawing/2014/main" id="{7A05301B-B61F-424A-ACC3-19B2B723443B}"/>
                </a:ext>
              </a:extLst>
            </p:cNvPr>
            <p:cNvCxnSpPr>
              <a:stCxn id="14" idx="1"/>
            </p:cNvCxnSpPr>
            <p:nvPr/>
          </p:nvCxnSpPr>
          <p:spPr bwMode="auto">
            <a:xfrm flipH="1">
              <a:off x="5439873" y="2633745"/>
              <a:ext cx="532980" cy="438064"/>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1" name="Straight Arrow Connector 20">
              <a:extLst>
                <a:ext uri="{FF2B5EF4-FFF2-40B4-BE49-F238E27FC236}">
                  <a16:creationId xmlns:a16="http://schemas.microsoft.com/office/drawing/2014/main" id="{1E5A2A4F-F3A6-42AE-9ED6-E7F38DCD0BD9}"/>
                </a:ext>
              </a:extLst>
            </p:cNvPr>
            <p:cNvCxnSpPr>
              <a:stCxn id="11" idx="3"/>
            </p:cNvCxnSpPr>
            <p:nvPr/>
          </p:nvCxnSpPr>
          <p:spPr bwMode="auto">
            <a:xfrm flipV="1">
              <a:off x="2838837" y="4357696"/>
              <a:ext cx="947346" cy="597785"/>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2" name="Straight Arrow Connector 21">
              <a:extLst>
                <a:ext uri="{FF2B5EF4-FFF2-40B4-BE49-F238E27FC236}">
                  <a16:creationId xmlns:a16="http://schemas.microsoft.com/office/drawing/2014/main" id="{B7FF7E98-7211-4948-8B1E-B30720C8B2E7}"/>
                </a:ext>
              </a:extLst>
            </p:cNvPr>
            <p:cNvCxnSpPr>
              <a:stCxn id="10" idx="1"/>
            </p:cNvCxnSpPr>
            <p:nvPr/>
          </p:nvCxnSpPr>
          <p:spPr bwMode="auto">
            <a:xfrm flipH="1" flipV="1">
              <a:off x="5429261" y="4357696"/>
              <a:ext cx="838809" cy="597785"/>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3" name="Straight Arrow Connector 22">
              <a:extLst>
                <a:ext uri="{FF2B5EF4-FFF2-40B4-BE49-F238E27FC236}">
                  <a16:creationId xmlns:a16="http://schemas.microsoft.com/office/drawing/2014/main" id="{2BD5A8F9-43BC-402B-ADA9-EAE937D39638}"/>
                </a:ext>
              </a:extLst>
            </p:cNvPr>
            <p:cNvCxnSpPr/>
            <p:nvPr/>
          </p:nvCxnSpPr>
          <p:spPr bwMode="auto">
            <a:xfrm rot="5400000" flipH="1" flipV="1">
              <a:off x="3500430" y="5000636"/>
              <a:ext cx="714380" cy="428628"/>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4" name="Straight Arrow Connector 23">
              <a:extLst>
                <a:ext uri="{FF2B5EF4-FFF2-40B4-BE49-F238E27FC236}">
                  <a16:creationId xmlns:a16="http://schemas.microsoft.com/office/drawing/2014/main" id="{579ABF91-BE0F-42F9-92F3-79BEE1679314}"/>
                </a:ext>
              </a:extLst>
            </p:cNvPr>
            <p:cNvCxnSpPr/>
            <p:nvPr/>
          </p:nvCxnSpPr>
          <p:spPr bwMode="auto">
            <a:xfrm rot="10800000">
              <a:off x="5429256" y="3714752"/>
              <a:ext cx="714380" cy="1588"/>
            </a:xfrm>
            <a:prstGeom prst="straightConnector1">
              <a:avLst/>
            </a:prstGeom>
            <a:solidFill>
              <a:srgbClr val="00CC99"/>
            </a:solidFill>
            <a:ln w="9525" cap="flat" cmpd="sng" algn="ctr">
              <a:solidFill>
                <a:srgbClr val="000000"/>
              </a:solidFill>
              <a:prstDash val="solid"/>
              <a:round/>
              <a:headEnd type="none" w="med" len="med"/>
              <a:tailEnd type="arrow"/>
            </a:ln>
            <a:effectLst/>
          </p:spPr>
        </p:cxnSp>
        <p:cxnSp>
          <p:nvCxnSpPr>
            <p:cNvPr id="25" name="Straight Arrow Connector 24">
              <a:extLst>
                <a:ext uri="{FF2B5EF4-FFF2-40B4-BE49-F238E27FC236}">
                  <a16:creationId xmlns:a16="http://schemas.microsoft.com/office/drawing/2014/main" id="{752A1D07-A271-4F3B-BE06-EE5B0D5B7507}"/>
                </a:ext>
              </a:extLst>
            </p:cNvPr>
            <p:cNvCxnSpPr/>
            <p:nvPr/>
          </p:nvCxnSpPr>
          <p:spPr bwMode="auto">
            <a:xfrm rot="16200000" flipV="1">
              <a:off x="4929190" y="5000636"/>
              <a:ext cx="642942" cy="357190"/>
            </a:xfrm>
            <a:prstGeom prst="straightConnector1">
              <a:avLst/>
            </a:prstGeom>
            <a:solidFill>
              <a:srgbClr val="00CC99"/>
            </a:solidFill>
            <a:ln w="9525" cap="flat" cmpd="sng" algn="ctr">
              <a:solidFill>
                <a:srgbClr val="000000"/>
              </a:solidFill>
              <a:prstDash val="solid"/>
              <a:round/>
              <a:headEnd type="none" w="med" len="med"/>
              <a:tailEnd type="arrow"/>
            </a:ln>
            <a:effectLst/>
          </p:spPr>
        </p:cxnSp>
      </p:grpSp>
    </p:spTree>
    <p:extLst>
      <p:ext uri="{BB962C8B-B14F-4D97-AF65-F5344CB8AC3E}">
        <p14:creationId xmlns:p14="http://schemas.microsoft.com/office/powerpoint/2010/main" val="3226461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D2421-9D94-4C47-8DBE-84F8F03040DE}"/>
              </a:ext>
            </a:extLst>
          </p:cNvPr>
          <p:cNvSpPr>
            <a:spLocks noGrp="1"/>
          </p:cNvSpPr>
          <p:nvPr>
            <p:ph type="title"/>
          </p:nvPr>
        </p:nvSpPr>
        <p:spPr>
          <a:xfrm>
            <a:off x="455903" y="111272"/>
            <a:ext cx="8229600" cy="662162"/>
          </a:xfrm>
        </p:spPr>
        <p:txBody>
          <a:bodyPr/>
          <a:lstStyle/>
          <a:p>
            <a:r>
              <a:rPr lang="en-GB" sz="3200" b="1" dirty="0"/>
              <a:t>PRINCE2 - A Stage-based Structure</a:t>
            </a:r>
            <a:endParaRPr lang="en-GB" sz="3200" dirty="0"/>
          </a:p>
        </p:txBody>
      </p:sp>
      <p:sp>
        <p:nvSpPr>
          <p:cNvPr id="4" name="Date Placeholder 3">
            <a:extLst>
              <a:ext uri="{FF2B5EF4-FFF2-40B4-BE49-F238E27FC236}">
                <a16:creationId xmlns:a16="http://schemas.microsoft.com/office/drawing/2014/main" id="{06087C25-E0E1-43E7-A179-0F6B44155544}"/>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5DD68C9C-05B3-4A17-8D0B-AF76B03B1C7E}"/>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grpSp>
        <p:nvGrpSpPr>
          <p:cNvPr id="6" name="Group 5">
            <a:extLst>
              <a:ext uri="{FF2B5EF4-FFF2-40B4-BE49-F238E27FC236}">
                <a16:creationId xmlns:a16="http://schemas.microsoft.com/office/drawing/2014/main" id="{A596F213-998C-4CB9-A1D6-E1D99498C8E4}"/>
              </a:ext>
            </a:extLst>
          </p:cNvPr>
          <p:cNvGrpSpPr/>
          <p:nvPr/>
        </p:nvGrpSpPr>
        <p:grpSpPr>
          <a:xfrm>
            <a:off x="908704" y="1196752"/>
            <a:ext cx="7323998" cy="4011394"/>
            <a:chOff x="214283" y="1643050"/>
            <a:chExt cx="8975561" cy="5059330"/>
          </a:xfrm>
        </p:grpSpPr>
        <p:sp>
          <p:nvSpPr>
            <p:cNvPr id="7" name="Isosceles Triangle 6">
              <a:extLst>
                <a:ext uri="{FF2B5EF4-FFF2-40B4-BE49-F238E27FC236}">
                  <a16:creationId xmlns:a16="http://schemas.microsoft.com/office/drawing/2014/main" id="{B8ACF15B-ADAD-4288-8F6B-C201A1EEE893}"/>
                </a:ext>
              </a:extLst>
            </p:cNvPr>
            <p:cNvSpPr/>
            <p:nvPr/>
          </p:nvSpPr>
          <p:spPr bwMode="auto">
            <a:xfrm rot="16200000">
              <a:off x="535755" y="2678898"/>
              <a:ext cx="1571635" cy="2214579"/>
            </a:xfrm>
            <a:prstGeom prst="triangle">
              <a:avLst>
                <a:gd name="adj" fmla="val 48887"/>
              </a:avLst>
            </a:prstGeom>
            <a:solidFill>
              <a:srgbClr val="FFFFFF"/>
            </a:solidFill>
            <a:ln w="9525" cap="flat" cmpd="sng" algn="ctr">
              <a:solidFill>
                <a:srgbClr val="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srgbClr val="000000"/>
                </a:solidFill>
              </a:endParaRPr>
            </a:p>
          </p:txBody>
        </p:sp>
        <p:sp>
          <p:nvSpPr>
            <p:cNvPr id="8" name="Trapezoid 7">
              <a:extLst>
                <a:ext uri="{FF2B5EF4-FFF2-40B4-BE49-F238E27FC236}">
                  <a16:creationId xmlns:a16="http://schemas.microsoft.com/office/drawing/2014/main" id="{A8AD7C94-8EE4-4E95-ABDC-AEB54BE96B88}"/>
                </a:ext>
              </a:extLst>
            </p:cNvPr>
            <p:cNvSpPr/>
            <p:nvPr/>
          </p:nvSpPr>
          <p:spPr bwMode="auto">
            <a:xfrm rot="16200000">
              <a:off x="2178828" y="2964651"/>
              <a:ext cx="2500330" cy="1714511"/>
            </a:xfrm>
            <a:prstGeom prst="trapezoid">
              <a:avLst/>
            </a:prstGeom>
            <a:solidFill>
              <a:srgbClr val="FFFFFF"/>
            </a:solidFill>
            <a:ln w="9525" cap="flat" cmpd="sng" algn="ctr">
              <a:solidFill>
                <a:srgbClr val="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a:solidFill>
                  <a:srgbClr val="000000"/>
                </a:solidFill>
              </a:endParaRPr>
            </a:p>
          </p:txBody>
        </p:sp>
        <p:cxnSp>
          <p:nvCxnSpPr>
            <p:cNvPr id="9" name="Straight Connector 8">
              <a:extLst>
                <a:ext uri="{FF2B5EF4-FFF2-40B4-BE49-F238E27FC236}">
                  <a16:creationId xmlns:a16="http://schemas.microsoft.com/office/drawing/2014/main" id="{B462172B-B101-40F4-8D23-9604F8880F8D}"/>
                </a:ext>
              </a:extLst>
            </p:cNvPr>
            <p:cNvCxnSpPr/>
            <p:nvPr/>
          </p:nvCxnSpPr>
          <p:spPr bwMode="auto">
            <a:xfrm rot="5400000">
              <a:off x="5965042" y="3749677"/>
              <a:ext cx="4214842" cy="1588"/>
            </a:xfrm>
            <a:prstGeom prst="line">
              <a:avLst/>
            </a:prstGeom>
            <a:solidFill>
              <a:srgbClr val="00CC99"/>
            </a:solidFill>
            <a:ln w="38100" cap="flat" cmpd="sng" algn="ctr">
              <a:solidFill>
                <a:srgbClr val="000000"/>
              </a:solidFill>
              <a:prstDash val="solid"/>
              <a:round/>
              <a:headEnd type="none" w="med" len="med"/>
              <a:tailEnd type="none" w="med" len="med"/>
            </a:ln>
            <a:effectLst/>
          </p:spPr>
        </p:cxnSp>
        <p:cxnSp>
          <p:nvCxnSpPr>
            <p:cNvPr id="10" name="Straight Connector 9">
              <a:extLst>
                <a:ext uri="{FF2B5EF4-FFF2-40B4-BE49-F238E27FC236}">
                  <a16:creationId xmlns:a16="http://schemas.microsoft.com/office/drawing/2014/main" id="{943C6D5F-4AA9-408B-BDB5-30629EE6847F}"/>
                </a:ext>
              </a:extLst>
            </p:cNvPr>
            <p:cNvCxnSpPr/>
            <p:nvPr/>
          </p:nvCxnSpPr>
          <p:spPr bwMode="auto">
            <a:xfrm rot="16200000" flipH="1">
              <a:off x="4106924" y="3749738"/>
              <a:ext cx="4214840" cy="1465"/>
            </a:xfrm>
            <a:prstGeom prst="line">
              <a:avLst/>
            </a:prstGeom>
            <a:solidFill>
              <a:srgbClr val="00CC99"/>
            </a:solidFill>
            <a:ln w="38100" cap="flat" cmpd="sng" algn="ctr">
              <a:solidFill>
                <a:srgbClr val="000000"/>
              </a:solidFill>
              <a:prstDash val="solid"/>
              <a:round/>
              <a:headEnd type="none" w="med" len="med"/>
              <a:tailEnd type="none" w="med" len="med"/>
            </a:ln>
            <a:effectLst/>
          </p:spPr>
        </p:cxnSp>
        <p:cxnSp>
          <p:nvCxnSpPr>
            <p:cNvPr id="11" name="Straight Connector 10">
              <a:extLst>
                <a:ext uri="{FF2B5EF4-FFF2-40B4-BE49-F238E27FC236}">
                  <a16:creationId xmlns:a16="http://schemas.microsoft.com/office/drawing/2014/main" id="{44948BCA-B60C-4045-847F-141F24A5047B}"/>
                </a:ext>
              </a:extLst>
            </p:cNvPr>
            <p:cNvCxnSpPr/>
            <p:nvPr/>
          </p:nvCxnSpPr>
          <p:spPr bwMode="auto">
            <a:xfrm rot="16200000" flipH="1">
              <a:off x="2249535" y="3749739"/>
              <a:ext cx="4214840" cy="1464"/>
            </a:xfrm>
            <a:prstGeom prst="line">
              <a:avLst/>
            </a:prstGeom>
            <a:solidFill>
              <a:srgbClr val="00CC99"/>
            </a:solidFill>
            <a:ln w="38100" cap="flat" cmpd="sng" algn="ctr">
              <a:solidFill>
                <a:srgbClr val="000000"/>
              </a:solidFill>
              <a:prstDash val="solid"/>
              <a:round/>
              <a:headEnd type="none" w="med" len="med"/>
              <a:tailEnd type="none" w="med" len="med"/>
            </a:ln>
            <a:effectLst/>
          </p:spPr>
        </p:cxnSp>
        <p:sp>
          <p:nvSpPr>
            <p:cNvPr id="12" name="Rectangle 11">
              <a:extLst>
                <a:ext uri="{FF2B5EF4-FFF2-40B4-BE49-F238E27FC236}">
                  <a16:creationId xmlns:a16="http://schemas.microsoft.com/office/drawing/2014/main" id="{2DB64AA5-C59D-42DD-BE28-AD6A8C6376FE}"/>
                </a:ext>
              </a:extLst>
            </p:cNvPr>
            <p:cNvSpPr/>
            <p:nvPr/>
          </p:nvSpPr>
          <p:spPr bwMode="auto">
            <a:xfrm>
              <a:off x="4429124" y="2571742"/>
              <a:ext cx="1714512" cy="2500330"/>
            </a:xfrm>
            <a:prstGeom prst="rect">
              <a:avLst/>
            </a:prstGeom>
            <a:solidFill>
              <a:srgbClr val="FFFFFF">
                <a:lumMod val="85000"/>
              </a:srgbClr>
            </a:solidFill>
            <a:ln w="9525" cap="flat" cmpd="sng" algn="ctr">
              <a:solidFill>
                <a:srgbClr val="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a:solidFill>
                  <a:srgbClr val="000000"/>
                </a:solidFill>
              </a:endParaRPr>
            </a:p>
          </p:txBody>
        </p:sp>
        <p:sp>
          <p:nvSpPr>
            <p:cNvPr id="13" name="Rectangle 12">
              <a:extLst>
                <a:ext uri="{FF2B5EF4-FFF2-40B4-BE49-F238E27FC236}">
                  <a16:creationId xmlns:a16="http://schemas.microsoft.com/office/drawing/2014/main" id="{699D8369-66C4-4464-A8DC-0EEDC4EA3E7B}"/>
                </a:ext>
              </a:extLst>
            </p:cNvPr>
            <p:cNvSpPr/>
            <p:nvPr/>
          </p:nvSpPr>
          <p:spPr bwMode="auto">
            <a:xfrm>
              <a:off x="6286512" y="2571742"/>
              <a:ext cx="1714512" cy="2500330"/>
            </a:xfrm>
            <a:prstGeom prst="rect">
              <a:avLst/>
            </a:prstGeom>
            <a:solidFill>
              <a:srgbClr val="808080">
                <a:lumMod val="40000"/>
                <a:lumOff val="60000"/>
              </a:srgbClr>
            </a:solidFill>
            <a:ln w="9525" cap="flat" cmpd="sng" algn="ctr">
              <a:solidFill>
                <a:srgbClr val="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a:solidFill>
                  <a:srgbClr val="000000"/>
                </a:solidFill>
              </a:endParaRPr>
            </a:p>
          </p:txBody>
        </p:sp>
        <p:sp>
          <p:nvSpPr>
            <p:cNvPr id="14" name="Isosceles Triangle 13">
              <a:extLst>
                <a:ext uri="{FF2B5EF4-FFF2-40B4-BE49-F238E27FC236}">
                  <a16:creationId xmlns:a16="http://schemas.microsoft.com/office/drawing/2014/main" id="{6218EDE6-4EC5-43C1-ABB4-2D577E379AB7}"/>
                </a:ext>
              </a:extLst>
            </p:cNvPr>
            <p:cNvSpPr/>
            <p:nvPr/>
          </p:nvSpPr>
          <p:spPr bwMode="auto">
            <a:xfrm rot="5400000">
              <a:off x="7179487" y="3536155"/>
              <a:ext cx="2428892" cy="500066"/>
            </a:xfrm>
            <a:prstGeom prst="triangle">
              <a:avLst>
                <a:gd name="adj" fmla="val 51988"/>
              </a:avLst>
            </a:prstGeom>
            <a:solidFill>
              <a:srgbClr val="FFFFFF"/>
            </a:solidFill>
            <a:ln w="9525" cap="flat" cmpd="sng" algn="ctr">
              <a:solidFill>
                <a:srgbClr val="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a:solidFill>
                  <a:srgbClr val="000000"/>
                </a:solidFill>
              </a:endParaRPr>
            </a:p>
          </p:txBody>
        </p:sp>
        <p:sp>
          <p:nvSpPr>
            <p:cNvPr id="15" name="TextBox 14">
              <a:extLst>
                <a:ext uri="{FF2B5EF4-FFF2-40B4-BE49-F238E27FC236}">
                  <a16:creationId xmlns:a16="http://schemas.microsoft.com/office/drawing/2014/main" id="{D32E2BDC-7E6F-4200-8F73-0E3DB3934AFA}"/>
                </a:ext>
              </a:extLst>
            </p:cNvPr>
            <p:cNvSpPr txBox="1"/>
            <p:nvPr/>
          </p:nvSpPr>
          <p:spPr>
            <a:xfrm>
              <a:off x="571470" y="1856817"/>
              <a:ext cx="1561152" cy="999193"/>
            </a:xfrm>
            <a:prstGeom prst="rect">
              <a:avLst/>
            </a:prstGeom>
            <a:noFill/>
          </p:spPr>
          <p:txBody>
            <a:bodyPr wrap="square" rtlCol="0">
              <a:spAutoFit/>
            </a:bodyPr>
            <a:lstStyle/>
            <a:p>
              <a:pPr eaLnBrk="0" fontAlgn="base" hangingPunct="0">
                <a:spcBef>
                  <a:spcPct val="0"/>
                </a:spcBef>
                <a:spcAft>
                  <a:spcPct val="0"/>
                </a:spcAft>
                <a:defRPr/>
              </a:pPr>
              <a:r>
                <a:rPr lang="en-GB" sz="1500" kern="0" dirty="0">
                  <a:solidFill>
                    <a:srgbClr val="000000"/>
                  </a:solidFill>
                </a:rPr>
                <a:t>Start up (~</a:t>
              </a:r>
              <a:r>
                <a:rPr lang="en-GB" sz="1500" b="1" kern="0" dirty="0">
                  <a:solidFill>
                    <a:srgbClr val="000000"/>
                  </a:solidFill>
                </a:rPr>
                <a:t>SU</a:t>
              </a:r>
              <a:r>
                <a:rPr lang="en-GB" sz="1500" kern="0" dirty="0">
                  <a:solidFill>
                    <a:srgbClr val="000000"/>
                  </a:solidFill>
                </a:rPr>
                <a:t>)</a:t>
              </a:r>
              <a:endParaRPr lang="en-US" sz="1500" kern="0" dirty="0">
                <a:solidFill>
                  <a:srgbClr val="000000"/>
                </a:solidFill>
              </a:endParaRPr>
            </a:p>
          </p:txBody>
        </p:sp>
        <p:sp>
          <p:nvSpPr>
            <p:cNvPr id="16" name="TextBox 15">
              <a:extLst>
                <a:ext uri="{FF2B5EF4-FFF2-40B4-BE49-F238E27FC236}">
                  <a16:creationId xmlns:a16="http://schemas.microsoft.com/office/drawing/2014/main" id="{ECA8052A-3DA5-4D37-A1C2-0EF1FB1FDE03}"/>
                </a:ext>
              </a:extLst>
            </p:cNvPr>
            <p:cNvSpPr txBox="1"/>
            <p:nvPr/>
          </p:nvSpPr>
          <p:spPr>
            <a:xfrm>
              <a:off x="1216535" y="3383818"/>
              <a:ext cx="1175382" cy="999193"/>
            </a:xfrm>
            <a:prstGeom prst="rect">
              <a:avLst/>
            </a:prstGeom>
            <a:noFill/>
          </p:spPr>
          <p:txBody>
            <a:bodyPr wrap="none" rtlCol="0">
              <a:spAutoFit/>
            </a:bodyPr>
            <a:lstStyle/>
            <a:p>
              <a:pPr algn="ctr" eaLnBrk="0" fontAlgn="base" hangingPunct="0">
                <a:spcBef>
                  <a:spcPct val="0"/>
                </a:spcBef>
                <a:spcAft>
                  <a:spcPct val="0"/>
                </a:spcAft>
                <a:defRPr/>
              </a:pPr>
              <a:r>
                <a:rPr lang="en-GB" sz="1500" kern="0" dirty="0">
                  <a:solidFill>
                    <a:srgbClr val="000000"/>
                  </a:solidFill>
                </a:rPr>
                <a:t>Early</a:t>
              </a:r>
            </a:p>
            <a:p>
              <a:pPr algn="ctr" eaLnBrk="0" fontAlgn="base" hangingPunct="0">
                <a:spcBef>
                  <a:spcPct val="0"/>
                </a:spcBef>
                <a:spcAft>
                  <a:spcPct val="0"/>
                </a:spcAft>
                <a:defRPr/>
              </a:pPr>
              <a:r>
                <a:rPr lang="en-GB" sz="1500" kern="0" dirty="0">
                  <a:solidFill>
                    <a:srgbClr val="000000"/>
                  </a:solidFill>
                </a:rPr>
                <a:t>Outline</a:t>
              </a:r>
              <a:endParaRPr lang="en-US" sz="1500" kern="0" dirty="0">
                <a:solidFill>
                  <a:srgbClr val="000000"/>
                </a:solidFill>
              </a:endParaRPr>
            </a:p>
          </p:txBody>
        </p:sp>
        <p:cxnSp>
          <p:nvCxnSpPr>
            <p:cNvPr id="17" name="Straight Connector 16">
              <a:extLst>
                <a:ext uri="{FF2B5EF4-FFF2-40B4-BE49-F238E27FC236}">
                  <a16:creationId xmlns:a16="http://schemas.microsoft.com/office/drawing/2014/main" id="{8784D95F-FDB2-4D62-9775-E3D5F44B10F4}"/>
                </a:ext>
              </a:extLst>
            </p:cNvPr>
            <p:cNvCxnSpPr/>
            <p:nvPr/>
          </p:nvCxnSpPr>
          <p:spPr bwMode="auto">
            <a:xfrm rot="16200000" flipH="1">
              <a:off x="393610" y="3749738"/>
              <a:ext cx="4214840" cy="1464"/>
            </a:xfrm>
            <a:prstGeom prst="line">
              <a:avLst/>
            </a:prstGeom>
            <a:solidFill>
              <a:srgbClr val="00CC99"/>
            </a:solidFill>
            <a:ln w="38100" cap="flat" cmpd="sng" algn="ctr">
              <a:solidFill>
                <a:srgbClr val="000000"/>
              </a:solidFill>
              <a:prstDash val="solid"/>
              <a:round/>
              <a:headEnd type="none" w="med" len="med"/>
              <a:tailEnd type="none" w="med" len="med"/>
            </a:ln>
            <a:effectLst/>
          </p:spPr>
        </p:cxnSp>
        <p:sp>
          <p:nvSpPr>
            <p:cNvPr id="18" name="TextBox 17">
              <a:extLst>
                <a:ext uri="{FF2B5EF4-FFF2-40B4-BE49-F238E27FC236}">
                  <a16:creationId xmlns:a16="http://schemas.microsoft.com/office/drawing/2014/main" id="{885AF91F-2905-4D00-9D9B-44DE6E6BC989}"/>
                </a:ext>
              </a:extLst>
            </p:cNvPr>
            <p:cNvSpPr txBox="1"/>
            <p:nvPr/>
          </p:nvSpPr>
          <p:spPr>
            <a:xfrm>
              <a:off x="2774006" y="1856813"/>
              <a:ext cx="1370372" cy="999193"/>
            </a:xfrm>
            <a:prstGeom prst="rect">
              <a:avLst/>
            </a:prstGeom>
            <a:noFill/>
          </p:spPr>
          <p:txBody>
            <a:bodyPr wrap="none" rtlCol="0">
              <a:spAutoFit/>
            </a:bodyPr>
            <a:lstStyle/>
            <a:p>
              <a:pPr eaLnBrk="0" fontAlgn="base" hangingPunct="0">
                <a:spcBef>
                  <a:spcPct val="0"/>
                </a:spcBef>
                <a:spcAft>
                  <a:spcPct val="0"/>
                </a:spcAft>
                <a:defRPr/>
              </a:pPr>
              <a:r>
                <a:rPr lang="en-GB" sz="1500" kern="0" dirty="0">
                  <a:solidFill>
                    <a:srgbClr val="000000"/>
                  </a:solidFill>
                </a:rPr>
                <a:t>Initiation</a:t>
              </a:r>
            </a:p>
            <a:p>
              <a:pPr eaLnBrk="0" fontAlgn="base" hangingPunct="0">
                <a:spcBef>
                  <a:spcPct val="0"/>
                </a:spcBef>
                <a:spcAft>
                  <a:spcPct val="0"/>
                </a:spcAft>
                <a:defRPr/>
              </a:pPr>
              <a:r>
                <a:rPr lang="en-GB" sz="1500" kern="0" dirty="0">
                  <a:solidFill>
                    <a:srgbClr val="000000"/>
                  </a:solidFill>
                </a:rPr>
                <a:t>(~</a:t>
              </a:r>
              <a:r>
                <a:rPr lang="en-GB" sz="1500" b="1" kern="0" dirty="0">
                  <a:solidFill>
                    <a:srgbClr val="000000"/>
                  </a:solidFill>
                </a:rPr>
                <a:t>IP</a:t>
              </a:r>
              <a:r>
                <a:rPr lang="en-GB" sz="1500" kern="0" dirty="0">
                  <a:solidFill>
                    <a:srgbClr val="000000"/>
                  </a:solidFill>
                </a:rPr>
                <a:t>)</a:t>
              </a:r>
              <a:endParaRPr lang="en-US" sz="1500" kern="0" dirty="0">
                <a:solidFill>
                  <a:srgbClr val="000000"/>
                </a:solidFill>
              </a:endParaRPr>
            </a:p>
          </p:txBody>
        </p:sp>
        <p:sp>
          <p:nvSpPr>
            <p:cNvPr id="19" name="TextBox 18">
              <a:extLst>
                <a:ext uri="{FF2B5EF4-FFF2-40B4-BE49-F238E27FC236}">
                  <a16:creationId xmlns:a16="http://schemas.microsoft.com/office/drawing/2014/main" id="{B17EAACB-102A-45A1-BE8F-ECA2C2217838}"/>
                </a:ext>
              </a:extLst>
            </p:cNvPr>
            <p:cNvSpPr txBox="1"/>
            <p:nvPr/>
          </p:nvSpPr>
          <p:spPr>
            <a:xfrm>
              <a:off x="2658272" y="3228801"/>
              <a:ext cx="1555492" cy="1415523"/>
            </a:xfrm>
            <a:prstGeom prst="rect">
              <a:avLst/>
            </a:prstGeom>
            <a:noFill/>
          </p:spPr>
          <p:txBody>
            <a:bodyPr wrap="none" rtlCol="0">
              <a:spAutoFit/>
            </a:bodyPr>
            <a:lstStyle/>
            <a:p>
              <a:pPr algn="ctr" eaLnBrk="0" fontAlgn="base" hangingPunct="0">
                <a:spcBef>
                  <a:spcPct val="0"/>
                </a:spcBef>
                <a:spcAft>
                  <a:spcPct val="0"/>
                </a:spcAft>
                <a:defRPr/>
              </a:pPr>
              <a:r>
                <a:rPr lang="en-GB" sz="1500" kern="0" dirty="0">
                  <a:solidFill>
                    <a:srgbClr val="000000"/>
                  </a:solidFill>
                </a:rPr>
                <a:t>Detailed</a:t>
              </a:r>
            </a:p>
            <a:p>
              <a:pPr algn="ctr" eaLnBrk="0" fontAlgn="base" hangingPunct="0">
                <a:spcBef>
                  <a:spcPct val="0"/>
                </a:spcBef>
                <a:spcAft>
                  <a:spcPct val="0"/>
                </a:spcAft>
                <a:defRPr/>
              </a:pPr>
              <a:r>
                <a:rPr lang="en-GB" sz="1500" kern="0" dirty="0">
                  <a:solidFill>
                    <a:srgbClr val="000000"/>
                  </a:solidFill>
                </a:rPr>
                <a:t>Scoping &amp; </a:t>
              </a:r>
            </a:p>
            <a:p>
              <a:pPr algn="ctr" eaLnBrk="0" fontAlgn="base" hangingPunct="0">
                <a:spcBef>
                  <a:spcPct val="0"/>
                </a:spcBef>
                <a:spcAft>
                  <a:spcPct val="0"/>
                </a:spcAft>
                <a:defRPr/>
              </a:pPr>
              <a:r>
                <a:rPr lang="en-GB" sz="1500" kern="0" dirty="0">
                  <a:solidFill>
                    <a:srgbClr val="000000"/>
                  </a:solidFill>
                </a:rPr>
                <a:t>Planning</a:t>
              </a:r>
              <a:endParaRPr lang="en-US" sz="1500" kern="0" dirty="0">
                <a:solidFill>
                  <a:srgbClr val="000000"/>
                </a:solidFill>
              </a:endParaRPr>
            </a:p>
          </p:txBody>
        </p:sp>
        <p:sp>
          <p:nvSpPr>
            <p:cNvPr id="20" name="TextBox 19">
              <a:extLst>
                <a:ext uri="{FF2B5EF4-FFF2-40B4-BE49-F238E27FC236}">
                  <a16:creationId xmlns:a16="http://schemas.microsoft.com/office/drawing/2014/main" id="{FE3EF377-5B9E-4334-9F73-706DCC686D22}"/>
                </a:ext>
              </a:extLst>
            </p:cNvPr>
            <p:cNvSpPr txBox="1"/>
            <p:nvPr/>
          </p:nvSpPr>
          <p:spPr>
            <a:xfrm>
              <a:off x="4553781" y="3228801"/>
              <a:ext cx="1466635" cy="1415523"/>
            </a:xfrm>
            <a:prstGeom prst="rect">
              <a:avLst/>
            </a:prstGeom>
            <a:noFill/>
          </p:spPr>
          <p:txBody>
            <a:bodyPr wrap="none" rtlCol="0">
              <a:spAutoFit/>
            </a:bodyPr>
            <a:lstStyle/>
            <a:p>
              <a:pPr algn="ctr" eaLnBrk="0" fontAlgn="base" hangingPunct="0">
                <a:spcBef>
                  <a:spcPct val="0"/>
                </a:spcBef>
                <a:spcAft>
                  <a:spcPct val="0"/>
                </a:spcAft>
                <a:defRPr/>
              </a:pPr>
              <a:r>
                <a:rPr lang="en-GB" sz="1500" kern="0" dirty="0">
                  <a:solidFill>
                    <a:srgbClr val="000000"/>
                  </a:solidFill>
                </a:rPr>
                <a:t>An</a:t>
              </a:r>
            </a:p>
            <a:p>
              <a:pPr algn="ctr" eaLnBrk="0" fontAlgn="base" hangingPunct="0">
                <a:spcBef>
                  <a:spcPct val="0"/>
                </a:spcBef>
                <a:spcAft>
                  <a:spcPct val="0"/>
                </a:spcAft>
                <a:defRPr/>
              </a:pPr>
              <a:r>
                <a:rPr lang="en-GB" sz="1500" kern="0" dirty="0">
                  <a:solidFill>
                    <a:srgbClr val="000000"/>
                  </a:solidFill>
                </a:rPr>
                <a:t>Execution</a:t>
              </a:r>
            </a:p>
            <a:p>
              <a:pPr algn="ctr" eaLnBrk="0" fontAlgn="base" hangingPunct="0">
                <a:spcBef>
                  <a:spcPct val="0"/>
                </a:spcBef>
                <a:spcAft>
                  <a:spcPct val="0"/>
                </a:spcAft>
                <a:defRPr/>
              </a:pPr>
              <a:r>
                <a:rPr lang="en-GB" sz="1500" kern="0" dirty="0">
                  <a:solidFill>
                    <a:srgbClr val="000000"/>
                  </a:solidFill>
                </a:rPr>
                <a:t>Stage</a:t>
              </a:r>
              <a:endParaRPr lang="en-US" sz="1500" kern="0" dirty="0">
                <a:solidFill>
                  <a:srgbClr val="000000"/>
                </a:solidFill>
              </a:endParaRPr>
            </a:p>
          </p:txBody>
        </p:sp>
        <p:sp>
          <p:nvSpPr>
            <p:cNvPr id="21" name="TextBox 20">
              <a:extLst>
                <a:ext uri="{FF2B5EF4-FFF2-40B4-BE49-F238E27FC236}">
                  <a16:creationId xmlns:a16="http://schemas.microsoft.com/office/drawing/2014/main" id="{26A47F25-D8CE-464F-A1EE-A66541EAB96D}"/>
                </a:ext>
              </a:extLst>
            </p:cNvPr>
            <p:cNvSpPr txBox="1"/>
            <p:nvPr/>
          </p:nvSpPr>
          <p:spPr>
            <a:xfrm>
              <a:off x="6338293" y="3085926"/>
              <a:ext cx="1466635" cy="1415523"/>
            </a:xfrm>
            <a:prstGeom prst="rect">
              <a:avLst/>
            </a:prstGeom>
            <a:noFill/>
          </p:spPr>
          <p:txBody>
            <a:bodyPr wrap="none" rtlCol="0">
              <a:spAutoFit/>
            </a:bodyPr>
            <a:lstStyle/>
            <a:p>
              <a:pPr algn="ctr" eaLnBrk="0" fontAlgn="base" hangingPunct="0">
                <a:spcBef>
                  <a:spcPct val="0"/>
                </a:spcBef>
                <a:spcAft>
                  <a:spcPct val="0"/>
                </a:spcAft>
                <a:defRPr/>
              </a:pPr>
              <a:r>
                <a:rPr lang="en-GB" sz="1500" kern="0" dirty="0">
                  <a:solidFill>
                    <a:srgbClr val="000000"/>
                  </a:solidFill>
                </a:rPr>
                <a:t>An</a:t>
              </a:r>
            </a:p>
            <a:p>
              <a:pPr algn="ctr" eaLnBrk="0" fontAlgn="base" hangingPunct="0">
                <a:spcBef>
                  <a:spcPct val="0"/>
                </a:spcBef>
                <a:spcAft>
                  <a:spcPct val="0"/>
                </a:spcAft>
                <a:defRPr/>
              </a:pPr>
              <a:r>
                <a:rPr lang="en-GB" sz="1500" kern="0" dirty="0">
                  <a:solidFill>
                    <a:srgbClr val="000000"/>
                  </a:solidFill>
                </a:rPr>
                <a:t>Execution</a:t>
              </a:r>
            </a:p>
            <a:p>
              <a:pPr algn="ctr" eaLnBrk="0" fontAlgn="base" hangingPunct="0">
                <a:spcBef>
                  <a:spcPct val="0"/>
                </a:spcBef>
                <a:spcAft>
                  <a:spcPct val="0"/>
                </a:spcAft>
                <a:defRPr/>
              </a:pPr>
              <a:r>
                <a:rPr lang="en-GB" sz="1500" kern="0" dirty="0">
                  <a:solidFill>
                    <a:srgbClr val="000000"/>
                  </a:solidFill>
                </a:rPr>
                <a:t>Stage</a:t>
              </a:r>
              <a:endParaRPr lang="en-US" sz="1500" kern="0" dirty="0">
                <a:solidFill>
                  <a:srgbClr val="000000"/>
                </a:solidFill>
              </a:endParaRPr>
            </a:p>
          </p:txBody>
        </p:sp>
        <p:sp>
          <p:nvSpPr>
            <p:cNvPr id="22" name="TextBox 21">
              <a:extLst>
                <a:ext uri="{FF2B5EF4-FFF2-40B4-BE49-F238E27FC236}">
                  <a16:creationId xmlns:a16="http://schemas.microsoft.com/office/drawing/2014/main" id="{D413CE57-EEEC-4D96-B99F-7FE8C7F984E0}"/>
                </a:ext>
              </a:extLst>
            </p:cNvPr>
            <p:cNvSpPr txBox="1"/>
            <p:nvPr/>
          </p:nvSpPr>
          <p:spPr>
            <a:xfrm>
              <a:off x="8258820" y="3288359"/>
              <a:ext cx="931024" cy="999193"/>
            </a:xfrm>
            <a:prstGeom prst="rect">
              <a:avLst/>
            </a:prstGeom>
            <a:solidFill>
              <a:srgbClr val="FFFFFF"/>
            </a:solidFill>
          </p:spPr>
          <p:txBody>
            <a:bodyPr wrap="none" rtlCol="0">
              <a:spAutoFit/>
            </a:bodyPr>
            <a:lstStyle/>
            <a:p>
              <a:pPr eaLnBrk="0" fontAlgn="base" hangingPunct="0">
                <a:spcBef>
                  <a:spcPct val="0"/>
                </a:spcBef>
                <a:spcAft>
                  <a:spcPct val="0"/>
                </a:spcAft>
                <a:defRPr/>
              </a:pPr>
              <a:r>
                <a:rPr lang="en-GB" sz="1500" kern="0" dirty="0">
                  <a:solidFill>
                    <a:srgbClr val="000000"/>
                  </a:solidFill>
                </a:rPr>
                <a:t>Close</a:t>
              </a:r>
            </a:p>
            <a:p>
              <a:pPr eaLnBrk="0" fontAlgn="base" hangingPunct="0">
                <a:spcBef>
                  <a:spcPct val="0"/>
                </a:spcBef>
                <a:spcAft>
                  <a:spcPct val="0"/>
                </a:spcAft>
                <a:defRPr/>
              </a:pPr>
              <a:r>
                <a:rPr lang="en-GB" sz="1500" kern="0" dirty="0">
                  <a:solidFill>
                    <a:srgbClr val="000000"/>
                  </a:solidFill>
                </a:rPr>
                <a:t>(~</a:t>
              </a:r>
              <a:r>
                <a:rPr lang="en-GB" sz="1500" b="1" kern="0" dirty="0">
                  <a:solidFill>
                    <a:srgbClr val="000000"/>
                  </a:solidFill>
                </a:rPr>
                <a:t>CP</a:t>
              </a:r>
              <a:r>
                <a:rPr lang="en-GB" sz="1500" kern="0" dirty="0">
                  <a:solidFill>
                    <a:srgbClr val="000000"/>
                  </a:solidFill>
                </a:rPr>
                <a:t>)</a:t>
              </a:r>
              <a:endParaRPr lang="en-US" sz="1500" kern="0" dirty="0">
                <a:solidFill>
                  <a:srgbClr val="000000"/>
                </a:solidFill>
              </a:endParaRPr>
            </a:p>
          </p:txBody>
        </p:sp>
        <p:sp>
          <p:nvSpPr>
            <p:cNvPr id="23" name="TextBox 22">
              <a:extLst>
                <a:ext uri="{FF2B5EF4-FFF2-40B4-BE49-F238E27FC236}">
                  <a16:creationId xmlns:a16="http://schemas.microsoft.com/office/drawing/2014/main" id="{30C1E2F4-4043-4688-959B-7BA99CE29700}"/>
                </a:ext>
              </a:extLst>
            </p:cNvPr>
            <p:cNvSpPr txBox="1"/>
            <p:nvPr/>
          </p:nvSpPr>
          <p:spPr>
            <a:xfrm>
              <a:off x="1665357" y="5786454"/>
              <a:ext cx="1654221" cy="915926"/>
            </a:xfrm>
            <a:prstGeom prst="rect">
              <a:avLst/>
            </a:prstGeom>
            <a:noFill/>
          </p:spPr>
          <p:txBody>
            <a:bodyPr wrap="none" rtlCol="0">
              <a:spAutoFit/>
            </a:bodyPr>
            <a:lstStyle/>
            <a:p>
              <a:pPr algn="ctr" eaLnBrk="0" fontAlgn="base" hangingPunct="0">
                <a:spcBef>
                  <a:spcPct val="0"/>
                </a:spcBef>
                <a:spcAft>
                  <a:spcPct val="0"/>
                </a:spcAft>
                <a:defRPr/>
              </a:pPr>
              <a:r>
                <a:rPr lang="en-GB" sz="1350" kern="0" dirty="0">
                  <a:solidFill>
                    <a:srgbClr val="000000"/>
                  </a:solidFill>
                </a:rPr>
                <a:t>Key Decision</a:t>
              </a:r>
            </a:p>
            <a:p>
              <a:pPr algn="ctr" eaLnBrk="0" fontAlgn="base" hangingPunct="0">
                <a:spcBef>
                  <a:spcPct val="0"/>
                </a:spcBef>
                <a:spcAft>
                  <a:spcPct val="0"/>
                </a:spcAft>
                <a:defRPr/>
              </a:pPr>
              <a:r>
                <a:rPr lang="en-GB" sz="1350" kern="0" dirty="0">
                  <a:solidFill>
                    <a:srgbClr val="000000"/>
                  </a:solidFill>
                </a:rPr>
                <a:t>Point</a:t>
              </a:r>
              <a:endParaRPr lang="en-US" sz="1350" kern="0" dirty="0">
                <a:solidFill>
                  <a:srgbClr val="000000"/>
                </a:solidFill>
              </a:endParaRPr>
            </a:p>
          </p:txBody>
        </p:sp>
        <p:sp>
          <p:nvSpPr>
            <p:cNvPr id="24" name="TextBox 23">
              <a:extLst>
                <a:ext uri="{FF2B5EF4-FFF2-40B4-BE49-F238E27FC236}">
                  <a16:creationId xmlns:a16="http://schemas.microsoft.com/office/drawing/2014/main" id="{93E24F14-8C88-4DAC-B9D9-38945BF59F2A}"/>
                </a:ext>
              </a:extLst>
            </p:cNvPr>
            <p:cNvSpPr txBox="1"/>
            <p:nvPr/>
          </p:nvSpPr>
          <p:spPr>
            <a:xfrm>
              <a:off x="3522746" y="5786454"/>
              <a:ext cx="1654221" cy="915926"/>
            </a:xfrm>
            <a:prstGeom prst="rect">
              <a:avLst/>
            </a:prstGeom>
            <a:noFill/>
          </p:spPr>
          <p:txBody>
            <a:bodyPr wrap="none" rtlCol="0">
              <a:spAutoFit/>
            </a:bodyPr>
            <a:lstStyle/>
            <a:p>
              <a:pPr algn="ctr" eaLnBrk="0" fontAlgn="base" hangingPunct="0">
                <a:spcBef>
                  <a:spcPct val="0"/>
                </a:spcBef>
                <a:spcAft>
                  <a:spcPct val="0"/>
                </a:spcAft>
                <a:defRPr/>
              </a:pPr>
              <a:r>
                <a:rPr lang="en-GB" sz="1350" kern="0" dirty="0">
                  <a:solidFill>
                    <a:srgbClr val="000000"/>
                  </a:solidFill>
                </a:rPr>
                <a:t>Key Decision</a:t>
              </a:r>
            </a:p>
            <a:p>
              <a:pPr algn="ctr" eaLnBrk="0" fontAlgn="base" hangingPunct="0">
                <a:spcBef>
                  <a:spcPct val="0"/>
                </a:spcBef>
                <a:spcAft>
                  <a:spcPct val="0"/>
                </a:spcAft>
                <a:defRPr/>
              </a:pPr>
              <a:r>
                <a:rPr lang="en-GB" sz="1350" kern="0" dirty="0">
                  <a:solidFill>
                    <a:srgbClr val="000000"/>
                  </a:solidFill>
                </a:rPr>
                <a:t>Point</a:t>
              </a:r>
              <a:endParaRPr lang="en-US" sz="1350" kern="0" dirty="0">
                <a:solidFill>
                  <a:srgbClr val="000000"/>
                </a:solidFill>
              </a:endParaRPr>
            </a:p>
          </p:txBody>
        </p:sp>
        <p:sp>
          <p:nvSpPr>
            <p:cNvPr id="25" name="TextBox 24">
              <a:extLst>
                <a:ext uri="{FF2B5EF4-FFF2-40B4-BE49-F238E27FC236}">
                  <a16:creationId xmlns:a16="http://schemas.microsoft.com/office/drawing/2014/main" id="{9C5E0475-4091-4698-B27B-B4F52BA9F059}"/>
                </a:ext>
              </a:extLst>
            </p:cNvPr>
            <p:cNvSpPr txBox="1"/>
            <p:nvPr/>
          </p:nvSpPr>
          <p:spPr>
            <a:xfrm>
              <a:off x="5380135" y="5786454"/>
              <a:ext cx="1654221" cy="915926"/>
            </a:xfrm>
            <a:prstGeom prst="rect">
              <a:avLst/>
            </a:prstGeom>
            <a:noFill/>
          </p:spPr>
          <p:txBody>
            <a:bodyPr wrap="none" rtlCol="0">
              <a:spAutoFit/>
            </a:bodyPr>
            <a:lstStyle/>
            <a:p>
              <a:pPr algn="ctr" eaLnBrk="0" fontAlgn="base" hangingPunct="0">
                <a:spcBef>
                  <a:spcPct val="0"/>
                </a:spcBef>
                <a:spcAft>
                  <a:spcPct val="0"/>
                </a:spcAft>
                <a:defRPr/>
              </a:pPr>
              <a:r>
                <a:rPr lang="en-GB" sz="1350" kern="0" dirty="0">
                  <a:solidFill>
                    <a:srgbClr val="000000"/>
                  </a:solidFill>
                </a:rPr>
                <a:t>Key Decision</a:t>
              </a:r>
            </a:p>
            <a:p>
              <a:pPr algn="ctr" eaLnBrk="0" fontAlgn="base" hangingPunct="0">
                <a:spcBef>
                  <a:spcPct val="0"/>
                </a:spcBef>
                <a:spcAft>
                  <a:spcPct val="0"/>
                </a:spcAft>
                <a:defRPr/>
              </a:pPr>
              <a:r>
                <a:rPr lang="en-GB" sz="1350" kern="0" dirty="0">
                  <a:solidFill>
                    <a:srgbClr val="000000"/>
                  </a:solidFill>
                </a:rPr>
                <a:t>Point</a:t>
              </a:r>
              <a:endParaRPr lang="en-US" sz="1350" kern="0" dirty="0">
                <a:solidFill>
                  <a:srgbClr val="000000"/>
                </a:solidFill>
              </a:endParaRPr>
            </a:p>
          </p:txBody>
        </p:sp>
      </p:grpSp>
    </p:spTree>
    <p:extLst>
      <p:ext uri="{BB962C8B-B14F-4D97-AF65-F5344CB8AC3E}">
        <p14:creationId xmlns:p14="http://schemas.microsoft.com/office/powerpoint/2010/main" val="3753774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30FBC-7D63-43FE-90C2-0A97DED35B0D}"/>
              </a:ext>
            </a:extLst>
          </p:cNvPr>
          <p:cNvSpPr>
            <a:spLocks noGrp="1"/>
          </p:cNvSpPr>
          <p:nvPr>
            <p:ph type="title"/>
          </p:nvPr>
        </p:nvSpPr>
        <p:spPr>
          <a:xfrm>
            <a:off x="457200" y="121668"/>
            <a:ext cx="8229600" cy="664015"/>
          </a:xfrm>
        </p:spPr>
        <p:txBody>
          <a:bodyPr/>
          <a:lstStyle/>
          <a:p>
            <a:r>
              <a:rPr lang="en-GB" sz="3200" b="1" dirty="0"/>
              <a:t>Project Management Structure – PRINCE2</a:t>
            </a:r>
            <a:endParaRPr lang="en-GB" sz="3200" dirty="0"/>
          </a:p>
        </p:txBody>
      </p:sp>
      <p:sp>
        <p:nvSpPr>
          <p:cNvPr id="4" name="Date Placeholder 3">
            <a:extLst>
              <a:ext uri="{FF2B5EF4-FFF2-40B4-BE49-F238E27FC236}">
                <a16:creationId xmlns:a16="http://schemas.microsoft.com/office/drawing/2014/main" id="{A5CF7E32-7A04-4B43-8D10-3818E93DBC04}"/>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55FCE111-CF3F-4814-9CB1-11AE131A5A12}"/>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grpSp>
        <p:nvGrpSpPr>
          <p:cNvPr id="6" name="Group 5">
            <a:extLst>
              <a:ext uri="{FF2B5EF4-FFF2-40B4-BE49-F238E27FC236}">
                <a16:creationId xmlns:a16="http://schemas.microsoft.com/office/drawing/2014/main" id="{774390A1-9DFD-4CE1-8FD4-C81429343909}"/>
              </a:ext>
            </a:extLst>
          </p:cNvPr>
          <p:cNvGrpSpPr/>
          <p:nvPr/>
        </p:nvGrpSpPr>
        <p:grpSpPr>
          <a:xfrm>
            <a:off x="0" y="1052736"/>
            <a:ext cx="9036496" cy="4536504"/>
            <a:chOff x="775157" y="1214422"/>
            <a:chExt cx="8225159" cy="5010184"/>
          </a:xfrm>
        </p:grpSpPr>
        <p:sp>
          <p:nvSpPr>
            <p:cNvPr id="7" name="TextBox 6">
              <a:extLst>
                <a:ext uri="{FF2B5EF4-FFF2-40B4-BE49-F238E27FC236}">
                  <a16:creationId xmlns:a16="http://schemas.microsoft.com/office/drawing/2014/main" id="{14BFAFCF-9226-47CA-8572-025C6DCCBEB5}"/>
                </a:ext>
              </a:extLst>
            </p:cNvPr>
            <p:cNvSpPr txBox="1"/>
            <p:nvPr/>
          </p:nvSpPr>
          <p:spPr>
            <a:xfrm>
              <a:off x="2602098" y="1214422"/>
              <a:ext cx="4049325" cy="449385"/>
            </a:xfrm>
            <a:prstGeom prst="rect">
              <a:avLst/>
            </a:prstGeom>
            <a:noFill/>
            <a:ln>
              <a:solidFill>
                <a:sysClr val="windowText" lastClr="000000"/>
              </a:solidFill>
            </a:ln>
          </p:spPr>
          <p:txBody>
            <a:bodyPr wrap="none" rtlCol="0">
              <a:spAutoFit/>
            </a:bodyPr>
            <a:lstStyle/>
            <a:p>
              <a:pPr algn="ctr">
                <a:defRPr/>
              </a:pPr>
              <a:r>
                <a:rPr lang="en-GB" sz="1200" kern="0" dirty="0">
                  <a:solidFill>
                    <a:prstClr val="black"/>
                  </a:solidFill>
                </a:rPr>
                <a:t>Corporate or Programme Management</a:t>
              </a:r>
              <a:endParaRPr lang="en-US" sz="1200" kern="0" dirty="0">
                <a:solidFill>
                  <a:prstClr val="black"/>
                </a:solidFill>
              </a:endParaRPr>
            </a:p>
          </p:txBody>
        </p:sp>
        <p:cxnSp>
          <p:nvCxnSpPr>
            <p:cNvPr id="8" name="Straight Connector 7">
              <a:extLst>
                <a:ext uri="{FF2B5EF4-FFF2-40B4-BE49-F238E27FC236}">
                  <a16:creationId xmlns:a16="http://schemas.microsoft.com/office/drawing/2014/main" id="{F76D4CD8-CA7E-4336-899C-7C53C806C2B6}"/>
                </a:ext>
              </a:extLst>
            </p:cNvPr>
            <p:cNvCxnSpPr>
              <a:stCxn id="7" idx="2"/>
            </p:cNvCxnSpPr>
            <p:nvPr/>
          </p:nvCxnSpPr>
          <p:spPr bwMode="auto">
            <a:xfrm>
              <a:off x="4626760" y="1663807"/>
              <a:ext cx="16679" cy="3765457"/>
            </a:xfrm>
            <a:prstGeom prst="line">
              <a:avLst/>
            </a:prstGeom>
            <a:solidFill>
              <a:srgbClr val="4F81BD"/>
            </a:solidFill>
            <a:ln w="38100" cap="flat" cmpd="sng" algn="ctr">
              <a:solidFill>
                <a:sysClr val="windowText" lastClr="000000"/>
              </a:solidFill>
              <a:prstDash val="solid"/>
              <a:round/>
              <a:headEnd type="none" w="med" len="med"/>
              <a:tailEnd type="none" w="med" len="med"/>
            </a:ln>
            <a:effectLst/>
          </p:spPr>
        </p:cxnSp>
        <p:grpSp>
          <p:nvGrpSpPr>
            <p:cNvPr id="9" name="Group 22">
              <a:extLst>
                <a:ext uri="{FF2B5EF4-FFF2-40B4-BE49-F238E27FC236}">
                  <a16:creationId xmlns:a16="http://schemas.microsoft.com/office/drawing/2014/main" id="{392F30AA-3918-4462-8B1F-4AB3CA7AB4AB}"/>
                </a:ext>
              </a:extLst>
            </p:cNvPr>
            <p:cNvGrpSpPr/>
            <p:nvPr/>
          </p:nvGrpSpPr>
          <p:grpSpPr>
            <a:xfrm>
              <a:off x="3300332" y="5429264"/>
              <a:ext cx="2652730" cy="795342"/>
              <a:chOff x="3571868" y="4429132"/>
              <a:chExt cx="2652730" cy="795342"/>
            </a:xfrm>
          </p:grpSpPr>
          <p:sp>
            <p:nvSpPr>
              <p:cNvPr id="30" name="Rectangle 29">
                <a:extLst>
                  <a:ext uri="{FF2B5EF4-FFF2-40B4-BE49-F238E27FC236}">
                    <a16:creationId xmlns:a16="http://schemas.microsoft.com/office/drawing/2014/main" id="{AEC97596-EFDA-4C13-8586-4C008F503048}"/>
                  </a:ext>
                </a:extLst>
              </p:cNvPr>
              <p:cNvSpPr/>
              <p:nvPr/>
            </p:nvSpPr>
            <p:spPr bwMode="auto">
              <a:xfrm>
                <a:off x="3571868" y="4429132"/>
                <a:ext cx="2357454" cy="500066"/>
              </a:xfrm>
              <a:prstGeom prst="rect">
                <a:avLst/>
              </a:prstGeom>
              <a:no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sp>
            <p:nvSpPr>
              <p:cNvPr id="31" name="Rectangle 30">
                <a:extLst>
                  <a:ext uri="{FF2B5EF4-FFF2-40B4-BE49-F238E27FC236}">
                    <a16:creationId xmlns:a16="http://schemas.microsoft.com/office/drawing/2014/main" id="{72E57BE8-2E95-4F6E-8EE2-1F6D3E557E46}"/>
                  </a:ext>
                </a:extLst>
              </p:cNvPr>
              <p:cNvSpPr/>
              <p:nvPr/>
            </p:nvSpPr>
            <p:spPr bwMode="auto">
              <a:xfrm>
                <a:off x="3724268" y="4581532"/>
                <a:ext cx="2357454" cy="500066"/>
              </a:xfrm>
              <a:prstGeom prst="rect">
                <a:avLst/>
              </a:prstGeom>
              <a:solidFill>
                <a:sysClr val="window" lastClr="FFFFFF"/>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grpSp>
            <p:nvGrpSpPr>
              <p:cNvPr id="32" name="Group 21">
                <a:extLst>
                  <a:ext uri="{FF2B5EF4-FFF2-40B4-BE49-F238E27FC236}">
                    <a16:creationId xmlns:a16="http://schemas.microsoft.com/office/drawing/2014/main" id="{83A0B09A-D1DB-4A39-BFC5-E00D99206FBB}"/>
                  </a:ext>
                </a:extLst>
              </p:cNvPr>
              <p:cNvGrpSpPr/>
              <p:nvPr/>
            </p:nvGrpSpPr>
            <p:grpSpPr>
              <a:xfrm>
                <a:off x="3867023" y="4724408"/>
                <a:ext cx="2357575" cy="500066"/>
                <a:chOff x="3867023" y="4724408"/>
                <a:chExt cx="2357575" cy="500066"/>
              </a:xfrm>
            </p:grpSpPr>
            <p:sp>
              <p:nvSpPr>
                <p:cNvPr id="33" name="Rectangle 32">
                  <a:extLst>
                    <a:ext uri="{FF2B5EF4-FFF2-40B4-BE49-F238E27FC236}">
                      <a16:creationId xmlns:a16="http://schemas.microsoft.com/office/drawing/2014/main" id="{70CF0603-0CFA-43F9-AE0B-93D360163E22}"/>
                    </a:ext>
                  </a:extLst>
                </p:cNvPr>
                <p:cNvSpPr/>
                <p:nvPr/>
              </p:nvSpPr>
              <p:spPr bwMode="auto">
                <a:xfrm>
                  <a:off x="3867144" y="4724408"/>
                  <a:ext cx="2357454" cy="500066"/>
                </a:xfrm>
                <a:prstGeom prst="rect">
                  <a:avLst/>
                </a:prstGeom>
                <a:solidFill>
                  <a:sysClr val="window" lastClr="FFFFFF"/>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sp>
              <p:nvSpPr>
                <p:cNvPr id="34" name="TextBox 33">
                  <a:extLst>
                    <a:ext uri="{FF2B5EF4-FFF2-40B4-BE49-F238E27FC236}">
                      <a16:creationId xmlns:a16="http://schemas.microsoft.com/office/drawing/2014/main" id="{B990172A-0B5B-41EA-A5F0-1C50FE3DA224}"/>
                    </a:ext>
                  </a:extLst>
                </p:cNvPr>
                <p:cNvSpPr txBox="1"/>
                <p:nvPr/>
              </p:nvSpPr>
              <p:spPr>
                <a:xfrm>
                  <a:off x="3867023" y="4743610"/>
                  <a:ext cx="1973190" cy="449384"/>
                </a:xfrm>
                <a:prstGeom prst="rect">
                  <a:avLst/>
                </a:prstGeom>
                <a:noFill/>
                <a:ln>
                  <a:noFill/>
                </a:ln>
              </p:spPr>
              <p:txBody>
                <a:bodyPr wrap="none" rtlCol="0">
                  <a:spAutoFit/>
                </a:bodyPr>
                <a:lstStyle/>
                <a:p>
                  <a:pPr>
                    <a:defRPr/>
                  </a:pPr>
                  <a:r>
                    <a:rPr lang="en-GB" sz="1200" kern="0" dirty="0">
                      <a:solidFill>
                        <a:prstClr val="black"/>
                      </a:solidFill>
                    </a:rPr>
                    <a:t>Team Manager(s)</a:t>
                  </a:r>
                  <a:endParaRPr lang="en-US" sz="1200" kern="0" dirty="0">
                    <a:solidFill>
                      <a:prstClr val="black"/>
                    </a:solidFill>
                  </a:endParaRPr>
                </a:p>
              </p:txBody>
            </p:sp>
          </p:grpSp>
        </p:grpSp>
        <p:grpSp>
          <p:nvGrpSpPr>
            <p:cNvPr id="10" name="Group 25">
              <a:extLst>
                <a:ext uri="{FF2B5EF4-FFF2-40B4-BE49-F238E27FC236}">
                  <a16:creationId xmlns:a16="http://schemas.microsoft.com/office/drawing/2014/main" id="{A2420421-5038-4FE4-A4F8-E9E3E2E43D26}"/>
                </a:ext>
              </a:extLst>
            </p:cNvPr>
            <p:cNvGrpSpPr/>
            <p:nvPr/>
          </p:nvGrpSpPr>
          <p:grpSpPr>
            <a:xfrm>
              <a:off x="1428728" y="2162166"/>
              <a:ext cx="6396060" cy="997600"/>
              <a:chOff x="1428728" y="2162166"/>
              <a:chExt cx="6396060" cy="997600"/>
            </a:xfrm>
          </p:grpSpPr>
          <p:sp>
            <p:nvSpPr>
              <p:cNvPr id="21" name="Rectangle 20">
                <a:extLst>
                  <a:ext uri="{FF2B5EF4-FFF2-40B4-BE49-F238E27FC236}">
                    <a16:creationId xmlns:a16="http://schemas.microsoft.com/office/drawing/2014/main" id="{4C9ACA76-EB9A-439A-A645-8B55BB6A167D}"/>
                  </a:ext>
                </a:extLst>
              </p:cNvPr>
              <p:cNvSpPr/>
              <p:nvPr/>
            </p:nvSpPr>
            <p:spPr bwMode="auto">
              <a:xfrm>
                <a:off x="1428728" y="2162166"/>
                <a:ext cx="6396060" cy="500066"/>
              </a:xfrm>
              <a:prstGeom prst="rect">
                <a:avLst/>
              </a:prstGeom>
              <a:solidFill>
                <a:sysClr val="window" lastClr="FFFFFF"/>
              </a:solid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grpSp>
            <p:nvGrpSpPr>
              <p:cNvPr id="22" name="Group 12">
                <a:extLst>
                  <a:ext uri="{FF2B5EF4-FFF2-40B4-BE49-F238E27FC236}">
                    <a16:creationId xmlns:a16="http://schemas.microsoft.com/office/drawing/2014/main" id="{1D3D9C18-21BC-46AB-8A13-18BE26786AE9}"/>
                  </a:ext>
                </a:extLst>
              </p:cNvPr>
              <p:cNvGrpSpPr/>
              <p:nvPr/>
            </p:nvGrpSpPr>
            <p:grpSpPr>
              <a:xfrm>
                <a:off x="1428728" y="2659700"/>
                <a:ext cx="6393701" cy="500066"/>
                <a:chOff x="1428728" y="2659700"/>
                <a:chExt cx="6393701" cy="500066"/>
              </a:xfrm>
              <a:solidFill>
                <a:sysClr val="window" lastClr="FFFFFF"/>
              </a:solidFill>
            </p:grpSpPr>
            <p:sp>
              <p:nvSpPr>
                <p:cNvPr id="24" name="Rectangle 23">
                  <a:extLst>
                    <a:ext uri="{FF2B5EF4-FFF2-40B4-BE49-F238E27FC236}">
                      <a16:creationId xmlns:a16="http://schemas.microsoft.com/office/drawing/2014/main" id="{100A346B-AE87-4251-AA66-1AE00A710BBE}"/>
                    </a:ext>
                  </a:extLst>
                </p:cNvPr>
                <p:cNvSpPr/>
                <p:nvPr/>
              </p:nvSpPr>
              <p:spPr bwMode="auto">
                <a:xfrm>
                  <a:off x="1428728" y="2659700"/>
                  <a:ext cx="2143140" cy="500066"/>
                </a:xfrm>
                <a:prstGeom prst="rect">
                  <a:avLst/>
                </a:prstGeom>
                <a:grp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sp>
              <p:nvSpPr>
                <p:cNvPr id="25" name="Rectangle 24">
                  <a:extLst>
                    <a:ext uri="{FF2B5EF4-FFF2-40B4-BE49-F238E27FC236}">
                      <a16:creationId xmlns:a16="http://schemas.microsoft.com/office/drawing/2014/main" id="{69852345-2EDA-49C8-96B9-280787F408BA}"/>
                    </a:ext>
                  </a:extLst>
                </p:cNvPr>
                <p:cNvSpPr/>
                <p:nvPr/>
              </p:nvSpPr>
              <p:spPr bwMode="auto">
                <a:xfrm>
                  <a:off x="3571868" y="2659700"/>
                  <a:ext cx="2143140" cy="500066"/>
                </a:xfrm>
                <a:prstGeom prst="rect">
                  <a:avLst/>
                </a:prstGeom>
                <a:grp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sp>
              <p:nvSpPr>
                <p:cNvPr id="26" name="Rectangle 25">
                  <a:extLst>
                    <a:ext uri="{FF2B5EF4-FFF2-40B4-BE49-F238E27FC236}">
                      <a16:creationId xmlns:a16="http://schemas.microsoft.com/office/drawing/2014/main" id="{502B8DA1-9C8C-4031-A241-307A57719E8E}"/>
                    </a:ext>
                  </a:extLst>
                </p:cNvPr>
                <p:cNvSpPr/>
                <p:nvPr/>
              </p:nvSpPr>
              <p:spPr bwMode="auto">
                <a:xfrm>
                  <a:off x="5679289" y="2659700"/>
                  <a:ext cx="2143140" cy="500066"/>
                </a:xfrm>
                <a:prstGeom prst="rect">
                  <a:avLst/>
                </a:prstGeom>
                <a:grpFill/>
                <a:ln w="9525" cap="flat" cmpd="sng" algn="ctr">
                  <a:solidFill>
                    <a:sysClr val="windowText" lastClr="000000"/>
                  </a:solid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eaLnBrk="0" fontAlgn="base" hangingPunct="0">
                    <a:spcBef>
                      <a:spcPct val="0"/>
                    </a:spcBef>
                    <a:spcAft>
                      <a:spcPct val="0"/>
                    </a:spcAft>
                    <a:defRPr/>
                  </a:pPr>
                  <a:endParaRPr lang="en-US" sz="1500" kern="0" dirty="0">
                    <a:solidFill>
                      <a:prstClr val="black"/>
                    </a:solidFill>
                    <a:latin typeface="Times New Roman" pitchFamily="18" charset="0"/>
                  </a:endParaRPr>
                </a:p>
              </p:txBody>
            </p:sp>
            <p:sp>
              <p:nvSpPr>
                <p:cNvPr id="27" name="TextBox 26">
                  <a:extLst>
                    <a:ext uri="{FF2B5EF4-FFF2-40B4-BE49-F238E27FC236}">
                      <a16:creationId xmlns:a16="http://schemas.microsoft.com/office/drawing/2014/main" id="{66D8A771-64E8-4856-B8B5-C6237C9DD3CE}"/>
                    </a:ext>
                  </a:extLst>
                </p:cNvPr>
                <p:cNvSpPr txBox="1"/>
                <p:nvPr/>
              </p:nvSpPr>
              <p:spPr>
                <a:xfrm>
                  <a:off x="5697527" y="2678902"/>
                  <a:ext cx="1734299" cy="449384"/>
                </a:xfrm>
                <a:prstGeom prst="rect">
                  <a:avLst/>
                </a:prstGeom>
                <a:grpFill/>
              </p:spPr>
              <p:txBody>
                <a:bodyPr wrap="none" rtlCol="0">
                  <a:spAutoFit/>
                </a:bodyPr>
                <a:lstStyle/>
                <a:p>
                  <a:pPr>
                    <a:defRPr/>
                  </a:pPr>
                  <a:r>
                    <a:rPr lang="en-GB" sz="1200" kern="0" dirty="0">
                      <a:solidFill>
                        <a:prstClr val="black"/>
                      </a:solidFill>
                    </a:rPr>
                    <a:t>Senior Supplier</a:t>
                  </a:r>
                  <a:endParaRPr lang="en-US" sz="1200" kern="0" dirty="0">
                    <a:solidFill>
                      <a:prstClr val="black"/>
                    </a:solidFill>
                  </a:endParaRPr>
                </a:p>
              </p:txBody>
            </p:sp>
            <p:sp>
              <p:nvSpPr>
                <p:cNvPr id="28" name="TextBox 27">
                  <a:extLst>
                    <a:ext uri="{FF2B5EF4-FFF2-40B4-BE49-F238E27FC236}">
                      <a16:creationId xmlns:a16="http://schemas.microsoft.com/office/drawing/2014/main" id="{2D6B9531-3BA9-437C-85A2-7CB56C69DEF9}"/>
                    </a:ext>
                  </a:extLst>
                </p:cNvPr>
                <p:cNvSpPr txBox="1"/>
                <p:nvPr/>
              </p:nvSpPr>
              <p:spPr>
                <a:xfrm>
                  <a:off x="1676996" y="2678902"/>
                  <a:ext cx="1394434" cy="449384"/>
                </a:xfrm>
                <a:prstGeom prst="rect">
                  <a:avLst/>
                </a:prstGeom>
                <a:grpFill/>
              </p:spPr>
              <p:txBody>
                <a:bodyPr wrap="none" rtlCol="0">
                  <a:spAutoFit/>
                </a:bodyPr>
                <a:lstStyle/>
                <a:p>
                  <a:pPr>
                    <a:defRPr/>
                  </a:pPr>
                  <a:r>
                    <a:rPr lang="en-GB" sz="1200" kern="0" dirty="0">
                      <a:solidFill>
                        <a:prstClr val="black"/>
                      </a:solidFill>
                    </a:rPr>
                    <a:t>Senior User</a:t>
                  </a:r>
                  <a:endParaRPr lang="en-US" sz="1200" kern="0" dirty="0">
                    <a:solidFill>
                      <a:prstClr val="black"/>
                    </a:solidFill>
                  </a:endParaRPr>
                </a:p>
              </p:txBody>
            </p:sp>
            <p:sp>
              <p:nvSpPr>
                <p:cNvPr id="29" name="TextBox 28">
                  <a:extLst>
                    <a:ext uri="{FF2B5EF4-FFF2-40B4-BE49-F238E27FC236}">
                      <a16:creationId xmlns:a16="http://schemas.microsoft.com/office/drawing/2014/main" id="{11F5C3E5-C263-48A4-8256-AC018779FBC6}"/>
                    </a:ext>
                  </a:extLst>
                </p:cNvPr>
                <p:cNvSpPr txBox="1"/>
                <p:nvPr/>
              </p:nvSpPr>
              <p:spPr>
                <a:xfrm>
                  <a:off x="3937155" y="2678902"/>
                  <a:ext cx="1202337" cy="449384"/>
                </a:xfrm>
                <a:prstGeom prst="rect">
                  <a:avLst/>
                </a:prstGeom>
                <a:grpFill/>
              </p:spPr>
              <p:txBody>
                <a:bodyPr wrap="none" rtlCol="0">
                  <a:spAutoFit/>
                </a:bodyPr>
                <a:lstStyle/>
                <a:p>
                  <a:pPr>
                    <a:defRPr/>
                  </a:pPr>
                  <a:r>
                    <a:rPr lang="en-GB" sz="1200" kern="0" dirty="0">
                      <a:solidFill>
                        <a:prstClr val="black"/>
                      </a:solidFill>
                    </a:rPr>
                    <a:t>Executive</a:t>
                  </a:r>
                  <a:endParaRPr lang="en-US" sz="1200" kern="0" dirty="0">
                    <a:solidFill>
                      <a:prstClr val="black"/>
                    </a:solidFill>
                  </a:endParaRPr>
                </a:p>
              </p:txBody>
            </p:sp>
          </p:grpSp>
          <p:sp>
            <p:nvSpPr>
              <p:cNvPr id="23" name="TextBox 22">
                <a:extLst>
                  <a:ext uri="{FF2B5EF4-FFF2-40B4-BE49-F238E27FC236}">
                    <a16:creationId xmlns:a16="http://schemas.microsoft.com/office/drawing/2014/main" id="{02CD12E6-62F4-4363-AB14-5D4AE0EBCCB8}"/>
                  </a:ext>
                </a:extLst>
              </p:cNvPr>
              <p:cNvSpPr txBox="1"/>
              <p:nvPr/>
            </p:nvSpPr>
            <p:spPr>
              <a:xfrm>
                <a:off x="3684834" y="2181368"/>
                <a:ext cx="1593919" cy="449385"/>
              </a:xfrm>
              <a:prstGeom prst="rect">
                <a:avLst/>
              </a:prstGeom>
              <a:solidFill>
                <a:sysClr val="window" lastClr="FFFFFF"/>
              </a:solidFill>
            </p:spPr>
            <p:txBody>
              <a:bodyPr wrap="none" rtlCol="0">
                <a:spAutoFit/>
              </a:bodyPr>
              <a:lstStyle/>
              <a:p>
                <a:pPr>
                  <a:defRPr/>
                </a:pPr>
                <a:r>
                  <a:rPr lang="en-GB" sz="1200" kern="0" dirty="0">
                    <a:solidFill>
                      <a:prstClr val="black"/>
                    </a:solidFill>
                  </a:rPr>
                  <a:t>Project Board</a:t>
                </a:r>
                <a:endParaRPr lang="en-US" sz="1200" kern="0" dirty="0">
                  <a:solidFill>
                    <a:prstClr val="black"/>
                  </a:solidFill>
                </a:endParaRPr>
              </a:p>
            </p:txBody>
          </p:sp>
        </p:grpSp>
        <p:sp>
          <p:nvSpPr>
            <p:cNvPr id="11" name="TextBox 10">
              <a:extLst>
                <a:ext uri="{FF2B5EF4-FFF2-40B4-BE49-F238E27FC236}">
                  <a16:creationId xmlns:a16="http://schemas.microsoft.com/office/drawing/2014/main" id="{40180950-A9BE-4771-99E4-D33A73E4BDEF}"/>
                </a:ext>
              </a:extLst>
            </p:cNvPr>
            <p:cNvSpPr txBox="1"/>
            <p:nvPr/>
          </p:nvSpPr>
          <p:spPr>
            <a:xfrm>
              <a:off x="3514114" y="4396096"/>
              <a:ext cx="1884529" cy="449385"/>
            </a:xfrm>
            <a:prstGeom prst="rect">
              <a:avLst/>
            </a:prstGeom>
            <a:solidFill>
              <a:sysClr val="window" lastClr="FFFFFF"/>
            </a:solidFill>
            <a:ln>
              <a:solidFill>
                <a:sysClr val="windowText" lastClr="000000"/>
              </a:solidFill>
            </a:ln>
          </p:spPr>
          <p:txBody>
            <a:bodyPr wrap="none" rtlCol="0">
              <a:spAutoFit/>
            </a:bodyPr>
            <a:lstStyle/>
            <a:p>
              <a:pPr>
                <a:defRPr/>
              </a:pPr>
              <a:r>
                <a:rPr lang="en-GB" sz="1200" kern="0" dirty="0">
                  <a:solidFill>
                    <a:prstClr val="black"/>
                  </a:solidFill>
                </a:rPr>
                <a:t>Project Manager</a:t>
              </a:r>
              <a:endParaRPr lang="en-US" sz="1200" kern="0" dirty="0">
                <a:solidFill>
                  <a:prstClr val="black"/>
                </a:solidFill>
              </a:endParaRPr>
            </a:p>
          </p:txBody>
        </p:sp>
        <p:grpSp>
          <p:nvGrpSpPr>
            <p:cNvPr id="12" name="Group 52">
              <a:extLst>
                <a:ext uri="{FF2B5EF4-FFF2-40B4-BE49-F238E27FC236}">
                  <a16:creationId xmlns:a16="http://schemas.microsoft.com/office/drawing/2014/main" id="{49464D75-E371-49B2-A41F-C24DB9B6BD38}"/>
                </a:ext>
              </a:extLst>
            </p:cNvPr>
            <p:cNvGrpSpPr/>
            <p:nvPr/>
          </p:nvGrpSpPr>
          <p:grpSpPr>
            <a:xfrm>
              <a:off x="775157" y="3159766"/>
              <a:ext cx="5975703" cy="2519532"/>
              <a:chOff x="775157" y="3159766"/>
              <a:chExt cx="5975703" cy="2519532"/>
            </a:xfrm>
          </p:grpSpPr>
          <p:sp>
            <p:nvSpPr>
              <p:cNvPr id="15" name="TextBox 14">
                <a:extLst>
                  <a:ext uri="{FF2B5EF4-FFF2-40B4-BE49-F238E27FC236}">
                    <a16:creationId xmlns:a16="http://schemas.microsoft.com/office/drawing/2014/main" id="{9CA0AE93-16DD-432B-9DEA-86EE60FF579B}"/>
                  </a:ext>
                </a:extLst>
              </p:cNvPr>
              <p:cNvSpPr txBox="1"/>
              <p:nvPr/>
            </p:nvSpPr>
            <p:spPr>
              <a:xfrm>
                <a:off x="775157" y="3643314"/>
                <a:ext cx="1268832" cy="748974"/>
              </a:xfrm>
              <a:prstGeom prst="rect">
                <a:avLst/>
              </a:prstGeom>
              <a:noFill/>
              <a:ln>
                <a:solidFill>
                  <a:sysClr val="windowText" lastClr="000000"/>
                </a:solidFill>
              </a:ln>
            </p:spPr>
            <p:txBody>
              <a:bodyPr wrap="none" rtlCol="0">
                <a:spAutoFit/>
              </a:bodyPr>
              <a:lstStyle/>
              <a:p>
                <a:pPr algn="ctr">
                  <a:defRPr/>
                </a:pPr>
                <a:r>
                  <a:rPr lang="en-GB" sz="1200" kern="0" dirty="0">
                    <a:solidFill>
                      <a:prstClr val="black"/>
                    </a:solidFill>
                  </a:rPr>
                  <a:t>Project</a:t>
                </a:r>
              </a:p>
              <a:p>
                <a:pPr algn="ctr">
                  <a:defRPr/>
                </a:pPr>
                <a:r>
                  <a:rPr lang="en-GB" sz="1200" kern="0" dirty="0">
                    <a:solidFill>
                      <a:prstClr val="black"/>
                    </a:solidFill>
                  </a:rPr>
                  <a:t>Assurance</a:t>
                </a:r>
                <a:endParaRPr lang="en-US" sz="1200" kern="0" dirty="0">
                  <a:solidFill>
                    <a:prstClr val="black"/>
                  </a:solidFill>
                </a:endParaRPr>
              </a:p>
            </p:txBody>
          </p:sp>
          <p:cxnSp>
            <p:nvCxnSpPr>
              <p:cNvPr id="16" name="Straight Connector 15">
                <a:extLst>
                  <a:ext uri="{FF2B5EF4-FFF2-40B4-BE49-F238E27FC236}">
                    <a16:creationId xmlns:a16="http://schemas.microsoft.com/office/drawing/2014/main" id="{DDD88215-A132-4051-A672-2AA759121CEC}"/>
                  </a:ext>
                </a:extLst>
              </p:cNvPr>
              <p:cNvCxnSpPr>
                <a:stCxn id="15" idx="0"/>
              </p:cNvCxnSpPr>
              <p:nvPr/>
            </p:nvCxnSpPr>
            <p:spPr bwMode="auto">
              <a:xfrm flipV="1">
                <a:off x="1409573" y="3164117"/>
                <a:ext cx="1028828" cy="479197"/>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17" name="Straight Connector 16">
                <a:extLst>
                  <a:ext uri="{FF2B5EF4-FFF2-40B4-BE49-F238E27FC236}">
                    <a16:creationId xmlns:a16="http://schemas.microsoft.com/office/drawing/2014/main" id="{F538A0A8-C2CE-4DC4-83E8-7C1A7E29437D}"/>
                  </a:ext>
                </a:extLst>
              </p:cNvPr>
              <p:cNvCxnSpPr>
                <a:stCxn id="15" idx="3"/>
                <a:endCxn id="26" idx="2"/>
              </p:cNvCxnSpPr>
              <p:nvPr/>
            </p:nvCxnSpPr>
            <p:spPr bwMode="auto">
              <a:xfrm flipV="1">
                <a:off x="2043989" y="3159766"/>
                <a:ext cx="4706871" cy="858036"/>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18" name="Straight Connector 17">
                <a:extLst>
                  <a:ext uri="{FF2B5EF4-FFF2-40B4-BE49-F238E27FC236}">
                    <a16:creationId xmlns:a16="http://schemas.microsoft.com/office/drawing/2014/main" id="{ADA99040-40D9-41FF-A48B-D29E23D13231}"/>
                  </a:ext>
                </a:extLst>
              </p:cNvPr>
              <p:cNvCxnSpPr/>
              <p:nvPr/>
            </p:nvCxnSpPr>
            <p:spPr bwMode="auto">
              <a:xfrm flipV="1">
                <a:off x="2143108" y="3162300"/>
                <a:ext cx="1905017" cy="695328"/>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19" name="Straight Connector 18">
                <a:extLst>
                  <a:ext uri="{FF2B5EF4-FFF2-40B4-BE49-F238E27FC236}">
                    <a16:creationId xmlns:a16="http://schemas.microsoft.com/office/drawing/2014/main" id="{93064617-3760-4A90-8098-FA3E02E0DA7D}"/>
                  </a:ext>
                </a:extLst>
              </p:cNvPr>
              <p:cNvCxnSpPr>
                <a:stCxn id="15" idx="2"/>
                <a:endCxn id="11" idx="1"/>
              </p:cNvCxnSpPr>
              <p:nvPr/>
            </p:nvCxnSpPr>
            <p:spPr bwMode="auto">
              <a:xfrm>
                <a:off x="1409573" y="4392288"/>
                <a:ext cx="2104541" cy="228501"/>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cxnSp>
            <p:nvCxnSpPr>
              <p:cNvPr id="20" name="Straight Connector 19">
                <a:extLst>
                  <a:ext uri="{FF2B5EF4-FFF2-40B4-BE49-F238E27FC236}">
                    <a16:creationId xmlns:a16="http://schemas.microsoft.com/office/drawing/2014/main" id="{1D3B113B-D911-4841-82B9-BBB3F7EE0F05}"/>
                  </a:ext>
                </a:extLst>
              </p:cNvPr>
              <p:cNvCxnSpPr>
                <a:stCxn id="15" idx="2"/>
                <a:endCxn id="30" idx="1"/>
              </p:cNvCxnSpPr>
              <p:nvPr/>
            </p:nvCxnSpPr>
            <p:spPr bwMode="auto">
              <a:xfrm>
                <a:off x="1409573" y="4392288"/>
                <a:ext cx="1890759" cy="1287010"/>
              </a:xfrm>
              <a:prstGeom prst="line">
                <a:avLst/>
              </a:prstGeom>
              <a:solidFill>
                <a:srgbClr val="4F81BD"/>
              </a:solidFill>
              <a:ln w="9525" cap="flat" cmpd="sng" algn="ctr">
                <a:solidFill>
                  <a:sysClr val="windowText" lastClr="000000"/>
                </a:solidFill>
                <a:prstDash val="solid"/>
                <a:round/>
                <a:headEnd type="none" w="med" len="med"/>
                <a:tailEnd type="none" w="med" len="med"/>
              </a:ln>
              <a:effectLst/>
            </p:spPr>
          </p:cxnSp>
        </p:grpSp>
        <p:sp>
          <p:nvSpPr>
            <p:cNvPr id="13" name="TextBox 12">
              <a:extLst>
                <a:ext uri="{FF2B5EF4-FFF2-40B4-BE49-F238E27FC236}">
                  <a16:creationId xmlns:a16="http://schemas.microsoft.com/office/drawing/2014/main" id="{C6274D8D-FD73-480F-A34B-556686A939CD}"/>
                </a:ext>
              </a:extLst>
            </p:cNvPr>
            <p:cNvSpPr txBox="1"/>
            <p:nvPr/>
          </p:nvSpPr>
          <p:spPr>
            <a:xfrm>
              <a:off x="7342363" y="1405581"/>
              <a:ext cx="1657953" cy="599179"/>
            </a:xfrm>
            <a:prstGeom prst="rect">
              <a:avLst/>
            </a:prstGeom>
            <a:noFill/>
          </p:spPr>
          <p:txBody>
            <a:bodyPr wrap="none" rtlCol="0">
              <a:spAutoFit/>
            </a:bodyPr>
            <a:lstStyle/>
            <a:p>
              <a:pPr algn="ctr">
                <a:defRPr/>
              </a:pPr>
              <a:r>
                <a:rPr lang="en-GB" sz="900" kern="0" dirty="0">
                  <a:solidFill>
                    <a:prstClr val="black"/>
                  </a:solidFill>
                </a:rPr>
                <a:t>Outside </a:t>
              </a:r>
              <a:r>
                <a:rPr lang="en-GB" sz="900" b="1" kern="0" dirty="0">
                  <a:solidFill>
                    <a:prstClr val="black"/>
                  </a:solidFill>
                </a:rPr>
                <a:t>PRINCE2</a:t>
              </a:r>
            </a:p>
            <a:p>
              <a:pPr algn="ctr">
                <a:defRPr/>
              </a:pPr>
              <a:r>
                <a:rPr lang="en-GB" sz="900" kern="0" dirty="0">
                  <a:solidFill>
                    <a:prstClr val="black"/>
                  </a:solidFill>
                </a:rPr>
                <a:t>management team</a:t>
              </a:r>
              <a:endParaRPr lang="en-US" sz="900" kern="0" dirty="0">
                <a:solidFill>
                  <a:prstClr val="black"/>
                </a:solidFill>
              </a:endParaRPr>
            </a:p>
          </p:txBody>
        </p:sp>
        <p:sp>
          <p:nvSpPr>
            <p:cNvPr id="14" name="TextBox 13">
              <a:extLst>
                <a:ext uri="{FF2B5EF4-FFF2-40B4-BE49-F238E27FC236}">
                  <a16:creationId xmlns:a16="http://schemas.microsoft.com/office/drawing/2014/main" id="{4CA8AD03-0179-4A38-90C2-67D063EC2D3B}"/>
                </a:ext>
              </a:extLst>
            </p:cNvPr>
            <p:cNvSpPr txBox="1"/>
            <p:nvPr/>
          </p:nvSpPr>
          <p:spPr>
            <a:xfrm>
              <a:off x="7342363" y="3763037"/>
              <a:ext cx="1657953" cy="599179"/>
            </a:xfrm>
            <a:prstGeom prst="rect">
              <a:avLst/>
            </a:prstGeom>
            <a:noFill/>
          </p:spPr>
          <p:txBody>
            <a:bodyPr wrap="none" rtlCol="0">
              <a:spAutoFit/>
            </a:bodyPr>
            <a:lstStyle/>
            <a:p>
              <a:pPr algn="ctr">
                <a:defRPr/>
              </a:pPr>
              <a:r>
                <a:rPr lang="en-GB" sz="900" kern="0" dirty="0">
                  <a:solidFill>
                    <a:prstClr val="black"/>
                  </a:solidFill>
                </a:rPr>
                <a:t>Inside </a:t>
              </a:r>
              <a:r>
                <a:rPr lang="en-GB" sz="900" b="1" kern="0" dirty="0">
                  <a:solidFill>
                    <a:prstClr val="black"/>
                  </a:solidFill>
                </a:rPr>
                <a:t>PRINCE2</a:t>
              </a:r>
            </a:p>
            <a:p>
              <a:pPr algn="ctr">
                <a:defRPr/>
              </a:pPr>
              <a:r>
                <a:rPr lang="en-GB" sz="900" kern="0" dirty="0">
                  <a:solidFill>
                    <a:prstClr val="black"/>
                  </a:solidFill>
                </a:rPr>
                <a:t>management team</a:t>
              </a:r>
              <a:endParaRPr lang="en-US" sz="900" kern="0" dirty="0">
                <a:solidFill>
                  <a:prstClr val="black"/>
                </a:solidFill>
              </a:endParaRPr>
            </a:p>
          </p:txBody>
        </p:sp>
      </p:grpSp>
    </p:spTree>
    <p:extLst>
      <p:ext uri="{BB962C8B-B14F-4D97-AF65-F5344CB8AC3E}">
        <p14:creationId xmlns:p14="http://schemas.microsoft.com/office/powerpoint/2010/main" val="1210364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37DD1-ADE5-4C45-9E81-AA9956CDDC6C}"/>
              </a:ext>
            </a:extLst>
          </p:cNvPr>
          <p:cNvSpPr>
            <a:spLocks noGrp="1"/>
          </p:cNvSpPr>
          <p:nvPr>
            <p:ph type="title"/>
          </p:nvPr>
        </p:nvSpPr>
        <p:spPr>
          <a:xfrm>
            <a:off x="457200" y="274638"/>
            <a:ext cx="8229600" cy="706090"/>
          </a:xfrm>
        </p:spPr>
        <p:txBody>
          <a:bodyPr/>
          <a:lstStyle/>
          <a:p>
            <a:r>
              <a:rPr lang="en-GB" sz="3200" b="1" dirty="0"/>
              <a:t>The Business Case – PRINCE2</a:t>
            </a:r>
            <a:endParaRPr lang="en-GB" sz="3200" dirty="0"/>
          </a:p>
        </p:txBody>
      </p:sp>
      <p:sp>
        <p:nvSpPr>
          <p:cNvPr id="4" name="Date Placeholder 3">
            <a:extLst>
              <a:ext uri="{FF2B5EF4-FFF2-40B4-BE49-F238E27FC236}">
                <a16:creationId xmlns:a16="http://schemas.microsoft.com/office/drawing/2014/main" id="{0D27EC0A-33CA-43E1-B905-3A09EE585366}"/>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ECA545AA-E99D-4A4C-9DE1-03CB0BE0406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6" name="Content Placeholder 5">
            <a:extLst>
              <a:ext uri="{FF2B5EF4-FFF2-40B4-BE49-F238E27FC236}">
                <a16:creationId xmlns:a16="http://schemas.microsoft.com/office/drawing/2014/main" id="{8117544F-E886-4DBA-B426-E05E3BBA894D}"/>
              </a:ext>
            </a:extLst>
          </p:cNvPr>
          <p:cNvSpPr>
            <a:spLocks noGrp="1" noChangeArrowheads="1"/>
          </p:cNvSpPr>
          <p:nvPr>
            <p:ph idx="1"/>
          </p:nvPr>
        </p:nvSpPr>
        <p:spPr bwMode="auto">
          <a:xfrm>
            <a:off x="457200" y="1196752"/>
            <a:ext cx="8229600" cy="4032447"/>
          </a:xfrm>
          <a:prstGeom prst="rect">
            <a:avLst/>
          </a:prstGeom>
          <a:noFill/>
          <a:ln w="12700">
            <a:noFill/>
            <a:miter lim="800000"/>
            <a:headEnd/>
            <a:tailEnd/>
          </a:ln>
          <a:effectLst/>
        </p:spPr>
        <p:txBody>
          <a:bodyPr vert="horz" wrap="square" lIns="69056" tIns="34529" rIns="69056" bIns="34529"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buNone/>
              <a:defRPr/>
            </a:pPr>
            <a:r>
              <a:rPr lang="en-GB" sz="2800" kern="0" dirty="0">
                <a:solidFill>
                  <a:srgbClr val="000000"/>
                </a:solidFill>
                <a:cs typeface="Arial" panose="020B0604020202020204" pitchFamily="34" charset="0"/>
              </a:rPr>
              <a:t>Justifying the project with the Business Case</a:t>
            </a:r>
          </a:p>
          <a:p>
            <a:pPr marL="0" indent="0">
              <a:buNone/>
              <a:defRPr/>
            </a:pPr>
            <a:r>
              <a:rPr lang="en-GB" sz="2800" kern="0" dirty="0">
                <a:solidFill>
                  <a:srgbClr val="000000"/>
                </a:solidFill>
                <a:cs typeface="Arial" panose="020B0604020202020204" pitchFamily="34" charset="0"/>
              </a:rPr>
              <a:t>Identifying benefits</a:t>
            </a:r>
          </a:p>
          <a:p>
            <a:pPr marL="0" indent="0">
              <a:buNone/>
              <a:defRPr/>
            </a:pPr>
            <a:r>
              <a:rPr lang="en-GB" sz="2800" kern="0" dirty="0">
                <a:solidFill>
                  <a:srgbClr val="000000"/>
                </a:solidFill>
                <a:cs typeface="Arial" panose="020B0604020202020204" pitchFamily="34" charset="0"/>
              </a:rPr>
              <a:t>Make sure the Business Case stays up to date.</a:t>
            </a:r>
          </a:p>
          <a:p>
            <a:pPr marL="0" indent="0">
              <a:buNone/>
              <a:defRPr/>
            </a:pPr>
            <a:r>
              <a:rPr lang="en-GB" sz="2800" kern="0" dirty="0">
                <a:solidFill>
                  <a:srgbClr val="000000"/>
                </a:solidFill>
                <a:cs typeface="Arial" panose="020B0604020202020204" pitchFamily="34" charset="0"/>
              </a:rPr>
              <a:t>Viable business case verified by project board before project begins</a:t>
            </a:r>
          </a:p>
          <a:p>
            <a:pPr marL="0" indent="0">
              <a:buNone/>
              <a:defRPr/>
            </a:pPr>
            <a:r>
              <a:rPr lang="en-GB" sz="2800" kern="0" dirty="0">
                <a:solidFill>
                  <a:srgbClr val="000000"/>
                </a:solidFill>
                <a:cs typeface="Arial" panose="020B0604020202020204" pitchFamily="34" charset="0"/>
              </a:rPr>
              <a:t>Project should be stopped if business case no longer viable</a:t>
            </a:r>
          </a:p>
          <a:p>
            <a:pPr>
              <a:defRPr/>
            </a:pPr>
            <a:endParaRPr lang="en-GB" sz="2100" kern="0" dirty="0">
              <a:solidFill>
                <a:srgbClr val="000000"/>
              </a:solidFill>
              <a:cs typeface="Arial" panose="020B0604020202020204" pitchFamily="34" charset="0"/>
            </a:endParaRPr>
          </a:p>
        </p:txBody>
      </p:sp>
    </p:spTree>
    <p:extLst>
      <p:ext uri="{BB962C8B-B14F-4D97-AF65-F5344CB8AC3E}">
        <p14:creationId xmlns:p14="http://schemas.microsoft.com/office/powerpoint/2010/main" val="1677148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F8358-5401-456E-A9ED-E629C654EF0D}"/>
              </a:ext>
            </a:extLst>
          </p:cNvPr>
          <p:cNvSpPr>
            <a:spLocks noGrp="1"/>
          </p:cNvSpPr>
          <p:nvPr>
            <p:ph type="title"/>
          </p:nvPr>
        </p:nvSpPr>
        <p:spPr>
          <a:xfrm>
            <a:off x="457200" y="155811"/>
            <a:ext cx="8229600" cy="579873"/>
          </a:xfrm>
        </p:spPr>
        <p:txBody>
          <a:bodyPr/>
          <a:lstStyle/>
          <a:p>
            <a:r>
              <a:rPr lang="en-GB" sz="3200" b="1" dirty="0"/>
              <a:t>Limitations of PRINCE2</a:t>
            </a:r>
          </a:p>
        </p:txBody>
      </p:sp>
      <p:sp>
        <p:nvSpPr>
          <p:cNvPr id="3" name="Content Placeholder 2">
            <a:extLst>
              <a:ext uri="{FF2B5EF4-FFF2-40B4-BE49-F238E27FC236}">
                <a16:creationId xmlns:a16="http://schemas.microsoft.com/office/drawing/2014/main" id="{D44EF199-DC17-47AD-8159-D6A1162231CE}"/>
              </a:ext>
            </a:extLst>
          </p:cNvPr>
          <p:cNvSpPr>
            <a:spLocks noGrp="1"/>
          </p:cNvSpPr>
          <p:nvPr>
            <p:ph idx="1"/>
          </p:nvPr>
        </p:nvSpPr>
        <p:spPr>
          <a:xfrm>
            <a:off x="280684" y="908720"/>
            <a:ext cx="8229600" cy="4392488"/>
          </a:xfrm>
        </p:spPr>
        <p:txBody>
          <a:bodyPr/>
          <a:lstStyle/>
          <a:p>
            <a:pPr marL="0" indent="0">
              <a:buNone/>
            </a:pPr>
            <a:r>
              <a:rPr lang="en-GB" sz="2000" b="1" dirty="0"/>
              <a:t>PRINCE2 adds additional overhead and may not be viable for all size projects</a:t>
            </a:r>
            <a:r>
              <a:rPr lang="en-GB" sz="2000" dirty="0"/>
              <a:t> – lots of documentation at each stage consumes resource effort, increasing the cost and duration of the project, disproportionately increasing the cost for smaller projects.</a:t>
            </a:r>
          </a:p>
          <a:p>
            <a:pPr marL="0" indent="0">
              <a:buNone/>
            </a:pPr>
            <a:r>
              <a:rPr lang="en-GB" sz="2000" b="1" dirty="0"/>
              <a:t>Accurate measurement of the project success is not possible unless tangible outcomes are achieved</a:t>
            </a:r>
            <a:r>
              <a:rPr lang="en-GB" sz="2000" dirty="0"/>
              <a:t>– PRINCE2 focuses on the process and business case justification throughout the project stages instead of the end goal.</a:t>
            </a:r>
          </a:p>
          <a:p>
            <a:pPr marL="0" indent="0">
              <a:buNone/>
            </a:pPr>
            <a:r>
              <a:rPr lang="en-GB" sz="2000" b="1" dirty="0"/>
              <a:t>PRINCE2 methodology is complex</a:t>
            </a:r>
            <a:r>
              <a:rPr lang="en-GB" sz="2000" dirty="0"/>
              <a:t> - and it cannot be carried out without experience or special training when compared with some other project management methods, so needs expensive and specialist resource.</a:t>
            </a:r>
          </a:p>
          <a:p>
            <a:endParaRPr lang="en-GB" sz="1800" dirty="0"/>
          </a:p>
        </p:txBody>
      </p:sp>
      <p:sp>
        <p:nvSpPr>
          <p:cNvPr id="4" name="Date Placeholder 3">
            <a:extLst>
              <a:ext uri="{FF2B5EF4-FFF2-40B4-BE49-F238E27FC236}">
                <a16:creationId xmlns:a16="http://schemas.microsoft.com/office/drawing/2014/main" id="{5DF24FE1-03DB-4A11-86B0-D2252CD120ED}"/>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C7677220-1A82-4F10-98DA-AA9CE0A60C24}"/>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659406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88CD99-941F-4B22-826C-DE85E7D32B3F}"/>
              </a:ext>
            </a:extLst>
          </p:cNvPr>
          <p:cNvSpPr>
            <a:spLocks noGrp="1"/>
          </p:cNvSpPr>
          <p:nvPr>
            <p:ph idx="1"/>
          </p:nvPr>
        </p:nvSpPr>
        <p:spPr>
          <a:xfrm>
            <a:off x="457200" y="260648"/>
            <a:ext cx="8229600" cy="4392488"/>
          </a:xfrm>
        </p:spPr>
        <p:txBody>
          <a:bodyPr/>
          <a:lstStyle/>
          <a:p>
            <a:pPr marL="0" indent="0">
              <a:buNone/>
            </a:pPr>
            <a:r>
              <a:rPr lang="en-GB" sz="2000" b="1" dirty="0"/>
              <a:t>PRINCE2 Flexibility is not realistic</a:t>
            </a:r>
            <a:r>
              <a:rPr lang="en-GB" sz="2000" dirty="0"/>
              <a:t> – although this methodology can theoretically be customised and applied to projects of all types and levels, it does contain some mandatory tasks which become limitations.</a:t>
            </a:r>
          </a:p>
          <a:p>
            <a:pPr marL="0" indent="0">
              <a:buNone/>
            </a:pPr>
            <a:r>
              <a:rPr lang="en-GB" sz="2000" b="1" dirty="0"/>
              <a:t>Documentation requirement increases the size of the project</a:t>
            </a:r>
            <a:r>
              <a:rPr lang="en-GB" sz="2000" dirty="0"/>
              <a:t> – one of the major issues for small projects is it that it no longer remains a small project due to the additional work required to support PRINCE2 methodology!</a:t>
            </a:r>
          </a:p>
          <a:p>
            <a:pPr marL="0" indent="0">
              <a:buNone/>
            </a:pPr>
            <a:r>
              <a:rPr lang="en-GB" sz="2000" b="1" dirty="0"/>
              <a:t>Not easy to accommodate change requests</a:t>
            </a:r>
            <a:r>
              <a:rPr lang="en-GB" sz="2000" dirty="0"/>
              <a:t> – it’s not easy to accommodate scope changes once the project has started as focus is always on business case justification by which the project started. PRINCE2 methodology contains very low level of change adaptation process.</a:t>
            </a:r>
          </a:p>
          <a:p>
            <a:pPr marL="0" indent="0">
              <a:buNone/>
            </a:pPr>
            <a:r>
              <a:rPr lang="en-GB" sz="2000" b="1" dirty="0"/>
              <a:t>Some important processes are missing</a:t>
            </a:r>
            <a:r>
              <a:rPr lang="en-GB" sz="2000" dirty="0"/>
              <a:t> - when viewed holistically, there is no support or ongoing maintenance process. It also does not contain any people management techniques neither budget control mechanisms.</a:t>
            </a:r>
          </a:p>
          <a:p>
            <a:endParaRPr lang="en-GB" sz="1800" dirty="0"/>
          </a:p>
        </p:txBody>
      </p:sp>
      <p:sp>
        <p:nvSpPr>
          <p:cNvPr id="4" name="Date Placeholder 3">
            <a:extLst>
              <a:ext uri="{FF2B5EF4-FFF2-40B4-BE49-F238E27FC236}">
                <a16:creationId xmlns:a16="http://schemas.microsoft.com/office/drawing/2014/main" id="{161508E1-807B-4EF9-A31D-81B54F348D84}"/>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C14097E0-BF8F-4B4C-B9C9-D47CA53733A7}"/>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853532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E3CCF-7D35-48C6-A0A7-C5402539C7D8}"/>
              </a:ext>
            </a:extLst>
          </p:cNvPr>
          <p:cNvSpPr>
            <a:spLocks noGrp="1"/>
          </p:cNvSpPr>
          <p:nvPr>
            <p:ph type="title"/>
          </p:nvPr>
        </p:nvSpPr>
        <p:spPr>
          <a:xfrm>
            <a:off x="395536" y="37886"/>
            <a:ext cx="8229600" cy="562074"/>
          </a:xfrm>
        </p:spPr>
        <p:txBody>
          <a:bodyPr/>
          <a:lstStyle/>
          <a:p>
            <a:r>
              <a:rPr lang="en-GB" sz="3200" b="1" dirty="0"/>
              <a:t>Agile Project Management</a:t>
            </a:r>
            <a:endParaRPr lang="en-GB" sz="3200" dirty="0"/>
          </a:p>
        </p:txBody>
      </p:sp>
      <p:sp>
        <p:nvSpPr>
          <p:cNvPr id="3" name="Content Placeholder 2">
            <a:extLst>
              <a:ext uri="{FF2B5EF4-FFF2-40B4-BE49-F238E27FC236}">
                <a16:creationId xmlns:a16="http://schemas.microsoft.com/office/drawing/2014/main" id="{2076F85D-4D92-40B5-9563-A169712E1BA0}"/>
              </a:ext>
            </a:extLst>
          </p:cNvPr>
          <p:cNvSpPr>
            <a:spLocks noGrp="1"/>
          </p:cNvSpPr>
          <p:nvPr>
            <p:ph idx="1"/>
          </p:nvPr>
        </p:nvSpPr>
        <p:spPr>
          <a:xfrm>
            <a:off x="179512" y="764704"/>
            <a:ext cx="8856984" cy="4608512"/>
          </a:xfrm>
        </p:spPr>
        <p:txBody>
          <a:bodyPr/>
          <a:lstStyle/>
          <a:p>
            <a:pPr marL="0" indent="0">
              <a:spcBef>
                <a:spcPts val="0"/>
              </a:spcBef>
              <a:buNone/>
            </a:pPr>
            <a:r>
              <a:rPr lang="en-GB" sz="2800" b="1" dirty="0">
                <a:solidFill>
                  <a:prstClr val="black"/>
                </a:solidFill>
              </a:rPr>
              <a:t>Agile</a:t>
            </a:r>
            <a:r>
              <a:rPr lang="en-GB" sz="2800" dirty="0">
                <a:solidFill>
                  <a:prstClr val="black"/>
                </a:solidFill>
              </a:rPr>
              <a:t> includes a range of processes / methodologies / approaches include ‘Extreme Programming, Adaptive System Development, DSDM, Feature Driven Development, </a:t>
            </a:r>
            <a:r>
              <a:rPr lang="en-GB" sz="2800" dirty="0" err="1">
                <a:solidFill>
                  <a:prstClr val="black"/>
                </a:solidFill>
              </a:rPr>
              <a:t>KanBan</a:t>
            </a:r>
            <a:r>
              <a:rPr lang="en-GB" sz="2800" dirty="0">
                <a:solidFill>
                  <a:prstClr val="black"/>
                </a:solidFill>
              </a:rPr>
              <a:t>, Crystal and many more! Agile is highly customisable!</a:t>
            </a:r>
          </a:p>
          <a:p>
            <a:pPr marL="0" indent="0">
              <a:spcBef>
                <a:spcPts val="0"/>
              </a:spcBef>
              <a:buNone/>
            </a:pPr>
            <a:r>
              <a:rPr lang="en-GB" sz="2800" b="1" dirty="0">
                <a:solidFill>
                  <a:prstClr val="black"/>
                </a:solidFill>
              </a:rPr>
              <a:t>Agile</a:t>
            </a:r>
            <a:r>
              <a:rPr lang="en-GB" sz="2800" dirty="0">
                <a:solidFill>
                  <a:prstClr val="black"/>
                </a:solidFill>
              </a:rPr>
              <a:t> is an iterative and incremental approach to design and build activities in engineering, IT, product and service development.</a:t>
            </a:r>
          </a:p>
          <a:p>
            <a:pPr marL="0" indent="0">
              <a:spcBef>
                <a:spcPts val="0"/>
              </a:spcBef>
              <a:buNone/>
            </a:pPr>
            <a:r>
              <a:rPr lang="en-GB" sz="2800" dirty="0">
                <a:solidFill>
                  <a:prstClr val="black"/>
                </a:solidFill>
              </a:rPr>
              <a:t>Based around the </a:t>
            </a:r>
            <a:r>
              <a:rPr lang="en-GB" sz="2800" u="sng" dirty="0">
                <a:solidFill>
                  <a:prstClr val="black"/>
                </a:solidFill>
              </a:rPr>
              <a:t>Agile Manifesto</a:t>
            </a:r>
            <a:r>
              <a:rPr lang="en-GB" sz="2800" dirty="0">
                <a:solidFill>
                  <a:prstClr val="black"/>
                </a:solidFill>
              </a:rPr>
              <a:t> which says:</a:t>
            </a:r>
          </a:p>
          <a:p>
            <a:pPr marL="0" indent="0">
              <a:spcBef>
                <a:spcPts val="0"/>
              </a:spcBef>
              <a:buNone/>
            </a:pPr>
            <a:r>
              <a:rPr lang="en-GB" sz="2800" dirty="0">
                <a:solidFill>
                  <a:prstClr val="black"/>
                </a:solidFill>
              </a:rPr>
              <a:t>“We are  uncovering better ways of developing software by doing it and helping others do it.  </a:t>
            </a:r>
          </a:p>
          <a:p>
            <a:pPr marL="0" indent="0">
              <a:spcBef>
                <a:spcPts val="0"/>
              </a:spcBef>
              <a:buNone/>
            </a:pPr>
            <a:endParaRPr lang="en-GB" sz="1800" dirty="0">
              <a:solidFill>
                <a:prstClr val="black"/>
              </a:solidFill>
            </a:endParaRPr>
          </a:p>
          <a:p>
            <a:endParaRPr lang="en-GB" sz="1800" dirty="0"/>
          </a:p>
        </p:txBody>
      </p:sp>
      <p:sp>
        <p:nvSpPr>
          <p:cNvPr id="4" name="Date Placeholder 3">
            <a:extLst>
              <a:ext uri="{FF2B5EF4-FFF2-40B4-BE49-F238E27FC236}">
                <a16:creationId xmlns:a16="http://schemas.microsoft.com/office/drawing/2014/main" id="{6CC7C3D0-EC43-4D00-A26A-D1571D845803}"/>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B398DF8C-9F83-46B8-9DA0-19F8FCFBBA07}"/>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4171087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E3CCF-7D35-48C6-A0A7-C5402539C7D8}"/>
              </a:ext>
            </a:extLst>
          </p:cNvPr>
          <p:cNvSpPr>
            <a:spLocks noGrp="1"/>
          </p:cNvSpPr>
          <p:nvPr>
            <p:ph type="title"/>
          </p:nvPr>
        </p:nvSpPr>
        <p:spPr>
          <a:xfrm>
            <a:off x="395536" y="37886"/>
            <a:ext cx="8229600" cy="562074"/>
          </a:xfrm>
        </p:spPr>
        <p:txBody>
          <a:bodyPr/>
          <a:lstStyle/>
          <a:p>
            <a:r>
              <a:rPr lang="en-GB" sz="3200" b="1" dirty="0"/>
              <a:t>Agile Project Management</a:t>
            </a:r>
            <a:endParaRPr lang="en-GB" sz="3200" dirty="0"/>
          </a:p>
        </p:txBody>
      </p:sp>
      <p:sp>
        <p:nvSpPr>
          <p:cNvPr id="3" name="Content Placeholder 2">
            <a:extLst>
              <a:ext uri="{FF2B5EF4-FFF2-40B4-BE49-F238E27FC236}">
                <a16:creationId xmlns:a16="http://schemas.microsoft.com/office/drawing/2014/main" id="{2076F85D-4D92-40B5-9563-A169712E1BA0}"/>
              </a:ext>
            </a:extLst>
          </p:cNvPr>
          <p:cNvSpPr>
            <a:spLocks noGrp="1"/>
          </p:cNvSpPr>
          <p:nvPr>
            <p:ph idx="1"/>
          </p:nvPr>
        </p:nvSpPr>
        <p:spPr>
          <a:xfrm>
            <a:off x="179512" y="764704"/>
            <a:ext cx="8856984" cy="4608512"/>
          </a:xfrm>
        </p:spPr>
        <p:txBody>
          <a:bodyPr/>
          <a:lstStyle/>
          <a:p>
            <a:r>
              <a:rPr lang="en-GB" sz="1400" b="1" dirty="0"/>
              <a:t>DAD </a:t>
            </a:r>
            <a:r>
              <a:rPr lang="en-GB" sz="1400" dirty="0"/>
              <a:t>(</a:t>
            </a:r>
            <a:r>
              <a:rPr lang="en-GB" sz="1400" b="1" dirty="0"/>
              <a:t>disciplined agile delivery</a:t>
            </a:r>
            <a:r>
              <a:rPr lang="en-GB" sz="1400" dirty="0"/>
              <a:t>) – a process-decision framework.</a:t>
            </a:r>
          </a:p>
          <a:p>
            <a:r>
              <a:rPr lang="en-GB" sz="1400" b="1" dirty="0"/>
              <a:t>DSDM</a:t>
            </a:r>
            <a:r>
              <a:rPr lang="en-GB" sz="1400" dirty="0"/>
              <a:t>, or dynamic systems development method – agile development methodology, now changed to the ‘DSDM project management framework’.</a:t>
            </a:r>
          </a:p>
          <a:p>
            <a:r>
              <a:rPr lang="en-GB" sz="1400" b="1" dirty="0"/>
              <a:t>Kanban </a:t>
            </a:r>
            <a:r>
              <a:rPr lang="en-GB" sz="1400" dirty="0"/>
              <a:t>– a method for managing work, with an emphasis on just-in-time delivery. - Kanban" is the Japanese word for  "visual signal”.</a:t>
            </a:r>
          </a:p>
          <a:p>
            <a:r>
              <a:rPr lang="en-GB" sz="1400" b="1" dirty="0"/>
              <a:t>Kanban board </a:t>
            </a:r>
            <a:r>
              <a:rPr lang="en-GB" sz="1400" dirty="0"/>
              <a:t>– a work and workflow visualisation tool which summarises the status, progress, and issues related to the work.</a:t>
            </a:r>
          </a:p>
          <a:p>
            <a:r>
              <a:rPr lang="en-GB" sz="1400" b="1" dirty="0"/>
              <a:t>Lean</a:t>
            </a:r>
            <a:r>
              <a:rPr lang="en-GB" sz="1400" dirty="0"/>
              <a:t> – a method of working focused on ‘eliminating waste’ by avoiding anything that does not produce value for the customer.</a:t>
            </a:r>
          </a:p>
          <a:p>
            <a:r>
              <a:rPr lang="en-GB" sz="1400" b="1" dirty="0" err="1"/>
              <a:t>LeSS</a:t>
            </a:r>
            <a:r>
              <a:rPr lang="en-GB" sz="1400" b="1" dirty="0"/>
              <a:t> (large-scale Scrum)</a:t>
            </a:r>
            <a:r>
              <a:rPr lang="en-GB" sz="1400" dirty="0"/>
              <a:t> – agile development method.</a:t>
            </a:r>
          </a:p>
          <a:p>
            <a:r>
              <a:rPr lang="en-GB" sz="1400" b="1" dirty="0"/>
              <a:t>RAD</a:t>
            </a:r>
            <a:r>
              <a:rPr lang="en-GB" sz="1400" dirty="0"/>
              <a:t> (rapid application development) – agile development method; enables developers to build solutions quickly by talking directly to end users to meet business requirement.</a:t>
            </a:r>
          </a:p>
          <a:p>
            <a:r>
              <a:rPr lang="en-GB" sz="1400" b="1" dirty="0" err="1"/>
              <a:t>SAFe</a:t>
            </a:r>
            <a:r>
              <a:rPr lang="en-GB" sz="1400" dirty="0"/>
              <a:t> (scaled agile framework enterprise) – agile methodology used for software development.</a:t>
            </a:r>
          </a:p>
          <a:p>
            <a:r>
              <a:rPr lang="en-GB" sz="1400" b="1" dirty="0"/>
              <a:t>Scaled agile </a:t>
            </a:r>
            <a:r>
              <a:rPr lang="en-GB" sz="1400" dirty="0"/>
              <a:t>– agile scaled up to large projects or programmes, for example by having multiple sub-projects, creating tranches of projects, etc.</a:t>
            </a:r>
          </a:p>
          <a:p>
            <a:r>
              <a:rPr lang="en-GB" sz="1400" b="1" dirty="0"/>
              <a:t>Scrum</a:t>
            </a:r>
            <a:r>
              <a:rPr lang="en-GB" sz="1400" dirty="0"/>
              <a:t> – an agile methodology commonly used in software development, where regular team meetings review progress of a single development phase (or </a:t>
            </a:r>
            <a:r>
              <a:rPr lang="en-GB" sz="1400" dirty="0">
                <a:hlinkClick r:id="rId3"/>
              </a:rPr>
              <a:t>Sprint</a:t>
            </a:r>
            <a:r>
              <a:rPr lang="en-GB" sz="1400" dirty="0"/>
              <a:t>).  </a:t>
            </a:r>
          </a:p>
          <a:p>
            <a:r>
              <a:rPr lang="en-GB" sz="1400" b="1" dirty="0"/>
              <a:t>Scrum of scrums</a:t>
            </a:r>
            <a:r>
              <a:rPr lang="en-GB" sz="1400" dirty="0"/>
              <a:t> – a technique to operate Scrum at scale, for multiple teams working on the same product.</a:t>
            </a:r>
          </a:p>
          <a:p>
            <a:r>
              <a:rPr lang="en-GB" sz="1400" b="1" dirty="0"/>
              <a:t>XP </a:t>
            </a:r>
            <a:r>
              <a:rPr lang="en-GB" sz="1400" dirty="0"/>
              <a:t>(</a:t>
            </a:r>
            <a:r>
              <a:rPr lang="en-GB" sz="1400" dirty="0" err="1"/>
              <a:t>eXtreme</a:t>
            </a:r>
            <a:r>
              <a:rPr lang="en-GB" sz="1400" dirty="0"/>
              <a:t> Programming) – agile development methodology used in software development; allows programmers to decide the scope of deliveries.</a:t>
            </a:r>
          </a:p>
          <a:p>
            <a:pPr marL="0" indent="0">
              <a:spcBef>
                <a:spcPts val="0"/>
              </a:spcBef>
              <a:buNone/>
            </a:pPr>
            <a:endParaRPr lang="en-GB" sz="1000" dirty="0">
              <a:solidFill>
                <a:prstClr val="black"/>
              </a:solidFill>
            </a:endParaRPr>
          </a:p>
          <a:p>
            <a:endParaRPr lang="en-GB" sz="1000" dirty="0"/>
          </a:p>
        </p:txBody>
      </p:sp>
      <p:sp>
        <p:nvSpPr>
          <p:cNvPr id="4" name="Date Placeholder 3">
            <a:extLst>
              <a:ext uri="{FF2B5EF4-FFF2-40B4-BE49-F238E27FC236}">
                <a16:creationId xmlns:a16="http://schemas.microsoft.com/office/drawing/2014/main" id="{6CC7C3D0-EC43-4D00-A26A-D1571D845803}"/>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B398DF8C-9F83-46B8-9DA0-19F8FCFBBA07}"/>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296934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E3CCF-7D35-48C6-A0A7-C5402539C7D8}"/>
              </a:ext>
            </a:extLst>
          </p:cNvPr>
          <p:cNvSpPr>
            <a:spLocks noGrp="1"/>
          </p:cNvSpPr>
          <p:nvPr>
            <p:ph type="title"/>
          </p:nvPr>
        </p:nvSpPr>
        <p:spPr>
          <a:xfrm>
            <a:off x="395536" y="37886"/>
            <a:ext cx="8229600" cy="562074"/>
          </a:xfrm>
        </p:spPr>
        <p:txBody>
          <a:bodyPr/>
          <a:lstStyle/>
          <a:p>
            <a:r>
              <a:rPr lang="en-GB" sz="3200" b="1" dirty="0"/>
              <a:t>Agile Project Management</a:t>
            </a:r>
            <a:endParaRPr lang="en-GB" sz="3200" dirty="0"/>
          </a:p>
        </p:txBody>
      </p:sp>
      <p:sp>
        <p:nvSpPr>
          <p:cNvPr id="4" name="Date Placeholder 3">
            <a:extLst>
              <a:ext uri="{FF2B5EF4-FFF2-40B4-BE49-F238E27FC236}">
                <a16:creationId xmlns:a16="http://schemas.microsoft.com/office/drawing/2014/main" id="{6CC7C3D0-EC43-4D00-A26A-D1571D845803}"/>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B398DF8C-9F83-46B8-9DA0-19F8FCFBBA07}"/>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pic>
        <p:nvPicPr>
          <p:cNvPr id="3076" name="Picture 4" descr="What is agile project management">
            <a:extLst>
              <a:ext uri="{FF2B5EF4-FFF2-40B4-BE49-F238E27FC236}">
                <a16:creationId xmlns:a16="http://schemas.microsoft.com/office/drawing/2014/main" id="{D0F60C9D-3BE7-4151-BE3B-A8F4DD9371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836712"/>
            <a:ext cx="8964488" cy="4968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663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3658ED1-1126-4184-B5BA-11184C931F5E}"/>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6E343502-D992-4A2A-A251-BDA136B855A4}"/>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pic>
        <p:nvPicPr>
          <p:cNvPr id="3074" name="Picture 2" descr="See the source image">
            <a:extLst>
              <a:ext uri="{FF2B5EF4-FFF2-40B4-BE49-F238E27FC236}">
                <a16:creationId xmlns:a16="http://schemas.microsoft.com/office/drawing/2014/main" id="{A1432E51-299A-4039-B63C-4C0F4E28DF8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90236" y="404664"/>
            <a:ext cx="8114212" cy="5111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5271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22783-BF46-4042-B16B-88DB25D65E91}"/>
              </a:ext>
            </a:extLst>
          </p:cNvPr>
          <p:cNvSpPr>
            <a:spLocks noGrp="1"/>
          </p:cNvSpPr>
          <p:nvPr>
            <p:ph type="title"/>
          </p:nvPr>
        </p:nvSpPr>
        <p:spPr/>
        <p:txBody>
          <a:bodyPr/>
          <a:lstStyle/>
          <a:p>
            <a:r>
              <a:rPr lang="en-GB" sz="3200" dirty="0">
                <a:solidFill>
                  <a:prstClr val="black"/>
                </a:solidFill>
              </a:rPr>
              <a:t>Through this work we have come to value:</a:t>
            </a:r>
            <a:endParaRPr lang="en-GB" sz="3200" dirty="0"/>
          </a:p>
        </p:txBody>
      </p:sp>
      <p:sp>
        <p:nvSpPr>
          <p:cNvPr id="3" name="Content Placeholder 2">
            <a:extLst>
              <a:ext uri="{FF2B5EF4-FFF2-40B4-BE49-F238E27FC236}">
                <a16:creationId xmlns:a16="http://schemas.microsoft.com/office/drawing/2014/main" id="{BF2EA76E-AD31-4E32-A738-972402FE2B1B}"/>
              </a:ext>
            </a:extLst>
          </p:cNvPr>
          <p:cNvSpPr>
            <a:spLocks noGrp="1"/>
          </p:cNvSpPr>
          <p:nvPr>
            <p:ph idx="1"/>
          </p:nvPr>
        </p:nvSpPr>
        <p:spPr>
          <a:xfrm>
            <a:off x="395536" y="1268760"/>
            <a:ext cx="8229600" cy="4392488"/>
          </a:xfrm>
        </p:spPr>
        <p:txBody>
          <a:bodyPr/>
          <a:lstStyle/>
          <a:p>
            <a:pPr marL="0" indent="0">
              <a:spcBef>
                <a:spcPts val="0"/>
              </a:spcBef>
              <a:buNone/>
            </a:pPr>
            <a:r>
              <a:rPr lang="en-GB" sz="2800" b="1" dirty="0">
                <a:solidFill>
                  <a:prstClr val="black"/>
                </a:solidFill>
              </a:rPr>
              <a:t>Individuals and Interactions </a:t>
            </a:r>
            <a:r>
              <a:rPr lang="en-GB" sz="2800" dirty="0">
                <a:solidFill>
                  <a:prstClr val="black"/>
                </a:solidFill>
              </a:rPr>
              <a:t>over processes and tools;</a:t>
            </a:r>
          </a:p>
          <a:p>
            <a:pPr marL="0" indent="0">
              <a:spcBef>
                <a:spcPts val="0"/>
              </a:spcBef>
              <a:buNone/>
            </a:pPr>
            <a:r>
              <a:rPr lang="en-GB" sz="2800" b="1" dirty="0">
                <a:solidFill>
                  <a:prstClr val="black"/>
                </a:solidFill>
              </a:rPr>
              <a:t>Working software </a:t>
            </a:r>
            <a:r>
              <a:rPr lang="en-GB" sz="2800" dirty="0">
                <a:solidFill>
                  <a:prstClr val="black"/>
                </a:solidFill>
              </a:rPr>
              <a:t>over comprehensive documentation;</a:t>
            </a:r>
          </a:p>
          <a:p>
            <a:pPr marL="0" indent="0">
              <a:spcBef>
                <a:spcPts val="0"/>
              </a:spcBef>
              <a:buNone/>
            </a:pPr>
            <a:r>
              <a:rPr lang="en-GB" sz="2800" b="1" dirty="0">
                <a:solidFill>
                  <a:prstClr val="black"/>
                </a:solidFill>
              </a:rPr>
              <a:t>Customer collaboration </a:t>
            </a:r>
            <a:r>
              <a:rPr lang="en-GB" sz="2800" dirty="0">
                <a:solidFill>
                  <a:prstClr val="black"/>
                </a:solidFill>
              </a:rPr>
              <a:t>over contract negotiation;</a:t>
            </a:r>
          </a:p>
          <a:p>
            <a:pPr marL="0" indent="0">
              <a:spcBef>
                <a:spcPts val="0"/>
              </a:spcBef>
              <a:buNone/>
            </a:pPr>
            <a:r>
              <a:rPr lang="en-GB" sz="2800" b="1" dirty="0">
                <a:solidFill>
                  <a:prstClr val="black"/>
                </a:solidFill>
              </a:rPr>
              <a:t>Responding to change </a:t>
            </a:r>
            <a:r>
              <a:rPr lang="en-GB" sz="2800" dirty="0">
                <a:solidFill>
                  <a:prstClr val="black"/>
                </a:solidFill>
              </a:rPr>
              <a:t>over following a plan.</a:t>
            </a:r>
          </a:p>
          <a:p>
            <a:pPr marL="0" indent="0">
              <a:spcBef>
                <a:spcPts val="0"/>
              </a:spcBef>
              <a:buNone/>
            </a:pPr>
            <a:endParaRPr lang="en-GB" sz="2800" dirty="0">
              <a:solidFill>
                <a:prstClr val="black"/>
              </a:solidFill>
            </a:endParaRPr>
          </a:p>
          <a:p>
            <a:pPr marL="0" indent="0">
              <a:spcBef>
                <a:spcPts val="0"/>
              </a:spcBef>
              <a:buNone/>
            </a:pPr>
            <a:r>
              <a:rPr lang="en-GB" sz="2400" dirty="0">
                <a:solidFill>
                  <a:srgbClr val="FF0000"/>
                </a:solidFill>
              </a:rPr>
              <a:t>While there is value in the items on the right, we value the items on the left (in bold) more.</a:t>
            </a:r>
          </a:p>
        </p:txBody>
      </p:sp>
      <p:sp>
        <p:nvSpPr>
          <p:cNvPr id="4" name="Date Placeholder 3">
            <a:extLst>
              <a:ext uri="{FF2B5EF4-FFF2-40B4-BE49-F238E27FC236}">
                <a16:creationId xmlns:a16="http://schemas.microsoft.com/office/drawing/2014/main" id="{9B51A4E4-CF22-460C-9FD5-3D11A73155CE}"/>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6456272D-CC1F-48BA-962B-DB324A7F02BF}"/>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643725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DEAAA-349A-48DA-9149-82CD00BB5089}"/>
              </a:ext>
            </a:extLst>
          </p:cNvPr>
          <p:cNvSpPr>
            <a:spLocks noGrp="1"/>
          </p:cNvSpPr>
          <p:nvPr>
            <p:ph type="title"/>
          </p:nvPr>
        </p:nvSpPr>
        <p:spPr>
          <a:xfrm>
            <a:off x="457200" y="114300"/>
            <a:ext cx="8229600" cy="562074"/>
          </a:xfrm>
        </p:spPr>
        <p:txBody>
          <a:bodyPr/>
          <a:lstStyle/>
          <a:p>
            <a:r>
              <a:rPr lang="en-GB" sz="3200" b="1" dirty="0"/>
              <a:t>Scrum Project Management</a:t>
            </a:r>
            <a:endParaRPr lang="en-GB" sz="3200" dirty="0"/>
          </a:p>
        </p:txBody>
      </p:sp>
      <p:sp>
        <p:nvSpPr>
          <p:cNvPr id="3" name="Content Placeholder 2">
            <a:extLst>
              <a:ext uri="{FF2B5EF4-FFF2-40B4-BE49-F238E27FC236}">
                <a16:creationId xmlns:a16="http://schemas.microsoft.com/office/drawing/2014/main" id="{B7746D06-02C2-4331-BA2A-8612D46B35EB}"/>
              </a:ext>
            </a:extLst>
          </p:cNvPr>
          <p:cNvSpPr>
            <a:spLocks noGrp="1"/>
          </p:cNvSpPr>
          <p:nvPr>
            <p:ph idx="1"/>
          </p:nvPr>
        </p:nvSpPr>
        <p:spPr>
          <a:xfrm>
            <a:off x="457200" y="1199803"/>
            <a:ext cx="8229600" cy="4248472"/>
          </a:xfrm>
        </p:spPr>
        <p:txBody>
          <a:bodyPr/>
          <a:lstStyle/>
          <a:p>
            <a:pPr>
              <a:spcBef>
                <a:spcPts val="0"/>
              </a:spcBef>
            </a:pPr>
            <a:r>
              <a:rPr lang="en-GB" sz="2000" dirty="0">
                <a:solidFill>
                  <a:prstClr val="black"/>
                </a:solidFill>
              </a:rPr>
              <a:t>A kind of ‘Agile’ project management, usually used in software development.</a:t>
            </a:r>
          </a:p>
          <a:p>
            <a:pPr>
              <a:spcBef>
                <a:spcPts val="0"/>
              </a:spcBef>
            </a:pPr>
            <a:r>
              <a:rPr lang="en-GB" sz="2000" dirty="0">
                <a:solidFill>
                  <a:prstClr val="black"/>
                </a:solidFill>
              </a:rPr>
              <a:t>Rather than starting with a highly detailed plan of what is to be done on a project, much is left up to the Scrum software development team as they are best placed to solve the problem presented.</a:t>
            </a:r>
          </a:p>
          <a:p>
            <a:pPr>
              <a:spcBef>
                <a:spcPts val="0"/>
              </a:spcBef>
            </a:pPr>
            <a:r>
              <a:rPr lang="en-GB" sz="2000" dirty="0">
                <a:solidFill>
                  <a:prstClr val="black"/>
                </a:solidFill>
              </a:rPr>
              <a:t>Work is done in ‘sprints’ of 1 – 4 weeks starting with a sprint planning meeting which defines the desired outcomes.</a:t>
            </a:r>
          </a:p>
          <a:p>
            <a:pPr>
              <a:spcBef>
                <a:spcPts val="0"/>
              </a:spcBef>
            </a:pPr>
            <a:r>
              <a:rPr lang="en-GB" sz="2000" dirty="0">
                <a:solidFill>
                  <a:prstClr val="black"/>
                </a:solidFill>
              </a:rPr>
              <a:t>Scrum relies on a self-organising, cross functional team (no overall leader!) so ALL members of the team are essential.</a:t>
            </a:r>
          </a:p>
          <a:p>
            <a:pPr>
              <a:spcBef>
                <a:spcPts val="0"/>
              </a:spcBef>
            </a:pPr>
            <a:r>
              <a:rPr lang="en-GB" sz="2000" dirty="0">
                <a:solidFill>
                  <a:prstClr val="black"/>
                </a:solidFill>
              </a:rPr>
              <a:t>BUT, two important roles: ScrumMaster who is like a coach for the team, and Product Owner (PO) who represents the business, customers or users who guides the team towards building the right product.</a:t>
            </a:r>
          </a:p>
        </p:txBody>
      </p:sp>
      <p:sp>
        <p:nvSpPr>
          <p:cNvPr id="4" name="Date Placeholder 3">
            <a:extLst>
              <a:ext uri="{FF2B5EF4-FFF2-40B4-BE49-F238E27FC236}">
                <a16:creationId xmlns:a16="http://schemas.microsoft.com/office/drawing/2014/main" id="{95782C71-CD13-4A1C-B7F9-39B5551F70E3}"/>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40BD9F58-461B-4740-880D-286A0AA37B88}"/>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2332947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DEAAA-349A-48DA-9149-82CD00BB5089}"/>
              </a:ext>
            </a:extLst>
          </p:cNvPr>
          <p:cNvSpPr>
            <a:spLocks noGrp="1"/>
          </p:cNvSpPr>
          <p:nvPr>
            <p:ph type="title"/>
          </p:nvPr>
        </p:nvSpPr>
        <p:spPr>
          <a:xfrm>
            <a:off x="457200" y="114300"/>
            <a:ext cx="8229600" cy="562074"/>
          </a:xfrm>
        </p:spPr>
        <p:txBody>
          <a:bodyPr/>
          <a:lstStyle/>
          <a:p>
            <a:r>
              <a:rPr lang="en-GB" sz="3200" b="1" dirty="0"/>
              <a:t>Scrum Project Management</a:t>
            </a:r>
            <a:endParaRPr lang="en-GB" sz="3200" dirty="0"/>
          </a:p>
        </p:txBody>
      </p:sp>
      <p:sp>
        <p:nvSpPr>
          <p:cNvPr id="3" name="Content Placeholder 2">
            <a:extLst>
              <a:ext uri="{FF2B5EF4-FFF2-40B4-BE49-F238E27FC236}">
                <a16:creationId xmlns:a16="http://schemas.microsoft.com/office/drawing/2014/main" id="{B7746D06-02C2-4331-BA2A-8612D46B35EB}"/>
              </a:ext>
            </a:extLst>
          </p:cNvPr>
          <p:cNvSpPr>
            <a:spLocks noGrp="1"/>
          </p:cNvSpPr>
          <p:nvPr>
            <p:ph idx="1"/>
          </p:nvPr>
        </p:nvSpPr>
        <p:spPr>
          <a:xfrm>
            <a:off x="457200" y="836712"/>
            <a:ext cx="8229600" cy="4611563"/>
          </a:xfrm>
        </p:spPr>
        <p:txBody>
          <a:bodyPr/>
          <a:lstStyle/>
          <a:p>
            <a:r>
              <a:rPr lang="en-GB" sz="1800" dirty="0"/>
              <a:t>The ScrumMaster is the keeper of the process, the advocate for the team, and the protector of the team. They remove obstacles, facilitate team communication, mediate discussions within the team and negotiate with those external to the team. </a:t>
            </a:r>
          </a:p>
          <a:p>
            <a:r>
              <a:rPr lang="en-GB" sz="1800" dirty="0"/>
              <a:t>The Product Owner represents the voice of the customer and has the authority to make decisions about the product. This person owns the product backlog and is responsible for communicating the vision to the team, and defining and prioritizing backlog items. The Product Owner works with the team on a daily basis to answer questions and provide product guidance.</a:t>
            </a:r>
          </a:p>
          <a:p>
            <a:r>
              <a:rPr lang="en-GB" sz="1800" dirty="0"/>
              <a:t>The Team consists of seven plus or minus two people who are jointly responsible for the delivery of the product. They own the estimates, make task commitments, and report daily status to each other in the daily scrum. They are self-organizing, meaning that structure appears without explicit intervention from the outside. In other words, the team owns how it chooses to build product features—the team owns the “how,” while the Product Owner owns the “what.”</a:t>
            </a:r>
          </a:p>
        </p:txBody>
      </p:sp>
      <p:sp>
        <p:nvSpPr>
          <p:cNvPr id="4" name="Date Placeholder 3">
            <a:extLst>
              <a:ext uri="{FF2B5EF4-FFF2-40B4-BE49-F238E27FC236}">
                <a16:creationId xmlns:a16="http://schemas.microsoft.com/office/drawing/2014/main" id="{95782C71-CD13-4A1C-B7F9-39B5551F70E3}"/>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40BD9F58-461B-4740-880D-286A0AA37B88}"/>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dirty="0"/>
          </a:p>
        </p:txBody>
      </p:sp>
    </p:spTree>
    <p:extLst>
      <p:ext uri="{BB962C8B-B14F-4D97-AF65-F5344CB8AC3E}">
        <p14:creationId xmlns:p14="http://schemas.microsoft.com/office/powerpoint/2010/main" val="19669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64299705-176A-42D7-871E-A3518C59198F}"/>
              </a:ext>
            </a:extLst>
          </p:cNvPr>
          <p:cNvPicPr>
            <a:picLocks noGrp="1" noChangeAspect="1"/>
          </p:cNvPicPr>
          <p:nvPr>
            <p:ph idx="1"/>
          </p:nvPr>
        </p:nvPicPr>
        <p:blipFill>
          <a:blip r:embed="rId2"/>
          <a:stretch>
            <a:fillRect/>
          </a:stretch>
        </p:blipFill>
        <p:spPr>
          <a:xfrm>
            <a:off x="90487" y="21720"/>
            <a:ext cx="8963025" cy="5639528"/>
          </a:xfrm>
          <a:prstGeom prst="rect">
            <a:avLst/>
          </a:prstGeom>
          <a:noFill/>
        </p:spPr>
      </p:pic>
      <p:sp>
        <p:nvSpPr>
          <p:cNvPr id="4" name="Date Placeholder 3" hidden="1">
            <a:extLst>
              <a:ext uri="{FF2B5EF4-FFF2-40B4-BE49-F238E27FC236}">
                <a16:creationId xmlns:a16="http://schemas.microsoft.com/office/drawing/2014/main" id="{B11411F0-34D2-44BD-B538-D915098955F1}"/>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21/06/2024</a:t>
            </a:fld>
            <a:endParaRPr lang="en-GB" altLang="en-US"/>
          </a:p>
        </p:txBody>
      </p:sp>
      <p:sp>
        <p:nvSpPr>
          <p:cNvPr id="5" name="Slide Number Placeholder 4" hidden="1">
            <a:extLst>
              <a:ext uri="{FF2B5EF4-FFF2-40B4-BE49-F238E27FC236}">
                <a16:creationId xmlns:a16="http://schemas.microsoft.com/office/drawing/2014/main" id="{FB8BFDB6-F307-474D-870C-70B003255E25}"/>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25</a:t>
            </a:fld>
            <a:endParaRPr lang="en-GB" altLang="en-US"/>
          </a:p>
        </p:txBody>
      </p:sp>
    </p:spTree>
    <p:extLst>
      <p:ext uri="{BB962C8B-B14F-4D97-AF65-F5344CB8AC3E}">
        <p14:creationId xmlns:p14="http://schemas.microsoft.com/office/powerpoint/2010/main" val="1730319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38B1F69-100B-4904-B650-6A5C401E1FE6}"/>
              </a:ext>
            </a:extLst>
          </p:cNvPr>
          <p:cNvSpPr>
            <a:spLocks noGrp="1"/>
          </p:cNvSpPr>
          <p:nvPr>
            <p:ph type="title"/>
          </p:nvPr>
        </p:nvSpPr>
        <p:spPr>
          <a:xfrm>
            <a:off x="457200" y="274638"/>
            <a:ext cx="8229600" cy="706090"/>
          </a:xfrm>
        </p:spPr>
        <p:txBody>
          <a:bodyPr/>
          <a:lstStyle/>
          <a:p>
            <a:r>
              <a:rPr lang="en-GB" sz="3200" dirty="0"/>
              <a:t>Scrum Task Board Example</a:t>
            </a:r>
            <a:endParaRPr lang="en-US" sz="3200" dirty="0"/>
          </a:p>
        </p:txBody>
      </p:sp>
      <p:pic>
        <p:nvPicPr>
          <p:cNvPr id="7" name="Picture 6" descr="Table&#10;&#10;Description automatically generated">
            <a:extLst>
              <a:ext uri="{FF2B5EF4-FFF2-40B4-BE49-F238E27FC236}">
                <a16:creationId xmlns:a16="http://schemas.microsoft.com/office/drawing/2014/main" id="{680FF76F-89C6-4EDF-BED3-AEB8545CA29E}"/>
              </a:ext>
            </a:extLst>
          </p:cNvPr>
          <p:cNvPicPr>
            <a:picLocks noChangeAspect="1"/>
          </p:cNvPicPr>
          <p:nvPr/>
        </p:nvPicPr>
        <p:blipFill>
          <a:blip r:embed="rId2"/>
          <a:stretch>
            <a:fillRect/>
          </a:stretch>
        </p:blipFill>
        <p:spPr>
          <a:xfrm>
            <a:off x="457201" y="1196752"/>
            <a:ext cx="8075240" cy="4320481"/>
          </a:xfrm>
          <a:prstGeom prst="rect">
            <a:avLst/>
          </a:prstGeom>
          <a:noFill/>
        </p:spPr>
      </p:pic>
      <p:sp>
        <p:nvSpPr>
          <p:cNvPr id="14" name="Date Placeholder 3">
            <a:extLst>
              <a:ext uri="{FF2B5EF4-FFF2-40B4-BE49-F238E27FC236}">
                <a16:creationId xmlns:a16="http://schemas.microsoft.com/office/drawing/2014/main" id="{3E26CED9-4894-4EFE-86A8-658168DC7718}"/>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21/06/2024</a:t>
            </a:fld>
            <a:endParaRPr lang="en-GB" altLang="en-US"/>
          </a:p>
        </p:txBody>
      </p:sp>
      <p:sp>
        <p:nvSpPr>
          <p:cNvPr id="16" name="Slide Number Placeholder 4">
            <a:extLst>
              <a:ext uri="{FF2B5EF4-FFF2-40B4-BE49-F238E27FC236}">
                <a16:creationId xmlns:a16="http://schemas.microsoft.com/office/drawing/2014/main" id="{A0F3453D-2AA4-4345-9F28-D175D0F9E4A5}"/>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26</a:t>
            </a:fld>
            <a:endParaRPr lang="en-GB" altLang="en-US"/>
          </a:p>
        </p:txBody>
      </p:sp>
      <p:sp>
        <p:nvSpPr>
          <p:cNvPr id="4" name="Date Placeholder 3" hidden="1">
            <a:extLst>
              <a:ext uri="{FF2B5EF4-FFF2-40B4-BE49-F238E27FC236}">
                <a16:creationId xmlns:a16="http://schemas.microsoft.com/office/drawing/2014/main" id="{4E61D954-BC16-486E-8EF4-3AE8E1E0086A}"/>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21/06/2024</a:t>
            </a:fld>
            <a:endParaRPr lang="en-GB" altLang="en-US"/>
          </a:p>
        </p:txBody>
      </p:sp>
      <p:sp>
        <p:nvSpPr>
          <p:cNvPr id="5" name="Slide Number Placeholder 4" hidden="1">
            <a:extLst>
              <a:ext uri="{FF2B5EF4-FFF2-40B4-BE49-F238E27FC236}">
                <a16:creationId xmlns:a16="http://schemas.microsoft.com/office/drawing/2014/main" id="{AC5AA4B7-FCD8-4F97-8EF7-8728928133B5}"/>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26</a:t>
            </a:fld>
            <a:endParaRPr lang="en-GB" altLang="en-US"/>
          </a:p>
        </p:txBody>
      </p:sp>
      <p:sp>
        <p:nvSpPr>
          <p:cNvPr id="13" name="TextBox 12">
            <a:extLst>
              <a:ext uri="{FF2B5EF4-FFF2-40B4-BE49-F238E27FC236}">
                <a16:creationId xmlns:a16="http://schemas.microsoft.com/office/drawing/2014/main" id="{A38E0E7A-1422-4B6B-9117-4414432AC857}"/>
              </a:ext>
            </a:extLst>
          </p:cNvPr>
          <p:cNvSpPr txBox="1"/>
          <p:nvPr/>
        </p:nvSpPr>
        <p:spPr>
          <a:xfrm flipH="1">
            <a:off x="7406273" y="5342141"/>
            <a:ext cx="1306486" cy="307777"/>
          </a:xfrm>
          <a:prstGeom prst="rect">
            <a:avLst/>
          </a:prstGeom>
          <a:noFill/>
        </p:spPr>
        <p:txBody>
          <a:bodyPr wrap="square">
            <a:spAutoFit/>
          </a:bodyPr>
          <a:lstStyle/>
          <a:p>
            <a:r>
              <a:rPr lang="en-GB" sz="700" dirty="0"/>
              <a:t>(Graphic courtesy of Mountain Goat Software)</a:t>
            </a:r>
          </a:p>
        </p:txBody>
      </p:sp>
    </p:spTree>
    <p:extLst>
      <p:ext uri="{BB962C8B-B14F-4D97-AF65-F5344CB8AC3E}">
        <p14:creationId xmlns:p14="http://schemas.microsoft.com/office/powerpoint/2010/main" val="33450914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38B1F69-100B-4904-B650-6A5C401E1FE6}"/>
              </a:ext>
            </a:extLst>
          </p:cNvPr>
          <p:cNvSpPr>
            <a:spLocks noGrp="1"/>
          </p:cNvSpPr>
          <p:nvPr>
            <p:ph type="title"/>
          </p:nvPr>
        </p:nvSpPr>
        <p:spPr>
          <a:xfrm>
            <a:off x="457200" y="274638"/>
            <a:ext cx="8229600" cy="850106"/>
          </a:xfrm>
        </p:spPr>
        <p:txBody>
          <a:bodyPr/>
          <a:lstStyle/>
          <a:p>
            <a:r>
              <a:rPr lang="en-GB" sz="3200" dirty="0"/>
              <a:t>Sprint Burndown Chart </a:t>
            </a:r>
            <a:endParaRPr lang="en-US" sz="3200" dirty="0"/>
          </a:p>
        </p:txBody>
      </p:sp>
      <p:sp>
        <p:nvSpPr>
          <p:cNvPr id="6" name="Content Placeholder 5">
            <a:extLst>
              <a:ext uri="{FF2B5EF4-FFF2-40B4-BE49-F238E27FC236}">
                <a16:creationId xmlns:a16="http://schemas.microsoft.com/office/drawing/2014/main" id="{1C4B29FC-0B84-4713-9F4E-FA03E51C7119}"/>
              </a:ext>
            </a:extLst>
          </p:cNvPr>
          <p:cNvSpPr>
            <a:spLocks noGrp="1"/>
          </p:cNvSpPr>
          <p:nvPr>
            <p:ph idx="1"/>
          </p:nvPr>
        </p:nvSpPr>
        <p:spPr>
          <a:xfrm>
            <a:off x="457200" y="1208082"/>
            <a:ext cx="8229600" cy="4309151"/>
          </a:xfrm>
        </p:spPr>
        <p:txBody>
          <a:bodyPr/>
          <a:lstStyle/>
          <a:p>
            <a:r>
              <a:rPr lang="en-GB" sz="2400" b="0" i="0" dirty="0">
                <a:effectLst/>
                <a:latin typeface="Helvetica" panose="020B0604020202020204" pitchFamily="34" charset="0"/>
              </a:rPr>
              <a:t>The burndown chart shows the trend line of the amount of work left to do in the sprint. </a:t>
            </a:r>
          </a:p>
          <a:p>
            <a:r>
              <a:rPr lang="en-GB" sz="2400" b="0" i="0" dirty="0">
                <a:effectLst/>
                <a:latin typeface="Helvetica" panose="020B0604020202020204" pitchFamily="34" charset="0"/>
              </a:rPr>
              <a:t>The x-axis is the number of days in the sprint, and the y-axis is the number of hours for all the tasks that were defined in the sprint-planning meeting. </a:t>
            </a:r>
          </a:p>
          <a:p>
            <a:r>
              <a:rPr lang="en-GB" sz="2400" b="0" i="0" dirty="0">
                <a:effectLst/>
                <a:latin typeface="Helvetica" panose="020B0604020202020204" pitchFamily="34" charset="0"/>
              </a:rPr>
              <a:t>Over the days of the sprint, the line indicating the amount of work left to do should trend down to zero by the last day of the sprint. </a:t>
            </a:r>
          </a:p>
          <a:p>
            <a:r>
              <a:rPr lang="en-GB" sz="2400" b="0" i="0" dirty="0">
                <a:effectLst/>
                <a:latin typeface="Helvetica" panose="020B0604020202020204" pitchFamily="34" charset="0"/>
              </a:rPr>
              <a:t>See Example below for a sprint burndown chart example.</a:t>
            </a:r>
            <a:endParaRPr lang="en-GB" sz="2400" dirty="0"/>
          </a:p>
        </p:txBody>
      </p:sp>
      <p:sp>
        <p:nvSpPr>
          <p:cNvPr id="14" name="Date Placeholder 3">
            <a:extLst>
              <a:ext uri="{FF2B5EF4-FFF2-40B4-BE49-F238E27FC236}">
                <a16:creationId xmlns:a16="http://schemas.microsoft.com/office/drawing/2014/main" id="{3E26CED9-4894-4EFE-86A8-658168DC7718}"/>
              </a:ext>
            </a:extLst>
          </p:cNvPr>
          <p:cNvSpPr>
            <a:spLocks noGrp="1"/>
          </p:cNvSpPr>
          <p:nvPr>
            <p:ph type="dt" sz="half" idx="10"/>
          </p:nvPr>
        </p:nvSpPr>
        <p:spPr/>
        <p:txBody>
          <a:bodyPr/>
          <a:lstStyle/>
          <a:p>
            <a:pPr>
              <a:spcAft>
                <a:spcPts val="600"/>
              </a:spcAft>
              <a:defRPr/>
            </a:pPr>
            <a:fld id="{2303D31F-598B-47EE-BA37-93F097A3D676}" type="datetime1">
              <a:rPr lang="en-GB" altLang="en-US"/>
              <a:pPr>
                <a:spcAft>
                  <a:spcPts val="600"/>
                </a:spcAft>
                <a:defRPr/>
              </a:pPr>
              <a:t>21/06/2024</a:t>
            </a:fld>
            <a:endParaRPr lang="en-GB" altLang="en-US"/>
          </a:p>
        </p:txBody>
      </p:sp>
      <p:sp>
        <p:nvSpPr>
          <p:cNvPr id="16" name="Slide Number Placeholder 4">
            <a:extLst>
              <a:ext uri="{FF2B5EF4-FFF2-40B4-BE49-F238E27FC236}">
                <a16:creationId xmlns:a16="http://schemas.microsoft.com/office/drawing/2014/main" id="{A0F3453D-2AA4-4345-9F28-D175D0F9E4A5}"/>
              </a:ext>
            </a:extLst>
          </p:cNvPr>
          <p:cNvSpPr>
            <a:spLocks noGrp="1"/>
          </p:cNvSpPr>
          <p:nvPr>
            <p:ph type="sldNum" sz="quarter" idx="12"/>
          </p:nvPr>
        </p:nvSpPr>
        <p:spPr/>
        <p:txBody>
          <a:bodyPr/>
          <a:lstStyle/>
          <a:p>
            <a:pPr>
              <a:spcAft>
                <a:spcPts val="600"/>
              </a:spcAft>
              <a:defRPr/>
            </a:pPr>
            <a:fld id="{6550E941-99E4-4403-A917-B30FF69A9617}" type="slidenum">
              <a:rPr lang="en-GB" altLang="en-US"/>
              <a:pPr>
                <a:spcAft>
                  <a:spcPts val="600"/>
                </a:spcAft>
                <a:defRPr/>
              </a:pPr>
              <a:t>27</a:t>
            </a:fld>
            <a:endParaRPr lang="en-GB" altLang="en-US"/>
          </a:p>
        </p:txBody>
      </p:sp>
      <p:sp>
        <p:nvSpPr>
          <p:cNvPr id="4" name="Date Placeholder 3" hidden="1">
            <a:extLst>
              <a:ext uri="{FF2B5EF4-FFF2-40B4-BE49-F238E27FC236}">
                <a16:creationId xmlns:a16="http://schemas.microsoft.com/office/drawing/2014/main" id="{4E61D954-BC16-486E-8EF4-3AE8E1E0086A}"/>
              </a:ext>
            </a:extLst>
          </p:cNvPr>
          <p:cNvSpPr>
            <a:spLocks noGrp="1"/>
          </p:cNvSpPr>
          <p:nvPr>
            <p:ph type="dt" sz="half" idx="4294967295"/>
          </p:nvPr>
        </p:nvSpPr>
        <p:spPr>
          <a:xfrm>
            <a:off x="0" y="6524625"/>
            <a:ext cx="971550" cy="219075"/>
          </a:xfrm>
        </p:spPr>
        <p:txBody>
          <a:bodyPr/>
          <a:lstStyle/>
          <a:p>
            <a:pPr>
              <a:spcAft>
                <a:spcPts val="600"/>
              </a:spcAft>
              <a:defRPr/>
            </a:pPr>
            <a:fld id="{2303D31F-598B-47EE-BA37-93F097A3D676}" type="datetime1">
              <a:rPr lang="en-GB" altLang="en-US" smtClean="0"/>
              <a:pPr>
                <a:spcAft>
                  <a:spcPts val="600"/>
                </a:spcAft>
                <a:defRPr/>
              </a:pPr>
              <a:t>21/06/2024</a:t>
            </a:fld>
            <a:endParaRPr lang="en-GB" altLang="en-US"/>
          </a:p>
        </p:txBody>
      </p:sp>
      <p:sp>
        <p:nvSpPr>
          <p:cNvPr id="5" name="Slide Number Placeholder 4" hidden="1">
            <a:extLst>
              <a:ext uri="{FF2B5EF4-FFF2-40B4-BE49-F238E27FC236}">
                <a16:creationId xmlns:a16="http://schemas.microsoft.com/office/drawing/2014/main" id="{AC5AA4B7-FCD8-4F97-8EF7-8728928133B5}"/>
              </a:ext>
            </a:extLst>
          </p:cNvPr>
          <p:cNvSpPr>
            <a:spLocks noGrp="1"/>
          </p:cNvSpPr>
          <p:nvPr>
            <p:ph type="sldNum" sz="quarter" idx="4294967295"/>
          </p:nvPr>
        </p:nvSpPr>
        <p:spPr>
          <a:xfrm>
            <a:off x="8413750" y="6381750"/>
            <a:ext cx="730250" cy="339725"/>
          </a:xfrm>
        </p:spPr>
        <p:txBody>
          <a:bodyPr/>
          <a:lstStyle/>
          <a:p>
            <a:pPr>
              <a:spcAft>
                <a:spcPts val="600"/>
              </a:spcAft>
              <a:defRPr/>
            </a:pPr>
            <a:fld id="{6550E941-99E4-4403-A917-B30FF69A9617}" type="slidenum">
              <a:rPr lang="en-GB" altLang="en-US" smtClean="0"/>
              <a:pPr>
                <a:spcAft>
                  <a:spcPts val="600"/>
                </a:spcAft>
                <a:defRPr/>
              </a:pPr>
              <a:t>27</a:t>
            </a:fld>
            <a:endParaRPr lang="en-GB" altLang="en-US"/>
          </a:p>
        </p:txBody>
      </p:sp>
    </p:spTree>
    <p:extLst>
      <p:ext uri="{BB962C8B-B14F-4D97-AF65-F5344CB8AC3E}">
        <p14:creationId xmlns:p14="http://schemas.microsoft.com/office/powerpoint/2010/main" val="30575831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38B1F69-100B-4904-B650-6A5C401E1FE6}"/>
              </a:ext>
            </a:extLst>
          </p:cNvPr>
          <p:cNvSpPr>
            <a:spLocks noGrp="1"/>
          </p:cNvSpPr>
          <p:nvPr>
            <p:ph type="title"/>
          </p:nvPr>
        </p:nvSpPr>
        <p:spPr>
          <a:xfrm>
            <a:off x="457200" y="274638"/>
            <a:ext cx="8229600" cy="706090"/>
          </a:xfrm>
        </p:spPr>
        <p:txBody>
          <a:bodyPr/>
          <a:lstStyle/>
          <a:p>
            <a:r>
              <a:rPr lang="en-GB" sz="3200" dirty="0"/>
              <a:t>Sprint Burndown Chart example</a:t>
            </a:r>
            <a:endParaRPr lang="en-US" sz="3200" dirty="0"/>
          </a:p>
        </p:txBody>
      </p:sp>
      <p:sp>
        <p:nvSpPr>
          <p:cNvPr id="14" name="Date Placeholder 3">
            <a:extLst>
              <a:ext uri="{FF2B5EF4-FFF2-40B4-BE49-F238E27FC236}">
                <a16:creationId xmlns:a16="http://schemas.microsoft.com/office/drawing/2014/main" id="{3E26CED9-4894-4EFE-86A8-658168DC7718}"/>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21/06/2024</a:t>
            </a:fld>
            <a:endParaRPr lang="en-GB" altLang="en-US"/>
          </a:p>
        </p:txBody>
      </p:sp>
      <p:sp>
        <p:nvSpPr>
          <p:cNvPr id="16" name="Slide Number Placeholder 4">
            <a:extLst>
              <a:ext uri="{FF2B5EF4-FFF2-40B4-BE49-F238E27FC236}">
                <a16:creationId xmlns:a16="http://schemas.microsoft.com/office/drawing/2014/main" id="{A0F3453D-2AA4-4345-9F28-D175D0F9E4A5}"/>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28</a:t>
            </a:fld>
            <a:endParaRPr lang="en-GB" altLang="en-US"/>
          </a:p>
        </p:txBody>
      </p:sp>
      <p:sp>
        <p:nvSpPr>
          <p:cNvPr id="4" name="Date Placeholder 3" hidden="1">
            <a:extLst>
              <a:ext uri="{FF2B5EF4-FFF2-40B4-BE49-F238E27FC236}">
                <a16:creationId xmlns:a16="http://schemas.microsoft.com/office/drawing/2014/main" id="{4E61D954-BC16-486E-8EF4-3AE8E1E0086A}"/>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21/06/2024</a:t>
            </a:fld>
            <a:endParaRPr lang="en-GB" altLang="en-US"/>
          </a:p>
        </p:txBody>
      </p:sp>
      <p:sp>
        <p:nvSpPr>
          <p:cNvPr id="5" name="Slide Number Placeholder 4" hidden="1">
            <a:extLst>
              <a:ext uri="{FF2B5EF4-FFF2-40B4-BE49-F238E27FC236}">
                <a16:creationId xmlns:a16="http://schemas.microsoft.com/office/drawing/2014/main" id="{AC5AA4B7-FCD8-4F97-8EF7-8728928133B5}"/>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28</a:t>
            </a:fld>
            <a:endParaRPr lang="en-GB" altLang="en-US"/>
          </a:p>
        </p:txBody>
      </p:sp>
      <p:sp>
        <p:nvSpPr>
          <p:cNvPr id="13" name="TextBox 12">
            <a:extLst>
              <a:ext uri="{FF2B5EF4-FFF2-40B4-BE49-F238E27FC236}">
                <a16:creationId xmlns:a16="http://schemas.microsoft.com/office/drawing/2014/main" id="{A38E0E7A-1422-4B6B-9117-4414432AC857}"/>
              </a:ext>
            </a:extLst>
          </p:cNvPr>
          <p:cNvSpPr txBox="1"/>
          <p:nvPr/>
        </p:nvSpPr>
        <p:spPr>
          <a:xfrm flipH="1">
            <a:off x="7406273" y="5342141"/>
            <a:ext cx="1306486" cy="307777"/>
          </a:xfrm>
          <a:prstGeom prst="rect">
            <a:avLst/>
          </a:prstGeom>
          <a:noFill/>
        </p:spPr>
        <p:txBody>
          <a:bodyPr wrap="square">
            <a:spAutoFit/>
          </a:bodyPr>
          <a:lstStyle/>
          <a:p>
            <a:r>
              <a:rPr lang="en-GB" sz="700" dirty="0"/>
              <a:t>(Graphic courtesy of Mountain Goat Software)</a:t>
            </a:r>
          </a:p>
        </p:txBody>
      </p:sp>
      <p:pic>
        <p:nvPicPr>
          <p:cNvPr id="3" name="Picture 2">
            <a:extLst>
              <a:ext uri="{FF2B5EF4-FFF2-40B4-BE49-F238E27FC236}">
                <a16:creationId xmlns:a16="http://schemas.microsoft.com/office/drawing/2014/main" id="{197816DF-26B8-4F7B-B8C8-A302D84B5978}"/>
              </a:ext>
            </a:extLst>
          </p:cNvPr>
          <p:cNvPicPr>
            <a:picLocks noChangeAspect="1"/>
          </p:cNvPicPr>
          <p:nvPr/>
        </p:nvPicPr>
        <p:blipFill>
          <a:blip r:embed="rId2"/>
          <a:stretch>
            <a:fillRect/>
          </a:stretch>
        </p:blipFill>
        <p:spPr>
          <a:xfrm>
            <a:off x="1138237" y="1412776"/>
            <a:ext cx="6867525" cy="3425924"/>
          </a:xfrm>
          <a:prstGeom prst="rect">
            <a:avLst/>
          </a:prstGeom>
        </p:spPr>
      </p:pic>
    </p:spTree>
    <p:extLst>
      <p:ext uri="{BB962C8B-B14F-4D97-AF65-F5344CB8AC3E}">
        <p14:creationId xmlns:p14="http://schemas.microsoft.com/office/powerpoint/2010/main" val="40381112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38B1F69-100B-4904-B650-6A5C401E1FE6}"/>
              </a:ext>
            </a:extLst>
          </p:cNvPr>
          <p:cNvSpPr>
            <a:spLocks noGrp="1"/>
          </p:cNvSpPr>
          <p:nvPr>
            <p:ph type="title"/>
          </p:nvPr>
        </p:nvSpPr>
        <p:spPr/>
        <p:txBody>
          <a:bodyPr vert="horz" wrap="square" lIns="91440" tIns="45720" rIns="91440" bIns="45720" numCol="1" anchor="b" anchorCtr="0" compatLnSpc="1">
            <a:prstTxWarp prst="textNoShape">
              <a:avLst/>
            </a:prstTxWarp>
            <a:normAutofit/>
          </a:bodyPr>
          <a:lstStyle/>
          <a:p>
            <a:r>
              <a:rPr lang="en-GB"/>
              <a:t>Scrum Task Board Example</a:t>
            </a:r>
            <a:endParaRPr lang="en-US"/>
          </a:p>
        </p:txBody>
      </p:sp>
      <p:sp>
        <p:nvSpPr>
          <p:cNvPr id="2" name="Content Placeholder 1">
            <a:extLst>
              <a:ext uri="{FF2B5EF4-FFF2-40B4-BE49-F238E27FC236}">
                <a16:creationId xmlns:a16="http://schemas.microsoft.com/office/drawing/2014/main" id="{00FA8DE0-DC14-4F56-89BF-86C8B3CC71A3}"/>
              </a:ext>
            </a:extLst>
          </p:cNvPr>
          <p:cNvSpPr>
            <a:spLocks noGrp="1"/>
          </p:cNvSpPr>
          <p:nvPr>
            <p:ph idx="1"/>
          </p:nvPr>
        </p:nvSpPr>
        <p:spPr/>
        <p:txBody>
          <a:bodyPr/>
          <a:lstStyle/>
          <a:p>
            <a:r>
              <a:rPr lang="en-GB" sz="2000" b="0" i="0" dirty="0">
                <a:effectLst/>
                <a:latin typeface="Helvetica" panose="020B0604020202020204" pitchFamily="34" charset="0"/>
              </a:rPr>
              <a:t>Sprint progress is tracked using the burndown chart, the task board, and the daily scrum. </a:t>
            </a:r>
          </a:p>
          <a:p>
            <a:endParaRPr lang="en-GB" sz="2000" b="0" i="0" dirty="0">
              <a:effectLst/>
              <a:latin typeface="Helvetica" panose="020B0604020202020204" pitchFamily="34" charset="0"/>
            </a:endParaRPr>
          </a:p>
          <a:p>
            <a:r>
              <a:rPr lang="en-GB" sz="2000" b="0" i="0" dirty="0">
                <a:effectLst/>
                <a:latin typeface="Helvetica" panose="020B0604020202020204" pitchFamily="34" charset="0"/>
              </a:rPr>
              <a:t>In combination, these three things can provide a clear picture of what's being worked on, what's completed, what's still to be done, whether or not it will be completed in time, and what might be preventing the team from meeting its sprint and/or release goal.</a:t>
            </a:r>
            <a:endParaRPr lang="en-GB" sz="2000" dirty="0"/>
          </a:p>
        </p:txBody>
      </p:sp>
      <p:sp>
        <p:nvSpPr>
          <p:cNvPr id="14" name="Date Placeholder 3">
            <a:extLst>
              <a:ext uri="{FF2B5EF4-FFF2-40B4-BE49-F238E27FC236}">
                <a16:creationId xmlns:a16="http://schemas.microsoft.com/office/drawing/2014/main" id="{3E26CED9-4894-4EFE-86A8-658168DC7718}"/>
              </a:ext>
            </a:extLst>
          </p:cNvPr>
          <p:cNvSpPr>
            <a:spLocks noGrp="1"/>
          </p:cNvSpPr>
          <p:nvPr>
            <p:ph type="dt" sz="half" idx="10"/>
          </p:nvPr>
        </p:nvSpPr>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21/06/2024</a:t>
            </a:fld>
            <a:endParaRPr lang="en-GB" altLang="en-US" sz="900" kern="1200">
              <a:latin typeface="+mn-lt"/>
              <a:ea typeface="+mn-ea"/>
              <a:cs typeface="+mn-cs"/>
            </a:endParaRPr>
          </a:p>
        </p:txBody>
      </p:sp>
      <p:sp>
        <p:nvSpPr>
          <p:cNvPr id="16" name="Slide Number Placeholder 4">
            <a:extLst>
              <a:ext uri="{FF2B5EF4-FFF2-40B4-BE49-F238E27FC236}">
                <a16:creationId xmlns:a16="http://schemas.microsoft.com/office/drawing/2014/main" id="{A0F3453D-2AA4-4345-9F28-D175D0F9E4A5}"/>
              </a:ext>
            </a:extLst>
          </p:cNvPr>
          <p:cNvSpPr>
            <a:spLocks noGrp="1"/>
          </p:cNvSpPr>
          <p:nvPr>
            <p:ph type="sldNum" sz="quarter" idx="12"/>
          </p:nvPr>
        </p:nvSpPr>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29</a:t>
            </a:fld>
            <a:endParaRPr lang="en-GB" altLang="en-US" kern="1200">
              <a:latin typeface="Myriad Pro"/>
              <a:ea typeface="+mn-ea"/>
              <a:cs typeface="Arial" panose="020B0604020202020204" pitchFamily="34" charset="0"/>
            </a:endParaRPr>
          </a:p>
        </p:txBody>
      </p:sp>
      <p:sp>
        <p:nvSpPr>
          <p:cNvPr id="4" name="Date Placeholder 3" hidden="1">
            <a:extLst>
              <a:ext uri="{FF2B5EF4-FFF2-40B4-BE49-F238E27FC236}">
                <a16:creationId xmlns:a16="http://schemas.microsoft.com/office/drawing/2014/main" id="{4E61D954-BC16-486E-8EF4-3AE8E1E0086A}"/>
              </a:ext>
            </a:extLst>
          </p:cNvPr>
          <p:cNvSpPr>
            <a:spLocks noGrp="1"/>
          </p:cNvSpPr>
          <p:nvPr>
            <p:ph type="dt" sz="half" idx="4294967295"/>
          </p:nvPr>
        </p:nvSpPr>
        <p:spPr>
          <a:xfrm>
            <a:off x="0" y="6524625"/>
            <a:ext cx="971550" cy="219075"/>
          </a:xfrm>
        </p:spPr>
        <p:txBody>
          <a:bodyPr/>
          <a:lstStyle/>
          <a:p>
            <a:pPr>
              <a:spcAft>
                <a:spcPts val="600"/>
              </a:spcAft>
              <a:defRPr/>
            </a:pPr>
            <a:fld id="{2303D31F-598B-47EE-BA37-93F097A3D676}" type="datetime1">
              <a:rPr lang="en-GB" altLang="en-US" smtClean="0"/>
              <a:pPr>
                <a:spcAft>
                  <a:spcPts val="600"/>
                </a:spcAft>
                <a:defRPr/>
              </a:pPr>
              <a:t>21/06/2024</a:t>
            </a:fld>
            <a:endParaRPr lang="en-GB" altLang="en-US"/>
          </a:p>
        </p:txBody>
      </p:sp>
      <p:sp>
        <p:nvSpPr>
          <p:cNvPr id="5" name="Slide Number Placeholder 4" hidden="1">
            <a:extLst>
              <a:ext uri="{FF2B5EF4-FFF2-40B4-BE49-F238E27FC236}">
                <a16:creationId xmlns:a16="http://schemas.microsoft.com/office/drawing/2014/main" id="{AC5AA4B7-FCD8-4F97-8EF7-8728928133B5}"/>
              </a:ext>
            </a:extLst>
          </p:cNvPr>
          <p:cNvSpPr>
            <a:spLocks noGrp="1"/>
          </p:cNvSpPr>
          <p:nvPr>
            <p:ph type="sldNum" sz="quarter" idx="4294967295"/>
          </p:nvPr>
        </p:nvSpPr>
        <p:spPr>
          <a:xfrm>
            <a:off x="8413750" y="6381750"/>
            <a:ext cx="730250" cy="339725"/>
          </a:xfrm>
        </p:spPr>
        <p:txBody>
          <a:bodyPr/>
          <a:lstStyle/>
          <a:p>
            <a:pPr>
              <a:spcAft>
                <a:spcPts val="600"/>
              </a:spcAft>
              <a:defRPr/>
            </a:pPr>
            <a:fld id="{6550E941-99E4-4403-A917-B30FF69A9617}" type="slidenum">
              <a:rPr lang="en-GB" altLang="en-US" smtClean="0"/>
              <a:pPr>
                <a:spcAft>
                  <a:spcPts val="600"/>
                </a:spcAft>
                <a:defRPr/>
              </a:pPr>
              <a:t>29</a:t>
            </a:fld>
            <a:endParaRPr lang="en-GB" altLang="en-US"/>
          </a:p>
        </p:txBody>
      </p:sp>
    </p:spTree>
    <p:extLst>
      <p:ext uri="{BB962C8B-B14F-4D97-AF65-F5344CB8AC3E}">
        <p14:creationId xmlns:p14="http://schemas.microsoft.com/office/powerpoint/2010/main" val="10564120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p:txBody>
          <a:bodyPr/>
          <a:lstStyle/>
          <a:p>
            <a:pPr marL="0" indent="0">
              <a:buNone/>
            </a:pPr>
            <a:r>
              <a:rPr lang="en-US" altLang="en-US" sz="2800" dirty="0"/>
              <a:t>PMI (2006) </a:t>
            </a:r>
            <a:r>
              <a:rPr lang="en-US" altLang="en-US" sz="2800" i="1" dirty="0"/>
              <a:t>The Guide to the Project Management Body of Knowledge (</a:t>
            </a:r>
            <a:r>
              <a:rPr lang="en-US" altLang="en-US" sz="2800" i="1" dirty="0" err="1"/>
              <a:t>PMBoK</a:t>
            </a:r>
            <a:r>
              <a:rPr lang="en-US" altLang="en-US" sz="2800" i="1" dirty="0"/>
              <a:t>)</a:t>
            </a:r>
            <a:r>
              <a:rPr lang="en-US" altLang="en-US" sz="2800" dirty="0"/>
              <a:t>, 5th Edition: PMI</a:t>
            </a:r>
          </a:p>
          <a:p>
            <a:pPr marL="0" indent="0">
              <a:buNone/>
            </a:pPr>
            <a:r>
              <a:rPr lang="en-GB" sz="2800" dirty="0"/>
              <a:t>Larson, E. and Gray, C. (2018) Project Management: </a:t>
            </a:r>
            <a:r>
              <a:rPr lang="en-GB" sz="2800" i="1" dirty="0"/>
              <a:t>The Managerial Process 7</a:t>
            </a:r>
            <a:r>
              <a:rPr lang="en-GB" sz="2800" i="1" baseline="30000" dirty="0"/>
              <a:t>th</a:t>
            </a:r>
            <a:r>
              <a:rPr lang="en-GB" sz="2800" i="1" dirty="0"/>
              <a:t> Edition, </a:t>
            </a:r>
            <a:r>
              <a:rPr lang="en-GB" sz="2800" dirty="0"/>
              <a:t>McGraw Hill.</a:t>
            </a:r>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21/06/2024</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12960230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6277</TotalTime>
  <Words>2016</Words>
  <Application>Microsoft Office PowerPoint</Application>
  <PresentationFormat>On-screen Show (4:3)</PresentationFormat>
  <Paragraphs>261</Paragraphs>
  <Slides>30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Courier New</vt:lpstr>
      <vt:lpstr>Helvetica</vt:lpstr>
      <vt:lpstr>Myriad Pro</vt:lpstr>
      <vt:lpstr>Times New Roman</vt:lpstr>
      <vt:lpstr>Verdana</vt:lpstr>
      <vt:lpstr>20140311PresentationUWTSDTemplate</vt:lpstr>
      <vt:lpstr> Project Management LCBB5005 Project Management Methodologies Week 5 Session 1 </vt:lpstr>
      <vt:lpstr>Recap </vt:lpstr>
      <vt:lpstr>Introduction</vt:lpstr>
      <vt:lpstr>The Common Methodologies Adopted </vt:lpstr>
      <vt:lpstr>Why adopt a certain approach for a project? </vt:lpstr>
      <vt:lpstr>The Traditional Approach</vt:lpstr>
      <vt:lpstr>PowerPoint Presentation</vt:lpstr>
      <vt:lpstr>Prince 2 Methodology </vt:lpstr>
      <vt:lpstr>PowerPoint Presentation</vt:lpstr>
      <vt:lpstr>Features of PRINCE2 Projects</vt:lpstr>
      <vt:lpstr>PRINCE2 Process Model</vt:lpstr>
      <vt:lpstr>A PRINCE2 Project Plan</vt:lpstr>
      <vt:lpstr>PRINCE2 - A Stage-based Structure</vt:lpstr>
      <vt:lpstr>Project Management Structure – PRINCE2</vt:lpstr>
      <vt:lpstr>The Business Case – PRINCE2</vt:lpstr>
      <vt:lpstr>Limitations of PRINCE2</vt:lpstr>
      <vt:lpstr>PowerPoint Presentation</vt:lpstr>
      <vt:lpstr>Agile Project Management</vt:lpstr>
      <vt:lpstr>Agile Project Management</vt:lpstr>
      <vt:lpstr>Agile Project Management</vt:lpstr>
      <vt:lpstr>PowerPoint Presentation</vt:lpstr>
      <vt:lpstr>Through this work we have come to value:</vt:lpstr>
      <vt:lpstr>Scrum Project Management</vt:lpstr>
      <vt:lpstr>Scrum Project Management</vt:lpstr>
      <vt:lpstr>PowerPoint Presentation</vt:lpstr>
      <vt:lpstr>Scrum Task Board Example</vt:lpstr>
      <vt:lpstr>Sprint Burndown Chart </vt:lpstr>
      <vt:lpstr>Sprint Burndown Chart example</vt:lpstr>
      <vt:lpstr>Scrum Task Board Example</vt:lpstr>
      <vt:lpstr>Reference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Sadeque</cp:lastModifiedBy>
  <cp:revision>190</cp:revision>
  <cp:lastPrinted>2018-07-09T15:27:01Z</cp:lastPrinted>
  <dcterms:created xsi:type="dcterms:W3CDTF">2002-10-07T19:43:58Z</dcterms:created>
  <dcterms:modified xsi:type="dcterms:W3CDTF">2024-06-21T22:17:22Z</dcterms:modified>
</cp:coreProperties>
</file>