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85" r:id="rId3"/>
    <p:sldId id="286" r:id="rId4"/>
    <p:sldId id="257" r:id="rId5"/>
    <p:sldId id="258" r:id="rId6"/>
    <p:sldId id="259" r:id="rId7"/>
    <p:sldId id="287" r:id="rId8"/>
    <p:sldId id="289" r:id="rId9"/>
    <p:sldId id="290" r:id="rId10"/>
    <p:sldId id="291" r:id="rId11"/>
    <p:sldId id="260" r:id="rId12"/>
    <p:sldId id="292" r:id="rId13"/>
    <p:sldId id="264" r:id="rId14"/>
    <p:sldId id="293" r:id="rId15"/>
    <p:sldId id="294" r:id="rId16"/>
    <p:sldId id="295" r:id="rId17"/>
    <p:sldId id="296" r:id="rId18"/>
    <p:sldId id="307" r:id="rId19"/>
    <p:sldId id="308" r:id="rId20"/>
    <p:sldId id="309" r:id="rId21"/>
    <p:sldId id="31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D4"/>
    <a:srgbClr val="FFBFDD"/>
    <a:srgbClr val="FFB4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8"/>
    <p:restoredTop sz="94633"/>
  </p:normalViewPr>
  <p:slideViewPr>
    <p:cSldViewPr snapToGrid="0" snapToObjects="1">
      <p:cViewPr varScale="1">
        <p:scale>
          <a:sx n="83" d="100"/>
          <a:sy n="83" d="100"/>
        </p:scale>
        <p:origin x="20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CDF0F4-0C9E-3145-A81B-8D399A57FC0A}" type="datetimeFigureOut">
              <a:rPr lang="en-GB" smtClean="0"/>
              <a:t>21/11/2022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EA491B-7B75-9543-86C5-0FF5013C81E9}" type="slidenum">
              <a:rPr lang="en-GB" smtClean="0"/>
              <a:t>‹#›</a:t>
            </a:fld>
            <a:endParaRPr lang="en-GB"/>
          </a:p>
        </p:txBody>
      </p:sp>
    </p:spTree>
    <p:extLst>
      <p:ext uri="{BB962C8B-B14F-4D97-AF65-F5344CB8AC3E}">
        <p14:creationId xmlns:p14="http://schemas.microsoft.com/office/powerpoint/2010/main" val="144700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tomorrowsleadership.nl</a:t>
            </a:r>
            <a:r>
              <a:rPr lang="en-US" dirty="0"/>
              <a:t>/how-to-overcome-the-5-dysfunctions-of-virtual-teams/</a:t>
            </a:r>
          </a:p>
        </p:txBody>
      </p:sp>
      <p:sp>
        <p:nvSpPr>
          <p:cNvPr id="4" name="Slide Number Placeholder 3"/>
          <p:cNvSpPr>
            <a:spLocks noGrp="1"/>
          </p:cNvSpPr>
          <p:nvPr>
            <p:ph type="sldNum" sz="quarter" idx="5"/>
          </p:nvPr>
        </p:nvSpPr>
        <p:spPr/>
        <p:txBody>
          <a:bodyPr/>
          <a:lstStyle/>
          <a:p>
            <a:fld id="{8ADD5F56-FA02-454F-902B-8FE424C106BB}" type="slidenum">
              <a:rPr lang="en-US" smtClean="0"/>
              <a:t>13</a:t>
            </a:fld>
            <a:endParaRPr lang="en-US"/>
          </a:p>
        </p:txBody>
      </p:sp>
    </p:spTree>
    <p:extLst>
      <p:ext uri="{BB962C8B-B14F-4D97-AF65-F5344CB8AC3E}">
        <p14:creationId xmlns:p14="http://schemas.microsoft.com/office/powerpoint/2010/main" val="1405923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www.ed.ac.uk</a:t>
            </a:r>
            <a:r>
              <a:rPr lang="en-US" dirty="0"/>
              <a:t>/reflection/reflectors-toolkit/reflecting-on-experience/</a:t>
            </a:r>
            <a:r>
              <a:rPr lang="en-US" dirty="0" err="1"/>
              <a:t>gibbs</a:t>
            </a:r>
            <a:r>
              <a:rPr lang="en-US" dirty="0"/>
              <a:t>-reflective-cycle#:~:text=One%20of%20the%20most%20famous,analysis%2C%20conclusion%20and%20action%20plan. </a:t>
            </a:r>
          </a:p>
        </p:txBody>
      </p:sp>
      <p:sp>
        <p:nvSpPr>
          <p:cNvPr id="4" name="Slide Number Placeholder 3"/>
          <p:cNvSpPr>
            <a:spLocks noGrp="1"/>
          </p:cNvSpPr>
          <p:nvPr>
            <p:ph type="sldNum" sz="quarter" idx="5"/>
          </p:nvPr>
        </p:nvSpPr>
        <p:spPr/>
        <p:txBody>
          <a:bodyPr/>
          <a:lstStyle/>
          <a:p>
            <a:fld id="{DDD69D04-34D2-114C-8BFB-B9B6E16DE663}" type="slidenum">
              <a:rPr lang="en-US" smtClean="0"/>
              <a:t>18</a:t>
            </a:fld>
            <a:endParaRPr lang="en-US"/>
          </a:p>
        </p:txBody>
      </p:sp>
    </p:spTree>
    <p:extLst>
      <p:ext uri="{BB962C8B-B14F-4D97-AF65-F5344CB8AC3E}">
        <p14:creationId xmlns:p14="http://schemas.microsoft.com/office/powerpoint/2010/main" val="381276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ED18-E810-7144-9E2B-C996D3FEB10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CD77AAC-3AE7-FC48-BB13-516EF84BE3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E877662-FB4B-9349-986F-E24233EFBBB2}"/>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5A2E81DA-29C0-194F-B83B-9541F73CCC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4AE970-A0A2-634F-9217-9F676F992094}"/>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7719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B839E-DC2B-294F-AF1F-1BF0E536D5C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00630CE-EAD1-0D40-A3F9-7E5FDE210B0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02866F-1047-6C48-B183-F23596D89B31}"/>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54C95A27-FC99-F846-8BC2-A6AC645A5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072A04-EC28-9644-9649-237F47E69719}"/>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1933681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4A36D-FB8E-424F-802F-64BD128D0F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D667196-0B80-9C4D-BC51-89DBA3F681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418E09-2B23-4B45-9B9B-FBA16CCA1979}"/>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0D7DF025-E805-154E-8FCC-9CD87F73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5BDD0-4E92-2C47-8297-0E8A64004CEC}"/>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2315954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25D5-9E35-2B4F-A2F9-768B88C33E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5488374-0C95-654A-B9BB-938557C6D8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9EC6E6D-12B2-774F-921F-45C5A24E4B0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4C881A6-2E67-7543-AB07-4648F50451B9}"/>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6" name="Footer Placeholder 5">
            <a:extLst>
              <a:ext uri="{FF2B5EF4-FFF2-40B4-BE49-F238E27FC236}">
                <a16:creationId xmlns:a16="http://schemas.microsoft.com/office/drawing/2014/main" id="{92E1A02C-136D-C64A-9442-AD830C04A1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58C8A1-F5D3-5446-97A6-4FA71D00FC6B}"/>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2096420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CDA28-E5CB-4247-9F71-AC26751B675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8582F13-2A14-5E44-A80E-07EEACF73B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1C50B2-A37B-0648-B014-2023DC389D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BD1AA63-FB42-C94A-83BE-4D3E49FA77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94E5B5-789E-604F-B605-9AAE6C3B5B5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92750F6-3127-DD43-8FB6-06BD38B53346}"/>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8" name="Footer Placeholder 7">
            <a:extLst>
              <a:ext uri="{FF2B5EF4-FFF2-40B4-BE49-F238E27FC236}">
                <a16:creationId xmlns:a16="http://schemas.microsoft.com/office/drawing/2014/main" id="{CF5F3883-6724-DA4D-892C-AFC7062D69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3B83C8-4F1D-3D47-A2BE-818F34522F4C}"/>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2234361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EBE6E-35F5-474A-A9C2-9D30AC49F8A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5225376-3A6C-3841-B70A-DEBEA85C7375}"/>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4" name="Footer Placeholder 3">
            <a:extLst>
              <a:ext uri="{FF2B5EF4-FFF2-40B4-BE49-F238E27FC236}">
                <a16:creationId xmlns:a16="http://schemas.microsoft.com/office/drawing/2014/main" id="{21701016-DF5B-434A-9061-0BA2C6D202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3CF646-AC16-2E4F-9D86-8BADF9052217}"/>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3546222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B70524-2B6F-1F41-869D-AF0D9228B479}"/>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3" name="Footer Placeholder 2">
            <a:extLst>
              <a:ext uri="{FF2B5EF4-FFF2-40B4-BE49-F238E27FC236}">
                <a16:creationId xmlns:a16="http://schemas.microsoft.com/office/drawing/2014/main" id="{74249017-C0F4-704D-85B3-6CD46E4D55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5E8FE5-1B36-8641-BEBA-CD1D086E0DF2}"/>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1263523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D0930-4F9B-F04E-B86B-8DA6D267E0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9058E40-3BE0-074F-BBFF-7112DB6D78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DAF2B7A-284D-AE49-BCC2-B18B67113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D6F4607-2BD5-EB4D-8EBF-2235589C0E0B}"/>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6" name="Footer Placeholder 5">
            <a:extLst>
              <a:ext uri="{FF2B5EF4-FFF2-40B4-BE49-F238E27FC236}">
                <a16:creationId xmlns:a16="http://schemas.microsoft.com/office/drawing/2014/main" id="{C25E6090-6E7D-F141-98F5-CB11427E07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EB5B3-9241-1B4F-BA00-BD358A0C91BB}"/>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2377333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74071-DFB2-4649-9A22-935AA8445B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E4590B-F278-5745-9B1D-6B20C99D4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E228CC-E103-AB43-BA34-5579BB6442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154222F-5180-2548-8608-99213CEB1D47}"/>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6" name="Footer Placeholder 5">
            <a:extLst>
              <a:ext uri="{FF2B5EF4-FFF2-40B4-BE49-F238E27FC236}">
                <a16:creationId xmlns:a16="http://schemas.microsoft.com/office/drawing/2014/main" id="{3DCA2476-B249-0741-8305-C6F1DFBFCE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E5669-B5DA-F048-BA4D-BE09568B991C}"/>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1904582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5BB6E-7D23-5D40-8480-2214E5C460A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4CC83B0-6411-0345-81CB-FDC380CCAD9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3166B1-E1FE-E84E-B114-79062C9A674B}"/>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27DAFB66-F4C4-E14D-953C-97B0893DC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C85388-C38D-464F-9AB9-8430A52F1792}"/>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3185779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AE324F-0B09-2B47-B9D1-6C4CF4ACCB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C1EAED-E425-F540-8BA6-970C7341FD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D2314F2-FB7F-1442-A2CF-C53FBB800903}"/>
              </a:ext>
            </a:extLst>
          </p:cNvPr>
          <p:cNvSpPr>
            <a:spLocks noGrp="1"/>
          </p:cNvSpPr>
          <p:nvPr>
            <p:ph type="dt" sz="half" idx="10"/>
          </p:nvPr>
        </p:nvSpPr>
        <p:spPr/>
        <p:txBody>
          <a:body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70B8305B-39B1-C844-A69C-63D4AFF2B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AAABEA-0181-BA41-B495-B435AABBFE84}"/>
              </a:ext>
            </a:extLst>
          </p:cNvPr>
          <p:cNvSpPr>
            <a:spLocks noGrp="1"/>
          </p:cNvSpPr>
          <p:nvPr>
            <p:ph type="sldNum" sz="quarter" idx="12"/>
          </p:nvPr>
        </p:nvSpPr>
        <p:spPr/>
        <p:txBody>
          <a:bodyPr/>
          <a:lstStyle/>
          <a:p>
            <a:fld id="{2FC3E5A8-3564-3441-8983-C2DEBC043A12}" type="slidenum">
              <a:rPr lang="en-GB" smtClean="0"/>
              <a:t>‹#›</a:t>
            </a:fld>
            <a:endParaRPr lang="en-GB"/>
          </a:p>
        </p:txBody>
      </p:sp>
    </p:spTree>
    <p:extLst>
      <p:ext uri="{BB962C8B-B14F-4D97-AF65-F5344CB8AC3E}">
        <p14:creationId xmlns:p14="http://schemas.microsoft.com/office/powerpoint/2010/main" val="4214985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D5D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F3068D-E810-1A40-B550-EBE01380C2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FD3E6F6-25C0-5E45-A79D-022C3A60D7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BA6FBC-2BDC-8240-9445-7936945BE4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E363C5-331C-A14E-B517-B66F940958E2}" type="datetimeFigureOut">
              <a:rPr lang="en-GB" smtClean="0"/>
              <a:t>21/11/2022</a:t>
            </a:fld>
            <a:endParaRPr lang="en-GB"/>
          </a:p>
        </p:txBody>
      </p:sp>
      <p:sp>
        <p:nvSpPr>
          <p:cNvPr id="5" name="Footer Placeholder 4">
            <a:extLst>
              <a:ext uri="{FF2B5EF4-FFF2-40B4-BE49-F238E27FC236}">
                <a16:creationId xmlns:a16="http://schemas.microsoft.com/office/drawing/2014/main" id="{207A93FC-41F3-8F43-9E8C-E0A7A3A0E0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4AC4980-6F1D-8742-BF7A-D1950C4759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C3E5A8-3564-3441-8983-C2DEBC043A12}" type="slidenum">
              <a:rPr lang="en-GB" smtClean="0"/>
              <a:t>‹#›</a:t>
            </a:fld>
            <a:endParaRPr lang="en-GB"/>
          </a:p>
        </p:txBody>
      </p:sp>
    </p:spTree>
    <p:extLst>
      <p:ext uri="{BB962C8B-B14F-4D97-AF65-F5344CB8AC3E}">
        <p14:creationId xmlns:p14="http://schemas.microsoft.com/office/powerpoint/2010/main" val="854713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9F22-71CB-8742-B298-AF8176E9C44F}"/>
              </a:ext>
            </a:extLst>
          </p:cNvPr>
          <p:cNvSpPr>
            <a:spLocks noGrp="1"/>
          </p:cNvSpPr>
          <p:nvPr>
            <p:ph type="ctrTitle"/>
          </p:nvPr>
        </p:nvSpPr>
        <p:spPr/>
        <p:txBody>
          <a:bodyPr/>
          <a:lstStyle/>
          <a:p>
            <a:r>
              <a:rPr lang="en-GB" dirty="0"/>
              <a:t>Learning in the Digital Era</a:t>
            </a:r>
          </a:p>
        </p:txBody>
      </p:sp>
      <p:sp>
        <p:nvSpPr>
          <p:cNvPr id="3" name="Subtitle 2">
            <a:extLst>
              <a:ext uri="{FF2B5EF4-FFF2-40B4-BE49-F238E27FC236}">
                <a16:creationId xmlns:a16="http://schemas.microsoft.com/office/drawing/2014/main" id="{DEC8D433-319F-9E4C-A566-DBF306B648F3}"/>
              </a:ext>
            </a:extLst>
          </p:cNvPr>
          <p:cNvSpPr>
            <a:spLocks noGrp="1"/>
          </p:cNvSpPr>
          <p:nvPr>
            <p:ph type="subTitle" idx="1"/>
          </p:nvPr>
        </p:nvSpPr>
        <p:spPr/>
        <p:txBody>
          <a:bodyPr/>
          <a:lstStyle/>
          <a:p>
            <a:r>
              <a:rPr lang="en-GB" dirty="0"/>
              <a:t>Unit 3 </a:t>
            </a:r>
          </a:p>
        </p:txBody>
      </p:sp>
    </p:spTree>
    <p:extLst>
      <p:ext uri="{BB962C8B-B14F-4D97-AF65-F5344CB8AC3E}">
        <p14:creationId xmlns:p14="http://schemas.microsoft.com/office/powerpoint/2010/main" val="3925055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B1CD-B37B-5144-84ED-0ED8B0FA95B5}"/>
              </a:ext>
            </a:extLst>
          </p:cNvPr>
          <p:cNvSpPr>
            <a:spLocks noGrp="1"/>
          </p:cNvSpPr>
          <p:nvPr>
            <p:ph type="title"/>
          </p:nvPr>
        </p:nvSpPr>
        <p:spPr/>
        <p:txBody>
          <a:bodyPr/>
          <a:lstStyle/>
          <a:p>
            <a:r>
              <a:rPr lang="en-US" dirty="0"/>
              <a:t>Last week’s slides:</a:t>
            </a:r>
            <a:br>
              <a:rPr lang="en-US" dirty="0"/>
            </a:br>
            <a:r>
              <a:rPr lang="en-US" dirty="0"/>
              <a:t>Task 3: The premise</a:t>
            </a:r>
          </a:p>
        </p:txBody>
      </p:sp>
      <p:sp>
        <p:nvSpPr>
          <p:cNvPr id="3" name="Content Placeholder 2">
            <a:extLst>
              <a:ext uri="{FF2B5EF4-FFF2-40B4-BE49-F238E27FC236}">
                <a16:creationId xmlns:a16="http://schemas.microsoft.com/office/drawing/2014/main" id="{0FED426B-C132-8747-943C-B559ED670691}"/>
              </a:ext>
            </a:extLst>
          </p:cNvPr>
          <p:cNvSpPr>
            <a:spLocks noGrp="1"/>
          </p:cNvSpPr>
          <p:nvPr>
            <p:ph idx="1"/>
          </p:nvPr>
        </p:nvSpPr>
        <p:spPr/>
        <p:txBody>
          <a:bodyPr>
            <a:normAutofit/>
          </a:bodyPr>
          <a:lstStyle/>
          <a:p>
            <a:r>
              <a:rPr lang="en-US" dirty="0"/>
              <a:t>In your team, discuss how you would form a student theatre company.</a:t>
            </a:r>
          </a:p>
          <a:p>
            <a:r>
              <a:rPr lang="en-US" dirty="0"/>
              <a:t>Using your SWOT analysis and roles choices, assign production roles, discipline specific tasks, and a timeframe to produce a (notional) Christmas show in 4 weeks.</a:t>
            </a:r>
          </a:p>
          <a:p>
            <a:r>
              <a:rPr lang="en-US" dirty="0"/>
              <a:t>Your (notional) production should last 30 minutes and raise money for one of the charities from the list provided on the 7</a:t>
            </a:r>
            <a:r>
              <a:rPr lang="en-US" baseline="30000" dirty="0"/>
              <a:t>th</a:t>
            </a:r>
            <a:r>
              <a:rPr lang="en-US" dirty="0"/>
              <a:t> of November (notes in Additional Resources). </a:t>
            </a:r>
          </a:p>
        </p:txBody>
      </p:sp>
    </p:spTree>
    <p:extLst>
      <p:ext uri="{BB962C8B-B14F-4D97-AF65-F5344CB8AC3E}">
        <p14:creationId xmlns:p14="http://schemas.microsoft.com/office/powerpoint/2010/main" val="1337370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FDBB4-05D2-BA42-852B-927446374203}"/>
              </a:ext>
            </a:extLst>
          </p:cNvPr>
          <p:cNvSpPr>
            <a:spLocks noGrp="1"/>
          </p:cNvSpPr>
          <p:nvPr>
            <p:ph type="title"/>
          </p:nvPr>
        </p:nvSpPr>
        <p:spPr/>
        <p:txBody>
          <a:bodyPr/>
          <a:lstStyle/>
          <a:p>
            <a:r>
              <a:rPr lang="en-US" dirty="0"/>
              <a:t>Last week’s slides:</a:t>
            </a:r>
            <a:br>
              <a:rPr lang="en-US" dirty="0"/>
            </a:br>
            <a:r>
              <a:rPr lang="en-US" dirty="0"/>
              <a:t>Task 3: The ‘assessable’ part</a:t>
            </a:r>
          </a:p>
        </p:txBody>
      </p:sp>
      <p:sp>
        <p:nvSpPr>
          <p:cNvPr id="3" name="Content Placeholder 2">
            <a:extLst>
              <a:ext uri="{FF2B5EF4-FFF2-40B4-BE49-F238E27FC236}">
                <a16:creationId xmlns:a16="http://schemas.microsoft.com/office/drawing/2014/main" id="{0F277C22-D668-914F-BC1E-D9F02EC72043}"/>
              </a:ext>
            </a:extLst>
          </p:cNvPr>
          <p:cNvSpPr>
            <a:spLocks noGrp="1"/>
          </p:cNvSpPr>
          <p:nvPr>
            <p:ph idx="1"/>
          </p:nvPr>
        </p:nvSpPr>
        <p:spPr/>
        <p:txBody>
          <a:bodyPr/>
          <a:lstStyle/>
          <a:p>
            <a:r>
              <a:rPr lang="en-US" dirty="0"/>
              <a:t>Create an Academic Poster describing how your team formed a production company.</a:t>
            </a:r>
          </a:p>
          <a:p>
            <a:r>
              <a:rPr lang="en-US" dirty="0"/>
              <a:t>How did you recognize your strengths, recognize and resolve potential conflicts, use radical candor to encourage authentic and relevant feedback?</a:t>
            </a:r>
          </a:p>
          <a:p>
            <a:r>
              <a:rPr lang="en-US" dirty="0"/>
              <a:t>See the PowerPoint in the Additional Resources section for guidance on creating an academic poster (we will review this next week)</a:t>
            </a:r>
          </a:p>
          <a:p>
            <a:endParaRPr lang="en-US" dirty="0"/>
          </a:p>
        </p:txBody>
      </p:sp>
    </p:spTree>
    <p:extLst>
      <p:ext uri="{BB962C8B-B14F-4D97-AF65-F5344CB8AC3E}">
        <p14:creationId xmlns:p14="http://schemas.microsoft.com/office/powerpoint/2010/main" val="309159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CAF8B-BD99-F44F-B356-7DFE5AC8ED14}"/>
              </a:ext>
            </a:extLst>
          </p:cNvPr>
          <p:cNvSpPr>
            <a:spLocks noGrp="1"/>
          </p:cNvSpPr>
          <p:nvPr>
            <p:ph type="title"/>
          </p:nvPr>
        </p:nvSpPr>
        <p:spPr/>
        <p:txBody>
          <a:bodyPr/>
          <a:lstStyle/>
          <a:p>
            <a:r>
              <a:rPr lang="en-GB" dirty="0"/>
              <a:t>Task 3: Workshop</a:t>
            </a:r>
          </a:p>
        </p:txBody>
      </p:sp>
      <p:sp>
        <p:nvSpPr>
          <p:cNvPr id="3" name="Content Placeholder 2">
            <a:extLst>
              <a:ext uri="{FF2B5EF4-FFF2-40B4-BE49-F238E27FC236}">
                <a16:creationId xmlns:a16="http://schemas.microsoft.com/office/drawing/2014/main" id="{F752A10F-5B0E-6747-8C66-FE27AF910AE6}"/>
              </a:ext>
            </a:extLst>
          </p:cNvPr>
          <p:cNvSpPr>
            <a:spLocks noGrp="1"/>
          </p:cNvSpPr>
          <p:nvPr>
            <p:ph idx="1"/>
          </p:nvPr>
        </p:nvSpPr>
        <p:spPr/>
        <p:txBody>
          <a:bodyPr/>
          <a:lstStyle/>
          <a:p>
            <a:r>
              <a:rPr lang="en-GB" dirty="0"/>
              <a:t>The task set last week requires you to:</a:t>
            </a:r>
          </a:p>
          <a:p>
            <a:endParaRPr lang="en-GB" dirty="0"/>
          </a:p>
          <a:p>
            <a:r>
              <a:rPr lang="en-GB" dirty="0"/>
              <a:t>Familiarise yourselves with theatre hierarchy</a:t>
            </a:r>
          </a:p>
          <a:p>
            <a:r>
              <a:rPr lang="en-GB" dirty="0"/>
              <a:t>Design a production or rehearsal timeline</a:t>
            </a:r>
          </a:p>
          <a:p>
            <a:r>
              <a:rPr lang="en-GB" dirty="0"/>
              <a:t>Identify a donation recipient</a:t>
            </a:r>
          </a:p>
          <a:p>
            <a:r>
              <a:rPr lang="en-GB" dirty="0"/>
              <a:t>Consider your own practice as theatre makers</a:t>
            </a:r>
          </a:p>
        </p:txBody>
      </p:sp>
    </p:spTree>
    <p:extLst>
      <p:ext uri="{BB962C8B-B14F-4D97-AF65-F5344CB8AC3E}">
        <p14:creationId xmlns:p14="http://schemas.microsoft.com/office/powerpoint/2010/main" val="1738338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F8A7A-487D-FE4C-974F-464EF7882F79}"/>
              </a:ext>
            </a:extLst>
          </p:cNvPr>
          <p:cNvSpPr>
            <a:spLocks noGrp="1"/>
          </p:cNvSpPr>
          <p:nvPr>
            <p:ph type="title"/>
          </p:nvPr>
        </p:nvSpPr>
        <p:spPr/>
        <p:txBody>
          <a:bodyPr/>
          <a:lstStyle/>
          <a:p>
            <a:r>
              <a:rPr lang="en-GB" dirty="0"/>
              <a:t>Task 3: Workshop</a:t>
            </a:r>
          </a:p>
        </p:txBody>
      </p:sp>
      <p:sp>
        <p:nvSpPr>
          <p:cNvPr id="3" name="Content Placeholder 2">
            <a:extLst>
              <a:ext uri="{FF2B5EF4-FFF2-40B4-BE49-F238E27FC236}">
                <a16:creationId xmlns:a16="http://schemas.microsoft.com/office/drawing/2014/main" id="{1B206B26-8BDF-DD42-9850-38AA1C13894D}"/>
              </a:ext>
            </a:extLst>
          </p:cNvPr>
          <p:cNvSpPr>
            <a:spLocks noGrp="1"/>
          </p:cNvSpPr>
          <p:nvPr>
            <p:ph idx="1"/>
          </p:nvPr>
        </p:nvSpPr>
        <p:spPr/>
        <p:txBody>
          <a:bodyPr/>
          <a:lstStyle/>
          <a:p>
            <a:r>
              <a:rPr lang="en-GB" dirty="0"/>
              <a:t>The Unit based outcomes for all of this fun activity are:</a:t>
            </a:r>
          </a:p>
          <a:p>
            <a:endParaRPr lang="en-GB" dirty="0"/>
          </a:p>
          <a:p>
            <a:r>
              <a:rPr lang="en-GB" dirty="0"/>
              <a:t>Working as a team</a:t>
            </a:r>
          </a:p>
          <a:p>
            <a:r>
              <a:rPr lang="en-GB" dirty="0"/>
              <a:t>Organising, appraising, evaluating, discussing </a:t>
            </a:r>
          </a:p>
          <a:p>
            <a:r>
              <a:rPr lang="en-GB" dirty="0"/>
              <a:t>Considering conflict</a:t>
            </a:r>
          </a:p>
          <a:p>
            <a:r>
              <a:rPr lang="en-GB" dirty="0"/>
              <a:t>Communication – digital and face-to-face</a:t>
            </a:r>
          </a:p>
          <a:p>
            <a:r>
              <a:rPr lang="en-GB" dirty="0"/>
              <a:t>Using a new method to present information</a:t>
            </a:r>
          </a:p>
        </p:txBody>
      </p:sp>
    </p:spTree>
    <p:extLst>
      <p:ext uri="{BB962C8B-B14F-4D97-AF65-F5344CB8AC3E}">
        <p14:creationId xmlns:p14="http://schemas.microsoft.com/office/powerpoint/2010/main" val="3474157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EF61-1C80-E042-90F1-954B97AE0F5C}"/>
              </a:ext>
            </a:extLst>
          </p:cNvPr>
          <p:cNvSpPr>
            <a:spLocks noGrp="1"/>
          </p:cNvSpPr>
          <p:nvPr>
            <p:ph type="title"/>
          </p:nvPr>
        </p:nvSpPr>
        <p:spPr/>
        <p:txBody>
          <a:bodyPr/>
          <a:lstStyle/>
          <a:p>
            <a:r>
              <a:rPr lang="en-GB" dirty="0"/>
              <a:t>Task 3: Workshop</a:t>
            </a:r>
          </a:p>
        </p:txBody>
      </p:sp>
      <p:sp>
        <p:nvSpPr>
          <p:cNvPr id="3" name="Content Placeholder 2">
            <a:extLst>
              <a:ext uri="{FF2B5EF4-FFF2-40B4-BE49-F238E27FC236}">
                <a16:creationId xmlns:a16="http://schemas.microsoft.com/office/drawing/2014/main" id="{3E2A02B4-1B0A-BD46-9AAF-CA99E82F32F2}"/>
              </a:ext>
            </a:extLst>
          </p:cNvPr>
          <p:cNvSpPr>
            <a:spLocks noGrp="1"/>
          </p:cNvSpPr>
          <p:nvPr>
            <p:ph idx="1"/>
          </p:nvPr>
        </p:nvSpPr>
        <p:spPr/>
        <p:txBody>
          <a:bodyPr/>
          <a:lstStyle/>
          <a:p>
            <a:r>
              <a:rPr lang="en-GB" dirty="0"/>
              <a:t>The PowerPoint explaining how to make a good academic poster is in Additional Resources.</a:t>
            </a:r>
          </a:p>
          <a:p>
            <a:endParaRPr lang="en-GB" dirty="0"/>
          </a:p>
          <a:p>
            <a:r>
              <a:rPr lang="en-GB" dirty="0"/>
              <a:t>Let’s take a look.</a:t>
            </a:r>
          </a:p>
          <a:p>
            <a:endParaRPr lang="en-GB" dirty="0"/>
          </a:p>
          <a:p>
            <a:endParaRPr lang="en-GB" dirty="0"/>
          </a:p>
        </p:txBody>
      </p:sp>
    </p:spTree>
    <p:extLst>
      <p:ext uri="{BB962C8B-B14F-4D97-AF65-F5344CB8AC3E}">
        <p14:creationId xmlns:p14="http://schemas.microsoft.com/office/powerpoint/2010/main" val="510611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E2FD1-A0C3-0247-9E05-DE09FA38199E}"/>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5A189641-6463-254B-B2A4-E7847EB1B04F}"/>
              </a:ext>
            </a:extLst>
          </p:cNvPr>
          <p:cNvSpPr>
            <a:spLocks noGrp="1"/>
          </p:cNvSpPr>
          <p:nvPr>
            <p:ph idx="1"/>
          </p:nvPr>
        </p:nvSpPr>
        <p:spPr/>
        <p:txBody>
          <a:bodyPr/>
          <a:lstStyle/>
          <a:p>
            <a:r>
              <a:rPr lang="en-GB" dirty="0"/>
              <a:t>S – Strengths</a:t>
            </a:r>
          </a:p>
          <a:p>
            <a:r>
              <a:rPr lang="en-GB" dirty="0"/>
              <a:t>W – Weaknesses</a:t>
            </a:r>
          </a:p>
          <a:p>
            <a:r>
              <a:rPr lang="en-GB" dirty="0"/>
              <a:t>O – Opportunities</a:t>
            </a:r>
          </a:p>
          <a:p>
            <a:r>
              <a:rPr lang="en-GB" dirty="0"/>
              <a:t>T – Threats</a:t>
            </a:r>
          </a:p>
          <a:p>
            <a:endParaRPr lang="en-GB" dirty="0"/>
          </a:p>
          <a:p>
            <a:endParaRPr lang="en-GB" dirty="0"/>
          </a:p>
          <a:p>
            <a:r>
              <a:rPr lang="en-GB" dirty="0"/>
              <a:t>They can help you in early decision making processes and can help in evaluation of projects too. </a:t>
            </a:r>
          </a:p>
        </p:txBody>
      </p:sp>
    </p:spTree>
    <p:extLst>
      <p:ext uri="{BB962C8B-B14F-4D97-AF65-F5344CB8AC3E}">
        <p14:creationId xmlns:p14="http://schemas.microsoft.com/office/powerpoint/2010/main" val="2029485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8B99-1DFD-734F-A4A3-6711DE4464EF}"/>
              </a:ext>
            </a:extLst>
          </p:cNvPr>
          <p:cNvSpPr>
            <a:spLocks noGrp="1"/>
          </p:cNvSpPr>
          <p:nvPr>
            <p:ph type="title"/>
          </p:nvPr>
        </p:nvSpPr>
        <p:spPr/>
        <p:txBody>
          <a:bodyPr/>
          <a:lstStyle/>
          <a:p>
            <a:r>
              <a:rPr lang="en-GB" dirty="0"/>
              <a:t>SMART targets</a:t>
            </a:r>
          </a:p>
        </p:txBody>
      </p:sp>
      <p:sp>
        <p:nvSpPr>
          <p:cNvPr id="3" name="Content Placeholder 2">
            <a:extLst>
              <a:ext uri="{FF2B5EF4-FFF2-40B4-BE49-F238E27FC236}">
                <a16:creationId xmlns:a16="http://schemas.microsoft.com/office/drawing/2014/main" id="{BA94C2B2-F914-E54A-8C6F-8E19E3A16922}"/>
              </a:ext>
            </a:extLst>
          </p:cNvPr>
          <p:cNvSpPr>
            <a:spLocks noGrp="1"/>
          </p:cNvSpPr>
          <p:nvPr>
            <p:ph idx="1"/>
          </p:nvPr>
        </p:nvSpPr>
        <p:spPr/>
        <p:txBody>
          <a:bodyPr/>
          <a:lstStyle/>
          <a:p>
            <a:r>
              <a:rPr lang="en-GB" dirty="0"/>
              <a:t>S – Specific</a:t>
            </a:r>
          </a:p>
          <a:p>
            <a:r>
              <a:rPr lang="en-GB" dirty="0"/>
              <a:t>M – Measurable</a:t>
            </a:r>
          </a:p>
          <a:p>
            <a:r>
              <a:rPr lang="en-GB" dirty="0"/>
              <a:t>A – Achievable </a:t>
            </a:r>
          </a:p>
          <a:p>
            <a:r>
              <a:rPr lang="en-GB" dirty="0"/>
              <a:t>R – Realistic / Relevant</a:t>
            </a:r>
          </a:p>
          <a:p>
            <a:r>
              <a:rPr lang="en-GB" dirty="0"/>
              <a:t>T – Time Bound</a:t>
            </a:r>
          </a:p>
          <a:p>
            <a:endParaRPr lang="en-GB" dirty="0"/>
          </a:p>
          <a:p>
            <a:endParaRPr lang="en-GB" dirty="0"/>
          </a:p>
          <a:p>
            <a:r>
              <a:rPr lang="en-GB" dirty="0"/>
              <a:t>They help you ask focussed questions of yourself and your project.</a:t>
            </a:r>
          </a:p>
        </p:txBody>
      </p:sp>
    </p:spTree>
    <p:extLst>
      <p:ext uri="{BB962C8B-B14F-4D97-AF65-F5344CB8AC3E}">
        <p14:creationId xmlns:p14="http://schemas.microsoft.com/office/powerpoint/2010/main" val="2805977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1642A-0819-E240-AEEE-D03048A9748F}"/>
              </a:ext>
            </a:extLst>
          </p:cNvPr>
          <p:cNvSpPr>
            <a:spLocks noGrp="1"/>
          </p:cNvSpPr>
          <p:nvPr>
            <p:ph type="title"/>
          </p:nvPr>
        </p:nvSpPr>
        <p:spPr/>
        <p:txBody>
          <a:bodyPr/>
          <a:lstStyle/>
          <a:p>
            <a:r>
              <a:rPr lang="en-GB" dirty="0"/>
              <a:t>Quickfire Practice</a:t>
            </a:r>
          </a:p>
        </p:txBody>
      </p:sp>
      <p:sp>
        <p:nvSpPr>
          <p:cNvPr id="3" name="Content Placeholder 2">
            <a:extLst>
              <a:ext uri="{FF2B5EF4-FFF2-40B4-BE49-F238E27FC236}">
                <a16:creationId xmlns:a16="http://schemas.microsoft.com/office/drawing/2014/main" id="{F3C24BD0-DA91-EA4C-AE9F-F72385875723}"/>
              </a:ext>
            </a:extLst>
          </p:cNvPr>
          <p:cNvSpPr>
            <a:spLocks noGrp="1"/>
          </p:cNvSpPr>
          <p:nvPr>
            <p:ph idx="1"/>
          </p:nvPr>
        </p:nvSpPr>
        <p:spPr/>
        <p:txBody>
          <a:bodyPr/>
          <a:lstStyle/>
          <a:p>
            <a:r>
              <a:rPr lang="en-GB" dirty="0"/>
              <a:t>Let’s hold a music festival in Carmarthen…</a:t>
            </a:r>
          </a:p>
          <a:p>
            <a:endParaRPr lang="en-GB" dirty="0"/>
          </a:p>
          <a:p>
            <a:r>
              <a:rPr lang="en-GB" dirty="0"/>
              <a:t>How can we apply SWOT and SMART goals to our planning?</a:t>
            </a:r>
          </a:p>
        </p:txBody>
      </p:sp>
      <p:pic>
        <p:nvPicPr>
          <p:cNvPr id="5" name="Picture 4" descr="Graphical user interface, application, PowerPoint&#10;&#10;Description automatically generated">
            <a:extLst>
              <a:ext uri="{FF2B5EF4-FFF2-40B4-BE49-F238E27FC236}">
                <a16:creationId xmlns:a16="http://schemas.microsoft.com/office/drawing/2014/main" id="{9797A243-7C7F-854B-871F-D9B71F9E64B7}"/>
              </a:ext>
            </a:extLst>
          </p:cNvPr>
          <p:cNvPicPr>
            <a:picLocks noChangeAspect="1"/>
          </p:cNvPicPr>
          <p:nvPr/>
        </p:nvPicPr>
        <p:blipFill rotWithShape="1">
          <a:blip r:embed="rId2"/>
          <a:srcRect l="32407" t="33704" r="13657" b="16296"/>
          <a:stretch/>
        </p:blipFill>
        <p:spPr>
          <a:xfrm>
            <a:off x="177800" y="3429000"/>
            <a:ext cx="5918200" cy="3429000"/>
          </a:xfrm>
          <a:prstGeom prst="rect">
            <a:avLst/>
          </a:prstGeom>
        </p:spPr>
      </p:pic>
      <p:pic>
        <p:nvPicPr>
          <p:cNvPr id="9" name="Picture 8" descr="Graphical user interface, application, PowerPoint&#10;&#10;Description automatically generated">
            <a:extLst>
              <a:ext uri="{FF2B5EF4-FFF2-40B4-BE49-F238E27FC236}">
                <a16:creationId xmlns:a16="http://schemas.microsoft.com/office/drawing/2014/main" id="{AC581F92-8E50-E940-B35B-C711499A2CB8}"/>
              </a:ext>
            </a:extLst>
          </p:cNvPr>
          <p:cNvPicPr>
            <a:picLocks noChangeAspect="1"/>
          </p:cNvPicPr>
          <p:nvPr/>
        </p:nvPicPr>
        <p:blipFill rotWithShape="1">
          <a:blip r:embed="rId3"/>
          <a:srcRect l="32639" t="30371" r="10185" b="18889"/>
          <a:stretch/>
        </p:blipFill>
        <p:spPr>
          <a:xfrm>
            <a:off x="6096000" y="3378200"/>
            <a:ext cx="6273800" cy="3479800"/>
          </a:xfrm>
          <a:prstGeom prst="rect">
            <a:avLst/>
          </a:prstGeom>
        </p:spPr>
      </p:pic>
    </p:spTree>
    <p:extLst>
      <p:ext uri="{BB962C8B-B14F-4D97-AF65-F5344CB8AC3E}">
        <p14:creationId xmlns:p14="http://schemas.microsoft.com/office/powerpoint/2010/main" val="3068204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C20C-2E50-DF4F-B216-905FE6131466}"/>
              </a:ext>
            </a:extLst>
          </p:cNvPr>
          <p:cNvSpPr>
            <a:spLocks noGrp="1"/>
          </p:cNvSpPr>
          <p:nvPr>
            <p:ph type="title"/>
          </p:nvPr>
        </p:nvSpPr>
        <p:spPr/>
        <p:txBody>
          <a:bodyPr/>
          <a:lstStyle/>
          <a:p>
            <a:r>
              <a:rPr lang="en-GB" dirty="0"/>
              <a:t>Groupwork</a:t>
            </a:r>
          </a:p>
        </p:txBody>
      </p:sp>
      <p:sp>
        <p:nvSpPr>
          <p:cNvPr id="3" name="Content Placeholder 2">
            <a:extLst>
              <a:ext uri="{FF2B5EF4-FFF2-40B4-BE49-F238E27FC236}">
                <a16:creationId xmlns:a16="http://schemas.microsoft.com/office/drawing/2014/main" id="{357E9E1D-7137-8D4C-A59D-09A94383137B}"/>
              </a:ext>
            </a:extLst>
          </p:cNvPr>
          <p:cNvSpPr>
            <a:spLocks noGrp="1"/>
          </p:cNvSpPr>
          <p:nvPr>
            <p:ph idx="1"/>
          </p:nvPr>
        </p:nvSpPr>
        <p:spPr/>
        <p:txBody>
          <a:bodyPr/>
          <a:lstStyle/>
          <a:p>
            <a:r>
              <a:rPr lang="en-GB" dirty="0"/>
              <a:t>Get to your task!</a:t>
            </a:r>
          </a:p>
          <a:p>
            <a:endParaRPr lang="en-GB" dirty="0"/>
          </a:p>
          <a:p>
            <a:r>
              <a:rPr lang="en-GB" dirty="0"/>
              <a:t>In you groups design a poster that uses the Theatre Company task framework to explore the Unit 3 content about Virtual Collaboration</a:t>
            </a:r>
          </a:p>
        </p:txBody>
      </p:sp>
    </p:spTree>
    <p:extLst>
      <p:ext uri="{BB962C8B-B14F-4D97-AF65-F5344CB8AC3E}">
        <p14:creationId xmlns:p14="http://schemas.microsoft.com/office/powerpoint/2010/main" val="3477042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3E50C-E586-2B4F-ABD1-2185BE715E82}"/>
              </a:ext>
            </a:extLst>
          </p:cNvPr>
          <p:cNvSpPr>
            <a:spLocks noGrp="1"/>
          </p:cNvSpPr>
          <p:nvPr>
            <p:ph type="title"/>
          </p:nvPr>
        </p:nvSpPr>
        <p:spPr/>
        <p:txBody>
          <a:bodyPr/>
          <a:lstStyle/>
          <a:p>
            <a:r>
              <a:rPr lang="en-US" dirty="0"/>
              <a:t>Remember your teams as you’ll be working in them in this Unit</a:t>
            </a:r>
          </a:p>
        </p:txBody>
      </p:sp>
      <p:sp>
        <p:nvSpPr>
          <p:cNvPr id="4" name="Content Placeholder 3">
            <a:extLst>
              <a:ext uri="{FF2B5EF4-FFF2-40B4-BE49-F238E27FC236}">
                <a16:creationId xmlns:a16="http://schemas.microsoft.com/office/drawing/2014/main" id="{3933EB5E-A2AF-D34F-B44A-C171A70AEA5B}"/>
              </a:ext>
            </a:extLst>
          </p:cNvPr>
          <p:cNvSpPr>
            <a:spLocks noGrp="1"/>
          </p:cNvSpPr>
          <p:nvPr>
            <p:ph sz="half" idx="1"/>
          </p:nvPr>
        </p:nvSpPr>
        <p:spPr/>
        <p:txBody>
          <a:bodyPr/>
          <a:lstStyle/>
          <a:p>
            <a:r>
              <a:rPr lang="en-GB" b="1" dirty="0"/>
              <a:t>Group:</a:t>
            </a:r>
          </a:p>
          <a:p>
            <a:r>
              <a:rPr lang="en-GB" dirty="0"/>
              <a:t>Calon</a:t>
            </a:r>
          </a:p>
          <a:p>
            <a:r>
              <a:rPr lang="en-GB" dirty="0"/>
              <a:t>Lee</a:t>
            </a:r>
          </a:p>
          <a:p>
            <a:r>
              <a:rPr lang="en-GB" dirty="0"/>
              <a:t>Chloe</a:t>
            </a:r>
          </a:p>
          <a:p>
            <a:r>
              <a:rPr lang="en-GB" dirty="0"/>
              <a:t>Meg</a:t>
            </a:r>
          </a:p>
          <a:p>
            <a:r>
              <a:rPr lang="en-GB" dirty="0"/>
              <a:t>Nicole</a:t>
            </a:r>
          </a:p>
        </p:txBody>
      </p:sp>
      <p:sp>
        <p:nvSpPr>
          <p:cNvPr id="5" name="Content Placeholder 4">
            <a:extLst>
              <a:ext uri="{FF2B5EF4-FFF2-40B4-BE49-F238E27FC236}">
                <a16:creationId xmlns:a16="http://schemas.microsoft.com/office/drawing/2014/main" id="{BB620FAC-A992-864C-BF36-4CF8BA2A00AF}"/>
              </a:ext>
            </a:extLst>
          </p:cNvPr>
          <p:cNvSpPr>
            <a:spLocks noGrp="1"/>
          </p:cNvSpPr>
          <p:nvPr>
            <p:ph sz="half" idx="2"/>
          </p:nvPr>
        </p:nvSpPr>
        <p:spPr>
          <a:xfrm>
            <a:off x="4129392" y="1825625"/>
            <a:ext cx="5181600" cy="4351338"/>
          </a:xfrm>
        </p:spPr>
        <p:txBody>
          <a:bodyPr/>
          <a:lstStyle/>
          <a:p>
            <a:r>
              <a:rPr lang="en-GB" b="1" dirty="0"/>
              <a:t>Group:</a:t>
            </a:r>
          </a:p>
          <a:p>
            <a:r>
              <a:rPr lang="en-GB" dirty="0" err="1"/>
              <a:t>Lenamay</a:t>
            </a:r>
            <a:endParaRPr lang="en-GB" dirty="0"/>
          </a:p>
          <a:p>
            <a:r>
              <a:rPr lang="en-GB" dirty="0"/>
              <a:t>Ella</a:t>
            </a:r>
          </a:p>
          <a:p>
            <a:r>
              <a:rPr lang="en-GB" dirty="0"/>
              <a:t>Gabby</a:t>
            </a:r>
          </a:p>
          <a:p>
            <a:r>
              <a:rPr lang="en-GB" dirty="0"/>
              <a:t>Jaimee</a:t>
            </a:r>
          </a:p>
          <a:p>
            <a:r>
              <a:rPr lang="en-GB" dirty="0" err="1"/>
              <a:t>Ieuan</a:t>
            </a:r>
            <a:endParaRPr lang="en-GB" dirty="0"/>
          </a:p>
        </p:txBody>
      </p:sp>
      <p:sp>
        <p:nvSpPr>
          <p:cNvPr id="6" name="Content Placeholder 4">
            <a:extLst>
              <a:ext uri="{FF2B5EF4-FFF2-40B4-BE49-F238E27FC236}">
                <a16:creationId xmlns:a16="http://schemas.microsoft.com/office/drawing/2014/main" id="{76CCCF89-0CA6-034B-8769-3B63236B8ACE}"/>
              </a:ext>
            </a:extLst>
          </p:cNvPr>
          <p:cNvSpPr txBox="1">
            <a:spLocks/>
          </p:cNvSpPr>
          <p:nvPr/>
        </p:nvSpPr>
        <p:spPr>
          <a:xfrm>
            <a:off x="7420584"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Group:</a:t>
            </a:r>
          </a:p>
          <a:p>
            <a:r>
              <a:rPr lang="en-GB" dirty="0"/>
              <a:t>Lex</a:t>
            </a:r>
          </a:p>
          <a:p>
            <a:r>
              <a:rPr lang="en-GB" dirty="0"/>
              <a:t>Dion</a:t>
            </a:r>
          </a:p>
          <a:p>
            <a:r>
              <a:rPr lang="en-GB" dirty="0"/>
              <a:t>Ellie</a:t>
            </a:r>
          </a:p>
          <a:p>
            <a:r>
              <a:rPr lang="en-GB" dirty="0"/>
              <a:t>Abby</a:t>
            </a:r>
          </a:p>
          <a:p>
            <a:r>
              <a:rPr lang="en-GB" dirty="0"/>
              <a:t>Tim</a:t>
            </a:r>
          </a:p>
          <a:p>
            <a:r>
              <a:rPr lang="en-GB" dirty="0"/>
              <a:t>Katie</a:t>
            </a:r>
          </a:p>
        </p:txBody>
      </p:sp>
    </p:spTree>
    <p:extLst>
      <p:ext uri="{BB962C8B-B14F-4D97-AF65-F5344CB8AC3E}">
        <p14:creationId xmlns:p14="http://schemas.microsoft.com/office/powerpoint/2010/main" val="398676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3E50C-E586-2B4F-ABD1-2185BE715E82}"/>
              </a:ext>
            </a:extLst>
          </p:cNvPr>
          <p:cNvSpPr>
            <a:spLocks noGrp="1"/>
          </p:cNvSpPr>
          <p:nvPr>
            <p:ph type="title"/>
          </p:nvPr>
        </p:nvSpPr>
        <p:spPr/>
        <p:txBody>
          <a:bodyPr/>
          <a:lstStyle/>
          <a:p>
            <a:r>
              <a:rPr lang="en-US" dirty="0"/>
              <a:t>Remember your teams as you’ll be working in them in this Unit</a:t>
            </a:r>
          </a:p>
        </p:txBody>
      </p:sp>
      <p:sp>
        <p:nvSpPr>
          <p:cNvPr id="4" name="Content Placeholder 3">
            <a:extLst>
              <a:ext uri="{FF2B5EF4-FFF2-40B4-BE49-F238E27FC236}">
                <a16:creationId xmlns:a16="http://schemas.microsoft.com/office/drawing/2014/main" id="{3933EB5E-A2AF-D34F-B44A-C171A70AEA5B}"/>
              </a:ext>
            </a:extLst>
          </p:cNvPr>
          <p:cNvSpPr>
            <a:spLocks noGrp="1"/>
          </p:cNvSpPr>
          <p:nvPr>
            <p:ph sz="half" idx="1"/>
          </p:nvPr>
        </p:nvSpPr>
        <p:spPr/>
        <p:txBody>
          <a:bodyPr/>
          <a:lstStyle/>
          <a:p>
            <a:r>
              <a:rPr lang="en-GB" b="1" dirty="0"/>
              <a:t>Group:</a:t>
            </a:r>
          </a:p>
          <a:p>
            <a:r>
              <a:rPr lang="en-GB" dirty="0"/>
              <a:t>Abbie</a:t>
            </a:r>
          </a:p>
          <a:p>
            <a:r>
              <a:rPr lang="en-GB" dirty="0"/>
              <a:t>Heather</a:t>
            </a:r>
          </a:p>
          <a:p>
            <a:r>
              <a:rPr lang="en-GB" dirty="0"/>
              <a:t>Jules</a:t>
            </a:r>
          </a:p>
          <a:p>
            <a:r>
              <a:rPr lang="en-GB" dirty="0"/>
              <a:t>Nat</a:t>
            </a:r>
          </a:p>
          <a:p>
            <a:r>
              <a:rPr lang="en-GB" dirty="0" err="1"/>
              <a:t>Eben</a:t>
            </a:r>
            <a:endParaRPr lang="en-GB" dirty="0"/>
          </a:p>
        </p:txBody>
      </p:sp>
      <p:sp>
        <p:nvSpPr>
          <p:cNvPr id="5" name="Content Placeholder 4">
            <a:extLst>
              <a:ext uri="{FF2B5EF4-FFF2-40B4-BE49-F238E27FC236}">
                <a16:creationId xmlns:a16="http://schemas.microsoft.com/office/drawing/2014/main" id="{BB620FAC-A992-864C-BF36-4CF8BA2A00AF}"/>
              </a:ext>
            </a:extLst>
          </p:cNvPr>
          <p:cNvSpPr>
            <a:spLocks noGrp="1"/>
          </p:cNvSpPr>
          <p:nvPr>
            <p:ph sz="half" idx="2"/>
          </p:nvPr>
        </p:nvSpPr>
        <p:spPr/>
        <p:txBody>
          <a:bodyPr/>
          <a:lstStyle/>
          <a:p>
            <a:r>
              <a:rPr lang="en-GB" b="1" dirty="0"/>
              <a:t>Group:</a:t>
            </a:r>
          </a:p>
          <a:p>
            <a:r>
              <a:rPr lang="en-GB" dirty="0"/>
              <a:t>Obaid</a:t>
            </a:r>
          </a:p>
          <a:p>
            <a:r>
              <a:rPr lang="en-GB" dirty="0"/>
              <a:t>Sam</a:t>
            </a:r>
          </a:p>
          <a:p>
            <a:r>
              <a:rPr lang="en-GB" dirty="0"/>
              <a:t>Alex</a:t>
            </a:r>
          </a:p>
          <a:p>
            <a:r>
              <a:rPr lang="en-GB" dirty="0"/>
              <a:t>Rosie</a:t>
            </a:r>
          </a:p>
          <a:p>
            <a:r>
              <a:rPr lang="en-GB" dirty="0"/>
              <a:t>Harry</a:t>
            </a:r>
          </a:p>
          <a:p>
            <a:r>
              <a:rPr lang="en-GB" dirty="0" err="1"/>
              <a:t>Tommi</a:t>
            </a:r>
            <a:endParaRPr lang="en-GB" dirty="0"/>
          </a:p>
        </p:txBody>
      </p:sp>
    </p:spTree>
    <p:extLst>
      <p:ext uri="{BB962C8B-B14F-4D97-AF65-F5344CB8AC3E}">
        <p14:creationId xmlns:p14="http://schemas.microsoft.com/office/powerpoint/2010/main" val="1889047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4E94A-FA84-274C-AB26-2C1152E4E072}"/>
              </a:ext>
            </a:extLst>
          </p:cNvPr>
          <p:cNvSpPr>
            <a:spLocks noGrp="1"/>
          </p:cNvSpPr>
          <p:nvPr>
            <p:ph type="title"/>
          </p:nvPr>
        </p:nvSpPr>
        <p:spPr/>
        <p:txBody>
          <a:bodyPr/>
          <a:lstStyle/>
          <a:p>
            <a:pPr algn="ctr"/>
            <a:r>
              <a:rPr lang="en-US" dirty="0">
                <a:effectLst/>
                <a:ea typeface="MS Mincho" panose="02020609040205080304" pitchFamily="49" charset="-128"/>
                <a:cs typeface="Times New Roman" panose="02020603050405020304" pitchFamily="18" charset="0"/>
              </a:rPr>
              <a:t>5 Disfunctions of a Team Video</a:t>
            </a:r>
            <a:endParaRPr lang="en-US" dirty="0"/>
          </a:p>
        </p:txBody>
      </p:sp>
      <p:pic>
        <p:nvPicPr>
          <p:cNvPr id="5" name="Content Placeholder 4" descr="Graphical user interface&#10;&#10;Description automatically generated with medium confidence">
            <a:extLst>
              <a:ext uri="{FF2B5EF4-FFF2-40B4-BE49-F238E27FC236}">
                <a16:creationId xmlns:a16="http://schemas.microsoft.com/office/drawing/2014/main" id="{5C5E0798-D714-6946-B59D-BE3C3CCCDF1A}"/>
              </a:ext>
            </a:extLst>
          </p:cNvPr>
          <p:cNvPicPr>
            <a:picLocks noGrp="1" noChangeAspect="1"/>
          </p:cNvPicPr>
          <p:nvPr>
            <p:ph idx="1"/>
          </p:nvPr>
        </p:nvPicPr>
        <p:blipFill rotWithShape="1">
          <a:blip r:embed="rId3"/>
          <a:srcRect l="16724" t="37044" r="27420" b="19691"/>
          <a:stretch/>
        </p:blipFill>
        <p:spPr>
          <a:xfrm>
            <a:off x="455277" y="1396538"/>
            <a:ext cx="11281446" cy="5461462"/>
          </a:xfrm>
        </p:spPr>
      </p:pic>
    </p:spTree>
    <p:extLst>
      <p:ext uri="{BB962C8B-B14F-4D97-AF65-F5344CB8AC3E}">
        <p14:creationId xmlns:p14="http://schemas.microsoft.com/office/powerpoint/2010/main" val="4131246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C35-C42E-164C-BA05-A38ECD4C3FC8}"/>
              </a:ext>
            </a:extLst>
          </p:cNvPr>
          <p:cNvSpPr>
            <a:spLocks noGrp="1"/>
          </p:cNvSpPr>
          <p:nvPr>
            <p:ph type="title"/>
          </p:nvPr>
        </p:nvSpPr>
        <p:spPr/>
        <p:txBody>
          <a:bodyPr/>
          <a:lstStyle/>
          <a:p>
            <a:r>
              <a:rPr lang="en-GB" dirty="0"/>
              <a:t>Evaluation: How did you do?</a:t>
            </a:r>
          </a:p>
        </p:txBody>
      </p:sp>
      <p:sp>
        <p:nvSpPr>
          <p:cNvPr id="5" name="Content Placeholder 4">
            <a:extLst>
              <a:ext uri="{FF2B5EF4-FFF2-40B4-BE49-F238E27FC236}">
                <a16:creationId xmlns:a16="http://schemas.microsoft.com/office/drawing/2014/main" id="{B060343F-1D74-1A4D-B52E-ED71D032934B}"/>
              </a:ext>
            </a:extLst>
          </p:cNvPr>
          <p:cNvSpPr>
            <a:spLocks noGrp="1"/>
          </p:cNvSpPr>
          <p:nvPr>
            <p:ph idx="1"/>
          </p:nvPr>
        </p:nvSpPr>
        <p:spPr/>
        <p:txBody>
          <a:bodyPr/>
          <a:lstStyle/>
          <a:p>
            <a:r>
              <a:rPr lang="en-GB" dirty="0"/>
              <a:t>How did you do?</a:t>
            </a:r>
          </a:p>
          <a:p>
            <a:endParaRPr lang="en-GB" dirty="0"/>
          </a:p>
        </p:txBody>
      </p:sp>
    </p:spTree>
    <p:extLst>
      <p:ext uri="{BB962C8B-B14F-4D97-AF65-F5344CB8AC3E}">
        <p14:creationId xmlns:p14="http://schemas.microsoft.com/office/powerpoint/2010/main" val="1569593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C35-C42E-164C-BA05-A38ECD4C3FC8}"/>
              </a:ext>
            </a:extLst>
          </p:cNvPr>
          <p:cNvSpPr>
            <a:spLocks noGrp="1"/>
          </p:cNvSpPr>
          <p:nvPr>
            <p:ph type="title"/>
          </p:nvPr>
        </p:nvSpPr>
        <p:spPr/>
        <p:txBody>
          <a:bodyPr/>
          <a:lstStyle/>
          <a:p>
            <a:r>
              <a:rPr lang="en-GB" dirty="0"/>
              <a:t>Evaluation: How did you do?</a:t>
            </a:r>
          </a:p>
        </p:txBody>
      </p:sp>
      <p:sp>
        <p:nvSpPr>
          <p:cNvPr id="5" name="Content Placeholder 4">
            <a:extLst>
              <a:ext uri="{FF2B5EF4-FFF2-40B4-BE49-F238E27FC236}">
                <a16:creationId xmlns:a16="http://schemas.microsoft.com/office/drawing/2014/main" id="{B060343F-1D74-1A4D-B52E-ED71D032934B}"/>
              </a:ext>
            </a:extLst>
          </p:cNvPr>
          <p:cNvSpPr>
            <a:spLocks noGrp="1"/>
          </p:cNvSpPr>
          <p:nvPr>
            <p:ph idx="1"/>
          </p:nvPr>
        </p:nvSpPr>
        <p:spPr/>
        <p:txBody>
          <a:bodyPr/>
          <a:lstStyle/>
          <a:p>
            <a:r>
              <a:rPr lang="en-GB" dirty="0"/>
              <a:t>How did you do?</a:t>
            </a:r>
          </a:p>
          <a:p>
            <a:endParaRPr lang="en-GB" dirty="0"/>
          </a:p>
          <a:p>
            <a:r>
              <a:rPr lang="en-GB" dirty="0"/>
              <a:t>How did you do in relation to others?</a:t>
            </a:r>
          </a:p>
          <a:p>
            <a:endParaRPr lang="en-GB" dirty="0"/>
          </a:p>
        </p:txBody>
      </p:sp>
    </p:spTree>
    <p:extLst>
      <p:ext uri="{BB962C8B-B14F-4D97-AF65-F5344CB8AC3E}">
        <p14:creationId xmlns:p14="http://schemas.microsoft.com/office/powerpoint/2010/main" val="3965159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A9C35-C42E-164C-BA05-A38ECD4C3FC8}"/>
              </a:ext>
            </a:extLst>
          </p:cNvPr>
          <p:cNvSpPr>
            <a:spLocks noGrp="1"/>
          </p:cNvSpPr>
          <p:nvPr>
            <p:ph type="title"/>
          </p:nvPr>
        </p:nvSpPr>
        <p:spPr/>
        <p:txBody>
          <a:bodyPr/>
          <a:lstStyle/>
          <a:p>
            <a:r>
              <a:rPr lang="en-GB" dirty="0"/>
              <a:t>Evaluation: How did you do?</a:t>
            </a:r>
          </a:p>
        </p:txBody>
      </p:sp>
      <p:sp>
        <p:nvSpPr>
          <p:cNvPr id="5" name="Content Placeholder 4">
            <a:extLst>
              <a:ext uri="{FF2B5EF4-FFF2-40B4-BE49-F238E27FC236}">
                <a16:creationId xmlns:a16="http://schemas.microsoft.com/office/drawing/2014/main" id="{B060343F-1D74-1A4D-B52E-ED71D032934B}"/>
              </a:ext>
            </a:extLst>
          </p:cNvPr>
          <p:cNvSpPr>
            <a:spLocks noGrp="1"/>
          </p:cNvSpPr>
          <p:nvPr>
            <p:ph idx="1"/>
          </p:nvPr>
        </p:nvSpPr>
        <p:spPr/>
        <p:txBody>
          <a:bodyPr/>
          <a:lstStyle/>
          <a:p>
            <a:r>
              <a:rPr lang="en-GB" dirty="0"/>
              <a:t>How did you do?</a:t>
            </a:r>
          </a:p>
          <a:p>
            <a:endParaRPr lang="en-GB" dirty="0"/>
          </a:p>
          <a:p>
            <a:r>
              <a:rPr lang="en-GB" dirty="0"/>
              <a:t>How did you do in relation to others?</a:t>
            </a:r>
          </a:p>
          <a:p>
            <a:endParaRPr lang="en-GB" dirty="0"/>
          </a:p>
          <a:p>
            <a:r>
              <a:rPr lang="en-GB" dirty="0"/>
              <a:t>How did they do in relation to you?</a:t>
            </a:r>
          </a:p>
        </p:txBody>
      </p:sp>
    </p:spTree>
    <p:extLst>
      <p:ext uri="{BB962C8B-B14F-4D97-AF65-F5344CB8AC3E}">
        <p14:creationId xmlns:p14="http://schemas.microsoft.com/office/powerpoint/2010/main" val="3752189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C394-BF88-CD43-A990-F88715609D4B}"/>
              </a:ext>
            </a:extLst>
          </p:cNvPr>
          <p:cNvSpPr>
            <a:spLocks noGrp="1"/>
          </p:cNvSpPr>
          <p:nvPr>
            <p:ph type="title"/>
          </p:nvPr>
        </p:nvSpPr>
        <p:spPr/>
        <p:txBody>
          <a:bodyPr/>
          <a:lstStyle/>
          <a:p>
            <a:r>
              <a:rPr lang="en-GB" dirty="0"/>
              <a:t>Reflection </a:t>
            </a:r>
          </a:p>
        </p:txBody>
      </p:sp>
      <p:sp>
        <p:nvSpPr>
          <p:cNvPr id="3" name="Content Placeholder 2">
            <a:extLst>
              <a:ext uri="{FF2B5EF4-FFF2-40B4-BE49-F238E27FC236}">
                <a16:creationId xmlns:a16="http://schemas.microsoft.com/office/drawing/2014/main" id="{BA9A3578-DF86-3647-B678-1208EA833369}"/>
              </a:ext>
            </a:extLst>
          </p:cNvPr>
          <p:cNvSpPr>
            <a:spLocks noGrp="1"/>
          </p:cNvSpPr>
          <p:nvPr>
            <p:ph idx="1"/>
          </p:nvPr>
        </p:nvSpPr>
        <p:spPr/>
        <p:txBody>
          <a:bodyPr/>
          <a:lstStyle/>
          <a:p>
            <a:r>
              <a:rPr lang="en-GB" dirty="0"/>
              <a:t>You are required to reflect upon your experience of working in a team.</a:t>
            </a:r>
          </a:p>
          <a:p>
            <a:endParaRPr lang="en-GB" dirty="0"/>
          </a:p>
          <a:p>
            <a:r>
              <a:rPr lang="en-GB" dirty="0"/>
              <a:t>Critical reflection means recognising what went well – and identifying what went wrong. We need to identify what went wrong to make a constructive effort to improve our practice.</a:t>
            </a:r>
          </a:p>
          <a:p>
            <a:endParaRPr lang="en-GB" dirty="0"/>
          </a:p>
          <a:p>
            <a:r>
              <a:rPr lang="en-GB" dirty="0"/>
              <a:t>Do you use reflective cycles?</a:t>
            </a:r>
          </a:p>
          <a:p>
            <a:endParaRPr lang="en-GB" dirty="0"/>
          </a:p>
        </p:txBody>
      </p:sp>
    </p:spTree>
    <p:extLst>
      <p:ext uri="{BB962C8B-B14F-4D97-AF65-F5344CB8AC3E}">
        <p14:creationId xmlns:p14="http://schemas.microsoft.com/office/powerpoint/2010/main" val="1395662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F99C-46AC-8643-8DE9-0B3A12BBCBA7}"/>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CB79E528-62EF-0345-A435-9EE9F8C14E84}"/>
              </a:ext>
            </a:extLst>
          </p:cNvPr>
          <p:cNvSpPr>
            <a:spLocks noGrp="1"/>
          </p:cNvSpPr>
          <p:nvPr>
            <p:ph idx="1"/>
          </p:nvPr>
        </p:nvSpPr>
        <p:spPr/>
        <p:txBody>
          <a:bodyPr>
            <a:normAutofit/>
          </a:bodyPr>
          <a:lstStyle/>
          <a:p>
            <a:r>
              <a:rPr lang="en-GB" dirty="0"/>
              <a:t>Gibbs' Reflective Cycle was developed by Graham Gibbs in 1988 to give structure to learning from experiences.  </a:t>
            </a:r>
          </a:p>
          <a:p>
            <a:endParaRPr lang="en-GB" dirty="0"/>
          </a:p>
          <a:p>
            <a:r>
              <a:rPr lang="en-GB" dirty="0"/>
              <a:t>It offers a framework for examining experiences, and given its cyclic nature, lends itself particularly well to repeated experiences (such as arts practice), allowing you to learn and plan from things that either went well or didn’t go well. </a:t>
            </a:r>
            <a:endParaRPr lang="en-US" dirty="0"/>
          </a:p>
        </p:txBody>
      </p:sp>
    </p:spTree>
    <p:extLst>
      <p:ext uri="{BB962C8B-B14F-4D97-AF65-F5344CB8AC3E}">
        <p14:creationId xmlns:p14="http://schemas.microsoft.com/office/powerpoint/2010/main" val="2902893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80F9-2872-0741-A259-32E118EC813E}"/>
              </a:ext>
            </a:extLst>
          </p:cNvPr>
          <p:cNvSpPr>
            <a:spLocks noGrp="1"/>
          </p:cNvSpPr>
          <p:nvPr>
            <p:ph type="title"/>
          </p:nvPr>
        </p:nvSpPr>
        <p:spPr/>
        <p:txBody>
          <a:bodyPr/>
          <a:lstStyle/>
          <a:p>
            <a:r>
              <a:rPr lang="en-GB" dirty="0"/>
              <a:t>Gibbs' Reflective Cycle</a:t>
            </a:r>
            <a:endParaRPr lang="en-US" dirty="0"/>
          </a:p>
        </p:txBody>
      </p:sp>
      <p:sp>
        <p:nvSpPr>
          <p:cNvPr id="3" name="Content Placeholder 2">
            <a:extLst>
              <a:ext uri="{FF2B5EF4-FFF2-40B4-BE49-F238E27FC236}">
                <a16:creationId xmlns:a16="http://schemas.microsoft.com/office/drawing/2014/main" id="{648EDD1A-EBE8-584B-AE0A-F67228340243}"/>
              </a:ext>
            </a:extLst>
          </p:cNvPr>
          <p:cNvSpPr>
            <a:spLocks noGrp="1"/>
          </p:cNvSpPr>
          <p:nvPr>
            <p:ph idx="1"/>
          </p:nvPr>
        </p:nvSpPr>
        <p:spPr/>
        <p:txBody>
          <a:bodyPr>
            <a:normAutofit fontScale="92500" lnSpcReduction="10000"/>
          </a:bodyPr>
          <a:lstStyle/>
          <a:p>
            <a:r>
              <a:rPr lang="en-GB" dirty="0"/>
              <a:t>It covers 6 stages:</a:t>
            </a:r>
          </a:p>
          <a:p>
            <a:endParaRPr lang="en-GB" b="1" dirty="0"/>
          </a:p>
          <a:p>
            <a:r>
              <a:rPr lang="en-GB" b="1" dirty="0"/>
              <a:t>Description</a:t>
            </a:r>
            <a:r>
              <a:rPr lang="en-GB" dirty="0"/>
              <a:t> of the experience</a:t>
            </a:r>
          </a:p>
          <a:p>
            <a:r>
              <a:rPr lang="en-GB" b="1" dirty="0"/>
              <a:t>Feelings</a:t>
            </a:r>
            <a:r>
              <a:rPr lang="en-GB" dirty="0"/>
              <a:t> and thoughts about the experience</a:t>
            </a:r>
          </a:p>
          <a:p>
            <a:r>
              <a:rPr lang="en-GB" b="1" dirty="0"/>
              <a:t>Evaluation</a:t>
            </a:r>
            <a:r>
              <a:rPr lang="en-GB" dirty="0"/>
              <a:t> of the experience, both good and bad</a:t>
            </a:r>
          </a:p>
          <a:p>
            <a:r>
              <a:rPr lang="en-GB" b="1" dirty="0"/>
              <a:t>Analysis</a:t>
            </a:r>
            <a:r>
              <a:rPr lang="en-GB" dirty="0"/>
              <a:t> to make sense of the situation</a:t>
            </a:r>
          </a:p>
          <a:p>
            <a:r>
              <a:rPr lang="en-GB" b="1" dirty="0"/>
              <a:t>Conclusion</a:t>
            </a:r>
            <a:r>
              <a:rPr lang="en-GB" dirty="0"/>
              <a:t> about what you learned and what you could have done differently</a:t>
            </a:r>
          </a:p>
          <a:p>
            <a:r>
              <a:rPr lang="en-GB" b="1" dirty="0"/>
              <a:t>Action plan</a:t>
            </a:r>
            <a:r>
              <a:rPr lang="en-GB" dirty="0"/>
              <a:t> for how you would deal with similar situations in the future, or general changes you might find appropriate.</a:t>
            </a:r>
          </a:p>
          <a:p>
            <a:endParaRPr lang="en-US" dirty="0"/>
          </a:p>
        </p:txBody>
      </p:sp>
    </p:spTree>
    <p:extLst>
      <p:ext uri="{BB962C8B-B14F-4D97-AF65-F5344CB8AC3E}">
        <p14:creationId xmlns:p14="http://schemas.microsoft.com/office/powerpoint/2010/main" val="35582984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C6503A-AC40-C743-8A08-4B228A4C9356}"/>
              </a:ext>
            </a:extLst>
          </p:cNvPr>
          <p:cNvSpPr>
            <a:spLocks noGrp="1"/>
          </p:cNvSpPr>
          <p:nvPr>
            <p:ph type="title"/>
          </p:nvPr>
        </p:nvSpPr>
        <p:spPr>
          <a:xfrm>
            <a:off x="6858000" y="365125"/>
            <a:ext cx="4495800" cy="1325563"/>
          </a:xfrm>
        </p:spPr>
        <p:txBody>
          <a:bodyPr/>
          <a:lstStyle/>
          <a:p>
            <a:r>
              <a:rPr lang="en-GB" dirty="0"/>
              <a:t>Gibb’s Reflective Cycle</a:t>
            </a:r>
          </a:p>
        </p:txBody>
      </p:sp>
      <p:pic>
        <p:nvPicPr>
          <p:cNvPr id="5" name="Content Placeholder 4" descr="Diagram&#10;&#10;Description automatically generated">
            <a:extLst>
              <a:ext uri="{FF2B5EF4-FFF2-40B4-BE49-F238E27FC236}">
                <a16:creationId xmlns:a16="http://schemas.microsoft.com/office/drawing/2014/main" id="{2F89B8E7-ED82-CF4E-AD48-1D933C103189}"/>
              </a:ext>
            </a:extLst>
          </p:cNvPr>
          <p:cNvPicPr>
            <a:picLocks noGrp="1" noChangeAspect="1"/>
          </p:cNvPicPr>
          <p:nvPr>
            <p:ph sz="half" idx="1"/>
          </p:nvPr>
        </p:nvPicPr>
        <p:blipFill>
          <a:blip r:embed="rId2"/>
          <a:stretch>
            <a:fillRect/>
          </a:stretch>
        </p:blipFill>
        <p:spPr>
          <a:xfrm>
            <a:off x="0" y="0"/>
            <a:ext cx="6858000" cy="6858000"/>
          </a:xfrm>
        </p:spPr>
      </p:pic>
      <p:sp>
        <p:nvSpPr>
          <p:cNvPr id="4" name="Content Placeholder 3">
            <a:extLst>
              <a:ext uri="{FF2B5EF4-FFF2-40B4-BE49-F238E27FC236}">
                <a16:creationId xmlns:a16="http://schemas.microsoft.com/office/drawing/2014/main" id="{5A8BBA74-0FA3-FD46-9E17-DF26FAF74FC2}"/>
              </a:ext>
            </a:extLst>
          </p:cNvPr>
          <p:cNvSpPr>
            <a:spLocks noGrp="1"/>
          </p:cNvSpPr>
          <p:nvPr>
            <p:ph sz="half" idx="2"/>
          </p:nvPr>
        </p:nvSpPr>
        <p:spPr>
          <a:xfrm>
            <a:off x="7328115" y="2055813"/>
            <a:ext cx="4025685" cy="4351338"/>
          </a:xfrm>
        </p:spPr>
        <p:txBody>
          <a:bodyPr>
            <a:normAutofit fontScale="92500" lnSpcReduction="20000"/>
          </a:bodyPr>
          <a:lstStyle/>
          <a:p>
            <a:r>
              <a:rPr lang="en-GB" dirty="0"/>
              <a:t>You can ‘jump in’ at any point following an experience.</a:t>
            </a:r>
          </a:p>
          <a:p>
            <a:endParaRPr lang="en-GB" dirty="0"/>
          </a:p>
          <a:p>
            <a:r>
              <a:rPr lang="en-GB" dirty="0"/>
              <a:t>The idea is that we follow a process to constructively identify improvements.</a:t>
            </a:r>
          </a:p>
          <a:p>
            <a:endParaRPr lang="en-GB" dirty="0"/>
          </a:p>
          <a:p>
            <a:r>
              <a:rPr lang="en-GB" dirty="0"/>
              <a:t>We then design our improvements and evaluate them against our next experience. </a:t>
            </a:r>
          </a:p>
        </p:txBody>
      </p:sp>
    </p:spTree>
    <p:extLst>
      <p:ext uri="{BB962C8B-B14F-4D97-AF65-F5344CB8AC3E}">
        <p14:creationId xmlns:p14="http://schemas.microsoft.com/office/powerpoint/2010/main" val="1113508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1E2CD4C-5DEB-BF43-9F9B-144657819FEF}"/>
              </a:ext>
            </a:extLst>
          </p:cNvPr>
          <p:cNvSpPr>
            <a:spLocks noGrp="1"/>
          </p:cNvSpPr>
          <p:nvPr>
            <p:ph type="title"/>
          </p:nvPr>
        </p:nvSpPr>
        <p:spPr/>
        <p:txBody>
          <a:bodyPr/>
          <a:lstStyle/>
          <a:p>
            <a:r>
              <a:rPr lang="en-GB" dirty="0"/>
              <a:t>Last slide – final Points</a:t>
            </a:r>
          </a:p>
        </p:txBody>
      </p:sp>
      <p:sp>
        <p:nvSpPr>
          <p:cNvPr id="6" name="Content Placeholder 5">
            <a:extLst>
              <a:ext uri="{FF2B5EF4-FFF2-40B4-BE49-F238E27FC236}">
                <a16:creationId xmlns:a16="http://schemas.microsoft.com/office/drawing/2014/main" id="{EB2CA6CC-161D-B944-8DC9-105C9406FBC5}"/>
              </a:ext>
            </a:extLst>
          </p:cNvPr>
          <p:cNvSpPr>
            <a:spLocks noGrp="1"/>
          </p:cNvSpPr>
          <p:nvPr>
            <p:ph idx="1"/>
          </p:nvPr>
        </p:nvSpPr>
        <p:spPr/>
        <p:txBody>
          <a:bodyPr/>
          <a:lstStyle/>
          <a:p>
            <a:r>
              <a:rPr lang="en-GB" dirty="0"/>
              <a:t>OneDrive</a:t>
            </a:r>
          </a:p>
          <a:p>
            <a:endParaRPr lang="en-GB" dirty="0"/>
          </a:p>
          <a:p>
            <a:r>
              <a:rPr lang="en-GB" dirty="0"/>
              <a:t>Shared 300 words</a:t>
            </a:r>
          </a:p>
          <a:p>
            <a:endParaRPr lang="en-GB" dirty="0"/>
          </a:p>
          <a:p>
            <a:r>
              <a:rPr lang="en-GB" dirty="0"/>
              <a:t>Reflection on working in a team for 100 words.</a:t>
            </a:r>
          </a:p>
          <a:p>
            <a:endParaRPr lang="en-GB" dirty="0"/>
          </a:p>
          <a:p>
            <a:r>
              <a:rPr lang="en-GB" dirty="0"/>
              <a:t>Don’t share your reflection – download your PP slide when you are all satisfied that it is complete.</a:t>
            </a:r>
          </a:p>
          <a:p>
            <a:endParaRPr lang="en-GB" dirty="0"/>
          </a:p>
        </p:txBody>
      </p:sp>
    </p:spTree>
    <p:extLst>
      <p:ext uri="{BB962C8B-B14F-4D97-AF65-F5344CB8AC3E}">
        <p14:creationId xmlns:p14="http://schemas.microsoft.com/office/powerpoint/2010/main" val="3039405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TotalTime>
  <Words>830</Words>
  <Application>Microsoft Macintosh PowerPoint</Application>
  <PresentationFormat>Widescreen</PresentationFormat>
  <Paragraphs>138</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Learning in the Digital Era</vt:lpstr>
      <vt:lpstr>Last week’s slides: Task 3: The premise</vt:lpstr>
      <vt:lpstr>Last week’s slides: Task 3: The ‘assessable’ part</vt:lpstr>
      <vt:lpstr>Task 3: Workshop</vt:lpstr>
      <vt:lpstr>Task 3: Workshop</vt:lpstr>
      <vt:lpstr>Task 3: Workshop</vt:lpstr>
      <vt:lpstr>SWOT analysis</vt:lpstr>
      <vt:lpstr>SMART targets</vt:lpstr>
      <vt:lpstr>Quickfire Practice</vt:lpstr>
      <vt:lpstr>Groupwork</vt:lpstr>
      <vt:lpstr>Remember your teams as you’ll be working in them in this Unit</vt:lpstr>
      <vt:lpstr>Remember your teams as you’ll be working in them in this Unit</vt:lpstr>
      <vt:lpstr>5 Disfunctions of a Team Video</vt:lpstr>
      <vt:lpstr>Evaluation: How did you do?</vt:lpstr>
      <vt:lpstr>Evaluation: How did you do?</vt:lpstr>
      <vt:lpstr>Evaluation: How did you do?</vt:lpstr>
      <vt:lpstr>Reflection </vt:lpstr>
      <vt:lpstr>Gibbs' Reflective Cycle</vt:lpstr>
      <vt:lpstr>Gibbs' Reflective Cycle</vt:lpstr>
      <vt:lpstr>Gibb’s Reflective Cycle</vt:lpstr>
      <vt:lpstr>Last slide – final Points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10</cp:revision>
  <dcterms:created xsi:type="dcterms:W3CDTF">2022-11-21T10:42:32Z</dcterms:created>
  <dcterms:modified xsi:type="dcterms:W3CDTF">2022-11-21T16:45:45Z</dcterms:modified>
</cp:coreProperties>
</file>