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4" r:id="rId1"/>
  </p:sldMasterIdLst>
  <p:notesMasterIdLst>
    <p:notesMasterId r:id="rId30"/>
  </p:notesMasterIdLst>
  <p:handoutMasterIdLst>
    <p:handoutMasterId r:id="rId31"/>
  </p:handoutMasterIdLst>
  <p:sldIdLst>
    <p:sldId id="256" r:id="rId2"/>
    <p:sldId id="257" r:id="rId3"/>
    <p:sldId id="260" r:id="rId4"/>
    <p:sldId id="289" r:id="rId5"/>
    <p:sldId id="290" r:id="rId6"/>
    <p:sldId id="291" r:id="rId7"/>
    <p:sldId id="262" r:id="rId8"/>
    <p:sldId id="309" r:id="rId9"/>
    <p:sldId id="310" r:id="rId10"/>
    <p:sldId id="261" r:id="rId11"/>
    <p:sldId id="292" r:id="rId12"/>
    <p:sldId id="263" r:id="rId13"/>
    <p:sldId id="264" r:id="rId14"/>
    <p:sldId id="265" r:id="rId15"/>
    <p:sldId id="266" r:id="rId16"/>
    <p:sldId id="267" r:id="rId17"/>
    <p:sldId id="284" r:id="rId18"/>
    <p:sldId id="285" r:id="rId19"/>
    <p:sldId id="269" r:id="rId20"/>
    <p:sldId id="270" r:id="rId21"/>
    <p:sldId id="286" r:id="rId22"/>
    <p:sldId id="277" r:id="rId23"/>
    <p:sldId id="278" r:id="rId24"/>
    <p:sldId id="279" r:id="rId25"/>
    <p:sldId id="281" r:id="rId26"/>
    <p:sldId id="283" r:id="rId27"/>
    <p:sldId id="287" r:id="rId28"/>
    <p:sldId id="288" r:id="rId29"/>
  </p:sldIdLst>
  <p:sldSz cx="9144000" cy="6858000" type="screen4x3"/>
  <p:notesSz cx="6797675" cy="9926638"/>
  <p:custDataLst>
    <p:tags r:id="rId32"/>
  </p:custDataLst>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0638" autoAdjust="0"/>
    <p:restoredTop sz="94374" autoAdjust="0"/>
  </p:normalViewPr>
  <p:slideViewPr>
    <p:cSldViewPr>
      <p:cViewPr varScale="1">
        <p:scale>
          <a:sx n="81" d="100"/>
          <a:sy n="81" d="100"/>
        </p:scale>
        <p:origin x="1206" y="96"/>
      </p:cViewPr>
      <p:guideLst>
        <p:guide orient="horz" pos="2160"/>
        <p:guide pos="2880"/>
      </p:guideLst>
    </p:cSldViewPr>
  </p:slideViewPr>
  <p:outlineViewPr>
    <p:cViewPr>
      <p:scale>
        <a:sx n="33" d="100"/>
        <a:sy n="33" d="100"/>
      </p:scale>
      <p:origin x="0" y="5472"/>
    </p:cViewPr>
  </p:outlin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C7190C33-9B47-4526-9170-2CA6822C4C4C}" type="datetimeFigureOut">
              <a:rPr lang="en-US" smtClean="0"/>
              <a:t>8/16/2019</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6B1AA1A8-97E3-44F4-97B0-DD5D9EE4F2BD}" type="slidenum">
              <a:rPr lang="en-US" smtClean="0"/>
              <a:t>‹#›</a:t>
            </a:fld>
            <a:endParaRPr lang="en-US"/>
          </a:p>
        </p:txBody>
      </p:sp>
    </p:spTree>
    <p:extLst>
      <p:ext uri="{BB962C8B-B14F-4D97-AF65-F5344CB8AC3E}">
        <p14:creationId xmlns:p14="http://schemas.microsoft.com/office/powerpoint/2010/main" val="14913069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50443" y="0"/>
            <a:ext cx="2945659" cy="496332"/>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46FCC56D-AF20-4A53-9764-44AA8E79A2E0}" type="datetime1">
              <a:rPr lang="en-US" altLang="en-US"/>
              <a:pPr/>
              <a:t>8/16/2019</a:t>
            </a:fld>
            <a:endParaRPr lang="en-US" alt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CD621671-8965-4C86-B611-62F6143CB1AF}" type="slidenum">
              <a:rPr lang="en-US" altLang="en-US"/>
              <a:pPr/>
              <a:t>‹#›</a:t>
            </a:fld>
            <a:endParaRPr lang="en-US" altLang="en-US" dirty="0"/>
          </a:p>
        </p:txBody>
      </p:sp>
    </p:spTree>
    <p:extLst>
      <p:ext uri="{BB962C8B-B14F-4D97-AF65-F5344CB8AC3E}">
        <p14:creationId xmlns:p14="http://schemas.microsoft.com/office/powerpoint/2010/main" val="429295263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a:solidFill>
                  <a:schemeClr val="tx1"/>
                </a:solidFill>
                <a:latin typeface="+mn-lt"/>
                <a:ea typeface="MS PGothic" pitchFamily="34" charset="-128"/>
                <a:cs typeface="ＭＳ Ｐゴシック" pitchFamily="42" charset="-128"/>
              </a:rPr>
              <a:t>10-1. </a:t>
            </a:r>
            <a:r>
              <a:rPr lang="en-US" sz="1200" b="0" i="0" u="none" strike="noStrike" kern="1200" baseline="0" dirty="0">
                <a:solidFill>
                  <a:schemeClr val="tx1"/>
                </a:solidFill>
                <a:latin typeface="+mn-lt"/>
                <a:ea typeface="MS PGothic" pitchFamily="34" charset="-128"/>
                <a:cs typeface="ＭＳ Ｐゴシック" pitchFamily="42" charset="-128"/>
              </a:rPr>
              <a:t>Explain why good ethics is good business in strategic management.</a:t>
            </a:r>
          </a:p>
          <a:p>
            <a:r>
              <a:rPr lang="en-US" sz="1200" b="1" i="0" u="none" strike="noStrike" kern="1200" baseline="0" dirty="0">
                <a:solidFill>
                  <a:schemeClr val="tx1"/>
                </a:solidFill>
                <a:latin typeface="+mn-lt"/>
                <a:ea typeface="MS PGothic" pitchFamily="34" charset="-128"/>
                <a:cs typeface="ＭＳ Ｐゴシック" pitchFamily="42" charset="-128"/>
              </a:rPr>
              <a:t>10-2. </a:t>
            </a:r>
            <a:r>
              <a:rPr lang="en-US" sz="1200" b="0" i="0" u="none" strike="noStrike" kern="1200" baseline="0" dirty="0">
                <a:solidFill>
                  <a:schemeClr val="tx1"/>
                </a:solidFill>
                <a:latin typeface="+mn-lt"/>
                <a:ea typeface="MS PGothic" pitchFamily="34" charset="-128"/>
                <a:cs typeface="ＭＳ Ｐゴシック" pitchFamily="42" charset="-128"/>
              </a:rPr>
              <a:t>Explain why whistle-blowing, bribery, and workplace romance are strategic issues.</a:t>
            </a:r>
          </a:p>
          <a:p>
            <a:r>
              <a:rPr lang="en-US" sz="1200" b="1" i="0" u="none" strike="noStrike" kern="1200" baseline="0" dirty="0">
                <a:solidFill>
                  <a:schemeClr val="tx1"/>
                </a:solidFill>
                <a:latin typeface="+mn-lt"/>
                <a:ea typeface="MS PGothic" pitchFamily="34" charset="-128"/>
                <a:cs typeface="ＭＳ Ｐゴシック" pitchFamily="42" charset="-128"/>
              </a:rPr>
              <a:t>10-3. </a:t>
            </a:r>
            <a:r>
              <a:rPr lang="en-US" sz="1200" b="0" i="0" u="none" strike="noStrike" kern="1200" baseline="0" dirty="0">
                <a:solidFill>
                  <a:schemeClr val="tx1"/>
                </a:solidFill>
                <a:latin typeface="+mn-lt"/>
                <a:ea typeface="MS PGothic" pitchFamily="34" charset="-128"/>
                <a:cs typeface="ＭＳ Ｐゴシック" pitchFamily="42" charset="-128"/>
              </a:rPr>
              <a:t>Discuss why social responsibility and policy are key issues in strategic planning.</a:t>
            </a:r>
          </a:p>
          <a:p>
            <a:r>
              <a:rPr lang="en-US" sz="1200" b="1" i="0" u="none" strike="noStrike" kern="1200" baseline="0" dirty="0">
                <a:solidFill>
                  <a:schemeClr val="tx1"/>
                </a:solidFill>
                <a:latin typeface="+mn-lt"/>
                <a:ea typeface="MS PGothic" pitchFamily="34" charset="-128"/>
                <a:cs typeface="ＭＳ Ｐゴシック" pitchFamily="42" charset="-128"/>
              </a:rPr>
              <a:t>10-4. </a:t>
            </a:r>
            <a:r>
              <a:rPr lang="en-US" sz="1200" b="0" i="0" u="none" strike="noStrike" kern="1200" baseline="0" dirty="0">
                <a:solidFill>
                  <a:schemeClr val="tx1"/>
                </a:solidFill>
                <a:latin typeface="+mn-lt"/>
                <a:ea typeface="MS PGothic" pitchFamily="34" charset="-128"/>
                <a:cs typeface="ＭＳ Ｐゴシック" pitchFamily="42" charset="-128"/>
              </a:rPr>
              <a:t>Discuss the nature of environmental sustainability and why it is a key issue in strategic</a:t>
            </a:r>
          </a:p>
          <a:p>
            <a:r>
              <a:rPr lang="en-US" sz="1200" b="0" i="0" u="none" strike="noStrike" kern="1200" baseline="0" dirty="0">
                <a:solidFill>
                  <a:schemeClr val="tx1"/>
                </a:solidFill>
                <a:latin typeface="+mn-lt"/>
                <a:ea typeface="MS PGothic" pitchFamily="34" charset="-128"/>
                <a:cs typeface="ＭＳ Ｐゴシック" pitchFamily="42" charset="-128"/>
              </a:rPr>
              <a:t>planning.</a:t>
            </a:r>
          </a:p>
          <a:p>
            <a:r>
              <a:rPr lang="en-US" sz="1200" b="1" i="0" u="none" strike="noStrike" kern="1200" baseline="0" dirty="0">
                <a:solidFill>
                  <a:schemeClr val="tx1"/>
                </a:solidFill>
                <a:latin typeface="+mn-lt"/>
                <a:ea typeface="MS PGothic" pitchFamily="34" charset="-128"/>
                <a:cs typeface="ＭＳ Ｐゴシック" pitchFamily="42" charset="-128"/>
              </a:rPr>
              <a:t>10-5. </a:t>
            </a:r>
            <a:r>
              <a:rPr lang="en-US" sz="1200" b="0" i="0" u="none" strike="noStrike" kern="1200" baseline="0" dirty="0">
                <a:solidFill>
                  <a:schemeClr val="tx1"/>
                </a:solidFill>
                <a:latin typeface="+mn-lt"/>
                <a:ea typeface="MS PGothic" pitchFamily="34" charset="-128"/>
                <a:cs typeface="ＭＳ Ｐゴシック" pitchFamily="42" charset="-128"/>
              </a:rPr>
              <a:t>Explain why animal welfare is a strategic issue for firms.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a:t>
            </a:fld>
            <a:endParaRPr lang="en-US" altLang="en-US" dirty="0"/>
          </a:p>
        </p:txBody>
      </p:sp>
    </p:spTree>
    <p:extLst>
      <p:ext uri="{BB962C8B-B14F-4D97-AF65-F5344CB8AC3E}">
        <p14:creationId xmlns:p14="http://schemas.microsoft.com/office/powerpoint/2010/main" val="2293790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chapter is highlighted in the strategic management model on this slide. Note that the</a:t>
            </a:r>
            <a:r>
              <a:rPr lang="en-US" baseline="0" dirty="0"/>
              <a:t> material in this</a:t>
            </a:r>
            <a:r>
              <a:rPr lang="en-US" dirty="0"/>
              <a:t> chapter informs all of the earlier steps in the model.</a:t>
            </a:r>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3</a:t>
            </a:fld>
            <a:endParaRPr lang="en-US" altLang="en-US" dirty="0"/>
          </a:p>
        </p:txBody>
      </p:sp>
    </p:spTree>
    <p:extLst>
      <p:ext uri="{BB962C8B-B14F-4D97-AF65-F5344CB8AC3E}">
        <p14:creationId xmlns:p14="http://schemas.microsoft.com/office/powerpoint/2010/main" val="457125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4</a:t>
            </a:fld>
            <a:endParaRPr lang="en-US" altLang="en-US" dirty="0"/>
          </a:p>
        </p:txBody>
      </p:sp>
    </p:spTree>
    <p:extLst>
      <p:ext uri="{BB962C8B-B14F-4D97-AF65-F5344CB8AC3E}">
        <p14:creationId xmlns:p14="http://schemas.microsoft.com/office/powerpoint/2010/main" val="3981148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5</a:t>
            </a:fld>
            <a:endParaRPr lang="en-US" altLang="en-US" dirty="0"/>
          </a:p>
        </p:txBody>
      </p:sp>
    </p:spTree>
    <p:extLst>
      <p:ext uri="{BB962C8B-B14F-4D97-AF65-F5344CB8AC3E}">
        <p14:creationId xmlns:p14="http://schemas.microsoft.com/office/powerpoint/2010/main" val="3745696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6</a:t>
            </a:fld>
            <a:endParaRPr lang="en-US" altLang="en-US" dirty="0"/>
          </a:p>
        </p:txBody>
      </p:sp>
    </p:spTree>
    <p:extLst>
      <p:ext uri="{BB962C8B-B14F-4D97-AF65-F5344CB8AC3E}">
        <p14:creationId xmlns:p14="http://schemas.microsoft.com/office/powerpoint/2010/main" val="2657612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7</a:t>
            </a:fld>
            <a:endParaRPr lang="en-US" altLang="en-US" dirty="0"/>
          </a:p>
        </p:txBody>
      </p:sp>
    </p:spTree>
    <p:extLst>
      <p:ext uri="{BB962C8B-B14F-4D97-AF65-F5344CB8AC3E}">
        <p14:creationId xmlns:p14="http://schemas.microsoft.com/office/powerpoint/2010/main" val="3660300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8</a:t>
            </a:fld>
            <a:endParaRPr lang="en-US" altLang="en-US" dirty="0"/>
          </a:p>
        </p:txBody>
      </p:sp>
    </p:spTree>
    <p:extLst>
      <p:ext uri="{BB962C8B-B14F-4D97-AF65-F5344CB8AC3E}">
        <p14:creationId xmlns:p14="http://schemas.microsoft.com/office/powerpoint/2010/main" val="32828799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9</a:t>
            </a:fld>
            <a:endParaRPr lang="en-US" altLang="en-US" dirty="0"/>
          </a:p>
        </p:txBody>
      </p:sp>
    </p:spTree>
    <p:extLst>
      <p:ext uri="{BB962C8B-B14F-4D97-AF65-F5344CB8AC3E}">
        <p14:creationId xmlns:p14="http://schemas.microsoft.com/office/powerpoint/2010/main" val="2271831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Business ethics, social responsibility, and environmental sustainability issues are interrelated and impact all areas of the strategic management process.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10</a:t>
            </a:fld>
            <a:endParaRPr lang="en-US" altLang="en-US" dirty="0"/>
          </a:p>
        </p:txBody>
      </p:sp>
    </p:spTree>
    <p:extLst>
      <p:ext uri="{BB962C8B-B14F-4D97-AF65-F5344CB8AC3E}">
        <p14:creationId xmlns:p14="http://schemas.microsoft.com/office/powerpoint/2010/main" val="3249698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All strategy formulation, implementation, and evaluation decisions have ethical ramifications. It does pay to be ethical; high-performing companies generally exhibit high business ethics.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12</a:t>
            </a:fld>
            <a:endParaRPr lang="en-US" altLang="en-US" dirty="0"/>
          </a:p>
        </p:txBody>
      </p:sp>
    </p:spTree>
    <p:extLst>
      <p:ext uri="{BB962C8B-B14F-4D97-AF65-F5344CB8AC3E}">
        <p14:creationId xmlns:p14="http://schemas.microsoft.com/office/powerpoint/2010/main" val="11061987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key ingredient for establishing an ethics culture is to develop a clear code of business ethics. Merely having a code of ethics, however, is not sufficient to ensure ethical business behavior.</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13</a:t>
            </a:fld>
            <a:endParaRPr lang="en-US" altLang="en-US" dirty="0"/>
          </a:p>
        </p:txBody>
      </p:sp>
    </p:spTree>
    <p:extLst>
      <p:ext uri="{BB962C8B-B14F-4D97-AF65-F5344CB8AC3E}">
        <p14:creationId xmlns:p14="http://schemas.microsoft.com/office/powerpoint/2010/main" val="664317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Employees should practice whistle-blowing, and organizations should have policies that encourage whistle-blowing.</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14</a:t>
            </a:fld>
            <a:endParaRPr lang="en-US" altLang="en-US" dirty="0"/>
          </a:p>
        </p:txBody>
      </p:sp>
    </p:spTree>
    <p:extLst>
      <p:ext uri="{BB962C8B-B14F-4D97-AF65-F5344CB8AC3E}">
        <p14:creationId xmlns:p14="http://schemas.microsoft.com/office/powerpoint/2010/main" val="2993159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Firms can align ethical and strategic decision making by incorporating ethical considerations into strategic planning, by integrating ethical decision making into the performance appraisal process, by encouraging whistle-blowing, and by monitoring departmental and corporate performance regarding ethical issues.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15</a:t>
            </a:fld>
            <a:endParaRPr lang="en-US" altLang="en-US" dirty="0"/>
          </a:p>
        </p:txBody>
      </p:sp>
    </p:spTree>
    <p:extLst>
      <p:ext uri="{BB962C8B-B14F-4D97-AF65-F5344CB8AC3E}">
        <p14:creationId xmlns:p14="http://schemas.microsoft.com/office/powerpoint/2010/main" val="633291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gift may be any money, goods, actions, property, preferment, privilege, emolument, object of value, advantage, or merely a promise or undertaking to induce or influence the action, vote, or influence of a person in an official or public capacity.</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16</a:t>
            </a:fld>
            <a:endParaRPr lang="en-US" altLang="en-US" dirty="0"/>
          </a:p>
        </p:txBody>
      </p:sp>
    </p:spTree>
    <p:extLst>
      <p:ext uri="{BB962C8B-B14F-4D97-AF65-F5344CB8AC3E}">
        <p14:creationId xmlns:p14="http://schemas.microsoft.com/office/powerpoint/2010/main" val="1088395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Workplace romance is an intimate relationship between two consenting employees, as opposed to sexual harassment, which the Equal Employment Opportunity Commission (EEOC) defines broadly as unwelcome sexual advances, requests for sexual favors, and other verbal or physical conduct of a sexual nature.</a:t>
            </a:r>
            <a:endParaRPr lang="en-US" altLang="en-US" dirty="0"/>
          </a:p>
        </p:txBody>
      </p:sp>
      <p:sp>
        <p:nvSpPr>
          <p:cNvPr id="194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4139C07-2A84-4C1C-91B9-A77AAEA2F1FB}" type="slidenum">
              <a:rPr lang="en-US" altLang="en-US" sz="1200"/>
              <a:pPr eaLnBrk="1" hangingPunct="1"/>
              <a:t>17</a:t>
            </a:fld>
            <a:endParaRPr lang="en-US" altLang="en-US" sz="1200" dirty="0"/>
          </a:p>
        </p:txBody>
      </p:sp>
    </p:spTree>
    <p:extLst>
      <p:ext uri="{BB962C8B-B14F-4D97-AF65-F5344CB8AC3E}">
        <p14:creationId xmlns:p14="http://schemas.microsoft.com/office/powerpoint/2010/main" val="21102666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strategists agree with Ralph Nader, who proclaims that organizations have tremendous social obligations.  Friedman may contend that it is irresponsible for a firm to give monies to charity.</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18</a:t>
            </a:fld>
            <a:endParaRPr lang="en-US" altLang="en-US" dirty="0"/>
          </a:p>
        </p:txBody>
      </p:sp>
    </p:spTree>
    <p:extLst>
      <p:ext uri="{BB962C8B-B14F-4D97-AF65-F5344CB8AC3E}">
        <p14:creationId xmlns:p14="http://schemas.microsoft.com/office/powerpoint/2010/main" val="91668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term social policy embraces managerial philosophy and thinking at the highest level of the firm, which is why the topic is covered in this text.</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19</a:t>
            </a:fld>
            <a:endParaRPr lang="en-US" altLang="en-US" dirty="0"/>
          </a:p>
        </p:txBody>
      </p:sp>
    </p:spTree>
    <p:extLst>
      <p:ext uri="{BB962C8B-B14F-4D97-AF65-F5344CB8AC3E}">
        <p14:creationId xmlns:p14="http://schemas.microsoft.com/office/powerpoint/2010/main" val="35634720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ecological challenge facing all organizations requires managers to formulate strategies that preserve and conserve natural resources and control pollution.</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20</a:t>
            </a:fld>
            <a:endParaRPr lang="en-US" altLang="en-US" dirty="0"/>
          </a:p>
        </p:txBody>
      </p:sp>
    </p:spTree>
    <p:extLst>
      <p:ext uri="{BB962C8B-B14F-4D97-AF65-F5344CB8AC3E}">
        <p14:creationId xmlns:p14="http://schemas.microsoft.com/office/powerpoint/2010/main" val="17883005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bad sustainability record will hurt the firm in the market, jeopardize its standing in the community, and invite scrutiny by regulators, investors, and environmentalists.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21</a:t>
            </a:fld>
            <a:endParaRPr lang="en-US" altLang="en-US" dirty="0"/>
          </a:p>
        </p:txBody>
      </p:sp>
    </p:spTree>
    <p:extLst>
      <p:ext uri="{BB962C8B-B14F-4D97-AF65-F5344CB8AC3E}">
        <p14:creationId xmlns:p14="http://schemas.microsoft.com/office/powerpoint/2010/main" val="41242209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Based in Geneva, Switzerland, the International Organization for Standardization (ISO) is a network of the national standards institutes of 147 countries, with one member per country. The ISO is the world’s largest developer of sustainability standards.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22</a:t>
            </a:fld>
            <a:endParaRPr lang="en-US" altLang="en-US" dirty="0"/>
          </a:p>
        </p:txBody>
      </p:sp>
    </p:spTree>
    <p:extLst>
      <p:ext uri="{BB962C8B-B14F-4D97-AF65-F5344CB8AC3E}">
        <p14:creationId xmlns:p14="http://schemas.microsoft.com/office/powerpoint/2010/main" val="14210990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ISO 14001 standard offers a universal technical standard for environmental compliance that more and more firms are requiring not only of themselves but also of their suppliers and distributors.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23</a:t>
            </a:fld>
            <a:endParaRPr lang="en-US" altLang="en-US" dirty="0"/>
          </a:p>
        </p:txBody>
      </p:sp>
    </p:spTree>
    <p:extLst>
      <p:ext uri="{BB962C8B-B14F-4D97-AF65-F5344CB8AC3E}">
        <p14:creationId xmlns:p14="http://schemas.microsoft.com/office/powerpoint/2010/main" val="1749505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There are six major requirements of an EMS under ISO 14001 detailed on the next three slides.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24</a:t>
            </a:fld>
            <a:endParaRPr lang="en-US" altLang="en-US" dirty="0"/>
          </a:p>
        </p:txBody>
      </p:sp>
    </p:spTree>
    <p:extLst>
      <p:ext uri="{BB962C8B-B14F-4D97-AF65-F5344CB8AC3E}">
        <p14:creationId xmlns:p14="http://schemas.microsoft.com/office/powerpoint/2010/main" val="42443991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Affected businesses range from retailers that sell ivory chess pieces to restaurants that sell whale meat.</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27</a:t>
            </a:fld>
            <a:endParaRPr lang="en-US" altLang="en-US" dirty="0"/>
          </a:p>
        </p:txBody>
      </p:sp>
    </p:spTree>
    <p:extLst>
      <p:ext uri="{BB962C8B-B14F-4D97-AF65-F5344CB8AC3E}">
        <p14:creationId xmlns:p14="http://schemas.microsoft.com/office/powerpoint/2010/main" val="28923204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a:t>
            </a:r>
            <a:r>
              <a:rPr lang="en-US" baseline="0" dirty="0"/>
              <a:t> consumers </a:t>
            </a:r>
            <a:r>
              <a:rPr lang="en-US" dirty="0"/>
              <a:t>expect</a:t>
            </a:r>
            <a:r>
              <a:rPr lang="en-US" baseline="0" dirty="0"/>
              <a:t> that animals will be treated humanely </a:t>
            </a:r>
            <a:r>
              <a:rPr lang="en-US" dirty="0"/>
              <a:t>and that organic options </a:t>
            </a:r>
            <a:r>
              <a:rPr lang="en-US" baseline="0" dirty="0"/>
              <a:t>be available.</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28</a:t>
            </a:fld>
            <a:endParaRPr lang="en-US" altLang="en-US" dirty="0"/>
          </a:p>
        </p:txBody>
      </p:sp>
    </p:spTree>
    <p:extLst>
      <p:ext uri="{BB962C8B-B14F-4D97-AF65-F5344CB8AC3E}">
        <p14:creationId xmlns:p14="http://schemas.microsoft.com/office/powerpoint/2010/main" val="6563809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Chapter </a:t>
            </a:r>
          </a:p>
        </p:txBody>
      </p:sp>
      <p:sp>
        <p:nvSpPr>
          <p:cNvPr id="6" name="Slide Number Placeholder 5"/>
          <p:cNvSpPr>
            <a:spLocks noGrp="1"/>
          </p:cNvSpPr>
          <p:nvPr>
            <p:ph type="sldNum" sz="quarter" idx="12"/>
          </p:nvPr>
        </p:nvSpPr>
        <p:spPr/>
        <p:txBody>
          <a:bodyPr/>
          <a:lstStyle/>
          <a:p>
            <a:r>
              <a:rPr lang="en-US" altLang="en-US" dirty="0"/>
              <a:t>3-</a:t>
            </a:r>
            <a:fld id="{A3F695D3-AE91-47D7-B82F-EBD6D906C5D0}"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10" name="Title 1"/>
          <p:cNvSpPr>
            <a:spLocks noGrp="1"/>
          </p:cNvSpPr>
          <p:nvPr>
            <p:ph type="title"/>
          </p:nvPr>
        </p:nvSpPr>
        <p:spPr>
          <a:xfrm>
            <a:off x="4419600" y="533400"/>
            <a:ext cx="4038600" cy="2667000"/>
          </a:xfrm>
        </p:spPr>
        <p:txBody>
          <a:bodyPr/>
          <a:lstStyle/>
          <a:p>
            <a:pPr>
              <a:defRPr/>
            </a:pPr>
            <a:endParaRPr lang="en-US" dirty="0">
              <a:ea typeface="+mj-ea"/>
              <a:cs typeface="+mj-cs"/>
            </a:endParaRPr>
          </a:p>
        </p:txBody>
      </p:sp>
      <p:pic>
        <p:nvPicPr>
          <p:cNvPr id="11" name="Picture 10"/>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228600" y="397807"/>
            <a:ext cx="4038600" cy="52241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17580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defRPr>
            </a:lvl1pPr>
            <a:lvl2pPr marL="742950" indent="-285750">
              <a:buClr>
                <a:srgbClr val="00B0F0"/>
              </a:buClr>
              <a:buFont typeface="Wingdings" panose="05000000000000000000" pitchFamily="2" charset="2"/>
              <a:buChar char="v"/>
              <a:defRPr>
                <a:solidFill>
                  <a:schemeClr val="tx1"/>
                </a:solidFill>
              </a:defRPr>
            </a:lvl2pPr>
            <a:lvl3pPr marL="1143000" indent="-228600">
              <a:buClr>
                <a:srgbClr val="00B0F0"/>
              </a:buClr>
              <a:buFont typeface="Wingdings" panose="05000000000000000000" pitchFamily="2" charset="2"/>
              <a:buChar char="v"/>
              <a:defRPr>
                <a:solidFill>
                  <a:schemeClr val="tx1"/>
                </a:solidFill>
              </a:defRPr>
            </a:lvl3pPr>
            <a:lvl4pPr marL="1600200" indent="-228600">
              <a:buClr>
                <a:srgbClr val="00B0F0"/>
              </a:buClr>
              <a:buFont typeface="Wingdings" panose="05000000000000000000" pitchFamily="2" charset="2"/>
              <a:buChar char="v"/>
              <a:defRPr>
                <a:solidFill>
                  <a:schemeClr val="tx1"/>
                </a:solidFill>
              </a:defRPr>
            </a:lvl4pPr>
            <a:lvl5pPr marL="2057400" indent="-228600">
              <a:buClr>
                <a:srgbClr val="00B0F0"/>
              </a:buClr>
              <a:buFont typeface="Wingdings" panose="05000000000000000000" pitchFamily="2" charset="2"/>
              <a:buChar char="v"/>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IN"/>
              <a:t>Copyright ©2017 Pearson Education, Limited</a:t>
            </a:r>
            <a:endParaRPr lang="en-US" dirty="0"/>
          </a:p>
        </p:txBody>
      </p:sp>
      <p:sp>
        <p:nvSpPr>
          <p:cNvPr id="6" name="Slide Number Placeholder 5"/>
          <p:cNvSpPr>
            <a:spLocks noGrp="1"/>
          </p:cNvSpPr>
          <p:nvPr>
            <p:ph type="sldNum" sz="quarter" idx="12"/>
          </p:nvPr>
        </p:nvSpPr>
        <p:spPr/>
        <p:txBody>
          <a:bodyPr/>
          <a:lstStyle/>
          <a:p>
            <a:r>
              <a:rPr lang="en-US" altLang="en-US" dirty="0"/>
              <a:t>3-</a:t>
            </a:r>
            <a:fld id="{AF8761B6-DA32-4F47-9FFA-503C52D107AE}" type="slidenum">
              <a:rPr lang="en-US" altLang="en-US" smtClean="0"/>
              <a:pPr/>
              <a:t>‹#›</a:t>
            </a:fld>
            <a:endParaRPr lang="en-US" altLang="en-US" dirty="0"/>
          </a:p>
        </p:txBody>
      </p:sp>
    </p:spTree>
    <p:extLst>
      <p:ext uri="{BB962C8B-B14F-4D97-AF65-F5344CB8AC3E}">
        <p14:creationId xmlns:p14="http://schemas.microsoft.com/office/powerpoint/2010/main" val="117246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IN"/>
              <a:t>Copyright ©2017 Pearson Education, Limited</a:t>
            </a:r>
            <a:endParaRPr lang="en-US" dirty="0"/>
          </a:p>
        </p:txBody>
      </p:sp>
      <p:sp>
        <p:nvSpPr>
          <p:cNvPr id="7" name="Slide Number Placeholder 6"/>
          <p:cNvSpPr>
            <a:spLocks noGrp="1"/>
          </p:cNvSpPr>
          <p:nvPr>
            <p:ph type="sldNum" sz="quarter" idx="12"/>
          </p:nvPr>
        </p:nvSpPr>
        <p:spPr/>
        <p:txBody>
          <a:bodyPr/>
          <a:lstStyle/>
          <a:p>
            <a:r>
              <a:rPr lang="en-US" altLang="en-US" dirty="0"/>
              <a:t>3-</a:t>
            </a:r>
            <a:fld id="{5D3C6460-0DB9-4BE0-9512-7A2EFAB7DC05}" type="slidenum">
              <a:rPr lang="en-US" altLang="en-US" smtClean="0"/>
              <a:pPr/>
              <a:t>‹#›</a:t>
            </a:fld>
            <a:endParaRPr lang="en-US" altLang="en-US" dirty="0"/>
          </a:p>
        </p:txBody>
      </p:sp>
    </p:spTree>
    <p:extLst>
      <p:ext uri="{BB962C8B-B14F-4D97-AF65-F5344CB8AC3E}">
        <p14:creationId xmlns:p14="http://schemas.microsoft.com/office/powerpoint/2010/main" val="2946968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IN" altLang="en-US"/>
              <a:t>Copyright ©2017 Pearson Education, Limited</a:t>
            </a:r>
            <a:endParaRPr lang="en-US" altLang="en-US" dirty="0"/>
          </a:p>
        </p:txBody>
      </p:sp>
      <p:sp>
        <p:nvSpPr>
          <p:cNvPr id="9" name="Slide Number Placeholder 8"/>
          <p:cNvSpPr>
            <a:spLocks noGrp="1"/>
          </p:cNvSpPr>
          <p:nvPr>
            <p:ph type="sldNum" sz="quarter" idx="12"/>
          </p:nvPr>
        </p:nvSpPr>
        <p:spPr/>
        <p:txBody>
          <a:bodyPr/>
          <a:lstStyle/>
          <a:p>
            <a:r>
              <a:rPr lang="en-US" altLang="en-US" dirty="0"/>
              <a:t>3-</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1262069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dirty="0"/>
              <a:t>3-</a:t>
            </a:r>
            <a:fld id="{3EC50265-02C4-4CC8-AEFE-78F3B6D78154}" type="slidenum">
              <a:rPr lang="en-US" altLang="en-US" smtClean="0"/>
              <a:pPr/>
              <a:t>‹#›</a:t>
            </a:fld>
            <a:endParaRPr lang="en-US" altLang="en-US" dirty="0"/>
          </a:p>
        </p:txBody>
      </p:sp>
    </p:spTree>
    <p:extLst>
      <p:ext uri="{BB962C8B-B14F-4D97-AF65-F5344CB8AC3E}">
        <p14:creationId xmlns:p14="http://schemas.microsoft.com/office/powerpoint/2010/main" val="3974562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dirty="0"/>
              <a:t>3-</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1753958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1"/>
          </p:nvPr>
        </p:nvSpPr>
        <p:spPr/>
        <p:txBody>
          <a:bodyPr/>
          <a:lstStyle/>
          <a:p>
            <a:r>
              <a:rPr lang="en-US" dirty="0"/>
              <a:t>3-</a:t>
            </a:r>
            <a:fld id="{FD1C9141-A848-4378-A6EA-CF05D32FA263}" type="slidenum">
              <a:rPr lang="en-US" smtClean="0"/>
              <a:pPr/>
              <a:t>‹#›</a:t>
            </a:fld>
            <a:endParaRPr lang="en-US" dirty="0"/>
          </a:p>
        </p:txBody>
      </p:sp>
    </p:spTree>
    <p:extLst>
      <p:ext uri="{BB962C8B-B14F-4D97-AF65-F5344CB8AC3E}">
        <p14:creationId xmlns:p14="http://schemas.microsoft.com/office/powerpoint/2010/main" val="646343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FFC000"/>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dirty="0"/>
              <a:t>3-</a:t>
            </a:r>
            <a:fld id="{FD1C9141-A848-4378-A6EA-CF05D32FA263}" type="slidenum">
              <a:rPr lang="en-US" smtClean="0"/>
              <a:pPr/>
              <a:t>‹#›</a:t>
            </a:fld>
            <a:endParaRPr lang="en-US" dirty="0"/>
          </a:p>
        </p:txBody>
      </p:sp>
    </p:spTree>
    <p:extLst>
      <p:ext uri="{BB962C8B-B14F-4D97-AF65-F5344CB8AC3E}">
        <p14:creationId xmlns:p14="http://schemas.microsoft.com/office/powerpoint/2010/main" val="2884138560"/>
      </p:ext>
    </p:extLst>
  </p:cSld>
  <p:clrMap bg1="lt1" tx1="dk1" bg2="lt2" tx2="dk2" accent1="accent1" accent2="accent2" accent3="accent3" accent4="accent4" accent5="accent5" accent6="accent6" hlink="hlink" folHlink="folHlink"/>
  <p:sldLayoutIdLst>
    <p:sldLayoutId id="2147484035" r:id="rId1"/>
    <p:sldLayoutId id="2147484036" r:id="rId2"/>
    <p:sldLayoutId id="2147484037" r:id="rId3"/>
    <p:sldLayoutId id="2147484038" r:id="rId4"/>
    <p:sldLayoutId id="2147484039" r:id="rId5"/>
    <p:sldLayoutId id="2147484040" r:id="rId6"/>
    <p:sldLayoutId id="2147484041" r:id="rId7"/>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3"/>
          </p:nvPr>
        </p:nvSpPr>
        <p:spPr/>
        <p:txBody>
          <a:bodyPr/>
          <a:lstStyle/>
          <a:p>
            <a:r>
              <a:rPr lang="en-IN"/>
              <a:t>Copyright ©2017 Pearson Education, Limited</a:t>
            </a:r>
            <a:endParaRPr lang="en-US" dirty="0"/>
          </a:p>
        </p:txBody>
      </p:sp>
      <p:sp>
        <p:nvSpPr>
          <p:cNvPr id="7" name="Content Placeholder 2"/>
          <p:cNvSpPr txBox="1">
            <a:spLocks/>
          </p:cNvSpPr>
          <p:nvPr/>
        </p:nvSpPr>
        <p:spPr>
          <a:xfrm>
            <a:off x="4013200" y="838200"/>
            <a:ext cx="5130800" cy="4800600"/>
          </a:xfrm>
          <a:prstGeom prst="rect">
            <a:avLst/>
          </a:prstGeom>
        </p:spPr>
        <p:txBody>
          <a:bodyPr vert="horz" lIns="91440" tIns="45720" rIns="91440" bIns="45720" rtlCol="0">
            <a:normAutofit/>
          </a:bodyPr>
          <a:lstStyle>
            <a:lvl1pPr marL="0" indent="0" algn="ctr" defTabSz="914400" rtl="0" eaLnBrk="1" latinLnBrk="0" hangingPunct="1">
              <a:spcBef>
                <a:spcPct val="20000"/>
              </a:spcBef>
              <a:buClr>
                <a:srgbClr val="00B0F0"/>
              </a:buClr>
              <a:buFont typeface="Wingdings" panose="05000000000000000000" pitchFamily="2" charset="2"/>
              <a:buNone/>
              <a:defRPr sz="3200" kern="1200">
                <a:solidFill>
                  <a:srgbClr val="00B0F0"/>
                </a:solidFill>
                <a:latin typeface="+mn-lt"/>
                <a:ea typeface="+mn-ea"/>
                <a:cs typeface="+mn-cs"/>
              </a:defRPr>
            </a:lvl1pPr>
            <a:lvl2pPr marL="457200" indent="0" algn="ctr" defTabSz="914400" rtl="0" eaLnBrk="1" latinLnBrk="0" hangingPunct="1">
              <a:spcBef>
                <a:spcPct val="20000"/>
              </a:spcBef>
              <a:buClr>
                <a:srgbClr val="00B0F0"/>
              </a:buClr>
              <a:buFont typeface="Wingdings" panose="05000000000000000000" pitchFamily="2" charset="2"/>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Clr>
                <a:srgbClr val="00B0F0"/>
              </a:buClr>
              <a:buFont typeface="Wingdings" panose="05000000000000000000" pitchFamily="2" charset="2"/>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r>
              <a:rPr lang="en-US" b="1" dirty="0">
                <a:solidFill>
                  <a:srgbClr val="404040"/>
                </a:solidFill>
                <a:latin typeface="Arial" charset="0"/>
                <a:ea typeface="ＭＳ Ｐゴシック" charset="0"/>
                <a:cs typeface="Arial" charset="0"/>
              </a:rPr>
              <a:t>    </a:t>
            </a:r>
          </a:p>
          <a:p>
            <a:pPr fontAlgn="auto">
              <a:spcAft>
                <a:spcPts val="0"/>
              </a:spcAft>
              <a:buFont typeface="Franklin Gothic Book" charset="0"/>
              <a:buNone/>
              <a:defRPr/>
            </a:pPr>
            <a:r>
              <a:rPr lang="en-US" b="1" dirty="0">
                <a:solidFill>
                  <a:srgbClr val="0099FF"/>
                </a:solidFill>
                <a:latin typeface="Arial" charset="0"/>
                <a:ea typeface="ＭＳ Ｐゴシック" charset="0"/>
                <a:cs typeface="Arial" charset="0"/>
              </a:rPr>
              <a:t>         </a:t>
            </a:r>
            <a:r>
              <a:rPr lang="en-US" dirty="0">
                <a:solidFill>
                  <a:srgbClr val="0099FF"/>
                </a:solidFill>
                <a:latin typeface="Arial" charset="0"/>
                <a:ea typeface="ＭＳ Ｐゴシック" charset="0"/>
                <a:cs typeface="Arial" charset="0"/>
              </a:rPr>
              <a:t>Chapter Three</a:t>
            </a:r>
            <a:endParaRPr lang="en-US" b="1" dirty="0">
              <a:solidFill>
                <a:srgbClr val="0099FF"/>
              </a:solidFill>
              <a:latin typeface="Arial" charset="0"/>
              <a:ea typeface="ＭＳ Ｐゴシック" charset="0"/>
              <a:cs typeface="Arial" charset="0"/>
            </a:endParaRPr>
          </a:p>
        </p:txBody>
      </p:sp>
      <p:sp>
        <p:nvSpPr>
          <p:cNvPr id="6" name="Title 5"/>
          <p:cNvSpPr>
            <a:spLocks noGrp="1"/>
          </p:cNvSpPr>
          <p:nvPr>
            <p:ph type="title"/>
          </p:nvPr>
        </p:nvSpPr>
        <p:spPr/>
        <p:txBody>
          <a:bodyPr/>
          <a:lstStyle/>
          <a:p>
            <a:r>
              <a:rPr lang="en-IN" dirty="0">
                <a:effectLst>
                  <a:outerShdw blurRad="38100" dist="38100" dir="2700000" algn="tl">
                    <a:srgbClr val="000000">
                      <a:alpha val="43137"/>
                    </a:srgbClr>
                  </a:outerShdw>
                </a:effectLst>
              </a:rPr>
              <a:t>Ethics/Social Responsibility/</a:t>
            </a:r>
            <a:br>
              <a:rPr lang="en-IN" dirty="0">
                <a:effectLst>
                  <a:outerShdw blurRad="38100" dist="38100" dir="2700000" algn="tl">
                    <a:srgbClr val="000000">
                      <a:alpha val="43137"/>
                    </a:srgbClr>
                  </a:outerShdw>
                </a:effectLst>
              </a:rPr>
            </a:br>
            <a:r>
              <a:rPr lang="en-IN" dirty="0">
                <a:effectLst>
                  <a:outerShdw blurRad="38100" dist="38100" dir="2700000" algn="tl">
                    <a:srgbClr val="000000">
                      <a:alpha val="43137"/>
                    </a:srgbClr>
                  </a:outerShdw>
                </a:effectLst>
              </a:rPr>
              <a:t>Sustainability</a:t>
            </a:r>
          </a:p>
        </p:txBody>
      </p:sp>
      <p:sp>
        <p:nvSpPr>
          <p:cNvPr id="2" name="Slide Number Placeholder 1"/>
          <p:cNvSpPr>
            <a:spLocks noGrp="1"/>
          </p:cNvSpPr>
          <p:nvPr>
            <p:ph type="sldNum" sz="quarter" idx="12"/>
          </p:nvPr>
        </p:nvSpPr>
        <p:spPr/>
        <p:txBody>
          <a:bodyPr/>
          <a:lstStyle/>
          <a:p>
            <a:r>
              <a:rPr lang="en-US" altLang="en-US"/>
              <a:t>3-</a:t>
            </a:r>
            <a:fld id="{A3F695D3-AE91-47D7-B82F-EBD6D906C5D0}" type="slidenum">
              <a:rPr lang="en-US" altLang="en-US" smtClean="0"/>
              <a:pPr/>
              <a:t>1</a:t>
            </a:fld>
            <a:endParaRPr lang="en-US"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a:latin typeface="Arial" charset="0"/>
                <a:ea typeface="+mj-ea"/>
                <a:cs typeface="Arial" charset="0"/>
              </a:rPr>
              <a:t>Learning Objectives</a:t>
            </a:r>
          </a:p>
        </p:txBody>
      </p:sp>
      <p:sp>
        <p:nvSpPr>
          <p:cNvPr id="8194" name="Content Placeholder 2"/>
          <p:cNvSpPr>
            <a:spLocks noGrp="1"/>
          </p:cNvSpPr>
          <p:nvPr>
            <p:ph idx="1"/>
          </p:nvPr>
        </p:nvSpPr>
        <p:spPr>
          <a:xfrm>
            <a:off x="457200" y="1524000"/>
            <a:ext cx="8229600" cy="4525963"/>
          </a:xfrm>
        </p:spPr>
        <p:txBody>
          <a:bodyPr>
            <a:normAutofit lnSpcReduction="10000"/>
          </a:bodyPr>
          <a:lstStyle/>
          <a:p>
            <a:pPr marL="514350" indent="-514350">
              <a:buFont typeface="+mj-lt"/>
              <a:buAutoNum type="arabicPeriod"/>
            </a:pPr>
            <a:r>
              <a:rPr lang="en-US" sz="2800" dirty="0"/>
              <a:t>Explain why good ethics is good business in strategic management.</a:t>
            </a:r>
          </a:p>
          <a:p>
            <a:pPr marL="514350" indent="-514350">
              <a:buFont typeface="+mj-lt"/>
              <a:buAutoNum type="arabicPeriod"/>
            </a:pPr>
            <a:r>
              <a:rPr lang="en-US" sz="2800" dirty="0"/>
              <a:t>Explain why whistle-blowing, bribery, and workplace romance are strategic issues.</a:t>
            </a:r>
          </a:p>
          <a:p>
            <a:pPr marL="514350" indent="-514350">
              <a:buFont typeface="+mj-lt"/>
              <a:buAutoNum type="arabicPeriod"/>
            </a:pPr>
            <a:r>
              <a:rPr lang="en-US" sz="2800" dirty="0"/>
              <a:t>Discuss why social responsibility and policy are key issues in strategic planning.</a:t>
            </a:r>
          </a:p>
          <a:p>
            <a:pPr marL="514350" indent="-514350">
              <a:buFont typeface="+mj-lt"/>
              <a:buAutoNum type="arabicPeriod"/>
            </a:pPr>
            <a:r>
              <a:rPr lang="en-US" sz="2800" dirty="0"/>
              <a:t>Discuss the nature of environmental sustainability and why it is a key issue in strategic planning.</a:t>
            </a:r>
          </a:p>
          <a:p>
            <a:pPr marL="514350" indent="-514350">
              <a:buFont typeface="+mj-lt"/>
              <a:buAutoNum type="arabicPeriod"/>
            </a:pPr>
            <a:r>
              <a:rPr lang="en-US" sz="2800" dirty="0"/>
              <a:t>Explain why animal welfare is a strategic issue for firms.</a:t>
            </a:r>
            <a:endParaRPr lang="en-US" altLang="en-US" sz="28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3-</a:t>
            </a:r>
            <a:fld id="{AF8761B6-DA32-4F47-9FFA-503C52D107AE}" type="slidenum">
              <a:rPr lang="en-US" altLang="en-US" smtClean="0"/>
              <a:pPr/>
              <a:t>2</a:t>
            </a:fld>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A Comprehensive Strategic-Management Model</a:t>
            </a: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51570" y="1524000"/>
            <a:ext cx="5964660" cy="4876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Slide Number Placeholder 3"/>
          <p:cNvSpPr>
            <a:spLocks noGrp="1"/>
          </p:cNvSpPr>
          <p:nvPr>
            <p:ph type="sldNum" sz="quarter" idx="12"/>
          </p:nvPr>
        </p:nvSpPr>
        <p:spPr/>
        <p:txBody>
          <a:bodyPr/>
          <a:lstStyle/>
          <a:p>
            <a:r>
              <a:rPr lang="en-US" altLang="en-US"/>
              <a:t>3-</a:t>
            </a:r>
            <a:fld id="{3EC50265-02C4-4CC8-AEFE-78F3B6D78154}" type="slidenum">
              <a:rPr lang="en-US" altLang="en-US" smtClean="0"/>
              <a:pPr/>
              <a:t>3</a:t>
            </a:fld>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HK" altLang="en-US" dirty="0">
                <a:latin typeface="Arial" charset="0"/>
                <a:cs typeface="Arial" charset="0"/>
              </a:rPr>
              <a:t>Group Discussion</a:t>
            </a:r>
            <a:endParaRPr lang="en-US" altLang="en-US" dirty="0">
              <a:solidFill>
                <a:schemeClr val="tx1"/>
              </a:solidFill>
              <a:latin typeface="Arial" charset="0"/>
              <a:ea typeface="+mj-ea"/>
              <a:cs typeface="Arial" charset="0"/>
            </a:endParaRPr>
          </a:p>
        </p:txBody>
      </p:sp>
      <p:sp>
        <p:nvSpPr>
          <p:cNvPr id="19459" name="Content Placeholder 2"/>
          <p:cNvSpPr>
            <a:spLocks noGrp="1"/>
          </p:cNvSpPr>
          <p:nvPr>
            <p:ph idx="1"/>
          </p:nvPr>
        </p:nvSpPr>
        <p:spPr/>
        <p:txBody>
          <a:bodyPr>
            <a:normAutofit/>
          </a:bodyPr>
          <a:lstStyle/>
          <a:p>
            <a:pPr>
              <a:defRPr/>
            </a:pPr>
            <a:r>
              <a:rPr lang="en-US" altLang="zh-TW" i="1" dirty="0">
                <a:solidFill>
                  <a:srgbClr val="002060"/>
                </a:solidFill>
                <a:latin typeface="Georgia" panose="02040502050405020303" pitchFamily="18" charset="0"/>
                <a:ea typeface="PMingLiU" panose="02020500000000000000" pitchFamily="18" charset="-120"/>
              </a:rPr>
              <a:t>Suppose you are a sales person. A customer you are quite familiar with visits your department store to do shopping. You realize that the product he has chosen is going to be on sale next few days. In this situation, you will ………</a:t>
            </a:r>
          </a:p>
          <a:p>
            <a:pPr eaLnBrk="1" hangingPunct="1">
              <a:defRPr/>
            </a:pPr>
            <a:endParaRPr lang="en-US" altLang="en-US" sz="3200" dirty="0">
              <a:solidFill>
                <a:schemeClr val="tx1"/>
              </a:solidFill>
              <a:latin typeface="Arial" charset="0"/>
              <a:ea typeface="+mn-ea"/>
              <a:cs typeface="Arial"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3-</a:t>
            </a:r>
            <a:fld id="{AF8761B6-DA32-4F47-9FFA-503C52D107AE}" type="slidenum">
              <a:rPr lang="en-US" altLang="en-US" smtClean="0"/>
              <a:pPr/>
              <a:t>4</a:t>
            </a:fld>
            <a:endParaRPr lang="en-US" altLang="en-US" dirty="0"/>
          </a:p>
        </p:txBody>
      </p:sp>
    </p:spTree>
    <p:extLst>
      <p:ext uri="{BB962C8B-B14F-4D97-AF65-F5344CB8AC3E}">
        <p14:creationId xmlns:p14="http://schemas.microsoft.com/office/powerpoint/2010/main" val="1621711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HK" altLang="en-US" dirty="0">
                <a:latin typeface="Arial" charset="0"/>
                <a:cs typeface="Arial" charset="0"/>
              </a:rPr>
              <a:t>Group Discussion</a:t>
            </a:r>
            <a:endParaRPr lang="en-US" altLang="en-US" dirty="0">
              <a:solidFill>
                <a:schemeClr val="tx1"/>
              </a:solidFill>
              <a:latin typeface="Arial" charset="0"/>
              <a:ea typeface="+mj-ea"/>
              <a:cs typeface="Arial" charset="0"/>
            </a:endParaRPr>
          </a:p>
        </p:txBody>
      </p:sp>
      <p:sp>
        <p:nvSpPr>
          <p:cNvPr id="19459" name="Content Placeholder 2"/>
          <p:cNvSpPr>
            <a:spLocks noGrp="1"/>
          </p:cNvSpPr>
          <p:nvPr>
            <p:ph idx="1"/>
          </p:nvPr>
        </p:nvSpPr>
        <p:spPr/>
        <p:txBody>
          <a:bodyPr>
            <a:normAutofit fontScale="92500" lnSpcReduction="10000"/>
          </a:bodyPr>
          <a:lstStyle/>
          <a:p>
            <a:pPr marL="889000">
              <a:buFont typeface="Wingdings" panose="05000000000000000000" pitchFamily="2" charset="2"/>
              <a:buChar char="Ø"/>
            </a:pPr>
            <a:r>
              <a:rPr lang="en-US" altLang="zh-TW" i="1" dirty="0">
                <a:solidFill>
                  <a:srgbClr val="002060"/>
                </a:solidFill>
                <a:latin typeface="Georgia" panose="02040502050405020303" pitchFamily="18" charset="0"/>
                <a:ea typeface="PMingLiU" panose="02020500000000000000" pitchFamily="18" charset="-120"/>
              </a:rPr>
              <a:t>Your company has a lot of stock of a particular electronic product item. In order to clear all the stock, your company has decided to give high commission to the sales persons as an incentive for selling. You realize that the quality of this product is not satisfactory and better new model is going to launch to the market. In this situation, will you “push” this product to the customers?</a:t>
            </a:r>
          </a:p>
          <a:p>
            <a:pPr marL="889000">
              <a:buFont typeface="Wingdings" panose="05000000000000000000" pitchFamily="2" charset="2"/>
              <a:buChar char="Ø"/>
            </a:pPr>
            <a:endParaRPr lang="en-US" altLang="en-US" dirty="0"/>
          </a:p>
          <a:p>
            <a:pPr>
              <a:defRPr/>
            </a:pPr>
            <a:endParaRPr lang="en-US" altLang="en-US" sz="3200" dirty="0">
              <a:solidFill>
                <a:schemeClr val="tx1"/>
              </a:solidFill>
              <a:latin typeface="Arial" charset="0"/>
              <a:ea typeface="+mn-ea"/>
              <a:cs typeface="Arial"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3-</a:t>
            </a:r>
            <a:fld id="{AF8761B6-DA32-4F47-9FFA-503C52D107AE}" type="slidenum">
              <a:rPr lang="en-US" altLang="en-US" smtClean="0"/>
              <a:pPr/>
              <a:t>5</a:t>
            </a:fld>
            <a:endParaRPr lang="en-US" altLang="en-US" dirty="0"/>
          </a:p>
        </p:txBody>
      </p:sp>
    </p:spTree>
    <p:extLst>
      <p:ext uri="{BB962C8B-B14F-4D97-AF65-F5344CB8AC3E}">
        <p14:creationId xmlns:p14="http://schemas.microsoft.com/office/powerpoint/2010/main" val="3533262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HK" altLang="en-US" dirty="0">
                <a:latin typeface="Arial" charset="0"/>
                <a:cs typeface="Arial" charset="0"/>
              </a:rPr>
              <a:t>Group Discussion</a:t>
            </a:r>
            <a:endParaRPr lang="en-US" altLang="en-US" dirty="0">
              <a:solidFill>
                <a:schemeClr val="tx1"/>
              </a:solidFill>
              <a:latin typeface="Arial" charset="0"/>
              <a:ea typeface="+mj-ea"/>
              <a:cs typeface="Arial" charset="0"/>
            </a:endParaRPr>
          </a:p>
        </p:txBody>
      </p:sp>
      <p:sp>
        <p:nvSpPr>
          <p:cNvPr id="19459" name="Content Placeholder 2"/>
          <p:cNvSpPr>
            <a:spLocks noGrp="1"/>
          </p:cNvSpPr>
          <p:nvPr>
            <p:ph idx="1"/>
          </p:nvPr>
        </p:nvSpPr>
        <p:spPr/>
        <p:txBody>
          <a:bodyPr>
            <a:normAutofit/>
          </a:bodyPr>
          <a:lstStyle/>
          <a:p>
            <a:pPr marL="889000">
              <a:buFont typeface="Wingdings" panose="05000000000000000000" pitchFamily="2" charset="2"/>
              <a:buChar char="Ø"/>
            </a:pPr>
            <a:r>
              <a:rPr lang="en-HK" altLang="zh-TW" i="1" dirty="0">
                <a:solidFill>
                  <a:srgbClr val="002060"/>
                </a:solidFill>
                <a:latin typeface="Georgia" panose="02040502050405020303" pitchFamily="18" charset="0"/>
                <a:ea typeface="PMingLiU" panose="02020500000000000000" pitchFamily="18" charset="-120"/>
              </a:rPr>
              <a:t>You are an investment consultant of Company A. Company B, the direct competitor, offers very attractive salary package and asks you for job switching. If you receive this offer, will you try to “bring” the customers to the new company? </a:t>
            </a:r>
            <a:endParaRPr lang="en-US" altLang="zh-TW" i="1" dirty="0">
              <a:solidFill>
                <a:srgbClr val="002060"/>
              </a:solidFill>
              <a:latin typeface="Georgia" panose="02040502050405020303" pitchFamily="18" charset="0"/>
              <a:ea typeface="PMingLiU" panose="02020500000000000000" pitchFamily="18" charset="-120"/>
            </a:endParaRPr>
          </a:p>
          <a:p>
            <a:pPr marL="889000">
              <a:buFont typeface="Wingdings" panose="05000000000000000000" pitchFamily="2" charset="2"/>
              <a:buChar char="Ø"/>
            </a:pPr>
            <a:endParaRPr lang="en-US" altLang="en-US" sz="3200" dirty="0">
              <a:solidFill>
                <a:schemeClr val="tx1"/>
              </a:solidFill>
              <a:latin typeface="Arial" charset="0"/>
              <a:ea typeface="+mn-ea"/>
              <a:cs typeface="Arial"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3-</a:t>
            </a:r>
            <a:fld id="{AF8761B6-DA32-4F47-9FFA-503C52D107AE}" type="slidenum">
              <a:rPr lang="en-US" altLang="en-US" smtClean="0"/>
              <a:pPr/>
              <a:t>6</a:t>
            </a:fld>
            <a:endParaRPr lang="en-US" altLang="en-US" dirty="0"/>
          </a:p>
        </p:txBody>
      </p:sp>
    </p:spTree>
    <p:extLst>
      <p:ext uri="{BB962C8B-B14F-4D97-AF65-F5344CB8AC3E}">
        <p14:creationId xmlns:p14="http://schemas.microsoft.com/office/powerpoint/2010/main" val="154373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Business Ethics</a:t>
            </a:r>
          </a:p>
        </p:txBody>
      </p:sp>
      <p:sp>
        <p:nvSpPr>
          <p:cNvPr id="19459" name="Content Placeholder 2"/>
          <p:cNvSpPr>
            <a:spLocks noGrp="1"/>
          </p:cNvSpPr>
          <p:nvPr>
            <p:ph idx="1"/>
          </p:nvPr>
        </p:nvSpPr>
        <p:spPr/>
        <p:txBody>
          <a:bodyPr>
            <a:normAutofit/>
          </a:bodyPr>
          <a:lstStyle/>
          <a:p>
            <a:pPr eaLnBrk="1" hangingPunct="1">
              <a:defRPr/>
            </a:pPr>
            <a:r>
              <a:rPr lang="en-US" altLang="en-US" sz="3600" b="1" dirty="0">
                <a:solidFill>
                  <a:schemeClr val="tx1"/>
                </a:solidFill>
                <a:latin typeface="Arial" charset="0"/>
                <a:ea typeface="+mn-ea"/>
                <a:cs typeface="Arial" charset="0"/>
              </a:rPr>
              <a:t>Business Ethics </a:t>
            </a:r>
          </a:p>
          <a:p>
            <a:pPr eaLnBrk="1" hangingPunct="1">
              <a:defRPr/>
            </a:pPr>
            <a:endParaRPr lang="en-US" altLang="en-US" sz="3600" b="1" dirty="0">
              <a:solidFill>
                <a:schemeClr val="tx1"/>
              </a:solidFill>
              <a:latin typeface="Arial" charset="0"/>
              <a:ea typeface="+mn-ea"/>
              <a:cs typeface="Arial" charset="0"/>
            </a:endParaRPr>
          </a:p>
          <a:p>
            <a:pPr lvl="1" eaLnBrk="1" hangingPunct="1">
              <a:defRPr/>
            </a:pPr>
            <a:r>
              <a:rPr lang="en-US" altLang="en-US" sz="3200" dirty="0">
                <a:solidFill>
                  <a:schemeClr val="tx1"/>
                </a:solidFill>
                <a:latin typeface="Arial" charset="0"/>
                <a:ea typeface="+mn-ea"/>
                <a:cs typeface="Arial" charset="0"/>
              </a:rPr>
              <a:t>principles of conduct within organizations that guide decision making and behavior</a:t>
            </a: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3-</a:t>
            </a:r>
            <a:fld id="{AF8761B6-DA32-4F47-9FFA-503C52D107AE}" type="slidenum">
              <a:rPr lang="en-US" altLang="en-US" smtClean="0"/>
              <a:pPr/>
              <a:t>7</a:t>
            </a:fld>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HK" altLang="en-US" dirty="0">
                <a:latin typeface="Arial" charset="0"/>
                <a:cs typeface="Arial" charset="0"/>
              </a:rPr>
              <a:t>Group Discussion</a:t>
            </a:r>
            <a:endParaRPr lang="en-US" altLang="en-US" dirty="0">
              <a:solidFill>
                <a:schemeClr val="tx1"/>
              </a:solidFill>
              <a:latin typeface="Arial" charset="0"/>
              <a:ea typeface="+mj-ea"/>
              <a:cs typeface="Arial" charset="0"/>
            </a:endParaRPr>
          </a:p>
        </p:txBody>
      </p:sp>
      <p:sp>
        <p:nvSpPr>
          <p:cNvPr id="19459" name="Content Placeholder 2"/>
          <p:cNvSpPr>
            <a:spLocks noGrp="1"/>
          </p:cNvSpPr>
          <p:nvPr>
            <p:ph idx="1"/>
          </p:nvPr>
        </p:nvSpPr>
        <p:spPr/>
        <p:txBody>
          <a:bodyPr>
            <a:normAutofit/>
          </a:bodyPr>
          <a:lstStyle/>
          <a:p>
            <a:pPr>
              <a:defRPr/>
            </a:pPr>
            <a:r>
              <a:rPr lang="en-US" i="1" dirty="0">
                <a:solidFill>
                  <a:srgbClr val="002060"/>
                </a:solidFill>
                <a:latin typeface="Georgia" panose="02040502050405020303" pitchFamily="18" charset="0"/>
                <a:ea typeface="PMingLiU" panose="02020500000000000000" pitchFamily="18" charset="-120"/>
              </a:rPr>
              <a:t>Are there any ethical issues behind a McDonald’s order taker asking all customers if they want to supersize their meal? </a:t>
            </a:r>
          </a:p>
          <a:p>
            <a:pPr>
              <a:defRPr/>
            </a:pPr>
            <a:endParaRPr lang="en-US" altLang="en-US" sz="3200" dirty="0">
              <a:solidFill>
                <a:schemeClr val="tx1"/>
              </a:solidFill>
              <a:latin typeface="Arial" charset="0"/>
              <a:ea typeface="+mn-ea"/>
              <a:cs typeface="Arial"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3-</a:t>
            </a:r>
            <a:fld id="{AF8761B6-DA32-4F47-9FFA-503C52D107AE}" type="slidenum">
              <a:rPr lang="en-US" altLang="en-US" smtClean="0"/>
              <a:pPr/>
              <a:t>8</a:t>
            </a:fld>
            <a:endParaRPr lang="en-US" altLang="en-US" dirty="0"/>
          </a:p>
        </p:txBody>
      </p:sp>
    </p:spTree>
    <p:extLst>
      <p:ext uri="{BB962C8B-B14F-4D97-AF65-F5344CB8AC3E}">
        <p14:creationId xmlns:p14="http://schemas.microsoft.com/office/powerpoint/2010/main" val="3257616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HK" altLang="en-US" dirty="0">
                <a:latin typeface="Arial" charset="0"/>
                <a:cs typeface="Arial" charset="0"/>
              </a:rPr>
              <a:t>Group Discussion</a:t>
            </a:r>
            <a:endParaRPr lang="en-US" altLang="en-US" dirty="0">
              <a:solidFill>
                <a:schemeClr val="tx1"/>
              </a:solidFill>
              <a:latin typeface="Arial" charset="0"/>
              <a:ea typeface="+mj-ea"/>
              <a:cs typeface="Arial" charset="0"/>
            </a:endParaRPr>
          </a:p>
        </p:txBody>
      </p:sp>
      <p:sp>
        <p:nvSpPr>
          <p:cNvPr id="19459" name="Content Placeholder 2"/>
          <p:cNvSpPr>
            <a:spLocks noGrp="1"/>
          </p:cNvSpPr>
          <p:nvPr>
            <p:ph idx="1"/>
          </p:nvPr>
        </p:nvSpPr>
        <p:spPr/>
        <p:txBody>
          <a:bodyPr>
            <a:normAutofit/>
          </a:bodyPr>
          <a:lstStyle/>
          <a:p>
            <a:pPr>
              <a:defRPr/>
            </a:pPr>
            <a:r>
              <a:rPr lang="en-HK" i="1" dirty="0">
                <a:solidFill>
                  <a:srgbClr val="002060"/>
                </a:solidFill>
                <a:latin typeface="Georgia" panose="02040502050405020303" pitchFamily="18" charset="0"/>
                <a:ea typeface="PMingLiU" panose="02020500000000000000" pitchFamily="18" charset="-120"/>
              </a:rPr>
              <a:t>When companies do business with developing countries and/ or less developed countries (LDCs), they usually cause a lot of pollutions. For example, when a battery company manufactures products in LDCs, it will dispose a lot of toxic substances. Is it ethical or unethical? </a:t>
            </a:r>
            <a:endParaRPr lang="en-US" altLang="en-US" sz="3200" dirty="0">
              <a:solidFill>
                <a:schemeClr val="tx1"/>
              </a:solidFill>
              <a:latin typeface="Arial" charset="0"/>
              <a:ea typeface="+mn-ea"/>
              <a:cs typeface="Arial"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3-</a:t>
            </a:r>
            <a:fld id="{AF8761B6-DA32-4F47-9FFA-503C52D107AE}" type="slidenum">
              <a:rPr lang="en-US" altLang="en-US" smtClean="0"/>
              <a:pPr/>
              <a:t>9</a:t>
            </a:fld>
            <a:endParaRPr lang="en-US" altLang="en-US" dirty="0"/>
          </a:p>
        </p:txBody>
      </p:sp>
    </p:spTree>
    <p:extLst>
      <p:ext uri="{BB962C8B-B14F-4D97-AF65-F5344CB8AC3E}">
        <p14:creationId xmlns:p14="http://schemas.microsoft.com/office/powerpoint/2010/main" val="2359906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6"/>
          <p:cNvSpPr>
            <a:spLocks noGrp="1"/>
          </p:cNvSpPr>
          <p:nvPr>
            <p:ph type="title"/>
          </p:nvPr>
        </p:nvSpPr>
        <p:spPr/>
        <p:txBody>
          <a:bodyPr>
            <a:normAutofit fontScale="90000"/>
          </a:bodyPr>
          <a:lstStyle/>
          <a:p>
            <a:pPr eaLnBrk="1" hangingPunct="1">
              <a:defRPr/>
            </a:pPr>
            <a:r>
              <a:rPr lang="en-US" altLang="en-US" sz="4000" dirty="0">
                <a:solidFill>
                  <a:schemeClr val="tx1"/>
                </a:solidFill>
                <a:latin typeface="Arial" charset="0"/>
                <a:ea typeface="+mj-ea"/>
                <a:cs typeface="Arial" charset="0"/>
              </a:rPr>
              <a:t>Social Responsibility,</a:t>
            </a:r>
            <a:br>
              <a:rPr lang="en-US" altLang="en-US" sz="4000" dirty="0">
                <a:solidFill>
                  <a:schemeClr val="tx1"/>
                </a:solidFill>
                <a:latin typeface="Arial" charset="0"/>
                <a:ea typeface="+mj-ea"/>
                <a:cs typeface="Arial" charset="0"/>
              </a:rPr>
            </a:br>
            <a:r>
              <a:rPr lang="en-US" altLang="en-US" sz="4000" dirty="0">
                <a:solidFill>
                  <a:schemeClr val="tx1"/>
                </a:solidFill>
                <a:latin typeface="Arial" charset="0"/>
                <a:ea typeface="+mj-ea"/>
                <a:cs typeface="Arial" charset="0"/>
              </a:rPr>
              <a:t>Environmental Sustainability</a:t>
            </a:r>
          </a:p>
        </p:txBody>
      </p:sp>
      <p:sp>
        <p:nvSpPr>
          <p:cNvPr id="11266" name="Content Placeholder 2"/>
          <p:cNvSpPr>
            <a:spLocks noGrp="1"/>
          </p:cNvSpPr>
          <p:nvPr>
            <p:ph idx="1"/>
          </p:nvPr>
        </p:nvSpPr>
        <p:spPr/>
        <p:txBody>
          <a:bodyPr/>
          <a:lstStyle/>
          <a:p>
            <a:pPr marL="342900" indent="-342900" eaLnBrk="1" hangingPunct="1"/>
            <a:r>
              <a:rPr lang="en-US" altLang="en-US" b="1" dirty="0">
                <a:solidFill>
                  <a:schemeClr val="tx1"/>
                </a:solidFill>
                <a:latin typeface="Arial" pitchFamily="34" charset="0"/>
                <a:cs typeface="Arial" pitchFamily="34" charset="0"/>
              </a:rPr>
              <a:t>Social Responsibility </a:t>
            </a:r>
          </a:p>
          <a:p>
            <a:pPr marL="742950" lvl="1" indent="-285750" eaLnBrk="1" hangingPunct="1"/>
            <a:r>
              <a:rPr lang="en-US" altLang="en-US" dirty="0">
                <a:solidFill>
                  <a:schemeClr val="tx1"/>
                </a:solidFill>
                <a:latin typeface="Arial" pitchFamily="34" charset="0"/>
                <a:cs typeface="Arial" pitchFamily="34" charset="0"/>
              </a:rPr>
              <a:t>actions an organization takes beyond what is legally required to protect or enhance the well-being of living things</a:t>
            </a:r>
          </a:p>
          <a:p>
            <a:pPr marL="342900" indent="-342900" eaLnBrk="1" hangingPunct="1"/>
            <a:r>
              <a:rPr lang="en-US" altLang="en-US" b="1" dirty="0">
                <a:solidFill>
                  <a:schemeClr val="tx1"/>
                </a:solidFill>
                <a:latin typeface="Arial" pitchFamily="34" charset="0"/>
                <a:cs typeface="Arial" pitchFamily="34" charset="0"/>
              </a:rPr>
              <a:t>Sustainability</a:t>
            </a:r>
            <a:r>
              <a:rPr lang="en-US" altLang="en-US" dirty="0">
                <a:solidFill>
                  <a:schemeClr val="tx1"/>
                </a:solidFill>
                <a:latin typeface="Arial" pitchFamily="34" charset="0"/>
                <a:cs typeface="Arial" pitchFamily="34" charset="0"/>
              </a:rPr>
              <a:t> </a:t>
            </a:r>
          </a:p>
          <a:p>
            <a:pPr marL="742950" lvl="1" indent="-285750" eaLnBrk="1" hangingPunct="1"/>
            <a:r>
              <a:rPr lang="en-US" altLang="en-US" dirty="0">
                <a:solidFill>
                  <a:schemeClr val="tx1"/>
                </a:solidFill>
                <a:latin typeface="Arial" pitchFamily="34" charset="0"/>
                <a:cs typeface="Arial" pitchFamily="34" charset="0"/>
              </a:rPr>
              <a:t>the extent that an organization’</a:t>
            </a:r>
            <a:r>
              <a:rPr lang="en-US" altLang="ja-JP" dirty="0">
                <a:solidFill>
                  <a:schemeClr val="tx1"/>
                </a:solidFill>
                <a:latin typeface="Arial" pitchFamily="34" charset="0"/>
                <a:cs typeface="Arial" pitchFamily="34" charset="0"/>
              </a:rPr>
              <a:t>s operations and actions protect, mend, and preserve rather than harm or destroy the natural environment</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3-</a:t>
            </a:r>
            <a:fld id="{AF8761B6-DA32-4F47-9FFA-503C52D107AE}" type="slidenum">
              <a:rPr lang="en-US" altLang="en-US" smtClean="0"/>
              <a:pPr/>
              <a:t>10</a:t>
            </a:fld>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Date Placeholder 3"/>
          <p:cNvSpPr>
            <a:spLocks noGrp="1"/>
          </p:cNvSpPr>
          <p:nvPr>
            <p:ph type="dt"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zh-TW" sz="1400">
              <a:solidFill>
                <a:schemeClr val="bg2"/>
              </a:solidFill>
              <a:latin typeface="Arial" panose="020B0604020202020204" pitchFamily="34" charset="0"/>
            </a:endParaRPr>
          </a:p>
        </p:txBody>
      </p:sp>
      <p:sp>
        <p:nvSpPr>
          <p:cNvPr id="8195"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zh-TW" sz="1400">
                <a:solidFill>
                  <a:schemeClr val="bg2"/>
                </a:solidFill>
                <a:latin typeface="Arial" panose="020B0604020202020204" pitchFamily="34" charset="0"/>
              </a:rPr>
              <a:t>1-</a:t>
            </a:r>
            <a:fld id="{DCE33762-2212-4E3C-B9CC-3AED5DDFABA3}" type="slidenum">
              <a:rPr lang="en-US" altLang="zh-TW" sz="1400" smtClean="0">
                <a:solidFill>
                  <a:schemeClr val="bg2"/>
                </a:solidFill>
                <a:latin typeface="Arial" panose="020B0604020202020204" pitchFamily="34" charset="0"/>
              </a:rPr>
              <a:pPr>
                <a:spcBef>
                  <a:spcPct val="0"/>
                </a:spcBef>
                <a:buFontTx/>
                <a:buNone/>
              </a:pPr>
              <a:t>11</a:t>
            </a:fld>
            <a:endParaRPr lang="en-US" altLang="zh-TW" sz="1400">
              <a:solidFill>
                <a:schemeClr val="bg2"/>
              </a:solidFill>
              <a:latin typeface="Arial" panose="020B0604020202020204" pitchFamily="34" charset="0"/>
            </a:endParaRPr>
          </a:p>
        </p:txBody>
      </p:sp>
      <p:sp>
        <p:nvSpPr>
          <p:cNvPr id="8196" name="Rectangle 2"/>
          <p:cNvSpPr>
            <a:spLocks noGrp="1"/>
          </p:cNvSpPr>
          <p:nvPr>
            <p:ph type="title"/>
          </p:nvPr>
        </p:nvSpPr>
        <p:spPr>
          <a:xfrm>
            <a:off x="914400" y="381000"/>
            <a:ext cx="7924800" cy="1143000"/>
          </a:xfrm>
        </p:spPr>
        <p:txBody>
          <a:bodyPr>
            <a:normAutofit fontScale="90000"/>
          </a:bodyPr>
          <a:lstStyle/>
          <a:p>
            <a:r>
              <a:rPr lang="en-US" altLang="zh-TW" sz="4000"/>
              <a:t>Social Responsibility</a:t>
            </a:r>
            <a:br>
              <a:rPr lang="en-US" altLang="zh-TW" sz="4000"/>
            </a:br>
            <a:endParaRPr lang="en-US" altLang="zh-TW" sz="4000"/>
          </a:p>
        </p:txBody>
      </p:sp>
      <p:sp>
        <p:nvSpPr>
          <p:cNvPr id="8197" name="Rectangle 3"/>
          <p:cNvSpPr txBox="1">
            <a:spLocks noChangeArrowheads="1"/>
          </p:cNvSpPr>
          <p:nvPr/>
        </p:nvSpPr>
        <p:spPr bwMode="auto">
          <a:xfrm>
            <a:off x="1066800" y="1752600"/>
            <a:ext cx="7772400" cy="187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r>
              <a:rPr lang="en-US" altLang="zh-TW"/>
              <a:t>Includes the expectation that corporations concern themselves with the social and economic effects of their decisions</a:t>
            </a:r>
          </a:p>
        </p:txBody>
      </p:sp>
      <p:sp>
        <p:nvSpPr>
          <p:cNvPr id="8198" name="Line 4"/>
          <p:cNvSpPr>
            <a:spLocks noChangeShapeType="1"/>
          </p:cNvSpPr>
          <p:nvPr/>
        </p:nvSpPr>
        <p:spPr bwMode="auto">
          <a:xfrm>
            <a:off x="1447800" y="4495800"/>
            <a:ext cx="6858000" cy="0"/>
          </a:xfrm>
          <a:prstGeom prst="line">
            <a:avLst/>
          </a:prstGeom>
          <a:noFill/>
          <a:ln w="5715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8199" name="Text Box 5"/>
          <p:cNvSpPr txBox="1">
            <a:spLocks noChangeArrowheads="1"/>
          </p:cNvSpPr>
          <p:nvPr/>
        </p:nvSpPr>
        <p:spPr bwMode="auto">
          <a:xfrm>
            <a:off x="990600" y="4800600"/>
            <a:ext cx="251460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US" altLang="zh-TW" sz="1800">
                <a:latin typeface="Arial" panose="020B0604020202020204" pitchFamily="34" charset="0"/>
              </a:rPr>
              <a:t>The only responsibility of a business is to make a profit</a:t>
            </a:r>
          </a:p>
        </p:txBody>
      </p:sp>
      <p:sp>
        <p:nvSpPr>
          <p:cNvPr id="8200" name="Text Box 6"/>
          <p:cNvSpPr txBox="1">
            <a:spLocks noChangeArrowheads="1"/>
          </p:cNvSpPr>
          <p:nvPr/>
        </p:nvSpPr>
        <p:spPr bwMode="auto">
          <a:xfrm>
            <a:off x="5943600" y="4876800"/>
            <a:ext cx="297180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US" altLang="zh-TW" sz="1800">
                <a:latin typeface="Arial" panose="020B0604020202020204" pitchFamily="34" charset="0"/>
              </a:rPr>
              <a:t>Business should anticipate and try to solve problems in society</a:t>
            </a:r>
          </a:p>
        </p:txBody>
      </p:sp>
      <p:sp>
        <p:nvSpPr>
          <p:cNvPr id="8201" name="Text Box 7"/>
          <p:cNvSpPr txBox="1">
            <a:spLocks noChangeArrowheads="1"/>
          </p:cNvSpPr>
          <p:nvPr/>
        </p:nvSpPr>
        <p:spPr bwMode="auto">
          <a:xfrm>
            <a:off x="1905000" y="3581400"/>
            <a:ext cx="52578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US" altLang="zh-TW" sz="1800">
                <a:latin typeface="Arial" panose="020B0604020202020204" pitchFamily="34" charset="0"/>
              </a:rPr>
              <a:t>The two extreme opinions related to social responsibility – Domestic firms</a:t>
            </a:r>
          </a:p>
        </p:txBody>
      </p:sp>
    </p:spTree>
    <p:extLst>
      <p:ext uri="{BB962C8B-B14F-4D97-AF65-F5344CB8AC3E}">
        <p14:creationId xmlns:p14="http://schemas.microsoft.com/office/powerpoint/2010/main" val="3072867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Seven Principles of Admirable Business Ethics</a:t>
            </a:r>
          </a:p>
        </p:txBody>
      </p:sp>
      <p:sp>
        <p:nvSpPr>
          <p:cNvPr id="4" name="Content Placeholder 3"/>
          <p:cNvSpPr>
            <a:spLocks noGrp="1"/>
          </p:cNvSpPr>
          <p:nvPr>
            <p:ph idx="1"/>
          </p:nvPr>
        </p:nvSpPr>
        <p:spPr/>
        <p:txBody>
          <a:bodyPr>
            <a:normAutofit fontScale="92500" lnSpcReduction="10000"/>
          </a:bodyPr>
          <a:lstStyle/>
          <a:p>
            <a:r>
              <a:rPr lang="en-US" dirty="0"/>
              <a:t>Be trustworthy</a:t>
            </a:r>
          </a:p>
          <a:p>
            <a:r>
              <a:rPr lang="en-US" dirty="0"/>
              <a:t>Be open-minded</a:t>
            </a:r>
          </a:p>
          <a:p>
            <a:r>
              <a:rPr lang="en-US" dirty="0"/>
              <a:t>Honor commitments and obligations</a:t>
            </a:r>
          </a:p>
          <a:p>
            <a:r>
              <a:rPr lang="en-US" dirty="0"/>
              <a:t>Do not misrepresent, exaggerate, or mislead</a:t>
            </a:r>
          </a:p>
          <a:p>
            <a:r>
              <a:rPr lang="en-US" dirty="0"/>
              <a:t>Be a visibly responsible community citizen</a:t>
            </a:r>
          </a:p>
          <a:p>
            <a:r>
              <a:rPr lang="en-US" dirty="0"/>
              <a:t>Utilize your accounting practice to eliminate questionable activities</a:t>
            </a:r>
          </a:p>
          <a:p>
            <a:r>
              <a:rPr lang="en-US" dirty="0"/>
              <a:t>Do unto others as you would have them do unto you</a:t>
            </a: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12</a:t>
            </a:fld>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US" altLang="en-US" dirty="0">
                <a:latin typeface="Arial" charset="0"/>
                <a:cs typeface="Arial" charset="0"/>
              </a:rPr>
              <a:t>Establish an Ethics Culture</a:t>
            </a:r>
            <a:endParaRPr lang="en-US" altLang="en-US" dirty="0">
              <a:solidFill>
                <a:schemeClr val="tx1"/>
              </a:solidFill>
              <a:latin typeface="Arial" charset="0"/>
              <a:ea typeface="+mj-ea"/>
              <a:cs typeface="Arial" charset="0"/>
            </a:endParaRPr>
          </a:p>
        </p:txBody>
      </p:sp>
      <p:sp>
        <p:nvSpPr>
          <p:cNvPr id="3" name="Content Placeholder 2"/>
          <p:cNvSpPr>
            <a:spLocks noGrp="1"/>
          </p:cNvSpPr>
          <p:nvPr>
            <p:ph idx="1"/>
          </p:nvPr>
        </p:nvSpPr>
        <p:spPr/>
        <p:txBody>
          <a:bodyPr/>
          <a:lstStyle/>
          <a:p>
            <a:pPr marL="0" indent="0">
              <a:buNone/>
              <a:defRPr/>
            </a:pPr>
            <a:r>
              <a:rPr lang="en-US" altLang="en-US" b="1" dirty="0">
                <a:latin typeface="Arial" charset="0"/>
                <a:ea typeface="+mj-ea"/>
                <a:cs typeface="Arial" charset="0"/>
              </a:rPr>
              <a:t>Code of Business Ethics</a:t>
            </a:r>
          </a:p>
          <a:p>
            <a:pPr eaLnBrk="1" hangingPunct="1">
              <a:defRPr/>
            </a:pPr>
            <a:r>
              <a:rPr lang="en-US" altLang="en-US" dirty="0">
                <a:solidFill>
                  <a:schemeClr val="tx1"/>
                </a:solidFill>
                <a:latin typeface="Arial" charset="0"/>
                <a:ea typeface="+mn-ea"/>
                <a:cs typeface="Arial" charset="0"/>
              </a:rPr>
              <a:t>To ensure that the code of ethics is read, understood, believed, and remembered, periodic ethics workshops are needed to sensitize people to workplace circumstances in which ethics issues may arise.</a:t>
            </a: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13</a:t>
            </a:fld>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An Ethics Culture</a:t>
            </a:r>
          </a:p>
        </p:txBody>
      </p:sp>
      <p:sp>
        <p:nvSpPr>
          <p:cNvPr id="22531" name="Content Placeholder 2"/>
          <p:cNvSpPr>
            <a:spLocks noGrp="1"/>
          </p:cNvSpPr>
          <p:nvPr>
            <p:ph idx="1"/>
          </p:nvPr>
        </p:nvSpPr>
        <p:spPr/>
        <p:txBody>
          <a:bodyPr/>
          <a:lstStyle/>
          <a:p>
            <a:pPr marL="0" indent="0" eaLnBrk="1" hangingPunct="1">
              <a:buNone/>
              <a:defRPr/>
            </a:pPr>
            <a:r>
              <a:rPr lang="en-US" altLang="en-US" b="1" dirty="0">
                <a:solidFill>
                  <a:schemeClr val="tx1"/>
                </a:solidFill>
                <a:latin typeface="Arial" charset="0"/>
                <a:ea typeface="+mn-ea"/>
                <a:cs typeface="Arial" charset="0"/>
              </a:rPr>
              <a:t>Whistle-blowing</a:t>
            </a:r>
            <a:r>
              <a:rPr lang="en-US" altLang="en-US" dirty="0">
                <a:solidFill>
                  <a:schemeClr val="tx1"/>
                </a:solidFill>
                <a:latin typeface="Arial" charset="0"/>
                <a:ea typeface="+mn-ea"/>
                <a:cs typeface="Arial" charset="0"/>
              </a:rPr>
              <a:t> </a:t>
            </a:r>
          </a:p>
          <a:p>
            <a:r>
              <a:rPr lang="en-US" altLang="en-US" dirty="0">
                <a:solidFill>
                  <a:schemeClr val="tx1"/>
                </a:solidFill>
                <a:latin typeface="Arial" charset="0"/>
                <a:ea typeface="+mn-ea"/>
                <a:cs typeface="Arial" charset="0"/>
              </a:rPr>
              <a:t>refers to employees </a:t>
            </a:r>
            <a:r>
              <a:rPr lang="en-US" dirty="0"/>
              <a:t>reporting any unethical violations they discover or see in the firm</a:t>
            </a: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3-</a:t>
            </a:r>
            <a:fld id="{AF8761B6-DA32-4F47-9FFA-503C52D107AE}" type="slidenum">
              <a:rPr lang="en-US" altLang="en-US" smtClean="0"/>
              <a:pPr/>
              <a:t>14</a:t>
            </a:fld>
            <a:endParaRPr lang="en-US"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An Ethics Culture</a:t>
            </a:r>
          </a:p>
        </p:txBody>
      </p:sp>
      <p:sp>
        <p:nvSpPr>
          <p:cNvPr id="3" name="Content Placeholder 2"/>
          <p:cNvSpPr>
            <a:spLocks noGrp="1"/>
          </p:cNvSpPr>
          <p:nvPr>
            <p:ph idx="1"/>
          </p:nvPr>
        </p:nvSpPr>
        <p:spPr/>
        <p:txBody>
          <a:bodyPr/>
          <a:lstStyle/>
          <a:p>
            <a:pPr eaLnBrk="1" hangingPunct="1">
              <a:defRPr/>
            </a:pPr>
            <a:r>
              <a:rPr lang="en-US" altLang="en-US" dirty="0">
                <a:solidFill>
                  <a:schemeClr val="tx1"/>
                </a:solidFill>
                <a:latin typeface="Arial" charset="0"/>
                <a:ea typeface="+mn-ea"/>
                <a:cs typeface="Arial" charset="0"/>
              </a:rPr>
              <a:t>Ethics training programs should include messages from the CEO or owner of the business emphasizing ethical business practices, the development and discussion of codes of ethics, and procedures for discussing and reporting unethical behavior.</a:t>
            </a: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15</a:t>
            </a:fld>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Avoid Bribery</a:t>
            </a:r>
          </a:p>
        </p:txBody>
      </p:sp>
      <p:sp>
        <p:nvSpPr>
          <p:cNvPr id="24579" name="Content Placeholder 2"/>
          <p:cNvSpPr>
            <a:spLocks noGrp="1"/>
          </p:cNvSpPr>
          <p:nvPr>
            <p:ph idx="1"/>
          </p:nvPr>
        </p:nvSpPr>
        <p:spPr/>
        <p:txBody>
          <a:bodyPr/>
          <a:lstStyle/>
          <a:p>
            <a:pPr marL="0" indent="0" eaLnBrk="1" hangingPunct="1">
              <a:buNone/>
              <a:defRPr/>
            </a:pPr>
            <a:r>
              <a:rPr lang="en-US" altLang="en-US" b="1" dirty="0">
                <a:solidFill>
                  <a:schemeClr val="tx1"/>
                </a:solidFill>
                <a:latin typeface="Arial" charset="0"/>
                <a:ea typeface="+mn-ea"/>
                <a:cs typeface="Arial" charset="0"/>
              </a:rPr>
              <a:t>Bribery </a:t>
            </a:r>
          </a:p>
          <a:p>
            <a:pPr>
              <a:defRPr/>
            </a:pPr>
            <a:r>
              <a:rPr lang="en-US" altLang="en-US" dirty="0">
                <a:solidFill>
                  <a:schemeClr val="tx1"/>
                </a:solidFill>
                <a:latin typeface="Arial" charset="0"/>
                <a:ea typeface="+mn-ea"/>
                <a:cs typeface="Arial" charset="0"/>
              </a:rPr>
              <a:t>the offering, giving, receiving, or soliciting of any item of value to influence the actions of an official or other person in discharge of a public or legal duty</a:t>
            </a:r>
          </a:p>
          <a:p>
            <a:pPr>
              <a:defRPr/>
            </a:pPr>
            <a:r>
              <a:rPr lang="en-US" altLang="en-US" dirty="0">
                <a:solidFill>
                  <a:schemeClr val="tx1"/>
                </a:solidFill>
                <a:latin typeface="Arial" charset="0"/>
                <a:ea typeface="+mn-ea"/>
                <a:cs typeface="Arial" charset="0"/>
              </a:rPr>
              <a:t>a crime in most countries of the world, including the United States</a:t>
            </a: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3-</a:t>
            </a:r>
            <a:fld id="{AF8761B6-DA32-4F47-9FFA-503C52D107AE}" type="slidenum">
              <a:rPr lang="en-US" altLang="en-US" smtClean="0"/>
              <a:pPr/>
              <a:t>16</a:t>
            </a:fld>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solidFill>
                  <a:schemeClr val="tx1"/>
                </a:solidFill>
                <a:ea typeface="+mj-ea"/>
                <a:cs typeface="+mj-cs"/>
              </a:rPr>
              <a:t> Workplace </a:t>
            </a:r>
            <a:r>
              <a:rPr lang="en-US" dirty="0">
                <a:cs typeface="+mj-cs"/>
              </a:rPr>
              <a:t>R</a:t>
            </a:r>
            <a:r>
              <a:rPr lang="en-US" dirty="0">
                <a:solidFill>
                  <a:schemeClr val="tx1"/>
                </a:solidFill>
                <a:ea typeface="+mj-ea"/>
                <a:cs typeface="+mj-cs"/>
              </a:rPr>
              <a:t>omance </a:t>
            </a:r>
          </a:p>
        </p:txBody>
      </p:sp>
      <p:sp>
        <p:nvSpPr>
          <p:cNvPr id="18434" name="Content Placeholder 2"/>
          <p:cNvSpPr>
            <a:spLocks noGrp="1"/>
          </p:cNvSpPr>
          <p:nvPr>
            <p:ph idx="1"/>
          </p:nvPr>
        </p:nvSpPr>
        <p:spPr/>
        <p:txBody>
          <a:bodyPr>
            <a:normAutofit/>
          </a:bodyPr>
          <a:lstStyle/>
          <a:p>
            <a:pPr marL="0" indent="0">
              <a:spcBef>
                <a:spcPct val="0"/>
              </a:spcBef>
              <a:buNone/>
            </a:pPr>
            <a:r>
              <a:rPr lang="en-US" altLang="en-US" dirty="0">
                <a:solidFill>
                  <a:schemeClr val="tx1"/>
                </a:solidFill>
                <a:latin typeface="Arial" pitchFamily="34" charset="0"/>
                <a:cs typeface="Arial" pitchFamily="34" charset="0"/>
              </a:rPr>
              <a:t>Workplace romance can be detrimental to   morale and productivity</a:t>
            </a:r>
          </a:p>
          <a:p>
            <a:pPr lvl="1">
              <a:spcBef>
                <a:spcPct val="0"/>
              </a:spcBef>
            </a:pPr>
            <a:r>
              <a:rPr lang="en-US" altLang="en-US" dirty="0">
                <a:solidFill>
                  <a:schemeClr val="tx1"/>
                </a:solidFill>
              </a:rPr>
              <a:t>favoritism complaints can arise</a:t>
            </a:r>
          </a:p>
          <a:p>
            <a:pPr lvl="1">
              <a:spcBef>
                <a:spcPct val="0"/>
              </a:spcBef>
            </a:pPr>
            <a:r>
              <a:rPr lang="en-US" altLang="en-US" dirty="0"/>
              <a:t>con</a:t>
            </a:r>
            <a:r>
              <a:rPr lang="en-US" altLang="en-US" dirty="0">
                <a:solidFill>
                  <a:schemeClr val="tx1"/>
                </a:solidFill>
              </a:rPr>
              <a:t>fidentiality of records can be breached</a:t>
            </a:r>
          </a:p>
          <a:p>
            <a:pPr lvl="1">
              <a:spcBef>
                <a:spcPct val="0"/>
              </a:spcBef>
            </a:pPr>
            <a:r>
              <a:rPr lang="en-US" altLang="en-US" dirty="0"/>
              <a:t>re</a:t>
            </a:r>
            <a:r>
              <a:rPr lang="en-US" altLang="en-US" dirty="0">
                <a:solidFill>
                  <a:schemeClr val="tx1"/>
                </a:solidFill>
              </a:rPr>
              <a:t>duced quality and quantity of work could result</a:t>
            </a:r>
          </a:p>
          <a:p>
            <a:pPr lvl="1">
              <a:spcBef>
                <a:spcPct val="0"/>
              </a:spcBef>
            </a:pPr>
            <a:r>
              <a:rPr lang="en-US" altLang="en-US" dirty="0"/>
              <a:t>per</a:t>
            </a:r>
            <a:r>
              <a:rPr lang="en-US" altLang="en-US" dirty="0">
                <a:solidFill>
                  <a:schemeClr val="tx1"/>
                </a:solidFill>
              </a:rPr>
              <a:t>sonal arguments can lead to work arguments</a:t>
            </a:r>
          </a:p>
          <a:p>
            <a:pPr lvl="1">
              <a:spcBef>
                <a:spcPct val="0"/>
              </a:spcBef>
            </a:pPr>
            <a:r>
              <a:rPr lang="en-US" altLang="en-US" dirty="0"/>
              <a:t>whis</a:t>
            </a:r>
            <a:r>
              <a:rPr lang="en-US" altLang="en-US" dirty="0">
                <a:solidFill>
                  <a:schemeClr val="tx1"/>
                </a:solidFill>
              </a:rPr>
              <a:t>pering secrets can lead to tensions </a:t>
            </a:r>
          </a:p>
          <a:p>
            <a:pPr lvl="1">
              <a:spcBef>
                <a:spcPct val="0"/>
              </a:spcBef>
            </a:pPr>
            <a:r>
              <a:rPr lang="en-US" altLang="en-US" dirty="0"/>
              <a:t>sex</a:t>
            </a:r>
            <a:r>
              <a:rPr lang="en-US" altLang="en-US" dirty="0">
                <a:solidFill>
                  <a:schemeClr val="tx1"/>
                </a:solidFill>
              </a:rPr>
              <a:t>ual harassment charges may ensue</a:t>
            </a:r>
          </a:p>
          <a:p>
            <a:pPr lvl="1">
              <a:spcBef>
                <a:spcPct val="0"/>
              </a:spcBef>
            </a:pPr>
            <a:r>
              <a:rPr lang="en-US" altLang="en-US" dirty="0"/>
              <a:t>con</a:t>
            </a:r>
            <a:r>
              <a:rPr lang="en-US" altLang="en-US" dirty="0">
                <a:solidFill>
                  <a:schemeClr val="tx1"/>
                </a:solidFill>
              </a:rPr>
              <a:t>flicts of interest could arise</a:t>
            </a: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17</a:t>
            </a:fld>
            <a:endParaRPr lang="en-US"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solidFill>
                  <a:schemeClr val="tx1"/>
                </a:solidFill>
                <a:ea typeface="+mj-ea"/>
                <a:cs typeface="+mj-cs"/>
              </a:rPr>
              <a:t>Social Responsibility and Policy</a:t>
            </a:r>
          </a:p>
        </p:txBody>
      </p:sp>
      <p:sp>
        <p:nvSpPr>
          <p:cNvPr id="20482" name="Content Placeholder 2"/>
          <p:cNvSpPr>
            <a:spLocks noGrp="1"/>
          </p:cNvSpPr>
          <p:nvPr>
            <p:ph idx="1"/>
          </p:nvPr>
        </p:nvSpPr>
        <p:spPr/>
        <p:txBody>
          <a:bodyPr/>
          <a:lstStyle/>
          <a:p>
            <a:endParaRPr lang="en-US" altLang="en-US" dirty="0">
              <a:solidFill>
                <a:schemeClr val="tx1"/>
              </a:solidFill>
            </a:endParaRPr>
          </a:p>
          <a:p>
            <a:r>
              <a:rPr lang="en-US" altLang="en-US" dirty="0">
                <a:solidFill>
                  <a:schemeClr val="tx1"/>
                </a:solidFill>
              </a:rPr>
              <a:t>Ralph Nader proclaims that organizations have tremendous social obligations.</a:t>
            </a:r>
          </a:p>
          <a:p>
            <a:endParaRPr lang="en-US" altLang="en-US" dirty="0">
              <a:solidFill>
                <a:schemeClr val="tx1"/>
              </a:solidFill>
            </a:endParaRPr>
          </a:p>
          <a:p>
            <a:r>
              <a:rPr lang="en-US" altLang="en-US" dirty="0">
                <a:solidFill>
                  <a:schemeClr val="tx1"/>
                </a:solidFill>
              </a:rPr>
              <a:t>Milton Friedman asserts that organizations have no obligation to do any more for society than is legally required. </a:t>
            </a: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18</a:t>
            </a:fld>
            <a:endParaRPr lang="en-US"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Social Policy</a:t>
            </a:r>
          </a:p>
        </p:txBody>
      </p:sp>
      <p:sp>
        <p:nvSpPr>
          <p:cNvPr id="3" name="Content Placeholder 2"/>
          <p:cNvSpPr>
            <a:spLocks noGrp="1"/>
          </p:cNvSpPr>
          <p:nvPr>
            <p:ph idx="1"/>
          </p:nvPr>
        </p:nvSpPr>
        <p:spPr/>
        <p:txBody>
          <a:bodyPr>
            <a:normAutofit lnSpcReduction="10000"/>
          </a:bodyPr>
          <a:lstStyle/>
          <a:p>
            <a:pPr marL="0" indent="0" eaLnBrk="1" hangingPunct="1">
              <a:buNone/>
              <a:defRPr/>
            </a:pPr>
            <a:r>
              <a:rPr lang="en-US" altLang="en-US" b="1" dirty="0">
                <a:solidFill>
                  <a:schemeClr val="tx1"/>
                </a:solidFill>
                <a:latin typeface="Arial" charset="0"/>
                <a:ea typeface="+mn-ea"/>
                <a:cs typeface="Arial" charset="0"/>
              </a:rPr>
              <a:t>Social Policy  </a:t>
            </a:r>
          </a:p>
          <a:p>
            <a:pPr>
              <a:defRPr/>
            </a:pPr>
            <a:r>
              <a:rPr lang="en-US" altLang="en-US" dirty="0">
                <a:solidFill>
                  <a:schemeClr val="tx1"/>
                </a:solidFill>
                <a:latin typeface="Arial" charset="0"/>
                <a:ea typeface="+mn-ea"/>
                <a:cs typeface="Arial" charset="0"/>
              </a:rPr>
              <a:t>concerns what responsibilities the firm has to employees, consumers, environmentalists, minorities, communities, shareholders, and other groups</a:t>
            </a:r>
          </a:p>
          <a:p>
            <a:pPr eaLnBrk="1" hangingPunct="1">
              <a:defRPr/>
            </a:pPr>
            <a:endParaRPr lang="en-US" altLang="en-US" dirty="0">
              <a:solidFill>
                <a:schemeClr val="tx1"/>
              </a:solidFill>
              <a:latin typeface="Arial" charset="0"/>
              <a:ea typeface="+mn-ea"/>
              <a:cs typeface="Arial" charset="0"/>
            </a:endParaRPr>
          </a:p>
          <a:p>
            <a:pPr eaLnBrk="1" hangingPunct="1">
              <a:defRPr/>
            </a:pPr>
            <a:r>
              <a:rPr lang="en-US" altLang="en-US" dirty="0">
                <a:solidFill>
                  <a:schemeClr val="tx1"/>
                </a:solidFill>
                <a:latin typeface="Arial" charset="0"/>
                <a:ea typeface="+mn-ea"/>
                <a:cs typeface="Arial" charset="0"/>
              </a:rPr>
              <a:t>Firms should strive to engage in social activities that have economic benefits</a:t>
            </a: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19</a:t>
            </a:fld>
            <a:endParaRPr lang="en-US"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Environmental Sustainability</a:t>
            </a:r>
          </a:p>
        </p:txBody>
      </p:sp>
      <p:sp>
        <p:nvSpPr>
          <p:cNvPr id="3" name="Content Placeholder 2"/>
          <p:cNvSpPr>
            <a:spLocks noGrp="1"/>
          </p:cNvSpPr>
          <p:nvPr>
            <p:ph idx="1"/>
          </p:nvPr>
        </p:nvSpPr>
        <p:spPr/>
        <p:txBody>
          <a:bodyPr/>
          <a:lstStyle/>
          <a:p>
            <a:pPr eaLnBrk="1" hangingPunct="1">
              <a:defRPr/>
            </a:pPr>
            <a:r>
              <a:rPr lang="en-US" altLang="en-US" sz="3000" dirty="0">
                <a:solidFill>
                  <a:schemeClr val="tx1"/>
                </a:solidFill>
                <a:latin typeface="Arial" charset="0"/>
                <a:ea typeface="+mn-ea"/>
                <a:cs typeface="Arial" charset="0"/>
              </a:rPr>
              <a:t>Employees, consumers, governments, and society are especially resentful of firms that harm rather than protect the natural environment.</a:t>
            </a:r>
          </a:p>
          <a:p>
            <a:pPr eaLnBrk="1" hangingPunct="1">
              <a:defRPr/>
            </a:pPr>
            <a:r>
              <a:rPr lang="en-US" altLang="en-US" sz="3000" dirty="0">
                <a:solidFill>
                  <a:schemeClr val="tx1"/>
                </a:solidFill>
                <a:latin typeface="Arial" charset="0"/>
                <a:ea typeface="+mn-ea"/>
                <a:cs typeface="Arial" charset="0"/>
              </a:rPr>
              <a:t>Conversely, people today are especially appreciative of firms that conduct operations in a way that mends, conserves, and preserves the natural environment.</a:t>
            </a: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20</a:t>
            </a:fld>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Sustainability Reports</a:t>
            </a:r>
          </a:p>
        </p:txBody>
      </p:sp>
      <p:sp>
        <p:nvSpPr>
          <p:cNvPr id="3" name="Content Placeholder 2"/>
          <p:cNvSpPr>
            <a:spLocks noGrp="1"/>
          </p:cNvSpPr>
          <p:nvPr>
            <p:ph idx="1"/>
          </p:nvPr>
        </p:nvSpPr>
        <p:spPr/>
        <p:txBody>
          <a:bodyPr/>
          <a:lstStyle/>
          <a:p>
            <a:pPr marL="0" indent="0">
              <a:buNone/>
            </a:pPr>
            <a:r>
              <a:rPr lang="en-US" dirty="0"/>
              <a:t>Sustainability report:</a:t>
            </a:r>
          </a:p>
          <a:p>
            <a:r>
              <a:rPr lang="en-US" dirty="0"/>
              <a:t>reveals how a firm’s operations impact the natural environment</a:t>
            </a:r>
          </a:p>
          <a:p>
            <a:pPr marL="0" indent="0">
              <a:buNone/>
            </a:pPr>
            <a:endParaRPr lang="en-US" dirty="0"/>
          </a:p>
          <a:p>
            <a:r>
              <a:rPr lang="en-US" dirty="0"/>
              <a:t>discloses to shareholders information about the firm’s labor practices, product sourcing, energy efficiency, environmental impact, and business ethics practices</a:t>
            </a:r>
          </a:p>
        </p:txBody>
      </p:sp>
      <p:sp>
        <p:nvSpPr>
          <p:cNvPr id="5" name="Footer Placeholder 4"/>
          <p:cNvSpPr>
            <a:spLocks noGrp="1"/>
          </p:cNvSpPr>
          <p:nvPr>
            <p:ph type="ftr" sz="quarter" idx="11"/>
          </p:nvPr>
        </p:nvSpPr>
        <p:spPr/>
        <p:txBody>
          <a:bodyPr/>
          <a:lstStyle/>
          <a:p>
            <a:r>
              <a:rPr lang="en-IN"/>
              <a:t>Copyright ©2017 Pearson Education, Limited</a:t>
            </a:r>
            <a:endParaRPr lang="en-US" dirty="0"/>
          </a:p>
        </p:txBody>
      </p:sp>
      <p:sp>
        <p:nvSpPr>
          <p:cNvPr id="6" name="Slide Number Placeholder 5"/>
          <p:cNvSpPr>
            <a:spLocks noGrp="1"/>
          </p:cNvSpPr>
          <p:nvPr>
            <p:ph type="sldNum" sz="quarter" idx="12"/>
          </p:nvPr>
        </p:nvSpPr>
        <p:spPr/>
        <p:txBody>
          <a:bodyPr/>
          <a:lstStyle/>
          <a:p>
            <a:r>
              <a:rPr lang="en-US" altLang="en-US"/>
              <a:t>3-</a:t>
            </a:r>
            <a:fld id="{AF8761B6-DA32-4F47-9FFA-503C52D107AE}" type="slidenum">
              <a:rPr lang="en-US" altLang="en-US" smtClean="0"/>
              <a:pPr/>
              <a:t>21</a:t>
            </a:fld>
            <a:endParaRPr lang="en-US" altLang="en-US" dirty="0"/>
          </a:p>
        </p:txBody>
      </p:sp>
    </p:spTree>
    <p:extLst>
      <p:ext uri="{BB962C8B-B14F-4D97-AF65-F5344CB8AC3E}">
        <p14:creationId xmlns:p14="http://schemas.microsoft.com/office/powerpoint/2010/main" val="34087006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ISO 14000/14001 Certification</a:t>
            </a:r>
          </a:p>
        </p:txBody>
      </p:sp>
      <p:sp>
        <p:nvSpPr>
          <p:cNvPr id="3" name="Content Placeholder 2"/>
          <p:cNvSpPr>
            <a:spLocks noGrp="1"/>
          </p:cNvSpPr>
          <p:nvPr>
            <p:ph idx="1"/>
          </p:nvPr>
        </p:nvSpPr>
        <p:spPr/>
        <p:txBody>
          <a:bodyPr/>
          <a:lstStyle/>
          <a:p>
            <a:pPr eaLnBrk="1" hangingPunct="1">
              <a:defRPr/>
            </a:pPr>
            <a:r>
              <a:rPr lang="en-US" altLang="en-US" dirty="0">
                <a:solidFill>
                  <a:schemeClr val="tx1"/>
                </a:solidFill>
                <a:latin typeface="Arial" charset="0"/>
                <a:ea typeface="+mn-ea"/>
                <a:cs typeface="Arial" charset="0"/>
              </a:rPr>
              <a:t>The </a:t>
            </a:r>
            <a:r>
              <a:rPr lang="en-US" altLang="en-US" b="1" dirty="0">
                <a:solidFill>
                  <a:schemeClr val="tx1"/>
                </a:solidFill>
                <a:latin typeface="Arial" charset="0"/>
                <a:ea typeface="+mn-ea"/>
                <a:cs typeface="Arial" charset="0"/>
              </a:rPr>
              <a:t>ISO 14000 </a:t>
            </a:r>
            <a:r>
              <a:rPr lang="en-US" altLang="en-US" dirty="0">
                <a:solidFill>
                  <a:schemeClr val="tx1"/>
                </a:solidFill>
                <a:latin typeface="Arial" charset="0"/>
                <a:ea typeface="+mn-ea"/>
                <a:cs typeface="Arial" charset="0"/>
              </a:rPr>
              <a:t>family of standards concerns the extent to which a firm minimizes harmful effects on the environment caused by its activities and continually monitors and improves its own environmental performance.</a:t>
            </a: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22</a:t>
            </a:fld>
            <a:endParaRPr lang="en-US"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ISO 14000/14001 Certification</a:t>
            </a:r>
          </a:p>
        </p:txBody>
      </p:sp>
      <p:sp>
        <p:nvSpPr>
          <p:cNvPr id="3" name="Content Placeholder 2"/>
          <p:cNvSpPr>
            <a:spLocks noGrp="1"/>
          </p:cNvSpPr>
          <p:nvPr>
            <p:ph idx="1"/>
          </p:nvPr>
        </p:nvSpPr>
        <p:spPr/>
        <p:txBody>
          <a:bodyPr/>
          <a:lstStyle/>
          <a:p>
            <a:pPr eaLnBrk="1" hangingPunct="1">
              <a:defRPr/>
            </a:pPr>
            <a:r>
              <a:rPr lang="en-US" altLang="en-US" b="1" dirty="0">
                <a:solidFill>
                  <a:schemeClr val="tx1"/>
                </a:solidFill>
                <a:latin typeface="Arial" charset="0"/>
                <a:ea typeface="+mn-ea"/>
                <a:cs typeface="Arial" charset="0"/>
              </a:rPr>
              <a:t>ISO 14001 </a:t>
            </a:r>
            <a:r>
              <a:rPr lang="en-US" altLang="en-US" dirty="0">
                <a:solidFill>
                  <a:schemeClr val="tx1"/>
                </a:solidFill>
                <a:latin typeface="Arial" charset="0"/>
                <a:ea typeface="+mn-ea"/>
                <a:cs typeface="Arial" charset="0"/>
              </a:rPr>
              <a:t>is a set of standards adopted by thousands of firms worldwide to certify to their constituencies that they are conducting business in an environmentally friendly manner</a:t>
            </a:r>
          </a:p>
          <a:p>
            <a:pPr eaLnBrk="1" hangingPunct="1">
              <a:defRPr/>
            </a:pPr>
            <a:endParaRPr lang="en-US" altLang="en-US" dirty="0">
              <a:solidFill>
                <a:schemeClr val="tx1"/>
              </a:solidFill>
              <a:latin typeface="Arial" charset="0"/>
              <a:ea typeface="+mn-ea"/>
              <a:cs typeface="Arial" charset="0"/>
            </a:endParaRPr>
          </a:p>
          <a:p>
            <a:pPr eaLnBrk="1" hangingPunct="1">
              <a:defRPr/>
            </a:pPr>
            <a:r>
              <a:rPr lang="en-US" altLang="en-US" dirty="0">
                <a:solidFill>
                  <a:schemeClr val="tx1"/>
                </a:solidFill>
                <a:latin typeface="Arial" charset="0"/>
                <a:ea typeface="+mn-ea"/>
                <a:cs typeface="Arial" charset="0"/>
              </a:rPr>
              <a:t>Results in an </a:t>
            </a:r>
            <a:r>
              <a:rPr lang="en-US" altLang="en-US" b="1" dirty="0">
                <a:latin typeface="Arial" charset="0"/>
                <a:cs typeface="Arial" charset="0"/>
              </a:rPr>
              <a:t>E</a:t>
            </a:r>
            <a:r>
              <a:rPr lang="en-US" altLang="en-US" dirty="0">
                <a:solidFill>
                  <a:schemeClr val="tx1"/>
                </a:solidFill>
                <a:latin typeface="Arial" charset="0"/>
                <a:ea typeface="+mn-ea"/>
                <a:cs typeface="Arial" charset="0"/>
              </a:rPr>
              <a:t>nvironmental </a:t>
            </a:r>
            <a:r>
              <a:rPr lang="en-US" altLang="en-US" b="1" dirty="0">
                <a:latin typeface="Arial" charset="0"/>
                <a:cs typeface="Arial" charset="0"/>
              </a:rPr>
              <a:t>M</a:t>
            </a:r>
            <a:r>
              <a:rPr lang="en-US" altLang="en-US" dirty="0">
                <a:solidFill>
                  <a:schemeClr val="tx1"/>
                </a:solidFill>
                <a:latin typeface="Arial" charset="0"/>
                <a:ea typeface="+mn-ea"/>
                <a:cs typeface="Arial" charset="0"/>
              </a:rPr>
              <a:t>anagement </a:t>
            </a:r>
            <a:r>
              <a:rPr lang="en-US" altLang="en-US" b="1" dirty="0">
                <a:latin typeface="Arial" charset="0"/>
                <a:cs typeface="Arial" charset="0"/>
              </a:rPr>
              <a:t>S</a:t>
            </a:r>
            <a:r>
              <a:rPr lang="en-US" altLang="en-US" dirty="0">
                <a:solidFill>
                  <a:schemeClr val="tx1"/>
                </a:solidFill>
                <a:latin typeface="Arial" charset="0"/>
                <a:ea typeface="+mn-ea"/>
                <a:cs typeface="Arial" charset="0"/>
              </a:rPr>
              <a:t>ystem (</a:t>
            </a:r>
            <a:r>
              <a:rPr lang="en-US" altLang="en-US" b="1" dirty="0">
                <a:solidFill>
                  <a:schemeClr val="tx1"/>
                </a:solidFill>
                <a:latin typeface="Arial" charset="0"/>
                <a:ea typeface="+mn-ea"/>
                <a:cs typeface="Arial" charset="0"/>
              </a:rPr>
              <a:t>EMS</a:t>
            </a:r>
            <a:r>
              <a:rPr lang="en-US" altLang="en-US" dirty="0">
                <a:solidFill>
                  <a:schemeClr val="tx1"/>
                </a:solidFill>
                <a:latin typeface="Arial" charset="0"/>
                <a:ea typeface="+mn-ea"/>
                <a:cs typeface="Arial" charset="0"/>
              </a:rPr>
              <a:t>)</a:t>
            </a: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23</a:t>
            </a:fld>
            <a:endParaRPr lang="en-US"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6 Major Requirements of an EMS</a:t>
            </a:r>
          </a:p>
        </p:txBody>
      </p:sp>
      <p:sp>
        <p:nvSpPr>
          <p:cNvPr id="3" name="Content Placeholder 2"/>
          <p:cNvSpPr>
            <a:spLocks noGrp="1"/>
          </p:cNvSpPr>
          <p:nvPr>
            <p:ph idx="1"/>
          </p:nvPr>
        </p:nvSpPr>
        <p:spPr/>
        <p:txBody>
          <a:bodyPr>
            <a:normAutofit lnSpcReduction="10000"/>
          </a:bodyPr>
          <a:lstStyle/>
          <a:p>
            <a:pPr marL="514350" indent="-514350" eaLnBrk="1" hangingPunct="1">
              <a:buFont typeface="+mj-lt"/>
              <a:buAutoNum type="arabicPeriod"/>
              <a:defRPr/>
            </a:pPr>
            <a:r>
              <a:rPr lang="en-US" altLang="en-US" dirty="0">
                <a:solidFill>
                  <a:schemeClr val="tx1"/>
                </a:solidFill>
                <a:latin typeface="Arial" charset="0"/>
                <a:ea typeface="+mn-ea"/>
                <a:cs typeface="Arial" charset="0"/>
              </a:rPr>
              <a:t>Show commitments to prevention of pollution, continual improvement in overall environmental performance, and compliance with all applicable statutory and regulatory requirements.</a:t>
            </a:r>
          </a:p>
          <a:p>
            <a:pPr marL="514350" indent="-514350">
              <a:buFont typeface="+mj-lt"/>
              <a:buAutoNum type="arabicPeriod"/>
              <a:defRPr/>
            </a:pPr>
            <a:r>
              <a:rPr lang="en-US" altLang="en-US" dirty="0"/>
              <a:t>Identify all aspects of the organization’</a:t>
            </a:r>
            <a:r>
              <a:rPr lang="en-US" altLang="ja-JP" dirty="0"/>
              <a:t>s activities, products, and services that could have a significant impact on the environment, including those that are not regulated.</a:t>
            </a:r>
          </a:p>
          <a:p>
            <a:pPr marL="514350" indent="-514350" eaLnBrk="1" hangingPunct="1">
              <a:buFont typeface="+mj-lt"/>
              <a:buAutoNum type="arabicPeriod"/>
              <a:defRPr/>
            </a:pPr>
            <a:endParaRPr lang="en-US" altLang="en-US" dirty="0">
              <a:solidFill>
                <a:schemeClr val="tx1"/>
              </a:solidFill>
              <a:latin typeface="Arial" charset="0"/>
              <a:ea typeface="+mn-ea"/>
              <a:cs typeface="Arial" charset="0"/>
            </a:endParaRP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24</a:t>
            </a:fld>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6 Major Requirements of an EMS</a:t>
            </a:r>
          </a:p>
        </p:txBody>
      </p:sp>
      <p:sp>
        <p:nvSpPr>
          <p:cNvPr id="3" name="Content Placeholder 2"/>
          <p:cNvSpPr>
            <a:spLocks noGrp="1"/>
          </p:cNvSpPr>
          <p:nvPr>
            <p:ph idx="1"/>
          </p:nvPr>
        </p:nvSpPr>
        <p:spPr/>
        <p:txBody>
          <a:bodyPr>
            <a:normAutofit fontScale="92500"/>
          </a:bodyPr>
          <a:lstStyle/>
          <a:p>
            <a:pPr marL="514350" indent="-514350" eaLnBrk="1" hangingPunct="1">
              <a:buFont typeface="+mj-lt"/>
              <a:buAutoNum type="arabicPeriod" startAt="3"/>
              <a:defRPr/>
            </a:pPr>
            <a:r>
              <a:rPr lang="en-US" altLang="en-US" dirty="0">
                <a:solidFill>
                  <a:schemeClr val="tx1"/>
                </a:solidFill>
                <a:latin typeface="Arial" charset="0"/>
                <a:ea typeface="+mn-ea"/>
                <a:cs typeface="Arial" charset="0"/>
              </a:rPr>
              <a:t>Set performance objectives and targets for the management system that link back to three policies: (1) prevention of pollution, (2) continual improvement, and (3) compliance.</a:t>
            </a:r>
          </a:p>
          <a:p>
            <a:pPr marL="514350" indent="-514350">
              <a:buFont typeface="+mj-lt"/>
              <a:buAutoNum type="arabicPeriod" startAt="3"/>
              <a:defRPr/>
            </a:pPr>
            <a:r>
              <a:rPr lang="en-US" altLang="en-US" dirty="0">
                <a:latin typeface="Arial" charset="0"/>
                <a:cs typeface="Arial" charset="0"/>
              </a:rPr>
              <a:t>Meet environmental objectives that include training employees, establishing work instructions and practices, and establishing the actual metrics by which the objectives and targets will be measured.</a:t>
            </a: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25</a:t>
            </a:fld>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6 Major Requirements of an EMS</a:t>
            </a:r>
          </a:p>
        </p:txBody>
      </p:sp>
      <p:sp>
        <p:nvSpPr>
          <p:cNvPr id="3" name="Content Placeholder 2"/>
          <p:cNvSpPr>
            <a:spLocks noGrp="1"/>
          </p:cNvSpPr>
          <p:nvPr>
            <p:ph idx="1"/>
          </p:nvPr>
        </p:nvSpPr>
        <p:spPr/>
        <p:txBody>
          <a:bodyPr/>
          <a:lstStyle/>
          <a:p>
            <a:pPr marL="514350" indent="-514350" eaLnBrk="1" hangingPunct="1">
              <a:buFont typeface="+mj-lt"/>
              <a:buAutoNum type="arabicPeriod" startAt="5"/>
              <a:defRPr/>
            </a:pPr>
            <a:endParaRPr lang="en-US" altLang="en-US" dirty="0">
              <a:solidFill>
                <a:schemeClr val="tx1"/>
              </a:solidFill>
              <a:latin typeface="Arial" charset="0"/>
              <a:ea typeface="+mn-ea"/>
              <a:cs typeface="Arial" charset="0"/>
            </a:endParaRPr>
          </a:p>
          <a:p>
            <a:pPr marL="514350" indent="-514350" eaLnBrk="1" hangingPunct="1">
              <a:buFont typeface="+mj-lt"/>
              <a:buAutoNum type="arabicPeriod" startAt="5"/>
              <a:defRPr/>
            </a:pPr>
            <a:r>
              <a:rPr lang="en-US" altLang="en-US" dirty="0">
                <a:solidFill>
                  <a:schemeClr val="tx1"/>
                </a:solidFill>
                <a:latin typeface="Arial" charset="0"/>
                <a:ea typeface="+mn-ea"/>
                <a:cs typeface="Arial" charset="0"/>
              </a:rPr>
              <a:t>Conduct an audit operation of the EMS.</a:t>
            </a:r>
          </a:p>
          <a:p>
            <a:pPr marL="514350" indent="-514350" eaLnBrk="1" hangingPunct="1">
              <a:buFont typeface="+mj-lt"/>
              <a:buAutoNum type="arabicPeriod" startAt="5"/>
              <a:defRPr/>
            </a:pPr>
            <a:endParaRPr lang="en-US" altLang="en-US" dirty="0">
              <a:solidFill>
                <a:schemeClr val="tx1"/>
              </a:solidFill>
              <a:latin typeface="Arial" charset="0"/>
              <a:ea typeface="+mn-ea"/>
              <a:cs typeface="Arial" charset="0"/>
            </a:endParaRPr>
          </a:p>
          <a:p>
            <a:pPr marL="514350" indent="-514350" eaLnBrk="1" hangingPunct="1">
              <a:buFont typeface="+mj-lt"/>
              <a:buAutoNum type="arabicPeriod" startAt="5"/>
              <a:defRPr/>
            </a:pPr>
            <a:r>
              <a:rPr lang="en-US" altLang="en-US" dirty="0">
                <a:solidFill>
                  <a:schemeClr val="tx1"/>
                </a:solidFill>
                <a:latin typeface="Arial" charset="0"/>
                <a:ea typeface="+mn-ea"/>
                <a:cs typeface="Arial" charset="0"/>
              </a:rPr>
              <a:t>Take corrective actions when deviations from the EMS occur.</a:t>
            </a:r>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3-</a:t>
            </a:r>
            <a:fld id="{AF8761B6-DA32-4F47-9FFA-503C52D107AE}" type="slidenum">
              <a:rPr lang="en-US" altLang="en-US" smtClean="0"/>
              <a:pPr/>
              <a:t>26</a:t>
            </a:fld>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Wildlife Welfare</a:t>
            </a:r>
          </a:p>
        </p:txBody>
      </p:sp>
      <p:sp>
        <p:nvSpPr>
          <p:cNvPr id="3" name="Content Placeholder 2"/>
          <p:cNvSpPr>
            <a:spLocks noGrp="1"/>
          </p:cNvSpPr>
          <p:nvPr>
            <p:ph idx="1"/>
          </p:nvPr>
        </p:nvSpPr>
        <p:spPr/>
        <p:txBody>
          <a:bodyPr/>
          <a:lstStyle/>
          <a:p>
            <a:endParaRPr lang="en-US" dirty="0">
              <a:latin typeface="+mn-lt"/>
              <a:ea typeface="MS PGothic" pitchFamily="34" charset="-128"/>
              <a:cs typeface="ＭＳ Ｐゴシック" pitchFamily="42" charset="-128"/>
            </a:endParaRPr>
          </a:p>
          <a:p>
            <a:r>
              <a:rPr lang="en-US" dirty="0">
                <a:ea typeface="MS PGothic" pitchFamily="34" charset="-128"/>
              </a:rPr>
              <a:t>Consumers globally are becoming increasingly intolerant of any business or nation that directly or indirectly destroys wildlife, especially endangered wildlife, such as tigers, elephants, whales, songbirds, and coral reefs.</a:t>
            </a:r>
            <a:endParaRPr lang="en-US" dirty="0"/>
          </a:p>
          <a:p>
            <a:endParaRPr lang="en-US" dirty="0"/>
          </a:p>
        </p:txBody>
      </p:sp>
      <p:sp>
        <p:nvSpPr>
          <p:cNvPr id="5" name="Footer Placeholder 4"/>
          <p:cNvSpPr>
            <a:spLocks noGrp="1"/>
          </p:cNvSpPr>
          <p:nvPr>
            <p:ph type="ftr" sz="quarter" idx="11"/>
          </p:nvPr>
        </p:nvSpPr>
        <p:spPr/>
        <p:txBody>
          <a:bodyPr/>
          <a:lstStyle/>
          <a:p>
            <a:r>
              <a:rPr lang="en-IN"/>
              <a:t>Copyright ©2017 Pearson Education, Limited</a:t>
            </a:r>
            <a:endParaRPr lang="en-US" dirty="0"/>
          </a:p>
        </p:txBody>
      </p:sp>
      <p:sp>
        <p:nvSpPr>
          <p:cNvPr id="6" name="Slide Number Placeholder 5"/>
          <p:cNvSpPr>
            <a:spLocks noGrp="1"/>
          </p:cNvSpPr>
          <p:nvPr>
            <p:ph type="sldNum" sz="quarter" idx="12"/>
          </p:nvPr>
        </p:nvSpPr>
        <p:spPr/>
        <p:txBody>
          <a:bodyPr/>
          <a:lstStyle/>
          <a:p>
            <a:r>
              <a:rPr lang="en-US" altLang="en-US"/>
              <a:t>3-</a:t>
            </a:r>
            <a:fld id="{AF8761B6-DA32-4F47-9FFA-503C52D107AE}" type="slidenum">
              <a:rPr lang="en-US" altLang="en-US" smtClean="0"/>
              <a:pPr/>
              <a:t>27</a:t>
            </a:fld>
            <a:endParaRPr lang="en-US" altLang="en-US" dirty="0"/>
          </a:p>
        </p:txBody>
      </p:sp>
    </p:spTree>
    <p:extLst>
      <p:ext uri="{BB962C8B-B14F-4D97-AF65-F5344CB8AC3E}">
        <p14:creationId xmlns:p14="http://schemas.microsoft.com/office/powerpoint/2010/main" val="3995772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Food Suppliers and Animal Welfare</a:t>
            </a:r>
          </a:p>
        </p:txBody>
      </p:sp>
      <p:sp>
        <p:nvSpPr>
          <p:cNvPr id="3" name="Content Placeholder 2"/>
          <p:cNvSpPr>
            <a:spLocks noGrp="1"/>
          </p:cNvSpPr>
          <p:nvPr>
            <p:ph idx="1"/>
          </p:nvPr>
        </p:nvSpPr>
        <p:spPr/>
        <p:txBody>
          <a:bodyPr/>
          <a:lstStyle/>
          <a:p>
            <a:endParaRPr lang="en-US" dirty="0"/>
          </a:p>
          <a:p>
            <a:r>
              <a:rPr lang="en-US" dirty="0"/>
              <a:t>Consumers expect humane treatment of animals.</a:t>
            </a:r>
          </a:p>
          <a:p>
            <a:endParaRPr lang="en-US" dirty="0"/>
          </a:p>
          <a:p>
            <a:r>
              <a:rPr lang="en-US" dirty="0"/>
              <a:t>Consumers are flocking to organic products.</a:t>
            </a:r>
          </a:p>
        </p:txBody>
      </p:sp>
      <p:sp>
        <p:nvSpPr>
          <p:cNvPr id="5" name="Footer Placeholder 4"/>
          <p:cNvSpPr>
            <a:spLocks noGrp="1"/>
          </p:cNvSpPr>
          <p:nvPr>
            <p:ph type="ftr" sz="quarter" idx="11"/>
          </p:nvPr>
        </p:nvSpPr>
        <p:spPr/>
        <p:txBody>
          <a:bodyPr/>
          <a:lstStyle/>
          <a:p>
            <a:r>
              <a:rPr lang="en-IN"/>
              <a:t>Copyright ©2017 Pearson Education, Limited</a:t>
            </a:r>
            <a:endParaRPr lang="en-US" dirty="0"/>
          </a:p>
        </p:txBody>
      </p:sp>
      <p:sp>
        <p:nvSpPr>
          <p:cNvPr id="6" name="Slide Number Placeholder 5"/>
          <p:cNvSpPr>
            <a:spLocks noGrp="1"/>
          </p:cNvSpPr>
          <p:nvPr>
            <p:ph type="sldNum" sz="quarter" idx="12"/>
          </p:nvPr>
        </p:nvSpPr>
        <p:spPr/>
        <p:txBody>
          <a:bodyPr/>
          <a:lstStyle/>
          <a:p>
            <a:r>
              <a:rPr lang="en-US" altLang="en-US"/>
              <a:t>3-</a:t>
            </a:r>
            <a:fld id="{AF8761B6-DA32-4F47-9FFA-503C52D107AE}" type="slidenum">
              <a:rPr lang="en-US" altLang="en-US" smtClean="0"/>
              <a:pPr/>
              <a:t>28</a:t>
            </a:fld>
            <a:endParaRPr lang="en-US" altLang="en-US" dirty="0"/>
          </a:p>
        </p:txBody>
      </p:sp>
    </p:spTree>
    <p:extLst>
      <p:ext uri="{BB962C8B-B14F-4D97-AF65-F5344CB8AC3E}">
        <p14:creationId xmlns:p14="http://schemas.microsoft.com/office/powerpoint/2010/main" val="396013478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1_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1993</TotalTime>
  <Words>2086</Words>
  <Application>Microsoft Office PowerPoint</Application>
  <PresentationFormat>如螢幕大小 (4:3)</PresentationFormat>
  <Paragraphs>221</Paragraphs>
  <Slides>28</Slides>
  <Notes>24</Notes>
  <HiddenSlides>0</HiddenSlides>
  <MMClips>0</MMClips>
  <ScaleCrop>false</ScaleCrop>
  <HeadingPairs>
    <vt:vector size="6" baseType="variant">
      <vt:variant>
        <vt:lpstr>使用字型</vt:lpstr>
      </vt:variant>
      <vt:variant>
        <vt:i4>5</vt:i4>
      </vt:variant>
      <vt:variant>
        <vt:lpstr>佈景主題</vt:lpstr>
      </vt:variant>
      <vt:variant>
        <vt:i4>1</vt:i4>
      </vt:variant>
      <vt:variant>
        <vt:lpstr>投影片標題</vt:lpstr>
      </vt:variant>
      <vt:variant>
        <vt:i4>28</vt:i4>
      </vt:variant>
    </vt:vector>
  </HeadingPairs>
  <TitlesOfParts>
    <vt:vector size="34" baseType="lpstr">
      <vt:lpstr>Arial</vt:lpstr>
      <vt:lpstr>Calibri</vt:lpstr>
      <vt:lpstr>Franklin Gothic Book</vt:lpstr>
      <vt:lpstr>Georgia</vt:lpstr>
      <vt:lpstr>Wingdings</vt:lpstr>
      <vt:lpstr>1_template</vt:lpstr>
      <vt:lpstr>Ethics/Social Responsibility/ Sustainability</vt:lpstr>
      <vt:lpstr>Learning Objectives</vt:lpstr>
      <vt:lpstr>A Comprehensive Strategic-Management Model</vt:lpstr>
      <vt:lpstr>Group Discussion</vt:lpstr>
      <vt:lpstr>Group Discussion</vt:lpstr>
      <vt:lpstr>Group Discussion</vt:lpstr>
      <vt:lpstr>Business Ethics</vt:lpstr>
      <vt:lpstr>Group Discussion</vt:lpstr>
      <vt:lpstr>Group Discussion</vt:lpstr>
      <vt:lpstr>Social Responsibility, Environmental Sustainability</vt:lpstr>
      <vt:lpstr>Social Responsibility </vt:lpstr>
      <vt:lpstr>Seven Principles of Admirable Business Ethics</vt:lpstr>
      <vt:lpstr>Establish an Ethics Culture</vt:lpstr>
      <vt:lpstr>An Ethics Culture</vt:lpstr>
      <vt:lpstr>An Ethics Culture</vt:lpstr>
      <vt:lpstr>Avoid Bribery</vt:lpstr>
      <vt:lpstr> Workplace Romance </vt:lpstr>
      <vt:lpstr>Social Responsibility and Policy</vt:lpstr>
      <vt:lpstr>Social Policy</vt:lpstr>
      <vt:lpstr>Environmental Sustainability</vt:lpstr>
      <vt:lpstr>Sustainability Reports</vt:lpstr>
      <vt:lpstr>ISO 14000/14001 Certification</vt:lpstr>
      <vt:lpstr>ISO 14000/14001 Certification</vt:lpstr>
      <vt:lpstr>6 Major Requirements of an EMS</vt:lpstr>
      <vt:lpstr>6 Major Requirements of an EMS</vt:lpstr>
      <vt:lpstr>6 Major Requirements of an EMS</vt:lpstr>
      <vt:lpstr>Wildlife Welfare</vt:lpstr>
      <vt:lpstr>Food Suppliers and Animal Welfare</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Terence Li</cp:lastModifiedBy>
  <cp:revision>114</cp:revision>
  <cp:lastPrinted>2019-03-26T10:22:44Z</cp:lastPrinted>
  <dcterms:created xsi:type="dcterms:W3CDTF">2013-12-15T15:55:55Z</dcterms:created>
  <dcterms:modified xsi:type="dcterms:W3CDTF">2019-08-16T02:17:37Z</dcterms:modified>
</cp:coreProperties>
</file>