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8288000" cy="10287000"/>
  <p:notesSz cx="6858000" cy="9144000"/>
  <p:embeddedFontLst>
    <p:embeddedFont>
      <p:font typeface="Muli" panose="020B0604020202020204" charset="0"/>
      <p:regular r:id="rId9"/>
    </p:embeddedFont>
    <p:embeddedFont>
      <p:font typeface="Muli Ultra-Bold" panose="020B0604020202020204" charset="0"/>
      <p:regular r:id="rId1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574EE3F-810D-4C60-8C46-D5474EC22BCA}" v="9" dt="2026-01-09T09:09:15.7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25" d="100"/>
          <a:sy n="25" d="100"/>
        </p:scale>
        <p:origin x="48" y="87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font" Target="fonts/font1.fntdata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l Foxall (2405523)" userId="e135a48c-30e7-4be2-9a4a-b3dbbfc1ffa0" providerId="ADAL" clId="{008B0DE0-93DA-44FD-82B5-42120E222839}"/>
    <pc:docChg chg="undo custSel addSld delSld modSld">
      <pc:chgData name="Mel Foxall (2405523)" userId="e135a48c-30e7-4be2-9a4a-b3dbbfc1ffa0" providerId="ADAL" clId="{008B0DE0-93DA-44FD-82B5-42120E222839}" dt="2026-01-09T09:53:02.355" v="215" actId="20577"/>
      <pc:docMkLst>
        <pc:docMk/>
      </pc:docMkLst>
      <pc:sldChg chg="addSp modSp mod">
        <pc:chgData name="Mel Foxall (2405523)" userId="e135a48c-30e7-4be2-9a4a-b3dbbfc1ffa0" providerId="ADAL" clId="{008B0DE0-93DA-44FD-82B5-42120E222839}" dt="2026-01-09T09:53:02.355" v="215" actId="20577"/>
        <pc:sldMkLst>
          <pc:docMk/>
          <pc:sldMk cId="0" sldId="258"/>
        </pc:sldMkLst>
        <pc:spChg chg="mod">
          <ac:chgData name="Mel Foxall (2405523)" userId="e135a48c-30e7-4be2-9a4a-b3dbbfc1ffa0" providerId="ADAL" clId="{008B0DE0-93DA-44FD-82B5-42120E222839}" dt="2026-01-09T09:53:02.355" v="215" actId="20577"/>
          <ac:spMkLst>
            <pc:docMk/>
            <pc:sldMk cId="0" sldId="258"/>
            <ac:spMk id="9" creationId="{00000000-0000-0000-0000-000000000000}"/>
          </ac:spMkLst>
        </pc:spChg>
        <pc:spChg chg="add">
          <ac:chgData name="Mel Foxall (2405523)" userId="e135a48c-30e7-4be2-9a4a-b3dbbfc1ffa0" providerId="ADAL" clId="{008B0DE0-93DA-44FD-82B5-42120E222839}" dt="2026-01-09T09:07:49.921" v="18"/>
          <ac:spMkLst>
            <pc:docMk/>
            <pc:sldMk cId="0" sldId="258"/>
            <ac:spMk id="10" creationId="{8FF1F483-8A03-5F1B-A540-CFBDEB4950BF}"/>
          </ac:spMkLst>
        </pc:spChg>
        <pc:spChg chg="add mod">
          <ac:chgData name="Mel Foxall (2405523)" userId="e135a48c-30e7-4be2-9a4a-b3dbbfc1ffa0" providerId="ADAL" clId="{008B0DE0-93DA-44FD-82B5-42120E222839}" dt="2026-01-09T09:08:06.482" v="31"/>
          <ac:spMkLst>
            <pc:docMk/>
            <pc:sldMk cId="0" sldId="258"/>
            <ac:spMk id="11" creationId="{5EA0FE72-82BA-99DB-1DF6-AD249695F6E9}"/>
          </ac:spMkLst>
        </pc:spChg>
        <pc:spChg chg="add mod">
          <ac:chgData name="Mel Foxall (2405523)" userId="e135a48c-30e7-4be2-9a4a-b3dbbfc1ffa0" providerId="ADAL" clId="{008B0DE0-93DA-44FD-82B5-42120E222839}" dt="2026-01-09T09:08:20.360" v="37"/>
          <ac:spMkLst>
            <pc:docMk/>
            <pc:sldMk cId="0" sldId="258"/>
            <ac:spMk id="12" creationId="{1775E694-6D34-AFB1-2AE5-773FC2C5D63C}"/>
          </ac:spMkLst>
        </pc:spChg>
      </pc:sldChg>
      <pc:sldChg chg="new del">
        <pc:chgData name="Mel Foxall (2405523)" userId="e135a48c-30e7-4be2-9a4a-b3dbbfc1ffa0" providerId="ADAL" clId="{008B0DE0-93DA-44FD-82B5-42120E222839}" dt="2026-01-09T09:50:18.611" v="127" actId="680"/>
        <pc:sldMkLst>
          <pc:docMk/>
          <pc:sldMk cId="219131762" sldId="263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sv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5" Type="http://schemas.openxmlformats.org/officeDocument/2006/relationships/image" Target="../media/image1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Relationship Id="rId14" Type="http://schemas.openxmlformats.org/officeDocument/2006/relationships/image" Target="../media/image1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4.svg"/><Relationship Id="rId7" Type="http://schemas.openxmlformats.org/officeDocument/2006/relationships/image" Target="../media/image12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6.svg"/><Relationship Id="rId4" Type="http://schemas.openxmlformats.org/officeDocument/2006/relationships/image" Target="../media/image5.png"/><Relationship Id="rId9" Type="http://schemas.openxmlformats.org/officeDocument/2006/relationships/image" Target="../media/image14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svg"/><Relationship Id="rId7" Type="http://schemas.openxmlformats.org/officeDocument/2006/relationships/image" Target="../media/image12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4.svg"/><Relationship Id="rId5" Type="http://schemas.openxmlformats.org/officeDocument/2006/relationships/image" Target="../media/image6.svg"/><Relationship Id="rId10" Type="http://schemas.openxmlformats.org/officeDocument/2006/relationships/image" Target="../media/image13.png"/><Relationship Id="rId4" Type="http://schemas.openxmlformats.org/officeDocument/2006/relationships/image" Target="../media/image5.png"/><Relationship Id="rId9" Type="http://schemas.openxmlformats.org/officeDocument/2006/relationships/image" Target="../media/image10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10.svg"/><Relationship Id="rId7" Type="http://schemas.openxmlformats.org/officeDocument/2006/relationships/image" Target="../media/image6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4.svg"/><Relationship Id="rId5" Type="http://schemas.openxmlformats.org/officeDocument/2006/relationships/image" Target="../media/image4.svg"/><Relationship Id="rId10" Type="http://schemas.openxmlformats.org/officeDocument/2006/relationships/image" Target="../media/image13.png"/><Relationship Id="rId4" Type="http://schemas.openxmlformats.org/officeDocument/2006/relationships/image" Target="../media/image3.png"/><Relationship Id="rId9" Type="http://schemas.openxmlformats.org/officeDocument/2006/relationships/image" Target="../media/image12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6.svg"/><Relationship Id="rId3" Type="http://schemas.openxmlformats.org/officeDocument/2006/relationships/image" Target="../media/image4.svg"/><Relationship Id="rId7" Type="http://schemas.openxmlformats.org/officeDocument/2006/relationships/image" Target="../media/image12.svg"/><Relationship Id="rId12" Type="http://schemas.openxmlformats.org/officeDocument/2006/relationships/image" Target="../media/image1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4.svg"/><Relationship Id="rId5" Type="http://schemas.openxmlformats.org/officeDocument/2006/relationships/image" Target="../media/image6.svg"/><Relationship Id="rId10" Type="http://schemas.openxmlformats.org/officeDocument/2006/relationships/image" Target="../media/image13.png"/><Relationship Id="rId4" Type="http://schemas.openxmlformats.org/officeDocument/2006/relationships/image" Target="../media/image5.png"/><Relationship Id="rId9" Type="http://schemas.openxmlformats.org/officeDocument/2006/relationships/image" Target="../media/image10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14.svg"/><Relationship Id="rId7" Type="http://schemas.openxmlformats.org/officeDocument/2006/relationships/image" Target="../media/image6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12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10.svg"/><Relationship Id="rId7" Type="http://schemas.openxmlformats.org/officeDocument/2006/relationships/image" Target="../media/image6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4.svg"/><Relationship Id="rId5" Type="http://schemas.openxmlformats.org/officeDocument/2006/relationships/image" Target="../media/image4.svg"/><Relationship Id="rId10" Type="http://schemas.openxmlformats.org/officeDocument/2006/relationships/image" Target="../media/image13.png"/><Relationship Id="rId4" Type="http://schemas.openxmlformats.org/officeDocument/2006/relationships/image" Target="../media/image3.png"/><Relationship Id="rId9" Type="http://schemas.openxmlformats.org/officeDocument/2006/relationships/image" Target="../media/image12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700" y="776415"/>
            <a:ext cx="6747146" cy="8734170"/>
          </a:xfrm>
          <a:custGeom>
            <a:avLst/>
            <a:gdLst/>
            <a:ahLst/>
            <a:cxnLst/>
            <a:rect l="l" t="t" r="r" b="b"/>
            <a:pathLst>
              <a:path w="6747146" h="8734170">
                <a:moveTo>
                  <a:pt x="0" y="0"/>
                </a:moveTo>
                <a:lnTo>
                  <a:pt x="6747146" y="0"/>
                </a:lnTo>
                <a:lnTo>
                  <a:pt x="6747146" y="8734170"/>
                </a:lnTo>
                <a:lnTo>
                  <a:pt x="0" y="873417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7356571" y="2601367"/>
            <a:ext cx="9483454" cy="31287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59"/>
              </a:lnSpc>
            </a:pPr>
            <a:r>
              <a:rPr lang="en-US" sz="4800" b="1" dirty="0">
                <a:solidFill>
                  <a:srgbClr val="B6685D"/>
                </a:solidFill>
                <a:latin typeface="Muli Ultra-Bold"/>
                <a:ea typeface="Muli Ultra-Bold"/>
                <a:cs typeface="Muli Ultra-Bold"/>
                <a:sym typeface="Muli Ultra-Bold"/>
              </a:rPr>
              <a:t>ECYW5013</a:t>
            </a:r>
          </a:p>
          <a:p>
            <a:pPr algn="ctr">
              <a:lnSpc>
                <a:spcPts val="6159"/>
              </a:lnSpc>
            </a:pPr>
            <a:r>
              <a:rPr lang="en-US" sz="4800" b="1" dirty="0">
                <a:solidFill>
                  <a:srgbClr val="B6685D"/>
                </a:solidFill>
                <a:latin typeface="Muli Ultra-Bold"/>
                <a:ea typeface="Muli Ultra-Bold"/>
                <a:cs typeface="Muli Ultra-Bold"/>
                <a:sym typeface="Muli Ultra-Bold"/>
              </a:rPr>
              <a:t> Supporting vulnerable young people through trauma-informed approaches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69517" y="7777062"/>
            <a:ext cx="5096113" cy="405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 dirty="0">
                <a:solidFill>
                  <a:srgbClr val="B6685D"/>
                </a:solidFill>
                <a:latin typeface="Muli"/>
                <a:ea typeface="Muli"/>
                <a:cs typeface="Muli"/>
                <a:sym typeface="Muli"/>
              </a:rPr>
              <a:t>by Melanie Foxall</a:t>
            </a:r>
          </a:p>
        </p:txBody>
      </p:sp>
      <p:sp>
        <p:nvSpPr>
          <p:cNvPr id="5" name="Freeform 5"/>
          <p:cNvSpPr/>
          <p:nvPr/>
        </p:nvSpPr>
        <p:spPr>
          <a:xfrm rot="5400000" flipH="1">
            <a:off x="16621533" y="-2852499"/>
            <a:ext cx="3332934" cy="4914513"/>
          </a:xfrm>
          <a:custGeom>
            <a:avLst/>
            <a:gdLst/>
            <a:ahLst/>
            <a:cxnLst/>
            <a:rect l="l" t="t" r="r" b="b"/>
            <a:pathLst>
              <a:path w="3332934" h="4914513">
                <a:moveTo>
                  <a:pt x="3332934" y="0"/>
                </a:moveTo>
                <a:lnTo>
                  <a:pt x="0" y="0"/>
                </a:lnTo>
                <a:lnTo>
                  <a:pt x="0" y="4914513"/>
                </a:lnTo>
                <a:lnTo>
                  <a:pt x="3332934" y="4914513"/>
                </a:lnTo>
                <a:lnTo>
                  <a:pt x="3332934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5893957" y="7115402"/>
            <a:ext cx="4788085" cy="5256381"/>
          </a:xfrm>
          <a:custGeom>
            <a:avLst/>
            <a:gdLst/>
            <a:ahLst/>
            <a:cxnLst/>
            <a:rect l="l" t="t" r="r" b="b"/>
            <a:pathLst>
              <a:path w="4788085" h="5256381">
                <a:moveTo>
                  <a:pt x="0" y="0"/>
                </a:moveTo>
                <a:lnTo>
                  <a:pt x="4788086" y="0"/>
                </a:lnTo>
                <a:lnTo>
                  <a:pt x="4788086" y="5256381"/>
                </a:lnTo>
                <a:lnTo>
                  <a:pt x="0" y="525638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6604293" y="7522246"/>
            <a:ext cx="1504555" cy="1417017"/>
          </a:xfrm>
          <a:custGeom>
            <a:avLst/>
            <a:gdLst/>
            <a:ahLst/>
            <a:cxnLst/>
            <a:rect l="l" t="t" r="r" b="b"/>
            <a:pathLst>
              <a:path w="1504555" h="1417017">
                <a:moveTo>
                  <a:pt x="0" y="0"/>
                </a:moveTo>
                <a:lnTo>
                  <a:pt x="1504555" y="0"/>
                </a:lnTo>
                <a:lnTo>
                  <a:pt x="1504555" y="1417017"/>
                </a:lnTo>
                <a:lnTo>
                  <a:pt x="0" y="141701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flipH="1" flipV="1">
            <a:off x="7775846" y="-600808"/>
            <a:ext cx="1674330" cy="2302204"/>
          </a:xfrm>
          <a:custGeom>
            <a:avLst/>
            <a:gdLst/>
            <a:ahLst/>
            <a:cxnLst/>
            <a:rect l="l" t="t" r="r" b="b"/>
            <a:pathLst>
              <a:path w="1674330" h="2302204">
                <a:moveTo>
                  <a:pt x="1674331" y="2302205"/>
                </a:moveTo>
                <a:lnTo>
                  <a:pt x="0" y="2302205"/>
                </a:lnTo>
                <a:lnTo>
                  <a:pt x="0" y="0"/>
                </a:lnTo>
                <a:lnTo>
                  <a:pt x="1674331" y="0"/>
                </a:lnTo>
                <a:lnTo>
                  <a:pt x="1674331" y="2302205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721663" y="7989277"/>
            <a:ext cx="1723793" cy="1899972"/>
          </a:xfrm>
          <a:custGeom>
            <a:avLst/>
            <a:gdLst/>
            <a:ahLst/>
            <a:cxnLst/>
            <a:rect l="l" t="t" r="r" b="b"/>
            <a:pathLst>
              <a:path w="1723793" h="1899972">
                <a:moveTo>
                  <a:pt x="0" y="0"/>
                </a:moveTo>
                <a:lnTo>
                  <a:pt x="1723793" y="0"/>
                </a:lnTo>
                <a:lnTo>
                  <a:pt x="1723793" y="1899972"/>
                </a:lnTo>
                <a:lnTo>
                  <a:pt x="0" y="1899972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7426103" y="6144817"/>
            <a:ext cx="1723793" cy="1899972"/>
          </a:xfrm>
          <a:custGeom>
            <a:avLst/>
            <a:gdLst/>
            <a:ahLst/>
            <a:cxnLst/>
            <a:rect l="l" t="t" r="r" b="b"/>
            <a:pathLst>
              <a:path w="1723793" h="1899972">
                <a:moveTo>
                  <a:pt x="0" y="0"/>
                </a:moveTo>
                <a:lnTo>
                  <a:pt x="1723794" y="0"/>
                </a:lnTo>
                <a:lnTo>
                  <a:pt x="1723794" y="1899973"/>
                </a:lnTo>
                <a:lnTo>
                  <a:pt x="0" y="1899973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-218195" y="-158214"/>
            <a:ext cx="1504555" cy="1417017"/>
          </a:xfrm>
          <a:custGeom>
            <a:avLst/>
            <a:gdLst/>
            <a:ahLst/>
            <a:cxnLst/>
            <a:rect l="l" t="t" r="r" b="b"/>
            <a:pathLst>
              <a:path w="1504555" h="1417017">
                <a:moveTo>
                  <a:pt x="0" y="0"/>
                </a:moveTo>
                <a:lnTo>
                  <a:pt x="1504555" y="0"/>
                </a:lnTo>
                <a:lnTo>
                  <a:pt x="1504555" y="1417017"/>
                </a:lnTo>
                <a:lnTo>
                  <a:pt x="0" y="1417017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 flipH="1">
            <a:off x="16621533" y="-2852499"/>
            <a:ext cx="3332934" cy="4914513"/>
          </a:xfrm>
          <a:custGeom>
            <a:avLst/>
            <a:gdLst/>
            <a:ahLst/>
            <a:cxnLst/>
            <a:rect l="l" t="t" r="r" b="b"/>
            <a:pathLst>
              <a:path w="3332934" h="4914513">
                <a:moveTo>
                  <a:pt x="3332934" y="0"/>
                </a:moveTo>
                <a:lnTo>
                  <a:pt x="0" y="0"/>
                </a:lnTo>
                <a:lnTo>
                  <a:pt x="0" y="4914513"/>
                </a:lnTo>
                <a:lnTo>
                  <a:pt x="3332934" y="4914513"/>
                </a:lnTo>
                <a:lnTo>
                  <a:pt x="3332934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5893957" y="7115402"/>
            <a:ext cx="4788085" cy="5256381"/>
          </a:xfrm>
          <a:custGeom>
            <a:avLst/>
            <a:gdLst/>
            <a:ahLst/>
            <a:cxnLst/>
            <a:rect l="l" t="t" r="r" b="b"/>
            <a:pathLst>
              <a:path w="4788085" h="5256381">
                <a:moveTo>
                  <a:pt x="0" y="0"/>
                </a:moveTo>
                <a:lnTo>
                  <a:pt x="4788086" y="0"/>
                </a:lnTo>
                <a:lnTo>
                  <a:pt x="4788086" y="5256381"/>
                </a:lnTo>
                <a:lnTo>
                  <a:pt x="0" y="525638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1321279" y="-871272"/>
            <a:ext cx="1723793" cy="1899972"/>
          </a:xfrm>
          <a:custGeom>
            <a:avLst/>
            <a:gdLst/>
            <a:ahLst/>
            <a:cxnLst/>
            <a:rect l="l" t="t" r="r" b="b"/>
            <a:pathLst>
              <a:path w="1723793" h="1899972">
                <a:moveTo>
                  <a:pt x="0" y="0"/>
                </a:moveTo>
                <a:lnTo>
                  <a:pt x="1723793" y="0"/>
                </a:lnTo>
                <a:lnTo>
                  <a:pt x="1723793" y="1899972"/>
                </a:lnTo>
                <a:lnTo>
                  <a:pt x="0" y="189997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7426103" y="6144817"/>
            <a:ext cx="1723793" cy="1899972"/>
          </a:xfrm>
          <a:custGeom>
            <a:avLst/>
            <a:gdLst/>
            <a:ahLst/>
            <a:cxnLst/>
            <a:rect l="l" t="t" r="r" b="b"/>
            <a:pathLst>
              <a:path w="1723793" h="1899972">
                <a:moveTo>
                  <a:pt x="0" y="0"/>
                </a:moveTo>
                <a:lnTo>
                  <a:pt x="1723794" y="0"/>
                </a:lnTo>
                <a:lnTo>
                  <a:pt x="1723794" y="1899973"/>
                </a:lnTo>
                <a:lnTo>
                  <a:pt x="0" y="189997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4495459" y="-395243"/>
            <a:ext cx="1511908" cy="1423943"/>
          </a:xfrm>
          <a:custGeom>
            <a:avLst/>
            <a:gdLst/>
            <a:ahLst/>
            <a:cxnLst/>
            <a:rect l="l" t="t" r="r" b="b"/>
            <a:pathLst>
              <a:path w="1511908" h="1423943">
                <a:moveTo>
                  <a:pt x="0" y="0"/>
                </a:moveTo>
                <a:lnTo>
                  <a:pt x="1511908" y="0"/>
                </a:lnTo>
                <a:lnTo>
                  <a:pt x="1511908" y="1423943"/>
                </a:lnTo>
                <a:lnTo>
                  <a:pt x="0" y="142394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5400000" flipH="1">
            <a:off x="-1666467" y="-2852499"/>
            <a:ext cx="3332934" cy="4914513"/>
          </a:xfrm>
          <a:custGeom>
            <a:avLst/>
            <a:gdLst/>
            <a:ahLst/>
            <a:cxnLst/>
            <a:rect l="l" t="t" r="r" b="b"/>
            <a:pathLst>
              <a:path w="3332934" h="4914513">
                <a:moveTo>
                  <a:pt x="3332934" y="0"/>
                </a:moveTo>
                <a:lnTo>
                  <a:pt x="0" y="0"/>
                </a:lnTo>
                <a:lnTo>
                  <a:pt x="0" y="4914513"/>
                </a:lnTo>
                <a:lnTo>
                  <a:pt x="3332934" y="4914513"/>
                </a:lnTo>
                <a:lnTo>
                  <a:pt x="3332934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-2394043" y="7115402"/>
            <a:ext cx="4788085" cy="5256381"/>
          </a:xfrm>
          <a:custGeom>
            <a:avLst/>
            <a:gdLst/>
            <a:ahLst/>
            <a:cxnLst/>
            <a:rect l="l" t="t" r="r" b="b"/>
            <a:pathLst>
              <a:path w="4788085" h="5256381">
                <a:moveTo>
                  <a:pt x="0" y="0"/>
                </a:moveTo>
                <a:lnTo>
                  <a:pt x="4788086" y="0"/>
                </a:lnTo>
                <a:lnTo>
                  <a:pt x="4788086" y="5256381"/>
                </a:lnTo>
                <a:lnTo>
                  <a:pt x="0" y="525638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-861897" y="6144817"/>
            <a:ext cx="1723793" cy="1899972"/>
          </a:xfrm>
          <a:custGeom>
            <a:avLst/>
            <a:gdLst/>
            <a:ahLst/>
            <a:cxnLst/>
            <a:rect l="l" t="t" r="r" b="b"/>
            <a:pathLst>
              <a:path w="1723793" h="1899972">
                <a:moveTo>
                  <a:pt x="0" y="0"/>
                </a:moveTo>
                <a:lnTo>
                  <a:pt x="1723794" y="0"/>
                </a:lnTo>
                <a:lnTo>
                  <a:pt x="1723794" y="1899973"/>
                </a:lnTo>
                <a:lnTo>
                  <a:pt x="0" y="189997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6007367" y="9258300"/>
            <a:ext cx="1768502" cy="1665608"/>
          </a:xfrm>
          <a:custGeom>
            <a:avLst/>
            <a:gdLst/>
            <a:ahLst/>
            <a:cxnLst/>
            <a:rect l="l" t="t" r="r" b="b"/>
            <a:pathLst>
              <a:path w="1768502" h="1665608">
                <a:moveTo>
                  <a:pt x="0" y="0"/>
                </a:moveTo>
                <a:lnTo>
                  <a:pt x="1768503" y="0"/>
                </a:lnTo>
                <a:lnTo>
                  <a:pt x="1768503" y="1665608"/>
                </a:lnTo>
                <a:lnTo>
                  <a:pt x="0" y="166560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2531157">
            <a:off x="10758862" y="9213898"/>
            <a:ext cx="1124834" cy="1059389"/>
          </a:xfrm>
          <a:custGeom>
            <a:avLst/>
            <a:gdLst/>
            <a:ahLst/>
            <a:cxnLst/>
            <a:rect l="l" t="t" r="r" b="b"/>
            <a:pathLst>
              <a:path w="1124834" h="1059389">
                <a:moveTo>
                  <a:pt x="0" y="0"/>
                </a:moveTo>
                <a:lnTo>
                  <a:pt x="1124834" y="0"/>
                </a:lnTo>
                <a:lnTo>
                  <a:pt x="1124834" y="1059389"/>
                </a:lnTo>
                <a:lnTo>
                  <a:pt x="0" y="105938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2767852" y="623673"/>
            <a:ext cx="12414223" cy="6796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258"/>
              </a:lnSpc>
              <a:spcBef>
                <a:spcPct val="0"/>
              </a:spcBef>
            </a:pPr>
            <a:r>
              <a:rPr lang="en-US" sz="4800" b="1" dirty="0">
                <a:solidFill>
                  <a:srgbClr val="B6685D"/>
                </a:solidFill>
                <a:latin typeface="Muli Ultra-Bold"/>
                <a:ea typeface="Muli Ultra-Bold"/>
                <a:cs typeface="Muli Ultra-Bold"/>
                <a:sym typeface="Muli Ultra-Bold"/>
              </a:rPr>
              <a:t>Introduction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1897" y="2012507"/>
            <a:ext cx="16397403" cy="67207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998"/>
              </a:lnSpc>
            </a:pPr>
            <a:r>
              <a:rPr lang="en-US" sz="2400" dirty="0">
                <a:solidFill>
                  <a:srgbClr val="B6685D"/>
                </a:solidFill>
                <a:latin typeface="Muli"/>
                <a:ea typeface="Muli"/>
                <a:cs typeface="Muli"/>
                <a:sym typeface="Muli"/>
              </a:rPr>
              <a:t>This workshop will begin in my identity as a Level 5 Youth Work student. Once the activity begins, I will step into the role of a youth worker in practice — modelling professional behaviour and communication.</a:t>
            </a:r>
          </a:p>
          <a:p>
            <a:pPr>
              <a:lnSpc>
                <a:spcPts val="3998"/>
              </a:lnSpc>
            </a:pPr>
            <a:endParaRPr lang="en-US" sz="2400" dirty="0">
              <a:solidFill>
                <a:srgbClr val="B6685D"/>
              </a:solidFill>
              <a:latin typeface="Muli"/>
              <a:ea typeface="Muli"/>
              <a:cs typeface="Muli"/>
              <a:sym typeface="Muli"/>
            </a:endParaRPr>
          </a:p>
          <a:p>
            <a:pPr marL="616588" lvl="1" indent="-308294">
              <a:lnSpc>
                <a:spcPts val="3998"/>
              </a:lnSpc>
              <a:buFont typeface="Arial"/>
              <a:buChar char="•"/>
            </a:pPr>
            <a:r>
              <a:rPr lang="en-US" sz="2400" dirty="0">
                <a:solidFill>
                  <a:srgbClr val="B6685D"/>
                </a:solidFill>
                <a:latin typeface="Muli"/>
                <a:ea typeface="Muli"/>
                <a:cs typeface="Muli"/>
                <a:sym typeface="Muli"/>
              </a:rPr>
              <a:t>This workshop is designed to meet the requirements for planning and delivering a participatory session that supports the health and well-being of young people. </a:t>
            </a:r>
          </a:p>
          <a:p>
            <a:pPr>
              <a:lnSpc>
                <a:spcPts val="3998"/>
              </a:lnSpc>
            </a:pPr>
            <a:endParaRPr lang="en-US" sz="2400" dirty="0">
              <a:solidFill>
                <a:srgbClr val="B6685D"/>
              </a:solidFill>
              <a:latin typeface="Muli"/>
              <a:ea typeface="Muli"/>
              <a:cs typeface="Muli"/>
              <a:sym typeface="Muli"/>
            </a:endParaRPr>
          </a:p>
          <a:p>
            <a:pPr marL="616588" lvl="1" indent="-308294">
              <a:lnSpc>
                <a:spcPts val="3998"/>
              </a:lnSpc>
              <a:buFont typeface="Arial"/>
              <a:buChar char="•"/>
            </a:pPr>
            <a:r>
              <a:rPr lang="en-US" sz="2400" dirty="0">
                <a:solidFill>
                  <a:srgbClr val="B6685D"/>
                </a:solidFill>
                <a:latin typeface="Muli"/>
                <a:ea typeface="Muli"/>
                <a:cs typeface="Muli"/>
                <a:sym typeface="Muli"/>
              </a:rPr>
              <a:t>We will focus on communication, teamwork, and following instructions.</a:t>
            </a:r>
          </a:p>
          <a:p>
            <a:pPr>
              <a:lnSpc>
                <a:spcPts val="3998"/>
              </a:lnSpc>
            </a:pPr>
            <a:endParaRPr lang="en-US" sz="2400" dirty="0">
              <a:solidFill>
                <a:srgbClr val="B6685D"/>
              </a:solidFill>
              <a:latin typeface="Muli"/>
              <a:ea typeface="Muli"/>
              <a:cs typeface="Muli"/>
              <a:sym typeface="Muli"/>
            </a:endParaRPr>
          </a:p>
          <a:p>
            <a:pPr marL="616588" lvl="1" indent="-308294">
              <a:lnSpc>
                <a:spcPts val="3998"/>
              </a:lnSpc>
              <a:buFont typeface="Arial"/>
              <a:buChar char="•"/>
            </a:pPr>
            <a:r>
              <a:rPr lang="en-US" sz="2400" dirty="0">
                <a:solidFill>
                  <a:srgbClr val="B6685D"/>
                </a:solidFill>
                <a:latin typeface="Muli"/>
                <a:ea typeface="Muli"/>
                <a:cs typeface="Muli"/>
                <a:sym typeface="Muli"/>
              </a:rPr>
              <a:t>The insights from Jeffs and Smith (2010) regarding the significance of communication, teamwork, and collaborative problem-solving have greatly shaped the design of this workshop.</a:t>
            </a:r>
          </a:p>
          <a:p>
            <a:pPr algn="ctr">
              <a:lnSpc>
                <a:spcPts val="4138"/>
              </a:lnSpc>
            </a:pPr>
            <a:endParaRPr lang="en-US" sz="2855" dirty="0">
              <a:solidFill>
                <a:srgbClr val="B6685D"/>
              </a:solidFill>
              <a:latin typeface="Muli"/>
              <a:ea typeface="Muli"/>
              <a:cs typeface="Muli"/>
              <a:sym typeface="Muli"/>
            </a:endParaRPr>
          </a:p>
          <a:p>
            <a:pPr algn="ctr">
              <a:lnSpc>
                <a:spcPts val="4138"/>
              </a:lnSpc>
            </a:pPr>
            <a:endParaRPr lang="en-US" sz="2855" dirty="0">
              <a:solidFill>
                <a:srgbClr val="B6685D"/>
              </a:solidFill>
              <a:latin typeface="Muli"/>
              <a:ea typeface="Muli"/>
              <a:cs typeface="Muli"/>
              <a:sym typeface="Muli"/>
            </a:endParaRPr>
          </a:p>
          <a:p>
            <a:pPr algn="ctr">
              <a:lnSpc>
                <a:spcPts val="4698"/>
              </a:lnSpc>
              <a:spcBef>
                <a:spcPct val="0"/>
              </a:spcBef>
            </a:pPr>
            <a:endParaRPr lang="en-US" sz="2855" dirty="0">
              <a:solidFill>
                <a:srgbClr val="B6685D"/>
              </a:solidFill>
              <a:latin typeface="Muli"/>
              <a:ea typeface="Muli"/>
              <a:cs typeface="Muli"/>
              <a:sym typeface="Mul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 flipH="1">
            <a:off x="17328887" y="-987511"/>
            <a:ext cx="1918225" cy="2828482"/>
          </a:xfrm>
          <a:custGeom>
            <a:avLst/>
            <a:gdLst/>
            <a:ahLst/>
            <a:cxnLst/>
            <a:rect l="l" t="t" r="r" b="b"/>
            <a:pathLst>
              <a:path w="1918225" h="2828482">
                <a:moveTo>
                  <a:pt x="1918226" y="0"/>
                </a:moveTo>
                <a:lnTo>
                  <a:pt x="0" y="0"/>
                </a:lnTo>
                <a:lnTo>
                  <a:pt x="0" y="2828482"/>
                </a:lnTo>
                <a:lnTo>
                  <a:pt x="1918226" y="2828482"/>
                </a:lnTo>
                <a:lnTo>
                  <a:pt x="1918226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6827330" y="7612323"/>
            <a:ext cx="2921340" cy="3207060"/>
          </a:xfrm>
          <a:custGeom>
            <a:avLst/>
            <a:gdLst/>
            <a:ahLst/>
            <a:cxnLst/>
            <a:rect l="l" t="t" r="r" b="b"/>
            <a:pathLst>
              <a:path w="2921340" h="3207060">
                <a:moveTo>
                  <a:pt x="0" y="0"/>
                </a:moveTo>
                <a:lnTo>
                  <a:pt x="2921340" y="0"/>
                </a:lnTo>
                <a:lnTo>
                  <a:pt x="2921340" y="3207060"/>
                </a:lnTo>
                <a:lnTo>
                  <a:pt x="0" y="32070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7762134" y="7020143"/>
            <a:ext cx="1051733" cy="1159225"/>
          </a:xfrm>
          <a:custGeom>
            <a:avLst/>
            <a:gdLst/>
            <a:ahLst/>
            <a:cxnLst/>
            <a:rect l="l" t="t" r="r" b="b"/>
            <a:pathLst>
              <a:path w="1051733" h="1159225">
                <a:moveTo>
                  <a:pt x="0" y="0"/>
                </a:moveTo>
                <a:lnTo>
                  <a:pt x="1051732" y="0"/>
                </a:lnTo>
                <a:lnTo>
                  <a:pt x="1051732" y="1159224"/>
                </a:lnTo>
                <a:lnTo>
                  <a:pt x="0" y="115922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flipH="1" flipV="1">
            <a:off x="-1241487" y="-532383"/>
            <a:ext cx="2482973" cy="3414088"/>
          </a:xfrm>
          <a:custGeom>
            <a:avLst/>
            <a:gdLst/>
            <a:ahLst/>
            <a:cxnLst/>
            <a:rect l="l" t="t" r="r" b="b"/>
            <a:pathLst>
              <a:path w="2482973" h="3414088">
                <a:moveTo>
                  <a:pt x="2482974" y="3414088"/>
                </a:moveTo>
                <a:lnTo>
                  <a:pt x="0" y="3414088"/>
                </a:lnTo>
                <a:lnTo>
                  <a:pt x="0" y="0"/>
                </a:lnTo>
                <a:lnTo>
                  <a:pt x="2482974" y="0"/>
                </a:lnTo>
                <a:lnTo>
                  <a:pt x="2482974" y="3414088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5400000" flipV="1">
            <a:off x="-1062723" y="8189641"/>
            <a:ext cx="2125446" cy="3134036"/>
          </a:xfrm>
          <a:custGeom>
            <a:avLst/>
            <a:gdLst/>
            <a:ahLst/>
            <a:cxnLst/>
            <a:rect l="l" t="t" r="r" b="b"/>
            <a:pathLst>
              <a:path w="2125446" h="3134036">
                <a:moveTo>
                  <a:pt x="0" y="3134037"/>
                </a:moveTo>
                <a:lnTo>
                  <a:pt x="2125446" y="3134037"/>
                </a:lnTo>
                <a:lnTo>
                  <a:pt x="2125446" y="0"/>
                </a:lnTo>
                <a:lnTo>
                  <a:pt x="0" y="0"/>
                </a:lnTo>
                <a:lnTo>
                  <a:pt x="0" y="3134037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4821022" y="-708508"/>
            <a:ext cx="1504555" cy="1417017"/>
          </a:xfrm>
          <a:custGeom>
            <a:avLst/>
            <a:gdLst/>
            <a:ahLst/>
            <a:cxnLst/>
            <a:rect l="l" t="t" r="r" b="b"/>
            <a:pathLst>
              <a:path w="1504555" h="1417017">
                <a:moveTo>
                  <a:pt x="0" y="0"/>
                </a:moveTo>
                <a:lnTo>
                  <a:pt x="1504555" y="0"/>
                </a:lnTo>
                <a:lnTo>
                  <a:pt x="1504555" y="1417016"/>
                </a:lnTo>
                <a:lnTo>
                  <a:pt x="0" y="141701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2607099" y="9578492"/>
            <a:ext cx="1504555" cy="1417017"/>
          </a:xfrm>
          <a:custGeom>
            <a:avLst/>
            <a:gdLst/>
            <a:ahLst/>
            <a:cxnLst/>
            <a:rect l="l" t="t" r="r" b="b"/>
            <a:pathLst>
              <a:path w="1504555" h="1417017">
                <a:moveTo>
                  <a:pt x="0" y="0"/>
                </a:moveTo>
                <a:lnTo>
                  <a:pt x="1504555" y="0"/>
                </a:lnTo>
                <a:lnTo>
                  <a:pt x="1504555" y="1417016"/>
                </a:lnTo>
                <a:lnTo>
                  <a:pt x="0" y="141701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241486" y="1385843"/>
            <a:ext cx="15957804" cy="99808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564"/>
              </a:lnSpc>
            </a:pPr>
            <a:r>
              <a:rPr lang="en-US" sz="2400" dirty="0">
                <a:solidFill>
                  <a:srgbClr val="000000"/>
                </a:solidFill>
                <a:latin typeface="Muli"/>
                <a:ea typeface="Muli"/>
                <a:cs typeface="Muli"/>
                <a:sym typeface="Muli"/>
              </a:rPr>
              <a:t>During the workshop, we will showcase Kurt Lewin’s leadership styles: </a:t>
            </a:r>
          </a:p>
          <a:p>
            <a:pPr marL="703835" lvl="1" indent="-351917">
              <a:lnSpc>
                <a:spcPts val="4564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Muli"/>
                <a:ea typeface="Muli"/>
                <a:cs typeface="Muli"/>
                <a:sym typeface="Muli"/>
              </a:rPr>
              <a:t>Democratic: Encouraging group discussions and involvement. </a:t>
            </a:r>
          </a:p>
          <a:p>
            <a:pPr marL="703835" lvl="1" indent="-351917">
              <a:lnSpc>
                <a:spcPts val="4564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Muli"/>
                <a:ea typeface="Muli"/>
                <a:cs typeface="Muli"/>
                <a:sym typeface="Muli"/>
              </a:rPr>
              <a:t>Autocratic: Establishing rules and guidelines for safety. </a:t>
            </a:r>
          </a:p>
          <a:p>
            <a:pPr marL="703835" lvl="1" indent="-351917">
              <a:lnSpc>
                <a:spcPts val="4564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Muli"/>
                <a:ea typeface="Muli"/>
                <a:cs typeface="Muli"/>
                <a:sym typeface="Muli"/>
              </a:rPr>
              <a:t>Laissez-faire: Promoting self-</a:t>
            </a:r>
            <a:r>
              <a:rPr lang="en-US" sz="2400" dirty="0" err="1">
                <a:solidFill>
                  <a:srgbClr val="000000"/>
                </a:solidFill>
                <a:latin typeface="Muli"/>
                <a:ea typeface="Muli"/>
                <a:cs typeface="Muli"/>
                <a:sym typeface="Muli"/>
              </a:rPr>
              <a:t>organisation</a:t>
            </a:r>
            <a:r>
              <a:rPr lang="en-US" sz="2400" dirty="0">
                <a:solidFill>
                  <a:srgbClr val="000000"/>
                </a:solidFill>
                <a:latin typeface="Muli"/>
                <a:ea typeface="Muli"/>
                <a:cs typeface="Muli"/>
                <a:sym typeface="Muli"/>
              </a:rPr>
              <a:t> while exploring and </a:t>
            </a:r>
            <a:r>
              <a:rPr lang="en-US" sz="2400">
                <a:solidFill>
                  <a:srgbClr val="000000"/>
                </a:solidFill>
                <a:latin typeface="Muli"/>
                <a:ea typeface="Muli"/>
                <a:cs typeface="Muli"/>
                <a:sym typeface="Muli"/>
              </a:rPr>
              <a:t>allowing you to </a:t>
            </a:r>
            <a:r>
              <a:rPr lang="en-US" sz="2400" dirty="0">
                <a:solidFill>
                  <a:srgbClr val="000000"/>
                </a:solidFill>
                <a:latin typeface="Muli"/>
                <a:ea typeface="Muli"/>
                <a:cs typeface="Muli"/>
                <a:sym typeface="Muli"/>
              </a:rPr>
              <a:t>work independently  (Kadushin and Harkness, 4014)</a:t>
            </a:r>
          </a:p>
          <a:p>
            <a:pPr marL="703835" lvl="1" indent="-351917">
              <a:lnSpc>
                <a:spcPts val="4564"/>
              </a:lnSpc>
              <a:buFont typeface="Arial"/>
              <a:buChar char="•"/>
            </a:pPr>
            <a:endParaRPr lang="en-US" sz="2400" dirty="0">
              <a:solidFill>
                <a:srgbClr val="000000"/>
              </a:solidFill>
              <a:latin typeface="Muli"/>
              <a:ea typeface="Muli"/>
              <a:cs typeface="Muli"/>
              <a:sym typeface="Muli"/>
            </a:endParaRPr>
          </a:p>
          <a:p>
            <a:pPr marL="351918" lvl="1">
              <a:lnSpc>
                <a:spcPts val="4564"/>
              </a:lnSpc>
            </a:pPr>
            <a:endParaRPr lang="en-US" sz="2400" dirty="0">
              <a:solidFill>
                <a:srgbClr val="000000"/>
              </a:solidFill>
              <a:latin typeface="Muli"/>
              <a:ea typeface="Muli"/>
              <a:cs typeface="Muli"/>
              <a:sym typeface="Muli"/>
            </a:endParaRPr>
          </a:p>
          <a:p>
            <a:pPr>
              <a:lnSpc>
                <a:spcPts val="4564"/>
              </a:lnSpc>
            </a:pPr>
            <a:r>
              <a:rPr lang="en-US" sz="2400" dirty="0">
                <a:solidFill>
                  <a:srgbClr val="000000"/>
                </a:solidFill>
                <a:latin typeface="Muli"/>
                <a:ea typeface="Muli"/>
                <a:cs typeface="Muli"/>
                <a:sym typeface="Muli"/>
              </a:rPr>
              <a:t>Now I’m stepping into the role of a youth worker in practice. </a:t>
            </a:r>
          </a:p>
          <a:p>
            <a:pPr>
              <a:lnSpc>
                <a:spcPts val="4564"/>
              </a:lnSpc>
            </a:pPr>
            <a:endParaRPr lang="en-US" sz="2400" dirty="0">
              <a:solidFill>
                <a:srgbClr val="000000"/>
              </a:solidFill>
              <a:latin typeface="Muli"/>
              <a:ea typeface="Muli"/>
              <a:cs typeface="Muli"/>
              <a:sym typeface="Muli"/>
            </a:endParaRPr>
          </a:p>
          <a:p>
            <a:pPr>
              <a:lnSpc>
                <a:spcPts val="4564"/>
              </a:lnSpc>
            </a:pPr>
            <a:r>
              <a:rPr lang="en-US" sz="2400" dirty="0">
                <a:solidFill>
                  <a:srgbClr val="000000"/>
                </a:solidFill>
                <a:latin typeface="Muli"/>
                <a:ea typeface="Muli"/>
                <a:cs typeface="Muli"/>
                <a:sym typeface="Muli"/>
              </a:rPr>
              <a:t>I will guide you through a participatory activity designed to support teamwork, communication, and following instructions — all linked to young people’s health and well-being.</a:t>
            </a:r>
          </a:p>
          <a:p>
            <a:pPr>
              <a:lnSpc>
                <a:spcPts val="4564"/>
              </a:lnSpc>
            </a:pPr>
            <a:r>
              <a:rPr lang="en-US" sz="2400" dirty="0">
                <a:solidFill>
                  <a:srgbClr val="000000"/>
                </a:solidFill>
                <a:latin typeface="Muli"/>
                <a:ea typeface="Muli"/>
                <a:cs typeface="Muli"/>
                <a:sym typeface="Muli"/>
              </a:rPr>
              <a:t> </a:t>
            </a:r>
          </a:p>
          <a:p>
            <a:pPr>
              <a:lnSpc>
                <a:spcPts val="4564"/>
              </a:lnSpc>
            </a:pPr>
            <a:r>
              <a:rPr lang="en-US" sz="2400" dirty="0">
                <a:solidFill>
                  <a:srgbClr val="000000"/>
                </a:solidFill>
                <a:latin typeface="Muli"/>
                <a:ea typeface="Muli"/>
                <a:cs typeface="Muli"/>
                <a:sym typeface="Muli"/>
              </a:rPr>
              <a:t>Your challenge is a Treasure Hunt. You must work together, interpret the clues, stay safe, and collect every clue from each location. </a:t>
            </a:r>
          </a:p>
          <a:p>
            <a:pPr algn="ctr">
              <a:lnSpc>
                <a:spcPts val="4564"/>
              </a:lnSpc>
            </a:pPr>
            <a:endParaRPr lang="en-US" sz="3260" dirty="0">
              <a:solidFill>
                <a:srgbClr val="000000"/>
              </a:solidFill>
              <a:latin typeface="Muli"/>
              <a:ea typeface="Muli"/>
              <a:cs typeface="Muli"/>
              <a:sym typeface="Muli"/>
            </a:endParaRPr>
          </a:p>
          <a:p>
            <a:pPr algn="ctr">
              <a:lnSpc>
                <a:spcPts val="4564"/>
              </a:lnSpc>
            </a:pPr>
            <a:endParaRPr lang="en-US" sz="3260" dirty="0">
              <a:solidFill>
                <a:srgbClr val="000000"/>
              </a:solidFill>
              <a:latin typeface="Muli"/>
              <a:ea typeface="Muli"/>
              <a:cs typeface="Muli"/>
              <a:sym typeface="Muli"/>
            </a:endParaRPr>
          </a:p>
          <a:p>
            <a:pPr algn="ctr">
              <a:lnSpc>
                <a:spcPts val="4564"/>
              </a:lnSpc>
            </a:pPr>
            <a:endParaRPr lang="en-US" sz="3260" dirty="0">
              <a:solidFill>
                <a:srgbClr val="000000"/>
              </a:solidFill>
              <a:latin typeface="Muli"/>
              <a:ea typeface="Muli"/>
              <a:cs typeface="Muli"/>
              <a:sym typeface="Mul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685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16946671" y="-1105079"/>
            <a:ext cx="2682658" cy="3688654"/>
          </a:xfrm>
          <a:custGeom>
            <a:avLst/>
            <a:gdLst/>
            <a:ahLst/>
            <a:cxnLst/>
            <a:rect l="l" t="t" r="r" b="b"/>
            <a:pathLst>
              <a:path w="2682658" h="3688654">
                <a:moveTo>
                  <a:pt x="2682658" y="3688654"/>
                </a:moveTo>
                <a:lnTo>
                  <a:pt x="0" y="3688654"/>
                </a:lnTo>
                <a:lnTo>
                  <a:pt x="0" y="0"/>
                </a:lnTo>
                <a:lnTo>
                  <a:pt x="2682658" y="0"/>
                </a:lnTo>
                <a:lnTo>
                  <a:pt x="2682658" y="3688654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5400000" flipH="1">
            <a:off x="-1678267" y="-2852499"/>
            <a:ext cx="3332934" cy="4914513"/>
          </a:xfrm>
          <a:custGeom>
            <a:avLst/>
            <a:gdLst/>
            <a:ahLst/>
            <a:cxnLst/>
            <a:rect l="l" t="t" r="r" b="b"/>
            <a:pathLst>
              <a:path w="3332934" h="4914513">
                <a:moveTo>
                  <a:pt x="3332934" y="0"/>
                </a:moveTo>
                <a:lnTo>
                  <a:pt x="0" y="0"/>
                </a:lnTo>
                <a:lnTo>
                  <a:pt x="0" y="4914513"/>
                </a:lnTo>
                <a:lnTo>
                  <a:pt x="3332934" y="4914513"/>
                </a:lnTo>
                <a:lnTo>
                  <a:pt x="3332934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-2394043" y="7115402"/>
            <a:ext cx="4788085" cy="5256381"/>
          </a:xfrm>
          <a:custGeom>
            <a:avLst/>
            <a:gdLst/>
            <a:ahLst/>
            <a:cxnLst/>
            <a:rect l="l" t="t" r="r" b="b"/>
            <a:pathLst>
              <a:path w="4788085" h="5256381">
                <a:moveTo>
                  <a:pt x="0" y="0"/>
                </a:moveTo>
                <a:lnTo>
                  <a:pt x="4788086" y="0"/>
                </a:lnTo>
                <a:lnTo>
                  <a:pt x="4788086" y="5256381"/>
                </a:lnTo>
                <a:lnTo>
                  <a:pt x="0" y="525638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-861897" y="6144817"/>
            <a:ext cx="1723793" cy="1899972"/>
          </a:xfrm>
          <a:custGeom>
            <a:avLst/>
            <a:gdLst/>
            <a:ahLst/>
            <a:cxnLst/>
            <a:rect l="l" t="t" r="r" b="b"/>
            <a:pathLst>
              <a:path w="1723793" h="1899972">
                <a:moveTo>
                  <a:pt x="0" y="0"/>
                </a:moveTo>
                <a:lnTo>
                  <a:pt x="1723794" y="0"/>
                </a:lnTo>
                <a:lnTo>
                  <a:pt x="1723794" y="1899973"/>
                </a:lnTo>
                <a:lnTo>
                  <a:pt x="0" y="189997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6304937" y="687069"/>
            <a:ext cx="5257796" cy="1384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99"/>
              </a:lnSpc>
            </a:pPr>
            <a:r>
              <a:rPr lang="en-US" sz="3999" dirty="0">
                <a:solidFill>
                  <a:srgbClr val="FFFDF1"/>
                </a:solidFill>
                <a:latin typeface="Muli"/>
                <a:ea typeface="Muli"/>
                <a:cs typeface="Muli"/>
                <a:sym typeface="Muli"/>
              </a:rPr>
              <a:t>Todays workshop activity is...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02627" y="2479807"/>
            <a:ext cx="9483454" cy="46958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897"/>
              </a:lnSpc>
            </a:pPr>
            <a:r>
              <a:rPr lang="en-US" sz="13498" b="1" dirty="0">
                <a:solidFill>
                  <a:srgbClr val="FFFDF1"/>
                </a:solidFill>
                <a:latin typeface="Muli Ultra-Bold"/>
                <a:ea typeface="Muli Ultra-Bold"/>
                <a:cs typeface="Muli Ultra-Bold"/>
                <a:sym typeface="Muli Ultra-Bold"/>
              </a:rPr>
              <a:t>A treasure hunt </a:t>
            </a:r>
          </a:p>
        </p:txBody>
      </p:sp>
      <p:sp>
        <p:nvSpPr>
          <p:cNvPr id="8" name="Freeform 8"/>
          <p:cNvSpPr/>
          <p:nvPr/>
        </p:nvSpPr>
        <p:spPr>
          <a:xfrm>
            <a:off x="10634758" y="7841283"/>
            <a:ext cx="1504555" cy="1417017"/>
          </a:xfrm>
          <a:custGeom>
            <a:avLst/>
            <a:gdLst/>
            <a:ahLst/>
            <a:cxnLst/>
            <a:rect l="l" t="t" r="r" b="b"/>
            <a:pathLst>
              <a:path w="1504555" h="1417017">
                <a:moveTo>
                  <a:pt x="0" y="0"/>
                </a:moveTo>
                <a:lnTo>
                  <a:pt x="1504555" y="0"/>
                </a:lnTo>
                <a:lnTo>
                  <a:pt x="1504555" y="1417017"/>
                </a:lnTo>
                <a:lnTo>
                  <a:pt x="0" y="1417017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5400000" flipV="1">
            <a:off x="17139811" y="8318384"/>
            <a:ext cx="2296378" cy="3386080"/>
          </a:xfrm>
          <a:custGeom>
            <a:avLst/>
            <a:gdLst/>
            <a:ahLst/>
            <a:cxnLst/>
            <a:rect l="l" t="t" r="r" b="b"/>
            <a:pathLst>
              <a:path w="2296378" h="3386080">
                <a:moveTo>
                  <a:pt x="0" y="3386080"/>
                </a:moveTo>
                <a:lnTo>
                  <a:pt x="2296378" y="3386080"/>
                </a:lnTo>
                <a:lnTo>
                  <a:pt x="2296378" y="0"/>
                </a:lnTo>
                <a:lnTo>
                  <a:pt x="0" y="0"/>
                </a:lnTo>
                <a:lnTo>
                  <a:pt x="0" y="338608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 flipH="1">
            <a:off x="17258107" y="-1518610"/>
            <a:ext cx="2059787" cy="3037219"/>
          </a:xfrm>
          <a:custGeom>
            <a:avLst/>
            <a:gdLst/>
            <a:ahLst/>
            <a:cxnLst/>
            <a:rect l="l" t="t" r="r" b="b"/>
            <a:pathLst>
              <a:path w="2059787" h="3037219">
                <a:moveTo>
                  <a:pt x="2059786" y="0"/>
                </a:moveTo>
                <a:lnTo>
                  <a:pt x="0" y="0"/>
                </a:lnTo>
                <a:lnTo>
                  <a:pt x="0" y="3037220"/>
                </a:lnTo>
                <a:lnTo>
                  <a:pt x="2059786" y="3037220"/>
                </a:lnTo>
                <a:lnTo>
                  <a:pt x="2059786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6719535" y="7715877"/>
            <a:ext cx="3136930" cy="3443736"/>
          </a:xfrm>
          <a:custGeom>
            <a:avLst/>
            <a:gdLst/>
            <a:ahLst/>
            <a:cxnLst/>
            <a:rect l="l" t="t" r="r" b="b"/>
            <a:pathLst>
              <a:path w="3136930" h="3443736">
                <a:moveTo>
                  <a:pt x="0" y="0"/>
                </a:moveTo>
                <a:lnTo>
                  <a:pt x="3136930" y="0"/>
                </a:lnTo>
                <a:lnTo>
                  <a:pt x="3136930" y="3443736"/>
                </a:lnTo>
                <a:lnTo>
                  <a:pt x="0" y="344373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7723326" y="7079995"/>
            <a:ext cx="1129349" cy="1244773"/>
          </a:xfrm>
          <a:custGeom>
            <a:avLst/>
            <a:gdLst/>
            <a:ahLst/>
            <a:cxnLst/>
            <a:rect l="l" t="t" r="r" b="b"/>
            <a:pathLst>
              <a:path w="1129349" h="1244773">
                <a:moveTo>
                  <a:pt x="0" y="0"/>
                </a:moveTo>
                <a:lnTo>
                  <a:pt x="1129348" y="0"/>
                </a:lnTo>
                <a:lnTo>
                  <a:pt x="1129348" y="1244774"/>
                </a:lnTo>
                <a:lnTo>
                  <a:pt x="0" y="124477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flipH="1" flipV="1">
            <a:off x="-1341329" y="-1105079"/>
            <a:ext cx="2682658" cy="3688654"/>
          </a:xfrm>
          <a:custGeom>
            <a:avLst/>
            <a:gdLst/>
            <a:ahLst/>
            <a:cxnLst/>
            <a:rect l="l" t="t" r="r" b="b"/>
            <a:pathLst>
              <a:path w="2682658" h="3688654">
                <a:moveTo>
                  <a:pt x="2682658" y="3688654"/>
                </a:moveTo>
                <a:lnTo>
                  <a:pt x="0" y="3688654"/>
                </a:lnTo>
                <a:lnTo>
                  <a:pt x="0" y="0"/>
                </a:lnTo>
                <a:lnTo>
                  <a:pt x="2682658" y="0"/>
                </a:lnTo>
                <a:lnTo>
                  <a:pt x="2682658" y="3688654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5400000" flipV="1">
            <a:off x="-1148189" y="8318384"/>
            <a:ext cx="2296378" cy="3386080"/>
          </a:xfrm>
          <a:custGeom>
            <a:avLst/>
            <a:gdLst/>
            <a:ahLst/>
            <a:cxnLst/>
            <a:rect l="l" t="t" r="r" b="b"/>
            <a:pathLst>
              <a:path w="2296378" h="3386080">
                <a:moveTo>
                  <a:pt x="0" y="3386080"/>
                </a:moveTo>
                <a:lnTo>
                  <a:pt x="2296378" y="3386080"/>
                </a:lnTo>
                <a:lnTo>
                  <a:pt x="2296378" y="0"/>
                </a:lnTo>
                <a:lnTo>
                  <a:pt x="0" y="0"/>
                </a:lnTo>
                <a:lnTo>
                  <a:pt x="0" y="338608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0655379" y="9302915"/>
            <a:ext cx="1504555" cy="1417017"/>
          </a:xfrm>
          <a:custGeom>
            <a:avLst/>
            <a:gdLst/>
            <a:ahLst/>
            <a:cxnLst/>
            <a:rect l="l" t="t" r="r" b="b"/>
            <a:pathLst>
              <a:path w="1504555" h="1417017">
                <a:moveTo>
                  <a:pt x="0" y="0"/>
                </a:moveTo>
                <a:lnTo>
                  <a:pt x="1504554" y="0"/>
                </a:lnTo>
                <a:lnTo>
                  <a:pt x="1504554" y="1417017"/>
                </a:lnTo>
                <a:lnTo>
                  <a:pt x="0" y="1417017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2159933" y="747611"/>
            <a:ext cx="3803671" cy="2434349"/>
          </a:xfrm>
          <a:custGeom>
            <a:avLst/>
            <a:gdLst/>
            <a:ahLst/>
            <a:cxnLst/>
            <a:rect l="l" t="t" r="r" b="b"/>
            <a:pathLst>
              <a:path w="3803671" h="2434349">
                <a:moveTo>
                  <a:pt x="0" y="0"/>
                </a:moveTo>
                <a:lnTo>
                  <a:pt x="3803671" y="0"/>
                </a:lnTo>
                <a:lnTo>
                  <a:pt x="3803671" y="2434349"/>
                </a:lnTo>
                <a:lnTo>
                  <a:pt x="0" y="2434349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2888937" y="2087453"/>
            <a:ext cx="6478262" cy="9696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79"/>
              </a:lnSpc>
            </a:pPr>
            <a:r>
              <a:rPr lang="en-US" sz="4800" dirty="0">
                <a:solidFill>
                  <a:srgbClr val="B6685D"/>
                </a:solidFill>
                <a:latin typeface="Muli Ultra-Bold" panose="020B0604020202020204" charset="0"/>
                <a:ea typeface="Muli"/>
                <a:cs typeface="Muli"/>
                <a:sym typeface="Muli"/>
              </a:rPr>
              <a:t>Conclusion</a:t>
            </a:r>
            <a:r>
              <a:rPr lang="en-US" sz="5699" dirty="0">
                <a:solidFill>
                  <a:srgbClr val="B6685D"/>
                </a:solidFill>
                <a:latin typeface="Muli Ultra-Bold" panose="020B0604020202020204" charset="0"/>
                <a:ea typeface="Muli"/>
                <a:cs typeface="Muli"/>
                <a:sym typeface="Muli"/>
              </a:rPr>
              <a:t> 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03186" y="-677769"/>
            <a:ext cx="1504555" cy="1417017"/>
          </a:xfrm>
          <a:custGeom>
            <a:avLst/>
            <a:gdLst/>
            <a:ahLst/>
            <a:cxnLst/>
            <a:rect l="l" t="t" r="r" b="b"/>
            <a:pathLst>
              <a:path w="1504555" h="1417017">
                <a:moveTo>
                  <a:pt x="0" y="0"/>
                </a:moveTo>
                <a:lnTo>
                  <a:pt x="1504555" y="0"/>
                </a:lnTo>
                <a:lnTo>
                  <a:pt x="1504555" y="1417017"/>
                </a:lnTo>
                <a:lnTo>
                  <a:pt x="0" y="1417017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464026" y="3924910"/>
            <a:ext cx="17259300" cy="46894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059"/>
              </a:lnSpc>
            </a:pPr>
            <a:r>
              <a:rPr lang="en-US" sz="2400" dirty="0">
                <a:solidFill>
                  <a:srgbClr val="B6685D"/>
                </a:solidFill>
                <a:latin typeface="Muli" panose="020B0604020202020204" charset="0"/>
                <a:ea typeface="Muli Bold"/>
                <a:cs typeface="Muli Bold"/>
                <a:sym typeface="Muli Bold"/>
              </a:rPr>
              <a:t>This workshop aimed to support communication, teamwork, and the ability to follow instructions—elements that are crucial for the well-being and development of young people.</a:t>
            </a:r>
          </a:p>
          <a:p>
            <a:pPr>
              <a:lnSpc>
                <a:spcPts val="4059"/>
              </a:lnSpc>
            </a:pPr>
            <a:endParaRPr lang="en-US" sz="2400" dirty="0">
              <a:solidFill>
                <a:srgbClr val="B6685D"/>
              </a:solidFill>
              <a:latin typeface="Muli" panose="020B0604020202020204" charset="0"/>
              <a:ea typeface="Muli Bold"/>
              <a:cs typeface="Muli Bold"/>
              <a:sym typeface="Muli Bold"/>
            </a:endParaRPr>
          </a:p>
          <a:p>
            <a:pPr>
              <a:lnSpc>
                <a:spcPts val="4059"/>
              </a:lnSpc>
            </a:pPr>
            <a:r>
              <a:rPr lang="en-US" sz="2400" dirty="0">
                <a:solidFill>
                  <a:srgbClr val="B6685D"/>
                </a:solidFill>
                <a:latin typeface="Muli" panose="020B0604020202020204" charset="0"/>
                <a:ea typeface="Muli Bold"/>
                <a:cs typeface="Muli Bold"/>
                <a:sym typeface="Muli Bold"/>
              </a:rPr>
              <a:t>As a level 5 youth worker, part of my role was to plan, research, and deliver a participatory session that demonstrated professionalism, structure, and positive well-being for young people. </a:t>
            </a:r>
          </a:p>
          <a:p>
            <a:pPr>
              <a:lnSpc>
                <a:spcPts val="4059"/>
              </a:lnSpc>
            </a:pPr>
            <a:endParaRPr lang="en-US" sz="2400" dirty="0">
              <a:solidFill>
                <a:srgbClr val="B6685D"/>
              </a:solidFill>
              <a:latin typeface="Muli" panose="020B0604020202020204" charset="0"/>
              <a:ea typeface="Muli Bold"/>
              <a:cs typeface="Muli Bold"/>
              <a:sym typeface="Muli Bold"/>
            </a:endParaRPr>
          </a:p>
          <a:p>
            <a:pPr>
              <a:lnSpc>
                <a:spcPts val="4059"/>
              </a:lnSpc>
            </a:pPr>
            <a:r>
              <a:rPr lang="en-US" sz="2400" dirty="0">
                <a:solidFill>
                  <a:srgbClr val="B6685D"/>
                </a:solidFill>
                <a:latin typeface="Muli" panose="020B0604020202020204" charset="0"/>
                <a:ea typeface="Muli Bold"/>
                <a:cs typeface="Muli Bold"/>
                <a:sym typeface="Muli Bold"/>
              </a:rPr>
              <a:t>Through the treasure hunt, participants were able to engage actively, negotiate, solve problems, and communicate—all of which support positive emotional and social well-being.</a:t>
            </a:r>
          </a:p>
          <a:p>
            <a:pPr algn="ctr">
              <a:lnSpc>
                <a:spcPts val="4059"/>
              </a:lnSpc>
              <a:spcBef>
                <a:spcPct val="0"/>
              </a:spcBef>
            </a:pPr>
            <a:r>
              <a:rPr lang="en-US" sz="2899" b="1" dirty="0">
                <a:solidFill>
                  <a:srgbClr val="B6685D"/>
                </a:solidFill>
                <a:latin typeface="Muli Ultra-Bold"/>
                <a:ea typeface="Muli Ultra-Bold"/>
                <a:cs typeface="Muli Ultra-Bold"/>
                <a:sym typeface="Muli Ultra-Bold"/>
              </a:rPr>
              <a:t>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1684109" y="9402366"/>
            <a:ext cx="1504555" cy="1417017"/>
          </a:xfrm>
          <a:custGeom>
            <a:avLst/>
            <a:gdLst/>
            <a:ahLst/>
            <a:cxnLst/>
            <a:rect l="l" t="t" r="r" b="b"/>
            <a:pathLst>
              <a:path w="1504555" h="1417017">
                <a:moveTo>
                  <a:pt x="0" y="0"/>
                </a:moveTo>
                <a:lnTo>
                  <a:pt x="1504555" y="0"/>
                </a:lnTo>
                <a:lnTo>
                  <a:pt x="1504555" y="1417017"/>
                </a:lnTo>
                <a:lnTo>
                  <a:pt x="0" y="141701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5400000" flipH="1">
            <a:off x="17328887" y="-987511"/>
            <a:ext cx="1918225" cy="2828482"/>
          </a:xfrm>
          <a:custGeom>
            <a:avLst/>
            <a:gdLst/>
            <a:ahLst/>
            <a:cxnLst/>
            <a:rect l="l" t="t" r="r" b="b"/>
            <a:pathLst>
              <a:path w="1918225" h="2828482">
                <a:moveTo>
                  <a:pt x="1918226" y="0"/>
                </a:moveTo>
                <a:lnTo>
                  <a:pt x="0" y="0"/>
                </a:lnTo>
                <a:lnTo>
                  <a:pt x="0" y="2828482"/>
                </a:lnTo>
                <a:lnTo>
                  <a:pt x="1918226" y="2828482"/>
                </a:lnTo>
                <a:lnTo>
                  <a:pt x="1918226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6827330" y="7612323"/>
            <a:ext cx="2921340" cy="3207060"/>
          </a:xfrm>
          <a:custGeom>
            <a:avLst/>
            <a:gdLst/>
            <a:ahLst/>
            <a:cxnLst/>
            <a:rect l="l" t="t" r="r" b="b"/>
            <a:pathLst>
              <a:path w="2921340" h="3207060">
                <a:moveTo>
                  <a:pt x="0" y="0"/>
                </a:moveTo>
                <a:lnTo>
                  <a:pt x="2921340" y="0"/>
                </a:lnTo>
                <a:lnTo>
                  <a:pt x="2921340" y="3207060"/>
                </a:lnTo>
                <a:lnTo>
                  <a:pt x="0" y="320706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7762134" y="7020143"/>
            <a:ext cx="1051733" cy="1159225"/>
          </a:xfrm>
          <a:custGeom>
            <a:avLst/>
            <a:gdLst/>
            <a:ahLst/>
            <a:cxnLst/>
            <a:rect l="l" t="t" r="r" b="b"/>
            <a:pathLst>
              <a:path w="1051733" h="1159225">
                <a:moveTo>
                  <a:pt x="0" y="0"/>
                </a:moveTo>
                <a:lnTo>
                  <a:pt x="1051732" y="0"/>
                </a:lnTo>
                <a:lnTo>
                  <a:pt x="1051732" y="1159224"/>
                </a:lnTo>
                <a:lnTo>
                  <a:pt x="0" y="115922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3113977" y="2777767"/>
            <a:ext cx="12060046" cy="26803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837"/>
              </a:lnSpc>
            </a:pPr>
            <a:r>
              <a:rPr lang="en-US" sz="15597" b="1">
                <a:solidFill>
                  <a:srgbClr val="B6685D"/>
                </a:solidFill>
                <a:latin typeface="Muli Ultra-Bold"/>
                <a:ea typeface="Muli Ultra-Bold"/>
                <a:cs typeface="Muli Ultra-Bold"/>
                <a:sym typeface="Muli Ultra-Bold"/>
              </a:rPr>
              <a:t>Thank you!</a:t>
            </a:r>
          </a:p>
        </p:txBody>
      </p:sp>
      <p:sp>
        <p:nvSpPr>
          <p:cNvPr id="7" name="Freeform 7"/>
          <p:cNvSpPr/>
          <p:nvPr/>
        </p:nvSpPr>
        <p:spPr>
          <a:xfrm flipH="1" flipV="1">
            <a:off x="-1241487" y="-532383"/>
            <a:ext cx="2482973" cy="3414088"/>
          </a:xfrm>
          <a:custGeom>
            <a:avLst/>
            <a:gdLst/>
            <a:ahLst/>
            <a:cxnLst/>
            <a:rect l="l" t="t" r="r" b="b"/>
            <a:pathLst>
              <a:path w="2482973" h="3414088">
                <a:moveTo>
                  <a:pt x="2482974" y="3414088"/>
                </a:moveTo>
                <a:lnTo>
                  <a:pt x="0" y="3414088"/>
                </a:lnTo>
                <a:lnTo>
                  <a:pt x="0" y="0"/>
                </a:lnTo>
                <a:lnTo>
                  <a:pt x="2482974" y="0"/>
                </a:lnTo>
                <a:lnTo>
                  <a:pt x="2482974" y="3414088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5400000" flipV="1">
            <a:off x="-1062723" y="8189641"/>
            <a:ext cx="2125446" cy="3134036"/>
          </a:xfrm>
          <a:custGeom>
            <a:avLst/>
            <a:gdLst/>
            <a:ahLst/>
            <a:cxnLst/>
            <a:rect l="l" t="t" r="r" b="b"/>
            <a:pathLst>
              <a:path w="2125446" h="3134036">
                <a:moveTo>
                  <a:pt x="0" y="3134037"/>
                </a:moveTo>
                <a:lnTo>
                  <a:pt x="2125446" y="3134037"/>
                </a:lnTo>
                <a:lnTo>
                  <a:pt x="2125446" y="0"/>
                </a:lnTo>
                <a:lnTo>
                  <a:pt x="0" y="0"/>
                </a:lnTo>
                <a:lnTo>
                  <a:pt x="0" y="3134037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3619609" y="-532383"/>
            <a:ext cx="1504555" cy="1417017"/>
          </a:xfrm>
          <a:custGeom>
            <a:avLst/>
            <a:gdLst/>
            <a:ahLst/>
            <a:cxnLst/>
            <a:rect l="l" t="t" r="r" b="b"/>
            <a:pathLst>
              <a:path w="1504555" h="1417017">
                <a:moveTo>
                  <a:pt x="0" y="0"/>
                </a:moveTo>
                <a:lnTo>
                  <a:pt x="1504555" y="0"/>
                </a:lnTo>
                <a:lnTo>
                  <a:pt x="1504555" y="1417017"/>
                </a:lnTo>
                <a:lnTo>
                  <a:pt x="0" y="141701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685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17046513" y="-532383"/>
            <a:ext cx="2482973" cy="3414088"/>
          </a:xfrm>
          <a:custGeom>
            <a:avLst/>
            <a:gdLst/>
            <a:ahLst/>
            <a:cxnLst/>
            <a:rect l="l" t="t" r="r" b="b"/>
            <a:pathLst>
              <a:path w="2482973" h="3414088">
                <a:moveTo>
                  <a:pt x="2482974" y="3414088"/>
                </a:moveTo>
                <a:lnTo>
                  <a:pt x="0" y="3414088"/>
                </a:lnTo>
                <a:lnTo>
                  <a:pt x="0" y="0"/>
                </a:lnTo>
                <a:lnTo>
                  <a:pt x="2482974" y="0"/>
                </a:lnTo>
                <a:lnTo>
                  <a:pt x="2482974" y="3414088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5400000" flipV="1">
            <a:off x="17225277" y="8189641"/>
            <a:ext cx="2125446" cy="3134036"/>
          </a:xfrm>
          <a:custGeom>
            <a:avLst/>
            <a:gdLst/>
            <a:ahLst/>
            <a:cxnLst/>
            <a:rect l="l" t="t" r="r" b="b"/>
            <a:pathLst>
              <a:path w="2125446" h="3134036">
                <a:moveTo>
                  <a:pt x="0" y="3134037"/>
                </a:moveTo>
                <a:lnTo>
                  <a:pt x="2125446" y="3134037"/>
                </a:lnTo>
                <a:lnTo>
                  <a:pt x="2125446" y="0"/>
                </a:lnTo>
                <a:lnTo>
                  <a:pt x="0" y="0"/>
                </a:lnTo>
                <a:lnTo>
                  <a:pt x="0" y="3134037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5400000" flipH="1">
            <a:off x="-1029893" y="-1518610"/>
            <a:ext cx="2059787" cy="3037219"/>
          </a:xfrm>
          <a:custGeom>
            <a:avLst/>
            <a:gdLst/>
            <a:ahLst/>
            <a:cxnLst/>
            <a:rect l="l" t="t" r="r" b="b"/>
            <a:pathLst>
              <a:path w="2059787" h="3037219">
                <a:moveTo>
                  <a:pt x="2059786" y="0"/>
                </a:moveTo>
                <a:lnTo>
                  <a:pt x="0" y="0"/>
                </a:lnTo>
                <a:lnTo>
                  <a:pt x="0" y="3037220"/>
                </a:lnTo>
                <a:lnTo>
                  <a:pt x="2059786" y="3037220"/>
                </a:lnTo>
                <a:lnTo>
                  <a:pt x="2059786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-1568465" y="7715877"/>
            <a:ext cx="3136930" cy="3443736"/>
          </a:xfrm>
          <a:custGeom>
            <a:avLst/>
            <a:gdLst/>
            <a:ahLst/>
            <a:cxnLst/>
            <a:rect l="l" t="t" r="r" b="b"/>
            <a:pathLst>
              <a:path w="3136930" h="3443736">
                <a:moveTo>
                  <a:pt x="0" y="0"/>
                </a:moveTo>
                <a:lnTo>
                  <a:pt x="3136930" y="0"/>
                </a:lnTo>
                <a:lnTo>
                  <a:pt x="3136930" y="3443736"/>
                </a:lnTo>
                <a:lnTo>
                  <a:pt x="0" y="344373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-564674" y="7079995"/>
            <a:ext cx="1129349" cy="1244773"/>
          </a:xfrm>
          <a:custGeom>
            <a:avLst/>
            <a:gdLst/>
            <a:ahLst/>
            <a:cxnLst/>
            <a:rect l="l" t="t" r="r" b="b"/>
            <a:pathLst>
              <a:path w="1129349" h="1244773">
                <a:moveTo>
                  <a:pt x="0" y="0"/>
                </a:moveTo>
                <a:lnTo>
                  <a:pt x="1129348" y="0"/>
                </a:lnTo>
                <a:lnTo>
                  <a:pt x="1129348" y="1244774"/>
                </a:lnTo>
                <a:lnTo>
                  <a:pt x="0" y="124477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1536340">
            <a:off x="8407278" y="9593142"/>
            <a:ext cx="1473444" cy="1387716"/>
          </a:xfrm>
          <a:custGeom>
            <a:avLst/>
            <a:gdLst/>
            <a:ahLst/>
            <a:cxnLst/>
            <a:rect l="l" t="t" r="r" b="b"/>
            <a:pathLst>
              <a:path w="1473444" h="1387716">
                <a:moveTo>
                  <a:pt x="0" y="0"/>
                </a:moveTo>
                <a:lnTo>
                  <a:pt x="1473444" y="0"/>
                </a:lnTo>
                <a:lnTo>
                  <a:pt x="1473444" y="1387716"/>
                </a:lnTo>
                <a:lnTo>
                  <a:pt x="0" y="138771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3424961" y="1409700"/>
            <a:ext cx="11020955" cy="9696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79"/>
              </a:lnSpc>
            </a:pPr>
            <a:r>
              <a:rPr lang="en-US" sz="5699" dirty="0">
                <a:solidFill>
                  <a:srgbClr val="FFFDF1"/>
                </a:solidFill>
                <a:latin typeface="Muli Ultra-Bold" panose="020B0604020202020204" charset="0"/>
                <a:ea typeface="Muli"/>
                <a:cs typeface="Muli"/>
                <a:sym typeface="Muli"/>
              </a:rPr>
              <a:t>Reference list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24366" y="3079186"/>
            <a:ext cx="16222147" cy="15582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080"/>
              </a:lnSpc>
              <a:spcBef>
                <a:spcPct val="0"/>
              </a:spcBef>
            </a:pPr>
            <a:r>
              <a:rPr lang="en-US" sz="2400" b="1" dirty="0">
                <a:solidFill>
                  <a:srgbClr val="FFFDF1"/>
                </a:solidFill>
                <a:latin typeface="Muli" panose="020B0604020202020204" charset="0"/>
                <a:ea typeface="Muli Ultra-Bold"/>
                <a:cs typeface="Muli Ultra-Bold"/>
                <a:sym typeface="Muli Ultra-Bold"/>
              </a:rPr>
              <a:t>Jeffs, T. and Smith, M. (2010) </a:t>
            </a:r>
            <a:r>
              <a:rPr lang="en-US" sz="2400" b="1" i="1" dirty="0">
                <a:solidFill>
                  <a:srgbClr val="FFFDF1"/>
                </a:solidFill>
                <a:latin typeface="Muli" panose="020B0604020202020204" charset="0"/>
                <a:ea typeface="Muli Ultra-Bold"/>
                <a:cs typeface="Muli Ultra-Bold"/>
                <a:sym typeface="Muli Ultra-Bold"/>
              </a:rPr>
              <a:t>Youth work practice</a:t>
            </a:r>
            <a:r>
              <a:rPr lang="en-US" sz="2400" b="1" dirty="0">
                <a:solidFill>
                  <a:srgbClr val="FFFDF1"/>
                </a:solidFill>
                <a:latin typeface="Muli" panose="020B0604020202020204" charset="0"/>
                <a:ea typeface="Muli Ultra-Bold"/>
                <a:cs typeface="Muli Ultra-Bold"/>
                <a:sym typeface="Muli Ultra-Bold"/>
              </a:rPr>
              <a:t>. Basingstoke: Palgrave Macmillan</a:t>
            </a:r>
          </a:p>
          <a:p>
            <a:pPr>
              <a:lnSpc>
                <a:spcPts val="3080"/>
              </a:lnSpc>
              <a:spcBef>
                <a:spcPct val="0"/>
              </a:spcBef>
            </a:pPr>
            <a:endParaRPr lang="en-US" sz="2400" b="1" dirty="0">
              <a:solidFill>
                <a:srgbClr val="FFFDF1"/>
              </a:solidFill>
              <a:latin typeface="Muli" panose="020B0604020202020204" charset="0"/>
              <a:ea typeface="Muli Ultra-Bold"/>
              <a:cs typeface="Muli Ultra-Bold"/>
              <a:sym typeface="Muli Ultra-Bold"/>
            </a:endParaRPr>
          </a:p>
          <a:p>
            <a:pPr>
              <a:lnSpc>
                <a:spcPts val="3080"/>
              </a:lnSpc>
              <a:spcBef>
                <a:spcPct val="0"/>
              </a:spcBef>
            </a:pPr>
            <a:r>
              <a:rPr lang="en-US" sz="2400" b="1" dirty="0" err="1">
                <a:solidFill>
                  <a:srgbClr val="FFFDF1"/>
                </a:solidFill>
                <a:latin typeface="Muli" panose="020B0604020202020204" charset="0"/>
                <a:ea typeface="Muli Ultra-Bold"/>
                <a:cs typeface="Muli Ultra-Bold"/>
                <a:sym typeface="Muli Ultra-Bold"/>
              </a:rPr>
              <a:t>Kadushin</a:t>
            </a:r>
            <a:r>
              <a:rPr lang="en-US" sz="2400" b="1" dirty="0">
                <a:solidFill>
                  <a:srgbClr val="FFFDF1"/>
                </a:solidFill>
                <a:latin typeface="Muli" panose="020B0604020202020204" charset="0"/>
                <a:ea typeface="Muli Ultra-Bold"/>
                <a:cs typeface="Muli Ultra-Bold"/>
                <a:sym typeface="Muli Ultra-Bold"/>
              </a:rPr>
              <a:t>, A. and Harkness, D. (2014) </a:t>
            </a:r>
            <a:r>
              <a:rPr lang="en-US" sz="2400" b="1" i="1" dirty="0">
                <a:solidFill>
                  <a:srgbClr val="FFFDF1"/>
                </a:solidFill>
                <a:latin typeface="Muli" panose="020B0604020202020204" charset="0"/>
                <a:ea typeface="Muli Ultra-Bold"/>
                <a:cs typeface="Muli Ultra-Bold"/>
                <a:sym typeface="Muli Ultra-Bold"/>
              </a:rPr>
              <a:t>Supervision in Social Work</a:t>
            </a:r>
            <a:r>
              <a:rPr lang="en-US" sz="2400" b="1" dirty="0">
                <a:solidFill>
                  <a:srgbClr val="FFFDF1"/>
                </a:solidFill>
                <a:latin typeface="Muli" panose="020B0604020202020204" charset="0"/>
                <a:ea typeface="Muli Ultra-Bold"/>
                <a:cs typeface="Muli Ultra-Bold"/>
                <a:sym typeface="Muli Ultra-Bold"/>
              </a:rPr>
              <a:t>. 5</a:t>
            </a:r>
            <a:r>
              <a:rPr lang="en-US" sz="2400" b="1" baseline="30000" dirty="0">
                <a:solidFill>
                  <a:srgbClr val="FFFDF1"/>
                </a:solidFill>
                <a:latin typeface="Muli" panose="020B0604020202020204" charset="0"/>
                <a:ea typeface="Muli Ultra-Bold"/>
                <a:cs typeface="Muli Ultra-Bold"/>
                <a:sym typeface="Muli Ultra-Bold"/>
              </a:rPr>
              <a:t>th</a:t>
            </a:r>
            <a:r>
              <a:rPr lang="en-US" sz="2400" b="1" dirty="0">
                <a:solidFill>
                  <a:srgbClr val="FFFDF1"/>
                </a:solidFill>
                <a:latin typeface="Muli" panose="020B0604020202020204" charset="0"/>
                <a:ea typeface="Muli Ultra-Bold"/>
                <a:cs typeface="Muli Ultra-Bold"/>
                <a:sym typeface="Muli Ultra-Bold"/>
              </a:rPr>
              <a:t> edn. New York: Columbia University Press.</a:t>
            </a:r>
          </a:p>
          <a:p>
            <a:pPr>
              <a:lnSpc>
                <a:spcPts val="3080"/>
              </a:lnSpc>
              <a:spcBef>
                <a:spcPct val="0"/>
              </a:spcBef>
            </a:pPr>
            <a:endParaRPr lang="en-US" sz="2200" b="1" dirty="0">
              <a:solidFill>
                <a:srgbClr val="FFFDF1"/>
              </a:solidFill>
              <a:latin typeface="Muli Ultra-Bold"/>
              <a:ea typeface="Muli Ultra-Bold"/>
              <a:cs typeface="Muli Ultra-Bold"/>
              <a:sym typeface="Muli Ultra-Bold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1612880" y="4672964"/>
            <a:ext cx="15062240" cy="3656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079"/>
              </a:lnSpc>
              <a:spcBef>
                <a:spcPct val="0"/>
              </a:spcBef>
            </a:pPr>
            <a:endParaRPr lang="en-US" sz="2199" b="1" dirty="0">
              <a:solidFill>
                <a:srgbClr val="FFFDF1"/>
              </a:solidFill>
              <a:latin typeface="Muli Ultra-Bold"/>
              <a:ea typeface="Muli Ultra-Bold"/>
              <a:cs typeface="Muli Ultra-Bold"/>
              <a:sym typeface="Muli Ultra-Bold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391</Words>
  <Application>Microsoft Office PowerPoint</Application>
  <PresentationFormat>Custom</PresentationFormat>
  <Paragraphs>38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Calibri</vt:lpstr>
      <vt:lpstr>Muli Ultra-Bold</vt:lpstr>
      <vt:lpstr>Arial</vt:lpstr>
      <vt:lpstr>Muli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by Melanie Foxall</dc:title>
  <dc:creator>Melanie</dc:creator>
  <cp:lastModifiedBy>Mel Foxall (2405523)</cp:lastModifiedBy>
  <cp:revision>3</cp:revision>
  <dcterms:created xsi:type="dcterms:W3CDTF">2006-08-16T00:00:00Z</dcterms:created>
  <dcterms:modified xsi:type="dcterms:W3CDTF">2026-01-09T09:53:05Z</dcterms:modified>
  <dc:identifier>DAG7lBAG8yo</dc:identifier>
</cp:coreProperties>
</file>