
<file path=[Content_Types].xml><?xml version="1.0" encoding="utf-8"?>
<Types xmlns="http://schemas.openxmlformats.org/package/2006/content-types">
  <Default Extension="fntdata" ContentType="application/x-fontdata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8"/>
  </p:notesMasterIdLst>
  <p:sldIdLst>
    <p:sldId id="256" r:id="rId2"/>
    <p:sldId id="257" r:id="rId3"/>
    <p:sldId id="274" r:id="rId4"/>
    <p:sldId id="258" r:id="rId5"/>
    <p:sldId id="275" r:id="rId6"/>
    <p:sldId id="276" r:id="rId7"/>
    <p:sldId id="279" r:id="rId8"/>
    <p:sldId id="280" r:id="rId9"/>
    <p:sldId id="277" r:id="rId10"/>
    <p:sldId id="261" r:id="rId11"/>
    <p:sldId id="260" r:id="rId12"/>
    <p:sldId id="262" r:id="rId13"/>
    <p:sldId id="259" r:id="rId14"/>
    <p:sldId id="263" r:id="rId15"/>
    <p:sldId id="281" r:id="rId16"/>
    <p:sldId id="264" r:id="rId17"/>
  </p:sldIdLst>
  <p:sldSz cx="9144000" cy="5143500" type="screen16x9"/>
  <p:notesSz cx="6858000" cy="9144000"/>
  <p:embeddedFontLst>
    <p:embeddedFont>
      <p:font typeface="Avenir" panose="02000503020000020003" pitchFamily="2" charset="0"/>
      <p:regular r:id="rId19"/>
      <p:italic r:id="rId20"/>
    </p:embeddedFont>
    <p:embeddedFont>
      <p:font typeface="Avenir Book" panose="02000503020000020003" pitchFamily="2" charset="0"/>
      <p:regular r:id="rId21"/>
      <p:italic r:id="rId22"/>
    </p:embeddedFont>
    <p:embeddedFont>
      <p:font typeface="Open Sans" panose="020B0606030504020204" pitchFamily="34" charset="0"/>
      <p:regular r:id="rId23"/>
      <p:bold r:id="rId24"/>
      <p:italic r:id="rId25"/>
      <p:boldItalic r:id="rId26"/>
    </p:embeddedFont>
    <p:embeddedFont>
      <p:font typeface="PT Sans Narrow" panose="020B0506020203020204" pitchFamily="34" charset="77"/>
      <p:regular r:id="rId27"/>
      <p:bold r:id="rId28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90"/>
  </p:normalViewPr>
  <p:slideViewPr>
    <p:cSldViewPr snapToGrid="0">
      <p:cViewPr varScale="1">
        <p:scale>
          <a:sx n="133" d="100"/>
          <a:sy n="133" d="100"/>
        </p:scale>
        <p:origin x="504" y="17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26" Type="http://schemas.openxmlformats.org/officeDocument/2006/relationships/font" Target="fonts/font8.fntdata"/><Relationship Id="rId3" Type="http://schemas.openxmlformats.org/officeDocument/2006/relationships/slide" Target="slides/slide2.xml"/><Relationship Id="rId21" Type="http://schemas.openxmlformats.org/officeDocument/2006/relationships/font" Target="fonts/font3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7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2.fntdata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6.fntdata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5.fntdata"/><Relationship Id="rId28" Type="http://schemas.openxmlformats.org/officeDocument/2006/relationships/font" Target="fonts/font10.fntdata"/><Relationship Id="rId10" Type="http://schemas.openxmlformats.org/officeDocument/2006/relationships/slide" Target="slides/slide9.xml"/><Relationship Id="rId19" Type="http://schemas.openxmlformats.org/officeDocument/2006/relationships/font" Target="fonts/font1.fntdata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4.fntdata"/><Relationship Id="rId27" Type="http://schemas.openxmlformats.org/officeDocument/2006/relationships/font" Target="fonts/font9.fntdata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4" name="Google Shape;64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9" name="Google Shape;69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9" name="Google Shape;69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3809549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5" name="Google Shape;75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" name="Google Shape;97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9" name="Google Shape;89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" name="Google Shape;103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1" name="Google Shape;111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99894801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7" name="Google Shape;117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Google Shape;10;p2"/>
          <p:cNvCxnSpPr/>
          <p:nvPr/>
        </p:nvCxnSpPr>
        <p:spPr>
          <a:xfrm>
            <a:off x="7007735" y="3176888"/>
            <a:ext cx="562200" cy="0"/>
          </a:xfrm>
          <a:prstGeom prst="straightConnector1">
            <a:avLst/>
          </a:prstGeom>
          <a:noFill/>
          <a:ln w="7620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1" name="Google Shape;11;p2"/>
          <p:cNvCxnSpPr/>
          <p:nvPr/>
        </p:nvCxnSpPr>
        <p:spPr>
          <a:xfrm>
            <a:off x="1575035" y="3158252"/>
            <a:ext cx="562200" cy="0"/>
          </a:xfrm>
          <a:prstGeom prst="straightConnector1">
            <a:avLst/>
          </a:prstGeom>
          <a:noFill/>
          <a:ln w="7620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</p:cxnSp>
      <p:grpSp>
        <p:nvGrpSpPr>
          <p:cNvPr id="12" name="Google Shape;12;p2"/>
          <p:cNvGrpSpPr/>
          <p:nvPr/>
        </p:nvGrpSpPr>
        <p:grpSpPr>
          <a:xfrm>
            <a:off x="1004144" y="1022025"/>
            <a:ext cx="7136669" cy="152400"/>
            <a:chOff x="1346429" y="1011300"/>
            <a:chExt cx="6452100" cy="152400"/>
          </a:xfrm>
        </p:grpSpPr>
        <p:cxnSp>
          <p:nvCxnSpPr>
            <p:cNvPr id="13" name="Google Shape;13;p2"/>
            <p:cNvCxnSpPr/>
            <p:nvPr/>
          </p:nvCxnSpPr>
          <p:spPr>
            <a:xfrm rot="10800000">
              <a:off x="1346429" y="1011300"/>
              <a:ext cx="6452100" cy="0"/>
            </a:xfrm>
            <a:prstGeom prst="straightConnector1">
              <a:avLst/>
            </a:prstGeom>
            <a:noFill/>
            <a:ln w="76200" cap="flat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</p:cxnSp>
        <p:cxnSp>
          <p:nvCxnSpPr>
            <p:cNvPr id="14" name="Google Shape;14;p2"/>
            <p:cNvCxnSpPr/>
            <p:nvPr/>
          </p:nvCxnSpPr>
          <p:spPr>
            <a:xfrm rot="10800000">
              <a:off x="1346429" y="1163700"/>
              <a:ext cx="6452100" cy="0"/>
            </a:xfrm>
            <a:prstGeom prst="straightConnector1">
              <a:avLst/>
            </a:prstGeom>
            <a:noFill/>
            <a:ln w="9525" cap="flat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</p:cxnSp>
      </p:grpSp>
      <p:grpSp>
        <p:nvGrpSpPr>
          <p:cNvPr id="15" name="Google Shape;15;p2"/>
          <p:cNvGrpSpPr/>
          <p:nvPr/>
        </p:nvGrpSpPr>
        <p:grpSpPr>
          <a:xfrm>
            <a:off x="1004151" y="3969100"/>
            <a:ext cx="7136669" cy="152400"/>
            <a:chOff x="1346435" y="3969088"/>
            <a:chExt cx="6452100" cy="152400"/>
          </a:xfrm>
        </p:grpSpPr>
        <p:cxnSp>
          <p:nvCxnSpPr>
            <p:cNvPr id="16" name="Google Shape;16;p2"/>
            <p:cNvCxnSpPr/>
            <p:nvPr/>
          </p:nvCxnSpPr>
          <p:spPr>
            <a:xfrm>
              <a:off x="1346435" y="4121488"/>
              <a:ext cx="6452100" cy="0"/>
            </a:xfrm>
            <a:prstGeom prst="straightConnector1">
              <a:avLst/>
            </a:prstGeom>
            <a:noFill/>
            <a:ln w="76200" cap="flat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</p:cxnSp>
        <p:cxnSp>
          <p:nvCxnSpPr>
            <p:cNvPr id="17" name="Google Shape;17;p2"/>
            <p:cNvCxnSpPr/>
            <p:nvPr/>
          </p:nvCxnSpPr>
          <p:spPr>
            <a:xfrm>
              <a:off x="1346435" y="3969088"/>
              <a:ext cx="6452100" cy="0"/>
            </a:xfrm>
            <a:prstGeom prst="straightConnector1">
              <a:avLst/>
            </a:prstGeom>
            <a:noFill/>
            <a:ln w="9525" cap="flat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</p:cxnSp>
      </p:grpSp>
      <p:sp>
        <p:nvSpPr>
          <p:cNvPr id="18" name="Google Shape;18;p2"/>
          <p:cNvSpPr txBox="1">
            <a:spLocks noGrp="1"/>
          </p:cNvSpPr>
          <p:nvPr>
            <p:ph type="ctrTitle"/>
          </p:nvPr>
        </p:nvSpPr>
        <p:spPr>
          <a:xfrm>
            <a:off x="1004150" y="1751764"/>
            <a:ext cx="7136700" cy="102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9pPr>
          </a:lstStyle>
          <a:p>
            <a:endParaRPr/>
          </a:p>
        </p:txBody>
      </p:sp>
      <p:sp>
        <p:nvSpPr>
          <p:cNvPr id="19" name="Google Shape;19;p2"/>
          <p:cNvSpPr txBox="1">
            <a:spLocks noGrp="1"/>
          </p:cNvSpPr>
          <p:nvPr>
            <p:ph type="subTitle" idx="1"/>
          </p:nvPr>
        </p:nvSpPr>
        <p:spPr>
          <a:xfrm>
            <a:off x="2137225" y="2850039"/>
            <a:ext cx="4870500" cy="7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20" name="Google Shape;20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3"/>
          <p:cNvSpPr/>
          <p:nvPr/>
        </p:nvSpPr>
        <p:spPr>
          <a:xfrm>
            <a:off x="-75" y="5045700"/>
            <a:ext cx="9144000" cy="978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" name="Google Shape;23;p3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70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24" name="Google Shape;24;p3"/>
          <p:cNvSpPr txBox="1">
            <a:spLocks noGrp="1"/>
          </p:cNvSpPr>
          <p:nvPr>
            <p:ph type="body" idx="1"/>
          </p:nvPr>
        </p:nvSpPr>
        <p:spPr>
          <a:xfrm>
            <a:off x="311700" y="1266325"/>
            <a:ext cx="8520600" cy="330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5" name="Google Shape;2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4"/>
          <p:cNvSpPr/>
          <p:nvPr/>
        </p:nvSpPr>
        <p:spPr>
          <a:xfrm>
            <a:off x="-50" y="2571900"/>
            <a:ext cx="9144000" cy="2571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" name="Google Shape;28;p4"/>
          <p:cNvSpPr txBox="1">
            <a:spLocks noGrp="1"/>
          </p:cNvSpPr>
          <p:nvPr>
            <p:ph type="title"/>
          </p:nvPr>
        </p:nvSpPr>
        <p:spPr>
          <a:xfrm>
            <a:off x="311700" y="814800"/>
            <a:ext cx="8571300" cy="94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70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body" idx="1"/>
          </p:nvPr>
        </p:nvSpPr>
        <p:spPr>
          <a:xfrm>
            <a:off x="311700" y="1266175"/>
            <a:ext cx="3999900" cy="330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3" name="Google Shape;33;p5"/>
          <p:cNvSpPr txBox="1">
            <a:spLocks noGrp="1"/>
          </p:cNvSpPr>
          <p:nvPr>
            <p:ph type="body" idx="2"/>
          </p:nvPr>
        </p:nvSpPr>
        <p:spPr>
          <a:xfrm>
            <a:off x="4832400" y="1266175"/>
            <a:ext cx="3999900" cy="330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4" name="Google Shape;3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70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37" name="Google Shape;3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40" name="Google Shape;4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41" name="Google Shape;4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bg>
      <p:bgPr>
        <a:solidFill>
          <a:schemeClr val="accent6"/>
        </a:solidFill>
        <a:effectLst/>
      </p:bgPr>
    </p:bg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8"/>
          <p:cNvSpPr txBox="1">
            <a:spLocks noGrp="1"/>
          </p:cNvSpPr>
          <p:nvPr>
            <p:ph type="title"/>
          </p:nvPr>
        </p:nvSpPr>
        <p:spPr>
          <a:xfrm>
            <a:off x="490250" y="526350"/>
            <a:ext cx="5613600" cy="409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sz="5400" b="0">
                <a:solidFill>
                  <a:schemeClr val="dk2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sz="5400" b="0">
                <a:solidFill>
                  <a:schemeClr val="dk2"/>
                </a:solidFill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sz="5400" b="0">
                <a:solidFill>
                  <a:schemeClr val="dk2"/>
                </a:solidFill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sz="5400" b="0">
                <a:solidFill>
                  <a:schemeClr val="dk2"/>
                </a:solidFill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sz="5400" b="0">
                <a:solidFill>
                  <a:schemeClr val="dk2"/>
                </a:solidFill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sz="5400" b="0">
                <a:solidFill>
                  <a:schemeClr val="dk2"/>
                </a:solidFill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sz="5400" b="0">
                <a:solidFill>
                  <a:schemeClr val="dk2"/>
                </a:solidFill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sz="5400" b="0">
                <a:solidFill>
                  <a:schemeClr val="dk2"/>
                </a:solidFill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sz="5400" b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44" name="Google Shape;4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9"/>
          <p:cNvSpPr/>
          <p:nvPr/>
        </p:nvSpPr>
        <p:spPr>
          <a:xfrm>
            <a:off x="4572000" y="0"/>
            <a:ext cx="4572000" cy="51435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47" name="Google Shape;47;p9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48" name="Google Shape;48;p9"/>
          <p:cNvSpPr txBox="1">
            <a:spLocks noGrp="1"/>
          </p:cNvSpPr>
          <p:nvPr>
            <p:ph type="title"/>
          </p:nvPr>
        </p:nvSpPr>
        <p:spPr>
          <a:xfrm>
            <a:off x="265500" y="1039675"/>
            <a:ext cx="4045200" cy="167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49" name="Google Shape;49;p9"/>
          <p:cNvSpPr txBox="1">
            <a:spLocks noGrp="1"/>
          </p:cNvSpPr>
          <p:nvPr>
            <p:ph type="subTitle" idx="1"/>
          </p:nvPr>
        </p:nvSpPr>
        <p:spPr>
          <a:xfrm>
            <a:off x="265500" y="2726875"/>
            <a:ext cx="4045200" cy="123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50" name="Google Shape;50;p9"/>
          <p:cNvSpPr txBox="1">
            <a:spLocks noGrp="1"/>
          </p:cNvSpPr>
          <p:nvPr>
            <p:ph type="body" idx="2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429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marL="914400" lvl="1" indent="-3175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marL="1371600" lvl="2" indent="-3175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marL="1828800" lvl="3" indent="-3175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marL="2286000" lvl="4" indent="-3175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marL="2743200" lvl="5" indent="-3175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marL="3200400" lvl="6" indent="-3175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marL="3657600" lvl="7" indent="-3175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marL="4114800" lvl="8" indent="-3175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1" name="Google Shape;51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0"/>
          <p:cNvSpPr txBox="1">
            <a:spLocks noGrp="1"/>
          </p:cNvSpPr>
          <p:nvPr>
            <p:ph type="body" idx="1"/>
          </p:nvPr>
        </p:nvSpPr>
        <p:spPr>
          <a:xfrm>
            <a:off x="311700" y="4230725"/>
            <a:ext cx="5998800" cy="59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T Sans Narrow"/>
              <a:buNone/>
              <a:defRPr sz="2400">
                <a:latin typeface="PT Sans Narrow"/>
                <a:ea typeface="PT Sans Narrow"/>
                <a:cs typeface="PT Sans Narrow"/>
                <a:sym typeface="PT Sans Narrow"/>
              </a:defRPr>
            </a:lvl1pPr>
          </a:lstStyle>
          <a:p>
            <a:endParaRPr/>
          </a:p>
        </p:txBody>
      </p:sp>
      <p:sp>
        <p:nvSpPr>
          <p:cNvPr id="54" name="Google Shape;54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11"/>
          <p:cNvSpPr/>
          <p:nvPr/>
        </p:nvSpPr>
        <p:spPr>
          <a:xfrm>
            <a:off x="-75" y="5045700"/>
            <a:ext cx="9144000" cy="9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7" name="Google Shape;57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304850"/>
            <a:ext cx="8520600" cy="153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8" name="Google Shape;58;p11"/>
          <p:cNvSpPr txBox="1">
            <a:spLocks noGrp="1"/>
          </p:cNvSpPr>
          <p:nvPr>
            <p:ph type="body" idx="1"/>
          </p:nvPr>
        </p:nvSpPr>
        <p:spPr>
          <a:xfrm>
            <a:off x="311700" y="2995650"/>
            <a:ext cx="8520600" cy="10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59" name="Google Shape;59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tropic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70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sz="3600" b="1" i="0" u="none" strike="noStrike" cap="none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sz="3600" b="1" i="0" u="none" strike="noStrike" cap="none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sz="3600" b="1" i="0" u="none" strike="noStrike" cap="none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sz="3600" b="1" i="0" u="none" strike="noStrike" cap="none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sz="3600" b="1" i="0" u="none" strike="noStrike" cap="none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sz="3600" b="1" i="0" u="none" strike="noStrike" cap="none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sz="3600" b="1" i="0" u="none" strike="noStrike" cap="none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sz="3600" b="1" i="0" u="none" strike="noStrike" cap="none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sz="3600" b="1" i="0" u="none" strike="noStrike" cap="none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266325"/>
            <a:ext cx="8520600" cy="330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Open Sans"/>
              <a:buChar char="●"/>
              <a:defRPr sz="18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○"/>
              <a:defRPr sz="14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■"/>
              <a:defRPr sz="14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●"/>
              <a:defRPr sz="14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○"/>
              <a:defRPr sz="14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■"/>
              <a:defRPr sz="14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●"/>
              <a:defRPr sz="14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○"/>
              <a:defRPr sz="14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Open Sans"/>
              <a:buChar char="■"/>
              <a:defRPr sz="14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oc.gov/item/ihas.200154271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Batsheva_Dance_Company" TargetMode="External"/><Relationship Id="rId2" Type="http://schemas.openxmlformats.org/officeDocument/2006/relationships/hyperlink" Target="https://en.wikipedia.org/wiki/Bethsab%C3%A9e_de_Rothschild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en.wikipedia.org/wiki/Maple_Leaf_Rag_(ballet)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pXpcOIULGC4" TargetMode="External"/><Relationship Id="rId3" Type="http://schemas.openxmlformats.org/officeDocument/2006/relationships/hyperlink" Target="https://www.youtube.com/watch?v=cZ2tG5TPANA" TargetMode="External"/><Relationship Id="rId7" Type="http://schemas.openxmlformats.org/officeDocument/2006/relationships/hyperlink" Target="https://www.youtube.com/watch?v=uC6MYB5Y-k4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I-lcFwPJUXQ&amp;t=296s" TargetMode="External"/><Relationship Id="rId5" Type="http://schemas.openxmlformats.org/officeDocument/2006/relationships/hyperlink" Target="https://www.youtube.com/watch?v=itKJXEoBWWg" TargetMode="External"/><Relationship Id="rId4" Type="http://schemas.openxmlformats.org/officeDocument/2006/relationships/hyperlink" Target="https://www.youtube.com/watch?v=vitRYWTQuys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kbJelkj5pUU" TargetMode="External"/><Relationship Id="rId3" Type="http://schemas.openxmlformats.org/officeDocument/2006/relationships/hyperlink" Target="https://www.youtube.com/watch?v=KVKGN9xZXHc" TargetMode="External"/><Relationship Id="rId7" Type="http://schemas.openxmlformats.org/officeDocument/2006/relationships/hyperlink" Target="https://www.youtube.com/watch?v=6KIn6xHbSZg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91y-NEdTj-g" TargetMode="External"/><Relationship Id="rId5" Type="http://schemas.openxmlformats.org/officeDocument/2006/relationships/hyperlink" Target="https://www.youtube.com/watch?v=PTdyDOWtE2Q" TargetMode="External"/><Relationship Id="rId4" Type="http://schemas.openxmlformats.org/officeDocument/2006/relationships/hyperlink" Target="https://www.youtube.com/watch?v=XmgaKGSxQVw&amp;t=236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3"/>
          <p:cNvSpPr txBox="1"/>
          <p:nvPr/>
        </p:nvSpPr>
        <p:spPr>
          <a:xfrm>
            <a:off x="1084729" y="586067"/>
            <a:ext cx="6974542" cy="39713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GB" sz="2000" b="1" i="0" u="none" strike="noStrike" cap="none" dirty="0">
                <a:solidFill>
                  <a:srgbClr val="000000"/>
                </a:solidFill>
                <a:latin typeface="Avenir"/>
                <a:ea typeface="Avenir"/>
                <a:cs typeface="Avenir"/>
                <a:sym typeface="Avenir"/>
              </a:rPr>
              <a:t>Dance In Context</a:t>
            </a:r>
            <a:endParaRPr sz="2000" b="1" i="0" u="none" strike="noStrike" cap="none" dirty="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200" b="1" i="0" u="none" strike="noStrike" cap="none" dirty="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 b="1" i="0" u="none" strike="noStrike" cap="none" dirty="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 i="0" u="none" strike="noStrike" cap="none" dirty="0">
                <a:solidFill>
                  <a:srgbClr val="000000"/>
                </a:solidFill>
                <a:latin typeface="Avenir"/>
                <a:ea typeface="Avenir"/>
                <a:cs typeface="Avenir"/>
                <a:sym typeface="Avenir"/>
              </a:rPr>
              <a:t>Lecture: Martha Graham</a:t>
            </a:r>
            <a:endParaRPr dirty="0"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 b="1" i="0" u="none" strike="noStrike" cap="none" dirty="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 i="0" u="none" strike="noStrike" cap="none" dirty="0">
                <a:solidFill>
                  <a:srgbClr val="000000"/>
                </a:solidFill>
                <a:latin typeface="Avenir"/>
                <a:ea typeface="Avenir"/>
                <a:cs typeface="Avenir"/>
                <a:sym typeface="Avenir"/>
              </a:rPr>
              <a:t>Lecture Content: </a:t>
            </a:r>
            <a:r>
              <a:rPr lang="en-GB" sz="1200" b="0" i="0" u="none" strike="noStrike" cap="none" dirty="0">
                <a:solidFill>
                  <a:srgbClr val="000000"/>
                </a:solidFill>
                <a:latin typeface="Avenir"/>
                <a:ea typeface="Avenir"/>
                <a:cs typeface="Avenir"/>
                <a:sym typeface="Avenir"/>
              </a:rPr>
              <a:t>During this session, you will</a:t>
            </a:r>
            <a:endParaRPr sz="1200" b="0" i="0" u="none" strike="noStrike" cap="none" dirty="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0" i="0" u="none" strike="noStrike" cap="none" dirty="0">
                <a:solidFill>
                  <a:srgbClr val="000000"/>
                </a:solidFill>
                <a:latin typeface="Avenir"/>
                <a:ea typeface="Avenir"/>
                <a:cs typeface="Avenir"/>
                <a:sym typeface="Avenir"/>
              </a:rPr>
              <a:t>You will also discuss your research findings about modern art, theory and people. </a:t>
            </a:r>
            <a:endParaRPr dirty="0"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 b="1" i="0" u="none" strike="noStrike" cap="none" dirty="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 b="1" i="0" u="none" strike="noStrike" cap="none" dirty="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 b="1" i="0" u="none" strike="noStrike" cap="none" dirty="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 b="1" i="0" u="none" strike="noStrike" cap="none" dirty="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1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70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</a:pPr>
            <a:r>
              <a:rPr lang="en-GB">
                <a:latin typeface="Avenir"/>
                <a:ea typeface="Avenir"/>
                <a:cs typeface="Avenir"/>
                <a:sym typeface="Avenir"/>
              </a:rPr>
              <a:t>From last week</a:t>
            </a:r>
            <a:endParaRPr/>
          </a:p>
        </p:txBody>
      </p:sp>
      <p:sp>
        <p:nvSpPr>
          <p:cNvPr id="72" name="Google Shape;72;p14"/>
          <p:cNvSpPr txBox="1">
            <a:spLocks noGrp="1"/>
          </p:cNvSpPr>
          <p:nvPr>
            <p:ph type="body" idx="1"/>
          </p:nvPr>
        </p:nvSpPr>
        <p:spPr>
          <a:xfrm>
            <a:off x="311700" y="1266325"/>
            <a:ext cx="8520600" cy="330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14300" lvl="0" indent="0">
              <a:buNone/>
            </a:pPr>
            <a:r>
              <a:rPr lang="en-GB" sz="1200" b="1" dirty="0">
                <a:solidFill>
                  <a:srgbClr val="000000"/>
                </a:solidFill>
                <a:latin typeface="Avenir"/>
                <a:ea typeface="Avenir"/>
                <a:cs typeface="Avenir"/>
                <a:sym typeface="Avenir"/>
              </a:rPr>
              <a:t>Literature, Modernism, and Dance </a:t>
            </a:r>
            <a:r>
              <a:rPr lang="en-GB" sz="1200" dirty="0">
                <a:solidFill>
                  <a:srgbClr val="000000"/>
                </a:solidFill>
                <a:latin typeface="Avenir"/>
                <a:ea typeface="Avenir"/>
                <a:cs typeface="Avenir"/>
                <a:sym typeface="Avenir"/>
              </a:rPr>
              <a:t>By Susan Jones</a:t>
            </a:r>
            <a:endParaRPr lang="en-GB" sz="1200" dirty="0"/>
          </a:p>
          <a:p>
            <a:pPr marL="114300" lvl="0" indent="0">
              <a:buNone/>
            </a:pPr>
            <a:r>
              <a:rPr lang="en-GB" sz="1200" i="1" dirty="0">
                <a:solidFill>
                  <a:srgbClr val="000000"/>
                </a:solidFill>
                <a:latin typeface="Avenir"/>
                <a:ea typeface="Avenir"/>
                <a:cs typeface="Avenir"/>
                <a:sym typeface="Avenir"/>
              </a:rPr>
              <a:t>Chapter on Isadora Duncan and the Inheritors of Greek Dance (Pg51 to pg55).</a:t>
            </a:r>
          </a:p>
          <a:p>
            <a:pPr marL="114300" lvl="0" indent="0">
              <a:buNone/>
            </a:pPr>
            <a:endParaRPr lang="en-GB" sz="1200" i="1" dirty="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marL="114300" lvl="0" indent="0">
              <a:buNone/>
            </a:pPr>
            <a:r>
              <a:rPr lang="en-GB" sz="1200" i="1" dirty="0">
                <a:solidFill>
                  <a:srgbClr val="000000"/>
                </a:solidFill>
                <a:latin typeface="Avenir"/>
                <a:ea typeface="Avenir"/>
                <a:cs typeface="Avenir"/>
                <a:sym typeface="Avenir"/>
              </a:rPr>
              <a:t>https://www-</a:t>
            </a:r>
            <a:r>
              <a:rPr lang="en-GB" sz="1200" i="1" dirty="0" err="1">
                <a:solidFill>
                  <a:srgbClr val="000000"/>
                </a:solidFill>
                <a:latin typeface="Avenir"/>
                <a:ea typeface="Avenir"/>
                <a:cs typeface="Avenir"/>
                <a:sym typeface="Avenir"/>
              </a:rPr>
              <a:t>oxfordscholarship</a:t>
            </a:r>
            <a:r>
              <a:rPr lang="en-GB" sz="1200" i="1" dirty="0">
                <a:solidFill>
                  <a:srgbClr val="000000"/>
                </a:solidFill>
                <a:latin typeface="Avenir"/>
                <a:ea typeface="Avenir"/>
                <a:cs typeface="Avenir"/>
                <a:sym typeface="Avenir"/>
              </a:rPr>
              <a:t>-</a:t>
            </a:r>
            <a:r>
              <a:rPr lang="en-GB" sz="1200" i="1" dirty="0" err="1">
                <a:solidFill>
                  <a:srgbClr val="000000"/>
                </a:solidFill>
                <a:latin typeface="Avenir"/>
                <a:ea typeface="Avenir"/>
                <a:cs typeface="Avenir"/>
                <a:sym typeface="Avenir"/>
              </a:rPr>
              <a:t>com.ezproxy.uwtsd.ac.uk</a:t>
            </a:r>
            <a:r>
              <a:rPr lang="en-GB" sz="1200" i="1" dirty="0">
                <a:solidFill>
                  <a:srgbClr val="000000"/>
                </a:solidFill>
                <a:latin typeface="Avenir"/>
                <a:ea typeface="Avenir"/>
                <a:cs typeface="Avenir"/>
                <a:sym typeface="Avenir"/>
              </a:rPr>
              <a:t>/view/10.1093/</a:t>
            </a:r>
            <a:r>
              <a:rPr lang="en-GB" sz="1200" i="1" dirty="0" err="1">
                <a:solidFill>
                  <a:srgbClr val="000000"/>
                </a:solidFill>
                <a:latin typeface="Avenir"/>
                <a:ea typeface="Avenir"/>
                <a:cs typeface="Avenir"/>
                <a:sym typeface="Avenir"/>
              </a:rPr>
              <a:t>acprof:oso</a:t>
            </a:r>
            <a:r>
              <a:rPr lang="en-GB" sz="1200" i="1" dirty="0">
                <a:solidFill>
                  <a:srgbClr val="000000"/>
                </a:solidFill>
                <a:latin typeface="Avenir"/>
                <a:ea typeface="Avenir"/>
                <a:cs typeface="Avenir"/>
                <a:sym typeface="Avenir"/>
              </a:rPr>
              <a:t>/9780199565320.001.0001/acprof-9780199565320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14"/>
          <p:cNvSpPr txBox="1">
            <a:spLocks noGrp="1"/>
          </p:cNvSpPr>
          <p:nvPr>
            <p:ph type="title"/>
          </p:nvPr>
        </p:nvSpPr>
        <p:spPr>
          <a:xfrm>
            <a:off x="311700" y="79484"/>
            <a:ext cx="8520600" cy="70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</a:pPr>
            <a:r>
              <a:rPr lang="en-GB" dirty="0"/>
              <a:t>MARTHA GRAHAM</a:t>
            </a:r>
            <a:br>
              <a:rPr lang="en-GB" dirty="0"/>
            </a:br>
            <a:r>
              <a:rPr lang="en-GB" dirty="0"/>
              <a:t>Choreographer and dancer</a:t>
            </a:r>
            <a:endParaRPr dirty="0"/>
          </a:p>
        </p:txBody>
      </p:sp>
      <p:sp>
        <p:nvSpPr>
          <p:cNvPr id="72" name="Google Shape;72;p14"/>
          <p:cNvSpPr txBox="1">
            <a:spLocks noGrp="1"/>
          </p:cNvSpPr>
          <p:nvPr>
            <p:ph type="body" idx="1"/>
          </p:nvPr>
        </p:nvSpPr>
        <p:spPr>
          <a:xfrm>
            <a:off x="311700" y="1266325"/>
            <a:ext cx="8520600" cy="330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14300" lvl="0" indent="0">
              <a:buNone/>
            </a:pPr>
            <a:endParaRPr lang="en-GB" sz="1200" i="1" dirty="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DB3076E-EA34-E243-A52D-4E815AD490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1903" y="1517808"/>
            <a:ext cx="3920193" cy="3051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16537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p15"/>
          <p:cNvSpPr txBox="1">
            <a:spLocks noGrp="1"/>
          </p:cNvSpPr>
          <p:nvPr>
            <p:ph type="title"/>
          </p:nvPr>
        </p:nvSpPr>
        <p:spPr>
          <a:xfrm>
            <a:off x="311700" y="140225"/>
            <a:ext cx="8520600" cy="70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</a:pPr>
            <a:r>
              <a:rPr lang="en-GB" sz="2600" dirty="0">
                <a:latin typeface="Avenir"/>
                <a:ea typeface="Avenir"/>
                <a:cs typeface="Avenir"/>
                <a:sym typeface="Avenir"/>
              </a:rPr>
              <a:t>Martha Graham</a:t>
            </a:r>
            <a:endParaRPr sz="2600" dirty="0"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78" name="Google Shape;78;p15"/>
          <p:cNvSpPr txBox="1">
            <a:spLocks noGrp="1"/>
          </p:cNvSpPr>
          <p:nvPr>
            <p:ph type="body" idx="1"/>
          </p:nvPr>
        </p:nvSpPr>
        <p:spPr>
          <a:xfrm>
            <a:off x="311700" y="728442"/>
            <a:ext cx="8520600" cy="44150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1430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 sz="1200" dirty="0">
                <a:solidFill>
                  <a:schemeClr val="bg2">
                    <a:lumMod val="50000"/>
                  </a:schemeClr>
                </a:solidFill>
                <a:latin typeface="Avenir Book" panose="02000503020000020003" pitchFamily="2" charset="0"/>
                <a:ea typeface="Avenir"/>
                <a:cs typeface="Avenir"/>
                <a:sym typeface="Avenir"/>
              </a:rPr>
              <a:t>Pioneer of Modern Dance in America and globally – both as a choreographer and dancer</a:t>
            </a:r>
          </a:p>
          <a:p>
            <a:pPr marL="11430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endParaRPr lang="en-GB" sz="1200" dirty="0">
              <a:solidFill>
                <a:schemeClr val="bg2">
                  <a:lumMod val="50000"/>
                </a:schemeClr>
              </a:solidFill>
              <a:latin typeface="Avenir Book" panose="02000503020000020003" pitchFamily="2" charset="0"/>
              <a:ea typeface="Avenir"/>
              <a:cs typeface="Avenir"/>
              <a:sym typeface="Avenir"/>
            </a:endParaRPr>
          </a:p>
          <a:p>
            <a:pPr marL="11430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 sz="1200" dirty="0">
                <a:solidFill>
                  <a:schemeClr val="bg2">
                    <a:lumMod val="50000"/>
                  </a:schemeClr>
                </a:solidFill>
                <a:latin typeface="Avenir Book" panose="02000503020000020003" pitchFamily="2" charset="0"/>
                <a:ea typeface="Avenir"/>
                <a:cs typeface="Avenir"/>
                <a:sym typeface="Avenir"/>
              </a:rPr>
              <a:t>Major choreographer of the 20</a:t>
            </a:r>
            <a:r>
              <a:rPr lang="en-GB" sz="1200" baseline="30000" dirty="0">
                <a:solidFill>
                  <a:schemeClr val="bg2">
                    <a:lumMod val="50000"/>
                  </a:schemeClr>
                </a:solidFill>
                <a:latin typeface="Avenir Book" panose="02000503020000020003" pitchFamily="2" charset="0"/>
                <a:ea typeface="Avenir"/>
                <a:cs typeface="Avenir"/>
                <a:sym typeface="Avenir"/>
              </a:rPr>
              <a:t>th</a:t>
            </a:r>
            <a:r>
              <a:rPr lang="en-GB" sz="1200" dirty="0">
                <a:solidFill>
                  <a:schemeClr val="bg2">
                    <a:lumMod val="50000"/>
                  </a:schemeClr>
                </a:solidFill>
                <a:latin typeface="Avenir Book" panose="02000503020000020003" pitchFamily="2" charset="0"/>
                <a:ea typeface="Avenir"/>
                <a:cs typeface="Avenir"/>
                <a:sym typeface="Avenir"/>
              </a:rPr>
              <a:t> Century</a:t>
            </a:r>
          </a:p>
          <a:p>
            <a:pPr marL="11430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endParaRPr lang="en-GB" sz="1200" dirty="0">
              <a:solidFill>
                <a:schemeClr val="bg2">
                  <a:lumMod val="50000"/>
                </a:schemeClr>
              </a:solidFill>
              <a:latin typeface="Avenir Book" panose="02000503020000020003" pitchFamily="2" charset="0"/>
              <a:ea typeface="Avenir"/>
              <a:cs typeface="Avenir"/>
              <a:sym typeface="Avenir"/>
            </a:endParaRPr>
          </a:p>
          <a:p>
            <a:pPr marL="11430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 sz="1200" dirty="0">
                <a:solidFill>
                  <a:schemeClr val="bg2">
                    <a:lumMod val="50000"/>
                  </a:schemeClr>
                </a:solidFill>
                <a:latin typeface="Avenir Book" panose="02000503020000020003" pitchFamily="2" charset="0"/>
                <a:ea typeface="Avenir"/>
                <a:cs typeface="Avenir"/>
                <a:sym typeface="Avenir"/>
              </a:rPr>
              <a:t>Significantly regarded alongside Picasso, Matisse</a:t>
            </a:r>
          </a:p>
          <a:p>
            <a:pPr marL="114300" lvl="0" indent="0">
              <a:buNone/>
            </a:pPr>
            <a:endParaRPr lang="en-GB" sz="1200" dirty="0"/>
          </a:p>
          <a:p>
            <a:pPr marL="114300" lvl="0" indent="0">
              <a:buNone/>
            </a:pPr>
            <a:r>
              <a:rPr lang="en-GB" sz="1200" dirty="0"/>
              <a:t>Compared to Stanislavsky’s Art Theatre in Moscow and the Grand Kabuki Theatre of Japan</a:t>
            </a:r>
            <a:endParaRPr lang="en-GB" sz="1200" dirty="0">
              <a:solidFill>
                <a:schemeClr val="bg2">
                  <a:lumMod val="50000"/>
                </a:schemeClr>
              </a:solidFill>
              <a:latin typeface="Avenir Book" panose="02000503020000020003" pitchFamily="2" charset="0"/>
              <a:ea typeface="Avenir"/>
              <a:cs typeface="Avenir"/>
              <a:sym typeface="Avenir"/>
            </a:endParaRPr>
          </a:p>
          <a:p>
            <a:pPr marL="11430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endParaRPr lang="en-GB" sz="1200" dirty="0">
              <a:solidFill>
                <a:schemeClr val="bg2">
                  <a:lumMod val="50000"/>
                </a:schemeClr>
              </a:solidFill>
              <a:latin typeface="Avenir Book" panose="02000503020000020003" pitchFamily="2" charset="0"/>
              <a:ea typeface="Avenir"/>
              <a:cs typeface="Avenir"/>
              <a:sym typeface="Avenir"/>
            </a:endParaRPr>
          </a:p>
          <a:p>
            <a:pPr marL="11430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 sz="1200" dirty="0">
                <a:solidFill>
                  <a:schemeClr val="bg2">
                    <a:lumMod val="50000"/>
                  </a:schemeClr>
                </a:solidFill>
                <a:latin typeface="Avenir Book" panose="02000503020000020003" pitchFamily="2" charset="0"/>
                <a:ea typeface="Avenir"/>
                <a:cs typeface="Avenir"/>
                <a:sym typeface="Avenir"/>
              </a:rPr>
              <a:t>Performed and made works for over 70 years </a:t>
            </a:r>
          </a:p>
          <a:p>
            <a:pPr marL="11430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endParaRPr lang="en-GB" sz="1200" dirty="0">
              <a:solidFill>
                <a:schemeClr val="bg2">
                  <a:lumMod val="50000"/>
                </a:schemeClr>
              </a:solidFill>
              <a:latin typeface="Avenir Book" panose="02000503020000020003" pitchFamily="2" charset="0"/>
              <a:ea typeface="Avenir"/>
              <a:cs typeface="Avenir"/>
              <a:sym typeface="Avenir"/>
            </a:endParaRPr>
          </a:p>
          <a:p>
            <a:pPr marL="11430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 sz="1200" dirty="0">
                <a:solidFill>
                  <a:schemeClr val="bg2">
                    <a:lumMod val="50000"/>
                  </a:schemeClr>
                </a:solidFill>
                <a:latin typeface="Avenir Book" panose="02000503020000020003" pitchFamily="2" charset="0"/>
                <a:ea typeface="Avenir"/>
                <a:cs typeface="Avenir"/>
                <a:sym typeface="Avenir"/>
              </a:rPr>
              <a:t>181 choreographic works (Source </a:t>
            </a:r>
            <a:r>
              <a:rPr lang="en-GB" sz="1200" dirty="0" err="1">
                <a:solidFill>
                  <a:schemeClr val="bg2">
                    <a:lumMod val="50000"/>
                  </a:schemeClr>
                </a:solidFill>
                <a:latin typeface="Avenir Book" panose="02000503020000020003" pitchFamily="2" charset="0"/>
                <a:ea typeface="Avenir"/>
                <a:cs typeface="Avenir"/>
                <a:sym typeface="Avenir"/>
              </a:rPr>
              <a:t>marthagraham.org</a:t>
            </a:r>
            <a:r>
              <a:rPr lang="en-GB" sz="1200" dirty="0">
                <a:solidFill>
                  <a:schemeClr val="bg2">
                    <a:lumMod val="50000"/>
                  </a:schemeClr>
                </a:solidFill>
                <a:latin typeface="Avenir Book" panose="02000503020000020003" pitchFamily="2" charset="0"/>
                <a:ea typeface="Avenir"/>
                <a:cs typeface="Avenir"/>
                <a:sym typeface="Avenir"/>
              </a:rPr>
              <a:t>)</a:t>
            </a:r>
          </a:p>
          <a:p>
            <a:pPr marL="11430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endParaRPr lang="en-GB" sz="1200" dirty="0">
              <a:solidFill>
                <a:schemeClr val="bg2">
                  <a:lumMod val="50000"/>
                </a:schemeClr>
              </a:solidFill>
              <a:latin typeface="Avenir Book" panose="02000503020000020003" pitchFamily="2" charset="0"/>
              <a:ea typeface="Avenir"/>
              <a:cs typeface="Avenir"/>
              <a:sym typeface="Avenir"/>
            </a:endParaRPr>
          </a:p>
          <a:p>
            <a:pPr marL="11430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 sz="1200" dirty="0">
                <a:solidFill>
                  <a:schemeClr val="bg2">
                    <a:lumMod val="50000"/>
                  </a:schemeClr>
                </a:solidFill>
                <a:latin typeface="Avenir Book" panose="02000503020000020003" pitchFamily="2" charset="0"/>
                <a:ea typeface="Avenir"/>
                <a:cs typeface="Avenir"/>
                <a:sym typeface="Avenir"/>
              </a:rPr>
              <a:t>Developed own innovative technique and training </a:t>
            </a:r>
          </a:p>
          <a:p>
            <a:pPr marL="11430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endParaRPr lang="en-GB" sz="1200" dirty="0">
              <a:solidFill>
                <a:schemeClr val="bg2">
                  <a:lumMod val="50000"/>
                </a:schemeClr>
              </a:solidFill>
              <a:latin typeface="Avenir Book" panose="02000503020000020003" pitchFamily="2" charset="0"/>
              <a:ea typeface="Avenir"/>
              <a:cs typeface="Avenir"/>
              <a:sym typeface="Avenir"/>
            </a:endParaRPr>
          </a:p>
          <a:p>
            <a:pPr marL="114300" lvl="0" indent="0">
              <a:buNone/>
            </a:pPr>
            <a:r>
              <a:rPr lang="en-GB" sz="1200" dirty="0">
                <a:solidFill>
                  <a:schemeClr val="bg2">
                    <a:lumMod val="50000"/>
                  </a:schemeClr>
                </a:solidFill>
                <a:latin typeface="Avenir Book" panose="02000503020000020003" pitchFamily="2" charset="0"/>
                <a:ea typeface="Avenir"/>
                <a:cs typeface="Avenir"/>
                <a:sym typeface="Avenir"/>
              </a:rPr>
              <a:t>Collaborated with major artists, composers, dancers throughout her career</a:t>
            </a:r>
            <a:endParaRPr lang="en-GB" sz="1200" dirty="0">
              <a:solidFill>
                <a:schemeClr val="bg2">
                  <a:lumMod val="50000"/>
                </a:schemeClr>
              </a:solidFill>
              <a:latin typeface="Avenir Book" panose="02000503020000020003" pitchFamily="2" charset="0"/>
            </a:endParaRPr>
          </a:p>
          <a:p>
            <a:pPr marL="114300" lvl="0" indent="0">
              <a:buNone/>
            </a:pPr>
            <a:endParaRPr lang="en-GB" sz="1200" dirty="0">
              <a:solidFill>
                <a:schemeClr val="bg2">
                  <a:lumMod val="50000"/>
                </a:schemeClr>
              </a:solidFill>
              <a:latin typeface="Avenir Book" panose="02000503020000020003" pitchFamily="2" charset="0"/>
              <a:ea typeface="Avenir"/>
              <a:cs typeface="Avenir"/>
              <a:sym typeface="Avenir"/>
            </a:endParaRPr>
          </a:p>
          <a:p>
            <a:pPr marL="114300" lvl="0" indent="0">
              <a:buNone/>
            </a:pPr>
            <a:r>
              <a:rPr lang="en-GB" sz="1200" dirty="0">
                <a:solidFill>
                  <a:schemeClr val="bg2">
                    <a:lumMod val="50000"/>
                  </a:schemeClr>
                </a:solidFill>
                <a:latin typeface="Avenir Book" panose="02000503020000020003" pitchFamily="2" charset="0"/>
              </a:rPr>
              <a:t>Graham founded a dance company in the 1920s that continues to perform her repertory</a:t>
            </a:r>
          </a:p>
          <a:p>
            <a:pPr marL="114300" lvl="0" indent="0">
              <a:buNone/>
            </a:pPr>
            <a:endParaRPr lang="en-GB" sz="1200" dirty="0">
              <a:solidFill>
                <a:schemeClr val="bg2">
                  <a:lumMod val="50000"/>
                </a:schemeClr>
              </a:solidFill>
              <a:latin typeface="Avenir Book" panose="02000503020000020003" pitchFamily="2" charset="0"/>
            </a:endParaRPr>
          </a:p>
          <a:p>
            <a:pPr marL="114300" lvl="0" indent="0">
              <a:buNone/>
            </a:pPr>
            <a:r>
              <a:rPr lang="en-GB" sz="1200" dirty="0">
                <a:solidFill>
                  <a:schemeClr val="bg2">
                    <a:lumMod val="50000"/>
                  </a:schemeClr>
                </a:solidFill>
                <a:latin typeface="Avenir Book" panose="02000503020000020003" pitchFamily="2" charset="0"/>
              </a:rPr>
              <a:t>The Graham School is still training the Graham dancers of the future</a:t>
            </a:r>
          </a:p>
          <a:p>
            <a:pPr marL="114300" lvl="0" indent="0">
              <a:buNone/>
            </a:pPr>
            <a:endParaRPr lang="en-GB" sz="1200" dirty="0">
              <a:solidFill>
                <a:schemeClr val="bg2">
                  <a:lumMod val="50000"/>
                </a:schemeClr>
              </a:solidFill>
              <a:latin typeface="Avenir Book" panose="02000503020000020003" pitchFamily="2" charset="0"/>
              <a:ea typeface="Avenir"/>
              <a:cs typeface="Avenir"/>
              <a:sym typeface="Avenir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C0E7D-5676-914E-A73C-B1B996FD06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Martha Graham </a:t>
            </a:r>
            <a:r>
              <a:rPr lang="en-GB" b="0" dirty="0"/>
              <a:t>May 11, 1894 – April 1, 1991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9898A6-AB3B-7643-A3BA-BC2D92C9186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14300" indent="0">
              <a:buNone/>
            </a:pPr>
            <a:r>
              <a:rPr lang="en-GB" sz="1400" dirty="0">
                <a:latin typeface="Avenir Book" panose="02000503020000020003" pitchFamily="2" charset="0"/>
              </a:rPr>
              <a:t>1894 - Martha Graham is born on 11 May in Allegheny, Pennsylvania</a:t>
            </a:r>
          </a:p>
          <a:p>
            <a:endParaRPr lang="en-GB" sz="1400" dirty="0">
              <a:latin typeface="Avenir Book" panose="02000503020000020003" pitchFamily="2" charset="0"/>
            </a:endParaRPr>
          </a:p>
          <a:p>
            <a:pPr marL="114300" indent="0">
              <a:buNone/>
            </a:pPr>
            <a:r>
              <a:rPr lang="en-GB" sz="1400" dirty="0">
                <a:latin typeface="Avenir Book" panose="02000503020000020003" pitchFamily="2" charset="0"/>
              </a:rPr>
              <a:t>1916 - Graham begins studies with Ted Shawn and Ruth St. Denis at their </a:t>
            </a:r>
            <a:r>
              <a:rPr lang="en-GB" sz="1400" dirty="0" err="1">
                <a:latin typeface="Avenir Book" panose="02000503020000020003" pitchFamily="2" charset="0"/>
              </a:rPr>
              <a:t>Denishawn</a:t>
            </a:r>
            <a:r>
              <a:rPr lang="en-GB" sz="1400" dirty="0">
                <a:latin typeface="Avenir Book" panose="02000503020000020003" pitchFamily="2" charset="0"/>
              </a:rPr>
              <a:t> School.</a:t>
            </a:r>
          </a:p>
          <a:p>
            <a:endParaRPr lang="en-GB" sz="1400" dirty="0">
              <a:latin typeface="Avenir Book" panose="02000503020000020003" pitchFamily="2" charset="0"/>
            </a:endParaRPr>
          </a:p>
          <a:p>
            <a:pPr marL="114300" indent="0">
              <a:buNone/>
            </a:pPr>
            <a:r>
              <a:rPr lang="en-GB" sz="1400" dirty="0">
                <a:latin typeface="Avenir Book" panose="02000503020000020003" pitchFamily="2" charset="0"/>
              </a:rPr>
              <a:t>1918 - Graham begins teaching at the </a:t>
            </a:r>
            <a:r>
              <a:rPr lang="en-GB" sz="1400" dirty="0" err="1">
                <a:latin typeface="Avenir Book" panose="02000503020000020003" pitchFamily="2" charset="0"/>
              </a:rPr>
              <a:t>Denishawn</a:t>
            </a:r>
            <a:r>
              <a:rPr lang="en-GB" sz="1400" dirty="0">
                <a:latin typeface="Avenir Book" panose="02000503020000020003" pitchFamily="2" charset="0"/>
              </a:rPr>
              <a:t> School.</a:t>
            </a:r>
          </a:p>
          <a:p>
            <a:endParaRPr lang="en-GB" sz="1400" dirty="0">
              <a:latin typeface="Avenir Book" panose="02000503020000020003" pitchFamily="2" charset="0"/>
            </a:endParaRPr>
          </a:p>
          <a:p>
            <a:pPr marL="114300" indent="0">
              <a:buNone/>
            </a:pPr>
            <a:r>
              <a:rPr lang="en-GB" sz="1400" dirty="0">
                <a:latin typeface="Avenir Book" panose="02000503020000020003" pitchFamily="2" charset="0"/>
              </a:rPr>
              <a:t>1919-1923 - Graham dances with </a:t>
            </a:r>
            <a:r>
              <a:rPr lang="en-GB" sz="1400" dirty="0">
                <a:latin typeface="Avenir Book" panose="02000503020000020003" pitchFamily="2" charset="0"/>
                <a:hlinkClick r:id="rId2"/>
              </a:rPr>
              <a:t>Denishawn</a:t>
            </a:r>
            <a:r>
              <a:rPr lang="en-GB" sz="1400" dirty="0">
                <a:latin typeface="Avenir Book" panose="02000503020000020003" pitchFamily="2" charset="0"/>
              </a:rPr>
              <a:t>, appearing in title roles such as </a:t>
            </a:r>
            <a:r>
              <a:rPr lang="en-GB" sz="1400" i="1" dirty="0">
                <a:latin typeface="Avenir Book" panose="02000503020000020003" pitchFamily="2" charset="0"/>
              </a:rPr>
              <a:t>Xochitl</a:t>
            </a:r>
            <a:r>
              <a:rPr lang="en-GB" sz="1400" dirty="0">
                <a:latin typeface="Avenir Book" panose="02000503020000020003" pitchFamily="2" charset="0"/>
              </a:rPr>
              <a:t>, </a:t>
            </a:r>
            <a:r>
              <a:rPr lang="en-GB" sz="1400" i="1" dirty="0" err="1">
                <a:latin typeface="Avenir Book" panose="02000503020000020003" pitchFamily="2" charset="0"/>
              </a:rPr>
              <a:t>Serenata</a:t>
            </a:r>
            <a:r>
              <a:rPr lang="en-GB" sz="1400" i="1" dirty="0">
                <a:latin typeface="Avenir Book" panose="02000503020000020003" pitchFamily="2" charset="0"/>
              </a:rPr>
              <a:t> </a:t>
            </a:r>
            <a:r>
              <a:rPr lang="en-GB" sz="1400" i="1" dirty="0" err="1">
                <a:latin typeface="Avenir Book" panose="02000503020000020003" pitchFamily="2" charset="0"/>
              </a:rPr>
              <a:t>Morisca</a:t>
            </a:r>
            <a:r>
              <a:rPr lang="en-GB" sz="1400" dirty="0">
                <a:latin typeface="Avenir Book" panose="02000503020000020003" pitchFamily="2" charset="0"/>
              </a:rPr>
              <a:t>, and </a:t>
            </a:r>
            <a:r>
              <a:rPr lang="en-GB" sz="1400" i="1" dirty="0">
                <a:latin typeface="Avenir Book" panose="02000503020000020003" pitchFamily="2" charset="0"/>
              </a:rPr>
              <a:t>Spanish Suite I</a:t>
            </a:r>
            <a:r>
              <a:rPr lang="en-GB" sz="1400" dirty="0">
                <a:latin typeface="Avenir Book" panose="02000503020000020003" pitchFamily="2" charset="0"/>
              </a:rPr>
              <a:t>.</a:t>
            </a:r>
          </a:p>
          <a:p>
            <a:pPr marL="114300" indent="0">
              <a:buNone/>
            </a:pPr>
            <a:endParaRPr lang="en-GB" sz="1400" dirty="0">
              <a:latin typeface="Avenir Book" panose="02000503020000020003" pitchFamily="2" charset="0"/>
            </a:endParaRPr>
          </a:p>
          <a:p>
            <a:pPr marL="114300" indent="0">
              <a:buNone/>
            </a:pPr>
            <a:r>
              <a:rPr lang="en-GB" sz="1400" dirty="0">
                <a:latin typeface="Avenir Book" panose="02000503020000020003" pitchFamily="2" charset="0"/>
              </a:rPr>
              <a:t>1923-1925 - Graham appears in John Murray Anderson's </a:t>
            </a:r>
            <a:r>
              <a:rPr lang="en-GB" sz="1400" i="1" dirty="0">
                <a:latin typeface="Avenir Book" panose="02000503020000020003" pitchFamily="2" charset="0"/>
              </a:rPr>
              <a:t>Greenwich Village Follies</a:t>
            </a:r>
            <a:r>
              <a:rPr lang="en-GB" sz="1400" dirty="0">
                <a:latin typeface="Avenir Book" panose="02000503020000020003" pitchFamily="2" charset="0"/>
              </a:rPr>
              <a:t>, dancing Ted Shawn's </a:t>
            </a:r>
            <a:r>
              <a:rPr lang="en-GB" sz="1400" i="1" dirty="0" err="1">
                <a:latin typeface="Avenir Book" panose="02000503020000020003" pitchFamily="2" charset="0"/>
              </a:rPr>
              <a:t>Serenata</a:t>
            </a:r>
            <a:r>
              <a:rPr lang="en-GB" sz="1400" i="1" dirty="0">
                <a:latin typeface="Avenir Book" panose="02000503020000020003" pitchFamily="2" charset="0"/>
              </a:rPr>
              <a:t> </a:t>
            </a:r>
            <a:r>
              <a:rPr lang="en-GB" sz="1400" i="1" dirty="0" err="1">
                <a:latin typeface="Avenir Book" panose="02000503020000020003" pitchFamily="2" charset="0"/>
              </a:rPr>
              <a:t>Morisca</a:t>
            </a:r>
            <a:r>
              <a:rPr lang="en-GB" sz="1400" dirty="0">
                <a:latin typeface="Avenir Book" panose="02000503020000020003" pitchFamily="2" charset="0"/>
              </a:rPr>
              <a:t> and Michio Ito's </a:t>
            </a:r>
            <a:r>
              <a:rPr lang="en-GB" sz="1400" i="1" dirty="0">
                <a:latin typeface="Avenir Book" panose="02000503020000020003" pitchFamily="2" charset="0"/>
              </a:rPr>
              <a:t>The Garden of Kama</a:t>
            </a:r>
            <a:r>
              <a:rPr lang="en-GB" sz="1400" dirty="0">
                <a:latin typeface="Avenir Book" panose="02000503020000020003" pitchFamily="2" charset="0"/>
              </a:rPr>
              <a:t>.</a:t>
            </a:r>
            <a:endParaRPr lang="en-US" sz="1400" dirty="0">
              <a:latin typeface="Avenir Book" panose="02000503020000020003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01674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C0E7D-5676-914E-A73C-B1B996FD06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Martha Graham </a:t>
            </a:r>
            <a:r>
              <a:rPr lang="en-GB" b="0" dirty="0"/>
              <a:t>May 11, 1894 – April 1, 1991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9898A6-AB3B-7643-A3BA-BC2D92C9186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14300" indent="0">
              <a:buNone/>
            </a:pPr>
            <a:r>
              <a:rPr lang="en-GB" sz="1600" b="1" dirty="0">
                <a:latin typeface="Avenir Book" panose="02000503020000020003" pitchFamily="2" charset="0"/>
              </a:rPr>
              <a:t>1925 - </a:t>
            </a:r>
            <a:r>
              <a:rPr lang="en-GB" sz="1600" dirty="0">
                <a:latin typeface="Avenir Book" panose="02000503020000020003" pitchFamily="2" charset="0"/>
              </a:rPr>
              <a:t>Graham establishes her first dance company and begins to develop her specialized dance technique.</a:t>
            </a:r>
          </a:p>
          <a:p>
            <a:pPr marL="114300" indent="0">
              <a:buNone/>
            </a:pPr>
            <a:endParaRPr lang="en-GB" sz="1600" b="1" dirty="0">
              <a:latin typeface="Avenir Book" panose="02000503020000020003" pitchFamily="2" charset="0"/>
            </a:endParaRPr>
          </a:p>
          <a:p>
            <a:pPr marL="114300" indent="0">
              <a:buNone/>
            </a:pPr>
            <a:r>
              <a:rPr lang="en-GB" sz="1600" b="1" dirty="0">
                <a:latin typeface="Avenir Book" panose="02000503020000020003" pitchFamily="2" charset="0"/>
              </a:rPr>
              <a:t>1926 - </a:t>
            </a:r>
            <a:r>
              <a:rPr lang="en-GB" sz="1600" dirty="0">
                <a:latin typeface="Avenir Book" panose="02000503020000020003" pitchFamily="2" charset="0"/>
              </a:rPr>
              <a:t>Graham presents her first independent concert on 18 April at the 48th Street </a:t>
            </a:r>
            <a:r>
              <a:rPr lang="en-GB" sz="1600" dirty="0" err="1">
                <a:latin typeface="Avenir Book" panose="02000503020000020003" pitchFamily="2" charset="0"/>
              </a:rPr>
              <a:t>Theater</a:t>
            </a:r>
            <a:r>
              <a:rPr lang="en-GB" sz="1600" dirty="0">
                <a:latin typeface="Avenir Book" panose="02000503020000020003" pitchFamily="2" charset="0"/>
              </a:rPr>
              <a:t> in New York City, assisted by the Martha Graham Concert Group. 17 short works </a:t>
            </a:r>
          </a:p>
          <a:p>
            <a:pPr marL="114300" indent="0">
              <a:buNone/>
            </a:pPr>
            <a:endParaRPr lang="en-GB" sz="1600" b="1" dirty="0">
              <a:latin typeface="Avenir Book" panose="02000503020000020003" pitchFamily="2" charset="0"/>
            </a:endParaRPr>
          </a:p>
          <a:p>
            <a:pPr marL="114300" indent="0">
              <a:buNone/>
            </a:pPr>
            <a:r>
              <a:rPr lang="en-GB" sz="1600" b="1" dirty="0">
                <a:latin typeface="Avenir Book" panose="02000503020000020003" pitchFamily="2" charset="0"/>
              </a:rPr>
              <a:t>1930 - </a:t>
            </a:r>
            <a:r>
              <a:rPr lang="en-GB" sz="1600" dirty="0">
                <a:latin typeface="Avenir Book" panose="02000503020000020003" pitchFamily="2" charset="0"/>
              </a:rPr>
              <a:t>Graham joins with Doris Humphrey, Charles Weidman, and [Helen] </a:t>
            </a:r>
            <a:r>
              <a:rPr lang="en-GB" sz="1600" dirty="0" err="1">
                <a:latin typeface="Avenir Book" panose="02000503020000020003" pitchFamily="2" charset="0"/>
              </a:rPr>
              <a:t>Tamiris</a:t>
            </a:r>
            <a:r>
              <a:rPr lang="en-GB" sz="1600" dirty="0">
                <a:latin typeface="Avenir Book" panose="02000503020000020003" pitchFamily="2" charset="0"/>
              </a:rPr>
              <a:t> to form The Dance Repertory Theatre. 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0400059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C0E7D-5676-914E-A73C-B1B996FD06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700" y="220775"/>
            <a:ext cx="8520600" cy="707400"/>
          </a:xfrm>
        </p:spPr>
        <p:txBody>
          <a:bodyPr/>
          <a:lstStyle/>
          <a:p>
            <a:r>
              <a:rPr lang="en-US" dirty="0"/>
              <a:t>Martha Graham </a:t>
            </a:r>
            <a:r>
              <a:rPr lang="en-GB" b="0" dirty="0"/>
              <a:t>May 11, 1894 – April 1, 1991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9898A6-AB3B-7643-A3BA-BC2D92C918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1700" y="920400"/>
            <a:ext cx="8520600" cy="3302700"/>
          </a:xfrm>
        </p:spPr>
        <p:txBody>
          <a:bodyPr/>
          <a:lstStyle/>
          <a:p>
            <a:pPr marL="114300" indent="0">
              <a:buNone/>
            </a:pPr>
            <a:r>
              <a:rPr lang="en-GB" sz="1600" dirty="0">
                <a:latin typeface="Avenir Book" panose="02000503020000020003" pitchFamily="2" charset="0"/>
              </a:rPr>
              <a:t>11-14 April, 1930 - Martha Graham performs in the American premiere of Igor Stravinsky's </a:t>
            </a:r>
            <a:r>
              <a:rPr lang="en-GB" sz="1600" i="1" dirty="0">
                <a:latin typeface="Avenir Book" panose="02000503020000020003" pitchFamily="2" charset="0"/>
              </a:rPr>
              <a:t>Le </a:t>
            </a:r>
            <a:r>
              <a:rPr lang="en-GB" sz="1600" i="1" dirty="0" err="1">
                <a:latin typeface="Avenir Book" panose="02000503020000020003" pitchFamily="2" charset="0"/>
              </a:rPr>
              <a:t>Sacre</a:t>
            </a:r>
            <a:r>
              <a:rPr lang="en-GB" sz="1600" i="1" dirty="0">
                <a:latin typeface="Avenir Book" panose="02000503020000020003" pitchFamily="2" charset="0"/>
              </a:rPr>
              <a:t> du </a:t>
            </a:r>
            <a:r>
              <a:rPr lang="en-GB" sz="1600" i="1" dirty="0" err="1">
                <a:latin typeface="Avenir Book" panose="02000503020000020003" pitchFamily="2" charset="0"/>
              </a:rPr>
              <a:t>Printemps</a:t>
            </a:r>
            <a:r>
              <a:rPr lang="en-GB" sz="1600" dirty="0">
                <a:latin typeface="Avenir Book" panose="02000503020000020003" pitchFamily="2" charset="0"/>
              </a:rPr>
              <a:t> (choreographed by </a:t>
            </a:r>
            <a:r>
              <a:rPr lang="en-GB" sz="1600" dirty="0" err="1">
                <a:latin typeface="Avenir Book" panose="02000503020000020003" pitchFamily="2" charset="0"/>
              </a:rPr>
              <a:t>Leonide</a:t>
            </a:r>
            <a:r>
              <a:rPr lang="en-GB" sz="1600" dirty="0">
                <a:latin typeface="Avenir Book" panose="02000503020000020003" pitchFamily="2" charset="0"/>
              </a:rPr>
              <a:t> Massine) with the Philadelphia Orchestra (conducted by Leopold Stokowski)</a:t>
            </a:r>
          </a:p>
          <a:p>
            <a:pPr marL="114300" indent="0">
              <a:buNone/>
            </a:pPr>
            <a:endParaRPr lang="en-GB" sz="1600" dirty="0">
              <a:latin typeface="Avenir Book" panose="02000503020000020003" pitchFamily="2" charset="0"/>
            </a:endParaRPr>
          </a:p>
          <a:p>
            <a:pPr marL="114300" indent="0">
              <a:buNone/>
            </a:pPr>
            <a:r>
              <a:rPr lang="en-GB" sz="1600" dirty="0">
                <a:latin typeface="Avenir Book" panose="02000503020000020003" pitchFamily="2" charset="0"/>
              </a:rPr>
              <a:t>25 February 1937 - At the invitation of President Franklin D. and Mrs. Roosevelt, Graham is the first dancer to appear at the White House.</a:t>
            </a:r>
          </a:p>
          <a:p>
            <a:pPr marL="114300" indent="0">
              <a:buNone/>
            </a:pPr>
            <a:endParaRPr lang="en-GB" sz="1600" dirty="0">
              <a:latin typeface="Avenir Book" panose="02000503020000020003" pitchFamily="2" charset="0"/>
            </a:endParaRPr>
          </a:p>
          <a:p>
            <a:pPr marL="114300" indent="0">
              <a:buNone/>
            </a:pPr>
            <a:r>
              <a:rPr lang="en-GB" sz="1600" dirty="0">
                <a:latin typeface="Avenir Book" panose="02000503020000020003" pitchFamily="2" charset="0"/>
              </a:rPr>
              <a:t>1938 - Graham takes Erick Hawkins, the first male, into her ensemble. Hawkins appears courtesy of Ballet Caravan and performs in </a:t>
            </a:r>
            <a:r>
              <a:rPr lang="en-GB" sz="1600" i="1" dirty="0">
                <a:latin typeface="Avenir Book" panose="02000503020000020003" pitchFamily="2" charset="0"/>
              </a:rPr>
              <a:t>American Document</a:t>
            </a:r>
            <a:r>
              <a:rPr lang="en-GB" sz="1600" dirty="0">
                <a:latin typeface="Avenir Book" panose="02000503020000020003" pitchFamily="2" charset="0"/>
              </a:rPr>
              <a:t>.</a:t>
            </a:r>
          </a:p>
          <a:p>
            <a:pPr marL="114300" indent="0">
              <a:buNone/>
            </a:pPr>
            <a:endParaRPr lang="en-GB" sz="1600" dirty="0">
              <a:latin typeface="Avenir Book" panose="02000503020000020003" pitchFamily="2" charset="0"/>
            </a:endParaRPr>
          </a:p>
          <a:p>
            <a:pPr marL="114300" indent="0">
              <a:buNone/>
            </a:pPr>
            <a:r>
              <a:rPr lang="en-GB" sz="1600" dirty="0">
                <a:latin typeface="Avenir Book" panose="02000503020000020003" pitchFamily="2" charset="0"/>
              </a:rPr>
              <a:t>1939 - Merce Cunningham becomes the second male to join Graham's company.</a:t>
            </a:r>
          </a:p>
          <a:p>
            <a:pPr marL="114300" indent="0">
              <a:buNone/>
            </a:pPr>
            <a:endParaRPr lang="en-GB" sz="1600" dirty="0">
              <a:latin typeface="Avenir Book" panose="02000503020000020003" pitchFamily="2" charset="0"/>
            </a:endParaRPr>
          </a:p>
          <a:p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2493481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C0E7D-5676-914E-A73C-B1B996FD06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700" y="220775"/>
            <a:ext cx="8520600" cy="707400"/>
          </a:xfrm>
        </p:spPr>
        <p:txBody>
          <a:bodyPr/>
          <a:lstStyle/>
          <a:p>
            <a:r>
              <a:rPr lang="en-US" dirty="0"/>
              <a:t>Martha Graham </a:t>
            </a:r>
            <a:r>
              <a:rPr lang="en-GB" b="0" dirty="0"/>
              <a:t>May 11, 1894 – April 1, 1991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9898A6-AB3B-7643-A3BA-BC2D92C918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1700" y="920400"/>
            <a:ext cx="8520600" cy="3302700"/>
          </a:xfrm>
        </p:spPr>
        <p:txBody>
          <a:bodyPr/>
          <a:lstStyle/>
          <a:p>
            <a:pPr marL="114300" indent="0">
              <a:buNone/>
            </a:pPr>
            <a:endParaRPr lang="en-GB" sz="1400" dirty="0">
              <a:latin typeface="Avenir Book" panose="02000503020000020003" pitchFamily="2" charset="0"/>
            </a:endParaRPr>
          </a:p>
          <a:p>
            <a:pPr marL="114300" indent="0">
              <a:buNone/>
            </a:pPr>
            <a:r>
              <a:rPr lang="en-GB" sz="1400" dirty="0">
                <a:latin typeface="Avenir Book" panose="02000503020000020003" pitchFamily="2" charset="0"/>
              </a:rPr>
              <a:t>1944 – Appalachian spring premiered</a:t>
            </a:r>
          </a:p>
          <a:p>
            <a:pPr marL="114300" indent="0">
              <a:buNone/>
            </a:pPr>
            <a:endParaRPr lang="en-GB" sz="1400" dirty="0">
              <a:latin typeface="Avenir Book" panose="02000503020000020003" pitchFamily="2" charset="0"/>
            </a:endParaRPr>
          </a:p>
          <a:p>
            <a:pPr marL="114300" indent="0">
              <a:buNone/>
            </a:pPr>
            <a:r>
              <a:rPr lang="en-GB" sz="1400" dirty="0">
                <a:latin typeface="Avenir Book" panose="02000503020000020003" pitchFamily="2" charset="0"/>
              </a:rPr>
              <a:t>1946 – Cave of the heart</a:t>
            </a:r>
          </a:p>
          <a:p>
            <a:pPr marL="114300" indent="0">
              <a:buNone/>
            </a:pPr>
            <a:endParaRPr lang="en-GB" sz="1400" dirty="0">
              <a:latin typeface="Avenir Book" panose="02000503020000020003" pitchFamily="2" charset="0"/>
            </a:endParaRPr>
          </a:p>
          <a:p>
            <a:pPr marL="114300" indent="0">
              <a:buNone/>
            </a:pPr>
            <a:r>
              <a:rPr lang="en-GB" sz="1400" dirty="0">
                <a:latin typeface="Avenir Book" panose="02000503020000020003" pitchFamily="2" charset="0"/>
              </a:rPr>
              <a:t>1958 - Clytemnestra</a:t>
            </a:r>
          </a:p>
          <a:p>
            <a:pPr marL="114300" indent="0">
              <a:buNone/>
            </a:pPr>
            <a:endParaRPr lang="en-GB" sz="1400" dirty="0">
              <a:latin typeface="Avenir Book" panose="02000503020000020003" pitchFamily="2" charset="0"/>
              <a:hlinkClick r:id="rId2" tooltip="Bethsabée de Rothschild"/>
            </a:endParaRPr>
          </a:p>
          <a:p>
            <a:pPr marL="114300" indent="0">
              <a:buNone/>
            </a:pPr>
            <a:r>
              <a:rPr lang="en-GB" sz="1400" dirty="0">
                <a:latin typeface="Avenir Book" panose="02000503020000020003" pitchFamily="2" charset="0"/>
              </a:rPr>
              <a:t>1965 - </a:t>
            </a:r>
            <a:r>
              <a:rPr lang="en-GB" sz="1400" dirty="0">
                <a:latin typeface="Avenir Book" panose="02000503020000020003" pitchFamily="2" charset="0"/>
                <a:hlinkClick r:id="rId2" tooltip="Bethsabée de Rothschild"/>
              </a:rPr>
              <a:t>Bethsabée de Rothschild</a:t>
            </a:r>
            <a:r>
              <a:rPr lang="en-GB" sz="1400" dirty="0">
                <a:latin typeface="Avenir Book" panose="02000503020000020003" pitchFamily="2" charset="0"/>
              </a:rPr>
              <a:t> a close friend established the </a:t>
            </a:r>
            <a:r>
              <a:rPr lang="en-GB" sz="1400" dirty="0">
                <a:latin typeface="Avenir Book" panose="02000503020000020003" pitchFamily="2" charset="0"/>
                <a:hlinkClick r:id="rId3" tooltip="Batsheva Dance Company"/>
              </a:rPr>
              <a:t>Batsheva Dance Company</a:t>
            </a:r>
            <a:r>
              <a:rPr lang="en-GB" sz="1400" dirty="0">
                <a:latin typeface="Avenir Book" panose="02000503020000020003" pitchFamily="2" charset="0"/>
              </a:rPr>
              <a:t>, Graham became the company's first director.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60479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C0E7D-5676-914E-A73C-B1B996FD06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700" y="220775"/>
            <a:ext cx="8520600" cy="707400"/>
          </a:xfrm>
        </p:spPr>
        <p:txBody>
          <a:bodyPr/>
          <a:lstStyle/>
          <a:p>
            <a:r>
              <a:rPr lang="en-US" dirty="0"/>
              <a:t>Martha Graham- later years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9898A6-AB3B-7643-A3BA-BC2D92C918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1700" y="920400"/>
            <a:ext cx="8520600" cy="3302700"/>
          </a:xfrm>
        </p:spPr>
        <p:txBody>
          <a:bodyPr/>
          <a:lstStyle/>
          <a:p>
            <a:r>
              <a:rPr lang="en-US" sz="1600" dirty="0">
                <a:latin typeface="Avenir Book" panose="02000503020000020003" pitchFamily="2" charset="0"/>
              </a:rPr>
              <a:t>Retired from performing 1969/70</a:t>
            </a:r>
          </a:p>
          <a:p>
            <a:endParaRPr lang="en-US" sz="1600" dirty="0">
              <a:latin typeface="Avenir Book" panose="02000503020000020003" pitchFamily="2" charset="0"/>
            </a:endParaRPr>
          </a:p>
          <a:p>
            <a:r>
              <a:rPr lang="en-US" sz="1600" dirty="0">
                <a:latin typeface="Avenir Book" panose="02000503020000020003" pitchFamily="2" charset="0"/>
              </a:rPr>
              <a:t>Fell in to a depression and drinking los</a:t>
            </a:r>
          </a:p>
          <a:p>
            <a:endParaRPr lang="en-US" sz="1600" dirty="0">
              <a:latin typeface="Avenir Book" panose="02000503020000020003" pitchFamily="2" charset="0"/>
            </a:endParaRPr>
          </a:p>
          <a:p>
            <a:r>
              <a:rPr lang="en-US" sz="1600" dirty="0" err="1">
                <a:latin typeface="Avenir Book" panose="02000503020000020003" pitchFamily="2" charset="0"/>
              </a:rPr>
              <a:t>Hospitalised</a:t>
            </a:r>
            <a:r>
              <a:rPr lang="en-US" sz="1600" dirty="0">
                <a:latin typeface="Avenir Book" panose="02000503020000020003" pitchFamily="2" charset="0"/>
              </a:rPr>
              <a:t> and in a coma</a:t>
            </a:r>
          </a:p>
          <a:p>
            <a:endParaRPr lang="en-US" sz="1600" dirty="0">
              <a:latin typeface="Avenir Book" panose="02000503020000020003" pitchFamily="2" charset="0"/>
            </a:endParaRPr>
          </a:p>
          <a:p>
            <a:r>
              <a:rPr lang="en-US" sz="1600" dirty="0">
                <a:latin typeface="Avenir Book" panose="02000503020000020003" pitchFamily="2" charset="0"/>
              </a:rPr>
              <a:t>Eventually, came back to choreographing 10 new ballets</a:t>
            </a:r>
          </a:p>
          <a:p>
            <a:endParaRPr lang="en-US" sz="1600" dirty="0">
              <a:latin typeface="Avenir Book" panose="02000503020000020003" pitchFamily="2" charset="0"/>
            </a:endParaRPr>
          </a:p>
          <a:p>
            <a:r>
              <a:rPr lang="en-US" sz="1600" dirty="0">
                <a:latin typeface="Avenir Book" panose="02000503020000020003" pitchFamily="2" charset="0"/>
              </a:rPr>
              <a:t>L</a:t>
            </a:r>
            <a:r>
              <a:rPr lang="en-GB" sz="1600" dirty="0" err="1">
                <a:latin typeface="Avenir Book" panose="02000503020000020003" pitchFamily="2" charset="0"/>
              </a:rPr>
              <a:t>ast</a:t>
            </a:r>
            <a:r>
              <a:rPr lang="en-GB" sz="1600" dirty="0">
                <a:latin typeface="Avenir Book" panose="02000503020000020003" pitchFamily="2" charset="0"/>
              </a:rPr>
              <a:t> completed ballet was 1990's </a:t>
            </a:r>
            <a:r>
              <a:rPr lang="en-GB" sz="1600" i="1" dirty="0">
                <a:latin typeface="Avenir Book" panose="02000503020000020003" pitchFamily="2" charset="0"/>
                <a:hlinkClick r:id="rId2" tooltip="Maple Leaf Rag (ballet)"/>
              </a:rPr>
              <a:t>Maple Leaf Rag</a:t>
            </a:r>
            <a:endParaRPr lang="en-GB" sz="1600" i="1" dirty="0">
              <a:latin typeface="Avenir Book" panose="02000503020000020003" pitchFamily="2" charset="0"/>
            </a:endParaRPr>
          </a:p>
          <a:p>
            <a:endParaRPr lang="en-GB" sz="1600" dirty="0">
              <a:latin typeface="Avenir Book" panose="02000503020000020003" pitchFamily="2" charset="0"/>
            </a:endParaRPr>
          </a:p>
          <a:p>
            <a:r>
              <a:rPr lang="en-GB" sz="1600" dirty="0">
                <a:latin typeface="Avenir Book" panose="02000503020000020003" pitchFamily="2" charset="0"/>
              </a:rPr>
              <a:t>She also wrote her biography Blood Memory (published in 1991)</a:t>
            </a:r>
            <a:endParaRPr lang="en-US" sz="1600" dirty="0">
              <a:latin typeface="Avenir Book" panose="02000503020000020003" pitchFamily="2" charset="0"/>
            </a:endParaRPr>
          </a:p>
          <a:p>
            <a:endParaRPr lang="en-US" sz="1600" dirty="0">
              <a:latin typeface="Avenir Book" panose="02000503020000020003" pitchFamily="2" charset="0"/>
            </a:endParaRPr>
          </a:p>
          <a:p>
            <a:r>
              <a:rPr lang="en-US" sz="1600" dirty="0">
                <a:latin typeface="Avenir Book" panose="02000503020000020003" pitchFamily="2" charset="0"/>
              </a:rPr>
              <a:t>Graham died 1</a:t>
            </a:r>
            <a:r>
              <a:rPr lang="en-US" sz="1600" baseline="30000" dirty="0">
                <a:latin typeface="Avenir Book" panose="02000503020000020003" pitchFamily="2" charset="0"/>
              </a:rPr>
              <a:t>st</a:t>
            </a:r>
            <a:r>
              <a:rPr lang="en-US" sz="1600" dirty="0">
                <a:latin typeface="Avenir Book" panose="02000503020000020003" pitchFamily="2" charset="0"/>
              </a:rPr>
              <a:t> April 1991, aged 96</a:t>
            </a:r>
          </a:p>
        </p:txBody>
      </p:sp>
    </p:spTree>
    <p:extLst>
      <p:ext uri="{BB962C8B-B14F-4D97-AF65-F5344CB8AC3E}">
        <p14:creationId xmlns:p14="http://schemas.microsoft.com/office/powerpoint/2010/main" val="3626002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18"/>
          <p:cNvSpPr txBox="1">
            <a:spLocks noGrp="1"/>
          </p:cNvSpPr>
          <p:nvPr>
            <p:ph type="title"/>
          </p:nvPr>
        </p:nvSpPr>
        <p:spPr>
          <a:xfrm>
            <a:off x="311700" y="140225"/>
            <a:ext cx="8520600" cy="70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</a:pPr>
            <a:r>
              <a:rPr lang="en-GB" sz="2400" cap="none" dirty="0">
                <a:latin typeface="Avenir"/>
                <a:ea typeface="Avenir"/>
                <a:cs typeface="Avenir"/>
                <a:sym typeface="Avenir"/>
              </a:rPr>
              <a:t>Martha Graham’s impact and influence </a:t>
            </a:r>
            <a:endParaRPr sz="2400" dirty="0"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100" name="Google Shape;100;p18"/>
          <p:cNvSpPr txBox="1">
            <a:spLocks noGrp="1"/>
          </p:cNvSpPr>
          <p:nvPr>
            <p:ph type="body" idx="1"/>
          </p:nvPr>
        </p:nvSpPr>
        <p:spPr>
          <a:xfrm>
            <a:off x="97654" y="728442"/>
            <a:ext cx="9046346" cy="44150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14300" indent="0">
              <a:buNone/>
            </a:pPr>
            <a:r>
              <a:rPr lang="en-GB" sz="1400" dirty="0">
                <a:latin typeface="Avenir Book" panose="02000503020000020003" pitchFamily="2" charset="0"/>
              </a:rPr>
              <a:t>Graham created 181 ballets and a dance technique that has been compared to ballet in its scope and magnitude</a:t>
            </a:r>
          </a:p>
          <a:p>
            <a:pPr marL="114300" indent="0">
              <a:buNone/>
            </a:pPr>
            <a:endParaRPr lang="en-GB" sz="1400" dirty="0">
              <a:latin typeface="Avenir Book" panose="02000503020000020003" pitchFamily="2" charset="0"/>
            </a:endParaRPr>
          </a:p>
          <a:p>
            <a:pPr marL="114300" indent="0">
              <a:buNone/>
            </a:pPr>
            <a:r>
              <a:rPr lang="en-GB" sz="1400" dirty="0">
                <a:latin typeface="Avenir Book" panose="02000503020000020003" pitchFamily="2" charset="0"/>
              </a:rPr>
              <a:t>Her approach to dance and theatre revolutionized the art form and her innovative physical vocabulary has irrevocably influenced the dance worldwide</a:t>
            </a:r>
          </a:p>
          <a:p>
            <a:pPr marL="114300" lvl="0" indent="0">
              <a:buNone/>
            </a:pPr>
            <a:endParaRPr lang="en-GB" sz="1400" dirty="0">
              <a:latin typeface="Avenir Book" panose="02000503020000020003" pitchFamily="2" charset="0"/>
            </a:endParaRPr>
          </a:p>
          <a:p>
            <a:pPr marL="114300" lvl="0" indent="0">
              <a:buNone/>
            </a:pPr>
            <a:r>
              <a:rPr lang="en-GB" sz="1400" dirty="0">
                <a:latin typeface="Avenir Book" panose="02000503020000020003" pitchFamily="2" charset="0"/>
              </a:rPr>
              <a:t>Her company was the training ground for many future modern choreographers</a:t>
            </a:r>
          </a:p>
          <a:p>
            <a:pPr marL="114300" lvl="0" indent="0">
              <a:buNone/>
            </a:pPr>
            <a:r>
              <a:rPr lang="en-GB" sz="1400" dirty="0">
                <a:latin typeface="Avenir Book" panose="02000503020000020003" pitchFamily="2" charset="0"/>
              </a:rPr>
              <a:t>	i.e. Merce Cunningham, Paul Taylor, and Twyla Tharp</a:t>
            </a:r>
          </a:p>
          <a:p>
            <a:pPr marL="114300" lvl="0" indent="0">
              <a:buNone/>
            </a:pPr>
            <a:endParaRPr lang="en-GB" sz="1400" dirty="0">
              <a:latin typeface="Avenir Book" panose="02000503020000020003" pitchFamily="2" charset="0"/>
            </a:endParaRPr>
          </a:p>
          <a:p>
            <a:pPr marL="114300" lvl="0" indent="0">
              <a:buNone/>
            </a:pPr>
            <a:r>
              <a:rPr lang="en-GB" sz="1400" dirty="0">
                <a:latin typeface="Avenir Book" panose="02000503020000020003" pitchFamily="2" charset="0"/>
              </a:rPr>
              <a:t>She created roles for classical ballet stars such as Margot Fonteyn, Rudolf Nureyev, and Mikhail Baryshnikov</a:t>
            </a:r>
          </a:p>
          <a:p>
            <a:pPr marL="114300" lvl="0" indent="0">
              <a:buNone/>
            </a:pPr>
            <a:endParaRPr lang="en-GB" sz="1400" dirty="0">
              <a:latin typeface="Avenir Book" panose="02000503020000020003" pitchFamily="2" charset="0"/>
            </a:endParaRPr>
          </a:p>
          <a:p>
            <a:pPr marL="114300" lvl="0" indent="0">
              <a:buNone/>
            </a:pPr>
            <a:r>
              <a:rPr lang="en-GB" sz="1400" dirty="0">
                <a:latin typeface="Avenir Book" panose="02000503020000020003" pitchFamily="2" charset="0"/>
              </a:rPr>
              <a:t>She taught actors including Bette Davis, Kirk Douglas, Madonna, Liza Minnelli, and Gregory Peck</a:t>
            </a:r>
          </a:p>
          <a:p>
            <a:pPr marL="114300" lvl="0" indent="0">
              <a:buNone/>
            </a:pPr>
            <a:endParaRPr lang="en-GB" sz="1400" dirty="0">
              <a:latin typeface="Avenir Book" panose="02000503020000020003" pitchFamily="2" charset="0"/>
            </a:endParaRPr>
          </a:p>
          <a:p>
            <a:pPr marL="114300" lvl="0" indent="0">
              <a:buNone/>
            </a:pPr>
            <a:r>
              <a:rPr lang="en-GB" sz="1400" dirty="0">
                <a:latin typeface="Avenir Book" panose="02000503020000020003" pitchFamily="2" charset="0"/>
              </a:rPr>
              <a:t>She was awarded “Dancer of the Century,” by Time magazine and People magazine named her among the female “Icons of the Century.” </a:t>
            </a:r>
          </a:p>
          <a:p>
            <a:pPr marL="114300" lvl="0" indent="0">
              <a:buNone/>
            </a:pPr>
            <a:endParaRPr lang="en-GB" sz="1400" dirty="0">
              <a:latin typeface="Avenir Book" panose="02000503020000020003" pitchFamily="2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7"/>
          <p:cNvSpPr txBox="1">
            <a:spLocks noGrp="1"/>
          </p:cNvSpPr>
          <p:nvPr>
            <p:ph type="title"/>
          </p:nvPr>
        </p:nvSpPr>
        <p:spPr>
          <a:xfrm>
            <a:off x="311700" y="140225"/>
            <a:ext cx="8520600" cy="70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</a:pPr>
            <a:r>
              <a:rPr lang="en-GB" sz="2600" cap="none" dirty="0">
                <a:latin typeface="Avenir"/>
                <a:ea typeface="Avenir"/>
                <a:cs typeface="Avenir"/>
                <a:sym typeface="Avenir"/>
              </a:rPr>
              <a:t>As a choreographer  </a:t>
            </a:r>
            <a:br>
              <a:rPr lang="en-GB" sz="2600" cap="none" dirty="0">
                <a:latin typeface="Avenir"/>
                <a:ea typeface="Avenir"/>
                <a:cs typeface="Avenir"/>
                <a:sym typeface="Avenir"/>
              </a:rPr>
            </a:br>
            <a:endParaRPr sz="2600" dirty="0"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92" name="Google Shape;92;p17"/>
          <p:cNvSpPr txBox="1">
            <a:spLocks noGrp="1"/>
          </p:cNvSpPr>
          <p:nvPr>
            <p:ph type="body" idx="1"/>
          </p:nvPr>
        </p:nvSpPr>
        <p:spPr>
          <a:xfrm>
            <a:off x="97654" y="728442"/>
            <a:ext cx="9046346" cy="44150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14300" indent="0">
              <a:buNone/>
            </a:pPr>
            <a:r>
              <a:rPr lang="en-GB" sz="1600" dirty="0">
                <a:latin typeface="Avenir Book" panose="02000503020000020003" pitchFamily="2" charset="0"/>
              </a:rPr>
              <a:t>Inspired by modern painting, the American frontier, religious ceremonies of Native Americans, and Greek mythology</a:t>
            </a:r>
          </a:p>
          <a:p>
            <a:pPr marL="114300" indent="0">
              <a:buNone/>
            </a:pPr>
            <a:endParaRPr lang="en-GB" sz="1600" dirty="0">
              <a:latin typeface="Avenir Book" panose="02000503020000020003" pitchFamily="2" charset="0"/>
            </a:endParaRPr>
          </a:p>
          <a:p>
            <a:pPr marL="114300" indent="0">
              <a:buNone/>
            </a:pPr>
            <a:r>
              <a:rPr lang="en-GB" sz="1600" dirty="0">
                <a:latin typeface="Avenir Book" panose="02000503020000020003" pitchFamily="2" charset="0"/>
              </a:rPr>
              <a:t>Many of her most important roles portray great women of history and mythology: </a:t>
            </a:r>
          </a:p>
          <a:p>
            <a:pPr marL="114300" indent="0">
              <a:buNone/>
            </a:pPr>
            <a:r>
              <a:rPr lang="en-GB" sz="1600" dirty="0">
                <a:latin typeface="Avenir Book" panose="02000503020000020003" pitchFamily="2" charset="0"/>
              </a:rPr>
              <a:t>	Clytemnestra, Jocasta, Medea, Phaedra, Joan of Arc, and Emily Dickinson</a:t>
            </a:r>
          </a:p>
          <a:p>
            <a:pPr marL="11430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endParaRPr lang="en-GB" sz="1600" dirty="0">
              <a:latin typeface="Avenir Book" panose="02000503020000020003" pitchFamily="2" charset="0"/>
            </a:endParaRPr>
          </a:p>
          <a:p>
            <a:pPr marL="114300" lvl="0" indent="0">
              <a:buNone/>
            </a:pPr>
            <a:r>
              <a:rPr lang="en-GB" sz="1600" dirty="0">
                <a:latin typeface="Avenir Book" panose="02000503020000020003" pitchFamily="2" charset="0"/>
              </a:rPr>
              <a:t>Conceived each new work in its entirety – dance, costumes, and music</a:t>
            </a:r>
          </a:p>
          <a:p>
            <a:pPr marL="114300" lvl="0" indent="0">
              <a:buNone/>
            </a:pPr>
            <a:endParaRPr lang="en-GB" sz="1600" dirty="0">
              <a:latin typeface="Avenir Book" panose="02000503020000020003" pitchFamily="2" charset="0"/>
            </a:endParaRPr>
          </a:p>
          <a:p>
            <a:pPr marL="114300" lvl="0" indent="0">
              <a:buNone/>
            </a:pPr>
            <a:r>
              <a:rPr lang="en-GB" sz="1600" dirty="0">
                <a:latin typeface="Avenir Book" panose="02000503020000020003" pitchFamily="2" charset="0"/>
              </a:rPr>
              <a:t>Collaborators: </a:t>
            </a:r>
          </a:p>
          <a:p>
            <a:pPr marL="114300" lvl="0" indent="0">
              <a:buNone/>
            </a:pPr>
            <a:r>
              <a:rPr lang="en-GB" sz="1600" dirty="0">
                <a:latin typeface="Avenir Book" panose="02000503020000020003" pitchFamily="2" charset="0"/>
              </a:rPr>
              <a:t>	sculptor Isamu Noguchi</a:t>
            </a:r>
          </a:p>
          <a:p>
            <a:pPr marL="114300" lvl="0" indent="0">
              <a:buNone/>
            </a:pPr>
            <a:r>
              <a:rPr lang="en-GB" sz="1600" dirty="0">
                <a:latin typeface="Avenir Book" panose="02000503020000020003" pitchFamily="2" charset="0"/>
              </a:rPr>
              <a:t>	fashion designers Halston, Donna Karan and Calvin Klein</a:t>
            </a:r>
          </a:p>
          <a:p>
            <a:pPr marL="114300" lvl="0" indent="0">
              <a:buNone/>
            </a:pPr>
            <a:r>
              <a:rPr lang="en-GB" sz="1600" dirty="0">
                <a:latin typeface="Avenir Book" panose="02000503020000020003" pitchFamily="2" charset="0"/>
              </a:rPr>
              <a:t>	composers including Aaron Copland, Louis Horst (her mentor), Samuel Barber, William 	Schuman, Carlos 	</a:t>
            </a:r>
            <a:r>
              <a:rPr lang="en-GB" sz="1600" dirty="0" err="1">
                <a:latin typeface="Avenir Book" panose="02000503020000020003" pitchFamily="2" charset="0"/>
              </a:rPr>
              <a:t>Surinach</a:t>
            </a:r>
            <a:r>
              <a:rPr lang="en-GB" sz="1600" dirty="0">
                <a:latin typeface="Avenir Book" panose="02000503020000020003" pitchFamily="2" charset="0"/>
              </a:rPr>
              <a:t>, Norman </a:t>
            </a:r>
            <a:r>
              <a:rPr lang="en-GB" sz="1600" dirty="0" err="1">
                <a:latin typeface="Avenir Book" panose="02000503020000020003" pitchFamily="2" charset="0"/>
              </a:rPr>
              <a:t>Dello</a:t>
            </a:r>
            <a:r>
              <a:rPr lang="en-GB" sz="1600" dirty="0">
                <a:latin typeface="Avenir Book" panose="02000503020000020003" pitchFamily="2" charset="0"/>
              </a:rPr>
              <a:t> </a:t>
            </a:r>
            <a:r>
              <a:rPr lang="en-GB" sz="1600" dirty="0" err="1">
                <a:latin typeface="Avenir Book" panose="02000503020000020003" pitchFamily="2" charset="0"/>
              </a:rPr>
              <a:t>Joio</a:t>
            </a:r>
            <a:r>
              <a:rPr lang="en-GB" sz="1600" dirty="0">
                <a:latin typeface="Avenir Book" panose="02000503020000020003" pitchFamily="2" charset="0"/>
              </a:rPr>
              <a:t>, and Gian Carlo Menotti</a:t>
            </a:r>
            <a:endParaRPr sz="1600" dirty="0">
              <a:latin typeface="Avenir Book" panose="02000503020000020003" pitchFamily="2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19"/>
          <p:cNvSpPr txBox="1">
            <a:spLocks noGrp="1"/>
          </p:cNvSpPr>
          <p:nvPr>
            <p:ph type="title"/>
          </p:nvPr>
        </p:nvSpPr>
        <p:spPr>
          <a:xfrm>
            <a:off x="311700" y="140225"/>
            <a:ext cx="8520600" cy="70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</a:pPr>
            <a:r>
              <a:rPr lang="en-GB" cap="none" dirty="0">
                <a:latin typeface="Avenir"/>
                <a:ea typeface="Avenir"/>
                <a:cs typeface="Avenir"/>
                <a:sym typeface="Avenir"/>
              </a:rPr>
              <a:t>The Martha Graham Company</a:t>
            </a:r>
            <a:endParaRPr dirty="0"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106" name="Google Shape;106;p19"/>
          <p:cNvSpPr txBox="1">
            <a:spLocks noGrp="1"/>
          </p:cNvSpPr>
          <p:nvPr>
            <p:ph type="body" idx="1"/>
          </p:nvPr>
        </p:nvSpPr>
        <p:spPr>
          <a:xfrm>
            <a:off x="311700" y="728442"/>
            <a:ext cx="8520600" cy="44150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14300" indent="0">
              <a:buNone/>
            </a:pPr>
            <a:r>
              <a:rPr lang="en-GB" sz="1400" dirty="0">
                <a:latin typeface="Avenir Book" panose="02000503020000020003" pitchFamily="2" charset="0"/>
              </a:rPr>
              <a:t>Martha Graham and her Company have expanded contemporary dance’s vocabulary of movement and forever </a:t>
            </a:r>
          </a:p>
          <a:p>
            <a:pPr marL="114300" indent="0">
              <a:buNone/>
            </a:pPr>
            <a:endParaRPr lang="en-GB" sz="1400" dirty="0">
              <a:latin typeface="Avenir Book" panose="02000503020000020003" pitchFamily="2" charset="0"/>
            </a:endParaRPr>
          </a:p>
          <a:p>
            <a:pPr marL="114300" indent="0">
              <a:buNone/>
            </a:pPr>
            <a:r>
              <a:rPr lang="en-GB" sz="1400" dirty="0">
                <a:latin typeface="Avenir Book" panose="02000503020000020003" pitchFamily="2" charset="0"/>
              </a:rPr>
              <a:t>Altered the scope of the art form by rooting works in contemporary social, political, psychological, and sexual contexts, deepening their impact and resonance</a:t>
            </a:r>
          </a:p>
          <a:p>
            <a:pPr marL="11430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endParaRPr lang="en-GB" sz="1400" dirty="0">
              <a:solidFill>
                <a:srgbClr val="000000"/>
              </a:solidFill>
              <a:latin typeface="Avenir Book" panose="02000503020000020003" pitchFamily="2" charset="0"/>
              <a:ea typeface="Avenir"/>
              <a:cs typeface="Avenir"/>
              <a:sym typeface="Avenir"/>
            </a:endParaRPr>
          </a:p>
          <a:p>
            <a:pPr marL="114300" lvl="0" indent="0">
              <a:buNone/>
            </a:pPr>
            <a:r>
              <a:rPr lang="en-GB" sz="1400" dirty="0">
                <a:latin typeface="Avenir Book" panose="02000503020000020003" pitchFamily="2" charset="0"/>
              </a:rPr>
              <a:t>A fertile ground for experimentation, nurtured many of the leading choreographers and dancers of the 20th and 21st centuries</a:t>
            </a:r>
          </a:p>
          <a:p>
            <a:pPr marL="114300" lvl="0" indent="0">
              <a:buNone/>
            </a:pPr>
            <a:r>
              <a:rPr lang="en-GB" sz="1400" dirty="0">
                <a:latin typeface="Avenir Book" panose="02000503020000020003" pitchFamily="2" charset="0"/>
              </a:rPr>
              <a:t>	e.g. Merce Cunningham, Erick Hawkins, Pearl Lang, Pascal </a:t>
            </a:r>
            <a:r>
              <a:rPr lang="en-GB" sz="1400" dirty="0" err="1">
                <a:latin typeface="Avenir Book" panose="02000503020000020003" pitchFamily="2" charset="0"/>
              </a:rPr>
              <a:t>Rioult</a:t>
            </a:r>
            <a:r>
              <a:rPr lang="en-GB" sz="1400" dirty="0">
                <a:latin typeface="Avenir Book" panose="02000503020000020003" pitchFamily="2" charset="0"/>
              </a:rPr>
              <a:t>, and Paul Taylor.</a:t>
            </a:r>
            <a:endParaRPr lang="en-GB" sz="1400" dirty="0">
              <a:solidFill>
                <a:srgbClr val="000000"/>
              </a:solidFill>
              <a:latin typeface="Avenir Book" panose="02000503020000020003" pitchFamily="2" charset="0"/>
              <a:sym typeface="Avenir"/>
            </a:endParaRPr>
          </a:p>
          <a:p>
            <a:pPr marL="114300" lvl="0" indent="0">
              <a:buNone/>
            </a:pPr>
            <a:endParaRPr lang="en-GB" sz="1400" dirty="0">
              <a:solidFill>
                <a:srgbClr val="000000"/>
              </a:solidFill>
              <a:latin typeface="Avenir Book" panose="02000503020000020003" pitchFamily="2" charset="0"/>
              <a:sym typeface="Avenir"/>
            </a:endParaRPr>
          </a:p>
          <a:p>
            <a:pPr marL="114300" lvl="0" indent="0">
              <a:buNone/>
            </a:pPr>
            <a:r>
              <a:rPr lang="en-GB" sz="1400" dirty="0">
                <a:solidFill>
                  <a:srgbClr val="000000"/>
                </a:solidFill>
                <a:latin typeface="Avenir Book" panose="02000503020000020003" pitchFamily="2" charset="0"/>
                <a:sym typeface="Avenir"/>
              </a:rPr>
              <a:t>A</a:t>
            </a:r>
            <a:r>
              <a:rPr lang="en-GB" sz="1400" dirty="0">
                <a:latin typeface="Avenir Book" panose="02000503020000020003" pitchFamily="2" charset="0"/>
              </a:rPr>
              <a:t>cclaim from audiences in more than 50 countries throughout North and South America, Europe, Africa, Asia, and the Middle East</a:t>
            </a:r>
          </a:p>
          <a:p>
            <a:pPr marL="114300" lvl="0" indent="0">
              <a:buNone/>
            </a:pPr>
            <a:endParaRPr lang="en-GB" sz="1400" dirty="0">
              <a:solidFill>
                <a:srgbClr val="000000"/>
              </a:solidFill>
              <a:latin typeface="Avenir Book" panose="02000503020000020003" pitchFamily="2" charset="0"/>
              <a:ea typeface="Avenir"/>
              <a:cs typeface="Avenir"/>
              <a:sym typeface="Avenir"/>
            </a:endParaRPr>
          </a:p>
          <a:p>
            <a:pPr marL="114300" indent="0">
              <a:buNone/>
            </a:pPr>
            <a:r>
              <a:rPr lang="en-GB" sz="1400" dirty="0">
                <a:latin typeface="Avenir Book" panose="02000503020000020003" pitchFamily="2" charset="0"/>
              </a:rPr>
              <a:t>Today, the Company continues to foster Graham’s spirit of ingenuity in performances around the world</a:t>
            </a:r>
          </a:p>
          <a:p>
            <a:pPr marL="114300" lvl="0" indent="0">
              <a:buNone/>
            </a:pPr>
            <a:endParaRPr sz="1400" dirty="0">
              <a:solidFill>
                <a:srgbClr val="000000"/>
              </a:solidFill>
              <a:latin typeface="Avenir Book" panose="02000503020000020003" pitchFamily="2" charset="0"/>
              <a:ea typeface="Avenir"/>
              <a:cs typeface="Avenir"/>
              <a:sym typeface="Avenir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6"/>
          <p:cNvSpPr txBox="1">
            <a:spLocks noGrp="1"/>
          </p:cNvSpPr>
          <p:nvPr>
            <p:ph type="title"/>
          </p:nvPr>
        </p:nvSpPr>
        <p:spPr>
          <a:xfrm>
            <a:off x="311700" y="140225"/>
            <a:ext cx="8520600" cy="70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</a:pPr>
            <a:r>
              <a:rPr lang="en-GB" sz="2600" dirty="0">
                <a:latin typeface="Avenir"/>
                <a:ea typeface="Avenir"/>
                <a:cs typeface="Avenir"/>
                <a:sym typeface="Avenir"/>
              </a:rPr>
              <a:t>Graham Technique </a:t>
            </a:r>
            <a:br>
              <a:rPr lang="en-GB" sz="2600" dirty="0">
                <a:latin typeface="Avenir"/>
                <a:ea typeface="Avenir"/>
                <a:cs typeface="Avenir"/>
                <a:sym typeface="Avenir"/>
              </a:rPr>
            </a:br>
            <a:br>
              <a:rPr lang="en-GB" sz="2600" cap="none" dirty="0">
                <a:latin typeface="Avenir"/>
                <a:ea typeface="Avenir"/>
                <a:cs typeface="Avenir"/>
                <a:sym typeface="Avenir"/>
              </a:rPr>
            </a:br>
            <a:endParaRPr sz="2600" dirty="0"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85" name="Google Shape;85;p16"/>
          <p:cNvSpPr txBox="1">
            <a:spLocks noGrp="1"/>
          </p:cNvSpPr>
          <p:nvPr>
            <p:ph type="body" idx="1"/>
          </p:nvPr>
        </p:nvSpPr>
        <p:spPr>
          <a:xfrm>
            <a:off x="311700" y="728442"/>
            <a:ext cx="8520600" cy="44150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1430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endParaRPr sz="1200" dirty="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marL="11430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endParaRPr sz="1200" dirty="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marL="11430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endParaRPr sz="1200" dirty="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marL="11430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endParaRPr sz="1200" dirty="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235C4B1-AA8A-5148-B007-56A4AE0F9E75}"/>
              </a:ext>
            </a:extLst>
          </p:cNvPr>
          <p:cNvSpPr txBox="1"/>
          <p:nvPr/>
        </p:nvSpPr>
        <p:spPr>
          <a:xfrm>
            <a:off x="529389" y="1092524"/>
            <a:ext cx="744995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venir Book" panose="02000503020000020003" pitchFamily="2" charset="0"/>
              </a:rPr>
              <a:t>Developed through experimentation of movement and emotion </a:t>
            </a:r>
          </a:p>
          <a:p>
            <a:endParaRPr lang="en-US" dirty="0">
              <a:latin typeface="Avenir Book" panose="02000503020000020003" pitchFamily="2" charset="0"/>
            </a:endParaRPr>
          </a:p>
          <a:p>
            <a:r>
              <a:rPr lang="en-US" dirty="0">
                <a:latin typeface="Avenir Book" panose="02000503020000020003" pitchFamily="2" charset="0"/>
              </a:rPr>
              <a:t>Contact and release as initial starting point which became foundation for her technique </a:t>
            </a:r>
          </a:p>
          <a:p>
            <a:endParaRPr lang="en-US" dirty="0">
              <a:latin typeface="Avenir Book" panose="02000503020000020003" pitchFamily="2" charset="0"/>
            </a:endParaRPr>
          </a:p>
          <a:p>
            <a:r>
              <a:rPr lang="en-GB" dirty="0">
                <a:latin typeface="Avenir Book" panose="02000503020000020003" pitchFamily="2" charset="0"/>
              </a:rPr>
              <a:t>“increase the emotional activity of the dancer’s body”</a:t>
            </a:r>
          </a:p>
          <a:p>
            <a:endParaRPr lang="en-GB" dirty="0">
              <a:latin typeface="Avenir Book" panose="02000503020000020003" pitchFamily="2" charset="0"/>
            </a:endParaRPr>
          </a:p>
          <a:p>
            <a:r>
              <a:rPr lang="en-GB" dirty="0">
                <a:latin typeface="Avenir Book" panose="02000503020000020003" pitchFamily="2" charset="0"/>
              </a:rPr>
              <a:t>Codified class which starts on floor, standing/centre work</a:t>
            </a:r>
          </a:p>
          <a:p>
            <a:endParaRPr lang="en-GB" dirty="0">
              <a:latin typeface="Avenir Book" panose="02000503020000020003" pitchFamily="2" charset="0"/>
            </a:endParaRPr>
          </a:p>
          <a:p>
            <a:r>
              <a:rPr lang="en-GB" dirty="0">
                <a:latin typeface="Avenir Book" panose="02000503020000020003" pitchFamily="2" charset="0"/>
              </a:rPr>
              <a:t>Breath, spirals, falls, positions are fundamental elements </a:t>
            </a:r>
          </a:p>
          <a:p>
            <a:endParaRPr lang="en-GB" dirty="0">
              <a:latin typeface="Avenir Book" panose="02000503020000020003" pitchFamily="2" charset="0"/>
            </a:endParaRPr>
          </a:p>
          <a:p>
            <a:r>
              <a:rPr lang="en-GB" dirty="0">
                <a:latin typeface="Avenir Book" panose="02000503020000020003" pitchFamily="2" charset="0"/>
              </a:rPr>
              <a:t>Sharp, angular, jagged, and direct</a:t>
            </a:r>
          </a:p>
          <a:p>
            <a:endParaRPr lang="en-US" dirty="0">
              <a:latin typeface="Avenir Book" panose="02000503020000020003" pitchFamily="2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20"/>
          <p:cNvSpPr txBox="1">
            <a:spLocks noGrp="1"/>
          </p:cNvSpPr>
          <p:nvPr>
            <p:ph type="title"/>
          </p:nvPr>
        </p:nvSpPr>
        <p:spPr>
          <a:xfrm>
            <a:off x="311700" y="140225"/>
            <a:ext cx="8520600" cy="70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</a:pPr>
            <a:r>
              <a:rPr lang="en-GB" sz="2400" cap="none" dirty="0">
                <a:latin typeface="Avenir"/>
                <a:ea typeface="Avenir"/>
                <a:cs typeface="Avenir"/>
                <a:sym typeface="Avenir"/>
              </a:rPr>
              <a:t>The Martha Graham School of Contemporary Dance</a:t>
            </a:r>
            <a:endParaRPr sz="2400" dirty="0"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114" name="Google Shape;114;p20"/>
          <p:cNvSpPr txBox="1">
            <a:spLocks noGrp="1"/>
          </p:cNvSpPr>
          <p:nvPr>
            <p:ph type="body" idx="1"/>
          </p:nvPr>
        </p:nvSpPr>
        <p:spPr>
          <a:xfrm>
            <a:off x="311700" y="946156"/>
            <a:ext cx="8520600" cy="44150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14300" indent="0">
              <a:buNone/>
            </a:pPr>
            <a:r>
              <a:rPr lang="en-GB" sz="1600" dirty="0">
                <a:latin typeface="Avenir Book" panose="02000503020000020003" pitchFamily="2" charset="0"/>
              </a:rPr>
              <a:t>Longest continuously operating school of dance in the United States </a:t>
            </a:r>
          </a:p>
          <a:p>
            <a:pPr marL="114300" indent="0">
              <a:buNone/>
            </a:pPr>
            <a:endParaRPr lang="en-GB" sz="1600" dirty="0">
              <a:latin typeface="Avenir Book" panose="02000503020000020003" pitchFamily="2" charset="0"/>
            </a:endParaRPr>
          </a:p>
          <a:p>
            <a:pPr marL="114300" indent="0">
              <a:buNone/>
            </a:pPr>
            <a:r>
              <a:rPr lang="en-GB" sz="1600" dirty="0">
                <a:latin typeface="Avenir Book" panose="02000503020000020003" pitchFamily="2" charset="0"/>
              </a:rPr>
              <a:t>Primarily focused on the Martha Graham Technique and repertory</a:t>
            </a:r>
          </a:p>
          <a:p>
            <a:pPr marL="114300" indent="0">
              <a:buNone/>
            </a:pPr>
            <a:endParaRPr lang="en-GB" sz="1600" dirty="0">
              <a:latin typeface="Avenir Book" panose="02000503020000020003" pitchFamily="2" charset="0"/>
            </a:endParaRPr>
          </a:p>
          <a:p>
            <a:pPr marL="114300" indent="0">
              <a:buNone/>
            </a:pPr>
            <a:r>
              <a:rPr lang="en-GB" sz="1600" dirty="0">
                <a:latin typeface="Avenir Book" panose="02000503020000020003" pitchFamily="2" charset="0"/>
              </a:rPr>
              <a:t>Classes are taught by faculty who are current or former members of the Martha Graham Dance Company, and who trained with Martha Graham herself or with her first-generation acolytes</a:t>
            </a:r>
          </a:p>
          <a:p>
            <a:pPr marL="114300" indent="0">
              <a:buNone/>
            </a:pPr>
            <a:endParaRPr lang="en-GB" sz="1600" dirty="0">
              <a:latin typeface="Avenir Book" panose="02000503020000020003" pitchFamily="2" charset="0"/>
            </a:endParaRPr>
          </a:p>
          <a:p>
            <a:pPr marL="114300" indent="0">
              <a:buNone/>
            </a:pPr>
            <a:r>
              <a:rPr lang="en-GB" sz="1600" dirty="0">
                <a:latin typeface="Avenir Book" panose="02000503020000020003" pitchFamily="2" charset="0"/>
              </a:rPr>
              <a:t>Students studying at the Martha Graham School have moved on to professional dance careers with the </a:t>
            </a:r>
            <a:r>
              <a:rPr lang="en-GB" sz="1600" b="1" dirty="0">
                <a:latin typeface="Avenir Book" panose="02000503020000020003" pitchFamily="2" charset="0"/>
              </a:rPr>
              <a:t>Martha Graham Dance Company</a:t>
            </a:r>
            <a:r>
              <a:rPr lang="en-GB" sz="1600" dirty="0">
                <a:latin typeface="Avenir Book" panose="02000503020000020003" pitchFamily="2" charset="0"/>
              </a:rPr>
              <a:t>, </a:t>
            </a:r>
            <a:r>
              <a:rPr lang="en-GB" sz="1600" b="1" dirty="0">
                <a:latin typeface="Avenir Book" panose="02000503020000020003" pitchFamily="2" charset="0"/>
              </a:rPr>
              <a:t>Paul Taylor Dance Company</a:t>
            </a:r>
            <a:r>
              <a:rPr lang="en-GB" sz="1600" dirty="0">
                <a:latin typeface="Avenir Book" panose="02000503020000020003" pitchFamily="2" charset="0"/>
              </a:rPr>
              <a:t>, </a:t>
            </a:r>
            <a:r>
              <a:rPr lang="en-GB" sz="1600" b="1" dirty="0">
                <a:latin typeface="Avenir Book" panose="02000503020000020003" pitchFamily="2" charset="0"/>
              </a:rPr>
              <a:t>Jose Limón Dance Company</a:t>
            </a:r>
            <a:r>
              <a:rPr lang="en-GB" sz="1600" dirty="0">
                <a:latin typeface="Avenir Book" panose="02000503020000020003" pitchFamily="2" charset="0"/>
              </a:rPr>
              <a:t>, the </a:t>
            </a:r>
            <a:r>
              <a:rPr lang="en-GB" sz="1600" b="1" dirty="0" err="1">
                <a:latin typeface="Avenir Book" panose="02000503020000020003" pitchFamily="2" charset="0"/>
              </a:rPr>
              <a:t>Buglisi</a:t>
            </a:r>
            <a:r>
              <a:rPr lang="en-GB" sz="1600" b="1" dirty="0">
                <a:latin typeface="Avenir Book" panose="02000503020000020003" pitchFamily="2" charset="0"/>
              </a:rPr>
              <a:t> Dance Theatre</a:t>
            </a:r>
            <a:r>
              <a:rPr lang="en-GB" sz="1600" dirty="0">
                <a:latin typeface="Avenir Book" panose="02000503020000020003" pitchFamily="2" charset="0"/>
              </a:rPr>
              <a:t>, </a:t>
            </a:r>
            <a:r>
              <a:rPr lang="en-GB" sz="1600" b="1" dirty="0" err="1">
                <a:latin typeface="Avenir Book" panose="02000503020000020003" pitchFamily="2" charset="0"/>
              </a:rPr>
              <a:t>Rioult</a:t>
            </a:r>
            <a:r>
              <a:rPr lang="en-GB" sz="1600" dirty="0">
                <a:latin typeface="Avenir Book" panose="02000503020000020003" pitchFamily="2" charset="0"/>
              </a:rPr>
              <a:t>, and </a:t>
            </a:r>
            <a:r>
              <a:rPr lang="en-GB" sz="1600" b="1" dirty="0">
                <a:latin typeface="Avenir Book" panose="02000503020000020003" pitchFamily="2" charset="0"/>
              </a:rPr>
              <a:t>Battery Dance Company</a:t>
            </a:r>
            <a:r>
              <a:rPr lang="en-GB" sz="1600" dirty="0">
                <a:latin typeface="Avenir Book" panose="02000503020000020003" pitchFamily="2" charset="0"/>
              </a:rPr>
              <a:t>, as well as on Broadway and with other companies throughout the world.</a:t>
            </a:r>
          </a:p>
          <a:p>
            <a:pPr marL="457200" lvl="0" indent="-2286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None/>
            </a:pPr>
            <a:endParaRPr sz="1400" dirty="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6"/>
          <p:cNvSpPr txBox="1">
            <a:spLocks noGrp="1"/>
          </p:cNvSpPr>
          <p:nvPr>
            <p:ph type="title"/>
          </p:nvPr>
        </p:nvSpPr>
        <p:spPr>
          <a:xfrm>
            <a:off x="311700" y="140225"/>
            <a:ext cx="8520600" cy="70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</a:pPr>
            <a:r>
              <a:rPr lang="en-GB" sz="2600" dirty="0">
                <a:latin typeface="Avenir"/>
                <a:ea typeface="Avenir"/>
                <a:cs typeface="Avenir"/>
                <a:sym typeface="Avenir"/>
              </a:rPr>
              <a:t>Graham Technique and works </a:t>
            </a:r>
            <a:br>
              <a:rPr lang="en-GB" sz="2600" dirty="0">
                <a:latin typeface="Avenir"/>
                <a:ea typeface="Avenir"/>
                <a:cs typeface="Avenir"/>
                <a:sym typeface="Avenir"/>
              </a:rPr>
            </a:br>
            <a:br>
              <a:rPr lang="en-GB" sz="2600" cap="none" dirty="0">
                <a:latin typeface="Avenir"/>
                <a:ea typeface="Avenir"/>
                <a:cs typeface="Avenir"/>
                <a:sym typeface="Avenir"/>
              </a:rPr>
            </a:br>
            <a:endParaRPr sz="2600" dirty="0"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85" name="Google Shape;85;p16"/>
          <p:cNvSpPr txBox="1">
            <a:spLocks noGrp="1"/>
          </p:cNvSpPr>
          <p:nvPr>
            <p:ph type="body" idx="1"/>
          </p:nvPr>
        </p:nvSpPr>
        <p:spPr>
          <a:xfrm>
            <a:off x="311700" y="728442"/>
            <a:ext cx="8520600" cy="44150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1430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endParaRPr sz="1200" dirty="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marL="11430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endParaRPr sz="1200" dirty="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marL="11430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endParaRPr sz="1200" dirty="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marL="11430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endParaRPr sz="1200" dirty="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235C4B1-AA8A-5148-B007-56A4AE0F9E75}"/>
              </a:ext>
            </a:extLst>
          </p:cNvPr>
          <p:cNvSpPr txBox="1"/>
          <p:nvPr/>
        </p:nvSpPr>
        <p:spPr>
          <a:xfrm>
            <a:off x="529389" y="1092524"/>
            <a:ext cx="7449954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>
              <a:latin typeface="Avenir Book" panose="02000503020000020003" pitchFamily="2" charset="0"/>
            </a:endParaRPr>
          </a:p>
          <a:p>
            <a:r>
              <a:rPr lang="en-US" dirty="0">
                <a:latin typeface="Avenir Book" panose="02000503020000020003" pitchFamily="2" charset="0"/>
              </a:rPr>
              <a:t>Floor work - </a:t>
            </a:r>
            <a:r>
              <a:rPr lang="en-US" dirty="0">
                <a:latin typeface="Avenir Book" panose="02000503020000020003" pitchFamily="2" charset="0"/>
                <a:hlinkClick r:id="rId3"/>
              </a:rPr>
              <a:t>https://www.youtube.com/watch?v=cZ2tG5TPANA</a:t>
            </a:r>
            <a:endParaRPr lang="en-US" dirty="0">
              <a:latin typeface="Avenir Book" panose="02000503020000020003" pitchFamily="2" charset="0"/>
            </a:endParaRPr>
          </a:p>
          <a:p>
            <a:r>
              <a:rPr lang="en-US" dirty="0">
                <a:latin typeface="Avenir Book" panose="02000503020000020003" pitchFamily="2" charset="0"/>
              </a:rPr>
              <a:t>	</a:t>
            </a:r>
            <a:r>
              <a:rPr lang="en-US" dirty="0">
                <a:latin typeface="Avenir Book" panose="02000503020000020003" pitchFamily="2" charset="0"/>
                <a:hlinkClick r:id="rId4"/>
              </a:rPr>
              <a:t>https://www.youtube.com/watch?v=vitRYWTQuys</a:t>
            </a:r>
            <a:endParaRPr lang="en-US" dirty="0">
              <a:latin typeface="Avenir Book" panose="02000503020000020003" pitchFamily="2" charset="0"/>
            </a:endParaRPr>
          </a:p>
          <a:p>
            <a:endParaRPr lang="en-US" dirty="0">
              <a:latin typeface="Avenir Book" panose="02000503020000020003" pitchFamily="2" charset="0"/>
            </a:endParaRPr>
          </a:p>
          <a:p>
            <a:r>
              <a:rPr lang="en-US" dirty="0">
                <a:latin typeface="Avenir Book" panose="02000503020000020003" pitchFamily="2" charset="0"/>
              </a:rPr>
              <a:t>Graham on Technique - </a:t>
            </a:r>
            <a:r>
              <a:rPr lang="en-US" dirty="0">
                <a:latin typeface="Avenir Book" panose="02000503020000020003" pitchFamily="2" charset="0"/>
                <a:hlinkClick r:id="rId5"/>
              </a:rPr>
              <a:t>https://www.youtube.com/watch?v=itKJXEoBWWg</a:t>
            </a:r>
            <a:endParaRPr lang="en-US" dirty="0">
              <a:latin typeface="Avenir Book" panose="02000503020000020003" pitchFamily="2" charset="0"/>
            </a:endParaRPr>
          </a:p>
          <a:p>
            <a:r>
              <a:rPr lang="en-US" dirty="0">
                <a:latin typeface="Avenir Book" panose="02000503020000020003" pitchFamily="2" charset="0"/>
              </a:rPr>
              <a:t> </a:t>
            </a:r>
          </a:p>
          <a:p>
            <a:r>
              <a:rPr lang="en-US" dirty="0">
                <a:latin typeface="Avenir Book" panose="02000503020000020003" pitchFamily="2" charset="0"/>
              </a:rPr>
              <a:t>Lamentations - </a:t>
            </a:r>
            <a:r>
              <a:rPr lang="en-US" dirty="0">
                <a:latin typeface="Avenir Book" panose="02000503020000020003" pitchFamily="2" charset="0"/>
                <a:hlinkClick r:id="rId6"/>
              </a:rPr>
              <a:t>https://www.youtube.com/watch?v=I-lcFwPJUXQ&amp;t=296s</a:t>
            </a:r>
            <a:endParaRPr lang="en-US" dirty="0">
              <a:latin typeface="Avenir Book" panose="02000503020000020003" pitchFamily="2" charset="0"/>
            </a:endParaRPr>
          </a:p>
          <a:p>
            <a:endParaRPr lang="en-US" dirty="0">
              <a:latin typeface="Avenir Book" panose="02000503020000020003" pitchFamily="2" charset="0"/>
            </a:endParaRPr>
          </a:p>
          <a:p>
            <a:r>
              <a:rPr lang="en-US" dirty="0">
                <a:latin typeface="Avenir Book" panose="02000503020000020003" pitchFamily="2" charset="0"/>
              </a:rPr>
              <a:t>Clytemnestra </a:t>
            </a:r>
            <a:r>
              <a:rPr lang="en-US" dirty="0">
                <a:latin typeface="Avenir Book" panose="02000503020000020003" pitchFamily="2" charset="0"/>
                <a:hlinkClick r:id="rId7"/>
              </a:rPr>
              <a:t>https://www.youtube.com/watch?v=uC6MYB5Y-k4</a:t>
            </a:r>
            <a:endParaRPr lang="en-US" dirty="0">
              <a:latin typeface="Avenir Book" panose="02000503020000020003" pitchFamily="2" charset="0"/>
            </a:endParaRPr>
          </a:p>
          <a:p>
            <a:r>
              <a:rPr lang="en-US" dirty="0">
                <a:latin typeface="Avenir Book" panose="02000503020000020003" pitchFamily="2" charset="0"/>
              </a:rPr>
              <a:t>		</a:t>
            </a:r>
            <a:r>
              <a:rPr lang="en-US" dirty="0">
                <a:latin typeface="Avenir Book" panose="02000503020000020003" pitchFamily="2" charset="0"/>
                <a:hlinkClick r:id="rId8"/>
              </a:rPr>
              <a:t>https://www.youtube.com/watch?v=pXpcOIULGC4</a:t>
            </a:r>
            <a:endParaRPr lang="en-US" dirty="0">
              <a:latin typeface="Avenir Book" panose="02000503020000020003" pitchFamily="2" charset="0"/>
            </a:endParaRPr>
          </a:p>
          <a:p>
            <a:r>
              <a:rPr lang="en-US" dirty="0">
                <a:latin typeface="Avenir Book" panose="02000503020000020003" pitchFamily="2" charset="0"/>
              </a:rPr>
              <a:t> </a:t>
            </a:r>
          </a:p>
          <a:p>
            <a:endParaRPr lang="en-US" dirty="0">
              <a:latin typeface="Avenir Book" panose="02000503020000020003" pitchFamily="2" charset="0"/>
            </a:endParaRPr>
          </a:p>
          <a:p>
            <a:endParaRPr lang="en-US" dirty="0">
              <a:latin typeface="Avenir Book" panose="02000503020000020003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57927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21"/>
          <p:cNvSpPr txBox="1">
            <a:spLocks noGrp="1"/>
          </p:cNvSpPr>
          <p:nvPr>
            <p:ph type="title"/>
          </p:nvPr>
        </p:nvSpPr>
        <p:spPr>
          <a:xfrm>
            <a:off x="311700" y="140225"/>
            <a:ext cx="8520600" cy="70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</a:pPr>
            <a:r>
              <a:rPr lang="en-GB" sz="2400" cap="none" dirty="0">
                <a:latin typeface="Avenir"/>
                <a:ea typeface="Avenir"/>
                <a:cs typeface="Avenir"/>
                <a:sym typeface="Avenir"/>
              </a:rPr>
              <a:t>Further watching </a:t>
            </a:r>
            <a:br>
              <a:rPr lang="en-GB" sz="2400" cap="none" dirty="0">
                <a:latin typeface="Avenir"/>
                <a:ea typeface="Avenir"/>
                <a:cs typeface="Avenir"/>
                <a:sym typeface="Avenir"/>
              </a:rPr>
            </a:br>
            <a:endParaRPr sz="2400" dirty="0"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120" name="Google Shape;120;p21"/>
          <p:cNvSpPr txBox="1">
            <a:spLocks noGrp="1"/>
          </p:cNvSpPr>
          <p:nvPr>
            <p:ph type="body" idx="1"/>
          </p:nvPr>
        </p:nvSpPr>
        <p:spPr>
          <a:xfrm>
            <a:off x="311700" y="728442"/>
            <a:ext cx="8520600" cy="44150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14300" indent="0">
              <a:buNone/>
            </a:pPr>
            <a:r>
              <a:rPr lang="en-GB" sz="1400" dirty="0">
                <a:solidFill>
                  <a:srgbClr val="000000"/>
                </a:solidFill>
                <a:latin typeface="Avenir Book" panose="02000503020000020003" pitchFamily="2" charset="0"/>
                <a:ea typeface="Avenir"/>
                <a:cs typeface="Avenir"/>
                <a:sym typeface="Avenir"/>
              </a:rPr>
              <a:t>Documentary by Kennedy Centre and Martha Graham dance company - </a:t>
            </a:r>
            <a:r>
              <a:rPr lang="en-GB" sz="1400" dirty="0">
                <a:solidFill>
                  <a:srgbClr val="000000"/>
                </a:solidFill>
                <a:latin typeface="Avenir Book" panose="02000503020000020003" pitchFamily="2" charset="0"/>
                <a:ea typeface="Avenir"/>
                <a:cs typeface="Avenir"/>
                <a:sym typeface="Avenir"/>
                <a:hlinkClick r:id="rId3"/>
              </a:rPr>
              <a:t>https://www.youtube.com/watch?v=KVKGN9xZXHc</a:t>
            </a:r>
            <a:endParaRPr lang="en-GB" sz="1400" dirty="0">
              <a:solidFill>
                <a:srgbClr val="000000"/>
              </a:solidFill>
              <a:latin typeface="Avenir Book" panose="02000503020000020003" pitchFamily="2" charset="0"/>
              <a:ea typeface="Avenir"/>
              <a:cs typeface="Avenir"/>
              <a:sym typeface="Avenir"/>
            </a:endParaRPr>
          </a:p>
          <a:p>
            <a:pPr marL="114300" lvl="0" indent="0">
              <a:buNone/>
            </a:pPr>
            <a:endParaRPr lang="en-GB" sz="1400" dirty="0">
              <a:solidFill>
                <a:srgbClr val="000000"/>
              </a:solidFill>
              <a:latin typeface="Avenir Book" panose="02000503020000020003" pitchFamily="2" charset="0"/>
              <a:ea typeface="Avenir"/>
              <a:cs typeface="Avenir"/>
              <a:sym typeface="Avenir"/>
            </a:endParaRPr>
          </a:p>
          <a:p>
            <a:pPr marL="114300" lvl="0" indent="0">
              <a:buNone/>
            </a:pPr>
            <a:endParaRPr lang="en-GB" sz="1400" dirty="0">
              <a:solidFill>
                <a:srgbClr val="000000"/>
              </a:solidFill>
              <a:latin typeface="Avenir Book" panose="02000503020000020003" pitchFamily="2" charset="0"/>
              <a:ea typeface="Avenir"/>
              <a:cs typeface="Avenir"/>
              <a:sym typeface="Avenir"/>
            </a:endParaRPr>
          </a:p>
          <a:p>
            <a:pPr marL="114300" lvl="0" indent="0">
              <a:buNone/>
            </a:pPr>
            <a:r>
              <a:rPr lang="en-GB" sz="1400" dirty="0">
                <a:solidFill>
                  <a:srgbClr val="000000"/>
                </a:solidFill>
                <a:latin typeface="Avenir Book" panose="02000503020000020003" pitchFamily="2" charset="0"/>
                <a:ea typeface="Avenir"/>
                <a:cs typeface="Avenir"/>
                <a:sym typeface="Avenir"/>
              </a:rPr>
              <a:t>Appalachian Spring 1944 (</a:t>
            </a:r>
            <a:r>
              <a:rPr lang="en-GB" sz="1400" dirty="0">
                <a:latin typeface="Avenir Book" panose="02000503020000020003" pitchFamily="2" charset="0"/>
              </a:rPr>
              <a:t>Film Directed and Photographed by Peter </a:t>
            </a:r>
            <a:r>
              <a:rPr lang="en-GB" sz="1400" dirty="0" err="1">
                <a:latin typeface="Avenir Book" panose="02000503020000020003" pitchFamily="2" charset="0"/>
              </a:rPr>
              <a:t>Glushanok</a:t>
            </a:r>
            <a:r>
              <a:rPr lang="en-GB" sz="1400" dirty="0">
                <a:latin typeface="Avenir Book" panose="02000503020000020003" pitchFamily="2" charset="0"/>
              </a:rPr>
              <a:t>, Produced by Nathan Kroll, Presented by WQED Pittsburgh. Filmed in 1959.)</a:t>
            </a:r>
            <a:endParaRPr lang="en-GB" sz="1400" dirty="0">
              <a:solidFill>
                <a:srgbClr val="000000"/>
              </a:solidFill>
              <a:latin typeface="Avenir Book" panose="02000503020000020003" pitchFamily="2" charset="0"/>
              <a:ea typeface="Avenir"/>
              <a:cs typeface="Avenir"/>
              <a:sym typeface="Avenir"/>
            </a:endParaRPr>
          </a:p>
          <a:p>
            <a:pPr marL="114300" lvl="0" indent="0">
              <a:buNone/>
            </a:pPr>
            <a:r>
              <a:rPr lang="en-GB" sz="1400" dirty="0">
                <a:solidFill>
                  <a:srgbClr val="000000"/>
                </a:solidFill>
                <a:latin typeface="Avenir Book" panose="02000503020000020003" pitchFamily="2" charset="0"/>
                <a:ea typeface="Avenir"/>
                <a:cs typeface="Avenir"/>
                <a:sym typeface="Avenir"/>
                <a:hlinkClick r:id="rId4"/>
              </a:rPr>
              <a:t>https://www.youtube.com/watch?v=XmgaKGSxQVw&amp;t=236s</a:t>
            </a:r>
            <a:endParaRPr lang="en-GB" sz="1400" dirty="0">
              <a:solidFill>
                <a:srgbClr val="000000"/>
              </a:solidFill>
              <a:latin typeface="Avenir Book" panose="02000503020000020003" pitchFamily="2" charset="0"/>
              <a:ea typeface="Avenir"/>
              <a:cs typeface="Avenir"/>
              <a:sym typeface="Avenir"/>
            </a:endParaRPr>
          </a:p>
          <a:p>
            <a:pPr marL="114300" lvl="0" indent="0">
              <a:buNone/>
            </a:pPr>
            <a:r>
              <a:rPr lang="en-GB" sz="1400" dirty="0">
                <a:solidFill>
                  <a:srgbClr val="000000"/>
                </a:solidFill>
                <a:latin typeface="Avenir Book" panose="02000503020000020003" pitchFamily="2" charset="0"/>
                <a:ea typeface="Avenir"/>
                <a:cs typeface="Avenir"/>
                <a:sym typeface="Avenir"/>
                <a:hlinkClick r:id="rId5"/>
              </a:rPr>
              <a:t>https://www.youtube.com/watch?v=PTdyDOWtE2Q</a:t>
            </a:r>
            <a:endParaRPr lang="en-GB" sz="1400" dirty="0">
              <a:solidFill>
                <a:srgbClr val="000000"/>
              </a:solidFill>
              <a:latin typeface="Avenir Book" panose="02000503020000020003" pitchFamily="2" charset="0"/>
              <a:ea typeface="Avenir"/>
              <a:cs typeface="Avenir"/>
              <a:sym typeface="Avenir"/>
            </a:endParaRPr>
          </a:p>
          <a:p>
            <a:pPr marL="114300" lvl="0" indent="0">
              <a:buNone/>
            </a:pPr>
            <a:r>
              <a:rPr lang="en-GB" sz="1400" dirty="0">
                <a:solidFill>
                  <a:srgbClr val="000000"/>
                </a:solidFill>
                <a:latin typeface="Avenir Book" panose="02000503020000020003" pitchFamily="2" charset="0"/>
                <a:ea typeface="Avenir"/>
                <a:cs typeface="Avenir"/>
                <a:sym typeface="Avenir"/>
                <a:hlinkClick r:id="rId6"/>
              </a:rPr>
              <a:t>https://www.youtube.com/watch?v=91y-NEdTj-g</a:t>
            </a:r>
            <a:endParaRPr lang="en-GB" sz="1400" dirty="0">
              <a:solidFill>
                <a:srgbClr val="000000"/>
              </a:solidFill>
              <a:latin typeface="Avenir Book" panose="02000503020000020003" pitchFamily="2" charset="0"/>
              <a:ea typeface="Avenir"/>
              <a:cs typeface="Avenir"/>
              <a:sym typeface="Avenir"/>
            </a:endParaRPr>
          </a:p>
          <a:p>
            <a:pPr marL="114300" lvl="0" indent="0">
              <a:buNone/>
            </a:pPr>
            <a:r>
              <a:rPr lang="en-GB" sz="1400" dirty="0">
                <a:solidFill>
                  <a:srgbClr val="000000"/>
                </a:solidFill>
                <a:latin typeface="Avenir Book" panose="02000503020000020003" pitchFamily="2" charset="0"/>
                <a:ea typeface="Avenir"/>
                <a:cs typeface="Avenir"/>
                <a:sym typeface="Avenir"/>
                <a:hlinkClick r:id="rId7"/>
              </a:rPr>
              <a:t>https://www.youtube.com/watch?v=6KIn6xHbSZg</a:t>
            </a:r>
            <a:endParaRPr lang="en-GB" sz="1400" dirty="0">
              <a:solidFill>
                <a:srgbClr val="000000"/>
              </a:solidFill>
              <a:latin typeface="Avenir Book" panose="02000503020000020003" pitchFamily="2" charset="0"/>
              <a:ea typeface="Avenir"/>
              <a:cs typeface="Avenir"/>
              <a:sym typeface="Avenir"/>
            </a:endParaRPr>
          </a:p>
          <a:p>
            <a:pPr marL="114300" lvl="0" indent="0">
              <a:buNone/>
            </a:pPr>
            <a:endParaRPr lang="en-GB" sz="1400" dirty="0">
              <a:solidFill>
                <a:srgbClr val="000000"/>
              </a:solidFill>
              <a:latin typeface="Avenir Book" panose="02000503020000020003" pitchFamily="2" charset="0"/>
              <a:ea typeface="Avenir"/>
              <a:cs typeface="Avenir"/>
              <a:sym typeface="Avenir"/>
            </a:endParaRPr>
          </a:p>
          <a:p>
            <a:pPr marL="114300" lvl="0" indent="0">
              <a:buNone/>
            </a:pPr>
            <a:r>
              <a:rPr lang="en-GB" sz="1400" dirty="0">
                <a:solidFill>
                  <a:srgbClr val="000000"/>
                </a:solidFill>
                <a:latin typeface="Avenir Book" panose="02000503020000020003" pitchFamily="2" charset="0"/>
                <a:ea typeface="Avenir"/>
                <a:cs typeface="Avenir"/>
                <a:sym typeface="Avenir"/>
              </a:rPr>
              <a:t>Clip of contemporary version</a:t>
            </a:r>
          </a:p>
          <a:p>
            <a:pPr marL="114300" lvl="0" indent="0">
              <a:buNone/>
            </a:pPr>
            <a:r>
              <a:rPr lang="en-GB" sz="1400" dirty="0">
                <a:solidFill>
                  <a:srgbClr val="000000"/>
                </a:solidFill>
                <a:latin typeface="Avenir Book" panose="02000503020000020003" pitchFamily="2" charset="0"/>
                <a:ea typeface="Avenir"/>
                <a:cs typeface="Avenir"/>
                <a:sym typeface="Avenir"/>
                <a:hlinkClick r:id="rId8"/>
              </a:rPr>
              <a:t>https://www.youtube.com/watch?v=kbJelkj5pUU</a:t>
            </a:r>
            <a:r>
              <a:rPr lang="en-GB" sz="1400" dirty="0">
                <a:solidFill>
                  <a:srgbClr val="000000"/>
                </a:solidFill>
                <a:latin typeface="Avenir Book" panose="02000503020000020003" pitchFamily="2" charset="0"/>
                <a:ea typeface="Avenir"/>
                <a:cs typeface="Avenir"/>
                <a:sym typeface="Avenir"/>
              </a:rPr>
              <a:t> </a:t>
            </a:r>
            <a:endParaRPr sz="1400" dirty="0">
              <a:solidFill>
                <a:srgbClr val="000000"/>
              </a:solidFill>
              <a:latin typeface="Avenir Book" panose="02000503020000020003" pitchFamily="2" charset="0"/>
              <a:ea typeface="Avenir"/>
              <a:cs typeface="Avenir"/>
              <a:sym typeface="Avenir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ropic">
  <a:themeElements>
    <a:clrScheme name="Tropic">
      <a:dk1>
        <a:srgbClr val="A1E8D9"/>
      </a:dk1>
      <a:lt1>
        <a:srgbClr val="FFFFFF"/>
      </a:lt1>
      <a:dk2>
        <a:srgbClr val="695D46"/>
      </a:dk2>
      <a:lt2>
        <a:srgbClr val="B3A77D"/>
      </a:lt2>
      <a:accent1>
        <a:srgbClr val="EF6C00"/>
      </a:accent1>
      <a:accent2>
        <a:srgbClr val="009668"/>
      </a:accent2>
      <a:accent3>
        <a:srgbClr val="4DB6AC"/>
      </a:accent3>
      <a:accent4>
        <a:srgbClr val="FF9800"/>
      </a:accent4>
      <a:accent5>
        <a:srgbClr val="CE93D8"/>
      </a:accent5>
      <a:accent6>
        <a:srgbClr val="EEFF41"/>
      </a:accent6>
      <a:hlink>
        <a:srgbClr val="CE93D8"/>
      </a:hlink>
      <a:folHlink>
        <a:srgbClr val="CE93D8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1367</Words>
  <Application>Microsoft Macintosh PowerPoint</Application>
  <PresentationFormat>On-screen Show (16:9)</PresentationFormat>
  <Paragraphs>166</Paragraphs>
  <Slides>16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PT Sans Narrow</vt:lpstr>
      <vt:lpstr>Avenir</vt:lpstr>
      <vt:lpstr>Avenir Book</vt:lpstr>
      <vt:lpstr>Open Sans</vt:lpstr>
      <vt:lpstr>Arial</vt:lpstr>
      <vt:lpstr>Tropic</vt:lpstr>
      <vt:lpstr>PowerPoint Presentation</vt:lpstr>
      <vt:lpstr>From last week</vt:lpstr>
      <vt:lpstr>MARTHA GRAHAM Choreographer and dancer</vt:lpstr>
      <vt:lpstr>Martha Graham</vt:lpstr>
      <vt:lpstr>Martha Graham May 11, 1894 – April 1, 1991</vt:lpstr>
      <vt:lpstr>Martha Graham May 11, 1894 – April 1, 1991</vt:lpstr>
      <vt:lpstr>Martha Graham May 11, 1894 – April 1, 1991</vt:lpstr>
      <vt:lpstr>Martha Graham May 11, 1894 – April 1, 1991</vt:lpstr>
      <vt:lpstr>Martha Graham- later years</vt:lpstr>
      <vt:lpstr>Martha Graham’s impact and influence </vt:lpstr>
      <vt:lpstr>As a choreographer   </vt:lpstr>
      <vt:lpstr>The Martha Graham Company</vt:lpstr>
      <vt:lpstr>Graham Technique   </vt:lpstr>
      <vt:lpstr>The Martha Graham School of Contemporary Dance</vt:lpstr>
      <vt:lpstr>Graham Technique and works   </vt:lpstr>
      <vt:lpstr>Further watching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Gwyn Emberton</cp:lastModifiedBy>
  <cp:revision>10</cp:revision>
  <dcterms:modified xsi:type="dcterms:W3CDTF">2019-12-01T16:22:59Z</dcterms:modified>
</cp:coreProperties>
</file>