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82" r:id="rId2"/>
    <p:sldId id="276" r:id="rId3"/>
    <p:sldId id="277" r:id="rId4"/>
    <p:sldId id="278" r:id="rId5"/>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9" r:id="rId26"/>
    <p:sldId id="280" r:id="rId27"/>
    <p:sldId id="281" r:id="rId28"/>
    <p:sldId id="28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C3FF"/>
    <a:srgbClr val="3F0065"/>
    <a:srgbClr val="4F4F00"/>
    <a:srgbClr val="C9C50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68065" autoAdjust="0"/>
  </p:normalViewPr>
  <p:slideViewPr>
    <p:cSldViewPr snapToGrid="0">
      <p:cViewPr varScale="1">
        <p:scale>
          <a:sx n="62" d="100"/>
          <a:sy n="62" d="100"/>
        </p:scale>
        <p:origin x="60" y="38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diagrams/_rels/data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 Id="rId4" Type="http://schemas.openxmlformats.org/officeDocument/2006/relationships/image" Target="../media/image20.png"/></Relationships>
</file>

<file path=ppt/diagrams/_rels/data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image" Target="../media/image24.jpeg"/><Relationship Id="rId5" Type="http://schemas.openxmlformats.org/officeDocument/2006/relationships/image" Target="../media/image28.jpg"/><Relationship Id="rId4" Type="http://schemas.openxmlformats.org/officeDocument/2006/relationships/image" Target="../media/image27.jpg"/></Relationships>
</file>

<file path=ppt/diagrams/_rels/data1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image" Target="../media/image30.jpg"/><Relationship Id="rId6" Type="http://schemas.openxmlformats.org/officeDocument/2006/relationships/image" Target="../media/image35.jpg"/><Relationship Id="rId5" Type="http://schemas.openxmlformats.org/officeDocument/2006/relationships/image" Target="../media/image34.svg"/><Relationship Id="rId4" Type="http://schemas.openxmlformats.org/officeDocument/2006/relationships/image" Target="../media/image33.png"/></Relationships>
</file>

<file path=ppt/diagrams/_rels/drawing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 Id="rId4" Type="http://schemas.openxmlformats.org/officeDocument/2006/relationships/image" Target="../media/image20.png"/></Relationships>
</file>

<file path=ppt/diagrams/_rels/drawing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image" Target="../media/image24.jpeg"/><Relationship Id="rId5" Type="http://schemas.openxmlformats.org/officeDocument/2006/relationships/image" Target="../media/image28.jpg"/><Relationship Id="rId4" Type="http://schemas.openxmlformats.org/officeDocument/2006/relationships/image" Target="../media/image27.jpg"/></Relationships>
</file>

<file path=ppt/diagrams/_rels/drawing1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image" Target="../media/image30.jpg"/><Relationship Id="rId6" Type="http://schemas.openxmlformats.org/officeDocument/2006/relationships/image" Target="../media/image35.jpg"/><Relationship Id="rId5" Type="http://schemas.openxmlformats.org/officeDocument/2006/relationships/image" Target="../media/image34.svg"/><Relationship Id="rId4" Type="http://schemas.openxmlformats.org/officeDocument/2006/relationships/image" Target="../media/image3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F18ED4-A63A-4A51-B192-7CDD610E29D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IN"/>
        </a:p>
      </dgm:t>
    </dgm:pt>
    <dgm:pt modelId="{30F291C6-EDAE-4821-9A5E-291F4C26A486}">
      <dgm:prSet/>
      <dgm:spPr/>
      <dgm:t>
        <a:bodyPr/>
        <a:lstStyle/>
        <a:p>
          <a:r>
            <a:rPr lang="en-US" b="0" i="0"/>
            <a:t>• The UK population is ageing rapidly: nearly 19% (more than 12 million) are aged over 65 years, projected to rise to 24% by 2043 (ONS, 2023).</a:t>
          </a:r>
          <a:endParaRPr lang="en-IN"/>
        </a:p>
      </dgm:t>
    </dgm:pt>
    <dgm:pt modelId="{0E47B94B-A2A2-42FA-951B-AFB07DE19B2D}" type="parTrans" cxnId="{5090D890-2427-4B2D-AE3C-C6FFB85F1541}">
      <dgm:prSet/>
      <dgm:spPr/>
      <dgm:t>
        <a:bodyPr/>
        <a:lstStyle/>
        <a:p>
          <a:endParaRPr lang="en-IN"/>
        </a:p>
      </dgm:t>
    </dgm:pt>
    <dgm:pt modelId="{D6B46BC3-A467-4CB0-AF14-7055286162DC}" type="sibTrans" cxnId="{5090D890-2427-4B2D-AE3C-C6FFB85F1541}">
      <dgm:prSet/>
      <dgm:spPr/>
      <dgm:t>
        <a:bodyPr/>
        <a:lstStyle/>
        <a:p>
          <a:endParaRPr lang="en-IN"/>
        </a:p>
      </dgm:t>
    </dgm:pt>
    <dgm:pt modelId="{47F4FA00-7360-40A8-9175-83C9E7658F83}">
      <dgm:prSet/>
      <dgm:spPr/>
      <dgm:t>
        <a:bodyPr/>
        <a:lstStyle/>
        <a:p>
          <a:r>
            <a:rPr lang="en-US" b="0" i="0"/>
            <a:t>• The 85+ age group is set to double over the period of the next 25 years to over 3 million, with the fastest-increasing age group (Centre for Ageing Better, 2023).</a:t>
          </a:r>
          <a:endParaRPr lang="en-IN"/>
        </a:p>
      </dgm:t>
    </dgm:pt>
    <dgm:pt modelId="{43E9072E-63F4-4C32-A808-841DD61EEC2C}" type="parTrans" cxnId="{08D0536A-A95B-4B1C-9158-70C2EB0D5E73}">
      <dgm:prSet/>
      <dgm:spPr/>
      <dgm:t>
        <a:bodyPr/>
        <a:lstStyle/>
        <a:p>
          <a:endParaRPr lang="en-IN"/>
        </a:p>
      </dgm:t>
    </dgm:pt>
    <dgm:pt modelId="{B0634114-F713-4F56-8F78-DEF89D946851}" type="sibTrans" cxnId="{08D0536A-A95B-4B1C-9158-70C2EB0D5E73}">
      <dgm:prSet/>
      <dgm:spPr/>
      <dgm:t>
        <a:bodyPr/>
        <a:lstStyle/>
        <a:p>
          <a:endParaRPr lang="en-IN"/>
        </a:p>
      </dgm:t>
    </dgm:pt>
    <dgm:pt modelId="{9600109D-A10E-433A-B40C-AEF72691EC76}">
      <dgm:prSet/>
      <dgm:spPr/>
      <dgm:t>
        <a:bodyPr/>
        <a:lstStyle/>
        <a:p>
          <a:r>
            <a:rPr lang="en-US" b="0" i="0"/>
            <a:t>• Already 2 million older people in England already have unmet social care needs, the majority of whom live alone and are more vulnerable to health emergencies (Age UK, 2024).</a:t>
          </a:r>
          <a:endParaRPr lang="en-IN"/>
        </a:p>
      </dgm:t>
    </dgm:pt>
    <dgm:pt modelId="{8E3956B5-8A3D-4D01-B59F-D76F3857652A}" type="parTrans" cxnId="{A037C77F-662E-472F-8D32-C35CE3F41DBA}">
      <dgm:prSet/>
      <dgm:spPr/>
      <dgm:t>
        <a:bodyPr/>
        <a:lstStyle/>
        <a:p>
          <a:endParaRPr lang="en-IN"/>
        </a:p>
      </dgm:t>
    </dgm:pt>
    <dgm:pt modelId="{E8CCC349-FE8E-4D60-88F9-54BFE82B8429}" type="sibTrans" cxnId="{A037C77F-662E-472F-8D32-C35CE3F41DBA}">
      <dgm:prSet/>
      <dgm:spPr/>
      <dgm:t>
        <a:bodyPr/>
        <a:lstStyle/>
        <a:p>
          <a:endParaRPr lang="en-IN"/>
        </a:p>
      </dgm:t>
    </dgm:pt>
    <dgm:pt modelId="{73F34F32-16DB-4FC3-92AC-6D507F996975}">
      <dgm:prSet/>
      <dgm:spPr/>
      <dgm:t>
        <a:bodyPr/>
        <a:lstStyle/>
        <a:p>
          <a:r>
            <a:rPr lang="en-US" b="0" i="0"/>
            <a:t>• Already over 23% of individuals in coastal and rural areas are over 65, putting further pressure on local health and care services (Centre for Ageing Better, 2023).</a:t>
          </a:r>
          <a:endParaRPr lang="en-IN"/>
        </a:p>
      </dgm:t>
    </dgm:pt>
    <dgm:pt modelId="{5B175183-2A8F-4DA0-B7F9-B6ACFD84DD00}" type="parTrans" cxnId="{57BB45B5-B891-4E15-81DC-5980940A9804}">
      <dgm:prSet/>
      <dgm:spPr/>
      <dgm:t>
        <a:bodyPr/>
        <a:lstStyle/>
        <a:p>
          <a:endParaRPr lang="en-IN"/>
        </a:p>
      </dgm:t>
    </dgm:pt>
    <dgm:pt modelId="{A57D986D-1FF0-4B17-BA2E-5A9EB87CFF23}" type="sibTrans" cxnId="{57BB45B5-B891-4E15-81DC-5980940A9804}">
      <dgm:prSet/>
      <dgm:spPr/>
      <dgm:t>
        <a:bodyPr/>
        <a:lstStyle/>
        <a:p>
          <a:endParaRPr lang="en-IN"/>
        </a:p>
      </dgm:t>
    </dgm:pt>
    <dgm:pt modelId="{14FA561E-6480-4060-8508-6B7E199627F8}" type="pres">
      <dgm:prSet presAssocID="{CFF18ED4-A63A-4A51-B192-7CDD610E29D0}" presName="linear" presStyleCnt="0">
        <dgm:presLayoutVars>
          <dgm:animLvl val="lvl"/>
          <dgm:resizeHandles val="exact"/>
        </dgm:presLayoutVars>
      </dgm:prSet>
      <dgm:spPr/>
    </dgm:pt>
    <dgm:pt modelId="{05CDC584-F38A-4A6B-AE8B-2D4D17560695}" type="pres">
      <dgm:prSet presAssocID="{30F291C6-EDAE-4821-9A5E-291F4C26A486}" presName="parentText" presStyleLbl="node1" presStyleIdx="0" presStyleCnt="4">
        <dgm:presLayoutVars>
          <dgm:chMax val="0"/>
          <dgm:bulletEnabled val="1"/>
        </dgm:presLayoutVars>
      </dgm:prSet>
      <dgm:spPr/>
    </dgm:pt>
    <dgm:pt modelId="{7FE36186-E352-4685-A348-B786C59F4914}" type="pres">
      <dgm:prSet presAssocID="{D6B46BC3-A467-4CB0-AF14-7055286162DC}" presName="spacer" presStyleCnt="0"/>
      <dgm:spPr/>
    </dgm:pt>
    <dgm:pt modelId="{812A9004-A4A1-48A2-835C-98DDA2C1274D}" type="pres">
      <dgm:prSet presAssocID="{47F4FA00-7360-40A8-9175-83C9E7658F83}" presName="parentText" presStyleLbl="node1" presStyleIdx="1" presStyleCnt="4">
        <dgm:presLayoutVars>
          <dgm:chMax val="0"/>
          <dgm:bulletEnabled val="1"/>
        </dgm:presLayoutVars>
      </dgm:prSet>
      <dgm:spPr/>
    </dgm:pt>
    <dgm:pt modelId="{54D0C259-2C0E-4756-BB64-A521CC6B3437}" type="pres">
      <dgm:prSet presAssocID="{B0634114-F713-4F56-8F78-DEF89D946851}" presName="spacer" presStyleCnt="0"/>
      <dgm:spPr/>
    </dgm:pt>
    <dgm:pt modelId="{8CD5F7DB-E8EC-4175-A401-D542221606EC}" type="pres">
      <dgm:prSet presAssocID="{9600109D-A10E-433A-B40C-AEF72691EC76}" presName="parentText" presStyleLbl="node1" presStyleIdx="2" presStyleCnt="4">
        <dgm:presLayoutVars>
          <dgm:chMax val="0"/>
          <dgm:bulletEnabled val="1"/>
        </dgm:presLayoutVars>
      </dgm:prSet>
      <dgm:spPr/>
    </dgm:pt>
    <dgm:pt modelId="{5AA419FB-D27C-4FDB-BAA8-B8B2E265091D}" type="pres">
      <dgm:prSet presAssocID="{E8CCC349-FE8E-4D60-88F9-54BFE82B8429}" presName="spacer" presStyleCnt="0"/>
      <dgm:spPr/>
    </dgm:pt>
    <dgm:pt modelId="{78896537-C93A-480D-A9DA-E27BB390029A}" type="pres">
      <dgm:prSet presAssocID="{73F34F32-16DB-4FC3-92AC-6D507F996975}" presName="parentText" presStyleLbl="node1" presStyleIdx="3" presStyleCnt="4">
        <dgm:presLayoutVars>
          <dgm:chMax val="0"/>
          <dgm:bulletEnabled val="1"/>
        </dgm:presLayoutVars>
      </dgm:prSet>
      <dgm:spPr/>
    </dgm:pt>
  </dgm:ptLst>
  <dgm:cxnLst>
    <dgm:cxn modelId="{42736725-F70E-4B43-A535-192432865508}" type="presOf" srcId="{30F291C6-EDAE-4821-9A5E-291F4C26A486}" destId="{05CDC584-F38A-4A6B-AE8B-2D4D17560695}" srcOrd="0" destOrd="0" presId="urn:microsoft.com/office/officeart/2005/8/layout/vList2"/>
    <dgm:cxn modelId="{FEF4AE63-6604-4673-A394-9DCABC40CCEC}" type="presOf" srcId="{47F4FA00-7360-40A8-9175-83C9E7658F83}" destId="{812A9004-A4A1-48A2-835C-98DDA2C1274D}" srcOrd="0" destOrd="0" presId="urn:microsoft.com/office/officeart/2005/8/layout/vList2"/>
    <dgm:cxn modelId="{08D0536A-A95B-4B1C-9158-70C2EB0D5E73}" srcId="{CFF18ED4-A63A-4A51-B192-7CDD610E29D0}" destId="{47F4FA00-7360-40A8-9175-83C9E7658F83}" srcOrd="1" destOrd="0" parTransId="{43E9072E-63F4-4C32-A808-841DD61EEC2C}" sibTransId="{B0634114-F713-4F56-8F78-DEF89D946851}"/>
    <dgm:cxn modelId="{A037C77F-662E-472F-8D32-C35CE3F41DBA}" srcId="{CFF18ED4-A63A-4A51-B192-7CDD610E29D0}" destId="{9600109D-A10E-433A-B40C-AEF72691EC76}" srcOrd="2" destOrd="0" parTransId="{8E3956B5-8A3D-4D01-B59F-D76F3857652A}" sibTransId="{E8CCC349-FE8E-4D60-88F9-54BFE82B8429}"/>
    <dgm:cxn modelId="{5090D890-2427-4B2D-AE3C-C6FFB85F1541}" srcId="{CFF18ED4-A63A-4A51-B192-7CDD610E29D0}" destId="{30F291C6-EDAE-4821-9A5E-291F4C26A486}" srcOrd="0" destOrd="0" parTransId="{0E47B94B-A2A2-42FA-951B-AFB07DE19B2D}" sibTransId="{D6B46BC3-A467-4CB0-AF14-7055286162DC}"/>
    <dgm:cxn modelId="{57BB45B5-B891-4E15-81DC-5980940A9804}" srcId="{CFF18ED4-A63A-4A51-B192-7CDD610E29D0}" destId="{73F34F32-16DB-4FC3-92AC-6D507F996975}" srcOrd="3" destOrd="0" parTransId="{5B175183-2A8F-4DA0-B7F9-B6ACFD84DD00}" sibTransId="{A57D986D-1FF0-4B17-BA2E-5A9EB87CFF23}"/>
    <dgm:cxn modelId="{1F8E9AB7-3252-4545-85E4-311A016764FB}" type="presOf" srcId="{CFF18ED4-A63A-4A51-B192-7CDD610E29D0}" destId="{14FA561E-6480-4060-8508-6B7E199627F8}" srcOrd="0" destOrd="0" presId="urn:microsoft.com/office/officeart/2005/8/layout/vList2"/>
    <dgm:cxn modelId="{B67AC4B7-5A4C-4EE2-BA2B-8D7525F27F93}" type="presOf" srcId="{9600109D-A10E-433A-B40C-AEF72691EC76}" destId="{8CD5F7DB-E8EC-4175-A401-D542221606EC}" srcOrd="0" destOrd="0" presId="urn:microsoft.com/office/officeart/2005/8/layout/vList2"/>
    <dgm:cxn modelId="{B8903ECD-2EE3-4466-807B-395D819FE695}" type="presOf" srcId="{73F34F32-16DB-4FC3-92AC-6D507F996975}" destId="{78896537-C93A-480D-A9DA-E27BB390029A}" srcOrd="0" destOrd="0" presId="urn:microsoft.com/office/officeart/2005/8/layout/vList2"/>
    <dgm:cxn modelId="{F4DA4250-D574-4FD3-8B11-3F88F5725EB6}" type="presParOf" srcId="{14FA561E-6480-4060-8508-6B7E199627F8}" destId="{05CDC584-F38A-4A6B-AE8B-2D4D17560695}" srcOrd="0" destOrd="0" presId="urn:microsoft.com/office/officeart/2005/8/layout/vList2"/>
    <dgm:cxn modelId="{0A5FAE9D-E156-4E52-AD55-F3272EBD8B3E}" type="presParOf" srcId="{14FA561E-6480-4060-8508-6B7E199627F8}" destId="{7FE36186-E352-4685-A348-B786C59F4914}" srcOrd="1" destOrd="0" presId="urn:microsoft.com/office/officeart/2005/8/layout/vList2"/>
    <dgm:cxn modelId="{6514B429-5E42-46E3-B2A9-7694014E2CE1}" type="presParOf" srcId="{14FA561E-6480-4060-8508-6B7E199627F8}" destId="{812A9004-A4A1-48A2-835C-98DDA2C1274D}" srcOrd="2" destOrd="0" presId="urn:microsoft.com/office/officeart/2005/8/layout/vList2"/>
    <dgm:cxn modelId="{CA4EE448-A773-406F-91F8-5962684FEA38}" type="presParOf" srcId="{14FA561E-6480-4060-8508-6B7E199627F8}" destId="{54D0C259-2C0E-4756-BB64-A521CC6B3437}" srcOrd="3" destOrd="0" presId="urn:microsoft.com/office/officeart/2005/8/layout/vList2"/>
    <dgm:cxn modelId="{04AB07A7-9A84-4435-87ED-244A7E82E253}" type="presParOf" srcId="{14FA561E-6480-4060-8508-6B7E199627F8}" destId="{8CD5F7DB-E8EC-4175-A401-D542221606EC}" srcOrd="4" destOrd="0" presId="urn:microsoft.com/office/officeart/2005/8/layout/vList2"/>
    <dgm:cxn modelId="{258D9CD7-2254-452A-801F-ADDCB347CB79}" type="presParOf" srcId="{14FA561E-6480-4060-8508-6B7E199627F8}" destId="{5AA419FB-D27C-4FDB-BAA8-B8B2E265091D}" srcOrd="5" destOrd="0" presId="urn:microsoft.com/office/officeart/2005/8/layout/vList2"/>
    <dgm:cxn modelId="{E1700ABE-D468-412A-88D7-FBD5950D9F72}" type="presParOf" srcId="{14FA561E-6480-4060-8508-6B7E199627F8}" destId="{78896537-C93A-480D-A9DA-E27BB390029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6B5115-DF8E-4D02-B268-798F89AD0B2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IN"/>
        </a:p>
      </dgm:t>
    </dgm:pt>
    <dgm:pt modelId="{2D6ED7F9-E385-4A7A-95BD-CEC57BDBDA2F}">
      <dgm:prSet/>
      <dgm:spPr>
        <a:solidFill>
          <a:srgbClr val="7030A0">
            <a:alpha val="50000"/>
          </a:srgbClr>
        </a:solidFill>
      </dgm:spPr>
      <dgm:t>
        <a:bodyPr/>
        <a:lstStyle/>
        <a:p>
          <a:r>
            <a:rPr lang="en-US" b="0" i="0" dirty="0"/>
            <a:t>Falls cause more injury-related hospital admissions than any other factor in individuals above the age of 65 years; 18% of the elderly have one or more falls annually (PHE, 2018).</a:t>
          </a:r>
          <a:endParaRPr lang="en-IN" dirty="0"/>
        </a:p>
      </dgm:t>
    </dgm:pt>
    <dgm:pt modelId="{F58EDEE1-90DD-4EED-B3DC-7B85B955F40E}" type="parTrans" cxnId="{349081A8-2FD4-4A94-B2F0-B2D222F3F73E}">
      <dgm:prSet/>
      <dgm:spPr/>
      <dgm:t>
        <a:bodyPr/>
        <a:lstStyle/>
        <a:p>
          <a:endParaRPr lang="en-IN"/>
        </a:p>
      </dgm:t>
    </dgm:pt>
    <dgm:pt modelId="{1E9863B0-B47A-440E-9DB7-919B1FFCCB20}" type="sibTrans" cxnId="{349081A8-2FD4-4A94-B2F0-B2D222F3F73E}">
      <dgm:prSet/>
      <dgm:spPr/>
      <dgm:t>
        <a:bodyPr/>
        <a:lstStyle/>
        <a:p>
          <a:endParaRPr lang="en-IN"/>
        </a:p>
      </dgm:t>
    </dgm:pt>
    <dgm:pt modelId="{CF071CFB-5CD3-477D-81DE-51242862F97D}">
      <dgm:prSet/>
      <dgm:spPr>
        <a:solidFill>
          <a:schemeClr val="accent1">
            <a:lumMod val="75000"/>
          </a:schemeClr>
        </a:solidFill>
      </dgm:spPr>
      <dgm:t>
        <a:bodyPr/>
        <a:lstStyle/>
        <a:p>
          <a:r>
            <a:rPr lang="en-US" b="0" i="0" dirty="0"/>
            <a:t>40% of care home residents have no access to real-time monitoring of their health, with a risk of </a:t>
          </a:r>
          <a:r>
            <a:rPr lang="en-US" b="0" i="0" dirty="0" err="1"/>
            <a:t>unrecognised</a:t>
          </a:r>
          <a:r>
            <a:rPr lang="en-US" b="0" i="0" dirty="0"/>
            <a:t> deterioration and delayed action (CQC, 2023).</a:t>
          </a:r>
          <a:br>
            <a:rPr lang="en-US" b="0" i="0" dirty="0"/>
          </a:br>
          <a:endParaRPr lang="en-IN" dirty="0"/>
        </a:p>
      </dgm:t>
    </dgm:pt>
    <dgm:pt modelId="{A84E7D02-BDD1-4151-8BD2-9C9A82C32CB5}" type="parTrans" cxnId="{BF1B1037-C0B8-4CC9-8708-75606D84DA5F}">
      <dgm:prSet/>
      <dgm:spPr/>
      <dgm:t>
        <a:bodyPr/>
        <a:lstStyle/>
        <a:p>
          <a:endParaRPr lang="en-IN"/>
        </a:p>
      </dgm:t>
    </dgm:pt>
    <dgm:pt modelId="{DA947161-7EFD-473F-844B-9184C9597329}" type="sibTrans" cxnId="{BF1B1037-C0B8-4CC9-8708-75606D84DA5F}">
      <dgm:prSet/>
      <dgm:spPr/>
      <dgm:t>
        <a:bodyPr/>
        <a:lstStyle/>
        <a:p>
          <a:endParaRPr lang="en-IN"/>
        </a:p>
      </dgm:t>
    </dgm:pt>
    <dgm:pt modelId="{97E4FDF8-C092-4C93-8B97-E24F5725115B}">
      <dgm:prSet/>
      <dgm:spPr/>
      <dgm:t>
        <a:bodyPr/>
        <a:lstStyle/>
        <a:p>
          <a:r>
            <a:rPr lang="en-US" b="0" i="0" dirty="0"/>
            <a:t>Chronic conditions such as heart disease, diabetes, and dementia are prevalent: 58% of adults aged 65+ have two or more long-term conditions (NHS Digital, 2023).</a:t>
          </a:r>
          <a:br>
            <a:rPr lang="en-US" b="0" i="0" dirty="0"/>
          </a:br>
          <a:endParaRPr lang="en-IN" dirty="0"/>
        </a:p>
      </dgm:t>
    </dgm:pt>
    <dgm:pt modelId="{1C8CAF1E-6B3E-4485-A6FA-7185F42B7474}" type="parTrans" cxnId="{075D1974-2AB5-4AFD-BEDB-581237378924}">
      <dgm:prSet/>
      <dgm:spPr/>
      <dgm:t>
        <a:bodyPr/>
        <a:lstStyle/>
        <a:p>
          <a:endParaRPr lang="en-IN"/>
        </a:p>
      </dgm:t>
    </dgm:pt>
    <dgm:pt modelId="{07E74391-053E-42AD-92B2-75F7A518DA20}" type="sibTrans" cxnId="{075D1974-2AB5-4AFD-BEDB-581237378924}">
      <dgm:prSet/>
      <dgm:spPr/>
      <dgm:t>
        <a:bodyPr/>
        <a:lstStyle/>
        <a:p>
          <a:endParaRPr lang="en-IN"/>
        </a:p>
      </dgm:t>
    </dgm:pt>
    <dgm:pt modelId="{BEAC2BF9-CE58-45FE-9DE9-CEC9B8DFDB95}">
      <dgm:prSet/>
      <dgm:spPr>
        <a:solidFill>
          <a:schemeClr val="tx2">
            <a:lumMod val="60000"/>
            <a:lumOff val="40000"/>
          </a:schemeClr>
        </a:solidFill>
      </dgm:spPr>
      <dgm:t>
        <a:bodyPr/>
        <a:lstStyle/>
        <a:p>
          <a:r>
            <a:rPr lang="en-US" b="0" i="0"/>
            <a:t>Incompleted or unclear health episodes (e.g., falls, misuse of medicine) cost the NHS around £3.8 billion annually for unwanted hospital admission (Age UK, 2024).</a:t>
          </a:r>
          <a:endParaRPr lang="en-IN"/>
        </a:p>
      </dgm:t>
    </dgm:pt>
    <dgm:pt modelId="{C3DADE56-B03F-4DE9-ACDF-62BF548118EF}" type="parTrans" cxnId="{CDBA096D-7163-4543-A1E1-D511E9B3AC03}">
      <dgm:prSet/>
      <dgm:spPr/>
      <dgm:t>
        <a:bodyPr/>
        <a:lstStyle/>
        <a:p>
          <a:endParaRPr lang="en-IN"/>
        </a:p>
      </dgm:t>
    </dgm:pt>
    <dgm:pt modelId="{8FCFDA75-6510-499F-8C4A-4BC4E3BD9152}" type="sibTrans" cxnId="{CDBA096D-7163-4543-A1E1-D511E9B3AC03}">
      <dgm:prSet/>
      <dgm:spPr/>
      <dgm:t>
        <a:bodyPr/>
        <a:lstStyle/>
        <a:p>
          <a:endParaRPr lang="en-IN"/>
        </a:p>
      </dgm:t>
    </dgm:pt>
    <dgm:pt modelId="{334572AB-099D-437F-8C5C-5E3524BA4FE1}" type="pres">
      <dgm:prSet presAssocID="{3D6B5115-DF8E-4D02-B268-798F89AD0B2A}" presName="linear" presStyleCnt="0">
        <dgm:presLayoutVars>
          <dgm:animLvl val="lvl"/>
          <dgm:resizeHandles val="exact"/>
        </dgm:presLayoutVars>
      </dgm:prSet>
      <dgm:spPr/>
    </dgm:pt>
    <dgm:pt modelId="{C2BA934C-4388-4777-A228-2ACF0F5B58A3}" type="pres">
      <dgm:prSet presAssocID="{2D6ED7F9-E385-4A7A-95BD-CEC57BDBDA2F}" presName="parentText" presStyleLbl="node1" presStyleIdx="0" presStyleCnt="4">
        <dgm:presLayoutVars>
          <dgm:chMax val="0"/>
          <dgm:bulletEnabled val="1"/>
        </dgm:presLayoutVars>
      </dgm:prSet>
      <dgm:spPr/>
    </dgm:pt>
    <dgm:pt modelId="{99417974-1473-44E1-A4D9-FF786CB6CCB5}" type="pres">
      <dgm:prSet presAssocID="{1E9863B0-B47A-440E-9DB7-919B1FFCCB20}" presName="spacer" presStyleCnt="0"/>
      <dgm:spPr/>
    </dgm:pt>
    <dgm:pt modelId="{0FAD2D86-3FD9-4523-9701-AD6B4B2F4793}" type="pres">
      <dgm:prSet presAssocID="{CF071CFB-5CD3-477D-81DE-51242862F97D}" presName="parentText" presStyleLbl="node1" presStyleIdx="1" presStyleCnt="4">
        <dgm:presLayoutVars>
          <dgm:chMax val="0"/>
          <dgm:bulletEnabled val="1"/>
        </dgm:presLayoutVars>
      </dgm:prSet>
      <dgm:spPr/>
    </dgm:pt>
    <dgm:pt modelId="{A69EEB49-70CC-4ADC-B041-4B1A00127782}" type="pres">
      <dgm:prSet presAssocID="{DA947161-7EFD-473F-844B-9184C9597329}" presName="spacer" presStyleCnt="0"/>
      <dgm:spPr/>
    </dgm:pt>
    <dgm:pt modelId="{2E5B3CFF-A972-4B3B-AF64-13A475321B33}" type="pres">
      <dgm:prSet presAssocID="{97E4FDF8-C092-4C93-8B97-E24F5725115B}" presName="parentText" presStyleLbl="node1" presStyleIdx="2" presStyleCnt="4">
        <dgm:presLayoutVars>
          <dgm:chMax val="0"/>
          <dgm:bulletEnabled val="1"/>
        </dgm:presLayoutVars>
      </dgm:prSet>
      <dgm:spPr/>
    </dgm:pt>
    <dgm:pt modelId="{3E1E36BF-5FB8-4AF4-BE48-3791C0BCF6B4}" type="pres">
      <dgm:prSet presAssocID="{07E74391-053E-42AD-92B2-75F7A518DA20}" presName="spacer" presStyleCnt="0"/>
      <dgm:spPr/>
    </dgm:pt>
    <dgm:pt modelId="{56AA1A5A-F71A-44F8-818B-C9DBAA32D776}" type="pres">
      <dgm:prSet presAssocID="{BEAC2BF9-CE58-45FE-9DE9-CEC9B8DFDB95}" presName="parentText" presStyleLbl="node1" presStyleIdx="3" presStyleCnt="4">
        <dgm:presLayoutVars>
          <dgm:chMax val="0"/>
          <dgm:bulletEnabled val="1"/>
        </dgm:presLayoutVars>
      </dgm:prSet>
      <dgm:spPr/>
    </dgm:pt>
  </dgm:ptLst>
  <dgm:cxnLst>
    <dgm:cxn modelId="{C2A3440D-491E-4EC4-BAC5-A75E1225465B}" type="presOf" srcId="{3D6B5115-DF8E-4D02-B268-798F89AD0B2A}" destId="{334572AB-099D-437F-8C5C-5E3524BA4FE1}" srcOrd="0" destOrd="0" presId="urn:microsoft.com/office/officeart/2005/8/layout/vList2"/>
    <dgm:cxn modelId="{5F1FE422-68E4-4FEE-A413-5AA6C0541B72}" type="presOf" srcId="{CF071CFB-5CD3-477D-81DE-51242862F97D}" destId="{0FAD2D86-3FD9-4523-9701-AD6B4B2F4793}" srcOrd="0" destOrd="0" presId="urn:microsoft.com/office/officeart/2005/8/layout/vList2"/>
    <dgm:cxn modelId="{BF1B1037-C0B8-4CC9-8708-75606D84DA5F}" srcId="{3D6B5115-DF8E-4D02-B268-798F89AD0B2A}" destId="{CF071CFB-5CD3-477D-81DE-51242862F97D}" srcOrd="1" destOrd="0" parTransId="{A84E7D02-BDD1-4151-8BD2-9C9A82C32CB5}" sibTransId="{DA947161-7EFD-473F-844B-9184C9597329}"/>
    <dgm:cxn modelId="{CDBA096D-7163-4543-A1E1-D511E9B3AC03}" srcId="{3D6B5115-DF8E-4D02-B268-798F89AD0B2A}" destId="{BEAC2BF9-CE58-45FE-9DE9-CEC9B8DFDB95}" srcOrd="3" destOrd="0" parTransId="{C3DADE56-B03F-4DE9-ACDF-62BF548118EF}" sibTransId="{8FCFDA75-6510-499F-8C4A-4BC4E3BD9152}"/>
    <dgm:cxn modelId="{075D1974-2AB5-4AFD-BEDB-581237378924}" srcId="{3D6B5115-DF8E-4D02-B268-798F89AD0B2A}" destId="{97E4FDF8-C092-4C93-8B97-E24F5725115B}" srcOrd="2" destOrd="0" parTransId="{1C8CAF1E-6B3E-4485-A6FA-7185F42B7474}" sibTransId="{07E74391-053E-42AD-92B2-75F7A518DA20}"/>
    <dgm:cxn modelId="{3DAC7C7F-C2AF-4495-BF75-6F19734390EB}" type="presOf" srcId="{97E4FDF8-C092-4C93-8B97-E24F5725115B}" destId="{2E5B3CFF-A972-4B3B-AF64-13A475321B33}" srcOrd="0" destOrd="0" presId="urn:microsoft.com/office/officeart/2005/8/layout/vList2"/>
    <dgm:cxn modelId="{1704B67F-8DBD-4950-8E9D-69016588822D}" type="presOf" srcId="{2D6ED7F9-E385-4A7A-95BD-CEC57BDBDA2F}" destId="{C2BA934C-4388-4777-A228-2ACF0F5B58A3}" srcOrd="0" destOrd="0" presId="urn:microsoft.com/office/officeart/2005/8/layout/vList2"/>
    <dgm:cxn modelId="{349081A8-2FD4-4A94-B2F0-B2D222F3F73E}" srcId="{3D6B5115-DF8E-4D02-B268-798F89AD0B2A}" destId="{2D6ED7F9-E385-4A7A-95BD-CEC57BDBDA2F}" srcOrd="0" destOrd="0" parTransId="{F58EDEE1-90DD-4EED-B3DC-7B85B955F40E}" sibTransId="{1E9863B0-B47A-440E-9DB7-919B1FFCCB20}"/>
    <dgm:cxn modelId="{39F17DAC-A2CF-416D-AB53-8D3B7790607F}" type="presOf" srcId="{BEAC2BF9-CE58-45FE-9DE9-CEC9B8DFDB95}" destId="{56AA1A5A-F71A-44F8-818B-C9DBAA32D776}" srcOrd="0" destOrd="0" presId="urn:microsoft.com/office/officeart/2005/8/layout/vList2"/>
    <dgm:cxn modelId="{E765A53D-6406-4B7D-A6F1-CDF774F887F2}" type="presParOf" srcId="{334572AB-099D-437F-8C5C-5E3524BA4FE1}" destId="{C2BA934C-4388-4777-A228-2ACF0F5B58A3}" srcOrd="0" destOrd="0" presId="urn:microsoft.com/office/officeart/2005/8/layout/vList2"/>
    <dgm:cxn modelId="{36E21007-E70E-4C46-9415-5E0E85CAEBC0}" type="presParOf" srcId="{334572AB-099D-437F-8C5C-5E3524BA4FE1}" destId="{99417974-1473-44E1-A4D9-FF786CB6CCB5}" srcOrd="1" destOrd="0" presId="urn:microsoft.com/office/officeart/2005/8/layout/vList2"/>
    <dgm:cxn modelId="{51908154-D22D-46CE-9452-3DB142168B22}" type="presParOf" srcId="{334572AB-099D-437F-8C5C-5E3524BA4FE1}" destId="{0FAD2D86-3FD9-4523-9701-AD6B4B2F4793}" srcOrd="2" destOrd="0" presId="urn:microsoft.com/office/officeart/2005/8/layout/vList2"/>
    <dgm:cxn modelId="{0C914ABE-9DAD-47F3-92C5-8AF076EF6E6A}" type="presParOf" srcId="{334572AB-099D-437F-8C5C-5E3524BA4FE1}" destId="{A69EEB49-70CC-4ADC-B041-4B1A00127782}" srcOrd="3" destOrd="0" presId="urn:microsoft.com/office/officeart/2005/8/layout/vList2"/>
    <dgm:cxn modelId="{D763DCD0-4EC4-4838-A288-FF9F7F4E8F95}" type="presParOf" srcId="{334572AB-099D-437F-8C5C-5E3524BA4FE1}" destId="{2E5B3CFF-A972-4B3B-AF64-13A475321B33}" srcOrd="4" destOrd="0" presId="urn:microsoft.com/office/officeart/2005/8/layout/vList2"/>
    <dgm:cxn modelId="{81D17C2F-FC8E-4336-B217-BB520500A59E}" type="presParOf" srcId="{334572AB-099D-437F-8C5C-5E3524BA4FE1}" destId="{3E1E36BF-5FB8-4AF4-BE48-3791C0BCF6B4}" srcOrd="5" destOrd="0" presId="urn:microsoft.com/office/officeart/2005/8/layout/vList2"/>
    <dgm:cxn modelId="{EAF2FE52-E330-4145-99ED-3A8C39DB7108}" type="presParOf" srcId="{334572AB-099D-437F-8C5C-5E3524BA4FE1}" destId="{56AA1A5A-F71A-44F8-818B-C9DBAA32D77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CB17A44-E73A-42E6-A450-3465D02057F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IN"/>
        </a:p>
      </dgm:t>
    </dgm:pt>
    <dgm:pt modelId="{D28F1A1C-21F9-4A47-A5F1-76C12336820C}">
      <dgm:prSet/>
      <dgm:spPr>
        <a:solidFill>
          <a:srgbClr val="009EDE"/>
        </a:solidFill>
      </dgm:spPr>
      <dgm:t>
        <a:bodyPr/>
        <a:lstStyle/>
        <a:p>
          <a:r>
            <a:rPr lang="en-US" b="0" i="0"/>
            <a:t>Expanded Access: </a:t>
          </a:r>
          <a:endParaRPr lang="en-IN"/>
        </a:p>
      </dgm:t>
    </dgm:pt>
    <dgm:pt modelId="{95BB9331-87E4-4039-AA7F-9B1CB27B5D59}" type="parTrans" cxnId="{8A4A9615-75AB-4F2E-A3D2-803BE6EAD1E1}">
      <dgm:prSet/>
      <dgm:spPr/>
      <dgm:t>
        <a:bodyPr/>
        <a:lstStyle/>
        <a:p>
          <a:endParaRPr lang="en-IN"/>
        </a:p>
      </dgm:t>
    </dgm:pt>
    <dgm:pt modelId="{31D9E305-286C-436A-91CC-401B4DF29023}" type="sibTrans" cxnId="{8A4A9615-75AB-4F2E-A3D2-803BE6EAD1E1}">
      <dgm:prSet/>
      <dgm:spPr/>
      <dgm:t>
        <a:bodyPr/>
        <a:lstStyle/>
        <a:p>
          <a:endParaRPr lang="en-IN"/>
        </a:p>
      </dgm:t>
    </dgm:pt>
    <dgm:pt modelId="{7887ED4A-6C2E-48ED-BD50-346E85A240DB}">
      <dgm:prSet/>
      <dgm:spPr/>
      <dgm:t>
        <a:bodyPr/>
        <a:lstStyle/>
        <a:p>
          <a:r>
            <a:rPr lang="en-US" b="0" i="0"/>
            <a:t>Health interventions on the digital front facilitate the geographical and mobility barriers to be overcome, promoting expanded access to care for elderly people and</a:t>
          </a:r>
          <a:r>
            <a:rPr lang="en-US"/>
            <a:t> </a:t>
          </a:r>
          <a:r>
            <a:rPr lang="en-US" b="0" i="0"/>
            <a:t>chronic patients.</a:t>
          </a:r>
          <a:endParaRPr lang="en-IN"/>
        </a:p>
      </dgm:t>
    </dgm:pt>
    <dgm:pt modelId="{9930FC01-6B00-4AF4-8A1F-93E4F3C67D71}" type="parTrans" cxnId="{6A9A677A-E752-4739-930B-0C92E4F9F49E}">
      <dgm:prSet/>
      <dgm:spPr/>
      <dgm:t>
        <a:bodyPr/>
        <a:lstStyle/>
        <a:p>
          <a:endParaRPr lang="en-IN"/>
        </a:p>
      </dgm:t>
    </dgm:pt>
    <dgm:pt modelId="{4BEBC2A0-4A32-4E54-BE0E-EC9CC894C56E}" type="sibTrans" cxnId="{6A9A677A-E752-4739-930B-0C92E4F9F49E}">
      <dgm:prSet/>
      <dgm:spPr/>
      <dgm:t>
        <a:bodyPr/>
        <a:lstStyle/>
        <a:p>
          <a:endParaRPr lang="en-IN"/>
        </a:p>
      </dgm:t>
    </dgm:pt>
    <dgm:pt modelId="{14AC8712-82C8-41B5-8532-13328C64F0C4}">
      <dgm:prSet/>
      <dgm:spPr/>
      <dgm:t>
        <a:bodyPr/>
        <a:lstStyle/>
        <a:p>
          <a:r>
            <a:rPr lang="en-US" b="0" i="0"/>
            <a:t>Individualized Support: </a:t>
          </a:r>
          <a:endParaRPr lang="en-IN"/>
        </a:p>
      </dgm:t>
    </dgm:pt>
    <dgm:pt modelId="{AF9E70A6-BCFC-4BF7-A13D-63620C91553F}" type="parTrans" cxnId="{18067419-2B80-4135-A26B-38D3D628811B}">
      <dgm:prSet/>
      <dgm:spPr/>
      <dgm:t>
        <a:bodyPr/>
        <a:lstStyle/>
        <a:p>
          <a:endParaRPr lang="en-IN"/>
        </a:p>
      </dgm:t>
    </dgm:pt>
    <dgm:pt modelId="{13329F44-4DD2-4FDC-9D32-41140CC4B4FC}" type="sibTrans" cxnId="{18067419-2B80-4135-A26B-38D3D628811B}">
      <dgm:prSet/>
      <dgm:spPr/>
      <dgm:t>
        <a:bodyPr/>
        <a:lstStyle/>
        <a:p>
          <a:endParaRPr lang="en-IN"/>
        </a:p>
      </dgm:t>
    </dgm:pt>
    <dgm:pt modelId="{D471C970-3311-4B0A-A358-1CCF906F29E1}">
      <dgm:prSet/>
      <dgm:spPr/>
      <dgm:t>
        <a:bodyPr/>
        <a:lstStyle/>
        <a:p>
          <a:r>
            <a:rPr lang="en-US" b="0" i="0"/>
            <a:t>The technology provides the ability to personalize reminders, education, and monitoring that facilitates compliance and self-management</a:t>
          </a:r>
          <a:endParaRPr lang="en-IN"/>
        </a:p>
      </dgm:t>
    </dgm:pt>
    <dgm:pt modelId="{D2789EF5-4B6B-465C-B341-8F31A6099ECD}" type="parTrans" cxnId="{52C8D3E7-76D3-42FE-B7F9-5EDD18490390}">
      <dgm:prSet/>
      <dgm:spPr/>
      <dgm:t>
        <a:bodyPr/>
        <a:lstStyle/>
        <a:p>
          <a:endParaRPr lang="en-IN"/>
        </a:p>
      </dgm:t>
    </dgm:pt>
    <dgm:pt modelId="{A5C8074B-448D-4746-99F7-7148BD1CF0D1}" type="sibTrans" cxnId="{52C8D3E7-76D3-42FE-B7F9-5EDD18490390}">
      <dgm:prSet/>
      <dgm:spPr/>
      <dgm:t>
        <a:bodyPr/>
        <a:lstStyle/>
        <a:p>
          <a:endParaRPr lang="en-IN"/>
        </a:p>
      </dgm:t>
    </dgm:pt>
    <dgm:pt modelId="{50DAF26E-3629-41BF-900E-5079D9172040}">
      <dgm:prSet/>
      <dgm:spPr>
        <a:solidFill>
          <a:srgbClr val="C88800"/>
        </a:solidFill>
      </dgm:spPr>
      <dgm:t>
        <a:bodyPr/>
        <a:lstStyle/>
        <a:p>
          <a:r>
            <a:rPr lang="en-US" b="0" i="0"/>
            <a:t>Resource Efficiency: </a:t>
          </a:r>
          <a:endParaRPr lang="en-IN"/>
        </a:p>
      </dgm:t>
    </dgm:pt>
    <dgm:pt modelId="{D46A59B6-594B-48C4-B57F-46482DBB86A2}" type="parTrans" cxnId="{74AA47BB-B66B-4AF0-BBA4-0022E7EA0874}">
      <dgm:prSet/>
      <dgm:spPr/>
      <dgm:t>
        <a:bodyPr/>
        <a:lstStyle/>
        <a:p>
          <a:endParaRPr lang="en-IN"/>
        </a:p>
      </dgm:t>
    </dgm:pt>
    <dgm:pt modelId="{DDBCB5D6-6380-4EE9-BE24-8F40C548440E}" type="sibTrans" cxnId="{74AA47BB-B66B-4AF0-BBA4-0022E7EA0874}">
      <dgm:prSet/>
      <dgm:spPr/>
      <dgm:t>
        <a:bodyPr/>
        <a:lstStyle/>
        <a:p>
          <a:endParaRPr lang="en-IN"/>
        </a:p>
      </dgm:t>
    </dgm:pt>
    <dgm:pt modelId="{19C4C6BF-4B4D-4665-A71C-4113FAB8953B}">
      <dgm:prSet/>
      <dgm:spPr/>
      <dgm:t>
        <a:bodyPr/>
        <a:lstStyle/>
        <a:p>
          <a:r>
            <a:rPr lang="en-US" b="0" i="0"/>
            <a:t>Telemedicine interventions can help decrease healthcare system pressures by reducing missed appointments and hospitalizations.</a:t>
          </a:r>
          <a:endParaRPr lang="en-IN"/>
        </a:p>
      </dgm:t>
    </dgm:pt>
    <dgm:pt modelId="{D3D73D89-8C40-4D95-AE94-C5E51B73AE96}" type="parTrans" cxnId="{8AF1EC70-A793-463D-AEF6-7E071B9D8E2C}">
      <dgm:prSet/>
      <dgm:spPr/>
      <dgm:t>
        <a:bodyPr/>
        <a:lstStyle/>
        <a:p>
          <a:endParaRPr lang="en-IN"/>
        </a:p>
      </dgm:t>
    </dgm:pt>
    <dgm:pt modelId="{2EC58A3F-0406-475E-8589-B7B97C0417A9}" type="sibTrans" cxnId="{8AF1EC70-A793-463D-AEF6-7E071B9D8E2C}">
      <dgm:prSet/>
      <dgm:spPr/>
      <dgm:t>
        <a:bodyPr/>
        <a:lstStyle/>
        <a:p>
          <a:endParaRPr lang="en-IN"/>
        </a:p>
      </dgm:t>
    </dgm:pt>
    <dgm:pt modelId="{CEB5C65D-599B-4F74-BA89-10C9CFF89352}">
      <dgm:prSet/>
      <dgm:spPr>
        <a:solidFill>
          <a:schemeClr val="bg1">
            <a:lumMod val="50000"/>
          </a:schemeClr>
        </a:solidFill>
      </dgm:spPr>
      <dgm:t>
        <a:bodyPr/>
        <a:lstStyle/>
        <a:p>
          <a:r>
            <a:rPr lang="en-US" b="0" i="0"/>
            <a:t>Patient Empowerment:</a:t>
          </a:r>
          <a:endParaRPr lang="en-IN"/>
        </a:p>
      </dgm:t>
    </dgm:pt>
    <dgm:pt modelId="{E4432A80-F39C-4B2E-B973-BB8DA6ECB767}" type="parTrans" cxnId="{FBBA578E-D111-4D5E-AD7D-DFF515208276}">
      <dgm:prSet/>
      <dgm:spPr/>
      <dgm:t>
        <a:bodyPr/>
        <a:lstStyle/>
        <a:p>
          <a:endParaRPr lang="en-IN"/>
        </a:p>
      </dgm:t>
    </dgm:pt>
    <dgm:pt modelId="{8D62597E-3C48-472E-ABA8-2B5F6F854727}" type="sibTrans" cxnId="{FBBA578E-D111-4D5E-AD7D-DFF515208276}">
      <dgm:prSet/>
      <dgm:spPr/>
      <dgm:t>
        <a:bodyPr/>
        <a:lstStyle/>
        <a:p>
          <a:endParaRPr lang="en-IN"/>
        </a:p>
      </dgm:t>
    </dgm:pt>
    <dgm:pt modelId="{BFAE28EC-1DB4-4EBF-AE52-7B6CC62A3D48}">
      <dgm:prSet/>
      <dgm:spPr/>
      <dgm:t>
        <a:bodyPr/>
        <a:lstStyle/>
        <a:p>
          <a:r>
            <a:rPr lang="en-US" b="0" i="0"/>
            <a:t>Technology enables patients' increased control of their health, promoting independence and engagement. Italic text.</a:t>
          </a:r>
          <a:endParaRPr lang="en-IN"/>
        </a:p>
      </dgm:t>
    </dgm:pt>
    <dgm:pt modelId="{4BD63DB3-8C76-48CD-BB21-6E77D043C3A6}" type="parTrans" cxnId="{D07B2886-5C14-4256-AD74-A32500516AD2}">
      <dgm:prSet/>
      <dgm:spPr/>
      <dgm:t>
        <a:bodyPr/>
        <a:lstStyle/>
        <a:p>
          <a:endParaRPr lang="en-IN"/>
        </a:p>
      </dgm:t>
    </dgm:pt>
    <dgm:pt modelId="{71675830-3499-41FE-BB9E-15832D153064}" type="sibTrans" cxnId="{D07B2886-5C14-4256-AD74-A32500516AD2}">
      <dgm:prSet/>
      <dgm:spPr/>
      <dgm:t>
        <a:bodyPr/>
        <a:lstStyle/>
        <a:p>
          <a:endParaRPr lang="en-IN"/>
        </a:p>
      </dgm:t>
    </dgm:pt>
    <dgm:pt modelId="{9C9DC302-3DC3-4DD9-A19F-E380422DDB48}">
      <dgm:prSet/>
      <dgm:spPr>
        <a:solidFill>
          <a:srgbClr val="7030A0"/>
        </a:solidFill>
      </dgm:spPr>
      <dgm:t>
        <a:bodyPr/>
        <a:lstStyle/>
        <a:p>
          <a:r>
            <a:rPr lang="en-US" b="0" i="0"/>
            <a:t>Alignment with Global Health Goals: </a:t>
          </a:r>
          <a:endParaRPr lang="en-IN"/>
        </a:p>
      </dgm:t>
    </dgm:pt>
    <dgm:pt modelId="{6A41062D-7E10-4DDF-A6DA-97A8014AA593}" type="parTrans" cxnId="{38B9EFED-F273-4871-A2BE-B2F790B54582}">
      <dgm:prSet/>
      <dgm:spPr/>
      <dgm:t>
        <a:bodyPr/>
        <a:lstStyle/>
        <a:p>
          <a:endParaRPr lang="en-IN"/>
        </a:p>
      </dgm:t>
    </dgm:pt>
    <dgm:pt modelId="{18E87347-0941-4EEA-9121-446166414EBD}" type="sibTrans" cxnId="{38B9EFED-F273-4871-A2BE-B2F790B54582}">
      <dgm:prSet/>
      <dgm:spPr/>
      <dgm:t>
        <a:bodyPr/>
        <a:lstStyle/>
        <a:p>
          <a:endParaRPr lang="en-IN"/>
        </a:p>
      </dgm:t>
    </dgm:pt>
    <dgm:pt modelId="{3D946220-4FAE-4102-BF41-BAC38C691938}">
      <dgm:prSet/>
      <dgm:spPr/>
      <dgm:t>
        <a:bodyPr/>
        <a:lstStyle/>
        <a:p>
          <a:r>
            <a:rPr lang="en-US" b="0" i="0" dirty="0"/>
            <a:t>Digital health is central to WHO's strategy for developing robust health systems and promoting universal health coverage.</a:t>
          </a:r>
          <a:endParaRPr lang="en-IN" dirty="0"/>
        </a:p>
      </dgm:t>
    </dgm:pt>
    <dgm:pt modelId="{5263D4E6-7DCB-4FA5-850E-286C518E7692}" type="parTrans" cxnId="{EC861D83-6A89-484E-876E-E36011D8FAD4}">
      <dgm:prSet/>
      <dgm:spPr/>
      <dgm:t>
        <a:bodyPr/>
        <a:lstStyle/>
        <a:p>
          <a:endParaRPr lang="en-IN"/>
        </a:p>
      </dgm:t>
    </dgm:pt>
    <dgm:pt modelId="{34BC49BC-E088-4D2C-976B-CFE9AA8D96C7}" type="sibTrans" cxnId="{EC861D83-6A89-484E-876E-E36011D8FAD4}">
      <dgm:prSet/>
      <dgm:spPr/>
      <dgm:t>
        <a:bodyPr/>
        <a:lstStyle/>
        <a:p>
          <a:endParaRPr lang="en-IN"/>
        </a:p>
      </dgm:t>
    </dgm:pt>
    <dgm:pt modelId="{3CAF3498-A4CB-4C48-B78D-6091DE39CDEA}" type="pres">
      <dgm:prSet presAssocID="{2CB17A44-E73A-42E6-A450-3465D02057F5}" presName="linear" presStyleCnt="0">
        <dgm:presLayoutVars>
          <dgm:animLvl val="lvl"/>
          <dgm:resizeHandles val="exact"/>
        </dgm:presLayoutVars>
      </dgm:prSet>
      <dgm:spPr/>
    </dgm:pt>
    <dgm:pt modelId="{FE36C1E1-13DE-4142-8391-D08720230FA2}" type="pres">
      <dgm:prSet presAssocID="{D28F1A1C-21F9-4A47-A5F1-76C12336820C}" presName="parentText" presStyleLbl="node1" presStyleIdx="0" presStyleCnt="5">
        <dgm:presLayoutVars>
          <dgm:chMax val="0"/>
          <dgm:bulletEnabled val="1"/>
        </dgm:presLayoutVars>
      </dgm:prSet>
      <dgm:spPr/>
    </dgm:pt>
    <dgm:pt modelId="{62FD661A-C1F0-4AD0-97A3-CCC66B85167C}" type="pres">
      <dgm:prSet presAssocID="{D28F1A1C-21F9-4A47-A5F1-76C12336820C}" presName="childText" presStyleLbl="revTx" presStyleIdx="0" presStyleCnt="5">
        <dgm:presLayoutVars>
          <dgm:bulletEnabled val="1"/>
        </dgm:presLayoutVars>
      </dgm:prSet>
      <dgm:spPr/>
    </dgm:pt>
    <dgm:pt modelId="{14EAAB6C-4506-476D-B19E-1EFFC48F3B37}" type="pres">
      <dgm:prSet presAssocID="{14AC8712-82C8-41B5-8532-13328C64F0C4}" presName="parentText" presStyleLbl="node1" presStyleIdx="1" presStyleCnt="5">
        <dgm:presLayoutVars>
          <dgm:chMax val="0"/>
          <dgm:bulletEnabled val="1"/>
        </dgm:presLayoutVars>
      </dgm:prSet>
      <dgm:spPr/>
    </dgm:pt>
    <dgm:pt modelId="{0FFA7284-FE00-4290-A072-FC5DB295F616}" type="pres">
      <dgm:prSet presAssocID="{14AC8712-82C8-41B5-8532-13328C64F0C4}" presName="childText" presStyleLbl="revTx" presStyleIdx="1" presStyleCnt="5">
        <dgm:presLayoutVars>
          <dgm:bulletEnabled val="1"/>
        </dgm:presLayoutVars>
      </dgm:prSet>
      <dgm:spPr/>
    </dgm:pt>
    <dgm:pt modelId="{1D9253FF-D24D-4419-A2EC-AB88E348276B}" type="pres">
      <dgm:prSet presAssocID="{50DAF26E-3629-41BF-900E-5079D9172040}" presName="parentText" presStyleLbl="node1" presStyleIdx="2" presStyleCnt="5">
        <dgm:presLayoutVars>
          <dgm:chMax val="0"/>
          <dgm:bulletEnabled val="1"/>
        </dgm:presLayoutVars>
      </dgm:prSet>
      <dgm:spPr/>
    </dgm:pt>
    <dgm:pt modelId="{8A6E70E3-3397-4C42-97B3-FAA0264E72B2}" type="pres">
      <dgm:prSet presAssocID="{50DAF26E-3629-41BF-900E-5079D9172040}" presName="childText" presStyleLbl="revTx" presStyleIdx="2" presStyleCnt="5">
        <dgm:presLayoutVars>
          <dgm:bulletEnabled val="1"/>
        </dgm:presLayoutVars>
      </dgm:prSet>
      <dgm:spPr/>
    </dgm:pt>
    <dgm:pt modelId="{8121B9F0-AD20-4B71-A4C6-F46D2C44AA28}" type="pres">
      <dgm:prSet presAssocID="{CEB5C65D-599B-4F74-BA89-10C9CFF89352}" presName="parentText" presStyleLbl="node1" presStyleIdx="3" presStyleCnt="5">
        <dgm:presLayoutVars>
          <dgm:chMax val="0"/>
          <dgm:bulletEnabled val="1"/>
        </dgm:presLayoutVars>
      </dgm:prSet>
      <dgm:spPr/>
    </dgm:pt>
    <dgm:pt modelId="{86D005DC-2B4D-4C0F-A587-295C086E0ABB}" type="pres">
      <dgm:prSet presAssocID="{CEB5C65D-599B-4F74-BA89-10C9CFF89352}" presName="childText" presStyleLbl="revTx" presStyleIdx="3" presStyleCnt="5">
        <dgm:presLayoutVars>
          <dgm:bulletEnabled val="1"/>
        </dgm:presLayoutVars>
      </dgm:prSet>
      <dgm:spPr/>
    </dgm:pt>
    <dgm:pt modelId="{A99CB892-BC8A-4D56-938E-AB923E243363}" type="pres">
      <dgm:prSet presAssocID="{9C9DC302-3DC3-4DD9-A19F-E380422DDB48}" presName="parentText" presStyleLbl="node1" presStyleIdx="4" presStyleCnt="5">
        <dgm:presLayoutVars>
          <dgm:chMax val="0"/>
          <dgm:bulletEnabled val="1"/>
        </dgm:presLayoutVars>
      </dgm:prSet>
      <dgm:spPr/>
    </dgm:pt>
    <dgm:pt modelId="{80A24E5D-6121-4566-AA76-C2A8B2BB3D2A}" type="pres">
      <dgm:prSet presAssocID="{9C9DC302-3DC3-4DD9-A19F-E380422DDB48}" presName="childText" presStyleLbl="revTx" presStyleIdx="4" presStyleCnt="5">
        <dgm:presLayoutVars>
          <dgm:bulletEnabled val="1"/>
        </dgm:presLayoutVars>
      </dgm:prSet>
      <dgm:spPr/>
    </dgm:pt>
  </dgm:ptLst>
  <dgm:cxnLst>
    <dgm:cxn modelId="{8A4A9615-75AB-4F2E-A3D2-803BE6EAD1E1}" srcId="{2CB17A44-E73A-42E6-A450-3465D02057F5}" destId="{D28F1A1C-21F9-4A47-A5F1-76C12336820C}" srcOrd="0" destOrd="0" parTransId="{95BB9331-87E4-4039-AA7F-9B1CB27B5D59}" sibTransId="{31D9E305-286C-436A-91CC-401B4DF29023}"/>
    <dgm:cxn modelId="{18067419-2B80-4135-A26B-38D3D628811B}" srcId="{2CB17A44-E73A-42E6-A450-3465D02057F5}" destId="{14AC8712-82C8-41B5-8532-13328C64F0C4}" srcOrd="1" destOrd="0" parTransId="{AF9E70A6-BCFC-4BF7-A13D-63620C91553F}" sibTransId="{13329F44-4DD2-4FDC-9D32-41140CC4B4FC}"/>
    <dgm:cxn modelId="{9F720D2F-CC61-4B56-819F-E054861A9F52}" type="presOf" srcId="{50DAF26E-3629-41BF-900E-5079D9172040}" destId="{1D9253FF-D24D-4419-A2EC-AB88E348276B}" srcOrd="0" destOrd="0" presId="urn:microsoft.com/office/officeart/2005/8/layout/vList2"/>
    <dgm:cxn modelId="{11EC853C-013E-4032-8C8B-083DA86F99B1}" type="presOf" srcId="{CEB5C65D-599B-4F74-BA89-10C9CFF89352}" destId="{8121B9F0-AD20-4B71-A4C6-F46D2C44AA28}" srcOrd="0" destOrd="0" presId="urn:microsoft.com/office/officeart/2005/8/layout/vList2"/>
    <dgm:cxn modelId="{590A4746-90A5-45D2-A214-FD5CD2FC2371}" type="presOf" srcId="{BFAE28EC-1DB4-4EBF-AE52-7B6CC62A3D48}" destId="{86D005DC-2B4D-4C0F-A587-295C086E0ABB}" srcOrd="0" destOrd="0" presId="urn:microsoft.com/office/officeart/2005/8/layout/vList2"/>
    <dgm:cxn modelId="{C4C2BA4F-D780-4205-9FA9-5EAD6259B30B}" type="presOf" srcId="{D28F1A1C-21F9-4A47-A5F1-76C12336820C}" destId="{FE36C1E1-13DE-4142-8391-D08720230FA2}" srcOrd="0" destOrd="0" presId="urn:microsoft.com/office/officeart/2005/8/layout/vList2"/>
    <dgm:cxn modelId="{8AF1EC70-A793-463D-AEF6-7E071B9D8E2C}" srcId="{50DAF26E-3629-41BF-900E-5079D9172040}" destId="{19C4C6BF-4B4D-4665-A71C-4113FAB8953B}" srcOrd="0" destOrd="0" parTransId="{D3D73D89-8C40-4D95-AE94-C5E51B73AE96}" sibTransId="{2EC58A3F-0406-475E-8589-B7B97C0417A9}"/>
    <dgm:cxn modelId="{6A9A677A-E752-4739-930B-0C92E4F9F49E}" srcId="{D28F1A1C-21F9-4A47-A5F1-76C12336820C}" destId="{7887ED4A-6C2E-48ED-BD50-346E85A240DB}" srcOrd="0" destOrd="0" parTransId="{9930FC01-6B00-4AF4-8A1F-93E4F3C67D71}" sibTransId="{4BEBC2A0-4A32-4E54-BE0E-EC9CC894C56E}"/>
    <dgm:cxn modelId="{3AAAD87D-12D3-400C-96F4-3F620C11F3E9}" type="presOf" srcId="{19C4C6BF-4B4D-4665-A71C-4113FAB8953B}" destId="{8A6E70E3-3397-4C42-97B3-FAA0264E72B2}" srcOrd="0" destOrd="0" presId="urn:microsoft.com/office/officeart/2005/8/layout/vList2"/>
    <dgm:cxn modelId="{EC861D83-6A89-484E-876E-E36011D8FAD4}" srcId="{9C9DC302-3DC3-4DD9-A19F-E380422DDB48}" destId="{3D946220-4FAE-4102-BF41-BAC38C691938}" srcOrd="0" destOrd="0" parTransId="{5263D4E6-7DCB-4FA5-850E-286C518E7692}" sibTransId="{34BC49BC-E088-4D2C-976B-CFE9AA8D96C7}"/>
    <dgm:cxn modelId="{D07B2886-5C14-4256-AD74-A32500516AD2}" srcId="{CEB5C65D-599B-4F74-BA89-10C9CFF89352}" destId="{BFAE28EC-1DB4-4EBF-AE52-7B6CC62A3D48}" srcOrd="0" destOrd="0" parTransId="{4BD63DB3-8C76-48CD-BB21-6E77D043C3A6}" sibTransId="{71675830-3499-41FE-BB9E-15832D153064}"/>
    <dgm:cxn modelId="{FBBA578E-D111-4D5E-AD7D-DFF515208276}" srcId="{2CB17A44-E73A-42E6-A450-3465D02057F5}" destId="{CEB5C65D-599B-4F74-BA89-10C9CFF89352}" srcOrd="3" destOrd="0" parTransId="{E4432A80-F39C-4B2E-B973-BB8DA6ECB767}" sibTransId="{8D62597E-3C48-472E-ABA8-2B5F6F854727}"/>
    <dgm:cxn modelId="{1B0C96A1-AB1D-4BBA-853A-35752ABC4518}" type="presOf" srcId="{14AC8712-82C8-41B5-8532-13328C64F0C4}" destId="{14EAAB6C-4506-476D-B19E-1EFFC48F3B37}" srcOrd="0" destOrd="0" presId="urn:microsoft.com/office/officeart/2005/8/layout/vList2"/>
    <dgm:cxn modelId="{2F7F41B0-E052-47FB-92E1-1AF5885F91AF}" type="presOf" srcId="{7887ED4A-6C2E-48ED-BD50-346E85A240DB}" destId="{62FD661A-C1F0-4AD0-97A3-CCC66B85167C}" srcOrd="0" destOrd="0" presId="urn:microsoft.com/office/officeart/2005/8/layout/vList2"/>
    <dgm:cxn modelId="{158835B6-F5DF-42F4-B0B7-70788BB82504}" type="presOf" srcId="{2CB17A44-E73A-42E6-A450-3465D02057F5}" destId="{3CAF3498-A4CB-4C48-B78D-6091DE39CDEA}" srcOrd="0" destOrd="0" presId="urn:microsoft.com/office/officeart/2005/8/layout/vList2"/>
    <dgm:cxn modelId="{74AA47BB-B66B-4AF0-BBA4-0022E7EA0874}" srcId="{2CB17A44-E73A-42E6-A450-3465D02057F5}" destId="{50DAF26E-3629-41BF-900E-5079D9172040}" srcOrd="2" destOrd="0" parTransId="{D46A59B6-594B-48C4-B57F-46482DBB86A2}" sibTransId="{DDBCB5D6-6380-4EE9-BE24-8F40C548440E}"/>
    <dgm:cxn modelId="{D25642BC-4BE6-415C-9C30-C8859E3E46E4}" type="presOf" srcId="{3D946220-4FAE-4102-BF41-BAC38C691938}" destId="{80A24E5D-6121-4566-AA76-C2A8B2BB3D2A}" srcOrd="0" destOrd="0" presId="urn:microsoft.com/office/officeart/2005/8/layout/vList2"/>
    <dgm:cxn modelId="{6691FBBD-AF82-4392-8ABB-6FB567D94E8B}" type="presOf" srcId="{D471C970-3311-4B0A-A358-1CCF906F29E1}" destId="{0FFA7284-FE00-4290-A072-FC5DB295F616}" srcOrd="0" destOrd="0" presId="urn:microsoft.com/office/officeart/2005/8/layout/vList2"/>
    <dgm:cxn modelId="{14D9AAD2-7DCF-43E3-8ECD-C0918F6F8CE7}" type="presOf" srcId="{9C9DC302-3DC3-4DD9-A19F-E380422DDB48}" destId="{A99CB892-BC8A-4D56-938E-AB923E243363}" srcOrd="0" destOrd="0" presId="urn:microsoft.com/office/officeart/2005/8/layout/vList2"/>
    <dgm:cxn modelId="{52C8D3E7-76D3-42FE-B7F9-5EDD18490390}" srcId="{14AC8712-82C8-41B5-8532-13328C64F0C4}" destId="{D471C970-3311-4B0A-A358-1CCF906F29E1}" srcOrd="0" destOrd="0" parTransId="{D2789EF5-4B6B-465C-B341-8F31A6099ECD}" sibTransId="{A5C8074B-448D-4746-99F7-7148BD1CF0D1}"/>
    <dgm:cxn modelId="{38B9EFED-F273-4871-A2BE-B2F790B54582}" srcId="{2CB17A44-E73A-42E6-A450-3465D02057F5}" destId="{9C9DC302-3DC3-4DD9-A19F-E380422DDB48}" srcOrd="4" destOrd="0" parTransId="{6A41062D-7E10-4DDF-A6DA-97A8014AA593}" sibTransId="{18E87347-0941-4EEA-9121-446166414EBD}"/>
    <dgm:cxn modelId="{D121A61E-C439-4F91-AF8A-D763B6D183AF}" type="presParOf" srcId="{3CAF3498-A4CB-4C48-B78D-6091DE39CDEA}" destId="{FE36C1E1-13DE-4142-8391-D08720230FA2}" srcOrd="0" destOrd="0" presId="urn:microsoft.com/office/officeart/2005/8/layout/vList2"/>
    <dgm:cxn modelId="{0D8A33BE-2DD7-48B5-BB97-BAD68EB88995}" type="presParOf" srcId="{3CAF3498-A4CB-4C48-B78D-6091DE39CDEA}" destId="{62FD661A-C1F0-4AD0-97A3-CCC66B85167C}" srcOrd="1" destOrd="0" presId="urn:microsoft.com/office/officeart/2005/8/layout/vList2"/>
    <dgm:cxn modelId="{F1E0991C-B272-4E9A-BD80-2BDAE3746C27}" type="presParOf" srcId="{3CAF3498-A4CB-4C48-B78D-6091DE39CDEA}" destId="{14EAAB6C-4506-476D-B19E-1EFFC48F3B37}" srcOrd="2" destOrd="0" presId="urn:microsoft.com/office/officeart/2005/8/layout/vList2"/>
    <dgm:cxn modelId="{D0833E62-CEEC-4D2B-8183-4D10441CF3B1}" type="presParOf" srcId="{3CAF3498-A4CB-4C48-B78D-6091DE39CDEA}" destId="{0FFA7284-FE00-4290-A072-FC5DB295F616}" srcOrd="3" destOrd="0" presId="urn:microsoft.com/office/officeart/2005/8/layout/vList2"/>
    <dgm:cxn modelId="{AF9F5F8F-24DC-4E02-B146-17A9E8ABA46E}" type="presParOf" srcId="{3CAF3498-A4CB-4C48-B78D-6091DE39CDEA}" destId="{1D9253FF-D24D-4419-A2EC-AB88E348276B}" srcOrd="4" destOrd="0" presId="urn:microsoft.com/office/officeart/2005/8/layout/vList2"/>
    <dgm:cxn modelId="{576A8159-CEAB-4BB6-8AAE-A691AB2A5A36}" type="presParOf" srcId="{3CAF3498-A4CB-4C48-B78D-6091DE39CDEA}" destId="{8A6E70E3-3397-4C42-97B3-FAA0264E72B2}" srcOrd="5" destOrd="0" presId="urn:microsoft.com/office/officeart/2005/8/layout/vList2"/>
    <dgm:cxn modelId="{706EEC16-4991-4628-88ED-D5DA5C7058A3}" type="presParOf" srcId="{3CAF3498-A4CB-4C48-B78D-6091DE39CDEA}" destId="{8121B9F0-AD20-4B71-A4C6-F46D2C44AA28}" srcOrd="6" destOrd="0" presId="urn:microsoft.com/office/officeart/2005/8/layout/vList2"/>
    <dgm:cxn modelId="{B29EF846-AC8A-4C59-B723-CF6C26075820}" type="presParOf" srcId="{3CAF3498-A4CB-4C48-B78D-6091DE39CDEA}" destId="{86D005DC-2B4D-4C0F-A587-295C086E0ABB}" srcOrd="7" destOrd="0" presId="urn:microsoft.com/office/officeart/2005/8/layout/vList2"/>
    <dgm:cxn modelId="{826AF22A-A94C-43DB-A54A-8704A2994CBA}" type="presParOf" srcId="{3CAF3498-A4CB-4C48-B78D-6091DE39CDEA}" destId="{A99CB892-BC8A-4D56-938E-AB923E243363}" srcOrd="8" destOrd="0" presId="urn:microsoft.com/office/officeart/2005/8/layout/vList2"/>
    <dgm:cxn modelId="{12438A66-6D4B-4A6B-9E67-4F1B3C6752A9}" type="presParOf" srcId="{3CAF3498-A4CB-4C48-B78D-6091DE39CDEA}" destId="{80A24E5D-6121-4566-AA76-C2A8B2BB3D2A}" srcOrd="9"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D0EC7D-B35B-43F1-B065-D2B29DC7472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IN"/>
        </a:p>
      </dgm:t>
    </dgm:pt>
    <dgm:pt modelId="{5EB50125-A29B-426D-866E-E7BF7FB1E5F5}">
      <dgm:prSet/>
      <dgm:spPr>
        <a:solidFill>
          <a:schemeClr val="tx2">
            <a:lumMod val="60000"/>
            <a:lumOff val="40000"/>
          </a:schemeClr>
        </a:solidFill>
      </dgm:spPr>
      <dgm:t>
        <a:bodyPr/>
        <a:lstStyle/>
        <a:p>
          <a:r>
            <a:rPr lang="en-US" b="0" i="0" dirty="0" err="1"/>
            <a:t>CareLink</a:t>
          </a:r>
          <a:r>
            <a:rPr lang="en-US" b="0" i="0" dirty="0"/>
            <a:t> utilizes IoT-capable wearable technology and smart sensors to monitor vital signs (heart rate, blood pressure, SpO₂) and real-time fall detection (</a:t>
          </a:r>
          <a:r>
            <a:rPr lang="en-US" b="0" i="0" dirty="0" err="1"/>
            <a:t>Ignitec</a:t>
          </a:r>
          <a:r>
            <a:rPr lang="en-US" b="0" i="0" dirty="0"/>
            <a:t>, 2024).</a:t>
          </a:r>
          <a:endParaRPr lang="en-IN" dirty="0"/>
        </a:p>
      </dgm:t>
    </dgm:pt>
    <dgm:pt modelId="{66830584-12B7-423D-8435-F8096E89AC05}" type="parTrans" cxnId="{C0A0BCB3-6659-4FA0-97B6-E5D6EE578AFD}">
      <dgm:prSet/>
      <dgm:spPr/>
      <dgm:t>
        <a:bodyPr/>
        <a:lstStyle/>
        <a:p>
          <a:endParaRPr lang="en-IN"/>
        </a:p>
      </dgm:t>
    </dgm:pt>
    <dgm:pt modelId="{71C1FE2C-0541-4677-A669-70BFF35E605D}" type="sibTrans" cxnId="{C0A0BCB3-6659-4FA0-97B6-E5D6EE578AFD}">
      <dgm:prSet/>
      <dgm:spPr/>
      <dgm:t>
        <a:bodyPr/>
        <a:lstStyle/>
        <a:p>
          <a:endParaRPr lang="en-IN"/>
        </a:p>
      </dgm:t>
    </dgm:pt>
    <dgm:pt modelId="{42B8E205-6EF6-432D-8238-806E0FD1E868}">
      <dgm:prSet/>
      <dgm:spPr>
        <a:solidFill>
          <a:schemeClr val="tx2">
            <a:lumMod val="75000"/>
          </a:schemeClr>
        </a:solidFill>
      </dgm:spPr>
      <dgm:t>
        <a:bodyPr/>
        <a:lstStyle/>
        <a:p>
          <a:r>
            <a:rPr lang="en-US" b="0" i="0" dirty="0"/>
            <a:t>The system gives immediate notifications to caregivers and families, medication reminders automatically, and a secure daily health update platform (</a:t>
          </a:r>
          <a:r>
            <a:rPr lang="en-US" b="0" i="0" dirty="0" err="1"/>
            <a:t>Ignitec</a:t>
          </a:r>
          <a:r>
            <a:rPr lang="en-US" b="0" i="0" dirty="0"/>
            <a:t>, 2024).</a:t>
          </a:r>
          <a:endParaRPr lang="en-IN" dirty="0"/>
        </a:p>
      </dgm:t>
    </dgm:pt>
    <dgm:pt modelId="{8613C0AA-83FD-4CDA-8ECC-3C575FA6BFE6}" type="parTrans" cxnId="{2B8E2396-CC2E-457A-A234-BA36AF72FE72}">
      <dgm:prSet/>
      <dgm:spPr/>
      <dgm:t>
        <a:bodyPr/>
        <a:lstStyle/>
        <a:p>
          <a:endParaRPr lang="en-IN"/>
        </a:p>
      </dgm:t>
    </dgm:pt>
    <dgm:pt modelId="{A63307B9-2513-41EF-874D-05C48D11252B}" type="sibTrans" cxnId="{2B8E2396-CC2E-457A-A234-BA36AF72FE72}">
      <dgm:prSet/>
      <dgm:spPr/>
      <dgm:t>
        <a:bodyPr/>
        <a:lstStyle/>
        <a:p>
          <a:endParaRPr lang="en-IN"/>
        </a:p>
      </dgm:t>
    </dgm:pt>
    <dgm:pt modelId="{6D77A11F-13B3-475B-B754-3A956827D802}">
      <dgm:prSet/>
      <dgm:spPr>
        <a:solidFill>
          <a:schemeClr val="accent5">
            <a:lumMod val="75000"/>
          </a:schemeClr>
        </a:solidFill>
      </dgm:spPr>
      <dgm:t>
        <a:bodyPr/>
        <a:lstStyle/>
        <a:p>
          <a:r>
            <a:rPr lang="en-US" b="0" i="0"/>
            <a:t>It's evidence-based, UK policy compliant, and fills the vast gap in current care for the elderly (NHS England, 2019).</a:t>
          </a:r>
          <a:endParaRPr lang="en-IN"/>
        </a:p>
      </dgm:t>
    </dgm:pt>
    <dgm:pt modelId="{47AD5025-5C5D-4BF0-8856-65332F6C4839}" type="parTrans" cxnId="{4F45CD0F-5534-4336-ADC2-0741640D0B5D}">
      <dgm:prSet/>
      <dgm:spPr/>
      <dgm:t>
        <a:bodyPr/>
        <a:lstStyle/>
        <a:p>
          <a:endParaRPr lang="en-IN"/>
        </a:p>
      </dgm:t>
    </dgm:pt>
    <dgm:pt modelId="{51CFB1B1-8E94-48BF-AC4C-1424FA907FF9}" type="sibTrans" cxnId="{4F45CD0F-5534-4336-ADC2-0741640D0B5D}">
      <dgm:prSet/>
      <dgm:spPr/>
      <dgm:t>
        <a:bodyPr/>
        <a:lstStyle/>
        <a:p>
          <a:endParaRPr lang="en-IN"/>
        </a:p>
      </dgm:t>
    </dgm:pt>
    <dgm:pt modelId="{3E125B34-4DC7-4474-BE4C-153BA07C9B8C}">
      <dgm:prSet/>
      <dgm:spPr>
        <a:solidFill>
          <a:srgbClr val="C88800"/>
        </a:solidFill>
      </dgm:spPr>
      <dgm:t>
        <a:bodyPr/>
        <a:lstStyle/>
        <a:p>
          <a:r>
            <a:rPr lang="en-US" b="0" i="0" dirty="0" err="1"/>
            <a:t>CareLink</a:t>
          </a:r>
          <a:r>
            <a:rPr lang="en-US" b="0" i="0" dirty="0"/>
            <a:t> can improve quality of life, prevent hospitalization, and reduce pressure on health and social care services by providing early intervention and promoting independence (A Newcastle university, 2025</a:t>
          </a:r>
          <a:endParaRPr lang="en-IN" dirty="0"/>
        </a:p>
      </dgm:t>
    </dgm:pt>
    <dgm:pt modelId="{BCCD7063-39AD-4BCF-B048-773CD65E087C}" type="parTrans" cxnId="{01180721-85FA-49D6-973F-67949592C0B4}">
      <dgm:prSet/>
      <dgm:spPr/>
      <dgm:t>
        <a:bodyPr/>
        <a:lstStyle/>
        <a:p>
          <a:endParaRPr lang="en-IN"/>
        </a:p>
      </dgm:t>
    </dgm:pt>
    <dgm:pt modelId="{3BF1AEB4-26AF-4EF4-8BBA-398B617E2ABA}" type="sibTrans" cxnId="{01180721-85FA-49D6-973F-67949592C0B4}">
      <dgm:prSet/>
      <dgm:spPr/>
      <dgm:t>
        <a:bodyPr/>
        <a:lstStyle/>
        <a:p>
          <a:endParaRPr lang="en-IN"/>
        </a:p>
      </dgm:t>
    </dgm:pt>
    <dgm:pt modelId="{83CDA07D-8B1D-4DD7-9095-6E2AC6806860}" type="pres">
      <dgm:prSet presAssocID="{13D0EC7D-B35B-43F1-B065-D2B29DC7472B}" presName="linear" presStyleCnt="0">
        <dgm:presLayoutVars>
          <dgm:animLvl val="lvl"/>
          <dgm:resizeHandles val="exact"/>
        </dgm:presLayoutVars>
      </dgm:prSet>
      <dgm:spPr/>
    </dgm:pt>
    <dgm:pt modelId="{47A1EAEC-6A84-4478-A3C6-C9B5BF4072E3}" type="pres">
      <dgm:prSet presAssocID="{5EB50125-A29B-426D-866E-E7BF7FB1E5F5}" presName="parentText" presStyleLbl="node1" presStyleIdx="0" presStyleCnt="4">
        <dgm:presLayoutVars>
          <dgm:chMax val="0"/>
          <dgm:bulletEnabled val="1"/>
        </dgm:presLayoutVars>
      </dgm:prSet>
      <dgm:spPr/>
    </dgm:pt>
    <dgm:pt modelId="{FD26A25D-7BD2-4D3E-9430-FD008D095F94}" type="pres">
      <dgm:prSet presAssocID="{71C1FE2C-0541-4677-A669-70BFF35E605D}" presName="spacer" presStyleCnt="0"/>
      <dgm:spPr/>
    </dgm:pt>
    <dgm:pt modelId="{96A4B54D-5490-4BC4-AB9C-1F2217A2EB2F}" type="pres">
      <dgm:prSet presAssocID="{42B8E205-6EF6-432D-8238-806E0FD1E868}" presName="parentText" presStyleLbl="node1" presStyleIdx="1" presStyleCnt="4">
        <dgm:presLayoutVars>
          <dgm:chMax val="0"/>
          <dgm:bulletEnabled val="1"/>
        </dgm:presLayoutVars>
      </dgm:prSet>
      <dgm:spPr/>
    </dgm:pt>
    <dgm:pt modelId="{F0E3EB17-0E0E-4C22-9EA1-12CD2BF1E181}" type="pres">
      <dgm:prSet presAssocID="{A63307B9-2513-41EF-874D-05C48D11252B}" presName="spacer" presStyleCnt="0"/>
      <dgm:spPr/>
    </dgm:pt>
    <dgm:pt modelId="{8E51188A-21B8-4B56-87BB-CB7255B86101}" type="pres">
      <dgm:prSet presAssocID="{6D77A11F-13B3-475B-B754-3A956827D802}" presName="parentText" presStyleLbl="node1" presStyleIdx="2" presStyleCnt="4">
        <dgm:presLayoutVars>
          <dgm:chMax val="0"/>
          <dgm:bulletEnabled val="1"/>
        </dgm:presLayoutVars>
      </dgm:prSet>
      <dgm:spPr/>
    </dgm:pt>
    <dgm:pt modelId="{230D6F04-5BD6-4EA6-8D68-11E6084610C5}" type="pres">
      <dgm:prSet presAssocID="{51CFB1B1-8E94-48BF-AC4C-1424FA907FF9}" presName="spacer" presStyleCnt="0"/>
      <dgm:spPr/>
    </dgm:pt>
    <dgm:pt modelId="{5FD9FFF8-B682-4E34-A49C-C7C12E4EA1ED}" type="pres">
      <dgm:prSet presAssocID="{3E125B34-4DC7-4474-BE4C-153BA07C9B8C}" presName="parentText" presStyleLbl="node1" presStyleIdx="3" presStyleCnt="4">
        <dgm:presLayoutVars>
          <dgm:chMax val="0"/>
          <dgm:bulletEnabled val="1"/>
        </dgm:presLayoutVars>
      </dgm:prSet>
      <dgm:spPr/>
    </dgm:pt>
  </dgm:ptLst>
  <dgm:cxnLst>
    <dgm:cxn modelId="{4F45CD0F-5534-4336-ADC2-0741640D0B5D}" srcId="{13D0EC7D-B35B-43F1-B065-D2B29DC7472B}" destId="{6D77A11F-13B3-475B-B754-3A956827D802}" srcOrd="2" destOrd="0" parTransId="{47AD5025-5C5D-4BF0-8856-65332F6C4839}" sibTransId="{51CFB1B1-8E94-48BF-AC4C-1424FA907FF9}"/>
    <dgm:cxn modelId="{50E63D20-166E-43F8-BD04-B22D0C867746}" type="presOf" srcId="{42B8E205-6EF6-432D-8238-806E0FD1E868}" destId="{96A4B54D-5490-4BC4-AB9C-1F2217A2EB2F}" srcOrd="0" destOrd="0" presId="urn:microsoft.com/office/officeart/2005/8/layout/vList2"/>
    <dgm:cxn modelId="{01180721-85FA-49D6-973F-67949592C0B4}" srcId="{13D0EC7D-B35B-43F1-B065-D2B29DC7472B}" destId="{3E125B34-4DC7-4474-BE4C-153BA07C9B8C}" srcOrd="3" destOrd="0" parTransId="{BCCD7063-39AD-4BCF-B048-773CD65E087C}" sibTransId="{3BF1AEB4-26AF-4EF4-8BBA-398B617E2ABA}"/>
    <dgm:cxn modelId="{7C921D87-D636-4B58-B0EA-E236FD3AEA37}" type="presOf" srcId="{3E125B34-4DC7-4474-BE4C-153BA07C9B8C}" destId="{5FD9FFF8-B682-4E34-A49C-C7C12E4EA1ED}" srcOrd="0" destOrd="0" presId="urn:microsoft.com/office/officeart/2005/8/layout/vList2"/>
    <dgm:cxn modelId="{2B8E2396-CC2E-457A-A234-BA36AF72FE72}" srcId="{13D0EC7D-B35B-43F1-B065-D2B29DC7472B}" destId="{42B8E205-6EF6-432D-8238-806E0FD1E868}" srcOrd="1" destOrd="0" parTransId="{8613C0AA-83FD-4CDA-8ECC-3C575FA6BFE6}" sibTransId="{A63307B9-2513-41EF-874D-05C48D11252B}"/>
    <dgm:cxn modelId="{FBF270AE-9133-44E4-8BE2-F761432101B0}" type="presOf" srcId="{6D77A11F-13B3-475B-B754-3A956827D802}" destId="{8E51188A-21B8-4B56-87BB-CB7255B86101}" srcOrd="0" destOrd="0" presId="urn:microsoft.com/office/officeart/2005/8/layout/vList2"/>
    <dgm:cxn modelId="{C0A0BCB3-6659-4FA0-97B6-E5D6EE578AFD}" srcId="{13D0EC7D-B35B-43F1-B065-D2B29DC7472B}" destId="{5EB50125-A29B-426D-866E-E7BF7FB1E5F5}" srcOrd="0" destOrd="0" parTransId="{66830584-12B7-423D-8435-F8096E89AC05}" sibTransId="{71C1FE2C-0541-4677-A669-70BFF35E605D}"/>
    <dgm:cxn modelId="{12113EEC-9D53-437E-9630-8A8622742176}" type="presOf" srcId="{13D0EC7D-B35B-43F1-B065-D2B29DC7472B}" destId="{83CDA07D-8B1D-4DD7-9095-6E2AC6806860}" srcOrd="0" destOrd="0" presId="urn:microsoft.com/office/officeart/2005/8/layout/vList2"/>
    <dgm:cxn modelId="{2C6EC8FD-E865-4BB4-AE28-5611F3583C5C}" type="presOf" srcId="{5EB50125-A29B-426D-866E-E7BF7FB1E5F5}" destId="{47A1EAEC-6A84-4478-A3C6-C9B5BF4072E3}" srcOrd="0" destOrd="0" presId="urn:microsoft.com/office/officeart/2005/8/layout/vList2"/>
    <dgm:cxn modelId="{FF18D6B0-C631-4267-86A6-9E537B7BD57A}" type="presParOf" srcId="{83CDA07D-8B1D-4DD7-9095-6E2AC6806860}" destId="{47A1EAEC-6A84-4478-A3C6-C9B5BF4072E3}" srcOrd="0" destOrd="0" presId="urn:microsoft.com/office/officeart/2005/8/layout/vList2"/>
    <dgm:cxn modelId="{FD16D8A1-2950-4671-B490-A9DCE01B3F0B}" type="presParOf" srcId="{83CDA07D-8B1D-4DD7-9095-6E2AC6806860}" destId="{FD26A25D-7BD2-4D3E-9430-FD008D095F94}" srcOrd="1" destOrd="0" presId="urn:microsoft.com/office/officeart/2005/8/layout/vList2"/>
    <dgm:cxn modelId="{B37AA400-7422-43D5-80BB-8154245D6559}" type="presParOf" srcId="{83CDA07D-8B1D-4DD7-9095-6E2AC6806860}" destId="{96A4B54D-5490-4BC4-AB9C-1F2217A2EB2F}" srcOrd="2" destOrd="0" presId="urn:microsoft.com/office/officeart/2005/8/layout/vList2"/>
    <dgm:cxn modelId="{13F5EB07-37DD-4A00-B65C-2075D1EF11AE}" type="presParOf" srcId="{83CDA07D-8B1D-4DD7-9095-6E2AC6806860}" destId="{F0E3EB17-0E0E-4C22-9EA1-12CD2BF1E181}" srcOrd="3" destOrd="0" presId="urn:microsoft.com/office/officeart/2005/8/layout/vList2"/>
    <dgm:cxn modelId="{9E4B2E19-E80E-4332-9786-45B6DF1B67D1}" type="presParOf" srcId="{83CDA07D-8B1D-4DD7-9095-6E2AC6806860}" destId="{8E51188A-21B8-4B56-87BB-CB7255B86101}" srcOrd="4" destOrd="0" presId="urn:microsoft.com/office/officeart/2005/8/layout/vList2"/>
    <dgm:cxn modelId="{54D04011-FA02-495F-B2F4-6A5F0E724EBB}" type="presParOf" srcId="{83CDA07D-8B1D-4DD7-9095-6E2AC6806860}" destId="{230D6F04-5BD6-4EA6-8D68-11E6084610C5}" srcOrd="5" destOrd="0" presId="urn:microsoft.com/office/officeart/2005/8/layout/vList2"/>
    <dgm:cxn modelId="{B717FCC6-7C12-4A6B-944C-F1300BEEC4F3}" type="presParOf" srcId="{83CDA07D-8B1D-4DD7-9095-6E2AC6806860}" destId="{5FD9FFF8-B682-4E34-A49C-C7C12E4EA1ED}"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15D39CE-76B4-4B97-8273-A7F50DCA2FF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IN"/>
        </a:p>
      </dgm:t>
    </dgm:pt>
    <dgm:pt modelId="{F22B4E6A-3371-4C73-8A73-3576B97B9C13}">
      <dgm:prSet/>
      <dgm:spPr>
        <a:solidFill>
          <a:srgbClr val="4B4B4B"/>
        </a:solidFill>
      </dgm:spPr>
      <dgm:t>
        <a:bodyPr/>
        <a:lstStyle/>
        <a:p>
          <a:r>
            <a:rPr lang="en-US" b="0" i="0" dirty="0"/>
            <a:t>• Intervention Mapping (IM) is a systematic, evidence-based process for the planning, implementation, and evaluation of health promotion programs (Bartholomew Eldredge et al., 2016).</a:t>
          </a:r>
          <a:br>
            <a:rPr lang="en-US" b="0" i="0" dirty="0"/>
          </a:br>
          <a:r>
            <a:rPr lang="en-US" b="0" i="0" dirty="0"/>
            <a:t>specifically suited to complex digital health interventions (Fernández et al., 2022).</a:t>
          </a:r>
          <a:endParaRPr lang="en-IN" dirty="0"/>
        </a:p>
      </dgm:t>
    </dgm:pt>
    <dgm:pt modelId="{21FD0E90-90AF-4F25-A024-40CB32B53CD5}" type="parTrans" cxnId="{E0E30731-0E98-43AB-AD1A-D918EB35DD3C}">
      <dgm:prSet/>
      <dgm:spPr/>
      <dgm:t>
        <a:bodyPr/>
        <a:lstStyle/>
        <a:p>
          <a:endParaRPr lang="en-IN"/>
        </a:p>
      </dgm:t>
    </dgm:pt>
    <dgm:pt modelId="{E55EB09C-CB3D-437C-AD09-A5463825A42F}" type="sibTrans" cxnId="{E0E30731-0E98-43AB-AD1A-D918EB35DD3C}">
      <dgm:prSet/>
      <dgm:spPr/>
      <dgm:t>
        <a:bodyPr/>
        <a:lstStyle/>
        <a:p>
          <a:endParaRPr lang="en-IN"/>
        </a:p>
      </dgm:t>
    </dgm:pt>
    <dgm:pt modelId="{9C824F16-888C-4670-8FCE-3D17E7C6ECBD}">
      <dgm:prSet/>
      <dgm:spPr>
        <a:solidFill>
          <a:srgbClr val="A20000"/>
        </a:solidFill>
      </dgm:spPr>
      <dgm:t>
        <a:bodyPr/>
        <a:lstStyle/>
        <a:p>
          <a:r>
            <a:rPr lang="en-US" b="0" i="0" dirty="0"/>
            <a:t>• IM involves six steps in an iterative manner: (1) needs assessment, (2) definition of program objectives, (3) choosing theory-based intervention methods and strategies, (4) developing program components, (5) planning for adoption and implementation, and (6) evaluation (Fernández et al., 2022).</a:t>
          </a:r>
          <a:endParaRPr lang="en-IN" dirty="0"/>
        </a:p>
      </dgm:t>
    </dgm:pt>
    <dgm:pt modelId="{07F7789D-B8E3-4609-97F6-A8945AC5CE19}" type="parTrans" cxnId="{73FCC578-CC5B-49B5-BCF2-F34F4B6CF5B5}">
      <dgm:prSet/>
      <dgm:spPr/>
      <dgm:t>
        <a:bodyPr/>
        <a:lstStyle/>
        <a:p>
          <a:endParaRPr lang="en-IN"/>
        </a:p>
      </dgm:t>
    </dgm:pt>
    <dgm:pt modelId="{8D25C6E5-B49D-4F46-83E8-0A029CB79478}" type="sibTrans" cxnId="{73FCC578-CC5B-49B5-BCF2-F34F4B6CF5B5}">
      <dgm:prSet/>
      <dgm:spPr/>
      <dgm:t>
        <a:bodyPr/>
        <a:lstStyle/>
        <a:p>
          <a:endParaRPr lang="en-IN"/>
        </a:p>
      </dgm:t>
    </dgm:pt>
    <dgm:pt modelId="{FA28B2F1-7A69-4838-ACA1-24DD5B9CA118}">
      <dgm:prSet/>
      <dgm:spPr>
        <a:solidFill>
          <a:srgbClr val="787800"/>
        </a:solidFill>
      </dgm:spPr>
      <dgm:t>
        <a:bodyPr/>
        <a:lstStyle/>
        <a:p>
          <a:r>
            <a:rPr lang="en-US" b="0" i="0" dirty="0"/>
            <a:t>• This model allows for the integration of </a:t>
          </a:r>
          <a:r>
            <a:rPr lang="en-US" b="0" i="0" dirty="0" err="1"/>
            <a:t>behavioural</a:t>
          </a:r>
          <a:r>
            <a:rPr lang="en-US" b="0" i="0" dirty="0"/>
            <a:t> science, stakeholder engagement, and user-</a:t>
          </a:r>
          <a:r>
            <a:rPr lang="en-US" b="0" i="0" dirty="0" err="1"/>
            <a:t>centred</a:t>
          </a:r>
          <a:r>
            <a:rPr lang="en-US" b="0" i="0" dirty="0"/>
            <a:t> design to develop interventions that are tailored to the target population's needs (Sniehotta et al., 2017).</a:t>
          </a:r>
          <a:endParaRPr lang="en-IN" dirty="0"/>
        </a:p>
      </dgm:t>
    </dgm:pt>
    <dgm:pt modelId="{CB97795F-14B3-4A4E-8297-08B58A4F3A27}" type="parTrans" cxnId="{BFDB23AC-387F-4CB9-8F1B-03588AB7FEB9}">
      <dgm:prSet/>
      <dgm:spPr/>
      <dgm:t>
        <a:bodyPr/>
        <a:lstStyle/>
        <a:p>
          <a:endParaRPr lang="en-IN"/>
        </a:p>
      </dgm:t>
    </dgm:pt>
    <dgm:pt modelId="{E0CCDB2C-A491-4D51-A37C-7AC1DDC6FA03}" type="sibTrans" cxnId="{BFDB23AC-387F-4CB9-8F1B-03588AB7FEB9}">
      <dgm:prSet/>
      <dgm:spPr/>
      <dgm:t>
        <a:bodyPr/>
        <a:lstStyle/>
        <a:p>
          <a:endParaRPr lang="en-IN"/>
        </a:p>
      </dgm:t>
    </dgm:pt>
    <dgm:pt modelId="{A6D8EAF4-61E0-4530-8F72-B28C122E2D10}">
      <dgm:prSet/>
      <dgm:spPr/>
      <dgm:t>
        <a:bodyPr/>
        <a:lstStyle/>
        <a:p>
          <a:r>
            <a:rPr lang="en-US" b="0" i="0"/>
            <a:t>• IM is widely used in eHealth because it maps intervention characteristics onto behaviour change theory and actual use in a direct way, making it more transparent and reproducible</a:t>
          </a:r>
          <a:endParaRPr lang="en-IN"/>
        </a:p>
      </dgm:t>
    </dgm:pt>
    <dgm:pt modelId="{2F6EDD08-DF12-4E52-81FD-74B43024052C}" type="parTrans" cxnId="{CEEA63CE-6DBC-4B67-9AEC-3D39B2C6EDC1}">
      <dgm:prSet/>
      <dgm:spPr/>
      <dgm:t>
        <a:bodyPr/>
        <a:lstStyle/>
        <a:p>
          <a:endParaRPr lang="en-IN"/>
        </a:p>
      </dgm:t>
    </dgm:pt>
    <dgm:pt modelId="{E6BA7A9D-7A43-4D1B-883A-1BA1B53CCBE2}" type="sibTrans" cxnId="{CEEA63CE-6DBC-4B67-9AEC-3D39B2C6EDC1}">
      <dgm:prSet/>
      <dgm:spPr/>
      <dgm:t>
        <a:bodyPr/>
        <a:lstStyle/>
        <a:p>
          <a:endParaRPr lang="en-IN"/>
        </a:p>
      </dgm:t>
    </dgm:pt>
    <dgm:pt modelId="{BBFB3231-509E-4514-9041-52171F4A76EE}" type="pres">
      <dgm:prSet presAssocID="{D15D39CE-76B4-4B97-8273-A7F50DCA2FF9}" presName="linear" presStyleCnt="0">
        <dgm:presLayoutVars>
          <dgm:animLvl val="lvl"/>
          <dgm:resizeHandles val="exact"/>
        </dgm:presLayoutVars>
      </dgm:prSet>
      <dgm:spPr/>
    </dgm:pt>
    <dgm:pt modelId="{199F5529-3895-41FB-B0BF-00BFFE60FC49}" type="pres">
      <dgm:prSet presAssocID="{F22B4E6A-3371-4C73-8A73-3576B97B9C13}" presName="parentText" presStyleLbl="node1" presStyleIdx="0" presStyleCnt="4">
        <dgm:presLayoutVars>
          <dgm:chMax val="0"/>
          <dgm:bulletEnabled val="1"/>
        </dgm:presLayoutVars>
      </dgm:prSet>
      <dgm:spPr/>
    </dgm:pt>
    <dgm:pt modelId="{6D2AC8F2-3C86-4305-AE3F-9556D668DA8B}" type="pres">
      <dgm:prSet presAssocID="{E55EB09C-CB3D-437C-AD09-A5463825A42F}" presName="spacer" presStyleCnt="0"/>
      <dgm:spPr/>
    </dgm:pt>
    <dgm:pt modelId="{86138CF5-1404-40A0-8B12-3B7AAA45E1C5}" type="pres">
      <dgm:prSet presAssocID="{9C824F16-888C-4670-8FCE-3D17E7C6ECBD}" presName="parentText" presStyleLbl="node1" presStyleIdx="1" presStyleCnt="4">
        <dgm:presLayoutVars>
          <dgm:chMax val="0"/>
          <dgm:bulletEnabled val="1"/>
        </dgm:presLayoutVars>
      </dgm:prSet>
      <dgm:spPr/>
    </dgm:pt>
    <dgm:pt modelId="{8CD3F7C5-9D38-4E35-894D-E0C5654F88EC}" type="pres">
      <dgm:prSet presAssocID="{8D25C6E5-B49D-4F46-83E8-0A029CB79478}" presName="spacer" presStyleCnt="0"/>
      <dgm:spPr/>
    </dgm:pt>
    <dgm:pt modelId="{A97D1788-69A0-4C01-B268-837922B7B664}" type="pres">
      <dgm:prSet presAssocID="{FA28B2F1-7A69-4838-ACA1-24DD5B9CA118}" presName="parentText" presStyleLbl="node1" presStyleIdx="2" presStyleCnt="4">
        <dgm:presLayoutVars>
          <dgm:chMax val="0"/>
          <dgm:bulletEnabled val="1"/>
        </dgm:presLayoutVars>
      </dgm:prSet>
      <dgm:spPr/>
    </dgm:pt>
    <dgm:pt modelId="{DEDA8E75-8AB0-4BAD-A26A-3CDEA01AA70A}" type="pres">
      <dgm:prSet presAssocID="{E0CCDB2C-A491-4D51-A37C-7AC1DDC6FA03}" presName="spacer" presStyleCnt="0"/>
      <dgm:spPr/>
    </dgm:pt>
    <dgm:pt modelId="{397CEA2D-F7A7-45C4-83AF-EE0CBD138439}" type="pres">
      <dgm:prSet presAssocID="{A6D8EAF4-61E0-4530-8F72-B28C122E2D10}" presName="parentText" presStyleLbl="node1" presStyleIdx="3" presStyleCnt="4">
        <dgm:presLayoutVars>
          <dgm:chMax val="0"/>
          <dgm:bulletEnabled val="1"/>
        </dgm:presLayoutVars>
      </dgm:prSet>
      <dgm:spPr/>
    </dgm:pt>
  </dgm:ptLst>
  <dgm:cxnLst>
    <dgm:cxn modelId="{E0E30731-0E98-43AB-AD1A-D918EB35DD3C}" srcId="{D15D39CE-76B4-4B97-8273-A7F50DCA2FF9}" destId="{F22B4E6A-3371-4C73-8A73-3576B97B9C13}" srcOrd="0" destOrd="0" parTransId="{21FD0E90-90AF-4F25-A024-40CB32B53CD5}" sibTransId="{E55EB09C-CB3D-437C-AD09-A5463825A42F}"/>
    <dgm:cxn modelId="{A5B02D44-15EB-481F-B567-10CE4EFAC23C}" type="presOf" srcId="{FA28B2F1-7A69-4838-ACA1-24DD5B9CA118}" destId="{A97D1788-69A0-4C01-B268-837922B7B664}" srcOrd="0" destOrd="0" presId="urn:microsoft.com/office/officeart/2005/8/layout/vList2"/>
    <dgm:cxn modelId="{028F3D47-F7B4-4CF5-A572-12863E7C773E}" type="presOf" srcId="{9C824F16-888C-4670-8FCE-3D17E7C6ECBD}" destId="{86138CF5-1404-40A0-8B12-3B7AAA45E1C5}" srcOrd="0" destOrd="0" presId="urn:microsoft.com/office/officeart/2005/8/layout/vList2"/>
    <dgm:cxn modelId="{73FCC578-CC5B-49B5-BCF2-F34F4B6CF5B5}" srcId="{D15D39CE-76B4-4B97-8273-A7F50DCA2FF9}" destId="{9C824F16-888C-4670-8FCE-3D17E7C6ECBD}" srcOrd="1" destOrd="0" parTransId="{07F7789D-B8E3-4609-97F6-A8945AC5CE19}" sibTransId="{8D25C6E5-B49D-4F46-83E8-0A029CB79478}"/>
    <dgm:cxn modelId="{D7635F7C-50EE-4FF4-A712-D43C1249B414}" type="presOf" srcId="{D15D39CE-76B4-4B97-8273-A7F50DCA2FF9}" destId="{BBFB3231-509E-4514-9041-52171F4A76EE}" srcOrd="0" destOrd="0" presId="urn:microsoft.com/office/officeart/2005/8/layout/vList2"/>
    <dgm:cxn modelId="{BFDB23AC-387F-4CB9-8F1B-03588AB7FEB9}" srcId="{D15D39CE-76B4-4B97-8273-A7F50DCA2FF9}" destId="{FA28B2F1-7A69-4838-ACA1-24DD5B9CA118}" srcOrd="2" destOrd="0" parTransId="{CB97795F-14B3-4A4E-8297-08B58A4F3A27}" sibTransId="{E0CCDB2C-A491-4D51-A37C-7AC1DDC6FA03}"/>
    <dgm:cxn modelId="{21BF12B3-7303-46BA-8905-06EA43CD0D82}" type="presOf" srcId="{A6D8EAF4-61E0-4530-8F72-B28C122E2D10}" destId="{397CEA2D-F7A7-45C4-83AF-EE0CBD138439}" srcOrd="0" destOrd="0" presId="urn:microsoft.com/office/officeart/2005/8/layout/vList2"/>
    <dgm:cxn modelId="{55A414CB-B7CE-4F41-A8FA-3288C0D3693D}" type="presOf" srcId="{F22B4E6A-3371-4C73-8A73-3576B97B9C13}" destId="{199F5529-3895-41FB-B0BF-00BFFE60FC49}" srcOrd="0" destOrd="0" presId="urn:microsoft.com/office/officeart/2005/8/layout/vList2"/>
    <dgm:cxn modelId="{CEEA63CE-6DBC-4B67-9AEC-3D39B2C6EDC1}" srcId="{D15D39CE-76B4-4B97-8273-A7F50DCA2FF9}" destId="{A6D8EAF4-61E0-4530-8F72-B28C122E2D10}" srcOrd="3" destOrd="0" parTransId="{2F6EDD08-DF12-4E52-81FD-74B43024052C}" sibTransId="{E6BA7A9D-7A43-4D1B-883A-1BA1B53CCBE2}"/>
    <dgm:cxn modelId="{ED427069-6E9D-4DE0-A75D-C13AD9053E48}" type="presParOf" srcId="{BBFB3231-509E-4514-9041-52171F4A76EE}" destId="{199F5529-3895-41FB-B0BF-00BFFE60FC49}" srcOrd="0" destOrd="0" presId="urn:microsoft.com/office/officeart/2005/8/layout/vList2"/>
    <dgm:cxn modelId="{C329179B-0966-4F79-B46F-3201E689D878}" type="presParOf" srcId="{BBFB3231-509E-4514-9041-52171F4A76EE}" destId="{6D2AC8F2-3C86-4305-AE3F-9556D668DA8B}" srcOrd="1" destOrd="0" presId="urn:microsoft.com/office/officeart/2005/8/layout/vList2"/>
    <dgm:cxn modelId="{2D831604-D474-4775-9D45-479A9CF3AB0E}" type="presParOf" srcId="{BBFB3231-509E-4514-9041-52171F4A76EE}" destId="{86138CF5-1404-40A0-8B12-3B7AAA45E1C5}" srcOrd="2" destOrd="0" presId="urn:microsoft.com/office/officeart/2005/8/layout/vList2"/>
    <dgm:cxn modelId="{75E88E6A-B0BE-458A-A7BC-4033365A5D82}" type="presParOf" srcId="{BBFB3231-509E-4514-9041-52171F4A76EE}" destId="{8CD3F7C5-9D38-4E35-894D-E0C5654F88EC}" srcOrd="3" destOrd="0" presId="urn:microsoft.com/office/officeart/2005/8/layout/vList2"/>
    <dgm:cxn modelId="{E101B581-C0C7-4FC8-9E91-6FAB78669829}" type="presParOf" srcId="{BBFB3231-509E-4514-9041-52171F4A76EE}" destId="{A97D1788-69A0-4C01-B268-837922B7B664}" srcOrd="4" destOrd="0" presId="urn:microsoft.com/office/officeart/2005/8/layout/vList2"/>
    <dgm:cxn modelId="{224DC103-0ED8-4A3E-9355-84D6B5A8944D}" type="presParOf" srcId="{BBFB3231-509E-4514-9041-52171F4A76EE}" destId="{DEDA8E75-8AB0-4BAD-A26A-3CDEA01AA70A}" srcOrd="5" destOrd="0" presId="urn:microsoft.com/office/officeart/2005/8/layout/vList2"/>
    <dgm:cxn modelId="{E6099AB8-604B-4938-A97A-0143BEA360C3}" type="presParOf" srcId="{BBFB3231-509E-4514-9041-52171F4A76EE}" destId="{397CEA2D-F7A7-45C4-83AF-EE0CBD13843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974F8B1-E128-448E-A29D-F03C7EAA7E23}"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IN"/>
        </a:p>
      </dgm:t>
    </dgm:pt>
    <dgm:pt modelId="{A33E976C-0C2E-4A46-B3F6-0A0FBD123EB7}">
      <dgm:prSet/>
      <dgm:spPr>
        <a:solidFill>
          <a:schemeClr val="accent1">
            <a:lumMod val="75000"/>
          </a:schemeClr>
        </a:solidFill>
      </dgm:spPr>
      <dgm:t>
        <a:bodyPr/>
        <a:lstStyle/>
        <a:p>
          <a:r>
            <a:rPr lang="en-US" b="0" i="0" dirty="0">
              <a:latin typeface="Arial" panose="020B0604020202020204" pitchFamily="34" charset="0"/>
              <a:cs typeface="Arial" panose="020B0604020202020204" pitchFamily="34" charset="0"/>
            </a:rPr>
            <a:t>• Needs Assessment: We begin by reviewing epidemiological data, care deficits, and user input from older patients, caregivers, and clinicians to establish priority health.</a:t>
          </a:r>
          <a:endParaRPr lang="en-IN" dirty="0">
            <a:latin typeface="Arial" panose="020B0604020202020204" pitchFamily="34" charset="0"/>
            <a:cs typeface="Arial" panose="020B0604020202020204" pitchFamily="34" charset="0"/>
          </a:endParaRPr>
        </a:p>
      </dgm:t>
    </dgm:pt>
    <dgm:pt modelId="{D6264EA8-8CA9-40F3-A041-962522D60C9C}" type="parTrans" cxnId="{64422C32-BE6C-4A66-9168-B7B4B8CFB975}">
      <dgm:prSet/>
      <dgm:spPr/>
      <dgm:t>
        <a:bodyPr/>
        <a:lstStyle/>
        <a:p>
          <a:endParaRPr lang="en-IN"/>
        </a:p>
      </dgm:t>
    </dgm:pt>
    <dgm:pt modelId="{B30A4B2F-63FD-41BC-B4FD-11EFA79F6403}" type="sibTrans" cxnId="{64422C32-BE6C-4A66-9168-B7B4B8CFB975}">
      <dgm:prSet/>
      <dgm:spPr/>
      <dgm:t>
        <a:bodyPr/>
        <a:lstStyle/>
        <a:p>
          <a:endParaRPr lang="en-IN"/>
        </a:p>
      </dgm:t>
    </dgm:pt>
    <dgm:pt modelId="{26AB735F-7A4E-44E5-86CD-D4326A91FE51}">
      <dgm:prSet/>
      <dgm:spPr>
        <a:solidFill>
          <a:schemeClr val="accent3">
            <a:lumMod val="50000"/>
          </a:schemeClr>
        </a:solidFill>
      </dgm:spPr>
      <dgm:t>
        <a:bodyPr/>
        <a:lstStyle/>
        <a:p>
          <a:r>
            <a:rPr lang="en-US" b="0" i="0" dirty="0">
              <a:latin typeface="Arial" panose="020B0604020202020204" pitchFamily="34" charset="0"/>
              <a:cs typeface="Arial" panose="020B0604020202020204" pitchFamily="34" charset="0"/>
            </a:rPr>
            <a:t>•Setting Objectives: Specific, measurable goals are established, e.g., decreasing fall incidence by 20% and medication adherence by 30% in one year (WHO, 2018).</a:t>
          </a:r>
          <a:endParaRPr lang="en-IN" dirty="0">
            <a:latin typeface="Arial" panose="020B0604020202020204" pitchFamily="34" charset="0"/>
            <a:cs typeface="Arial" panose="020B0604020202020204" pitchFamily="34" charset="0"/>
          </a:endParaRPr>
        </a:p>
      </dgm:t>
    </dgm:pt>
    <dgm:pt modelId="{86C63132-CFA1-4018-9EA4-25C0C8C2FDE0}" type="parTrans" cxnId="{1B9C7F31-FD28-4666-8F87-80CCB52A42AB}">
      <dgm:prSet/>
      <dgm:spPr/>
      <dgm:t>
        <a:bodyPr/>
        <a:lstStyle/>
        <a:p>
          <a:endParaRPr lang="en-IN"/>
        </a:p>
      </dgm:t>
    </dgm:pt>
    <dgm:pt modelId="{915C333F-6139-4CBB-A86D-AF628ECB3BBD}" type="sibTrans" cxnId="{1B9C7F31-FD28-4666-8F87-80CCB52A42AB}">
      <dgm:prSet/>
      <dgm:spPr/>
      <dgm:t>
        <a:bodyPr/>
        <a:lstStyle/>
        <a:p>
          <a:endParaRPr lang="en-IN"/>
        </a:p>
      </dgm:t>
    </dgm:pt>
    <dgm:pt modelId="{441497DD-B762-4B38-A86C-722552F965B1}">
      <dgm:prSet/>
      <dgm:spPr>
        <a:solidFill>
          <a:schemeClr val="accent2">
            <a:lumMod val="50000"/>
          </a:schemeClr>
        </a:solidFill>
        <a:ln>
          <a:solidFill>
            <a:schemeClr val="accent2"/>
          </a:solidFill>
        </a:ln>
      </dgm:spPr>
      <dgm:t>
        <a:bodyPr/>
        <a:lstStyle/>
        <a:p>
          <a:r>
            <a:rPr lang="en-US" b="0" i="0" dirty="0">
              <a:latin typeface="Arial" panose="020B0604020202020204" pitchFamily="34" charset="0"/>
              <a:cs typeface="Arial" panose="020B0604020202020204" pitchFamily="34" charset="0"/>
            </a:rPr>
            <a:t>•Strategy Choice: Theoretical strategies (e.g., social support, reminders, self-monitoring) are converted to digital features like real-time messaging, reminder for medication, and caregiver dashboards (Sniehotta et al., 2017).</a:t>
          </a:r>
          <a:endParaRPr lang="en-IN" dirty="0">
            <a:latin typeface="Arial" panose="020B0604020202020204" pitchFamily="34" charset="0"/>
            <a:cs typeface="Arial" panose="020B0604020202020204" pitchFamily="34" charset="0"/>
          </a:endParaRPr>
        </a:p>
      </dgm:t>
    </dgm:pt>
    <dgm:pt modelId="{A37801AA-7E1E-4262-9364-D2FBB6949E67}" type="parTrans" cxnId="{3B6F7CB1-8332-403E-95CA-1A5DAE57AF09}">
      <dgm:prSet/>
      <dgm:spPr/>
      <dgm:t>
        <a:bodyPr/>
        <a:lstStyle/>
        <a:p>
          <a:endParaRPr lang="en-IN"/>
        </a:p>
      </dgm:t>
    </dgm:pt>
    <dgm:pt modelId="{15A02156-A925-49D3-80C7-07E28DDC95F0}" type="sibTrans" cxnId="{3B6F7CB1-8332-403E-95CA-1A5DAE57AF09}">
      <dgm:prSet/>
      <dgm:spPr/>
      <dgm:t>
        <a:bodyPr/>
        <a:lstStyle/>
        <a:p>
          <a:endParaRPr lang="en-IN"/>
        </a:p>
      </dgm:t>
    </dgm:pt>
    <dgm:pt modelId="{5A58B6B8-71E9-46F5-ACC8-D15665353471}">
      <dgm:prSet/>
      <dgm:spPr>
        <a:solidFill>
          <a:schemeClr val="accent6">
            <a:lumMod val="75000"/>
          </a:schemeClr>
        </a:solidFill>
      </dgm:spPr>
      <dgm:t>
        <a:bodyPr/>
        <a:lstStyle/>
        <a:p>
          <a:r>
            <a:rPr lang="en-US" b="0" i="0" dirty="0">
              <a:latin typeface="Arial" panose="020B0604020202020204" pitchFamily="34" charset="0"/>
              <a:cs typeface="Arial" panose="020B0604020202020204" pitchFamily="34" charset="0"/>
            </a:rPr>
            <a:t>• Each of the features is linked to </a:t>
          </a:r>
          <a:r>
            <a:rPr lang="en-US" b="0" i="0" dirty="0" err="1">
              <a:latin typeface="Arial" panose="020B0604020202020204" pitchFamily="34" charset="0"/>
              <a:cs typeface="Arial" panose="020B0604020202020204" pitchFamily="34" charset="0"/>
            </a:rPr>
            <a:t>behaviour</a:t>
          </a:r>
          <a:r>
            <a:rPr lang="en-US" b="0" i="0" dirty="0">
              <a:latin typeface="Arial" panose="020B0604020202020204" pitchFamily="34" charset="0"/>
              <a:cs typeface="Arial" panose="020B0604020202020204" pitchFamily="34" charset="0"/>
            </a:rPr>
            <a:t> change techniques, e.g., tailoring, goal-setting, and feedback, to address determinants such as self-efficacy and capability for </a:t>
          </a:r>
          <a:r>
            <a:rPr lang="en-US" b="0" i="0" dirty="0" err="1">
              <a:latin typeface="Arial" panose="020B0604020202020204" pitchFamily="34" charset="0"/>
              <a:cs typeface="Arial" panose="020B0604020202020204" pitchFamily="34" charset="0"/>
            </a:rPr>
            <a:t>behaviour</a:t>
          </a:r>
          <a:r>
            <a:rPr lang="en-US" b="0" i="0" dirty="0">
              <a:latin typeface="Arial" panose="020B0604020202020204" pitchFamily="34" charset="0"/>
              <a:cs typeface="Arial" panose="020B0604020202020204" pitchFamily="34" charset="0"/>
            </a:rPr>
            <a:t> (Marcos et al., 2024</a:t>
          </a:r>
          <a:r>
            <a:rPr lang="en-US" b="0" i="0" dirty="0"/>
            <a:t>)</a:t>
          </a:r>
          <a:endParaRPr lang="en-IN" dirty="0"/>
        </a:p>
      </dgm:t>
    </dgm:pt>
    <dgm:pt modelId="{9FB355B3-2D0C-4F32-95E3-30125830F6D6}" type="parTrans" cxnId="{C82736DF-71B7-4DA3-8C1C-1AF7BC70BCCD}">
      <dgm:prSet/>
      <dgm:spPr/>
      <dgm:t>
        <a:bodyPr/>
        <a:lstStyle/>
        <a:p>
          <a:endParaRPr lang="en-IN"/>
        </a:p>
      </dgm:t>
    </dgm:pt>
    <dgm:pt modelId="{2277A119-DE71-4BA8-805D-999CDBFDF8A5}" type="sibTrans" cxnId="{C82736DF-71B7-4DA3-8C1C-1AF7BC70BCCD}">
      <dgm:prSet/>
      <dgm:spPr/>
      <dgm:t>
        <a:bodyPr/>
        <a:lstStyle/>
        <a:p>
          <a:endParaRPr lang="en-IN"/>
        </a:p>
      </dgm:t>
    </dgm:pt>
    <dgm:pt modelId="{AFD946BA-62EB-44D6-AB2A-B5CB5AA12A0C}" type="pres">
      <dgm:prSet presAssocID="{C974F8B1-E128-448E-A29D-F03C7EAA7E23}" presName="Name0" presStyleCnt="0">
        <dgm:presLayoutVars>
          <dgm:dir/>
          <dgm:resizeHandles val="exact"/>
        </dgm:presLayoutVars>
      </dgm:prSet>
      <dgm:spPr/>
    </dgm:pt>
    <dgm:pt modelId="{FD971838-A385-4A96-9619-F8DC8777D82F}" type="pres">
      <dgm:prSet presAssocID="{C974F8B1-E128-448E-A29D-F03C7EAA7E23}" presName="fgShape" presStyleLbl="fgShp" presStyleIdx="0" presStyleCnt="1"/>
      <dgm:spPr/>
    </dgm:pt>
    <dgm:pt modelId="{C199F36F-3031-4C6F-8380-55B8D1A0D41E}" type="pres">
      <dgm:prSet presAssocID="{C974F8B1-E128-448E-A29D-F03C7EAA7E23}" presName="linComp" presStyleCnt="0"/>
      <dgm:spPr/>
    </dgm:pt>
    <dgm:pt modelId="{012B5FD2-426A-4779-A763-B3B264557958}" type="pres">
      <dgm:prSet presAssocID="{A33E976C-0C2E-4A46-B3F6-0A0FBD123EB7}" presName="compNode" presStyleCnt="0"/>
      <dgm:spPr/>
    </dgm:pt>
    <dgm:pt modelId="{8BDE3C66-C6AB-431C-A989-595209F93140}" type="pres">
      <dgm:prSet presAssocID="{A33E976C-0C2E-4A46-B3F6-0A0FBD123EB7}" presName="bkgdShape" presStyleLbl="node1" presStyleIdx="0" presStyleCnt="4"/>
      <dgm:spPr/>
    </dgm:pt>
    <dgm:pt modelId="{9093C6EA-7AF4-4D24-8E68-B04BF7204995}" type="pres">
      <dgm:prSet presAssocID="{A33E976C-0C2E-4A46-B3F6-0A0FBD123EB7}" presName="nodeTx" presStyleLbl="node1" presStyleIdx="0" presStyleCnt="4">
        <dgm:presLayoutVars>
          <dgm:bulletEnabled val="1"/>
        </dgm:presLayoutVars>
      </dgm:prSet>
      <dgm:spPr/>
    </dgm:pt>
    <dgm:pt modelId="{39DAC691-6695-4608-8BBA-F804C7BDB87E}" type="pres">
      <dgm:prSet presAssocID="{A33E976C-0C2E-4A46-B3F6-0A0FBD123EB7}" presName="invisiNode" presStyleLbl="node1" presStyleIdx="0" presStyleCnt="4"/>
      <dgm:spPr/>
    </dgm:pt>
    <dgm:pt modelId="{DB0D057B-B533-4162-9C9E-69B0E783F561}" type="pres">
      <dgm:prSet presAssocID="{A33E976C-0C2E-4A46-B3F6-0A0FBD123EB7}" presName="imagNode"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18000" r="-18000"/>
          </a:stretch>
        </a:blipFill>
      </dgm:spPr>
    </dgm:pt>
    <dgm:pt modelId="{04C233FC-C0FB-451E-9ECA-BF882FEF94D7}" type="pres">
      <dgm:prSet presAssocID="{B30A4B2F-63FD-41BC-B4FD-11EFA79F6403}" presName="sibTrans" presStyleLbl="sibTrans2D1" presStyleIdx="0" presStyleCnt="0"/>
      <dgm:spPr/>
    </dgm:pt>
    <dgm:pt modelId="{E47701A5-AB0B-434C-8AFB-F4554644B7D5}" type="pres">
      <dgm:prSet presAssocID="{26AB735F-7A4E-44E5-86CD-D4326A91FE51}" presName="compNode" presStyleCnt="0"/>
      <dgm:spPr/>
    </dgm:pt>
    <dgm:pt modelId="{07E39BF2-BE33-44B7-A646-20615F63A78C}" type="pres">
      <dgm:prSet presAssocID="{26AB735F-7A4E-44E5-86CD-D4326A91FE51}" presName="bkgdShape" presStyleLbl="node1" presStyleIdx="1" presStyleCnt="4"/>
      <dgm:spPr/>
    </dgm:pt>
    <dgm:pt modelId="{0FCC0C2B-A867-43DC-8C7D-7A326E463AE0}" type="pres">
      <dgm:prSet presAssocID="{26AB735F-7A4E-44E5-86CD-D4326A91FE51}" presName="nodeTx" presStyleLbl="node1" presStyleIdx="1" presStyleCnt="4">
        <dgm:presLayoutVars>
          <dgm:bulletEnabled val="1"/>
        </dgm:presLayoutVars>
      </dgm:prSet>
      <dgm:spPr/>
    </dgm:pt>
    <dgm:pt modelId="{60A53A07-53EE-49AF-AFC7-DAC4801D542F}" type="pres">
      <dgm:prSet presAssocID="{26AB735F-7A4E-44E5-86CD-D4326A91FE51}" presName="invisiNode" presStyleLbl="node1" presStyleIdx="1" presStyleCnt="4"/>
      <dgm:spPr/>
    </dgm:pt>
    <dgm:pt modelId="{ED894870-27C7-405A-8839-9A7F809834A4}" type="pres">
      <dgm:prSet presAssocID="{26AB735F-7A4E-44E5-86CD-D4326A91FE51}" presName="imagNode" presStyleLbl="f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10000" r="-10000"/>
          </a:stretch>
        </a:blipFill>
      </dgm:spPr>
    </dgm:pt>
    <dgm:pt modelId="{6B71BDF8-3D4E-4871-9061-A7F84D1A1170}" type="pres">
      <dgm:prSet presAssocID="{915C333F-6139-4CBB-A86D-AF628ECB3BBD}" presName="sibTrans" presStyleLbl="sibTrans2D1" presStyleIdx="0" presStyleCnt="0"/>
      <dgm:spPr/>
    </dgm:pt>
    <dgm:pt modelId="{51297EB9-6B58-44B9-8709-DB4009891742}" type="pres">
      <dgm:prSet presAssocID="{441497DD-B762-4B38-A86C-722552F965B1}" presName="compNode" presStyleCnt="0"/>
      <dgm:spPr/>
    </dgm:pt>
    <dgm:pt modelId="{F74E6C2C-E764-4A65-A764-6593C51BE5B5}" type="pres">
      <dgm:prSet presAssocID="{441497DD-B762-4B38-A86C-722552F965B1}" presName="bkgdShape" presStyleLbl="node1" presStyleIdx="2" presStyleCnt="4"/>
      <dgm:spPr/>
    </dgm:pt>
    <dgm:pt modelId="{7DC93E43-9D19-40F8-B193-88A2532D1ABE}" type="pres">
      <dgm:prSet presAssocID="{441497DD-B762-4B38-A86C-722552F965B1}" presName="nodeTx" presStyleLbl="node1" presStyleIdx="2" presStyleCnt="4">
        <dgm:presLayoutVars>
          <dgm:bulletEnabled val="1"/>
        </dgm:presLayoutVars>
      </dgm:prSet>
      <dgm:spPr/>
    </dgm:pt>
    <dgm:pt modelId="{BA81211D-ED25-4D95-B865-BB18F1AC9494}" type="pres">
      <dgm:prSet presAssocID="{441497DD-B762-4B38-A86C-722552F965B1}" presName="invisiNode" presStyleLbl="node1" presStyleIdx="2" presStyleCnt="4"/>
      <dgm:spPr/>
    </dgm:pt>
    <dgm:pt modelId="{0732D512-8F62-43AC-8154-9A39A7672FBF}" type="pres">
      <dgm:prSet presAssocID="{441497DD-B762-4B38-A86C-722552F965B1}" presName="imagNode"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t="-13000" b="-13000"/>
          </a:stretch>
        </a:blipFill>
      </dgm:spPr>
    </dgm:pt>
    <dgm:pt modelId="{377E9C0F-AF44-49A2-986F-03717168DB50}" type="pres">
      <dgm:prSet presAssocID="{15A02156-A925-49D3-80C7-07E28DDC95F0}" presName="sibTrans" presStyleLbl="sibTrans2D1" presStyleIdx="0" presStyleCnt="0"/>
      <dgm:spPr/>
    </dgm:pt>
    <dgm:pt modelId="{ECC2E0E1-603A-47B1-BAFE-F90915DF76F9}" type="pres">
      <dgm:prSet presAssocID="{5A58B6B8-71E9-46F5-ACC8-D15665353471}" presName="compNode" presStyleCnt="0"/>
      <dgm:spPr/>
    </dgm:pt>
    <dgm:pt modelId="{557726E7-2369-4EE5-9464-3711D9313473}" type="pres">
      <dgm:prSet presAssocID="{5A58B6B8-71E9-46F5-ACC8-D15665353471}" presName="bkgdShape" presStyleLbl="node1" presStyleIdx="3" presStyleCnt="4"/>
      <dgm:spPr/>
    </dgm:pt>
    <dgm:pt modelId="{81F7B652-98B7-43B1-AEAF-53DAC04B3F53}" type="pres">
      <dgm:prSet presAssocID="{5A58B6B8-71E9-46F5-ACC8-D15665353471}" presName="nodeTx" presStyleLbl="node1" presStyleIdx="3" presStyleCnt="4">
        <dgm:presLayoutVars>
          <dgm:bulletEnabled val="1"/>
        </dgm:presLayoutVars>
      </dgm:prSet>
      <dgm:spPr/>
    </dgm:pt>
    <dgm:pt modelId="{5A162C99-F96E-4D94-A71A-2676D694320B}" type="pres">
      <dgm:prSet presAssocID="{5A58B6B8-71E9-46F5-ACC8-D15665353471}" presName="invisiNode" presStyleLbl="node1" presStyleIdx="3" presStyleCnt="4"/>
      <dgm:spPr/>
    </dgm:pt>
    <dgm:pt modelId="{F8D2EF9E-60FF-40AC-9526-600BBF1319EF}" type="pres">
      <dgm:prSet presAssocID="{5A58B6B8-71E9-46F5-ACC8-D15665353471}" presName="imagNode"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7000" r="-7000"/>
          </a:stretch>
        </a:blipFill>
      </dgm:spPr>
    </dgm:pt>
  </dgm:ptLst>
  <dgm:cxnLst>
    <dgm:cxn modelId="{55AF712B-C394-442C-AE44-6331B41C7DDE}" type="presOf" srcId="{26AB735F-7A4E-44E5-86CD-D4326A91FE51}" destId="{07E39BF2-BE33-44B7-A646-20615F63A78C}" srcOrd="0" destOrd="0" presId="urn:microsoft.com/office/officeart/2005/8/layout/hList7"/>
    <dgm:cxn modelId="{1B9C7F31-FD28-4666-8F87-80CCB52A42AB}" srcId="{C974F8B1-E128-448E-A29D-F03C7EAA7E23}" destId="{26AB735F-7A4E-44E5-86CD-D4326A91FE51}" srcOrd="1" destOrd="0" parTransId="{86C63132-CFA1-4018-9EA4-25C0C8C2FDE0}" sibTransId="{915C333F-6139-4CBB-A86D-AF628ECB3BBD}"/>
    <dgm:cxn modelId="{64422C32-BE6C-4A66-9168-B7B4B8CFB975}" srcId="{C974F8B1-E128-448E-A29D-F03C7EAA7E23}" destId="{A33E976C-0C2E-4A46-B3F6-0A0FBD123EB7}" srcOrd="0" destOrd="0" parTransId="{D6264EA8-8CA9-40F3-A041-962522D60C9C}" sibTransId="{B30A4B2F-63FD-41BC-B4FD-11EFA79F6403}"/>
    <dgm:cxn modelId="{D83DE45E-D858-4607-B902-AE44F6F32784}" type="presOf" srcId="{A33E976C-0C2E-4A46-B3F6-0A0FBD123EB7}" destId="{9093C6EA-7AF4-4D24-8E68-B04BF7204995}" srcOrd="1" destOrd="0" presId="urn:microsoft.com/office/officeart/2005/8/layout/hList7"/>
    <dgm:cxn modelId="{EE5F434C-4604-42A4-8DEB-10345F3DD790}" type="presOf" srcId="{C974F8B1-E128-448E-A29D-F03C7EAA7E23}" destId="{AFD946BA-62EB-44D6-AB2A-B5CB5AA12A0C}" srcOrd="0" destOrd="0" presId="urn:microsoft.com/office/officeart/2005/8/layout/hList7"/>
    <dgm:cxn modelId="{B60E1796-4CFE-4260-ADC7-DA5708553BE8}" type="presOf" srcId="{5A58B6B8-71E9-46F5-ACC8-D15665353471}" destId="{81F7B652-98B7-43B1-AEAF-53DAC04B3F53}" srcOrd="1" destOrd="0" presId="urn:microsoft.com/office/officeart/2005/8/layout/hList7"/>
    <dgm:cxn modelId="{40F89296-B3C4-43FA-9425-ECD3F1613318}" type="presOf" srcId="{B30A4B2F-63FD-41BC-B4FD-11EFA79F6403}" destId="{04C233FC-C0FB-451E-9ECA-BF882FEF94D7}" srcOrd="0" destOrd="0" presId="urn:microsoft.com/office/officeart/2005/8/layout/hList7"/>
    <dgm:cxn modelId="{32ABA5AB-2D97-4310-AFF0-8CAED65C8885}" type="presOf" srcId="{5A58B6B8-71E9-46F5-ACC8-D15665353471}" destId="{557726E7-2369-4EE5-9464-3711D9313473}" srcOrd="0" destOrd="0" presId="urn:microsoft.com/office/officeart/2005/8/layout/hList7"/>
    <dgm:cxn modelId="{E307F6AF-46B3-402F-B21C-B779286E0C3F}" type="presOf" srcId="{A33E976C-0C2E-4A46-B3F6-0A0FBD123EB7}" destId="{8BDE3C66-C6AB-431C-A989-595209F93140}" srcOrd="0" destOrd="0" presId="urn:microsoft.com/office/officeart/2005/8/layout/hList7"/>
    <dgm:cxn modelId="{3B6F7CB1-8332-403E-95CA-1A5DAE57AF09}" srcId="{C974F8B1-E128-448E-A29D-F03C7EAA7E23}" destId="{441497DD-B762-4B38-A86C-722552F965B1}" srcOrd="2" destOrd="0" parTransId="{A37801AA-7E1E-4262-9364-D2FBB6949E67}" sibTransId="{15A02156-A925-49D3-80C7-07E28DDC95F0}"/>
    <dgm:cxn modelId="{61410DB9-CEAF-424F-8B49-282160133952}" type="presOf" srcId="{26AB735F-7A4E-44E5-86CD-D4326A91FE51}" destId="{0FCC0C2B-A867-43DC-8C7D-7A326E463AE0}" srcOrd="1" destOrd="0" presId="urn:microsoft.com/office/officeart/2005/8/layout/hList7"/>
    <dgm:cxn modelId="{96022AC4-2FDE-465B-AFEA-589AFC0D04E9}" type="presOf" srcId="{441497DD-B762-4B38-A86C-722552F965B1}" destId="{F74E6C2C-E764-4A65-A764-6593C51BE5B5}" srcOrd="0" destOrd="0" presId="urn:microsoft.com/office/officeart/2005/8/layout/hList7"/>
    <dgm:cxn modelId="{BA8116D2-5D79-4A52-9FD6-4CBBBF5B13F2}" type="presOf" srcId="{915C333F-6139-4CBB-A86D-AF628ECB3BBD}" destId="{6B71BDF8-3D4E-4871-9061-A7F84D1A1170}" srcOrd="0" destOrd="0" presId="urn:microsoft.com/office/officeart/2005/8/layout/hList7"/>
    <dgm:cxn modelId="{C82736DF-71B7-4DA3-8C1C-1AF7BC70BCCD}" srcId="{C974F8B1-E128-448E-A29D-F03C7EAA7E23}" destId="{5A58B6B8-71E9-46F5-ACC8-D15665353471}" srcOrd="3" destOrd="0" parTransId="{9FB355B3-2D0C-4F32-95E3-30125830F6D6}" sibTransId="{2277A119-DE71-4BA8-805D-999CDBFDF8A5}"/>
    <dgm:cxn modelId="{F6B3F7E4-7210-4751-8F7A-1D2D44FEDDBC}" type="presOf" srcId="{441497DD-B762-4B38-A86C-722552F965B1}" destId="{7DC93E43-9D19-40F8-B193-88A2532D1ABE}" srcOrd="1" destOrd="0" presId="urn:microsoft.com/office/officeart/2005/8/layout/hList7"/>
    <dgm:cxn modelId="{416BC5FE-AAF4-49CC-A76C-9B46E46E4BB4}" type="presOf" srcId="{15A02156-A925-49D3-80C7-07E28DDC95F0}" destId="{377E9C0F-AF44-49A2-986F-03717168DB50}" srcOrd="0" destOrd="0" presId="urn:microsoft.com/office/officeart/2005/8/layout/hList7"/>
    <dgm:cxn modelId="{CC9289D0-1E93-4F0C-8C40-03E9F8198480}" type="presParOf" srcId="{AFD946BA-62EB-44D6-AB2A-B5CB5AA12A0C}" destId="{FD971838-A385-4A96-9619-F8DC8777D82F}" srcOrd="0" destOrd="0" presId="urn:microsoft.com/office/officeart/2005/8/layout/hList7"/>
    <dgm:cxn modelId="{14EC9BAE-E3B1-43A0-B57C-87A47C07E5DC}" type="presParOf" srcId="{AFD946BA-62EB-44D6-AB2A-B5CB5AA12A0C}" destId="{C199F36F-3031-4C6F-8380-55B8D1A0D41E}" srcOrd="1" destOrd="0" presId="urn:microsoft.com/office/officeart/2005/8/layout/hList7"/>
    <dgm:cxn modelId="{21CBF4A3-A1BA-4AFC-80F5-AA28D11EB687}" type="presParOf" srcId="{C199F36F-3031-4C6F-8380-55B8D1A0D41E}" destId="{012B5FD2-426A-4779-A763-B3B264557958}" srcOrd="0" destOrd="0" presId="urn:microsoft.com/office/officeart/2005/8/layout/hList7"/>
    <dgm:cxn modelId="{BE342884-4005-4F19-83A5-5F402542E3F8}" type="presParOf" srcId="{012B5FD2-426A-4779-A763-B3B264557958}" destId="{8BDE3C66-C6AB-431C-A989-595209F93140}" srcOrd="0" destOrd="0" presId="urn:microsoft.com/office/officeart/2005/8/layout/hList7"/>
    <dgm:cxn modelId="{B4CDE36C-A039-441F-9D71-F71413B5F33D}" type="presParOf" srcId="{012B5FD2-426A-4779-A763-B3B264557958}" destId="{9093C6EA-7AF4-4D24-8E68-B04BF7204995}" srcOrd="1" destOrd="0" presId="urn:microsoft.com/office/officeart/2005/8/layout/hList7"/>
    <dgm:cxn modelId="{6B7FAD1D-8257-4F9B-A575-45F2BABCE3C7}" type="presParOf" srcId="{012B5FD2-426A-4779-A763-B3B264557958}" destId="{39DAC691-6695-4608-8BBA-F804C7BDB87E}" srcOrd="2" destOrd="0" presId="urn:microsoft.com/office/officeart/2005/8/layout/hList7"/>
    <dgm:cxn modelId="{4FDB7916-D8CD-4031-A294-47BE8C705176}" type="presParOf" srcId="{012B5FD2-426A-4779-A763-B3B264557958}" destId="{DB0D057B-B533-4162-9C9E-69B0E783F561}" srcOrd="3" destOrd="0" presId="urn:microsoft.com/office/officeart/2005/8/layout/hList7"/>
    <dgm:cxn modelId="{EEDA7AE0-564A-4177-B78E-362161AE6E2B}" type="presParOf" srcId="{C199F36F-3031-4C6F-8380-55B8D1A0D41E}" destId="{04C233FC-C0FB-451E-9ECA-BF882FEF94D7}" srcOrd="1" destOrd="0" presId="urn:microsoft.com/office/officeart/2005/8/layout/hList7"/>
    <dgm:cxn modelId="{F2332625-B8DE-4806-9F44-2645A88BFBC5}" type="presParOf" srcId="{C199F36F-3031-4C6F-8380-55B8D1A0D41E}" destId="{E47701A5-AB0B-434C-8AFB-F4554644B7D5}" srcOrd="2" destOrd="0" presId="urn:microsoft.com/office/officeart/2005/8/layout/hList7"/>
    <dgm:cxn modelId="{BA991E7B-93D1-4863-AC69-66AE0DFA0AAB}" type="presParOf" srcId="{E47701A5-AB0B-434C-8AFB-F4554644B7D5}" destId="{07E39BF2-BE33-44B7-A646-20615F63A78C}" srcOrd="0" destOrd="0" presId="urn:microsoft.com/office/officeart/2005/8/layout/hList7"/>
    <dgm:cxn modelId="{9754E52A-9C5B-4609-98DF-E8022C7EAE1C}" type="presParOf" srcId="{E47701A5-AB0B-434C-8AFB-F4554644B7D5}" destId="{0FCC0C2B-A867-43DC-8C7D-7A326E463AE0}" srcOrd="1" destOrd="0" presId="urn:microsoft.com/office/officeart/2005/8/layout/hList7"/>
    <dgm:cxn modelId="{50EA6548-DD92-4D41-9C17-E3BEF4874116}" type="presParOf" srcId="{E47701A5-AB0B-434C-8AFB-F4554644B7D5}" destId="{60A53A07-53EE-49AF-AFC7-DAC4801D542F}" srcOrd="2" destOrd="0" presId="urn:microsoft.com/office/officeart/2005/8/layout/hList7"/>
    <dgm:cxn modelId="{43147A79-7F57-4449-80F9-131FFA7980C0}" type="presParOf" srcId="{E47701A5-AB0B-434C-8AFB-F4554644B7D5}" destId="{ED894870-27C7-405A-8839-9A7F809834A4}" srcOrd="3" destOrd="0" presId="urn:microsoft.com/office/officeart/2005/8/layout/hList7"/>
    <dgm:cxn modelId="{507EC97C-59BA-47E3-B2C5-9637A1DCA097}" type="presParOf" srcId="{C199F36F-3031-4C6F-8380-55B8D1A0D41E}" destId="{6B71BDF8-3D4E-4871-9061-A7F84D1A1170}" srcOrd="3" destOrd="0" presId="urn:microsoft.com/office/officeart/2005/8/layout/hList7"/>
    <dgm:cxn modelId="{4A6D3585-C269-40A9-BAEE-A941D46E6B81}" type="presParOf" srcId="{C199F36F-3031-4C6F-8380-55B8D1A0D41E}" destId="{51297EB9-6B58-44B9-8709-DB4009891742}" srcOrd="4" destOrd="0" presId="urn:microsoft.com/office/officeart/2005/8/layout/hList7"/>
    <dgm:cxn modelId="{145C3F38-A8BB-494B-AF68-77D25D185263}" type="presParOf" srcId="{51297EB9-6B58-44B9-8709-DB4009891742}" destId="{F74E6C2C-E764-4A65-A764-6593C51BE5B5}" srcOrd="0" destOrd="0" presId="urn:microsoft.com/office/officeart/2005/8/layout/hList7"/>
    <dgm:cxn modelId="{98952AE3-600A-441D-A925-AF5ED26B70B6}" type="presParOf" srcId="{51297EB9-6B58-44B9-8709-DB4009891742}" destId="{7DC93E43-9D19-40F8-B193-88A2532D1ABE}" srcOrd="1" destOrd="0" presId="urn:microsoft.com/office/officeart/2005/8/layout/hList7"/>
    <dgm:cxn modelId="{003EA42A-DC95-4482-98AC-C6E23DAF80B7}" type="presParOf" srcId="{51297EB9-6B58-44B9-8709-DB4009891742}" destId="{BA81211D-ED25-4D95-B865-BB18F1AC9494}" srcOrd="2" destOrd="0" presId="urn:microsoft.com/office/officeart/2005/8/layout/hList7"/>
    <dgm:cxn modelId="{28BA0419-4EB1-46C0-982F-66B3A37B04A6}" type="presParOf" srcId="{51297EB9-6B58-44B9-8709-DB4009891742}" destId="{0732D512-8F62-43AC-8154-9A39A7672FBF}" srcOrd="3" destOrd="0" presId="urn:microsoft.com/office/officeart/2005/8/layout/hList7"/>
    <dgm:cxn modelId="{18A93278-1E5F-4518-9601-3D2C6A7E009C}" type="presParOf" srcId="{C199F36F-3031-4C6F-8380-55B8D1A0D41E}" destId="{377E9C0F-AF44-49A2-986F-03717168DB50}" srcOrd="5" destOrd="0" presId="urn:microsoft.com/office/officeart/2005/8/layout/hList7"/>
    <dgm:cxn modelId="{D6950F7E-EBC3-4C19-877C-0081169FCB20}" type="presParOf" srcId="{C199F36F-3031-4C6F-8380-55B8D1A0D41E}" destId="{ECC2E0E1-603A-47B1-BAFE-F90915DF76F9}" srcOrd="6" destOrd="0" presId="urn:microsoft.com/office/officeart/2005/8/layout/hList7"/>
    <dgm:cxn modelId="{770467CF-1623-4705-965D-34D8F36E3CC3}" type="presParOf" srcId="{ECC2E0E1-603A-47B1-BAFE-F90915DF76F9}" destId="{557726E7-2369-4EE5-9464-3711D9313473}" srcOrd="0" destOrd="0" presId="urn:microsoft.com/office/officeart/2005/8/layout/hList7"/>
    <dgm:cxn modelId="{1C01AC3A-7381-495D-A4F7-82C5DE0EAFB8}" type="presParOf" srcId="{ECC2E0E1-603A-47B1-BAFE-F90915DF76F9}" destId="{81F7B652-98B7-43B1-AEAF-53DAC04B3F53}" srcOrd="1" destOrd="0" presId="urn:microsoft.com/office/officeart/2005/8/layout/hList7"/>
    <dgm:cxn modelId="{182EE6A5-D46E-4CF8-8887-01BE26873B8A}" type="presParOf" srcId="{ECC2E0E1-603A-47B1-BAFE-F90915DF76F9}" destId="{5A162C99-F96E-4D94-A71A-2676D694320B}" srcOrd="2" destOrd="0" presId="urn:microsoft.com/office/officeart/2005/8/layout/hList7"/>
    <dgm:cxn modelId="{6CBF498F-1B6B-41B1-A3BC-245C4048EEBE}" type="presParOf" srcId="{ECC2E0E1-603A-47B1-BAFE-F90915DF76F9}" destId="{F8D2EF9E-60FF-40AC-9526-600BBF1319EF}"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B1A9361-2E55-4F74-B382-67A414BF2E03}"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IN"/>
        </a:p>
      </dgm:t>
    </dgm:pt>
    <dgm:pt modelId="{6B44DE78-3524-46B8-9A05-D7292104BA41}">
      <dgm:prSet/>
      <dgm:spPr>
        <a:solidFill>
          <a:schemeClr val="accent6">
            <a:lumMod val="75000"/>
          </a:schemeClr>
        </a:solidFill>
      </dgm:spPr>
      <dgm:t>
        <a:bodyPr/>
        <a:lstStyle/>
        <a:p>
          <a:r>
            <a:rPr lang="en-US" b="1" i="0" dirty="0">
              <a:latin typeface="Arial" panose="020B0604020202020204" pitchFamily="34" charset="0"/>
              <a:cs typeface="Arial" panose="020B0604020202020204" pitchFamily="34" charset="0"/>
            </a:rPr>
            <a:t>Development</a:t>
          </a:r>
          <a:r>
            <a:rPr lang="en-US" b="0" i="0" dirty="0"/>
            <a:t>: </a:t>
          </a:r>
          <a:endParaRPr lang="en-IN" dirty="0"/>
        </a:p>
      </dgm:t>
    </dgm:pt>
    <dgm:pt modelId="{E1F47CD8-CB6E-4C57-BC49-EEC3B3DB57D8}" type="parTrans" cxnId="{F503FEBD-1544-4735-88BD-126C3235D5CF}">
      <dgm:prSet/>
      <dgm:spPr/>
      <dgm:t>
        <a:bodyPr/>
        <a:lstStyle/>
        <a:p>
          <a:endParaRPr lang="en-IN"/>
        </a:p>
      </dgm:t>
    </dgm:pt>
    <dgm:pt modelId="{4EDD1BB8-E92A-4AD9-A65D-2636033BF70E}" type="sibTrans" cxnId="{F503FEBD-1544-4735-88BD-126C3235D5CF}">
      <dgm:prSet/>
      <dgm:spPr/>
      <dgm:t>
        <a:bodyPr/>
        <a:lstStyle/>
        <a:p>
          <a:endParaRPr lang="en-IN"/>
        </a:p>
      </dgm:t>
    </dgm:pt>
    <dgm:pt modelId="{14E17860-2F20-4F8C-BBCF-6BDE5FAE470F}">
      <dgm:prSet/>
      <dgm:spPr>
        <a:solidFill>
          <a:schemeClr val="accent6">
            <a:lumMod val="20000"/>
            <a:lumOff val="80000"/>
            <a:alpha val="90000"/>
          </a:schemeClr>
        </a:solidFill>
      </dgm:spPr>
      <dgm:t>
        <a:bodyPr/>
        <a:lstStyle/>
        <a:p>
          <a:r>
            <a:rPr lang="en-US" b="0" i="0" dirty="0" err="1">
              <a:latin typeface="Arial" panose="020B0604020202020204" pitchFamily="34" charset="0"/>
              <a:cs typeface="Arial" panose="020B0604020202020204" pitchFamily="34" charset="0"/>
            </a:rPr>
            <a:t>CareLink's</a:t>
          </a:r>
          <a:r>
            <a:rPr lang="en-US" b="0" i="0" dirty="0">
              <a:latin typeface="Arial" panose="020B0604020202020204" pitchFamily="34" charset="0"/>
              <a:cs typeface="Arial" panose="020B0604020202020204" pitchFamily="34" charset="0"/>
            </a:rPr>
            <a:t> digital resources (mobile apps, intelligent sensors, IoT wearables) are co-designed and iteratively optimized with usability assessment and feedback processes (Sniehotta et al., 2017; Geidl et al., 2024).</a:t>
          </a:r>
          <a:endParaRPr lang="en-IN" dirty="0">
            <a:latin typeface="Arial" panose="020B0604020202020204" pitchFamily="34" charset="0"/>
            <a:cs typeface="Arial" panose="020B0604020202020204" pitchFamily="34" charset="0"/>
          </a:endParaRPr>
        </a:p>
      </dgm:t>
    </dgm:pt>
    <dgm:pt modelId="{B6F348C1-055D-4DB5-AF5A-D8EA504634E0}" type="parTrans" cxnId="{475D6E2F-C70E-4CC7-8A47-33E2CC8A7841}">
      <dgm:prSet/>
      <dgm:spPr/>
      <dgm:t>
        <a:bodyPr/>
        <a:lstStyle/>
        <a:p>
          <a:endParaRPr lang="en-IN"/>
        </a:p>
      </dgm:t>
    </dgm:pt>
    <dgm:pt modelId="{DE5C2A7F-3755-4BB9-81E7-A4CB6AB104E1}" type="sibTrans" cxnId="{475D6E2F-C70E-4CC7-8A47-33E2CC8A7841}">
      <dgm:prSet/>
      <dgm:spPr/>
      <dgm:t>
        <a:bodyPr/>
        <a:lstStyle/>
        <a:p>
          <a:endParaRPr lang="en-IN"/>
        </a:p>
      </dgm:t>
    </dgm:pt>
    <dgm:pt modelId="{B769BA94-5521-419C-8CED-2AFD43C3A9F7}">
      <dgm:prSet/>
      <dgm:spPr>
        <a:solidFill>
          <a:schemeClr val="tx2">
            <a:lumMod val="60000"/>
            <a:lumOff val="40000"/>
          </a:schemeClr>
        </a:solidFill>
      </dgm:spPr>
      <dgm:t>
        <a:bodyPr/>
        <a:lstStyle/>
        <a:p>
          <a:r>
            <a:rPr lang="en-US" b="1" i="0" dirty="0">
              <a:latin typeface="Arial" panose="020B0604020202020204" pitchFamily="34" charset="0"/>
              <a:cs typeface="Arial" panose="020B0604020202020204" pitchFamily="34" charset="0"/>
            </a:rPr>
            <a:t>Implementation Planning: </a:t>
          </a:r>
          <a:endParaRPr lang="en-IN" b="1" dirty="0">
            <a:latin typeface="Arial" panose="020B0604020202020204" pitchFamily="34" charset="0"/>
            <a:cs typeface="Arial" panose="020B0604020202020204" pitchFamily="34" charset="0"/>
          </a:endParaRPr>
        </a:p>
      </dgm:t>
    </dgm:pt>
    <dgm:pt modelId="{79F2142B-9D89-4A3F-ADC6-46CE1FE69DA2}" type="parTrans" cxnId="{0D25484E-52DE-4A3C-81D4-B3C41C7D4439}">
      <dgm:prSet/>
      <dgm:spPr/>
      <dgm:t>
        <a:bodyPr/>
        <a:lstStyle/>
        <a:p>
          <a:endParaRPr lang="en-IN"/>
        </a:p>
      </dgm:t>
    </dgm:pt>
    <dgm:pt modelId="{C24832FF-701A-4CF0-BCAC-07246C1E1433}" type="sibTrans" cxnId="{0D25484E-52DE-4A3C-81D4-B3C41C7D4439}">
      <dgm:prSet/>
      <dgm:spPr/>
      <dgm:t>
        <a:bodyPr/>
        <a:lstStyle/>
        <a:p>
          <a:endParaRPr lang="en-IN"/>
        </a:p>
      </dgm:t>
    </dgm:pt>
    <dgm:pt modelId="{8C9E3F65-9C43-4790-A727-23FC40C6F846}">
      <dgm:prSet/>
      <dgm:spPr>
        <a:solidFill>
          <a:schemeClr val="tx2">
            <a:lumMod val="20000"/>
            <a:lumOff val="80000"/>
            <a:alpha val="90000"/>
          </a:schemeClr>
        </a:solidFill>
      </dgm:spPr>
      <dgm:t>
        <a:bodyPr/>
        <a:lstStyle/>
        <a:p>
          <a:r>
            <a:rPr lang="en-US" b="0" i="0" dirty="0">
              <a:latin typeface="Arial" panose="020B0604020202020204" pitchFamily="34" charset="0"/>
              <a:cs typeface="Arial" panose="020B0604020202020204" pitchFamily="34" charset="0"/>
            </a:rPr>
            <a:t>Adoption is enabled through caregiver training, incorporation into existing care workflows, and compliance with national digital health standards (</a:t>
          </a:r>
          <a:r>
            <a:rPr lang="en-US" b="0" i="0" dirty="0" err="1">
              <a:latin typeface="Arial" panose="020B0604020202020204" pitchFamily="34" charset="0"/>
              <a:cs typeface="Arial" panose="020B0604020202020204" pitchFamily="34" charset="0"/>
            </a:rPr>
            <a:t>ICT&amp;Health</a:t>
          </a:r>
          <a:r>
            <a:rPr lang="en-US" b="0" i="0" dirty="0">
              <a:latin typeface="Arial" panose="020B0604020202020204" pitchFamily="34" charset="0"/>
              <a:cs typeface="Arial" panose="020B0604020202020204" pitchFamily="34" charset="0"/>
            </a:rPr>
            <a:t>, 2024).</a:t>
          </a:r>
          <a:endParaRPr lang="en-IN" dirty="0">
            <a:latin typeface="Arial" panose="020B0604020202020204" pitchFamily="34" charset="0"/>
            <a:cs typeface="Arial" panose="020B0604020202020204" pitchFamily="34" charset="0"/>
          </a:endParaRPr>
        </a:p>
      </dgm:t>
    </dgm:pt>
    <dgm:pt modelId="{C8BF5E3C-CCAB-480D-B614-B2CDD7E39402}" type="parTrans" cxnId="{76D9B9C2-A363-4A68-9213-1AB325EFF792}">
      <dgm:prSet/>
      <dgm:spPr/>
      <dgm:t>
        <a:bodyPr/>
        <a:lstStyle/>
        <a:p>
          <a:endParaRPr lang="en-IN"/>
        </a:p>
      </dgm:t>
    </dgm:pt>
    <dgm:pt modelId="{DAF2F7E7-B994-4868-A07F-BAD4BB9FDB81}" type="sibTrans" cxnId="{76D9B9C2-A363-4A68-9213-1AB325EFF792}">
      <dgm:prSet/>
      <dgm:spPr/>
      <dgm:t>
        <a:bodyPr/>
        <a:lstStyle/>
        <a:p>
          <a:endParaRPr lang="en-IN"/>
        </a:p>
      </dgm:t>
    </dgm:pt>
    <dgm:pt modelId="{6CB75348-6153-4DC4-9470-546C0C55A07C}">
      <dgm:prSet/>
      <dgm:spPr>
        <a:solidFill>
          <a:schemeClr val="tx2"/>
        </a:solidFill>
      </dgm:spPr>
      <dgm:t>
        <a:bodyPr/>
        <a:lstStyle/>
        <a:p>
          <a:r>
            <a:rPr lang="en-US" b="1" i="0" dirty="0">
              <a:latin typeface="Arial" panose="020B0604020202020204" pitchFamily="34" charset="0"/>
              <a:cs typeface="Arial" panose="020B0604020202020204" pitchFamily="34" charset="0"/>
            </a:rPr>
            <a:t>Assessment: </a:t>
          </a:r>
          <a:endParaRPr lang="en-IN" b="1" dirty="0">
            <a:latin typeface="Arial" panose="020B0604020202020204" pitchFamily="34" charset="0"/>
            <a:cs typeface="Arial" panose="020B0604020202020204" pitchFamily="34" charset="0"/>
          </a:endParaRPr>
        </a:p>
      </dgm:t>
    </dgm:pt>
    <dgm:pt modelId="{CDEC96C3-F784-4B67-8BF8-F0F15B43257A}" type="parTrans" cxnId="{A4E65E04-BE1B-49B5-8EC3-6F419C2EB86C}">
      <dgm:prSet/>
      <dgm:spPr/>
      <dgm:t>
        <a:bodyPr/>
        <a:lstStyle/>
        <a:p>
          <a:endParaRPr lang="en-IN"/>
        </a:p>
      </dgm:t>
    </dgm:pt>
    <dgm:pt modelId="{30EE71CB-06A5-48A6-B979-719C0C84CF9C}" type="sibTrans" cxnId="{A4E65E04-BE1B-49B5-8EC3-6F419C2EB86C}">
      <dgm:prSet/>
      <dgm:spPr/>
      <dgm:t>
        <a:bodyPr/>
        <a:lstStyle/>
        <a:p>
          <a:endParaRPr lang="en-IN"/>
        </a:p>
      </dgm:t>
    </dgm:pt>
    <dgm:pt modelId="{8ABBB98A-14C0-4C4E-A3BF-908E99F89BC3}">
      <dgm:prSet/>
      <dgm:spPr>
        <a:solidFill>
          <a:schemeClr val="accent5">
            <a:lumMod val="40000"/>
            <a:lumOff val="60000"/>
            <a:alpha val="90000"/>
          </a:schemeClr>
        </a:solidFill>
      </dgm:spPr>
      <dgm:t>
        <a:bodyPr/>
        <a:lstStyle/>
        <a:p>
          <a:r>
            <a:rPr lang="en-US" b="0" i="0" dirty="0">
              <a:latin typeface="Arial" panose="020B0604020202020204" pitchFamily="34" charset="0"/>
              <a:cs typeface="Arial" panose="020B0604020202020204" pitchFamily="34" charset="0"/>
            </a:rPr>
            <a:t>Real-time monitoring utilizes process (technical functioning, user adoption) and outcome (hospital admissions, rates of falls) measures, with repeated improvement based on real-world evidence (</a:t>
          </a:r>
          <a:r>
            <a:rPr lang="en-US" b="0" i="0" dirty="0" err="1">
              <a:latin typeface="Arial" panose="020B0604020202020204" pitchFamily="34" charset="0"/>
              <a:cs typeface="Arial" panose="020B0604020202020204" pitchFamily="34" charset="0"/>
            </a:rPr>
            <a:t>ICT&amp;Health</a:t>
          </a:r>
          <a:r>
            <a:rPr lang="en-US" b="0" i="0" dirty="0">
              <a:latin typeface="Arial" panose="020B0604020202020204" pitchFamily="34" charset="0"/>
              <a:cs typeface="Arial" panose="020B0604020202020204" pitchFamily="34" charset="0"/>
            </a:rPr>
            <a:t>, 2024; Fernández et al., 2022).</a:t>
          </a:r>
          <a:endParaRPr lang="en-IN" dirty="0">
            <a:latin typeface="Arial" panose="020B0604020202020204" pitchFamily="34" charset="0"/>
            <a:cs typeface="Arial" panose="020B0604020202020204" pitchFamily="34" charset="0"/>
          </a:endParaRPr>
        </a:p>
      </dgm:t>
    </dgm:pt>
    <dgm:pt modelId="{F7D30472-64C6-4C3F-816A-3FBDD87679A8}" type="parTrans" cxnId="{70DDC10E-0671-4300-878F-C8D13B56A726}">
      <dgm:prSet/>
      <dgm:spPr/>
      <dgm:t>
        <a:bodyPr/>
        <a:lstStyle/>
        <a:p>
          <a:endParaRPr lang="en-IN"/>
        </a:p>
      </dgm:t>
    </dgm:pt>
    <dgm:pt modelId="{3DF56349-A7FC-41EF-AA0F-9F550293A826}" type="sibTrans" cxnId="{70DDC10E-0671-4300-878F-C8D13B56A726}">
      <dgm:prSet/>
      <dgm:spPr/>
      <dgm:t>
        <a:bodyPr/>
        <a:lstStyle/>
        <a:p>
          <a:endParaRPr lang="en-IN"/>
        </a:p>
      </dgm:t>
    </dgm:pt>
    <dgm:pt modelId="{AF490EAC-34A7-4357-B900-1A0214CDE596}">
      <dgm:prSet/>
      <dgm:spPr>
        <a:solidFill>
          <a:schemeClr val="accent5">
            <a:lumMod val="40000"/>
            <a:lumOff val="60000"/>
            <a:alpha val="90000"/>
          </a:schemeClr>
        </a:solidFill>
      </dgm:spPr>
      <dgm:t>
        <a:bodyPr/>
        <a:lstStyle/>
        <a:p>
          <a:r>
            <a:rPr lang="en-US" b="0" i="0" dirty="0">
              <a:latin typeface="Arial" panose="020B0604020202020204" pitchFamily="34" charset="0"/>
              <a:cs typeface="Arial" panose="020B0604020202020204" pitchFamily="34" charset="0"/>
            </a:rPr>
            <a:t>Reflexive monitoring ensures that the intervention is valid and effective, responding to the demands of the users and technological progress (Marcos et al., 2024).</a:t>
          </a:r>
          <a:endParaRPr lang="en-IN" dirty="0">
            <a:latin typeface="Arial" panose="020B0604020202020204" pitchFamily="34" charset="0"/>
            <a:cs typeface="Arial" panose="020B0604020202020204" pitchFamily="34" charset="0"/>
          </a:endParaRPr>
        </a:p>
      </dgm:t>
    </dgm:pt>
    <dgm:pt modelId="{1F62B294-2BD0-4145-9405-8A9F199470F9}" type="parTrans" cxnId="{76B7408C-DFA0-4CBE-A5CE-504774C537A3}">
      <dgm:prSet/>
      <dgm:spPr/>
      <dgm:t>
        <a:bodyPr/>
        <a:lstStyle/>
        <a:p>
          <a:endParaRPr lang="en-IN"/>
        </a:p>
      </dgm:t>
    </dgm:pt>
    <dgm:pt modelId="{A132EE03-AF82-48F9-8484-69E2F01DCA2F}" type="sibTrans" cxnId="{76B7408C-DFA0-4CBE-A5CE-504774C537A3}">
      <dgm:prSet/>
      <dgm:spPr/>
      <dgm:t>
        <a:bodyPr/>
        <a:lstStyle/>
        <a:p>
          <a:endParaRPr lang="en-IN"/>
        </a:p>
      </dgm:t>
    </dgm:pt>
    <dgm:pt modelId="{87AD58FA-0B64-43A4-B22C-D6AB7B2EBF6A}" type="pres">
      <dgm:prSet presAssocID="{4B1A9361-2E55-4F74-B382-67A414BF2E03}" presName="linearFlow" presStyleCnt="0">
        <dgm:presLayoutVars>
          <dgm:dir/>
          <dgm:animLvl val="lvl"/>
          <dgm:resizeHandles val="exact"/>
        </dgm:presLayoutVars>
      </dgm:prSet>
      <dgm:spPr/>
    </dgm:pt>
    <dgm:pt modelId="{266F471A-E14A-45F6-9E07-B36E1EBD416A}" type="pres">
      <dgm:prSet presAssocID="{6B44DE78-3524-46B8-9A05-D7292104BA41}" presName="composite" presStyleCnt="0"/>
      <dgm:spPr/>
    </dgm:pt>
    <dgm:pt modelId="{86860C0B-E565-453E-942C-AFC8FD11B7F3}" type="pres">
      <dgm:prSet presAssocID="{6B44DE78-3524-46B8-9A05-D7292104BA41}" presName="parentText" presStyleLbl="alignNode1" presStyleIdx="0" presStyleCnt="3">
        <dgm:presLayoutVars>
          <dgm:chMax val="1"/>
          <dgm:bulletEnabled val="1"/>
        </dgm:presLayoutVars>
      </dgm:prSet>
      <dgm:spPr/>
    </dgm:pt>
    <dgm:pt modelId="{FDD4AB5C-5013-4E8C-AFE6-B01B173BA0C1}" type="pres">
      <dgm:prSet presAssocID="{6B44DE78-3524-46B8-9A05-D7292104BA41}" presName="descendantText" presStyleLbl="alignAcc1" presStyleIdx="0" presStyleCnt="3">
        <dgm:presLayoutVars>
          <dgm:bulletEnabled val="1"/>
        </dgm:presLayoutVars>
      </dgm:prSet>
      <dgm:spPr/>
    </dgm:pt>
    <dgm:pt modelId="{F62E192D-C48F-4F91-BB42-305D82466FE3}" type="pres">
      <dgm:prSet presAssocID="{4EDD1BB8-E92A-4AD9-A65D-2636033BF70E}" presName="sp" presStyleCnt="0"/>
      <dgm:spPr/>
    </dgm:pt>
    <dgm:pt modelId="{F047D1E1-EBB7-48D3-9B9F-D8D4E2E6EF8D}" type="pres">
      <dgm:prSet presAssocID="{B769BA94-5521-419C-8CED-2AFD43C3A9F7}" presName="composite" presStyleCnt="0"/>
      <dgm:spPr/>
    </dgm:pt>
    <dgm:pt modelId="{A3C567A9-0A5A-4815-A496-CDF32B07DDAC}" type="pres">
      <dgm:prSet presAssocID="{B769BA94-5521-419C-8CED-2AFD43C3A9F7}" presName="parentText" presStyleLbl="alignNode1" presStyleIdx="1" presStyleCnt="3">
        <dgm:presLayoutVars>
          <dgm:chMax val="1"/>
          <dgm:bulletEnabled val="1"/>
        </dgm:presLayoutVars>
      </dgm:prSet>
      <dgm:spPr/>
    </dgm:pt>
    <dgm:pt modelId="{D463E2D1-1A30-45E6-A58C-89B2F98CFED2}" type="pres">
      <dgm:prSet presAssocID="{B769BA94-5521-419C-8CED-2AFD43C3A9F7}" presName="descendantText" presStyleLbl="alignAcc1" presStyleIdx="1" presStyleCnt="3">
        <dgm:presLayoutVars>
          <dgm:bulletEnabled val="1"/>
        </dgm:presLayoutVars>
      </dgm:prSet>
      <dgm:spPr/>
    </dgm:pt>
    <dgm:pt modelId="{8B6A5A8A-E404-4FE7-820F-C41B29029FA0}" type="pres">
      <dgm:prSet presAssocID="{C24832FF-701A-4CF0-BCAC-07246C1E1433}" presName="sp" presStyleCnt="0"/>
      <dgm:spPr/>
    </dgm:pt>
    <dgm:pt modelId="{E7AC3BDD-A52D-4D1B-A33D-AEF6F675D44F}" type="pres">
      <dgm:prSet presAssocID="{6CB75348-6153-4DC4-9470-546C0C55A07C}" presName="composite" presStyleCnt="0"/>
      <dgm:spPr/>
    </dgm:pt>
    <dgm:pt modelId="{3053541B-D370-43E3-A6FD-E268FEE8E2DF}" type="pres">
      <dgm:prSet presAssocID="{6CB75348-6153-4DC4-9470-546C0C55A07C}" presName="parentText" presStyleLbl="alignNode1" presStyleIdx="2" presStyleCnt="3">
        <dgm:presLayoutVars>
          <dgm:chMax val="1"/>
          <dgm:bulletEnabled val="1"/>
        </dgm:presLayoutVars>
      </dgm:prSet>
      <dgm:spPr/>
    </dgm:pt>
    <dgm:pt modelId="{BF482BB3-535B-4914-B3D4-46C238265EA1}" type="pres">
      <dgm:prSet presAssocID="{6CB75348-6153-4DC4-9470-546C0C55A07C}" presName="descendantText" presStyleLbl="alignAcc1" presStyleIdx="2" presStyleCnt="3">
        <dgm:presLayoutVars>
          <dgm:bulletEnabled val="1"/>
        </dgm:presLayoutVars>
      </dgm:prSet>
      <dgm:spPr/>
    </dgm:pt>
  </dgm:ptLst>
  <dgm:cxnLst>
    <dgm:cxn modelId="{A4E65E04-BE1B-49B5-8EC3-6F419C2EB86C}" srcId="{4B1A9361-2E55-4F74-B382-67A414BF2E03}" destId="{6CB75348-6153-4DC4-9470-546C0C55A07C}" srcOrd="2" destOrd="0" parTransId="{CDEC96C3-F784-4B67-8BF8-F0F15B43257A}" sibTransId="{30EE71CB-06A5-48A6-B979-719C0C84CF9C}"/>
    <dgm:cxn modelId="{70DDC10E-0671-4300-878F-C8D13B56A726}" srcId="{6CB75348-6153-4DC4-9470-546C0C55A07C}" destId="{8ABBB98A-14C0-4C4E-A3BF-908E99F89BC3}" srcOrd="0" destOrd="0" parTransId="{F7D30472-64C6-4C3F-816A-3FBDD87679A8}" sibTransId="{3DF56349-A7FC-41EF-AA0F-9F550293A826}"/>
    <dgm:cxn modelId="{475D6E2F-C70E-4CC7-8A47-33E2CC8A7841}" srcId="{6B44DE78-3524-46B8-9A05-D7292104BA41}" destId="{14E17860-2F20-4F8C-BBCF-6BDE5FAE470F}" srcOrd="0" destOrd="0" parTransId="{B6F348C1-055D-4DB5-AF5A-D8EA504634E0}" sibTransId="{DE5C2A7F-3755-4BB9-81E7-A4CB6AB104E1}"/>
    <dgm:cxn modelId="{60D18740-AD89-4278-A4D5-5D51DB148555}" type="presOf" srcId="{6B44DE78-3524-46B8-9A05-D7292104BA41}" destId="{86860C0B-E565-453E-942C-AFC8FD11B7F3}" srcOrd="0" destOrd="0" presId="urn:microsoft.com/office/officeart/2005/8/layout/chevron2"/>
    <dgm:cxn modelId="{631BE143-7094-4E3A-9046-871BECBC295C}" type="presOf" srcId="{8C9E3F65-9C43-4790-A727-23FC40C6F846}" destId="{D463E2D1-1A30-45E6-A58C-89B2F98CFED2}" srcOrd="0" destOrd="0" presId="urn:microsoft.com/office/officeart/2005/8/layout/chevron2"/>
    <dgm:cxn modelId="{0D25484E-52DE-4A3C-81D4-B3C41C7D4439}" srcId="{4B1A9361-2E55-4F74-B382-67A414BF2E03}" destId="{B769BA94-5521-419C-8CED-2AFD43C3A9F7}" srcOrd="1" destOrd="0" parTransId="{79F2142B-9D89-4A3F-ADC6-46CE1FE69DA2}" sibTransId="{C24832FF-701A-4CF0-BCAC-07246C1E1433}"/>
    <dgm:cxn modelId="{460FA456-A8FB-414D-8BA8-3CED255D13D1}" type="presOf" srcId="{4B1A9361-2E55-4F74-B382-67A414BF2E03}" destId="{87AD58FA-0B64-43A4-B22C-D6AB7B2EBF6A}" srcOrd="0" destOrd="0" presId="urn:microsoft.com/office/officeart/2005/8/layout/chevron2"/>
    <dgm:cxn modelId="{9BD9CA57-9042-4A29-B0CD-0D64C3921A8F}" type="presOf" srcId="{6CB75348-6153-4DC4-9470-546C0C55A07C}" destId="{3053541B-D370-43E3-A6FD-E268FEE8E2DF}" srcOrd="0" destOrd="0" presId="urn:microsoft.com/office/officeart/2005/8/layout/chevron2"/>
    <dgm:cxn modelId="{1B1C9179-3F5B-4FB8-A667-460169F3916E}" type="presOf" srcId="{14E17860-2F20-4F8C-BBCF-6BDE5FAE470F}" destId="{FDD4AB5C-5013-4E8C-AFE6-B01B173BA0C1}" srcOrd="0" destOrd="0" presId="urn:microsoft.com/office/officeart/2005/8/layout/chevron2"/>
    <dgm:cxn modelId="{CF9B657F-7950-44F1-8780-217CD59A33ED}" type="presOf" srcId="{AF490EAC-34A7-4357-B900-1A0214CDE596}" destId="{BF482BB3-535B-4914-B3D4-46C238265EA1}" srcOrd="0" destOrd="1" presId="urn:microsoft.com/office/officeart/2005/8/layout/chevron2"/>
    <dgm:cxn modelId="{76B7408C-DFA0-4CBE-A5CE-504774C537A3}" srcId="{6CB75348-6153-4DC4-9470-546C0C55A07C}" destId="{AF490EAC-34A7-4357-B900-1A0214CDE596}" srcOrd="1" destOrd="0" parTransId="{1F62B294-2BD0-4145-9405-8A9F199470F9}" sibTransId="{A132EE03-AF82-48F9-8484-69E2F01DCA2F}"/>
    <dgm:cxn modelId="{F503FEBD-1544-4735-88BD-126C3235D5CF}" srcId="{4B1A9361-2E55-4F74-B382-67A414BF2E03}" destId="{6B44DE78-3524-46B8-9A05-D7292104BA41}" srcOrd="0" destOrd="0" parTransId="{E1F47CD8-CB6E-4C57-BC49-EEC3B3DB57D8}" sibTransId="{4EDD1BB8-E92A-4AD9-A65D-2636033BF70E}"/>
    <dgm:cxn modelId="{76D9B9C2-A363-4A68-9213-1AB325EFF792}" srcId="{B769BA94-5521-419C-8CED-2AFD43C3A9F7}" destId="{8C9E3F65-9C43-4790-A727-23FC40C6F846}" srcOrd="0" destOrd="0" parTransId="{C8BF5E3C-CCAB-480D-B614-B2CDD7E39402}" sibTransId="{DAF2F7E7-B994-4868-A07F-BAD4BB9FDB81}"/>
    <dgm:cxn modelId="{155751C8-E254-4603-8236-5AE5976755A2}" type="presOf" srcId="{B769BA94-5521-419C-8CED-2AFD43C3A9F7}" destId="{A3C567A9-0A5A-4815-A496-CDF32B07DDAC}" srcOrd="0" destOrd="0" presId="urn:microsoft.com/office/officeart/2005/8/layout/chevron2"/>
    <dgm:cxn modelId="{9D4F31ED-5CEF-4537-8A26-18BDCE04406E}" type="presOf" srcId="{8ABBB98A-14C0-4C4E-A3BF-908E99F89BC3}" destId="{BF482BB3-535B-4914-B3D4-46C238265EA1}" srcOrd="0" destOrd="0" presId="urn:microsoft.com/office/officeart/2005/8/layout/chevron2"/>
    <dgm:cxn modelId="{43E70C17-CE7D-4850-BE7A-0A777BE499F9}" type="presParOf" srcId="{87AD58FA-0B64-43A4-B22C-D6AB7B2EBF6A}" destId="{266F471A-E14A-45F6-9E07-B36E1EBD416A}" srcOrd="0" destOrd="0" presId="urn:microsoft.com/office/officeart/2005/8/layout/chevron2"/>
    <dgm:cxn modelId="{2FCA18D7-1DE6-422F-A9F7-A85E05F171BE}" type="presParOf" srcId="{266F471A-E14A-45F6-9E07-B36E1EBD416A}" destId="{86860C0B-E565-453E-942C-AFC8FD11B7F3}" srcOrd="0" destOrd="0" presId="urn:microsoft.com/office/officeart/2005/8/layout/chevron2"/>
    <dgm:cxn modelId="{DBB90561-98B1-4167-8AFC-89388EB0108A}" type="presParOf" srcId="{266F471A-E14A-45F6-9E07-B36E1EBD416A}" destId="{FDD4AB5C-5013-4E8C-AFE6-B01B173BA0C1}" srcOrd="1" destOrd="0" presId="urn:microsoft.com/office/officeart/2005/8/layout/chevron2"/>
    <dgm:cxn modelId="{A1839CF2-0B67-4F94-A711-B7DB8CD7928E}" type="presParOf" srcId="{87AD58FA-0B64-43A4-B22C-D6AB7B2EBF6A}" destId="{F62E192D-C48F-4F91-BB42-305D82466FE3}" srcOrd="1" destOrd="0" presId="urn:microsoft.com/office/officeart/2005/8/layout/chevron2"/>
    <dgm:cxn modelId="{C27055AA-9CF8-4B14-B3E3-87446DD40005}" type="presParOf" srcId="{87AD58FA-0B64-43A4-B22C-D6AB7B2EBF6A}" destId="{F047D1E1-EBB7-48D3-9B9F-D8D4E2E6EF8D}" srcOrd="2" destOrd="0" presId="urn:microsoft.com/office/officeart/2005/8/layout/chevron2"/>
    <dgm:cxn modelId="{D2069528-AF10-4546-86CF-8618FE28E52D}" type="presParOf" srcId="{F047D1E1-EBB7-48D3-9B9F-D8D4E2E6EF8D}" destId="{A3C567A9-0A5A-4815-A496-CDF32B07DDAC}" srcOrd="0" destOrd="0" presId="urn:microsoft.com/office/officeart/2005/8/layout/chevron2"/>
    <dgm:cxn modelId="{0B660E67-BBB8-4F1C-9DF8-59B9C3F45B89}" type="presParOf" srcId="{F047D1E1-EBB7-48D3-9B9F-D8D4E2E6EF8D}" destId="{D463E2D1-1A30-45E6-A58C-89B2F98CFED2}" srcOrd="1" destOrd="0" presId="urn:microsoft.com/office/officeart/2005/8/layout/chevron2"/>
    <dgm:cxn modelId="{A56360B6-A370-474A-8D45-19FB987C03A3}" type="presParOf" srcId="{87AD58FA-0B64-43A4-B22C-D6AB7B2EBF6A}" destId="{8B6A5A8A-E404-4FE7-820F-C41B29029FA0}" srcOrd="3" destOrd="0" presId="urn:microsoft.com/office/officeart/2005/8/layout/chevron2"/>
    <dgm:cxn modelId="{69549311-6222-4D5F-8F58-D6F626F4373C}" type="presParOf" srcId="{87AD58FA-0B64-43A4-B22C-D6AB7B2EBF6A}" destId="{E7AC3BDD-A52D-4D1B-A33D-AEF6F675D44F}" srcOrd="4" destOrd="0" presId="urn:microsoft.com/office/officeart/2005/8/layout/chevron2"/>
    <dgm:cxn modelId="{91D26026-0579-4E7D-ACA0-4E7AF1EE35FC}" type="presParOf" srcId="{E7AC3BDD-A52D-4D1B-A33D-AEF6F675D44F}" destId="{3053541B-D370-43E3-A6FD-E268FEE8E2DF}" srcOrd="0" destOrd="0" presId="urn:microsoft.com/office/officeart/2005/8/layout/chevron2"/>
    <dgm:cxn modelId="{1EB828FA-12DB-498E-88FC-DA55C98964A6}" type="presParOf" srcId="{E7AC3BDD-A52D-4D1B-A33D-AEF6F675D44F}" destId="{BF482BB3-535B-4914-B3D4-46C238265EA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EE82019-1FB8-4683-BC57-15F189BD6BC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IN"/>
        </a:p>
      </dgm:t>
    </dgm:pt>
    <dgm:pt modelId="{3E6EE961-A046-496B-A22F-F4067A3C3322}">
      <dgm:prSet/>
      <dgm:spPr>
        <a:solidFill>
          <a:schemeClr val="accent6">
            <a:lumMod val="75000"/>
          </a:schemeClr>
        </a:solidFill>
      </dgm:spPr>
      <dgm:t>
        <a:bodyPr/>
        <a:lstStyle/>
        <a:p>
          <a:r>
            <a:rPr lang="en-US" b="0" i="0"/>
            <a:t>Carers and Patients:</a:t>
          </a:r>
          <a:endParaRPr lang="en-IN"/>
        </a:p>
      </dgm:t>
    </dgm:pt>
    <dgm:pt modelId="{3A7E46AB-4FF9-4475-81F8-E1EB93B51459}" type="parTrans" cxnId="{08D3C57C-6D70-46E1-8E23-581BE8B1195D}">
      <dgm:prSet/>
      <dgm:spPr/>
      <dgm:t>
        <a:bodyPr/>
        <a:lstStyle/>
        <a:p>
          <a:endParaRPr lang="en-IN"/>
        </a:p>
      </dgm:t>
    </dgm:pt>
    <dgm:pt modelId="{7D671C82-8248-4BB6-B9C2-9FC29BB14EB2}" type="sibTrans" cxnId="{08D3C57C-6D70-46E1-8E23-581BE8B1195D}">
      <dgm:prSet/>
      <dgm:spPr/>
      <dgm:t>
        <a:bodyPr/>
        <a:lstStyle/>
        <a:p>
          <a:endParaRPr lang="en-IN"/>
        </a:p>
      </dgm:t>
    </dgm:pt>
    <dgm:pt modelId="{EC1F83A3-C8E2-4C6B-950E-678C5C454416}">
      <dgm:prSet/>
      <dgm:spPr/>
      <dgm:t>
        <a:bodyPr/>
        <a:lstStyle/>
        <a:p>
          <a:r>
            <a:rPr lang="en-US" b="0" i="0" dirty="0">
              <a:latin typeface="Arial" panose="020B0604020202020204" pitchFamily="34" charset="0"/>
              <a:cs typeface="Arial" panose="020B0604020202020204" pitchFamily="34" charset="0"/>
            </a:rPr>
            <a:t>Patients and older adults and their  informal carers are the target of digital uptake of health. Their motivation, technological competence, and self-efficacy immediately determine the success of an intervention (</a:t>
          </a:r>
          <a:r>
            <a:rPr lang="en-US" b="0" i="0" dirty="0" err="1">
              <a:latin typeface="Arial" panose="020B0604020202020204" pitchFamily="34" charset="0"/>
              <a:cs typeface="Arial" panose="020B0604020202020204" pitchFamily="34" charset="0"/>
            </a:rPr>
            <a:t>Heijsters</a:t>
          </a:r>
          <a:r>
            <a:rPr lang="en-US" b="0" i="0" dirty="0">
              <a:latin typeface="Arial" panose="020B0604020202020204" pitchFamily="34" charset="0"/>
              <a:cs typeface="Arial" panose="020B0604020202020204" pitchFamily="34" charset="0"/>
            </a:rPr>
            <a:t> et al., 2022).</a:t>
          </a:r>
          <a:endParaRPr lang="en-IN" dirty="0">
            <a:latin typeface="Arial" panose="020B0604020202020204" pitchFamily="34" charset="0"/>
            <a:cs typeface="Arial" panose="020B0604020202020204" pitchFamily="34" charset="0"/>
          </a:endParaRPr>
        </a:p>
      </dgm:t>
    </dgm:pt>
    <dgm:pt modelId="{06F66831-0849-4678-AD44-A786FB331F29}" type="parTrans" cxnId="{A2BF3B95-814E-422D-9FE4-5FD31F92417E}">
      <dgm:prSet/>
      <dgm:spPr/>
      <dgm:t>
        <a:bodyPr/>
        <a:lstStyle/>
        <a:p>
          <a:endParaRPr lang="en-IN"/>
        </a:p>
      </dgm:t>
    </dgm:pt>
    <dgm:pt modelId="{6559F7F2-5226-4883-837B-D5ED364192AA}" type="sibTrans" cxnId="{A2BF3B95-814E-422D-9FE4-5FD31F92417E}">
      <dgm:prSet/>
      <dgm:spPr/>
      <dgm:t>
        <a:bodyPr/>
        <a:lstStyle/>
        <a:p>
          <a:endParaRPr lang="en-IN"/>
        </a:p>
      </dgm:t>
    </dgm:pt>
    <dgm:pt modelId="{13844ED3-975E-48A8-A9C5-EA263B001728}">
      <dgm:prSet/>
      <dgm:spPr>
        <a:solidFill>
          <a:schemeClr val="accent4">
            <a:lumMod val="50000"/>
          </a:schemeClr>
        </a:solidFill>
      </dgm:spPr>
      <dgm:t>
        <a:bodyPr/>
        <a:lstStyle/>
        <a:p>
          <a:r>
            <a:rPr lang="en-US" b="0" i="0"/>
            <a:t>Health Care Professionals:</a:t>
          </a:r>
          <a:endParaRPr lang="en-IN"/>
        </a:p>
      </dgm:t>
    </dgm:pt>
    <dgm:pt modelId="{C88C4011-16D8-45E7-8FB4-3C94F524C965}" type="parTrans" cxnId="{313C1B4E-1FA2-4940-A2D9-6E960C94588B}">
      <dgm:prSet/>
      <dgm:spPr/>
      <dgm:t>
        <a:bodyPr/>
        <a:lstStyle/>
        <a:p>
          <a:endParaRPr lang="en-IN"/>
        </a:p>
      </dgm:t>
    </dgm:pt>
    <dgm:pt modelId="{9BC07CF6-F86D-4288-A647-1458A5277DA3}" type="sibTrans" cxnId="{313C1B4E-1FA2-4940-A2D9-6E960C94588B}">
      <dgm:prSet/>
      <dgm:spPr/>
      <dgm:t>
        <a:bodyPr/>
        <a:lstStyle/>
        <a:p>
          <a:endParaRPr lang="en-IN"/>
        </a:p>
      </dgm:t>
    </dgm:pt>
    <dgm:pt modelId="{C4CC0639-2F26-4FA4-85D0-759E4E261987}">
      <dgm:prSet/>
      <dgm:spPr/>
      <dgm:t>
        <a:bodyPr/>
        <a:lstStyle/>
        <a:p>
          <a:r>
            <a:rPr lang="en-US" b="0" i="0" dirty="0">
              <a:latin typeface="Arial" panose="020B0604020202020204" pitchFamily="34" charset="0"/>
              <a:cs typeface="Arial" panose="020B0604020202020204" pitchFamily="34" charset="0"/>
            </a:rPr>
            <a:t>Physicians, nurses, and doctors are the focal point around which prescribing by writing, backing, and consolidating digital goods like </a:t>
          </a:r>
          <a:r>
            <a:rPr lang="en-US" b="0" i="0" dirty="0" err="1">
              <a:latin typeface="Arial" panose="020B0604020202020204" pitchFamily="34" charset="0"/>
              <a:cs typeface="Arial" panose="020B0604020202020204" pitchFamily="34" charset="0"/>
            </a:rPr>
            <a:t>Medisafe</a:t>
          </a:r>
          <a:r>
            <a:rPr lang="en-US" b="0" i="0" dirty="0">
              <a:latin typeface="Arial" panose="020B0604020202020204" pitchFamily="34" charset="0"/>
              <a:cs typeface="Arial" panose="020B0604020202020204" pitchFamily="34" charset="0"/>
            </a:rPr>
            <a:t> spin (Nascimento et al., 2023)</a:t>
          </a:r>
          <a:endParaRPr lang="en-IN" dirty="0">
            <a:latin typeface="Arial" panose="020B0604020202020204" pitchFamily="34" charset="0"/>
            <a:cs typeface="Arial" panose="020B0604020202020204" pitchFamily="34" charset="0"/>
          </a:endParaRPr>
        </a:p>
      </dgm:t>
    </dgm:pt>
    <dgm:pt modelId="{D8E45233-5AED-4408-80E0-51D3307B1159}" type="parTrans" cxnId="{50406598-A740-41BB-AAEE-0A91921965EB}">
      <dgm:prSet/>
      <dgm:spPr/>
      <dgm:t>
        <a:bodyPr/>
        <a:lstStyle/>
        <a:p>
          <a:endParaRPr lang="en-IN"/>
        </a:p>
      </dgm:t>
    </dgm:pt>
    <dgm:pt modelId="{C6D1E590-0513-43C2-B068-B24BBECD3719}" type="sibTrans" cxnId="{50406598-A740-41BB-AAEE-0A91921965EB}">
      <dgm:prSet/>
      <dgm:spPr/>
      <dgm:t>
        <a:bodyPr/>
        <a:lstStyle/>
        <a:p>
          <a:endParaRPr lang="en-IN"/>
        </a:p>
      </dgm:t>
    </dgm:pt>
    <dgm:pt modelId="{F2443867-7F77-4564-8DEB-8B9804E2045D}">
      <dgm:prSet/>
      <dgm:spPr>
        <a:solidFill>
          <a:schemeClr val="tx2">
            <a:lumMod val="60000"/>
            <a:lumOff val="40000"/>
          </a:schemeClr>
        </a:solidFill>
      </dgm:spPr>
      <dgm:t>
        <a:bodyPr/>
        <a:lstStyle/>
        <a:p>
          <a:r>
            <a:rPr lang="en-US" b="0" i="0"/>
            <a:t>IT and Digital Staff: </a:t>
          </a:r>
          <a:endParaRPr lang="en-IN"/>
        </a:p>
      </dgm:t>
    </dgm:pt>
    <dgm:pt modelId="{21931C79-E95A-4B4C-BCF9-76E9CC13B4F2}" type="parTrans" cxnId="{B54042C8-D1E8-4D20-9780-BFEF2FC28F7A}">
      <dgm:prSet/>
      <dgm:spPr/>
      <dgm:t>
        <a:bodyPr/>
        <a:lstStyle/>
        <a:p>
          <a:endParaRPr lang="en-IN"/>
        </a:p>
      </dgm:t>
    </dgm:pt>
    <dgm:pt modelId="{2B866E20-F55D-4E10-B829-C9DCCF12F525}" type="sibTrans" cxnId="{B54042C8-D1E8-4D20-9780-BFEF2FC28F7A}">
      <dgm:prSet/>
      <dgm:spPr/>
      <dgm:t>
        <a:bodyPr/>
        <a:lstStyle/>
        <a:p>
          <a:endParaRPr lang="en-IN"/>
        </a:p>
      </dgm:t>
    </dgm:pt>
    <dgm:pt modelId="{AD70B73B-A9E3-45D5-ADB6-FAB71754BF91}">
      <dgm:prSet/>
      <dgm:spPr/>
      <dgm:t>
        <a:bodyPr/>
        <a:lstStyle/>
        <a:p>
          <a:r>
            <a:rPr lang="en-US" b="0" i="0" dirty="0">
              <a:latin typeface="Arial" panose="020B0604020202020204" pitchFamily="34" charset="0"/>
              <a:cs typeface="Arial" panose="020B0604020202020204" pitchFamily="34" charset="0"/>
            </a:rPr>
            <a:t>These staff undertake technical deployment, maintenance, and protection of digital health solutions and technical support for end-user diagnosis.(Iqbal et al., 2024).</a:t>
          </a:r>
          <a:endParaRPr lang="en-IN" dirty="0">
            <a:latin typeface="Arial" panose="020B0604020202020204" pitchFamily="34" charset="0"/>
            <a:cs typeface="Arial" panose="020B0604020202020204" pitchFamily="34" charset="0"/>
          </a:endParaRPr>
        </a:p>
      </dgm:t>
    </dgm:pt>
    <dgm:pt modelId="{3A517270-8BD9-4295-9AAE-7877A01A2CA5}" type="parTrans" cxnId="{32F0CF69-9839-4E34-A2CE-C3D52AD3E8AE}">
      <dgm:prSet/>
      <dgm:spPr/>
      <dgm:t>
        <a:bodyPr/>
        <a:lstStyle/>
        <a:p>
          <a:endParaRPr lang="en-IN"/>
        </a:p>
      </dgm:t>
    </dgm:pt>
    <dgm:pt modelId="{3E5242BA-EEA2-43D8-BE86-374723CDD0BC}" type="sibTrans" cxnId="{32F0CF69-9839-4E34-A2CE-C3D52AD3E8AE}">
      <dgm:prSet/>
      <dgm:spPr/>
      <dgm:t>
        <a:bodyPr/>
        <a:lstStyle/>
        <a:p>
          <a:endParaRPr lang="en-IN"/>
        </a:p>
      </dgm:t>
    </dgm:pt>
    <dgm:pt modelId="{3102CC3A-D5F0-4C9C-8CCB-313FF96685B2}">
      <dgm:prSet/>
      <dgm:spPr>
        <a:solidFill>
          <a:schemeClr val="tx1"/>
        </a:solidFill>
      </dgm:spPr>
      <dgm:t>
        <a:bodyPr/>
        <a:lstStyle/>
        <a:p>
          <a:r>
            <a:rPr lang="en-US" b="0" i="0"/>
            <a:t>Management and Leadership:</a:t>
          </a:r>
          <a:endParaRPr lang="en-IN"/>
        </a:p>
      </dgm:t>
    </dgm:pt>
    <dgm:pt modelId="{0160E06D-271F-4734-B932-54AAC2DA90EE}" type="parTrans" cxnId="{FEC94531-CFE4-4666-A917-ECCBE860FC76}">
      <dgm:prSet/>
      <dgm:spPr/>
      <dgm:t>
        <a:bodyPr/>
        <a:lstStyle/>
        <a:p>
          <a:endParaRPr lang="en-IN"/>
        </a:p>
      </dgm:t>
    </dgm:pt>
    <dgm:pt modelId="{3D0CD4D6-E8F9-47FA-A38D-098CAC3BC92B}" type="sibTrans" cxnId="{FEC94531-CFE4-4666-A917-ECCBE860FC76}">
      <dgm:prSet/>
      <dgm:spPr/>
      <dgm:t>
        <a:bodyPr/>
        <a:lstStyle/>
        <a:p>
          <a:endParaRPr lang="en-IN"/>
        </a:p>
      </dgm:t>
    </dgm:pt>
    <dgm:pt modelId="{CE278550-DB46-4166-8320-694A934E424F}">
      <dgm:prSet/>
      <dgm:spPr/>
      <dgm:t>
        <a:bodyPr/>
        <a:lstStyle/>
        <a:p>
          <a:r>
            <a:rPr lang="en-US" b="0" i="0" dirty="0">
              <a:latin typeface="Arial" panose="020B0604020202020204" pitchFamily="34" charset="0"/>
              <a:cs typeface="Arial" panose="020B0604020202020204" pitchFamily="34" charset="0"/>
            </a:rPr>
            <a:t>NHS Trust leaders and managers allocate resources, set policies, and influence a culture that is a driver of digital transformation (NHS England, 2023).</a:t>
          </a:r>
          <a:endParaRPr lang="en-IN" dirty="0">
            <a:latin typeface="Arial" panose="020B0604020202020204" pitchFamily="34" charset="0"/>
            <a:cs typeface="Arial" panose="020B0604020202020204" pitchFamily="34" charset="0"/>
          </a:endParaRPr>
        </a:p>
      </dgm:t>
    </dgm:pt>
    <dgm:pt modelId="{FCF0613C-3790-42C8-A7E2-D7D487208D7A}" type="parTrans" cxnId="{7E37046E-9726-485E-93DF-8BF10241CEAD}">
      <dgm:prSet/>
      <dgm:spPr/>
      <dgm:t>
        <a:bodyPr/>
        <a:lstStyle/>
        <a:p>
          <a:endParaRPr lang="en-IN"/>
        </a:p>
      </dgm:t>
    </dgm:pt>
    <dgm:pt modelId="{9F47C677-3874-43DA-85F1-56F80B2429F6}" type="sibTrans" cxnId="{7E37046E-9726-485E-93DF-8BF10241CEAD}">
      <dgm:prSet/>
      <dgm:spPr/>
      <dgm:t>
        <a:bodyPr/>
        <a:lstStyle/>
        <a:p>
          <a:endParaRPr lang="en-IN"/>
        </a:p>
      </dgm:t>
    </dgm:pt>
    <dgm:pt modelId="{33A53ED1-6DAC-4328-87CE-0F1FAD46C48B}">
      <dgm:prSet/>
      <dgm:spPr>
        <a:solidFill>
          <a:srgbClr val="C00000"/>
        </a:solidFill>
      </dgm:spPr>
      <dgm:t>
        <a:bodyPr/>
        <a:lstStyle/>
        <a:p>
          <a:r>
            <a:rPr lang="en-US" b="0" i="0"/>
            <a:t>Regulators and Policymakers: </a:t>
          </a:r>
          <a:endParaRPr lang="en-IN"/>
        </a:p>
      </dgm:t>
    </dgm:pt>
    <dgm:pt modelId="{A7804E44-8A92-4CB9-B374-2A422E653C8A}" type="parTrans" cxnId="{FD0546C2-CCD2-47DC-9F92-CD519991C51A}">
      <dgm:prSet/>
      <dgm:spPr/>
      <dgm:t>
        <a:bodyPr/>
        <a:lstStyle/>
        <a:p>
          <a:endParaRPr lang="en-IN"/>
        </a:p>
      </dgm:t>
    </dgm:pt>
    <dgm:pt modelId="{4D85D8E9-ADA1-4E66-B780-33821D41F964}" type="sibTrans" cxnId="{FD0546C2-CCD2-47DC-9F92-CD519991C51A}">
      <dgm:prSet/>
      <dgm:spPr/>
      <dgm:t>
        <a:bodyPr/>
        <a:lstStyle/>
        <a:p>
          <a:endParaRPr lang="en-IN"/>
        </a:p>
      </dgm:t>
    </dgm:pt>
    <dgm:pt modelId="{F955CB60-650E-41EA-B30F-B79B12FD22ED}">
      <dgm:prSet/>
      <dgm:spPr/>
      <dgm:t>
        <a:bodyPr/>
        <a:lstStyle/>
        <a:p>
          <a:r>
            <a:rPr lang="en-US" b="0" i="0" dirty="0">
              <a:latin typeface="Arial" panose="020B0604020202020204" pitchFamily="34" charset="0"/>
              <a:cs typeface="Arial" panose="020B0604020202020204" pitchFamily="34" charset="0"/>
            </a:rPr>
            <a:t>National bodies (e.g., NHS England, NICE, and the Department of Health and Social Care) and international agencies (e.g., WHO) set standards, regulations, and priorities for funding digital health (WHO, 2019).</a:t>
          </a:r>
          <a:endParaRPr lang="en-IN" dirty="0">
            <a:latin typeface="Arial" panose="020B0604020202020204" pitchFamily="34" charset="0"/>
            <a:cs typeface="Arial" panose="020B0604020202020204" pitchFamily="34" charset="0"/>
          </a:endParaRPr>
        </a:p>
      </dgm:t>
    </dgm:pt>
    <dgm:pt modelId="{E4F6938A-D8EC-4386-9EC5-73AB4A02245F}" type="parTrans" cxnId="{401C7633-5FC2-4BD3-B6D9-01DE5000D200}">
      <dgm:prSet/>
      <dgm:spPr/>
      <dgm:t>
        <a:bodyPr/>
        <a:lstStyle/>
        <a:p>
          <a:endParaRPr lang="en-IN"/>
        </a:p>
      </dgm:t>
    </dgm:pt>
    <dgm:pt modelId="{4958B302-A08F-4AF2-9944-F0A2E6E749AD}" type="sibTrans" cxnId="{401C7633-5FC2-4BD3-B6D9-01DE5000D200}">
      <dgm:prSet/>
      <dgm:spPr/>
      <dgm:t>
        <a:bodyPr/>
        <a:lstStyle/>
        <a:p>
          <a:endParaRPr lang="en-IN"/>
        </a:p>
      </dgm:t>
    </dgm:pt>
    <dgm:pt modelId="{7AB793A8-4D16-4AE3-8657-C3BE6BD8751C}" type="pres">
      <dgm:prSet presAssocID="{9EE82019-1FB8-4683-BC57-15F189BD6BC6}" presName="linear" presStyleCnt="0">
        <dgm:presLayoutVars>
          <dgm:animLvl val="lvl"/>
          <dgm:resizeHandles val="exact"/>
        </dgm:presLayoutVars>
      </dgm:prSet>
      <dgm:spPr/>
    </dgm:pt>
    <dgm:pt modelId="{02E3A487-807C-44A7-ABF1-B419E89EF0FB}" type="pres">
      <dgm:prSet presAssocID="{3E6EE961-A046-496B-A22F-F4067A3C3322}" presName="parentText" presStyleLbl="node1" presStyleIdx="0" presStyleCnt="5">
        <dgm:presLayoutVars>
          <dgm:chMax val="0"/>
          <dgm:bulletEnabled val="1"/>
        </dgm:presLayoutVars>
      </dgm:prSet>
      <dgm:spPr/>
    </dgm:pt>
    <dgm:pt modelId="{A45F82C3-0FCD-4776-A147-8209BCF899A5}" type="pres">
      <dgm:prSet presAssocID="{3E6EE961-A046-496B-A22F-F4067A3C3322}" presName="childText" presStyleLbl="revTx" presStyleIdx="0" presStyleCnt="5">
        <dgm:presLayoutVars>
          <dgm:bulletEnabled val="1"/>
        </dgm:presLayoutVars>
      </dgm:prSet>
      <dgm:spPr/>
    </dgm:pt>
    <dgm:pt modelId="{2EABFB01-8909-4A0A-9C63-983C7C5E3A38}" type="pres">
      <dgm:prSet presAssocID="{13844ED3-975E-48A8-A9C5-EA263B001728}" presName="parentText" presStyleLbl="node1" presStyleIdx="1" presStyleCnt="5">
        <dgm:presLayoutVars>
          <dgm:chMax val="0"/>
          <dgm:bulletEnabled val="1"/>
        </dgm:presLayoutVars>
      </dgm:prSet>
      <dgm:spPr/>
    </dgm:pt>
    <dgm:pt modelId="{078FC150-8BFD-466F-98CF-D4DD6B362C24}" type="pres">
      <dgm:prSet presAssocID="{13844ED3-975E-48A8-A9C5-EA263B001728}" presName="childText" presStyleLbl="revTx" presStyleIdx="1" presStyleCnt="5">
        <dgm:presLayoutVars>
          <dgm:bulletEnabled val="1"/>
        </dgm:presLayoutVars>
      </dgm:prSet>
      <dgm:spPr/>
    </dgm:pt>
    <dgm:pt modelId="{0881C279-8ED7-4DBA-9B92-5EBEF51F827A}" type="pres">
      <dgm:prSet presAssocID="{F2443867-7F77-4564-8DEB-8B9804E2045D}" presName="parentText" presStyleLbl="node1" presStyleIdx="2" presStyleCnt="5">
        <dgm:presLayoutVars>
          <dgm:chMax val="0"/>
          <dgm:bulletEnabled val="1"/>
        </dgm:presLayoutVars>
      </dgm:prSet>
      <dgm:spPr/>
    </dgm:pt>
    <dgm:pt modelId="{7E972E35-A9DF-42B7-9761-A3073C3BC9E4}" type="pres">
      <dgm:prSet presAssocID="{F2443867-7F77-4564-8DEB-8B9804E2045D}" presName="childText" presStyleLbl="revTx" presStyleIdx="2" presStyleCnt="5">
        <dgm:presLayoutVars>
          <dgm:bulletEnabled val="1"/>
        </dgm:presLayoutVars>
      </dgm:prSet>
      <dgm:spPr/>
    </dgm:pt>
    <dgm:pt modelId="{2877F8D5-8CB7-4B7E-90AC-47BF1E19F1C9}" type="pres">
      <dgm:prSet presAssocID="{3102CC3A-D5F0-4C9C-8CCB-313FF96685B2}" presName="parentText" presStyleLbl="node1" presStyleIdx="3" presStyleCnt="5">
        <dgm:presLayoutVars>
          <dgm:chMax val="0"/>
          <dgm:bulletEnabled val="1"/>
        </dgm:presLayoutVars>
      </dgm:prSet>
      <dgm:spPr/>
    </dgm:pt>
    <dgm:pt modelId="{42A52EDE-CF4A-43B9-9AF7-91AD2018A77E}" type="pres">
      <dgm:prSet presAssocID="{3102CC3A-D5F0-4C9C-8CCB-313FF96685B2}" presName="childText" presStyleLbl="revTx" presStyleIdx="3" presStyleCnt="5">
        <dgm:presLayoutVars>
          <dgm:bulletEnabled val="1"/>
        </dgm:presLayoutVars>
      </dgm:prSet>
      <dgm:spPr/>
    </dgm:pt>
    <dgm:pt modelId="{B9406A87-CC17-4496-9B1B-9464BCA340A7}" type="pres">
      <dgm:prSet presAssocID="{33A53ED1-6DAC-4328-87CE-0F1FAD46C48B}" presName="parentText" presStyleLbl="node1" presStyleIdx="4" presStyleCnt="5">
        <dgm:presLayoutVars>
          <dgm:chMax val="0"/>
          <dgm:bulletEnabled val="1"/>
        </dgm:presLayoutVars>
      </dgm:prSet>
      <dgm:spPr/>
    </dgm:pt>
    <dgm:pt modelId="{50452DF8-4D02-4FB8-9030-8A6E543F0632}" type="pres">
      <dgm:prSet presAssocID="{33A53ED1-6DAC-4328-87CE-0F1FAD46C48B}" presName="childText" presStyleLbl="revTx" presStyleIdx="4" presStyleCnt="5">
        <dgm:presLayoutVars>
          <dgm:bulletEnabled val="1"/>
        </dgm:presLayoutVars>
      </dgm:prSet>
      <dgm:spPr/>
    </dgm:pt>
  </dgm:ptLst>
  <dgm:cxnLst>
    <dgm:cxn modelId="{1C47C809-857F-4A2E-84BE-6063EC5A92F4}" type="presOf" srcId="{13844ED3-975E-48A8-A9C5-EA263B001728}" destId="{2EABFB01-8909-4A0A-9C63-983C7C5E3A38}" srcOrd="0" destOrd="0" presId="urn:microsoft.com/office/officeart/2005/8/layout/vList2"/>
    <dgm:cxn modelId="{2F2C411D-DCF8-470A-8821-E29ED79BE734}" type="presOf" srcId="{3102CC3A-D5F0-4C9C-8CCB-313FF96685B2}" destId="{2877F8D5-8CB7-4B7E-90AC-47BF1E19F1C9}" srcOrd="0" destOrd="0" presId="urn:microsoft.com/office/officeart/2005/8/layout/vList2"/>
    <dgm:cxn modelId="{00397B1D-3898-4747-A34E-73FEBA95FF68}" type="presOf" srcId="{F2443867-7F77-4564-8DEB-8B9804E2045D}" destId="{0881C279-8ED7-4DBA-9B92-5EBEF51F827A}" srcOrd="0" destOrd="0" presId="urn:microsoft.com/office/officeart/2005/8/layout/vList2"/>
    <dgm:cxn modelId="{5A60242A-9E3A-435C-AFB7-81F3EC7E9F3D}" type="presOf" srcId="{3E6EE961-A046-496B-A22F-F4067A3C3322}" destId="{02E3A487-807C-44A7-ABF1-B419E89EF0FB}" srcOrd="0" destOrd="0" presId="urn:microsoft.com/office/officeart/2005/8/layout/vList2"/>
    <dgm:cxn modelId="{3E3BC42C-01E3-4399-B23F-9994D87357DF}" type="presOf" srcId="{C4CC0639-2F26-4FA4-85D0-759E4E261987}" destId="{078FC150-8BFD-466F-98CF-D4DD6B362C24}" srcOrd="0" destOrd="0" presId="urn:microsoft.com/office/officeart/2005/8/layout/vList2"/>
    <dgm:cxn modelId="{FEC94531-CFE4-4666-A917-ECCBE860FC76}" srcId="{9EE82019-1FB8-4683-BC57-15F189BD6BC6}" destId="{3102CC3A-D5F0-4C9C-8CCB-313FF96685B2}" srcOrd="3" destOrd="0" parTransId="{0160E06D-271F-4734-B932-54AAC2DA90EE}" sibTransId="{3D0CD4D6-E8F9-47FA-A38D-098CAC3BC92B}"/>
    <dgm:cxn modelId="{401C7633-5FC2-4BD3-B6D9-01DE5000D200}" srcId="{33A53ED1-6DAC-4328-87CE-0F1FAD46C48B}" destId="{F955CB60-650E-41EA-B30F-B79B12FD22ED}" srcOrd="0" destOrd="0" parTransId="{E4F6938A-D8EC-4386-9EC5-73AB4A02245F}" sibTransId="{4958B302-A08F-4AF2-9944-F0A2E6E749AD}"/>
    <dgm:cxn modelId="{45221B3E-FB16-432C-9954-04E94886A8FF}" type="presOf" srcId="{EC1F83A3-C8E2-4C6B-950E-678C5C454416}" destId="{A45F82C3-0FCD-4776-A147-8209BCF899A5}" srcOrd="0" destOrd="0" presId="urn:microsoft.com/office/officeart/2005/8/layout/vList2"/>
    <dgm:cxn modelId="{32F0CF69-9839-4E34-A2CE-C3D52AD3E8AE}" srcId="{F2443867-7F77-4564-8DEB-8B9804E2045D}" destId="{AD70B73B-A9E3-45D5-ADB6-FAB71754BF91}" srcOrd="0" destOrd="0" parTransId="{3A517270-8BD9-4295-9AAE-7877A01A2CA5}" sibTransId="{3E5242BA-EEA2-43D8-BE86-374723CDD0BC}"/>
    <dgm:cxn modelId="{7E37046E-9726-485E-93DF-8BF10241CEAD}" srcId="{3102CC3A-D5F0-4C9C-8CCB-313FF96685B2}" destId="{CE278550-DB46-4166-8320-694A934E424F}" srcOrd="0" destOrd="0" parTransId="{FCF0613C-3790-42C8-A7E2-D7D487208D7A}" sibTransId="{9F47C677-3874-43DA-85F1-56F80B2429F6}"/>
    <dgm:cxn modelId="{313C1B4E-1FA2-4940-A2D9-6E960C94588B}" srcId="{9EE82019-1FB8-4683-BC57-15F189BD6BC6}" destId="{13844ED3-975E-48A8-A9C5-EA263B001728}" srcOrd="1" destOrd="0" parTransId="{C88C4011-16D8-45E7-8FB4-3C94F524C965}" sibTransId="{9BC07CF6-F86D-4288-A647-1458A5277DA3}"/>
    <dgm:cxn modelId="{08D3C57C-6D70-46E1-8E23-581BE8B1195D}" srcId="{9EE82019-1FB8-4683-BC57-15F189BD6BC6}" destId="{3E6EE961-A046-496B-A22F-F4067A3C3322}" srcOrd="0" destOrd="0" parTransId="{3A7E46AB-4FF9-4475-81F8-E1EB93B51459}" sibTransId="{7D671C82-8248-4BB6-B9C2-9FC29BB14EB2}"/>
    <dgm:cxn modelId="{5F218391-B962-4976-85C2-65F574D6CBE3}" type="presOf" srcId="{33A53ED1-6DAC-4328-87CE-0F1FAD46C48B}" destId="{B9406A87-CC17-4496-9B1B-9464BCA340A7}" srcOrd="0" destOrd="0" presId="urn:microsoft.com/office/officeart/2005/8/layout/vList2"/>
    <dgm:cxn modelId="{A2BF3B95-814E-422D-9FE4-5FD31F92417E}" srcId="{3E6EE961-A046-496B-A22F-F4067A3C3322}" destId="{EC1F83A3-C8E2-4C6B-950E-678C5C454416}" srcOrd="0" destOrd="0" parTransId="{06F66831-0849-4678-AD44-A786FB331F29}" sibTransId="{6559F7F2-5226-4883-837B-D5ED364192AA}"/>
    <dgm:cxn modelId="{5390BC95-9307-400B-8AFA-7857BE9B1A3B}" type="presOf" srcId="{9EE82019-1FB8-4683-BC57-15F189BD6BC6}" destId="{7AB793A8-4D16-4AE3-8657-C3BE6BD8751C}" srcOrd="0" destOrd="0" presId="urn:microsoft.com/office/officeart/2005/8/layout/vList2"/>
    <dgm:cxn modelId="{50406598-A740-41BB-AAEE-0A91921965EB}" srcId="{13844ED3-975E-48A8-A9C5-EA263B001728}" destId="{C4CC0639-2F26-4FA4-85D0-759E4E261987}" srcOrd="0" destOrd="0" parTransId="{D8E45233-5AED-4408-80E0-51D3307B1159}" sibTransId="{C6D1E590-0513-43C2-B068-B24BBECD3719}"/>
    <dgm:cxn modelId="{D8A192AF-90FF-4538-8CA7-A387E05BFF87}" type="presOf" srcId="{F955CB60-650E-41EA-B30F-B79B12FD22ED}" destId="{50452DF8-4D02-4FB8-9030-8A6E543F0632}" srcOrd="0" destOrd="0" presId="urn:microsoft.com/office/officeart/2005/8/layout/vList2"/>
    <dgm:cxn modelId="{ECCACFB8-8D65-41E3-8C7E-4F7CEA1267AD}" type="presOf" srcId="{CE278550-DB46-4166-8320-694A934E424F}" destId="{42A52EDE-CF4A-43B9-9AF7-91AD2018A77E}" srcOrd="0" destOrd="0" presId="urn:microsoft.com/office/officeart/2005/8/layout/vList2"/>
    <dgm:cxn modelId="{FD0546C2-CCD2-47DC-9F92-CD519991C51A}" srcId="{9EE82019-1FB8-4683-BC57-15F189BD6BC6}" destId="{33A53ED1-6DAC-4328-87CE-0F1FAD46C48B}" srcOrd="4" destOrd="0" parTransId="{A7804E44-8A92-4CB9-B374-2A422E653C8A}" sibTransId="{4D85D8E9-ADA1-4E66-B780-33821D41F964}"/>
    <dgm:cxn modelId="{B54042C8-D1E8-4D20-9780-BFEF2FC28F7A}" srcId="{9EE82019-1FB8-4683-BC57-15F189BD6BC6}" destId="{F2443867-7F77-4564-8DEB-8B9804E2045D}" srcOrd="2" destOrd="0" parTransId="{21931C79-E95A-4B4C-BCF9-76E9CC13B4F2}" sibTransId="{2B866E20-F55D-4E10-B829-C9DCCF12F525}"/>
    <dgm:cxn modelId="{C537A4F4-3F9A-442D-8044-5843B2993FF1}" type="presOf" srcId="{AD70B73B-A9E3-45D5-ADB6-FAB71754BF91}" destId="{7E972E35-A9DF-42B7-9761-A3073C3BC9E4}" srcOrd="0" destOrd="0" presId="urn:microsoft.com/office/officeart/2005/8/layout/vList2"/>
    <dgm:cxn modelId="{A65E5574-B898-454A-AD41-C0A020250F49}" type="presParOf" srcId="{7AB793A8-4D16-4AE3-8657-C3BE6BD8751C}" destId="{02E3A487-807C-44A7-ABF1-B419E89EF0FB}" srcOrd="0" destOrd="0" presId="urn:microsoft.com/office/officeart/2005/8/layout/vList2"/>
    <dgm:cxn modelId="{B09F7157-C17A-4EF2-B223-B3AAEE9652E1}" type="presParOf" srcId="{7AB793A8-4D16-4AE3-8657-C3BE6BD8751C}" destId="{A45F82C3-0FCD-4776-A147-8209BCF899A5}" srcOrd="1" destOrd="0" presId="urn:microsoft.com/office/officeart/2005/8/layout/vList2"/>
    <dgm:cxn modelId="{B2ADD0FC-D324-4679-A6A1-89782471E837}" type="presParOf" srcId="{7AB793A8-4D16-4AE3-8657-C3BE6BD8751C}" destId="{2EABFB01-8909-4A0A-9C63-983C7C5E3A38}" srcOrd="2" destOrd="0" presId="urn:microsoft.com/office/officeart/2005/8/layout/vList2"/>
    <dgm:cxn modelId="{0AB919DD-8FFD-4E49-BAC6-852D377C5B3B}" type="presParOf" srcId="{7AB793A8-4D16-4AE3-8657-C3BE6BD8751C}" destId="{078FC150-8BFD-466F-98CF-D4DD6B362C24}" srcOrd="3" destOrd="0" presId="urn:microsoft.com/office/officeart/2005/8/layout/vList2"/>
    <dgm:cxn modelId="{03675C2E-3660-4C9C-831A-A8599CB6B928}" type="presParOf" srcId="{7AB793A8-4D16-4AE3-8657-C3BE6BD8751C}" destId="{0881C279-8ED7-4DBA-9B92-5EBEF51F827A}" srcOrd="4" destOrd="0" presId="urn:microsoft.com/office/officeart/2005/8/layout/vList2"/>
    <dgm:cxn modelId="{75AA6E31-918F-4D99-8007-48C2CCD5A521}" type="presParOf" srcId="{7AB793A8-4D16-4AE3-8657-C3BE6BD8751C}" destId="{7E972E35-A9DF-42B7-9761-A3073C3BC9E4}" srcOrd="5" destOrd="0" presId="urn:microsoft.com/office/officeart/2005/8/layout/vList2"/>
    <dgm:cxn modelId="{D9275CB0-2028-44A3-B1C9-B59E7C04C53C}" type="presParOf" srcId="{7AB793A8-4D16-4AE3-8657-C3BE6BD8751C}" destId="{2877F8D5-8CB7-4B7E-90AC-47BF1E19F1C9}" srcOrd="6" destOrd="0" presId="urn:microsoft.com/office/officeart/2005/8/layout/vList2"/>
    <dgm:cxn modelId="{2D5E2763-F59D-4258-AC90-CBA81DC946EA}" type="presParOf" srcId="{7AB793A8-4D16-4AE3-8657-C3BE6BD8751C}" destId="{42A52EDE-CF4A-43B9-9AF7-91AD2018A77E}" srcOrd="7" destOrd="0" presId="urn:microsoft.com/office/officeart/2005/8/layout/vList2"/>
    <dgm:cxn modelId="{743180F2-906A-4D4A-B134-25C97EBFC5F0}" type="presParOf" srcId="{7AB793A8-4D16-4AE3-8657-C3BE6BD8751C}" destId="{B9406A87-CC17-4496-9B1B-9464BCA340A7}" srcOrd="8" destOrd="0" presId="urn:microsoft.com/office/officeart/2005/8/layout/vList2"/>
    <dgm:cxn modelId="{1A28BAEA-BDF0-4711-953A-9450DF95DB6E}" type="presParOf" srcId="{7AB793A8-4D16-4AE3-8657-C3BE6BD8751C}" destId="{50452DF8-4D02-4FB8-9030-8A6E543F0632}"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A879E9D-2FE9-47B3-ACA6-CD6C468E26E6}"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IN"/>
        </a:p>
      </dgm:t>
    </dgm:pt>
    <dgm:pt modelId="{D17BF59C-1781-434C-AFF0-3E0E8FE2707A}">
      <dgm:prSet/>
      <dgm:spPr>
        <a:solidFill>
          <a:srgbClr val="3F0065"/>
        </a:solidFill>
      </dgm:spPr>
      <dgm:t>
        <a:bodyPr/>
        <a:lstStyle/>
        <a:p>
          <a:r>
            <a:rPr lang="en-US" b="0" i="0" dirty="0">
              <a:latin typeface="Arial" panose="020B0604020202020204" pitchFamily="34" charset="0"/>
              <a:cs typeface="Arial" panose="020B0604020202020204" pitchFamily="34" charset="0"/>
            </a:rPr>
            <a:t>Confidence and Digital Literacy: </a:t>
          </a:r>
          <a:endParaRPr lang="en-IN" dirty="0">
            <a:latin typeface="Arial" panose="020B0604020202020204" pitchFamily="34" charset="0"/>
            <a:cs typeface="Arial" panose="020B0604020202020204" pitchFamily="34" charset="0"/>
          </a:endParaRPr>
        </a:p>
      </dgm:t>
    </dgm:pt>
    <dgm:pt modelId="{F791AFBA-87DC-4C75-8AF6-B96DD7B77BAB}" type="parTrans" cxnId="{858F58CB-4C50-407C-9F1D-1210A94CBAEF}">
      <dgm:prSet/>
      <dgm:spPr/>
      <dgm:t>
        <a:bodyPr/>
        <a:lstStyle/>
        <a:p>
          <a:endParaRPr lang="en-IN"/>
        </a:p>
      </dgm:t>
    </dgm:pt>
    <dgm:pt modelId="{EDA56B49-D5C5-4094-A09F-F8A8148BD42E}" type="sibTrans" cxnId="{858F58CB-4C50-407C-9F1D-1210A94CBAEF}">
      <dgm:prSet/>
      <dgm:spPr/>
      <dgm:t>
        <a:bodyPr/>
        <a:lstStyle/>
        <a:p>
          <a:endParaRPr lang="en-IN"/>
        </a:p>
      </dgm:t>
    </dgm:pt>
    <dgm:pt modelId="{E6FA6B6C-19B7-421D-9691-83BDCFBA9C83}">
      <dgm:prSet/>
      <dgm:spPr>
        <a:solidFill>
          <a:srgbClr val="3F0065"/>
        </a:solidFill>
      </dgm:spPr>
      <dgm:t>
        <a:bodyPr/>
        <a:lstStyle/>
        <a:p>
          <a:r>
            <a:rPr lang="en-US" b="0" i="0" dirty="0">
              <a:latin typeface="Arial" panose="020B0604020202020204" pitchFamily="34" charset="0"/>
              <a:cs typeface="Arial" panose="020B0604020202020204" pitchFamily="34" charset="0"/>
            </a:rPr>
            <a:t>The majority of older people and some health professionals lack confidence or the required digital competence to utilize apps, leading to low take-up or abandonment (Nascimento et al., 2023)</a:t>
          </a:r>
          <a:endParaRPr lang="en-IN" dirty="0">
            <a:latin typeface="Arial" panose="020B0604020202020204" pitchFamily="34" charset="0"/>
            <a:cs typeface="Arial" panose="020B0604020202020204" pitchFamily="34" charset="0"/>
          </a:endParaRPr>
        </a:p>
      </dgm:t>
    </dgm:pt>
    <dgm:pt modelId="{B90419F1-6655-44F5-89DC-3B837CB39E1E}" type="parTrans" cxnId="{74EA5E8A-E37A-4BEB-A55F-BA279AACCE09}">
      <dgm:prSet/>
      <dgm:spPr/>
      <dgm:t>
        <a:bodyPr/>
        <a:lstStyle/>
        <a:p>
          <a:endParaRPr lang="en-IN"/>
        </a:p>
      </dgm:t>
    </dgm:pt>
    <dgm:pt modelId="{FF06ED8F-A32F-49A6-95B8-59F4BC8C3B31}" type="sibTrans" cxnId="{74EA5E8A-E37A-4BEB-A55F-BA279AACCE09}">
      <dgm:prSet/>
      <dgm:spPr/>
      <dgm:t>
        <a:bodyPr/>
        <a:lstStyle/>
        <a:p>
          <a:endParaRPr lang="en-IN"/>
        </a:p>
      </dgm:t>
    </dgm:pt>
    <dgm:pt modelId="{2D7C4DEE-1FFA-4085-871A-6C563F27450B}">
      <dgm:prSet/>
      <dgm:spPr>
        <a:solidFill>
          <a:schemeClr val="accent3">
            <a:lumMod val="75000"/>
          </a:schemeClr>
        </a:solidFill>
      </dgm:spPr>
      <dgm:t>
        <a:bodyPr/>
        <a:lstStyle/>
        <a:p>
          <a:r>
            <a:rPr lang="en-US" b="0" i="0" dirty="0">
              <a:latin typeface="Arial" panose="020B0604020202020204" pitchFamily="34" charset="0"/>
              <a:cs typeface="Arial" panose="020B0604020202020204" pitchFamily="34" charset="0"/>
            </a:rPr>
            <a:t>Training and Support Gaps:</a:t>
          </a:r>
          <a:endParaRPr lang="en-IN" dirty="0">
            <a:latin typeface="Arial" panose="020B0604020202020204" pitchFamily="34" charset="0"/>
            <a:cs typeface="Arial" panose="020B0604020202020204" pitchFamily="34" charset="0"/>
          </a:endParaRPr>
        </a:p>
      </dgm:t>
    </dgm:pt>
    <dgm:pt modelId="{E2AE94B8-B3DC-432E-8F4B-1DEEB83C5F5F}" type="parTrans" cxnId="{061496CF-E242-443D-A861-8807A9818085}">
      <dgm:prSet/>
      <dgm:spPr/>
      <dgm:t>
        <a:bodyPr/>
        <a:lstStyle/>
        <a:p>
          <a:endParaRPr lang="en-IN"/>
        </a:p>
      </dgm:t>
    </dgm:pt>
    <dgm:pt modelId="{649009BF-C3E3-40B6-819D-81DCE9240FBB}" type="sibTrans" cxnId="{061496CF-E242-443D-A861-8807A9818085}">
      <dgm:prSet/>
      <dgm:spPr/>
      <dgm:t>
        <a:bodyPr/>
        <a:lstStyle/>
        <a:p>
          <a:endParaRPr lang="en-IN"/>
        </a:p>
      </dgm:t>
    </dgm:pt>
    <dgm:pt modelId="{303CC876-DFAA-4959-8C74-E5B87E15F788}">
      <dgm:prSet/>
      <dgm:spPr>
        <a:solidFill>
          <a:schemeClr val="accent3">
            <a:lumMod val="75000"/>
          </a:schemeClr>
        </a:solidFill>
      </dgm:spPr>
      <dgm:t>
        <a:bodyPr/>
        <a:lstStyle/>
        <a:p>
          <a:r>
            <a:rPr lang="en-US" b="0" i="0" dirty="0">
              <a:latin typeface="Arial" panose="020B0604020202020204" pitchFamily="34" charset="0"/>
              <a:cs typeface="Arial" panose="020B0604020202020204" pitchFamily="34" charset="0"/>
            </a:rPr>
            <a:t>Inadequate training and insufficient ongoing support can overwhelm or frustrate the users, contributing to decreased usage (</a:t>
          </a:r>
          <a:r>
            <a:rPr lang="en-US" b="0" i="0" dirty="0" err="1">
              <a:latin typeface="Arial" panose="020B0604020202020204" pitchFamily="34" charset="0"/>
              <a:cs typeface="Arial" panose="020B0604020202020204" pitchFamily="34" charset="0"/>
            </a:rPr>
            <a:t>Heijsters</a:t>
          </a:r>
          <a:r>
            <a:rPr lang="en-US" b="0" i="0" dirty="0">
              <a:latin typeface="Arial" panose="020B0604020202020204" pitchFamily="34" charset="0"/>
              <a:cs typeface="Arial" panose="020B0604020202020204" pitchFamily="34" charset="0"/>
            </a:rPr>
            <a:t> et al., 2022)</a:t>
          </a:r>
          <a:endParaRPr lang="en-IN" dirty="0">
            <a:latin typeface="Arial" panose="020B0604020202020204" pitchFamily="34" charset="0"/>
            <a:cs typeface="Arial" panose="020B0604020202020204" pitchFamily="34" charset="0"/>
          </a:endParaRPr>
        </a:p>
      </dgm:t>
    </dgm:pt>
    <dgm:pt modelId="{8474B441-468F-4232-8963-DDF050815FF1}" type="parTrans" cxnId="{355CAEAB-2591-4FAF-9A79-CC0BAE8B8075}">
      <dgm:prSet/>
      <dgm:spPr/>
      <dgm:t>
        <a:bodyPr/>
        <a:lstStyle/>
        <a:p>
          <a:endParaRPr lang="en-IN"/>
        </a:p>
      </dgm:t>
    </dgm:pt>
    <dgm:pt modelId="{782EA99C-91CA-4A84-8D5F-B475A50D6D3C}" type="sibTrans" cxnId="{355CAEAB-2591-4FAF-9A79-CC0BAE8B8075}">
      <dgm:prSet/>
      <dgm:spPr/>
      <dgm:t>
        <a:bodyPr/>
        <a:lstStyle/>
        <a:p>
          <a:endParaRPr lang="en-IN"/>
        </a:p>
      </dgm:t>
    </dgm:pt>
    <dgm:pt modelId="{95573391-C2AD-4C50-AFAB-8DA286DD5C98}">
      <dgm:prSet/>
      <dgm:spPr>
        <a:solidFill>
          <a:srgbClr val="00B050"/>
        </a:solidFill>
      </dgm:spPr>
      <dgm:t>
        <a:bodyPr/>
        <a:lstStyle/>
        <a:p>
          <a:r>
            <a:rPr lang="en-US" b="0" i="0" dirty="0">
              <a:latin typeface="Arial" panose="020B0604020202020204" pitchFamily="34" charset="0"/>
              <a:cs typeface="Arial" panose="020B0604020202020204" pitchFamily="34" charset="0"/>
            </a:rPr>
            <a:t>Resistance to Change:</a:t>
          </a:r>
          <a:endParaRPr lang="en-IN" dirty="0">
            <a:latin typeface="Arial" panose="020B0604020202020204" pitchFamily="34" charset="0"/>
            <a:cs typeface="Arial" panose="020B0604020202020204" pitchFamily="34" charset="0"/>
          </a:endParaRPr>
        </a:p>
      </dgm:t>
    </dgm:pt>
    <dgm:pt modelId="{0716BFE1-9856-4BC3-B6C6-58701E0BA6C8}" type="parTrans" cxnId="{F6EBD533-4114-492B-8BD0-74F23B8EE5AB}">
      <dgm:prSet/>
      <dgm:spPr/>
      <dgm:t>
        <a:bodyPr/>
        <a:lstStyle/>
        <a:p>
          <a:endParaRPr lang="en-IN"/>
        </a:p>
      </dgm:t>
    </dgm:pt>
    <dgm:pt modelId="{DC2F7F66-5D6A-4605-A2B4-2A976BD2FE4B}" type="sibTrans" cxnId="{F6EBD533-4114-492B-8BD0-74F23B8EE5AB}">
      <dgm:prSet/>
      <dgm:spPr/>
      <dgm:t>
        <a:bodyPr/>
        <a:lstStyle/>
        <a:p>
          <a:endParaRPr lang="en-IN"/>
        </a:p>
      </dgm:t>
    </dgm:pt>
    <dgm:pt modelId="{7218CF88-CE60-496E-8699-8A8402B7E92C}">
      <dgm:prSet/>
      <dgm:spPr>
        <a:solidFill>
          <a:srgbClr val="00B050"/>
        </a:solidFill>
      </dgm:spPr>
      <dgm:t>
        <a:bodyPr/>
        <a:lstStyle/>
        <a:p>
          <a:r>
            <a:rPr lang="en-US" b="0" i="0" dirty="0">
              <a:latin typeface="Arial" panose="020B0604020202020204" pitchFamily="34" charset="0"/>
              <a:cs typeface="Arial" panose="020B0604020202020204" pitchFamily="34" charset="0"/>
            </a:rPr>
            <a:t>Psychological obstacles such as technophobia, fear of making mistakes, and concern about losing direct contact with healthcare professionals are common (van der Laan et al., 2024)</a:t>
          </a:r>
          <a:endParaRPr lang="en-IN" dirty="0">
            <a:latin typeface="Arial" panose="020B0604020202020204" pitchFamily="34" charset="0"/>
            <a:cs typeface="Arial" panose="020B0604020202020204" pitchFamily="34" charset="0"/>
          </a:endParaRPr>
        </a:p>
      </dgm:t>
    </dgm:pt>
    <dgm:pt modelId="{482CAA48-2DDD-4465-80C4-CEBA4932CC56}" type="parTrans" cxnId="{B0D7DE58-DAB9-452B-B531-D67511F56C3A}">
      <dgm:prSet/>
      <dgm:spPr/>
      <dgm:t>
        <a:bodyPr/>
        <a:lstStyle/>
        <a:p>
          <a:endParaRPr lang="en-IN"/>
        </a:p>
      </dgm:t>
    </dgm:pt>
    <dgm:pt modelId="{1E4DDE82-B3CE-4451-A66B-0CD167B1449D}" type="sibTrans" cxnId="{B0D7DE58-DAB9-452B-B531-D67511F56C3A}">
      <dgm:prSet/>
      <dgm:spPr/>
      <dgm:t>
        <a:bodyPr/>
        <a:lstStyle/>
        <a:p>
          <a:endParaRPr lang="en-IN"/>
        </a:p>
      </dgm:t>
    </dgm:pt>
    <dgm:pt modelId="{7B75D91C-9AFF-4C0A-B05B-1CC85E822A32}">
      <dgm:prSet/>
      <dgm:spPr>
        <a:solidFill>
          <a:srgbClr val="C00000"/>
        </a:solidFill>
      </dgm:spPr>
      <dgm:t>
        <a:bodyPr/>
        <a:lstStyle/>
        <a:p>
          <a:r>
            <a:rPr lang="en-US" b="0" i="0" dirty="0">
              <a:latin typeface="Arial" panose="020B0604020202020204" pitchFamily="34" charset="0"/>
              <a:cs typeface="Arial" panose="020B0604020202020204" pitchFamily="34" charset="0"/>
            </a:rPr>
            <a:t>Language and Accessibility:</a:t>
          </a:r>
          <a:endParaRPr lang="en-IN" dirty="0">
            <a:latin typeface="Arial" panose="020B0604020202020204" pitchFamily="34" charset="0"/>
            <a:cs typeface="Arial" panose="020B0604020202020204" pitchFamily="34" charset="0"/>
          </a:endParaRPr>
        </a:p>
      </dgm:t>
    </dgm:pt>
    <dgm:pt modelId="{5739FA55-F552-4696-90F2-988484F8C93E}" type="parTrans" cxnId="{940DCE08-D1C3-4586-9308-D67D74364530}">
      <dgm:prSet/>
      <dgm:spPr/>
      <dgm:t>
        <a:bodyPr/>
        <a:lstStyle/>
        <a:p>
          <a:endParaRPr lang="en-IN"/>
        </a:p>
      </dgm:t>
    </dgm:pt>
    <dgm:pt modelId="{0D0A944D-B838-42D1-89C7-47B639F13844}" type="sibTrans" cxnId="{940DCE08-D1C3-4586-9308-D67D74364530}">
      <dgm:prSet/>
      <dgm:spPr/>
      <dgm:t>
        <a:bodyPr/>
        <a:lstStyle/>
        <a:p>
          <a:endParaRPr lang="en-IN"/>
        </a:p>
      </dgm:t>
    </dgm:pt>
    <dgm:pt modelId="{D100418D-ABBE-450E-8EE3-3D0D4FDB6EEB}">
      <dgm:prSet/>
      <dgm:spPr>
        <a:solidFill>
          <a:srgbClr val="C00000"/>
        </a:solidFill>
      </dgm:spPr>
      <dgm:t>
        <a:bodyPr/>
        <a:lstStyle/>
        <a:p>
          <a:r>
            <a:rPr lang="en-US" b="0" i="0" dirty="0">
              <a:latin typeface="Arial" panose="020B0604020202020204" pitchFamily="34" charset="0"/>
              <a:cs typeface="Arial" panose="020B0604020202020204" pitchFamily="34" charset="0"/>
            </a:rPr>
            <a:t>Apps that are not offered in several languages or are not accessible to individuals with visual or cognitive disabilities may marginalize vulnerable populations (NICE, 2023).</a:t>
          </a:r>
          <a:endParaRPr lang="en-IN" dirty="0">
            <a:latin typeface="Arial" panose="020B0604020202020204" pitchFamily="34" charset="0"/>
            <a:cs typeface="Arial" panose="020B0604020202020204" pitchFamily="34" charset="0"/>
          </a:endParaRPr>
        </a:p>
      </dgm:t>
    </dgm:pt>
    <dgm:pt modelId="{0C7B1101-1BB9-43C6-95D6-44A4FF1CDD9D}" type="parTrans" cxnId="{2AAADED5-4E7A-422C-92FA-A2E04E6783DE}">
      <dgm:prSet/>
      <dgm:spPr/>
      <dgm:t>
        <a:bodyPr/>
        <a:lstStyle/>
        <a:p>
          <a:endParaRPr lang="en-IN"/>
        </a:p>
      </dgm:t>
    </dgm:pt>
    <dgm:pt modelId="{BDA7D8CA-3F2D-4B29-83D4-6AE05A5912E2}" type="sibTrans" cxnId="{2AAADED5-4E7A-422C-92FA-A2E04E6783DE}">
      <dgm:prSet/>
      <dgm:spPr/>
      <dgm:t>
        <a:bodyPr/>
        <a:lstStyle/>
        <a:p>
          <a:endParaRPr lang="en-IN"/>
        </a:p>
      </dgm:t>
    </dgm:pt>
    <dgm:pt modelId="{42DFD680-3E8B-41E4-BA8A-DB286D3F6F27}">
      <dgm:prSet/>
      <dgm:spPr>
        <a:solidFill>
          <a:srgbClr val="4B4B4B"/>
        </a:solidFill>
      </dgm:spPr>
      <dgm:t>
        <a:bodyPr/>
        <a:lstStyle/>
        <a:p>
          <a:r>
            <a:rPr lang="en-US" b="0" i="0" dirty="0">
              <a:latin typeface="Arial" panose="020B0604020202020204" pitchFamily="34" charset="0"/>
              <a:cs typeface="Arial" panose="020B0604020202020204" pitchFamily="34" charset="0"/>
            </a:rPr>
            <a:t>Privacy and Trust: </a:t>
          </a:r>
          <a:endParaRPr lang="en-IN" dirty="0">
            <a:latin typeface="Arial" panose="020B0604020202020204" pitchFamily="34" charset="0"/>
            <a:cs typeface="Arial" panose="020B0604020202020204" pitchFamily="34" charset="0"/>
          </a:endParaRPr>
        </a:p>
      </dgm:t>
    </dgm:pt>
    <dgm:pt modelId="{C67A4A3D-14DA-4B48-82BD-693405AA8CD3}" type="parTrans" cxnId="{8922FD49-FF6B-46BF-8D60-F8CCEFFE67D0}">
      <dgm:prSet/>
      <dgm:spPr/>
      <dgm:t>
        <a:bodyPr/>
        <a:lstStyle/>
        <a:p>
          <a:endParaRPr lang="en-IN"/>
        </a:p>
      </dgm:t>
    </dgm:pt>
    <dgm:pt modelId="{D172DD60-9F36-44D6-A548-592642A0F2E4}" type="sibTrans" cxnId="{8922FD49-FF6B-46BF-8D60-F8CCEFFE67D0}">
      <dgm:prSet/>
      <dgm:spPr/>
      <dgm:t>
        <a:bodyPr/>
        <a:lstStyle/>
        <a:p>
          <a:endParaRPr lang="en-IN"/>
        </a:p>
      </dgm:t>
    </dgm:pt>
    <dgm:pt modelId="{F1AB7BDE-1554-45AE-9EFB-38D84A173C4B}">
      <dgm:prSet/>
      <dgm:spPr>
        <a:solidFill>
          <a:srgbClr val="4B4B4B"/>
        </a:solidFill>
      </dgm:spPr>
      <dgm:t>
        <a:bodyPr/>
        <a:lstStyle/>
        <a:p>
          <a:r>
            <a:rPr lang="en-US" b="0" i="0" dirty="0">
              <a:latin typeface="Arial" panose="020B0604020202020204" pitchFamily="34" charset="0"/>
              <a:cs typeface="Arial" panose="020B0604020202020204" pitchFamily="34" charset="0"/>
            </a:rPr>
            <a:t>Fear of data privacy, security violation, and misuse of personal health information prevents patients and professionals from utilizing digital health tools (WHO, 2019).</a:t>
          </a:r>
          <a:endParaRPr lang="en-IN" dirty="0">
            <a:latin typeface="Arial" panose="020B0604020202020204" pitchFamily="34" charset="0"/>
            <a:cs typeface="Arial" panose="020B0604020202020204" pitchFamily="34" charset="0"/>
          </a:endParaRPr>
        </a:p>
      </dgm:t>
    </dgm:pt>
    <dgm:pt modelId="{3A3DC625-8932-4996-AD90-CAC31B62765E}" type="parTrans" cxnId="{9C35955D-96F8-45F1-B32D-8DEFB54DEAC4}">
      <dgm:prSet/>
      <dgm:spPr/>
      <dgm:t>
        <a:bodyPr/>
        <a:lstStyle/>
        <a:p>
          <a:endParaRPr lang="en-IN"/>
        </a:p>
      </dgm:t>
    </dgm:pt>
    <dgm:pt modelId="{FAF3E0DE-0DC7-4836-B5F4-8EF64DF94D80}" type="sibTrans" cxnId="{9C35955D-96F8-45F1-B32D-8DEFB54DEAC4}">
      <dgm:prSet/>
      <dgm:spPr/>
      <dgm:t>
        <a:bodyPr/>
        <a:lstStyle/>
        <a:p>
          <a:endParaRPr lang="en-IN"/>
        </a:p>
      </dgm:t>
    </dgm:pt>
    <dgm:pt modelId="{348CB23F-129C-42F5-8EA8-CECD6A160D80}" type="pres">
      <dgm:prSet presAssocID="{DA879E9D-2FE9-47B3-ACA6-CD6C468E26E6}" presName="linearFlow" presStyleCnt="0">
        <dgm:presLayoutVars>
          <dgm:dir/>
          <dgm:resizeHandles val="exact"/>
        </dgm:presLayoutVars>
      </dgm:prSet>
      <dgm:spPr/>
    </dgm:pt>
    <dgm:pt modelId="{0478CCA1-F2D8-4FE7-81A9-437812FDFC82}" type="pres">
      <dgm:prSet presAssocID="{D17BF59C-1781-434C-AFF0-3E0E8FE2707A}" presName="composite" presStyleCnt="0"/>
      <dgm:spPr/>
    </dgm:pt>
    <dgm:pt modelId="{9B5954C2-A11A-4ECB-9D83-F2D30FA96389}" type="pres">
      <dgm:prSet presAssocID="{D17BF59C-1781-434C-AFF0-3E0E8FE2707A}" presName="imgShp" presStyleLbl="fgImgPlac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l="-36000" r="-36000"/>
          </a:stretch>
        </a:blipFill>
      </dgm:spPr>
    </dgm:pt>
    <dgm:pt modelId="{6B4D4610-F1E2-4E33-A781-ABDA19227ED0}" type="pres">
      <dgm:prSet presAssocID="{D17BF59C-1781-434C-AFF0-3E0E8FE2707A}" presName="txShp" presStyleLbl="node1" presStyleIdx="0" presStyleCnt="5">
        <dgm:presLayoutVars>
          <dgm:bulletEnabled val="1"/>
        </dgm:presLayoutVars>
      </dgm:prSet>
      <dgm:spPr/>
    </dgm:pt>
    <dgm:pt modelId="{75F4AB9A-CE8C-4DA1-91B8-8BFBF2231666}" type="pres">
      <dgm:prSet presAssocID="{EDA56B49-D5C5-4094-A09F-F8A8148BD42E}" presName="spacing" presStyleCnt="0"/>
      <dgm:spPr/>
    </dgm:pt>
    <dgm:pt modelId="{B64D4788-D692-4F2B-9AE7-D69E6A77AF86}" type="pres">
      <dgm:prSet presAssocID="{2D7C4DEE-1FFA-4085-871A-6C563F27450B}" presName="composite" presStyleCnt="0"/>
      <dgm:spPr/>
    </dgm:pt>
    <dgm:pt modelId="{FDBA10A9-5281-4275-8E64-1E1D268DD45E}" type="pres">
      <dgm:prSet presAssocID="{2D7C4DEE-1FFA-4085-871A-6C563F27450B}" presName="imgShp" presStyleLbl="fgImgPlac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l="-50000" r="-50000"/>
          </a:stretch>
        </a:blipFill>
      </dgm:spPr>
    </dgm:pt>
    <dgm:pt modelId="{36222177-3226-4E7E-B1F3-E5863B1E6459}" type="pres">
      <dgm:prSet presAssocID="{2D7C4DEE-1FFA-4085-871A-6C563F27450B}" presName="txShp" presStyleLbl="node1" presStyleIdx="1" presStyleCnt="5">
        <dgm:presLayoutVars>
          <dgm:bulletEnabled val="1"/>
        </dgm:presLayoutVars>
      </dgm:prSet>
      <dgm:spPr/>
    </dgm:pt>
    <dgm:pt modelId="{A3371733-D21A-43CD-9044-06EDF11851DA}" type="pres">
      <dgm:prSet presAssocID="{649009BF-C3E3-40B6-819D-81DCE9240FBB}" presName="spacing" presStyleCnt="0"/>
      <dgm:spPr/>
    </dgm:pt>
    <dgm:pt modelId="{B9A51514-5C1D-4DE3-BD74-04C408F39C13}" type="pres">
      <dgm:prSet presAssocID="{95573391-C2AD-4C50-AFAB-8DA286DD5C98}" presName="composite" presStyleCnt="0"/>
      <dgm:spPr/>
    </dgm:pt>
    <dgm:pt modelId="{4CA85E72-5C6B-448E-8ACB-4B1DBB253BD2}" type="pres">
      <dgm:prSet presAssocID="{95573391-C2AD-4C50-AFAB-8DA286DD5C98}" presName="imgShp" presStyleLbl="fgImgPlac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pt>
    <dgm:pt modelId="{28262DFE-C309-4DF7-869A-FC5A0E3DAC02}" type="pres">
      <dgm:prSet presAssocID="{95573391-C2AD-4C50-AFAB-8DA286DD5C98}" presName="txShp" presStyleLbl="node1" presStyleIdx="2" presStyleCnt="5">
        <dgm:presLayoutVars>
          <dgm:bulletEnabled val="1"/>
        </dgm:presLayoutVars>
      </dgm:prSet>
      <dgm:spPr/>
    </dgm:pt>
    <dgm:pt modelId="{AB4115C9-6E60-411E-9635-9AC36FBE2A0D}" type="pres">
      <dgm:prSet presAssocID="{DC2F7F66-5D6A-4605-A2B4-2A976BD2FE4B}" presName="spacing" presStyleCnt="0"/>
      <dgm:spPr/>
    </dgm:pt>
    <dgm:pt modelId="{424E4152-0E56-4444-9004-EED1EBD727E2}" type="pres">
      <dgm:prSet presAssocID="{7B75D91C-9AFF-4C0A-B05B-1CC85E822A32}" presName="composite" presStyleCnt="0"/>
      <dgm:spPr/>
    </dgm:pt>
    <dgm:pt modelId="{2C305788-D9D8-4923-8C37-8601758B9639}" type="pres">
      <dgm:prSet presAssocID="{7B75D91C-9AFF-4C0A-B05B-1CC85E822A32}" presName="imgShp" presStyleLbl="fgImgPlac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17000" r="-17000"/>
          </a:stretch>
        </a:blipFill>
      </dgm:spPr>
    </dgm:pt>
    <dgm:pt modelId="{29FBAC14-7363-4B33-9AC6-172B375DBBEB}" type="pres">
      <dgm:prSet presAssocID="{7B75D91C-9AFF-4C0A-B05B-1CC85E822A32}" presName="txShp" presStyleLbl="node1" presStyleIdx="3" presStyleCnt="5">
        <dgm:presLayoutVars>
          <dgm:bulletEnabled val="1"/>
        </dgm:presLayoutVars>
      </dgm:prSet>
      <dgm:spPr/>
    </dgm:pt>
    <dgm:pt modelId="{BA3C1F9C-27E1-4B8D-ACDC-05E9B64694E9}" type="pres">
      <dgm:prSet presAssocID="{0D0A944D-B838-42D1-89C7-47B639F13844}" presName="spacing" presStyleCnt="0"/>
      <dgm:spPr/>
    </dgm:pt>
    <dgm:pt modelId="{38F605B6-39D6-42CD-85E7-276BF76EBFCC}" type="pres">
      <dgm:prSet presAssocID="{42DFD680-3E8B-41E4-BA8A-DB286D3F6F27}" presName="composite" presStyleCnt="0"/>
      <dgm:spPr/>
    </dgm:pt>
    <dgm:pt modelId="{F47CCEE8-A588-4C41-8705-FA39D71C9566}" type="pres">
      <dgm:prSet presAssocID="{42DFD680-3E8B-41E4-BA8A-DB286D3F6F27}" presName="imgShp" presStyleLbl="fgImgPlac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l="-25000" r="-25000"/>
          </a:stretch>
        </a:blipFill>
      </dgm:spPr>
    </dgm:pt>
    <dgm:pt modelId="{25D58C12-8C9A-4971-8F91-88F8FC2C6D9A}" type="pres">
      <dgm:prSet presAssocID="{42DFD680-3E8B-41E4-BA8A-DB286D3F6F27}" presName="txShp" presStyleLbl="node1" presStyleIdx="4" presStyleCnt="5">
        <dgm:presLayoutVars>
          <dgm:bulletEnabled val="1"/>
        </dgm:presLayoutVars>
      </dgm:prSet>
      <dgm:spPr/>
    </dgm:pt>
  </dgm:ptLst>
  <dgm:cxnLst>
    <dgm:cxn modelId="{940DCE08-D1C3-4586-9308-D67D74364530}" srcId="{DA879E9D-2FE9-47B3-ACA6-CD6C468E26E6}" destId="{7B75D91C-9AFF-4C0A-B05B-1CC85E822A32}" srcOrd="3" destOrd="0" parTransId="{5739FA55-F552-4696-90F2-988484F8C93E}" sibTransId="{0D0A944D-B838-42D1-89C7-47B639F13844}"/>
    <dgm:cxn modelId="{C3DA332F-85E8-46D6-BFDB-9EA6914F00A3}" type="presOf" srcId="{7B75D91C-9AFF-4C0A-B05B-1CC85E822A32}" destId="{29FBAC14-7363-4B33-9AC6-172B375DBBEB}" srcOrd="0" destOrd="0" presId="urn:microsoft.com/office/officeart/2005/8/layout/vList3"/>
    <dgm:cxn modelId="{E5BC8D33-4467-48DF-817D-7FEB0E8D0614}" type="presOf" srcId="{D17BF59C-1781-434C-AFF0-3E0E8FE2707A}" destId="{6B4D4610-F1E2-4E33-A781-ABDA19227ED0}" srcOrd="0" destOrd="0" presId="urn:microsoft.com/office/officeart/2005/8/layout/vList3"/>
    <dgm:cxn modelId="{F6EBD533-4114-492B-8BD0-74F23B8EE5AB}" srcId="{DA879E9D-2FE9-47B3-ACA6-CD6C468E26E6}" destId="{95573391-C2AD-4C50-AFAB-8DA286DD5C98}" srcOrd="2" destOrd="0" parTransId="{0716BFE1-9856-4BC3-B6C6-58701E0BA6C8}" sibTransId="{DC2F7F66-5D6A-4605-A2B4-2A976BD2FE4B}"/>
    <dgm:cxn modelId="{F5118536-2669-4E16-A2E3-CA1834E36EC8}" type="presOf" srcId="{E6FA6B6C-19B7-421D-9691-83BDCFBA9C83}" destId="{6B4D4610-F1E2-4E33-A781-ABDA19227ED0}" srcOrd="0" destOrd="1" presId="urn:microsoft.com/office/officeart/2005/8/layout/vList3"/>
    <dgm:cxn modelId="{9F229E3F-8653-45ED-A9CF-B7943086A852}" type="presOf" srcId="{2D7C4DEE-1FFA-4085-871A-6C563F27450B}" destId="{36222177-3226-4E7E-B1F3-E5863B1E6459}" srcOrd="0" destOrd="0" presId="urn:microsoft.com/office/officeart/2005/8/layout/vList3"/>
    <dgm:cxn modelId="{9C35955D-96F8-45F1-B32D-8DEFB54DEAC4}" srcId="{42DFD680-3E8B-41E4-BA8A-DB286D3F6F27}" destId="{F1AB7BDE-1554-45AE-9EFB-38D84A173C4B}" srcOrd="0" destOrd="0" parTransId="{3A3DC625-8932-4996-AD90-CAC31B62765E}" sibTransId="{FAF3E0DE-0DC7-4836-B5F4-8EF64DF94D80}"/>
    <dgm:cxn modelId="{D68A9543-6839-435B-81B3-31A82E0EB1BE}" type="presOf" srcId="{7218CF88-CE60-496E-8699-8A8402B7E92C}" destId="{28262DFE-C309-4DF7-869A-FC5A0E3DAC02}" srcOrd="0" destOrd="1" presId="urn:microsoft.com/office/officeart/2005/8/layout/vList3"/>
    <dgm:cxn modelId="{5B524365-346D-4E9E-A96C-32E85624D4B7}" type="presOf" srcId="{F1AB7BDE-1554-45AE-9EFB-38D84A173C4B}" destId="{25D58C12-8C9A-4971-8F91-88F8FC2C6D9A}" srcOrd="0" destOrd="1" presId="urn:microsoft.com/office/officeart/2005/8/layout/vList3"/>
    <dgm:cxn modelId="{8922FD49-FF6B-46BF-8D60-F8CCEFFE67D0}" srcId="{DA879E9D-2FE9-47B3-ACA6-CD6C468E26E6}" destId="{42DFD680-3E8B-41E4-BA8A-DB286D3F6F27}" srcOrd="4" destOrd="0" parTransId="{C67A4A3D-14DA-4B48-82BD-693405AA8CD3}" sibTransId="{D172DD60-9F36-44D6-A548-592642A0F2E4}"/>
    <dgm:cxn modelId="{D436DE52-7671-4E0F-B66A-1FD093F226BE}" type="presOf" srcId="{DA879E9D-2FE9-47B3-ACA6-CD6C468E26E6}" destId="{348CB23F-129C-42F5-8EA8-CECD6A160D80}" srcOrd="0" destOrd="0" presId="urn:microsoft.com/office/officeart/2005/8/layout/vList3"/>
    <dgm:cxn modelId="{B0D7DE58-DAB9-452B-B531-D67511F56C3A}" srcId="{95573391-C2AD-4C50-AFAB-8DA286DD5C98}" destId="{7218CF88-CE60-496E-8699-8A8402B7E92C}" srcOrd="0" destOrd="0" parTransId="{482CAA48-2DDD-4465-80C4-CEBA4932CC56}" sibTransId="{1E4DDE82-B3CE-4451-A66B-0CD167B1449D}"/>
    <dgm:cxn modelId="{74EA5E8A-E37A-4BEB-A55F-BA279AACCE09}" srcId="{D17BF59C-1781-434C-AFF0-3E0E8FE2707A}" destId="{E6FA6B6C-19B7-421D-9691-83BDCFBA9C83}" srcOrd="0" destOrd="0" parTransId="{B90419F1-6655-44F5-89DC-3B837CB39E1E}" sibTransId="{FF06ED8F-A32F-49A6-95B8-59F4BC8C3B31}"/>
    <dgm:cxn modelId="{8F6BD48C-62E7-4632-A03B-3A282219D1BC}" type="presOf" srcId="{42DFD680-3E8B-41E4-BA8A-DB286D3F6F27}" destId="{25D58C12-8C9A-4971-8F91-88F8FC2C6D9A}" srcOrd="0" destOrd="0" presId="urn:microsoft.com/office/officeart/2005/8/layout/vList3"/>
    <dgm:cxn modelId="{1D0FCC92-FB94-46A9-9017-B9D088ACE10B}" type="presOf" srcId="{95573391-C2AD-4C50-AFAB-8DA286DD5C98}" destId="{28262DFE-C309-4DF7-869A-FC5A0E3DAC02}" srcOrd="0" destOrd="0" presId="urn:microsoft.com/office/officeart/2005/8/layout/vList3"/>
    <dgm:cxn modelId="{C3EFA39B-48DD-4DC2-8668-DA708DB783B5}" type="presOf" srcId="{303CC876-DFAA-4959-8C74-E5B87E15F788}" destId="{36222177-3226-4E7E-B1F3-E5863B1E6459}" srcOrd="0" destOrd="1" presId="urn:microsoft.com/office/officeart/2005/8/layout/vList3"/>
    <dgm:cxn modelId="{355CAEAB-2591-4FAF-9A79-CC0BAE8B8075}" srcId="{2D7C4DEE-1FFA-4085-871A-6C563F27450B}" destId="{303CC876-DFAA-4959-8C74-E5B87E15F788}" srcOrd="0" destOrd="0" parTransId="{8474B441-468F-4232-8963-DDF050815FF1}" sibTransId="{782EA99C-91CA-4A84-8D5F-B475A50D6D3C}"/>
    <dgm:cxn modelId="{858F58CB-4C50-407C-9F1D-1210A94CBAEF}" srcId="{DA879E9D-2FE9-47B3-ACA6-CD6C468E26E6}" destId="{D17BF59C-1781-434C-AFF0-3E0E8FE2707A}" srcOrd="0" destOrd="0" parTransId="{F791AFBA-87DC-4C75-8AF6-B96DD7B77BAB}" sibTransId="{EDA56B49-D5C5-4094-A09F-F8A8148BD42E}"/>
    <dgm:cxn modelId="{061496CF-E242-443D-A861-8807A9818085}" srcId="{DA879E9D-2FE9-47B3-ACA6-CD6C468E26E6}" destId="{2D7C4DEE-1FFA-4085-871A-6C563F27450B}" srcOrd="1" destOrd="0" parTransId="{E2AE94B8-B3DC-432E-8F4B-1DEEB83C5F5F}" sibTransId="{649009BF-C3E3-40B6-819D-81DCE9240FBB}"/>
    <dgm:cxn modelId="{2AAADED5-4E7A-422C-92FA-A2E04E6783DE}" srcId="{7B75D91C-9AFF-4C0A-B05B-1CC85E822A32}" destId="{D100418D-ABBE-450E-8EE3-3D0D4FDB6EEB}" srcOrd="0" destOrd="0" parTransId="{0C7B1101-1BB9-43C6-95D6-44A4FF1CDD9D}" sibTransId="{BDA7D8CA-3F2D-4B29-83D4-6AE05A5912E2}"/>
    <dgm:cxn modelId="{591D07FE-B810-4A42-AE27-085DFB74F899}" type="presOf" srcId="{D100418D-ABBE-450E-8EE3-3D0D4FDB6EEB}" destId="{29FBAC14-7363-4B33-9AC6-172B375DBBEB}" srcOrd="0" destOrd="1" presId="urn:microsoft.com/office/officeart/2005/8/layout/vList3"/>
    <dgm:cxn modelId="{1CE87CE6-AC47-44EA-8E68-FB7231C40057}" type="presParOf" srcId="{348CB23F-129C-42F5-8EA8-CECD6A160D80}" destId="{0478CCA1-F2D8-4FE7-81A9-437812FDFC82}" srcOrd="0" destOrd="0" presId="urn:microsoft.com/office/officeart/2005/8/layout/vList3"/>
    <dgm:cxn modelId="{5B7BF802-B6CA-4B5E-8308-577ECF70CC44}" type="presParOf" srcId="{0478CCA1-F2D8-4FE7-81A9-437812FDFC82}" destId="{9B5954C2-A11A-4ECB-9D83-F2D30FA96389}" srcOrd="0" destOrd="0" presId="urn:microsoft.com/office/officeart/2005/8/layout/vList3"/>
    <dgm:cxn modelId="{5D3DE7D6-1E06-4410-B636-2972178C418D}" type="presParOf" srcId="{0478CCA1-F2D8-4FE7-81A9-437812FDFC82}" destId="{6B4D4610-F1E2-4E33-A781-ABDA19227ED0}" srcOrd="1" destOrd="0" presId="urn:microsoft.com/office/officeart/2005/8/layout/vList3"/>
    <dgm:cxn modelId="{EA109D10-1C67-4772-869F-02569333C1C9}" type="presParOf" srcId="{348CB23F-129C-42F5-8EA8-CECD6A160D80}" destId="{75F4AB9A-CE8C-4DA1-91B8-8BFBF2231666}" srcOrd="1" destOrd="0" presId="urn:microsoft.com/office/officeart/2005/8/layout/vList3"/>
    <dgm:cxn modelId="{AEC4E5FC-4E39-481D-9FAE-67844776B66E}" type="presParOf" srcId="{348CB23F-129C-42F5-8EA8-CECD6A160D80}" destId="{B64D4788-D692-4F2B-9AE7-D69E6A77AF86}" srcOrd="2" destOrd="0" presId="urn:microsoft.com/office/officeart/2005/8/layout/vList3"/>
    <dgm:cxn modelId="{6CD1220E-8D47-44B4-8421-7C8D46B9FAB3}" type="presParOf" srcId="{B64D4788-D692-4F2B-9AE7-D69E6A77AF86}" destId="{FDBA10A9-5281-4275-8E64-1E1D268DD45E}" srcOrd="0" destOrd="0" presId="urn:microsoft.com/office/officeart/2005/8/layout/vList3"/>
    <dgm:cxn modelId="{938F3BB7-635E-46C7-9FD1-B6F97CE0FD67}" type="presParOf" srcId="{B64D4788-D692-4F2B-9AE7-D69E6A77AF86}" destId="{36222177-3226-4E7E-B1F3-E5863B1E6459}" srcOrd="1" destOrd="0" presId="urn:microsoft.com/office/officeart/2005/8/layout/vList3"/>
    <dgm:cxn modelId="{EF25C314-EC83-4867-A614-C46FD6223156}" type="presParOf" srcId="{348CB23F-129C-42F5-8EA8-CECD6A160D80}" destId="{A3371733-D21A-43CD-9044-06EDF11851DA}" srcOrd="3" destOrd="0" presId="urn:microsoft.com/office/officeart/2005/8/layout/vList3"/>
    <dgm:cxn modelId="{69F54844-8B56-4D64-9B8F-2785309B9F8A}" type="presParOf" srcId="{348CB23F-129C-42F5-8EA8-CECD6A160D80}" destId="{B9A51514-5C1D-4DE3-BD74-04C408F39C13}" srcOrd="4" destOrd="0" presId="urn:microsoft.com/office/officeart/2005/8/layout/vList3"/>
    <dgm:cxn modelId="{E595FF48-56C0-4577-BBD3-3892C01045F4}" type="presParOf" srcId="{B9A51514-5C1D-4DE3-BD74-04C408F39C13}" destId="{4CA85E72-5C6B-448E-8ACB-4B1DBB253BD2}" srcOrd="0" destOrd="0" presId="urn:microsoft.com/office/officeart/2005/8/layout/vList3"/>
    <dgm:cxn modelId="{2D1AE111-6F12-4382-8C4C-274CF574BE1F}" type="presParOf" srcId="{B9A51514-5C1D-4DE3-BD74-04C408F39C13}" destId="{28262DFE-C309-4DF7-869A-FC5A0E3DAC02}" srcOrd="1" destOrd="0" presId="urn:microsoft.com/office/officeart/2005/8/layout/vList3"/>
    <dgm:cxn modelId="{E26D9E06-463B-4FC2-AD4C-5F832B296093}" type="presParOf" srcId="{348CB23F-129C-42F5-8EA8-CECD6A160D80}" destId="{AB4115C9-6E60-411E-9635-9AC36FBE2A0D}" srcOrd="5" destOrd="0" presId="urn:microsoft.com/office/officeart/2005/8/layout/vList3"/>
    <dgm:cxn modelId="{548347B1-3310-4FCE-A7E9-4C932B7B4097}" type="presParOf" srcId="{348CB23F-129C-42F5-8EA8-CECD6A160D80}" destId="{424E4152-0E56-4444-9004-EED1EBD727E2}" srcOrd="6" destOrd="0" presId="urn:microsoft.com/office/officeart/2005/8/layout/vList3"/>
    <dgm:cxn modelId="{6A36DFD4-6FC5-4042-A9B9-85BE0A2F9979}" type="presParOf" srcId="{424E4152-0E56-4444-9004-EED1EBD727E2}" destId="{2C305788-D9D8-4923-8C37-8601758B9639}" srcOrd="0" destOrd="0" presId="urn:microsoft.com/office/officeart/2005/8/layout/vList3"/>
    <dgm:cxn modelId="{D5F49AF6-BBB7-462F-A3BE-21826C47941D}" type="presParOf" srcId="{424E4152-0E56-4444-9004-EED1EBD727E2}" destId="{29FBAC14-7363-4B33-9AC6-172B375DBBEB}" srcOrd="1" destOrd="0" presId="urn:microsoft.com/office/officeart/2005/8/layout/vList3"/>
    <dgm:cxn modelId="{82E5CFD2-8E76-41E7-828B-A643356308D0}" type="presParOf" srcId="{348CB23F-129C-42F5-8EA8-CECD6A160D80}" destId="{BA3C1F9C-27E1-4B8D-ACDC-05E9B64694E9}" srcOrd="7" destOrd="0" presId="urn:microsoft.com/office/officeart/2005/8/layout/vList3"/>
    <dgm:cxn modelId="{3D372F67-4CC0-4673-BC9B-2559E38DD330}" type="presParOf" srcId="{348CB23F-129C-42F5-8EA8-CECD6A160D80}" destId="{38F605B6-39D6-42CD-85E7-276BF76EBFCC}" srcOrd="8" destOrd="0" presId="urn:microsoft.com/office/officeart/2005/8/layout/vList3"/>
    <dgm:cxn modelId="{FD6DA541-277E-4830-B275-A34D99EC2325}" type="presParOf" srcId="{38F605B6-39D6-42CD-85E7-276BF76EBFCC}" destId="{F47CCEE8-A588-4C41-8705-FA39D71C9566}" srcOrd="0" destOrd="0" presId="urn:microsoft.com/office/officeart/2005/8/layout/vList3"/>
    <dgm:cxn modelId="{A4B12514-2AA1-4F97-BB05-2E4A8A1DC40B}" type="presParOf" srcId="{38F605B6-39D6-42CD-85E7-276BF76EBFCC}" destId="{25D58C12-8C9A-4971-8F91-88F8FC2C6D9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AD0E1BA-3863-4720-A8A2-7CC0E3EA3B3A}"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IN"/>
        </a:p>
      </dgm:t>
    </dgm:pt>
    <dgm:pt modelId="{686F9BB5-8998-4A1E-AA84-496C787F717B}">
      <dgm:prSet/>
      <dgm:spPr>
        <a:solidFill>
          <a:schemeClr val="accent4">
            <a:lumMod val="75000"/>
          </a:schemeClr>
        </a:solidFill>
      </dgm:spPr>
      <dgm:t>
        <a:bodyPr/>
        <a:lstStyle/>
        <a:p>
          <a:r>
            <a:rPr lang="en-US" b="0" i="0" dirty="0">
              <a:latin typeface="Arial" panose="020B0604020202020204" pitchFamily="34" charset="0"/>
              <a:cs typeface="Arial" panose="020B0604020202020204" pitchFamily="34" charset="0"/>
            </a:rPr>
            <a:t>Hardware and Infrastructure:</a:t>
          </a:r>
          <a:endParaRPr lang="en-IN" dirty="0">
            <a:latin typeface="Arial" panose="020B0604020202020204" pitchFamily="34" charset="0"/>
            <a:cs typeface="Arial" panose="020B0604020202020204" pitchFamily="34" charset="0"/>
          </a:endParaRPr>
        </a:p>
      </dgm:t>
    </dgm:pt>
    <dgm:pt modelId="{F9ABEDEA-ABA7-4567-9844-1A17BE520116}" type="parTrans" cxnId="{8329FB56-890D-416F-8E59-1999642D53FB}">
      <dgm:prSet/>
      <dgm:spPr/>
      <dgm:t>
        <a:bodyPr/>
        <a:lstStyle/>
        <a:p>
          <a:endParaRPr lang="en-IN"/>
        </a:p>
      </dgm:t>
    </dgm:pt>
    <dgm:pt modelId="{D1691E18-6950-4E7D-8AC4-445BCDFD8B13}" type="sibTrans" cxnId="{8329FB56-890D-416F-8E59-1999642D53FB}">
      <dgm:prSet/>
      <dgm:spPr/>
      <dgm:t>
        <a:bodyPr/>
        <a:lstStyle/>
        <a:p>
          <a:endParaRPr lang="en-IN"/>
        </a:p>
      </dgm:t>
    </dgm:pt>
    <dgm:pt modelId="{29AF12FA-8FB5-4CD2-AE24-B43D01B66468}">
      <dgm:prSet/>
      <dgm:spPr>
        <a:solidFill>
          <a:schemeClr val="accent4">
            <a:lumMod val="60000"/>
            <a:lumOff val="40000"/>
            <a:alpha val="90000"/>
          </a:schemeClr>
        </a:solidFill>
      </dgm:spPr>
      <dgm:t>
        <a:bodyPr/>
        <a:lstStyle/>
        <a:p>
          <a:r>
            <a:rPr lang="en-US" b="0" i="0" dirty="0">
              <a:latin typeface="Arial" panose="020B0604020202020204" pitchFamily="34" charset="0"/>
              <a:cs typeface="Arial" panose="020B0604020202020204" pitchFamily="34" charset="0"/>
            </a:rPr>
            <a:t>Unstable internet connections, outdated hardware, and lack of proper integration with current electronic health records are major technological obstacles, especially in rural or low-resource environments (Yew et al., 2024)</a:t>
          </a:r>
          <a:endParaRPr lang="en-IN" dirty="0">
            <a:latin typeface="Arial" panose="020B0604020202020204" pitchFamily="34" charset="0"/>
            <a:cs typeface="Arial" panose="020B0604020202020204" pitchFamily="34" charset="0"/>
          </a:endParaRPr>
        </a:p>
      </dgm:t>
    </dgm:pt>
    <dgm:pt modelId="{2DBE92E0-D934-4431-9784-D55F2E325D88}" type="parTrans" cxnId="{26AAA134-FCB7-4C76-A52A-62EAAD46E6E2}">
      <dgm:prSet/>
      <dgm:spPr/>
      <dgm:t>
        <a:bodyPr/>
        <a:lstStyle/>
        <a:p>
          <a:endParaRPr lang="en-IN"/>
        </a:p>
      </dgm:t>
    </dgm:pt>
    <dgm:pt modelId="{8B2F9BCE-8C70-432A-BC89-2EE4D87BAEF1}" type="sibTrans" cxnId="{26AAA134-FCB7-4C76-A52A-62EAAD46E6E2}">
      <dgm:prSet/>
      <dgm:spPr/>
      <dgm:t>
        <a:bodyPr/>
        <a:lstStyle/>
        <a:p>
          <a:endParaRPr lang="en-IN"/>
        </a:p>
      </dgm:t>
    </dgm:pt>
    <dgm:pt modelId="{99B69A4A-5AA5-48CC-B079-0F81DE8136FE}">
      <dgm:prSet/>
      <dgm:spPr/>
      <dgm:t>
        <a:bodyPr/>
        <a:lstStyle/>
        <a:p>
          <a:r>
            <a:rPr lang="en-US" b="0" i="0" dirty="0">
              <a:latin typeface="Arial" panose="020B0604020202020204" pitchFamily="34" charset="0"/>
              <a:cs typeface="Arial" panose="020B0604020202020204" pitchFamily="34" charset="0"/>
            </a:rPr>
            <a:t>Workflow and Workload: </a:t>
          </a:r>
          <a:endParaRPr lang="en-IN" dirty="0">
            <a:latin typeface="Arial" panose="020B0604020202020204" pitchFamily="34" charset="0"/>
            <a:cs typeface="Arial" panose="020B0604020202020204" pitchFamily="34" charset="0"/>
          </a:endParaRPr>
        </a:p>
      </dgm:t>
    </dgm:pt>
    <dgm:pt modelId="{2CA927CA-BBE8-460E-A551-7D56E6B64C35}" type="parTrans" cxnId="{C4B83F5F-79FC-40AA-92BD-C60BDB5349FE}">
      <dgm:prSet/>
      <dgm:spPr/>
      <dgm:t>
        <a:bodyPr/>
        <a:lstStyle/>
        <a:p>
          <a:endParaRPr lang="en-IN"/>
        </a:p>
      </dgm:t>
    </dgm:pt>
    <dgm:pt modelId="{B4B633D8-FC2E-46F9-929A-20F7A9C28AD7}" type="sibTrans" cxnId="{C4B83F5F-79FC-40AA-92BD-C60BDB5349FE}">
      <dgm:prSet/>
      <dgm:spPr/>
      <dgm:t>
        <a:bodyPr/>
        <a:lstStyle/>
        <a:p>
          <a:endParaRPr lang="en-IN"/>
        </a:p>
      </dgm:t>
    </dgm:pt>
    <dgm:pt modelId="{4AE03F29-C55D-4013-ABC9-E1E046A4262C}">
      <dgm:prSet/>
      <dgm:spPr/>
      <dgm:t>
        <a:bodyPr/>
        <a:lstStyle/>
        <a:p>
          <a:r>
            <a:rPr lang="en-US" b="0" i="0" dirty="0">
              <a:latin typeface="Arial" panose="020B0604020202020204" pitchFamily="34" charset="0"/>
              <a:cs typeface="Arial" panose="020B0604020202020204" pitchFamily="34" charset="0"/>
            </a:rPr>
            <a:t>Doctors can perceive digital tools as contributing to their workload or interfering with current procedures, and therefore resisting or applying them superficially (Iqbal et al., 2024)</a:t>
          </a:r>
          <a:endParaRPr lang="en-IN" dirty="0">
            <a:latin typeface="Arial" panose="020B0604020202020204" pitchFamily="34" charset="0"/>
            <a:cs typeface="Arial" panose="020B0604020202020204" pitchFamily="34" charset="0"/>
          </a:endParaRPr>
        </a:p>
      </dgm:t>
    </dgm:pt>
    <dgm:pt modelId="{33967D66-1E15-42BA-A447-BEA6F01951C7}" type="parTrans" cxnId="{DDAA1C75-4708-4FDC-9FF0-6CB881C53FD3}">
      <dgm:prSet/>
      <dgm:spPr/>
      <dgm:t>
        <a:bodyPr/>
        <a:lstStyle/>
        <a:p>
          <a:endParaRPr lang="en-IN"/>
        </a:p>
      </dgm:t>
    </dgm:pt>
    <dgm:pt modelId="{FF332DB3-FBAD-45FF-8367-2F6244CF801F}" type="sibTrans" cxnId="{DDAA1C75-4708-4FDC-9FF0-6CB881C53FD3}">
      <dgm:prSet/>
      <dgm:spPr/>
      <dgm:t>
        <a:bodyPr/>
        <a:lstStyle/>
        <a:p>
          <a:endParaRPr lang="en-IN"/>
        </a:p>
      </dgm:t>
    </dgm:pt>
    <dgm:pt modelId="{FD45BDE5-6B52-4ED3-AC6C-C6228BC429A1}">
      <dgm:prSet/>
      <dgm:spPr>
        <a:solidFill>
          <a:schemeClr val="accent6">
            <a:lumMod val="75000"/>
          </a:schemeClr>
        </a:solidFill>
      </dgm:spPr>
      <dgm:t>
        <a:bodyPr/>
        <a:lstStyle/>
        <a:p>
          <a:r>
            <a:rPr lang="en-US" b="0" i="0" dirty="0">
              <a:latin typeface="Arial" panose="020B0604020202020204" pitchFamily="34" charset="0"/>
              <a:cs typeface="Arial" panose="020B0604020202020204" pitchFamily="34" charset="0"/>
            </a:rPr>
            <a:t>Resource and Finance Constraints: </a:t>
          </a:r>
          <a:endParaRPr lang="en-IN" dirty="0">
            <a:latin typeface="Arial" panose="020B0604020202020204" pitchFamily="34" charset="0"/>
            <a:cs typeface="Arial" panose="020B0604020202020204" pitchFamily="34" charset="0"/>
          </a:endParaRPr>
        </a:p>
      </dgm:t>
    </dgm:pt>
    <dgm:pt modelId="{95AE8BAF-14DA-47E3-AE79-0D66D79DA8C0}" type="parTrans" cxnId="{6485E00A-508F-4E73-8439-780609A3EDB4}">
      <dgm:prSet/>
      <dgm:spPr/>
      <dgm:t>
        <a:bodyPr/>
        <a:lstStyle/>
        <a:p>
          <a:endParaRPr lang="en-IN"/>
        </a:p>
      </dgm:t>
    </dgm:pt>
    <dgm:pt modelId="{B66D718B-87A3-4F36-BAC1-49071FBDBD31}" type="sibTrans" cxnId="{6485E00A-508F-4E73-8439-780609A3EDB4}">
      <dgm:prSet/>
      <dgm:spPr/>
      <dgm:t>
        <a:bodyPr/>
        <a:lstStyle/>
        <a:p>
          <a:endParaRPr lang="en-IN"/>
        </a:p>
      </dgm:t>
    </dgm:pt>
    <dgm:pt modelId="{C4D55E53-1CFA-4032-9B91-C6B9A666FEF2}">
      <dgm:prSet/>
      <dgm:spPr>
        <a:solidFill>
          <a:schemeClr val="accent6">
            <a:lumMod val="60000"/>
            <a:lumOff val="40000"/>
            <a:alpha val="90000"/>
          </a:schemeClr>
        </a:solidFill>
      </dgm:spPr>
      <dgm:t>
        <a:bodyPr/>
        <a:lstStyle/>
        <a:p>
          <a:r>
            <a:rPr lang="en-US" b="0" i="0" dirty="0">
              <a:latin typeface="Arial" panose="020B0604020202020204" pitchFamily="34" charset="0"/>
              <a:cs typeface="Arial" panose="020B0604020202020204" pitchFamily="34" charset="0"/>
            </a:rPr>
            <a:t>Lack of finances to purchase equipment, software, and maintenance may slow down or prevent implementation, especially in the public sector and the NHS (NHS England, 2023).</a:t>
          </a:r>
          <a:endParaRPr lang="en-IN" dirty="0">
            <a:latin typeface="Arial" panose="020B0604020202020204" pitchFamily="34" charset="0"/>
            <a:cs typeface="Arial" panose="020B0604020202020204" pitchFamily="34" charset="0"/>
          </a:endParaRPr>
        </a:p>
      </dgm:t>
    </dgm:pt>
    <dgm:pt modelId="{52677372-2AB2-4140-801A-F2DDF026A5F7}" type="parTrans" cxnId="{C142A18E-8389-4470-BD03-E620A00E4704}">
      <dgm:prSet/>
      <dgm:spPr/>
      <dgm:t>
        <a:bodyPr/>
        <a:lstStyle/>
        <a:p>
          <a:endParaRPr lang="en-IN"/>
        </a:p>
      </dgm:t>
    </dgm:pt>
    <dgm:pt modelId="{37556273-83B8-41C2-A754-AB4CBD89C932}" type="sibTrans" cxnId="{C142A18E-8389-4470-BD03-E620A00E4704}">
      <dgm:prSet/>
      <dgm:spPr/>
      <dgm:t>
        <a:bodyPr/>
        <a:lstStyle/>
        <a:p>
          <a:endParaRPr lang="en-IN"/>
        </a:p>
      </dgm:t>
    </dgm:pt>
    <dgm:pt modelId="{900179C5-21F7-4208-AF6C-679DAC23A5A8}">
      <dgm:prSet/>
      <dgm:spPr>
        <a:solidFill>
          <a:schemeClr val="bg1">
            <a:lumMod val="50000"/>
          </a:schemeClr>
        </a:solidFill>
      </dgm:spPr>
      <dgm:t>
        <a:bodyPr/>
        <a:lstStyle/>
        <a:p>
          <a:r>
            <a:rPr lang="en-US" b="0" i="0" dirty="0">
              <a:latin typeface="Arial" panose="020B0604020202020204" pitchFamily="34" charset="0"/>
              <a:cs typeface="Arial" panose="020B0604020202020204" pitchFamily="34" charset="0"/>
            </a:rPr>
            <a:t>Policy and Regulation:</a:t>
          </a:r>
          <a:endParaRPr lang="en-IN" dirty="0">
            <a:latin typeface="Arial" panose="020B0604020202020204" pitchFamily="34" charset="0"/>
            <a:cs typeface="Arial" panose="020B0604020202020204" pitchFamily="34" charset="0"/>
          </a:endParaRPr>
        </a:p>
      </dgm:t>
    </dgm:pt>
    <dgm:pt modelId="{599EB11F-49AF-43F0-9E7E-811CEC2FCA1E}" type="parTrans" cxnId="{EBBCB44E-4A69-4E70-9426-A88375FBE0BB}">
      <dgm:prSet/>
      <dgm:spPr/>
      <dgm:t>
        <a:bodyPr/>
        <a:lstStyle/>
        <a:p>
          <a:endParaRPr lang="en-IN"/>
        </a:p>
      </dgm:t>
    </dgm:pt>
    <dgm:pt modelId="{29D6BDB7-B9C1-4D93-9005-D150BFD4E631}" type="sibTrans" cxnId="{EBBCB44E-4A69-4E70-9426-A88375FBE0BB}">
      <dgm:prSet/>
      <dgm:spPr/>
      <dgm:t>
        <a:bodyPr/>
        <a:lstStyle/>
        <a:p>
          <a:endParaRPr lang="en-IN"/>
        </a:p>
      </dgm:t>
    </dgm:pt>
    <dgm:pt modelId="{E5345780-8333-4F41-B89B-D8E5FB3E49FE}">
      <dgm:prSet/>
      <dgm:spPr>
        <a:solidFill>
          <a:schemeClr val="bg1">
            <a:lumMod val="75000"/>
            <a:alpha val="90000"/>
          </a:schemeClr>
        </a:solidFill>
      </dgm:spPr>
      <dgm:t>
        <a:bodyPr/>
        <a:lstStyle/>
        <a:p>
          <a:r>
            <a:rPr lang="en-US" b="0" i="0" dirty="0">
              <a:latin typeface="Arial" panose="020B0604020202020204" pitchFamily="34" charset="0"/>
              <a:cs typeface="Arial" panose="020B0604020202020204" pitchFamily="34" charset="0"/>
            </a:rPr>
            <a:t>not clearly understand national policies, lack of clear data governance, and slow regulatory approval processes can potentially cause uncertainty and slow down the adoption of digital health innovations (</a:t>
          </a:r>
          <a:r>
            <a:rPr lang="en-US" b="0" i="0" dirty="0" err="1">
              <a:latin typeface="Arial" panose="020B0604020202020204" pitchFamily="34" charset="0"/>
              <a:cs typeface="Arial" panose="020B0604020202020204" pitchFamily="34" charset="0"/>
            </a:rPr>
            <a:t>ARTNeT</a:t>
          </a:r>
          <a:r>
            <a:rPr lang="en-US" b="0" i="0" dirty="0">
              <a:latin typeface="Arial" panose="020B0604020202020204" pitchFamily="34" charset="0"/>
              <a:cs typeface="Arial" panose="020B0604020202020204" pitchFamily="34" charset="0"/>
            </a:rPr>
            <a:t>, 2023).</a:t>
          </a:r>
          <a:endParaRPr lang="en-IN" dirty="0">
            <a:latin typeface="Arial" panose="020B0604020202020204" pitchFamily="34" charset="0"/>
            <a:cs typeface="Arial" panose="020B0604020202020204" pitchFamily="34" charset="0"/>
          </a:endParaRPr>
        </a:p>
      </dgm:t>
    </dgm:pt>
    <dgm:pt modelId="{9F9D6598-BCD3-483F-AE00-40B9DE91ED03}" type="parTrans" cxnId="{EEAF82A4-B372-43FF-B44E-7A827E845D37}">
      <dgm:prSet/>
      <dgm:spPr/>
      <dgm:t>
        <a:bodyPr/>
        <a:lstStyle/>
        <a:p>
          <a:endParaRPr lang="en-IN"/>
        </a:p>
      </dgm:t>
    </dgm:pt>
    <dgm:pt modelId="{0E53E58E-A5C4-4655-A5F7-DB3278B64547}" type="sibTrans" cxnId="{EEAF82A4-B372-43FF-B44E-7A827E845D37}">
      <dgm:prSet/>
      <dgm:spPr/>
      <dgm:t>
        <a:bodyPr/>
        <a:lstStyle/>
        <a:p>
          <a:endParaRPr lang="en-IN"/>
        </a:p>
      </dgm:t>
    </dgm:pt>
    <dgm:pt modelId="{92063BDC-9582-4F8D-AF45-256150ED474E}">
      <dgm:prSet/>
      <dgm:spPr>
        <a:solidFill>
          <a:schemeClr val="accent2">
            <a:lumMod val="75000"/>
          </a:schemeClr>
        </a:solidFill>
      </dgm:spPr>
      <dgm:t>
        <a:bodyPr/>
        <a:lstStyle/>
        <a:p>
          <a:r>
            <a:rPr lang="en-US" b="0" i="0" dirty="0">
              <a:latin typeface="Arial" panose="020B0604020202020204" pitchFamily="34" charset="0"/>
              <a:cs typeface="Arial" panose="020B0604020202020204" pitchFamily="34" charset="0"/>
            </a:rPr>
            <a:t>Equity and Inclusion: </a:t>
          </a:r>
          <a:endParaRPr lang="en-IN" dirty="0">
            <a:latin typeface="Arial" panose="020B0604020202020204" pitchFamily="34" charset="0"/>
            <a:cs typeface="Arial" panose="020B0604020202020204" pitchFamily="34" charset="0"/>
          </a:endParaRPr>
        </a:p>
      </dgm:t>
    </dgm:pt>
    <dgm:pt modelId="{30A5C75D-2306-40F6-A81A-4BF68CFA753A}" type="parTrans" cxnId="{33647549-3688-45ED-B6F2-69C7E40CB0DF}">
      <dgm:prSet/>
      <dgm:spPr/>
      <dgm:t>
        <a:bodyPr/>
        <a:lstStyle/>
        <a:p>
          <a:endParaRPr lang="en-IN"/>
        </a:p>
      </dgm:t>
    </dgm:pt>
    <dgm:pt modelId="{D231D74D-211C-4451-9212-757B0E4D0024}" type="sibTrans" cxnId="{33647549-3688-45ED-B6F2-69C7E40CB0DF}">
      <dgm:prSet/>
      <dgm:spPr/>
      <dgm:t>
        <a:bodyPr/>
        <a:lstStyle/>
        <a:p>
          <a:endParaRPr lang="en-IN"/>
        </a:p>
      </dgm:t>
    </dgm:pt>
    <dgm:pt modelId="{369C0BEC-F839-4894-A98C-C40A858DBDDD}">
      <dgm:prSet/>
      <dgm:spPr>
        <a:solidFill>
          <a:schemeClr val="accent2">
            <a:lumMod val="60000"/>
            <a:lumOff val="40000"/>
            <a:alpha val="90000"/>
          </a:schemeClr>
        </a:solidFill>
      </dgm:spPr>
      <dgm:t>
        <a:bodyPr/>
        <a:lstStyle/>
        <a:p>
          <a:r>
            <a:rPr lang="en-US" b="0" i="0" dirty="0">
              <a:latin typeface="Arial" panose="020B0604020202020204" pitchFamily="34" charset="0"/>
              <a:cs typeface="Arial" panose="020B0604020202020204" pitchFamily="34" charset="0"/>
            </a:rPr>
            <a:t>Digital health can exacerbate health inequalities unless it is planned and delivered</a:t>
          </a:r>
          <a:endParaRPr lang="en-IN" dirty="0">
            <a:latin typeface="Arial" panose="020B0604020202020204" pitchFamily="34" charset="0"/>
            <a:cs typeface="Arial" panose="020B0604020202020204" pitchFamily="34" charset="0"/>
          </a:endParaRPr>
        </a:p>
      </dgm:t>
    </dgm:pt>
    <dgm:pt modelId="{DF066E49-2105-45F3-ABF5-8B34E34877CC}" type="parTrans" cxnId="{C45B87A4-19CF-408A-9C32-36A7D028F8E5}">
      <dgm:prSet/>
      <dgm:spPr/>
      <dgm:t>
        <a:bodyPr/>
        <a:lstStyle/>
        <a:p>
          <a:endParaRPr lang="en-IN"/>
        </a:p>
      </dgm:t>
    </dgm:pt>
    <dgm:pt modelId="{C790C965-3097-40E6-A651-9BA49FAD3DA0}" type="sibTrans" cxnId="{C45B87A4-19CF-408A-9C32-36A7D028F8E5}">
      <dgm:prSet/>
      <dgm:spPr/>
      <dgm:t>
        <a:bodyPr/>
        <a:lstStyle/>
        <a:p>
          <a:endParaRPr lang="en-IN"/>
        </a:p>
      </dgm:t>
    </dgm:pt>
    <dgm:pt modelId="{A532E780-8C58-4D4D-91FB-CDC50704D3FB}" type="pres">
      <dgm:prSet presAssocID="{AAD0E1BA-3863-4720-A8A2-7CC0E3EA3B3A}" presName="Name0" presStyleCnt="0">
        <dgm:presLayoutVars>
          <dgm:dir/>
          <dgm:animLvl val="lvl"/>
          <dgm:resizeHandles val="exact"/>
        </dgm:presLayoutVars>
      </dgm:prSet>
      <dgm:spPr/>
    </dgm:pt>
    <dgm:pt modelId="{EF95FF40-49A6-4EED-ABD8-C786C40FFEB0}" type="pres">
      <dgm:prSet presAssocID="{686F9BB5-8998-4A1E-AA84-496C787F717B}" presName="composite" presStyleCnt="0"/>
      <dgm:spPr/>
    </dgm:pt>
    <dgm:pt modelId="{CCACA69C-AE25-49D0-8D23-E8C37E735FEA}" type="pres">
      <dgm:prSet presAssocID="{686F9BB5-8998-4A1E-AA84-496C787F717B}" presName="parTx" presStyleLbl="alignNode1" presStyleIdx="0" presStyleCnt="5">
        <dgm:presLayoutVars>
          <dgm:chMax val="0"/>
          <dgm:chPref val="0"/>
          <dgm:bulletEnabled val="1"/>
        </dgm:presLayoutVars>
      </dgm:prSet>
      <dgm:spPr/>
    </dgm:pt>
    <dgm:pt modelId="{D2FC8D56-19B0-4D56-A63E-DFEA4D031669}" type="pres">
      <dgm:prSet presAssocID="{686F9BB5-8998-4A1E-AA84-496C787F717B}" presName="desTx" presStyleLbl="alignAccFollowNode1" presStyleIdx="0" presStyleCnt="5">
        <dgm:presLayoutVars>
          <dgm:bulletEnabled val="1"/>
        </dgm:presLayoutVars>
      </dgm:prSet>
      <dgm:spPr/>
    </dgm:pt>
    <dgm:pt modelId="{78B466F6-342F-41A7-8B5F-F0ED711A1E9E}" type="pres">
      <dgm:prSet presAssocID="{D1691E18-6950-4E7D-8AC4-445BCDFD8B13}" presName="space" presStyleCnt="0"/>
      <dgm:spPr/>
    </dgm:pt>
    <dgm:pt modelId="{BE115712-5DD6-4314-88B6-67A30437C1DD}" type="pres">
      <dgm:prSet presAssocID="{99B69A4A-5AA5-48CC-B079-0F81DE8136FE}" presName="composite" presStyleCnt="0"/>
      <dgm:spPr/>
    </dgm:pt>
    <dgm:pt modelId="{38C4EAD4-F8A2-4AFB-B83C-960E6AD1277A}" type="pres">
      <dgm:prSet presAssocID="{99B69A4A-5AA5-48CC-B079-0F81DE8136FE}" presName="parTx" presStyleLbl="alignNode1" presStyleIdx="1" presStyleCnt="5">
        <dgm:presLayoutVars>
          <dgm:chMax val="0"/>
          <dgm:chPref val="0"/>
          <dgm:bulletEnabled val="1"/>
        </dgm:presLayoutVars>
      </dgm:prSet>
      <dgm:spPr/>
    </dgm:pt>
    <dgm:pt modelId="{E5E9E596-7C91-4B0F-8974-16E918EC510F}" type="pres">
      <dgm:prSet presAssocID="{99B69A4A-5AA5-48CC-B079-0F81DE8136FE}" presName="desTx" presStyleLbl="alignAccFollowNode1" presStyleIdx="1" presStyleCnt="5">
        <dgm:presLayoutVars>
          <dgm:bulletEnabled val="1"/>
        </dgm:presLayoutVars>
      </dgm:prSet>
      <dgm:spPr/>
    </dgm:pt>
    <dgm:pt modelId="{87DC423E-57DA-44A1-87EC-D7CA90F87EE3}" type="pres">
      <dgm:prSet presAssocID="{B4B633D8-FC2E-46F9-929A-20F7A9C28AD7}" presName="space" presStyleCnt="0"/>
      <dgm:spPr/>
    </dgm:pt>
    <dgm:pt modelId="{A412F457-2E78-4C13-802D-10415E3B4A19}" type="pres">
      <dgm:prSet presAssocID="{FD45BDE5-6B52-4ED3-AC6C-C6228BC429A1}" presName="composite" presStyleCnt="0"/>
      <dgm:spPr/>
    </dgm:pt>
    <dgm:pt modelId="{016CC941-C413-4449-AA01-59BA8652961B}" type="pres">
      <dgm:prSet presAssocID="{FD45BDE5-6B52-4ED3-AC6C-C6228BC429A1}" presName="parTx" presStyleLbl="alignNode1" presStyleIdx="2" presStyleCnt="5">
        <dgm:presLayoutVars>
          <dgm:chMax val="0"/>
          <dgm:chPref val="0"/>
          <dgm:bulletEnabled val="1"/>
        </dgm:presLayoutVars>
      </dgm:prSet>
      <dgm:spPr/>
    </dgm:pt>
    <dgm:pt modelId="{98554739-60E6-4EED-877E-DAA98DFC1B7A}" type="pres">
      <dgm:prSet presAssocID="{FD45BDE5-6B52-4ED3-AC6C-C6228BC429A1}" presName="desTx" presStyleLbl="alignAccFollowNode1" presStyleIdx="2" presStyleCnt="5">
        <dgm:presLayoutVars>
          <dgm:bulletEnabled val="1"/>
        </dgm:presLayoutVars>
      </dgm:prSet>
      <dgm:spPr/>
    </dgm:pt>
    <dgm:pt modelId="{78A8945D-B2A2-47FF-A2C5-C93C15E8C362}" type="pres">
      <dgm:prSet presAssocID="{B66D718B-87A3-4F36-BAC1-49071FBDBD31}" presName="space" presStyleCnt="0"/>
      <dgm:spPr/>
    </dgm:pt>
    <dgm:pt modelId="{616307E8-54C9-440D-9545-A0C7C82E0912}" type="pres">
      <dgm:prSet presAssocID="{900179C5-21F7-4208-AF6C-679DAC23A5A8}" presName="composite" presStyleCnt="0"/>
      <dgm:spPr/>
    </dgm:pt>
    <dgm:pt modelId="{6BF6FC72-0D45-4116-93FD-ACBEEE19B905}" type="pres">
      <dgm:prSet presAssocID="{900179C5-21F7-4208-AF6C-679DAC23A5A8}" presName="parTx" presStyleLbl="alignNode1" presStyleIdx="3" presStyleCnt="5">
        <dgm:presLayoutVars>
          <dgm:chMax val="0"/>
          <dgm:chPref val="0"/>
          <dgm:bulletEnabled val="1"/>
        </dgm:presLayoutVars>
      </dgm:prSet>
      <dgm:spPr/>
    </dgm:pt>
    <dgm:pt modelId="{DF740F84-4DA7-4CC6-B5AC-D54CA4DA72FC}" type="pres">
      <dgm:prSet presAssocID="{900179C5-21F7-4208-AF6C-679DAC23A5A8}" presName="desTx" presStyleLbl="alignAccFollowNode1" presStyleIdx="3" presStyleCnt="5">
        <dgm:presLayoutVars>
          <dgm:bulletEnabled val="1"/>
        </dgm:presLayoutVars>
      </dgm:prSet>
      <dgm:spPr/>
    </dgm:pt>
    <dgm:pt modelId="{E6147246-44C5-49AF-91BB-D827154DA85C}" type="pres">
      <dgm:prSet presAssocID="{29D6BDB7-B9C1-4D93-9005-D150BFD4E631}" presName="space" presStyleCnt="0"/>
      <dgm:spPr/>
    </dgm:pt>
    <dgm:pt modelId="{333CED02-CB92-4D24-AC56-20DE1A659987}" type="pres">
      <dgm:prSet presAssocID="{92063BDC-9582-4F8D-AF45-256150ED474E}" presName="composite" presStyleCnt="0"/>
      <dgm:spPr/>
    </dgm:pt>
    <dgm:pt modelId="{DEC04634-6DB4-4686-88D9-E5662AD83490}" type="pres">
      <dgm:prSet presAssocID="{92063BDC-9582-4F8D-AF45-256150ED474E}" presName="parTx" presStyleLbl="alignNode1" presStyleIdx="4" presStyleCnt="5">
        <dgm:presLayoutVars>
          <dgm:chMax val="0"/>
          <dgm:chPref val="0"/>
          <dgm:bulletEnabled val="1"/>
        </dgm:presLayoutVars>
      </dgm:prSet>
      <dgm:spPr/>
    </dgm:pt>
    <dgm:pt modelId="{2C2207BB-96FA-49DD-9AA3-90047DCE8D88}" type="pres">
      <dgm:prSet presAssocID="{92063BDC-9582-4F8D-AF45-256150ED474E}" presName="desTx" presStyleLbl="alignAccFollowNode1" presStyleIdx="4" presStyleCnt="5">
        <dgm:presLayoutVars>
          <dgm:bulletEnabled val="1"/>
        </dgm:presLayoutVars>
      </dgm:prSet>
      <dgm:spPr/>
    </dgm:pt>
  </dgm:ptLst>
  <dgm:cxnLst>
    <dgm:cxn modelId="{6485E00A-508F-4E73-8439-780609A3EDB4}" srcId="{AAD0E1BA-3863-4720-A8A2-7CC0E3EA3B3A}" destId="{FD45BDE5-6B52-4ED3-AC6C-C6228BC429A1}" srcOrd="2" destOrd="0" parTransId="{95AE8BAF-14DA-47E3-AE79-0D66D79DA8C0}" sibTransId="{B66D718B-87A3-4F36-BAC1-49071FBDBD31}"/>
    <dgm:cxn modelId="{26AAA134-FCB7-4C76-A52A-62EAAD46E6E2}" srcId="{686F9BB5-8998-4A1E-AA84-496C787F717B}" destId="{29AF12FA-8FB5-4CD2-AE24-B43D01B66468}" srcOrd="0" destOrd="0" parTransId="{2DBE92E0-D934-4431-9784-D55F2E325D88}" sibTransId="{8B2F9BCE-8C70-432A-BC89-2EE4D87BAEF1}"/>
    <dgm:cxn modelId="{C4B83F5F-79FC-40AA-92BD-C60BDB5349FE}" srcId="{AAD0E1BA-3863-4720-A8A2-7CC0E3EA3B3A}" destId="{99B69A4A-5AA5-48CC-B079-0F81DE8136FE}" srcOrd="1" destOrd="0" parTransId="{2CA927CA-BBE8-460E-A551-7D56E6B64C35}" sibTransId="{B4B633D8-FC2E-46F9-929A-20F7A9C28AD7}"/>
    <dgm:cxn modelId="{74CDC85F-B61F-4029-89AE-09AF211EDB56}" type="presOf" srcId="{92063BDC-9582-4F8D-AF45-256150ED474E}" destId="{DEC04634-6DB4-4686-88D9-E5662AD83490}" srcOrd="0" destOrd="0" presId="urn:microsoft.com/office/officeart/2005/8/layout/hList1"/>
    <dgm:cxn modelId="{FC74D143-B600-46BE-8FEF-C786517CA829}" type="presOf" srcId="{369C0BEC-F839-4894-A98C-C40A858DBDDD}" destId="{2C2207BB-96FA-49DD-9AA3-90047DCE8D88}" srcOrd="0" destOrd="0" presId="urn:microsoft.com/office/officeart/2005/8/layout/hList1"/>
    <dgm:cxn modelId="{33647549-3688-45ED-B6F2-69C7E40CB0DF}" srcId="{AAD0E1BA-3863-4720-A8A2-7CC0E3EA3B3A}" destId="{92063BDC-9582-4F8D-AF45-256150ED474E}" srcOrd="4" destOrd="0" parTransId="{30A5C75D-2306-40F6-A81A-4BF68CFA753A}" sibTransId="{D231D74D-211C-4451-9212-757B0E4D0024}"/>
    <dgm:cxn modelId="{EBBCB44E-4A69-4E70-9426-A88375FBE0BB}" srcId="{AAD0E1BA-3863-4720-A8A2-7CC0E3EA3B3A}" destId="{900179C5-21F7-4208-AF6C-679DAC23A5A8}" srcOrd="3" destOrd="0" parTransId="{599EB11F-49AF-43F0-9E7E-811CEC2FCA1E}" sibTransId="{29D6BDB7-B9C1-4D93-9005-D150BFD4E631}"/>
    <dgm:cxn modelId="{DDAA1C75-4708-4FDC-9FF0-6CB881C53FD3}" srcId="{99B69A4A-5AA5-48CC-B079-0F81DE8136FE}" destId="{4AE03F29-C55D-4013-ABC9-E1E046A4262C}" srcOrd="0" destOrd="0" parTransId="{33967D66-1E15-42BA-A447-BEA6F01951C7}" sibTransId="{FF332DB3-FBAD-45FF-8367-2F6244CF801F}"/>
    <dgm:cxn modelId="{8329FB56-890D-416F-8E59-1999642D53FB}" srcId="{AAD0E1BA-3863-4720-A8A2-7CC0E3EA3B3A}" destId="{686F9BB5-8998-4A1E-AA84-496C787F717B}" srcOrd="0" destOrd="0" parTransId="{F9ABEDEA-ABA7-4567-9844-1A17BE520116}" sibTransId="{D1691E18-6950-4E7D-8AC4-445BCDFD8B13}"/>
    <dgm:cxn modelId="{3730B17F-8C92-4B52-B707-862C0EB2251A}" type="presOf" srcId="{AAD0E1BA-3863-4720-A8A2-7CC0E3EA3B3A}" destId="{A532E780-8C58-4D4D-91FB-CDC50704D3FB}" srcOrd="0" destOrd="0" presId="urn:microsoft.com/office/officeart/2005/8/layout/hList1"/>
    <dgm:cxn modelId="{C142A18E-8389-4470-BD03-E620A00E4704}" srcId="{FD45BDE5-6B52-4ED3-AC6C-C6228BC429A1}" destId="{C4D55E53-1CFA-4032-9B91-C6B9A666FEF2}" srcOrd="0" destOrd="0" parTransId="{52677372-2AB2-4140-801A-F2DDF026A5F7}" sibTransId="{37556273-83B8-41C2-A754-AB4CBD89C932}"/>
    <dgm:cxn modelId="{EEAF82A4-B372-43FF-B44E-7A827E845D37}" srcId="{900179C5-21F7-4208-AF6C-679DAC23A5A8}" destId="{E5345780-8333-4F41-B89B-D8E5FB3E49FE}" srcOrd="0" destOrd="0" parTransId="{9F9D6598-BCD3-483F-AE00-40B9DE91ED03}" sibTransId="{0E53E58E-A5C4-4655-A5F7-DB3278B64547}"/>
    <dgm:cxn modelId="{C45B87A4-19CF-408A-9C32-36A7D028F8E5}" srcId="{92063BDC-9582-4F8D-AF45-256150ED474E}" destId="{369C0BEC-F839-4894-A98C-C40A858DBDDD}" srcOrd="0" destOrd="0" parTransId="{DF066E49-2105-45F3-ABF5-8B34E34877CC}" sibTransId="{C790C965-3097-40E6-A651-9BA49FAD3DA0}"/>
    <dgm:cxn modelId="{E5B604AD-5528-436B-90DF-E89EAE21A17C}" type="presOf" srcId="{99B69A4A-5AA5-48CC-B079-0F81DE8136FE}" destId="{38C4EAD4-F8A2-4AFB-B83C-960E6AD1277A}" srcOrd="0" destOrd="0" presId="urn:microsoft.com/office/officeart/2005/8/layout/hList1"/>
    <dgm:cxn modelId="{AFA095B1-D3AC-4792-8CF5-62233B300767}" type="presOf" srcId="{900179C5-21F7-4208-AF6C-679DAC23A5A8}" destId="{6BF6FC72-0D45-4116-93FD-ACBEEE19B905}" srcOrd="0" destOrd="0" presId="urn:microsoft.com/office/officeart/2005/8/layout/hList1"/>
    <dgm:cxn modelId="{E26E8BCD-FEE7-490C-8164-FE5A4518AD2E}" type="presOf" srcId="{E5345780-8333-4F41-B89B-D8E5FB3E49FE}" destId="{DF740F84-4DA7-4CC6-B5AC-D54CA4DA72FC}" srcOrd="0" destOrd="0" presId="urn:microsoft.com/office/officeart/2005/8/layout/hList1"/>
    <dgm:cxn modelId="{BF6E99D3-B3DF-4AAB-8283-0C9C3DBE4432}" type="presOf" srcId="{686F9BB5-8998-4A1E-AA84-496C787F717B}" destId="{CCACA69C-AE25-49D0-8D23-E8C37E735FEA}" srcOrd="0" destOrd="0" presId="urn:microsoft.com/office/officeart/2005/8/layout/hList1"/>
    <dgm:cxn modelId="{EB1BDFDB-9424-4F76-BEE3-C1AA4644470F}" type="presOf" srcId="{FD45BDE5-6B52-4ED3-AC6C-C6228BC429A1}" destId="{016CC941-C413-4449-AA01-59BA8652961B}" srcOrd="0" destOrd="0" presId="urn:microsoft.com/office/officeart/2005/8/layout/hList1"/>
    <dgm:cxn modelId="{2B9955EA-0E26-4CDB-929F-C12592DDA9C7}" type="presOf" srcId="{4AE03F29-C55D-4013-ABC9-E1E046A4262C}" destId="{E5E9E596-7C91-4B0F-8974-16E918EC510F}" srcOrd="0" destOrd="0" presId="urn:microsoft.com/office/officeart/2005/8/layout/hList1"/>
    <dgm:cxn modelId="{8F9E71F4-6348-492B-B081-30F7F7596661}" type="presOf" srcId="{C4D55E53-1CFA-4032-9B91-C6B9A666FEF2}" destId="{98554739-60E6-4EED-877E-DAA98DFC1B7A}" srcOrd="0" destOrd="0" presId="urn:microsoft.com/office/officeart/2005/8/layout/hList1"/>
    <dgm:cxn modelId="{50BB4DF5-D822-456E-B8DC-3C6EBB53F89C}" type="presOf" srcId="{29AF12FA-8FB5-4CD2-AE24-B43D01B66468}" destId="{D2FC8D56-19B0-4D56-A63E-DFEA4D031669}" srcOrd="0" destOrd="0" presId="urn:microsoft.com/office/officeart/2005/8/layout/hList1"/>
    <dgm:cxn modelId="{3BBA25E1-B5D2-44B8-B050-6DA3CE9C4BB5}" type="presParOf" srcId="{A532E780-8C58-4D4D-91FB-CDC50704D3FB}" destId="{EF95FF40-49A6-4EED-ABD8-C786C40FFEB0}" srcOrd="0" destOrd="0" presId="urn:microsoft.com/office/officeart/2005/8/layout/hList1"/>
    <dgm:cxn modelId="{AC581324-2CAF-442F-A033-04370984E007}" type="presParOf" srcId="{EF95FF40-49A6-4EED-ABD8-C786C40FFEB0}" destId="{CCACA69C-AE25-49D0-8D23-E8C37E735FEA}" srcOrd="0" destOrd="0" presId="urn:microsoft.com/office/officeart/2005/8/layout/hList1"/>
    <dgm:cxn modelId="{24E36D03-89F3-4CF6-AD02-6ABFFA4A33E2}" type="presParOf" srcId="{EF95FF40-49A6-4EED-ABD8-C786C40FFEB0}" destId="{D2FC8D56-19B0-4D56-A63E-DFEA4D031669}" srcOrd="1" destOrd="0" presId="urn:microsoft.com/office/officeart/2005/8/layout/hList1"/>
    <dgm:cxn modelId="{B3FFDD32-4EB5-4597-A782-FA4F1A92447A}" type="presParOf" srcId="{A532E780-8C58-4D4D-91FB-CDC50704D3FB}" destId="{78B466F6-342F-41A7-8B5F-F0ED711A1E9E}" srcOrd="1" destOrd="0" presId="urn:microsoft.com/office/officeart/2005/8/layout/hList1"/>
    <dgm:cxn modelId="{C90810F7-7A39-4787-A7FA-158F86079949}" type="presParOf" srcId="{A532E780-8C58-4D4D-91FB-CDC50704D3FB}" destId="{BE115712-5DD6-4314-88B6-67A30437C1DD}" srcOrd="2" destOrd="0" presId="urn:microsoft.com/office/officeart/2005/8/layout/hList1"/>
    <dgm:cxn modelId="{D666A56F-CCF1-4EAC-B74B-0A2D27E88EFD}" type="presParOf" srcId="{BE115712-5DD6-4314-88B6-67A30437C1DD}" destId="{38C4EAD4-F8A2-4AFB-B83C-960E6AD1277A}" srcOrd="0" destOrd="0" presId="urn:microsoft.com/office/officeart/2005/8/layout/hList1"/>
    <dgm:cxn modelId="{383BC4A3-E588-443E-AD5F-AC570B7B7968}" type="presParOf" srcId="{BE115712-5DD6-4314-88B6-67A30437C1DD}" destId="{E5E9E596-7C91-4B0F-8974-16E918EC510F}" srcOrd="1" destOrd="0" presId="urn:microsoft.com/office/officeart/2005/8/layout/hList1"/>
    <dgm:cxn modelId="{94DC4CB4-966A-4182-AFD5-073C6E448317}" type="presParOf" srcId="{A532E780-8C58-4D4D-91FB-CDC50704D3FB}" destId="{87DC423E-57DA-44A1-87EC-D7CA90F87EE3}" srcOrd="3" destOrd="0" presId="urn:microsoft.com/office/officeart/2005/8/layout/hList1"/>
    <dgm:cxn modelId="{071C39FF-D0B4-4153-AA6E-19B026A8DB82}" type="presParOf" srcId="{A532E780-8C58-4D4D-91FB-CDC50704D3FB}" destId="{A412F457-2E78-4C13-802D-10415E3B4A19}" srcOrd="4" destOrd="0" presId="urn:microsoft.com/office/officeart/2005/8/layout/hList1"/>
    <dgm:cxn modelId="{CF8EE31E-A94D-4F3D-A22C-E70CA29409E0}" type="presParOf" srcId="{A412F457-2E78-4C13-802D-10415E3B4A19}" destId="{016CC941-C413-4449-AA01-59BA8652961B}" srcOrd="0" destOrd="0" presId="urn:microsoft.com/office/officeart/2005/8/layout/hList1"/>
    <dgm:cxn modelId="{BCD78D6A-BB0E-4AD3-A8AC-1413CA56E076}" type="presParOf" srcId="{A412F457-2E78-4C13-802D-10415E3B4A19}" destId="{98554739-60E6-4EED-877E-DAA98DFC1B7A}" srcOrd="1" destOrd="0" presId="urn:microsoft.com/office/officeart/2005/8/layout/hList1"/>
    <dgm:cxn modelId="{ED9A2D41-C482-4F21-8B7E-1980E4399B14}" type="presParOf" srcId="{A532E780-8C58-4D4D-91FB-CDC50704D3FB}" destId="{78A8945D-B2A2-47FF-A2C5-C93C15E8C362}" srcOrd="5" destOrd="0" presId="urn:microsoft.com/office/officeart/2005/8/layout/hList1"/>
    <dgm:cxn modelId="{2FD19D20-5145-4637-A3AC-F4C8AE3EE8F5}" type="presParOf" srcId="{A532E780-8C58-4D4D-91FB-CDC50704D3FB}" destId="{616307E8-54C9-440D-9545-A0C7C82E0912}" srcOrd="6" destOrd="0" presId="urn:microsoft.com/office/officeart/2005/8/layout/hList1"/>
    <dgm:cxn modelId="{D2350220-775D-4899-B958-A2E012F373D9}" type="presParOf" srcId="{616307E8-54C9-440D-9545-A0C7C82E0912}" destId="{6BF6FC72-0D45-4116-93FD-ACBEEE19B905}" srcOrd="0" destOrd="0" presId="urn:microsoft.com/office/officeart/2005/8/layout/hList1"/>
    <dgm:cxn modelId="{920B5DD7-A1C6-42F0-B924-04940B34E944}" type="presParOf" srcId="{616307E8-54C9-440D-9545-A0C7C82E0912}" destId="{DF740F84-4DA7-4CC6-B5AC-D54CA4DA72FC}" srcOrd="1" destOrd="0" presId="urn:microsoft.com/office/officeart/2005/8/layout/hList1"/>
    <dgm:cxn modelId="{FBF86C1A-FEBA-4DC8-8E17-75CBE0B7575B}" type="presParOf" srcId="{A532E780-8C58-4D4D-91FB-CDC50704D3FB}" destId="{E6147246-44C5-49AF-91BB-D827154DA85C}" srcOrd="7" destOrd="0" presId="urn:microsoft.com/office/officeart/2005/8/layout/hList1"/>
    <dgm:cxn modelId="{5ECA0E22-43B3-482F-95A0-B07C2F0B90DC}" type="presParOf" srcId="{A532E780-8C58-4D4D-91FB-CDC50704D3FB}" destId="{333CED02-CB92-4D24-AC56-20DE1A659987}" srcOrd="8" destOrd="0" presId="urn:microsoft.com/office/officeart/2005/8/layout/hList1"/>
    <dgm:cxn modelId="{BA1CB26D-AFDB-4624-B21C-83E24EF242DF}" type="presParOf" srcId="{333CED02-CB92-4D24-AC56-20DE1A659987}" destId="{DEC04634-6DB4-4686-88D9-E5662AD83490}" srcOrd="0" destOrd="0" presId="urn:microsoft.com/office/officeart/2005/8/layout/hList1"/>
    <dgm:cxn modelId="{46D68D82-3652-4DF2-B450-D225E459DD17}" type="presParOf" srcId="{333CED02-CB92-4D24-AC56-20DE1A659987}" destId="{2C2207BB-96FA-49DD-9AA3-90047DCE8D8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B9B272B-B379-4FA5-A280-820BA436801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IN"/>
        </a:p>
      </dgm:t>
    </dgm:pt>
    <dgm:pt modelId="{351D9FE1-D6A1-4007-B5A8-A293A644E3DB}">
      <dgm:prSet/>
      <dgm:spPr/>
      <dgm:t>
        <a:bodyPr/>
        <a:lstStyle/>
        <a:p>
          <a:r>
            <a:rPr lang="en-US" b="0" i="0" dirty="0">
              <a:latin typeface="Arial" panose="020B0604020202020204" pitchFamily="34" charset="0"/>
              <a:cs typeface="Arial" panose="020B0604020202020204" pitchFamily="34" charset="0"/>
            </a:rPr>
            <a:t>Co-Design and User Involvement:</a:t>
          </a:r>
          <a:endParaRPr lang="en-IN" dirty="0">
            <a:latin typeface="Arial" panose="020B0604020202020204" pitchFamily="34" charset="0"/>
            <a:cs typeface="Arial" panose="020B0604020202020204" pitchFamily="34" charset="0"/>
          </a:endParaRPr>
        </a:p>
      </dgm:t>
    </dgm:pt>
    <dgm:pt modelId="{01D58455-21C1-42D6-B123-B80359927C94}" type="parTrans" cxnId="{06EFF5E4-5956-49BA-A644-772B4B9C3A82}">
      <dgm:prSet/>
      <dgm:spPr/>
      <dgm:t>
        <a:bodyPr/>
        <a:lstStyle/>
        <a:p>
          <a:endParaRPr lang="en-IN"/>
        </a:p>
      </dgm:t>
    </dgm:pt>
    <dgm:pt modelId="{CCEB214E-44A7-44AF-B274-E6C7842CAFB8}" type="sibTrans" cxnId="{06EFF5E4-5956-49BA-A644-772B4B9C3A82}">
      <dgm:prSet/>
      <dgm:spPr/>
      <dgm:t>
        <a:bodyPr/>
        <a:lstStyle/>
        <a:p>
          <a:endParaRPr lang="en-IN"/>
        </a:p>
      </dgm:t>
    </dgm:pt>
    <dgm:pt modelId="{F64AB3BE-52C5-4729-84C2-82B6FE771FA4}">
      <dgm:prSet/>
      <dgm:spPr/>
      <dgm:t>
        <a:bodyPr/>
        <a:lstStyle/>
        <a:p>
          <a:r>
            <a:rPr lang="en-US" b="0" i="0" dirty="0">
              <a:latin typeface="Arial" panose="020B0604020202020204" pitchFamily="34" charset="0"/>
              <a:cs typeface="Arial" panose="020B0604020202020204" pitchFamily="34" charset="0"/>
            </a:rPr>
            <a:t>NICE recommend that digital health products should be piloted and co-designed with the participation of patients, carers, and frontline staff so that they would be acceptable in practice as well as accessible to all (NICE, 2023).</a:t>
          </a:r>
          <a:endParaRPr lang="en-IN" dirty="0">
            <a:latin typeface="Arial" panose="020B0604020202020204" pitchFamily="34" charset="0"/>
            <a:cs typeface="Arial" panose="020B0604020202020204" pitchFamily="34" charset="0"/>
          </a:endParaRPr>
        </a:p>
      </dgm:t>
    </dgm:pt>
    <dgm:pt modelId="{5CD6F533-3F3E-4722-9EE6-E4FF4ED68F66}" type="parTrans" cxnId="{A0B85DB5-EB68-4F5A-97FE-4BBAED038F36}">
      <dgm:prSet/>
      <dgm:spPr/>
      <dgm:t>
        <a:bodyPr/>
        <a:lstStyle/>
        <a:p>
          <a:endParaRPr lang="en-IN"/>
        </a:p>
      </dgm:t>
    </dgm:pt>
    <dgm:pt modelId="{5D9893C2-3396-4390-AB97-14A33C72A91F}" type="sibTrans" cxnId="{A0B85DB5-EB68-4F5A-97FE-4BBAED038F36}">
      <dgm:prSet/>
      <dgm:spPr/>
      <dgm:t>
        <a:bodyPr/>
        <a:lstStyle/>
        <a:p>
          <a:endParaRPr lang="en-IN"/>
        </a:p>
      </dgm:t>
    </dgm:pt>
    <dgm:pt modelId="{32B3B97A-5A1A-4791-85C9-D40849EFFBB8}">
      <dgm:prSet/>
      <dgm:spPr>
        <a:solidFill>
          <a:schemeClr val="tx2">
            <a:lumMod val="75000"/>
          </a:schemeClr>
        </a:solidFill>
      </dgm:spPr>
      <dgm:t>
        <a:bodyPr/>
        <a:lstStyle/>
        <a:p>
          <a:r>
            <a:rPr lang="en-US" b="0" i="0" dirty="0">
              <a:latin typeface="Arial" panose="020B0604020202020204" pitchFamily="34" charset="0"/>
              <a:cs typeface="Arial" panose="020B0604020202020204" pitchFamily="34" charset="0"/>
            </a:rPr>
            <a:t>Comprehensive Training and Support: </a:t>
          </a:r>
          <a:endParaRPr lang="en-IN" dirty="0">
            <a:latin typeface="Arial" panose="020B0604020202020204" pitchFamily="34" charset="0"/>
            <a:cs typeface="Arial" panose="020B0604020202020204" pitchFamily="34" charset="0"/>
          </a:endParaRPr>
        </a:p>
      </dgm:t>
    </dgm:pt>
    <dgm:pt modelId="{EFEB6DD4-7ABF-4D44-B775-6691F2892D25}" type="parTrans" cxnId="{84909CFF-6C54-40F8-BB1F-ABB15A234B10}">
      <dgm:prSet/>
      <dgm:spPr/>
      <dgm:t>
        <a:bodyPr/>
        <a:lstStyle/>
        <a:p>
          <a:endParaRPr lang="en-IN"/>
        </a:p>
      </dgm:t>
    </dgm:pt>
    <dgm:pt modelId="{667CAD28-1F8F-4071-ACE0-BFB41770FF16}" type="sibTrans" cxnId="{84909CFF-6C54-40F8-BB1F-ABB15A234B10}">
      <dgm:prSet/>
      <dgm:spPr/>
      <dgm:t>
        <a:bodyPr/>
        <a:lstStyle/>
        <a:p>
          <a:endParaRPr lang="en-IN"/>
        </a:p>
      </dgm:t>
    </dgm:pt>
    <dgm:pt modelId="{F6981E96-D4C8-4571-AC24-68C2CC68E30E}">
      <dgm:prSet/>
      <dgm:spPr>
        <a:solidFill>
          <a:schemeClr val="tx2">
            <a:lumMod val="60000"/>
            <a:lumOff val="40000"/>
            <a:alpha val="90000"/>
          </a:schemeClr>
        </a:solidFill>
      </dgm:spPr>
      <dgm:t>
        <a:bodyPr/>
        <a:lstStyle/>
        <a:p>
          <a:r>
            <a:rPr lang="en-US" b="0" i="0" dirty="0">
              <a:latin typeface="Arial" panose="020B0604020202020204" pitchFamily="34" charset="0"/>
              <a:cs typeface="Arial" panose="020B0604020202020204" pitchFamily="34" charset="0"/>
            </a:rPr>
            <a:t>Ongoing patient- and professionally designed training and readily accessible support pathways are imperative to establish digital confidence and enduring engagement (Nascimento et al., 2023)</a:t>
          </a:r>
          <a:endParaRPr lang="en-IN" dirty="0">
            <a:latin typeface="Arial" panose="020B0604020202020204" pitchFamily="34" charset="0"/>
            <a:cs typeface="Arial" panose="020B0604020202020204" pitchFamily="34" charset="0"/>
          </a:endParaRPr>
        </a:p>
      </dgm:t>
    </dgm:pt>
    <dgm:pt modelId="{C2DC5F14-9F1C-45AB-9407-D6BFB2DE8BB7}" type="parTrans" cxnId="{29C3B5A7-9765-4903-B61B-F6511162B5CA}">
      <dgm:prSet/>
      <dgm:spPr/>
      <dgm:t>
        <a:bodyPr/>
        <a:lstStyle/>
        <a:p>
          <a:endParaRPr lang="en-IN"/>
        </a:p>
      </dgm:t>
    </dgm:pt>
    <dgm:pt modelId="{901BB8ED-337A-4B70-A10A-C60394C06CAB}" type="sibTrans" cxnId="{29C3B5A7-9765-4903-B61B-F6511162B5CA}">
      <dgm:prSet/>
      <dgm:spPr/>
      <dgm:t>
        <a:bodyPr/>
        <a:lstStyle/>
        <a:p>
          <a:endParaRPr lang="en-IN"/>
        </a:p>
      </dgm:t>
    </dgm:pt>
    <dgm:pt modelId="{D65CE616-19F8-46C0-AB57-005FC1B9D83F}">
      <dgm:prSet/>
      <dgm:spPr>
        <a:solidFill>
          <a:schemeClr val="accent2">
            <a:lumMod val="50000"/>
          </a:schemeClr>
        </a:solidFill>
      </dgm:spPr>
      <dgm:t>
        <a:bodyPr/>
        <a:lstStyle/>
        <a:p>
          <a:r>
            <a:rPr lang="en-US" b="0" i="0" dirty="0">
              <a:latin typeface="Arial" panose="020B0604020202020204" pitchFamily="34" charset="0"/>
              <a:cs typeface="Arial" panose="020B0604020202020204" pitchFamily="34" charset="0"/>
            </a:rPr>
            <a:t>Open Policy and Data Governance: </a:t>
          </a:r>
          <a:endParaRPr lang="en-IN" dirty="0">
            <a:latin typeface="Arial" panose="020B0604020202020204" pitchFamily="34" charset="0"/>
            <a:cs typeface="Arial" panose="020B0604020202020204" pitchFamily="34" charset="0"/>
          </a:endParaRPr>
        </a:p>
      </dgm:t>
    </dgm:pt>
    <dgm:pt modelId="{17EEA185-E196-4BC7-BFF0-71503F97B0B9}" type="parTrans" cxnId="{BB756F63-BFDE-48BC-ABB0-9303A751456B}">
      <dgm:prSet/>
      <dgm:spPr/>
      <dgm:t>
        <a:bodyPr/>
        <a:lstStyle/>
        <a:p>
          <a:endParaRPr lang="en-IN"/>
        </a:p>
      </dgm:t>
    </dgm:pt>
    <dgm:pt modelId="{2CAEAEDC-88F0-4DB5-9D9D-D0266FE09037}" type="sibTrans" cxnId="{BB756F63-BFDE-48BC-ABB0-9303A751456B}">
      <dgm:prSet/>
      <dgm:spPr/>
      <dgm:t>
        <a:bodyPr/>
        <a:lstStyle/>
        <a:p>
          <a:endParaRPr lang="en-IN"/>
        </a:p>
      </dgm:t>
    </dgm:pt>
    <dgm:pt modelId="{511643BD-3198-4426-AD39-65230874D317}">
      <dgm:prSet/>
      <dgm:spPr>
        <a:solidFill>
          <a:schemeClr val="accent2">
            <a:lumMod val="75000"/>
            <a:alpha val="90000"/>
          </a:schemeClr>
        </a:solidFill>
      </dgm:spPr>
      <dgm:t>
        <a:bodyPr/>
        <a:lstStyle/>
        <a:p>
          <a:r>
            <a:rPr lang="en-US" b="0" i="0" dirty="0">
              <a:latin typeface="Arial" panose="020B0604020202020204" pitchFamily="34" charset="0"/>
              <a:cs typeface="Arial" panose="020B0604020202020204" pitchFamily="34" charset="0"/>
            </a:rPr>
            <a:t>gov.uk emphasizes robust data protection, transparent privacy policies, and an explicit regulatory approach to facilitate trust and safe use of digital health (GOV.UK, 2023).</a:t>
          </a:r>
          <a:endParaRPr lang="en-IN" dirty="0">
            <a:latin typeface="Arial" panose="020B0604020202020204" pitchFamily="34" charset="0"/>
            <a:cs typeface="Arial" panose="020B0604020202020204" pitchFamily="34" charset="0"/>
          </a:endParaRPr>
        </a:p>
      </dgm:t>
    </dgm:pt>
    <dgm:pt modelId="{6DC95B56-6E86-4093-BCF3-F94D69D5FF99}" type="parTrans" cxnId="{0281BB4B-B5E0-4614-B4F7-15E5F4704FA5}">
      <dgm:prSet/>
      <dgm:spPr/>
      <dgm:t>
        <a:bodyPr/>
        <a:lstStyle/>
        <a:p>
          <a:endParaRPr lang="en-IN"/>
        </a:p>
      </dgm:t>
    </dgm:pt>
    <dgm:pt modelId="{9B31565B-5CDB-4465-B565-DBC7619A1F65}" type="sibTrans" cxnId="{0281BB4B-B5E0-4614-B4F7-15E5F4704FA5}">
      <dgm:prSet/>
      <dgm:spPr/>
      <dgm:t>
        <a:bodyPr/>
        <a:lstStyle/>
        <a:p>
          <a:endParaRPr lang="en-IN"/>
        </a:p>
      </dgm:t>
    </dgm:pt>
    <dgm:pt modelId="{FDF082CD-73E5-4040-A85B-0BAD9453BF0A}">
      <dgm:prSet/>
      <dgm:spPr>
        <a:solidFill>
          <a:schemeClr val="tx1">
            <a:lumMod val="65000"/>
            <a:lumOff val="35000"/>
          </a:schemeClr>
        </a:solidFill>
      </dgm:spPr>
      <dgm:t>
        <a:bodyPr/>
        <a:lstStyle/>
        <a:p>
          <a:r>
            <a:rPr lang="en-US" b="0" i="0" dirty="0">
              <a:latin typeface="Arial" panose="020B0604020202020204" pitchFamily="34" charset="0"/>
              <a:cs typeface="Arial" panose="020B0604020202020204" pitchFamily="34" charset="0"/>
            </a:rPr>
            <a:t>Financing infrastructure: </a:t>
          </a:r>
          <a:endParaRPr lang="en-IN" dirty="0">
            <a:latin typeface="Arial" panose="020B0604020202020204" pitchFamily="34" charset="0"/>
            <a:cs typeface="Arial" panose="020B0604020202020204" pitchFamily="34" charset="0"/>
          </a:endParaRPr>
        </a:p>
      </dgm:t>
    </dgm:pt>
    <dgm:pt modelId="{57245303-61F1-400B-96B7-EE1A64471538}" type="parTrans" cxnId="{2E5644CD-C606-4595-AA9B-586760E71A0C}">
      <dgm:prSet/>
      <dgm:spPr/>
      <dgm:t>
        <a:bodyPr/>
        <a:lstStyle/>
        <a:p>
          <a:endParaRPr lang="en-IN"/>
        </a:p>
      </dgm:t>
    </dgm:pt>
    <dgm:pt modelId="{5B292D57-0A4F-4683-AF4E-A535F5187CEB}" type="sibTrans" cxnId="{2E5644CD-C606-4595-AA9B-586760E71A0C}">
      <dgm:prSet/>
      <dgm:spPr/>
      <dgm:t>
        <a:bodyPr/>
        <a:lstStyle/>
        <a:p>
          <a:endParaRPr lang="en-IN"/>
        </a:p>
      </dgm:t>
    </dgm:pt>
    <dgm:pt modelId="{CA1A0E92-2162-478C-B07D-C7445D956C64}">
      <dgm:prSet/>
      <dgm:spPr>
        <a:solidFill>
          <a:schemeClr val="tx1">
            <a:lumMod val="50000"/>
            <a:lumOff val="50000"/>
            <a:alpha val="90000"/>
          </a:schemeClr>
        </a:solidFill>
      </dgm:spPr>
      <dgm:t>
        <a:bodyPr/>
        <a:lstStyle/>
        <a:p>
          <a:r>
            <a:rPr lang="en-US" b="0" i="0" dirty="0">
              <a:latin typeface="Arial" panose="020B0604020202020204" pitchFamily="34" charset="0"/>
              <a:cs typeface="Arial" panose="020B0604020202020204" pitchFamily="34" charset="0"/>
            </a:rPr>
            <a:t>financing in system integration, equipment, and broadband infrastructure offers end-to-end functionality and equal access to digital health interventions (Yew et al., 2024)</a:t>
          </a:r>
          <a:endParaRPr lang="en-IN" dirty="0">
            <a:latin typeface="Arial" panose="020B0604020202020204" pitchFamily="34" charset="0"/>
            <a:cs typeface="Arial" panose="020B0604020202020204" pitchFamily="34" charset="0"/>
          </a:endParaRPr>
        </a:p>
      </dgm:t>
    </dgm:pt>
    <dgm:pt modelId="{F849B4AF-9BC0-4095-B8C9-1AC0923847C3}" type="parTrans" cxnId="{E977A967-D2A0-4025-B829-C4C49FE8149F}">
      <dgm:prSet/>
      <dgm:spPr/>
      <dgm:t>
        <a:bodyPr/>
        <a:lstStyle/>
        <a:p>
          <a:endParaRPr lang="en-IN"/>
        </a:p>
      </dgm:t>
    </dgm:pt>
    <dgm:pt modelId="{3AF0D96E-5EA1-4734-A66D-D1619539426C}" type="sibTrans" cxnId="{E977A967-D2A0-4025-B829-C4C49FE8149F}">
      <dgm:prSet/>
      <dgm:spPr/>
      <dgm:t>
        <a:bodyPr/>
        <a:lstStyle/>
        <a:p>
          <a:endParaRPr lang="en-IN"/>
        </a:p>
      </dgm:t>
    </dgm:pt>
    <dgm:pt modelId="{7016334D-1D23-49F9-AD66-D580DE64773D}">
      <dgm:prSet/>
      <dgm:spPr>
        <a:solidFill>
          <a:schemeClr val="accent6">
            <a:lumMod val="50000"/>
          </a:schemeClr>
        </a:solidFill>
      </dgm:spPr>
      <dgm:t>
        <a:bodyPr/>
        <a:lstStyle/>
        <a:p>
          <a:r>
            <a:rPr lang="en-US" b="0" i="0" dirty="0">
              <a:latin typeface="Arial" panose="020B0604020202020204" pitchFamily="34" charset="0"/>
              <a:cs typeface="Arial" panose="020B0604020202020204" pitchFamily="34" charset="0"/>
            </a:rPr>
            <a:t>Targeted Insertion Strategies:</a:t>
          </a:r>
          <a:endParaRPr lang="en-IN" dirty="0">
            <a:latin typeface="Arial" panose="020B0604020202020204" pitchFamily="34" charset="0"/>
            <a:cs typeface="Arial" panose="020B0604020202020204" pitchFamily="34" charset="0"/>
          </a:endParaRPr>
        </a:p>
      </dgm:t>
    </dgm:pt>
    <dgm:pt modelId="{9C833A22-8ABD-4721-B195-1C21338B68C7}" type="parTrans" cxnId="{50021909-9D05-4BA8-8E05-67D935B26671}">
      <dgm:prSet/>
      <dgm:spPr/>
      <dgm:t>
        <a:bodyPr/>
        <a:lstStyle/>
        <a:p>
          <a:endParaRPr lang="en-IN"/>
        </a:p>
      </dgm:t>
    </dgm:pt>
    <dgm:pt modelId="{D362F2F0-3D24-432C-9DB0-A70D9621E3D0}" type="sibTrans" cxnId="{50021909-9D05-4BA8-8E05-67D935B26671}">
      <dgm:prSet/>
      <dgm:spPr/>
      <dgm:t>
        <a:bodyPr/>
        <a:lstStyle/>
        <a:p>
          <a:endParaRPr lang="en-IN"/>
        </a:p>
      </dgm:t>
    </dgm:pt>
    <dgm:pt modelId="{FA6DE147-7752-48C0-BA11-9506494AA980}">
      <dgm:prSet/>
      <dgm:spPr>
        <a:solidFill>
          <a:schemeClr val="accent6">
            <a:lumMod val="75000"/>
            <a:alpha val="90000"/>
          </a:schemeClr>
        </a:solidFill>
      </dgm:spPr>
      <dgm:t>
        <a:bodyPr/>
        <a:lstStyle/>
        <a:p>
          <a:r>
            <a:rPr lang="en-US" b="0" i="0" dirty="0">
              <a:latin typeface="Arial" panose="020B0604020202020204" pitchFamily="34" charset="0"/>
              <a:cs typeface="Arial" panose="020B0604020202020204" pitchFamily="34" charset="0"/>
            </a:rPr>
            <a:t>Targeted inclusion and support for digitally excluded groups such as the elderly, disabled, and those in disadvantaged groups are enabled by NHS England with an aim to enhance digital equity and inclusion in health (NHS England, 2023).</a:t>
          </a:r>
          <a:endParaRPr lang="en-IN" dirty="0">
            <a:latin typeface="Arial" panose="020B0604020202020204" pitchFamily="34" charset="0"/>
            <a:cs typeface="Arial" panose="020B0604020202020204" pitchFamily="34" charset="0"/>
          </a:endParaRPr>
        </a:p>
      </dgm:t>
    </dgm:pt>
    <dgm:pt modelId="{2F6DBC59-B223-4ADC-8A8C-4DFD4DBC2562}" type="parTrans" cxnId="{1C1A8C34-0668-41A5-808B-009377E2A1D7}">
      <dgm:prSet/>
      <dgm:spPr/>
      <dgm:t>
        <a:bodyPr/>
        <a:lstStyle/>
        <a:p>
          <a:endParaRPr lang="en-IN"/>
        </a:p>
      </dgm:t>
    </dgm:pt>
    <dgm:pt modelId="{1C88857B-77E1-4B46-8DB2-544475E0B578}" type="sibTrans" cxnId="{1C1A8C34-0668-41A5-808B-009377E2A1D7}">
      <dgm:prSet/>
      <dgm:spPr/>
      <dgm:t>
        <a:bodyPr/>
        <a:lstStyle/>
        <a:p>
          <a:endParaRPr lang="en-IN"/>
        </a:p>
      </dgm:t>
    </dgm:pt>
    <dgm:pt modelId="{141A30A9-B323-4567-AECD-F4B4312E154D}" type="pres">
      <dgm:prSet presAssocID="{CB9B272B-B379-4FA5-A280-820BA4368014}" presName="Name0" presStyleCnt="0">
        <dgm:presLayoutVars>
          <dgm:dir/>
          <dgm:animLvl val="lvl"/>
          <dgm:resizeHandles val="exact"/>
        </dgm:presLayoutVars>
      </dgm:prSet>
      <dgm:spPr/>
    </dgm:pt>
    <dgm:pt modelId="{2D4CFC08-DC8D-4ADC-ACF0-FA758FEB38A9}" type="pres">
      <dgm:prSet presAssocID="{351D9FE1-D6A1-4007-B5A8-A293A644E3DB}" presName="linNode" presStyleCnt="0"/>
      <dgm:spPr/>
    </dgm:pt>
    <dgm:pt modelId="{30BBF911-8CCF-4D12-BE73-1F9A9625478A}" type="pres">
      <dgm:prSet presAssocID="{351D9FE1-D6A1-4007-B5A8-A293A644E3DB}" presName="parentText" presStyleLbl="node1" presStyleIdx="0" presStyleCnt="5">
        <dgm:presLayoutVars>
          <dgm:chMax val="1"/>
          <dgm:bulletEnabled val="1"/>
        </dgm:presLayoutVars>
      </dgm:prSet>
      <dgm:spPr/>
    </dgm:pt>
    <dgm:pt modelId="{792A04A9-9110-47D6-85AE-1F8791CB1F38}" type="pres">
      <dgm:prSet presAssocID="{351D9FE1-D6A1-4007-B5A8-A293A644E3DB}" presName="descendantText" presStyleLbl="alignAccFollowNode1" presStyleIdx="0" presStyleCnt="5">
        <dgm:presLayoutVars>
          <dgm:bulletEnabled val="1"/>
        </dgm:presLayoutVars>
      </dgm:prSet>
      <dgm:spPr/>
    </dgm:pt>
    <dgm:pt modelId="{AFC0ADC4-6DA9-454C-95E0-2FFC8B0C257C}" type="pres">
      <dgm:prSet presAssocID="{CCEB214E-44A7-44AF-B274-E6C7842CAFB8}" presName="sp" presStyleCnt="0"/>
      <dgm:spPr/>
    </dgm:pt>
    <dgm:pt modelId="{875668C8-A7DB-4B83-8ED5-7860D80F85C9}" type="pres">
      <dgm:prSet presAssocID="{32B3B97A-5A1A-4791-85C9-D40849EFFBB8}" presName="linNode" presStyleCnt="0"/>
      <dgm:spPr/>
    </dgm:pt>
    <dgm:pt modelId="{9CD9FD39-BDFE-41DC-BA6A-52C4750F2455}" type="pres">
      <dgm:prSet presAssocID="{32B3B97A-5A1A-4791-85C9-D40849EFFBB8}" presName="parentText" presStyleLbl="node1" presStyleIdx="1" presStyleCnt="5">
        <dgm:presLayoutVars>
          <dgm:chMax val="1"/>
          <dgm:bulletEnabled val="1"/>
        </dgm:presLayoutVars>
      </dgm:prSet>
      <dgm:spPr/>
    </dgm:pt>
    <dgm:pt modelId="{6010518E-56BD-4E5B-971E-567BFA1B1041}" type="pres">
      <dgm:prSet presAssocID="{32B3B97A-5A1A-4791-85C9-D40849EFFBB8}" presName="descendantText" presStyleLbl="alignAccFollowNode1" presStyleIdx="1" presStyleCnt="5">
        <dgm:presLayoutVars>
          <dgm:bulletEnabled val="1"/>
        </dgm:presLayoutVars>
      </dgm:prSet>
      <dgm:spPr/>
    </dgm:pt>
    <dgm:pt modelId="{C6D3BB5C-8BBF-42C1-93CD-3BFFA23531E0}" type="pres">
      <dgm:prSet presAssocID="{667CAD28-1F8F-4071-ACE0-BFB41770FF16}" presName="sp" presStyleCnt="0"/>
      <dgm:spPr/>
    </dgm:pt>
    <dgm:pt modelId="{4C596B82-1C54-4BEB-B49A-FBCEA2D439F4}" type="pres">
      <dgm:prSet presAssocID="{D65CE616-19F8-46C0-AB57-005FC1B9D83F}" presName="linNode" presStyleCnt="0"/>
      <dgm:spPr/>
    </dgm:pt>
    <dgm:pt modelId="{6C5EDB87-6C25-4076-ABE2-05269F1FD61D}" type="pres">
      <dgm:prSet presAssocID="{D65CE616-19F8-46C0-AB57-005FC1B9D83F}" presName="parentText" presStyleLbl="node1" presStyleIdx="2" presStyleCnt="5">
        <dgm:presLayoutVars>
          <dgm:chMax val="1"/>
          <dgm:bulletEnabled val="1"/>
        </dgm:presLayoutVars>
      </dgm:prSet>
      <dgm:spPr/>
    </dgm:pt>
    <dgm:pt modelId="{087999ED-554F-4441-B883-6FFC065C64D4}" type="pres">
      <dgm:prSet presAssocID="{D65CE616-19F8-46C0-AB57-005FC1B9D83F}" presName="descendantText" presStyleLbl="alignAccFollowNode1" presStyleIdx="2" presStyleCnt="5">
        <dgm:presLayoutVars>
          <dgm:bulletEnabled val="1"/>
        </dgm:presLayoutVars>
      </dgm:prSet>
      <dgm:spPr/>
    </dgm:pt>
    <dgm:pt modelId="{0F01D9FC-0AEB-4DD4-A23C-DC2FB860F70C}" type="pres">
      <dgm:prSet presAssocID="{2CAEAEDC-88F0-4DB5-9D9D-D0266FE09037}" presName="sp" presStyleCnt="0"/>
      <dgm:spPr/>
    </dgm:pt>
    <dgm:pt modelId="{D98AB4AE-53EE-4141-9BBE-E0CFDC58EB64}" type="pres">
      <dgm:prSet presAssocID="{FDF082CD-73E5-4040-A85B-0BAD9453BF0A}" presName="linNode" presStyleCnt="0"/>
      <dgm:spPr/>
    </dgm:pt>
    <dgm:pt modelId="{D67C4FC1-85E3-4887-A688-1C0213549D7D}" type="pres">
      <dgm:prSet presAssocID="{FDF082CD-73E5-4040-A85B-0BAD9453BF0A}" presName="parentText" presStyleLbl="node1" presStyleIdx="3" presStyleCnt="5">
        <dgm:presLayoutVars>
          <dgm:chMax val="1"/>
          <dgm:bulletEnabled val="1"/>
        </dgm:presLayoutVars>
      </dgm:prSet>
      <dgm:spPr/>
    </dgm:pt>
    <dgm:pt modelId="{FEEF8BEF-CAD3-4F8D-9B3C-0EA965C47BB8}" type="pres">
      <dgm:prSet presAssocID="{FDF082CD-73E5-4040-A85B-0BAD9453BF0A}" presName="descendantText" presStyleLbl="alignAccFollowNode1" presStyleIdx="3" presStyleCnt="5">
        <dgm:presLayoutVars>
          <dgm:bulletEnabled val="1"/>
        </dgm:presLayoutVars>
      </dgm:prSet>
      <dgm:spPr/>
    </dgm:pt>
    <dgm:pt modelId="{F08638A6-1126-420E-A96E-F235259B0286}" type="pres">
      <dgm:prSet presAssocID="{5B292D57-0A4F-4683-AF4E-A535F5187CEB}" presName="sp" presStyleCnt="0"/>
      <dgm:spPr/>
    </dgm:pt>
    <dgm:pt modelId="{42BB2E2C-6CD4-468C-BF3D-C984B693F3ED}" type="pres">
      <dgm:prSet presAssocID="{7016334D-1D23-49F9-AD66-D580DE64773D}" presName="linNode" presStyleCnt="0"/>
      <dgm:spPr/>
    </dgm:pt>
    <dgm:pt modelId="{713F4EBC-B325-4282-9E52-AD2A9669D917}" type="pres">
      <dgm:prSet presAssocID="{7016334D-1D23-49F9-AD66-D580DE64773D}" presName="parentText" presStyleLbl="node1" presStyleIdx="4" presStyleCnt="5">
        <dgm:presLayoutVars>
          <dgm:chMax val="1"/>
          <dgm:bulletEnabled val="1"/>
        </dgm:presLayoutVars>
      </dgm:prSet>
      <dgm:spPr/>
    </dgm:pt>
    <dgm:pt modelId="{DFF98A34-607D-4153-8795-434E663017AF}" type="pres">
      <dgm:prSet presAssocID="{7016334D-1D23-49F9-AD66-D580DE64773D}" presName="descendantText" presStyleLbl="alignAccFollowNode1" presStyleIdx="4" presStyleCnt="5">
        <dgm:presLayoutVars>
          <dgm:bulletEnabled val="1"/>
        </dgm:presLayoutVars>
      </dgm:prSet>
      <dgm:spPr/>
    </dgm:pt>
  </dgm:ptLst>
  <dgm:cxnLst>
    <dgm:cxn modelId="{50021909-9D05-4BA8-8E05-67D935B26671}" srcId="{CB9B272B-B379-4FA5-A280-820BA4368014}" destId="{7016334D-1D23-49F9-AD66-D580DE64773D}" srcOrd="4" destOrd="0" parTransId="{9C833A22-8ABD-4721-B195-1C21338B68C7}" sibTransId="{D362F2F0-3D24-432C-9DB0-A70D9621E3D0}"/>
    <dgm:cxn modelId="{B726FD25-2EE1-481A-93C1-9B0F47246C31}" type="presOf" srcId="{511643BD-3198-4426-AD39-65230874D317}" destId="{087999ED-554F-4441-B883-6FFC065C64D4}" srcOrd="0" destOrd="0" presId="urn:microsoft.com/office/officeart/2005/8/layout/vList5"/>
    <dgm:cxn modelId="{1C1A8C34-0668-41A5-808B-009377E2A1D7}" srcId="{7016334D-1D23-49F9-AD66-D580DE64773D}" destId="{FA6DE147-7752-48C0-BA11-9506494AA980}" srcOrd="0" destOrd="0" parTransId="{2F6DBC59-B223-4ADC-8A8C-4DFD4DBC2562}" sibTransId="{1C88857B-77E1-4B46-8DB2-544475E0B578}"/>
    <dgm:cxn modelId="{1A89C15B-46CC-4A27-A901-03E3656A9E49}" type="presOf" srcId="{CB9B272B-B379-4FA5-A280-820BA4368014}" destId="{141A30A9-B323-4567-AECD-F4B4312E154D}" srcOrd="0" destOrd="0" presId="urn:microsoft.com/office/officeart/2005/8/layout/vList5"/>
    <dgm:cxn modelId="{BB756F63-BFDE-48BC-ABB0-9303A751456B}" srcId="{CB9B272B-B379-4FA5-A280-820BA4368014}" destId="{D65CE616-19F8-46C0-AB57-005FC1B9D83F}" srcOrd="2" destOrd="0" parTransId="{17EEA185-E196-4BC7-BFF0-71503F97B0B9}" sibTransId="{2CAEAEDC-88F0-4DB5-9D9D-D0266FE09037}"/>
    <dgm:cxn modelId="{ADC6A864-551D-4C10-8EEA-B5E635D30A60}" type="presOf" srcId="{CA1A0E92-2162-478C-B07D-C7445D956C64}" destId="{FEEF8BEF-CAD3-4F8D-9B3C-0EA965C47BB8}" srcOrd="0" destOrd="0" presId="urn:microsoft.com/office/officeart/2005/8/layout/vList5"/>
    <dgm:cxn modelId="{E977A967-D2A0-4025-B829-C4C49FE8149F}" srcId="{FDF082CD-73E5-4040-A85B-0BAD9453BF0A}" destId="{CA1A0E92-2162-478C-B07D-C7445D956C64}" srcOrd="0" destOrd="0" parTransId="{F849B4AF-9BC0-4095-B8C9-1AC0923847C3}" sibTransId="{3AF0D96E-5EA1-4734-A66D-D1619539426C}"/>
    <dgm:cxn modelId="{0281BB4B-B5E0-4614-B4F7-15E5F4704FA5}" srcId="{D65CE616-19F8-46C0-AB57-005FC1B9D83F}" destId="{511643BD-3198-4426-AD39-65230874D317}" srcOrd="0" destOrd="0" parTransId="{6DC95B56-6E86-4093-BCF3-F94D69D5FF99}" sibTransId="{9B31565B-5CDB-4465-B565-DBC7619A1F65}"/>
    <dgm:cxn modelId="{625DCF6B-4D1B-4923-8230-EB5CBF18745D}" type="presOf" srcId="{F6981E96-D4C8-4571-AC24-68C2CC68E30E}" destId="{6010518E-56BD-4E5B-971E-567BFA1B1041}" srcOrd="0" destOrd="0" presId="urn:microsoft.com/office/officeart/2005/8/layout/vList5"/>
    <dgm:cxn modelId="{850E214D-BC1E-46DD-9922-12184BF2CFD7}" type="presOf" srcId="{F64AB3BE-52C5-4729-84C2-82B6FE771FA4}" destId="{792A04A9-9110-47D6-85AE-1F8791CB1F38}" srcOrd="0" destOrd="0" presId="urn:microsoft.com/office/officeart/2005/8/layout/vList5"/>
    <dgm:cxn modelId="{436770A0-477D-430A-BE11-50A4AE780868}" type="presOf" srcId="{7016334D-1D23-49F9-AD66-D580DE64773D}" destId="{713F4EBC-B325-4282-9E52-AD2A9669D917}" srcOrd="0" destOrd="0" presId="urn:microsoft.com/office/officeart/2005/8/layout/vList5"/>
    <dgm:cxn modelId="{29C3B5A7-9765-4903-B61B-F6511162B5CA}" srcId="{32B3B97A-5A1A-4791-85C9-D40849EFFBB8}" destId="{F6981E96-D4C8-4571-AC24-68C2CC68E30E}" srcOrd="0" destOrd="0" parTransId="{C2DC5F14-9F1C-45AB-9407-D6BFB2DE8BB7}" sibTransId="{901BB8ED-337A-4B70-A10A-C60394C06CAB}"/>
    <dgm:cxn modelId="{9A0172B0-9C68-4300-B582-6D382B5D1CF3}" type="presOf" srcId="{351D9FE1-D6A1-4007-B5A8-A293A644E3DB}" destId="{30BBF911-8CCF-4D12-BE73-1F9A9625478A}" srcOrd="0" destOrd="0" presId="urn:microsoft.com/office/officeart/2005/8/layout/vList5"/>
    <dgm:cxn modelId="{A0B85DB5-EB68-4F5A-97FE-4BBAED038F36}" srcId="{351D9FE1-D6A1-4007-B5A8-A293A644E3DB}" destId="{F64AB3BE-52C5-4729-84C2-82B6FE771FA4}" srcOrd="0" destOrd="0" parTransId="{5CD6F533-3F3E-4722-9EE6-E4FF4ED68F66}" sibTransId="{5D9893C2-3396-4390-AB97-14A33C72A91F}"/>
    <dgm:cxn modelId="{9C2614BB-235F-4FC5-9E48-AB9BE8033B3C}" type="presOf" srcId="{D65CE616-19F8-46C0-AB57-005FC1B9D83F}" destId="{6C5EDB87-6C25-4076-ABE2-05269F1FD61D}" srcOrd="0" destOrd="0" presId="urn:microsoft.com/office/officeart/2005/8/layout/vList5"/>
    <dgm:cxn modelId="{3E971EBD-57CB-4D4D-BF35-E4BC4D45F75A}" type="presOf" srcId="{FDF082CD-73E5-4040-A85B-0BAD9453BF0A}" destId="{D67C4FC1-85E3-4887-A688-1C0213549D7D}" srcOrd="0" destOrd="0" presId="urn:microsoft.com/office/officeart/2005/8/layout/vList5"/>
    <dgm:cxn modelId="{2E5644CD-C606-4595-AA9B-586760E71A0C}" srcId="{CB9B272B-B379-4FA5-A280-820BA4368014}" destId="{FDF082CD-73E5-4040-A85B-0BAD9453BF0A}" srcOrd="3" destOrd="0" parTransId="{57245303-61F1-400B-96B7-EE1A64471538}" sibTransId="{5B292D57-0A4F-4683-AF4E-A535F5187CEB}"/>
    <dgm:cxn modelId="{5CC68CD5-7786-474B-97F8-6BC44185C21E}" type="presOf" srcId="{32B3B97A-5A1A-4791-85C9-D40849EFFBB8}" destId="{9CD9FD39-BDFE-41DC-BA6A-52C4750F2455}" srcOrd="0" destOrd="0" presId="urn:microsoft.com/office/officeart/2005/8/layout/vList5"/>
    <dgm:cxn modelId="{06EFF5E4-5956-49BA-A644-772B4B9C3A82}" srcId="{CB9B272B-B379-4FA5-A280-820BA4368014}" destId="{351D9FE1-D6A1-4007-B5A8-A293A644E3DB}" srcOrd="0" destOrd="0" parTransId="{01D58455-21C1-42D6-B123-B80359927C94}" sibTransId="{CCEB214E-44A7-44AF-B274-E6C7842CAFB8}"/>
    <dgm:cxn modelId="{204AACFB-E89D-4B3C-A4E2-7DD2916AE5AF}" type="presOf" srcId="{FA6DE147-7752-48C0-BA11-9506494AA980}" destId="{DFF98A34-607D-4153-8795-434E663017AF}" srcOrd="0" destOrd="0" presId="urn:microsoft.com/office/officeart/2005/8/layout/vList5"/>
    <dgm:cxn modelId="{84909CFF-6C54-40F8-BB1F-ABB15A234B10}" srcId="{CB9B272B-B379-4FA5-A280-820BA4368014}" destId="{32B3B97A-5A1A-4791-85C9-D40849EFFBB8}" srcOrd="1" destOrd="0" parTransId="{EFEB6DD4-7ABF-4D44-B775-6691F2892D25}" sibTransId="{667CAD28-1F8F-4071-ACE0-BFB41770FF16}"/>
    <dgm:cxn modelId="{3A836906-2409-4FD9-8C9E-2473D0EFA164}" type="presParOf" srcId="{141A30A9-B323-4567-AECD-F4B4312E154D}" destId="{2D4CFC08-DC8D-4ADC-ACF0-FA758FEB38A9}" srcOrd="0" destOrd="0" presId="urn:microsoft.com/office/officeart/2005/8/layout/vList5"/>
    <dgm:cxn modelId="{4F503A79-9137-417D-8C6D-4C3CE59E112A}" type="presParOf" srcId="{2D4CFC08-DC8D-4ADC-ACF0-FA758FEB38A9}" destId="{30BBF911-8CCF-4D12-BE73-1F9A9625478A}" srcOrd="0" destOrd="0" presId="urn:microsoft.com/office/officeart/2005/8/layout/vList5"/>
    <dgm:cxn modelId="{A409C1D3-7F33-4F1F-965E-FBB6CAD144BD}" type="presParOf" srcId="{2D4CFC08-DC8D-4ADC-ACF0-FA758FEB38A9}" destId="{792A04A9-9110-47D6-85AE-1F8791CB1F38}" srcOrd="1" destOrd="0" presId="urn:microsoft.com/office/officeart/2005/8/layout/vList5"/>
    <dgm:cxn modelId="{739C948E-CFA5-4938-8AFC-AED19B0E31C2}" type="presParOf" srcId="{141A30A9-B323-4567-AECD-F4B4312E154D}" destId="{AFC0ADC4-6DA9-454C-95E0-2FFC8B0C257C}" srcOrd="1" destOrd="0" presId="urn:microsoft.com/office/officeart/2005/8/layout/vList5"/>
    <dgm:cxn modelId="{936034B8-D5A5-4CB3-8189-90C85641F487}" type="presParOf" srcId="{141A30A9-B323-4567-AECD-F4B4312E154D}" destId="{875668C8-A7DB-4B83-8ED5-7860D80F85C9}" srcOrd="2" destOrd="0" presId="urn:microsoft.com/office/officeart/2005/8/layout/vList5"/>
    <dgm:cxn modelId="{9F9139B6-E14E-46A6-94DC-D7DF47B31A62}" type="presParOf" srcId="{875668C8-A7DB-4B83-8ED5-7860D80F85C9}" destId="{9CD9FD39-BDFE-41DC-BA6A-52C4750F2455}" srcOrd="0" destOrd="0" presId="urn:microsoft.com/office/officeart/2005/8/layout/vList5"/>
    <dgm:cxn modelId="{B079FFA6-8022-44CF-8631-BAE94EC22178}" type="presParOf" srcId="{875668C8-A7DB-4B83-8ED5-7860D80F85C9}" destId="{6010518E-56BD-4E5B-971E-567BFA1B1041}" srcOrd="1" destOrd="0" presId="urn:microsoft.com/office/officeart/2005/8/layout/vList5"/>
    <dgm:cxn modelId="{A9BED92A-9056-4B01-B862-DDBF75FC5870}" type="presParOf" srcId="{141A30A9-B323-4567-AECD-F4B4312E154D}" destId="{C6D3BB5C-8BBF-42C1-93CD-3BFFA23531E0}" srcOrd="3" destOrd="0" presId="urn:microsoft.com/office/officeart/2005/8/layout/vList5"/>
    <dgm:cxn modelId="{31B1E575-C304-49F3-9873-0A85129E17A2}" type="presParOf" srcId="{141A30A9-B323-4567-AECD-F4B4312E154D}" destId="{4C596B82-1C54-4BEB-B49A-FBCEA2D439F4}" srcOrd="4" destOrd="0" presId="urn:microsoft.com/office/officeart/2005/8/layout/vList5"/>
    <dgm:cxn modelId="{48F2783C-69EE-4D17-9BA8-E8938C291A07}" type="presParOf" srcId="{4C596B82-1C54-4BEB-B49A-FBCEA2D439F4}" destId="{6C5EDB87-6C25-4076-ABE2-05269F1FD61D}" srcOrd="0" destOrd="0" presId="urn:microsoft.com/office/officeart/2005/8/layout/vList5"/>
    <dgm:cxn modelId="{3E8C7084-DFC9-4A66-9299-53E4B4A306B4}" type="presParOf" srcId="{4C596B82-1C54-4BEB-B49A-FBCEA2D439F4}" destId="{087999ED-554F-4441-B883-6FFC065C64D4}" srcOrd="1" destOrd="0" presId="urn:microsoft.com/office/officeart/2005/8/layout/vList5"/>
    <dgm:cxn modelId="{7B4134A3-30A7-40BF-AB49-0F2BF1549C13}" type="presParOf" srcId="{141A30A9-B323-4567-AECD-F4B4312E154D}" destId="{0F01D9FC-0AEB-4DD4-A23C-DC2FB860F70C}" srcOrd="5" destOrd="0" presId="urn:microsoft.com/office/officeart/2005/8/layout/vList5"/>
    <dgm:cxn modelId="{52BBF223-5BEC-42AC-B451-E4D7C686C6A8}" type="presParOf" srcId="{141A30A9-B323-4567-AECD-F4B4312E154D}" destId="{D98AB4AE-53EE-4141-9BBE-E0CFDC58EB64}" srcOrd="6" destOrd="0" presId="urn:microsoft.com/office/officeart/2005/8/layout/vList5"/>
    <dgm:cxn modelId="{DDBBDA6A-842D-423F-904A-4CC91FEF71EA}" type="presParOf" srcId="{D98AB4AE-53EE-4141-9BBE-E0CFDC58EB64}" destId="{D67C4FC1-85E3-4887-A688-1C0213549D7D}" srcOrd="0" destOrd="0" presId="urn:microsoft.com/office/officeart/2005/8/layout/vList5"/>
    <dgm:cxn modelId="{A8DB425E-76BD-4187-B04F-43FF62D683CC}" type="presParOf" srcId="{D98AB4AE-53EE-4141-9BBE-E0CFDC58EB64}" destId="{FEEF8BEF-CAD3-4F8D-9B3C-0EA965C47BB8}" srcOrd="1" destOrd="0" presId="urn:microsoft.com/office/officeart/2005/8/layout/vList5"/>
    <dgm:cxn modelId="{0051B6EA-C36C-45BD-9335-74B33C2A2EF4}" type="presParOf" srcId="{141A30A9-B323-4567-AECD-F4B4312E154D}" destId="{F08638A6-1126-420E-A96E-F235259B0286}" srcOrd="7" destOrd="0" presId="urn:microsoft.com/office/officeart/2005/8/layout/vList5"/>
    <dgm:cxn modelId="{8A091FB2-6369-4BDD-8555-3804A918A5CC}" type="presParOf" srcId="{141A30A9-B323-4567-AECD-F4B4312E154D}" destId="{42BB2E2C-6CD4-468C-BF3D-C984B693F3ED}" srcOrd="8" destOrd="0" presId="urn:microsoft.com/office/officeart/2005/8/layout/vList5"/>
    <dgm:cxn modelId="{0D2DAA8E-A50D-42A8-B92C-A020412DC4AE}" type="presParOf" srcId="{42BB2E2C-6CD4-468C-BF3D-C984B693F3ED}" destId="{713F4EBC-B325-4282-9E52-AD2A9669D917}" srcOrd="0" destOrd="0" presId="urn:microsoft.com/office/officeart/2005/8/layout/vList5"/>
    <dgm:cxn modelId="{EFB35238-FE9C-4A60-B36B-C1C71D5406F6}" type="presParOf" srcId="{42BB2E2C-6CD4-468C-BF3D-C984B693F3ED}" destId="{DFF98A34-607D-4153-8795-434E663017A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C114AA0-BDD8-4151-A3D9-D12E76B3B8DA}"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IN"/>
        </a:p>
      </dgm:t>
    </dgm:pt>
    <dgm:pt modelId="{31313A89-D7DB-418A-BA47-271F4C6274EF}">
      <dgm:prSet/>
      <dgm:spPr>
        <a:solidFill>
          <a:srgbClr val="009EDE"/>
        </a:solidFill>
      </dgm:spPr>
      <dgm:t>
        <a:bodyPr/>
        <a:lstStyle/>
        <a:p>
          <a:r>
            <a:rPr lang="en-US" b="1" i="0" dirty="0">
              <a:latin typeface="Arial" panose="020B0604020202020204" pitchFamily="34" charset="0"/>
              <a:cs typeface="Arial" panose="020B0604020202020204" pitchFamily="34" charset="0"/>
            </a:rPr>
            <a:t>Comprehensive Training:</a:t>
          </a:r>
          <a:endParaRPr lang="en-IN" b="1" dirty="0">
            <a:latin typeface="Arial" panose="020B0604020202020204" pitchFamily="34" charset="0"/>
            <a:cs typeface="Arial" panose="020B0604020202020204" pitchFamily="34" charset="0"/>
          </a:endParaRPr>
        </a:p>
      </dgm:t>
    </dgm:pt>
    <dgm:pt modelId="{1B9DAE70-3B84-40A8-A88F-322AF63FFE84}" type="parTrans" cxnId="{92476BBE-C28A-4790-81AF-6F592C542A41}">
      <dgm:prSet/>
      <dgm:spPr/>
      <dgm:t>
        <a:bodyPr/>
        <a:lstStyle/>
        <a:p>
          <a:endParaRPr lang="en-IN"/>
        </a:p>
      </dgm:t>
    </dgm:pt>
    <dgm:pt modelId="{AFAD6C96-67EA-4FC9-B5A3-EEA73A25DE3E}" type="sibTrans" cxnId="{92476BBE-C28A-4790-81AF-6F592C542A41}">
      <dgm:prSet/>
      <dgm:spPr/>
      <dgm:t>
        <a:bodyPr/>
        <a:lstStyle/>
        <a:p>
          <a:endParaRPr lang="en-IN"/>
        </a:p>
      </dgm:t>
    </dgm:pt>
    <dgm:pt modelId="{7B188286-D48F-49A1-B219-02C0D7DF0F20}">
      <dgm:prSet/>
      <dgm:spPr>
        <a:solidFill>
          <a:srgbClr val="009EDE"/>
        </a:solidFill>
      </dgm:spPr>
      <dgm:t>
        <a:bodyPr/>
        <a:lstStyle/>
        <a:p>
          <a:r>
            <a:rPr lang="en-US" b="0" i="0" dirty="0">
              <a:latin typeface="Arial" panose="020B0604020202020204" pitchFamily="34" charset="0"/>
              <a:cs typeface="Arial" panose="020B0604020202020204" pitchFamily="34" charset="0"/>
            </a:rPr>
            <a:t>Clinicians require intensive training and continuous education to use digital technologies confidently in clinical practice (Prodan et al., 2022).</a:t>
          </a:r>
          <a:endParaRPr lang="en-IN" dirty="0">
            <a:latin typeface="Arial" panose="020B0604020202020204" pitchFamily="34" charset="0"/>
            <a:cs typeface="Arial" panose="020B0604020202020204" pitchFamily="34" charset="0"/>
          </a:endParaRPr>
        </a:p>
      </dgm:t>
    </dgm:pt>
    <dgm:pt modelId="{F209119F-275E-4764-9997-DC2E188380CB}" type="parTrans" cxnId="{499E0FE1-7F12-461B-B02A-3BD3C6C6E175}">
      <dgm:prSet/>
      <dgm:spPr/>
      <dgm:t>
        <a:bodyPr/>
        <a:lstStyle/>
        <a:p>
          <a:endParaRPr lang="en-IN"/>
        </a:p>
      </dgm:t>
    </dgm:pt>
    <dgm:pt modelId="{29D6B4A7-B044-4C51-9943-F21AA382BE38}" type="sibTrans" cxnId="{499E0FE1-7F12-461B-B02A-3BD3C6C6E175}">
      <dgm:prSet/>
      <dgm:spPr/>
      <dgm:t>
        <a:bodyPr/>
        <a:lstStyle/>
        <a:p>
          <a:endParaRPr lang="en-IN"/>
        </a:p>
      </dgm:t>
    </dgm:pt>
    <dgm:pt modelId="{EC43448B-1094-4D96-A772-D3F0F3A0C022}">
      <dgm:prSet/>
      <dgm:spPr>
        <a:solidFill>
          <a:schemeClr val="tx2">
            <a:lumMod val="60000"/>
            <a:lumOff val="40000"/>
          </a:schemeClr>
        </a:solidFill>
      </dgm:spPr>
      <dgm:t>
        <a:bodyPr/>
        <a:lstStyle/>
        <a:p>
          <a:r>
            <a:rPr lang="en-US" b="1" i="0" dirty="0">
              <a:latin typeface="Arial" panose="020B0604020202020204" pitchFamily="34" charset="0"/>
              <a:cs typeface="Arial" panose="020B0604020202020204" pitchFamily="34" charset="0"/>
            </a:rPr>
            <a:t>Clinical Integration: </a:t>
          </a:r>
          <a:endParaRPr lang="en-IN" b="1" dirty="0">
            <a:latin typeface="Arial" panose="020B0604020202020204" pitchFamily="34" charset="0"/>
            <a:cs typeface="Arial" panose="020B0604020202020204" pitchFamily="34" charset="0"/>
          </a:endParaRPr>
        </a:p>
      </dgm:t>
    </dgm:pt>
    <dgm:pt modelId="{9AD9ADAB-A343-4834-A02C-EB02353EBE5F}" type="parTrans" cxnId="{D2E7B6FB-A546-43BA-A102-72AADFD0A96F}">
      <dgm:prSet/>
      <dgm:spPr/>
      <dgm:t>
        <a:bodyPr/>
        <a:lstStyle/>
        <a:p>
          <a:endParaRPr lang="en-IN"/>
        </a:p>
      </dgm:t>
    </dgm:pt>
    <dgm:pt modelId="{D3ACBF50-91CD-4712-B1CA-4D20F8D49DE2}" type="sibTrans" cxnId="{D2E7B6FB-A546-43BA-A102-72AADFD0A96F}">
      <dgm:prSet/>
      <dgm:spPr/>
      <dgm:t>
        <a:bodyPr/>
        <a:lstStyle/>
        <a:p>
          <a:endParaRPr lang="en-IN"/>
        </a:p>
      </dgm:t>
    </dgm:pt>
    <dgm:pt modelId="{37B180B5-B034-4A59-B7DD-3642BBB0FF08}">
      <dgm:prSet/>
      <dgm:spPr>
        <a:solidFill>
          <a:schemeClr val="tx2">
            <a:lumMod val="60000"/>
            <a:lumOff val="40000"/>
          </a:schemeClr>
        </a:solidFill>
      </dgm:spPr>
      <dgm:t>
        <a:bodyPr/>
        <a:lstStyle/>
        <a:p>
          <a:r>
            <a:rPr lang="en-US" b="0" i="0" dirty="0">
              <a:latin typeface="Arial" panose="020B0604020202020204" pitchFamily="34" charset="0"/>
              <a:cs typeface="Arial" panose="020B0604020202020204" pitchFamily="34" charset="0"/>
            </a:rPr>
            <a:t>Digital treatments should be aligned with existing clinical guidelines and care pathways to be useful and acceptable (NICE, 2023).</a:t>
          </a:r>
          <a:endParaRPr lang="en-IN" dirty="0">
            <a:latin typeface="Arial" panose="020B0604020202020204" pitchFamily="34" charset="0"/>
            <a:cs typeface="Arial" panose="020B0604020202020204" pitchFamily="34" charset="0"/>
          </a:endParaRPr>
        </a:p>
      </dgm:t>
    </dgm:pt>
    <dgm:pt modelId="{8DFC87D8-135D-4020-9AF6-5F8B4CA1F004}" type="parTrans" cxnId="{56E981BC-B6AB-4477-8F9F-81392D8972FA}">
      <dgm:prSet/>
      <dgm:spPr/>
      <dgm:t>
        <a:bodyPr/>
        <a:lstStyle/>
        <a:p>
          <a:endParaRPr lang="en-IN"/>
        </a:p>
      </dgm:t>
    </dgm:pt>
    <dgm:pt modelId="{D798345B-4073-4229-95A8-609A427382AE}" type="sibTrans" cxnId="{56E981BC-B6AB-4477-8F9F-81392D8972FA}">
      <dgm:prSet/>
      <dgm:spPr/>
      <dgm:t>
        <a:bodyPr/>
        <a:lstStyle/>
        <a:p>
          <a:endParaRPr lang="en-IN"/>
        </a:p>
      </dgm:t>
    </dgm:pt>
    <dgm:pt modelId="{42E391B1-39B9-42BB-A2EE-EE306834F055}">
      <dgm:prSet/>
      <dgm:spPr>
        <a:solidFill>
          <a:schemeClr val="accent2">
            <a:lumMod val="75000"/>
          </a:schemeClr>
        </a:solidFill>
      </dgm:spPr>
      <dgm:t>
        <a:bodyPr/>
        <a:lstStyle/>
        <a:p>
          <a:r>
            <a:rPr lang="en-US" b="1" i="0" dirty="0">
              <a:latin typeface="Arial" panose="020B0604020202020204" pitchFamily="34" charset="0"/>
              <a:cs typeface="Arial" panose="020B0604020202020204" pitchFamily="34" charset="0"/>
            </a:rPr>
            <a:t>Interdisciplinary Collaboration:</a:t>
          </a:r>
          <a:endParaRPr lang="en-IN" b="1" dirty="0">
            <a:latin typeface="Arial" panose="020B0604020202020204" pitchFamily="34" charset="0"/>
            <a:cs typeface="Arial" panose="020B0604020202020204" pitchFamily="34" charset="0"/>
          </a:endParaRPr>
        </a:p>
      </dgm:t>
    </dgm:pt>
    <dgm:pt modelId="{E2BA2186-BFDD-43E8-95B6-F8827EBD377F}" type="parTrans" cxnId="{4BB98C5C-F7DE-4858-9300-7685BB33DC56}">
      <dgm:prSet/>
      <dgm:spPr/>
      <dgm:t>
        <a:bodyPr/>
        <a:lstStyle/>
        <a:p>
          <a:endParaRPr lang="en-IN"/>
        </a:p>
      </dgm:t>
    </dgm:pt>
    <dgm:pt modelId="{D89E11FE-7BB9-4DA4-AF91-1C09EC0B2006}" type="sibTrans" cxnId="{4BB98C5C-F7DE-4858-9300-7685BB33DC56}">
      <dgm:prSet/>
      <dgm:spPr/>
      <dgm:t>
        <a:bodyPr/>
        <a:lstStyle/>
        <a:p>
          <a:endParaRPr lang="en-IN"/>
        </a:p>
      </dgm:t>
    </dgm:pt>
    <dgm:pt modelId="{488764BE-15D9-45A2-856F-B16E4192010D}">
      <dgm:prSet/>
      <dgm:spPr>
        <a:solidFill>
          <a:schemeClr val="accent2">
            <a:lumMod val="75000"/>
          </a:schemeClr>
        </a:solidFill>
      </dgm:spPr>
      <dgm:t>
        <a:bodyPr/>
        <a:lstStyle/>
        <a:p>
          <a:r>
            <a:rPr lang="en-US" b="0" i="0" dirty="0">
              <a:latin typeface="Arial" panose="020B0604020202020204" pitchFamily="34" charset="0"/>
              <a:cs typeface="Arial" panose="020B0604020202020204" pitchFamily="34" charset="0"/>
            </a:rPr>
            <a:t>Interprofessional collaboration among clinicians, IT specialists, and management enables problem-solving and smooth.</a:t>
          </a:r>
          <a:endParaRPr lang="en-IN" dirty="0">
            <a:latin typeface="Arial" panose="020B0604020202020204" pitchFamily="34" charset="0"/>
            <a:cs typeface="Arial" panose="020B0604020202020204" pitchFamily="34" charset="0"/>
          </a:endParaRPr>
        </a:p>
      </dgm:t>
    </dgm:pt>
    <dgm:pt modelId="{2EA56D46-B6E1-45A1-BC2A-1E8C2763DDDE}" type="parTrans" cxnId="{1369F555-F0EA-4D6F-A65F-7ACEC7EE2992}">
      <dgm:prSet/>
      <dgm:spPr/>
      <dgm:t>
        <a:bodyPr/>
        <a:lstStyle/>
        <a:p>
          <a:endParaRPr lang="en-IN"/>
        </a:p>
      </dgm:t>
    </dgm:pt>
    <dgm:pt modelId="{F4BF4243-45F8-48BA-AC2A-AA90D0E2733E}" type="sibTrans" cxnId="{1369F555-F0EA-4D6F-A65F-7ACEC7EE2992}">
      <dgm:prSet/>
      <dgm:spPr/>
      <dgm:t>
        <a:bodyPr/>
        <a:lstStyle/>
        <a:p>
          <a:endParaRPr lang="en-IN"/>
        </a:p>
      </dgm:t>
    </dgm:pt>
    <dgm:pt modelId="{1C4B362C-E783-4BC4-A166-F55F2807F3FA}">
      <dgm:prSet/>
      <dgm:spPr/>
      <dgm:t>
        <a:bodyPr/>
        <a:lstStyle/>
        <a:p>
          <a:r>
            <a:rPr lang="en-US" b="1" i="0" dirty="0">
              <a:latin typeface="Arial" panose="020B0604020202020204" pitchFamily="34" charset="0"/>
              <a:cs typeface="Arial" panose="020B0604020202020204" pitchFamily="34" charset="0"/>
            </a:rPr>
            <a:t>Workflow Compatibility:</a:t>
          </a:r>
          <a:endParaRPr lang="en-IN" b="1" dirty="0">
            <a:latin typeface="Arial" panose="020B0604020202020204" pitchFamily="34" charset="0"/>
            <a:cs typeface="Arial" panose="020B0604020202020204" pitchFamily="34" charset="0"/>
          </a:endParaRPr>
        </a:p>
      </dgm:t>
    </dgm:pt>
    <dgm:pt modelId="{70D4BE6F-8358-4314-9E50-C796A54727C7}" type="parTrans" cxnId="{89A828AE-2141-475C-A39D-BB7B7D2DAC4A}">
      <dgm:prSet/>
      <dgm:spPr/>
      <dgm:t>
        <a:bodyPr/>
        <a:lstStyle/>
        <a:p>
          <a:endParaRPr lang="en-IN"/>
        </a:p>
      </dgm:t>
    </dgm:pt>
    <dgm:pt modelId="{59AD661F-DF9F-45DB-B627-971F6404EB75}" type="sibTrans" cxnId="{89A828AE-2141-475C-A39D-BB7B7D2DAC4A}">
      <dgm:prSet/>
      <dgm:spPr/>
      <dgm:t>
        <a:bodyPr/>
        <a:lstStyle/>
        <a:p>
          <a:endParaRPr lang="en-IN"/>
        </a:p>
      </dgm:t>
    </dgm:pt>
    <dgm:pt modelId="{E5C1E546-E925-4323-A196-F35305A5DD09}">
      <dgm:prSet/>
      <dgm:spPr/>
      <dgm:t>
        <a:bodyPr/>
        <a:lstStyle/>
        <a:p>
          <a:r>
            <a:rPr lang="en-US" b="0" i="0" dirty="0">
              <a:latin typeface="Arial" panose="020B0604020202020204" pitchFamily="34" charset="0"/>
              <a:cs typeface="Arial" panose="020B0604020202020204" pitchFamily="34" charset="0"/>
            </a:rPr>
            <a:t>Digital technologies need to complement instead of interfering with healthcare professionals' workflows to reduce resistance and increase utility (Prodan et al., 2022).</a:t>
          </a:r>
          <a:endParaRPr lang="en-IN" dirty="0">
            <a:latin typeface="Arial" panose="020B0604020202020204" pitchFamily="34" charset="0"/>
            <a:cs typeface="Arial" panose="020B0604020202020204" pitchFamily="34" charset="0"/>
          </a:endParaRPr>
        </a:p>
      </dgm:t>
    </dgm:pt>
    <dgm:pt modelId="{FD73BAB5-D2E9-47BF-AC44-C89C6FB367F9}" type="parTrans" cxnId="{81AB5F82-2B81-4DDE-B912-3AD477CDB732}">
      <dgm:prSet/>
      <dgm:spPr/>
      <dgm:t>
        <a:bodyPr/>
        <a:lstStyle/>
        <a:p>
          <a:endParaRPr lang="en-IN"/>
        </a:p>
      </dgm:t>
    </dgm:pt>
    <dgm:pt modelId="{3DAAAD8A-BF2A-42AE-9E35-0790768B2243}" type="sibTrans" cxnId="{81AB5F82-2B81-4DDE-B912-3AD477CDB732}">
      <dgm:prSet/>
      <dgm:spPr/>
      <dgm:t>
        <a:bodyPr/>
        <a:lstStyle/>
        <a:p>
          <a:endParaRPr lang="en-IN"/>
        </a:p>
      </dgm:t>
    </dgm:pt>
    <dgm:pt modelId="{754B1950-44E5-42D2-8C08-A82B0491D291}">
      <dgm:prSet/>
      <dgm:spPr>
        <a:solidFill>
          <a:srgbClr val="7030A0"/>
        </a:solidFill>
      </dgm:spPr>
      <dgm:t>
        <a:bodyPr/>
        <a:lstStyle/>
        <a:p>
          <a:r>
            <a:rPr lang="en-US" b="1" i="0" dirty="0">
              <a:latin typeface="Arial" panose="020B0604020202020204" pitchFamily="34" charset="0"/>
              <a:cs typeface="Arial" panose="020B0604020202020204" pitchFamily="34" charset="0"/>
            </a:rPr>
            <a:t>Evidence of Effectiveness:</a:t>
          </a:r>
          <a:endParaRPr lang="en-IN" b="1" dirty="0">
            <a:latin typeface="Arial" panose="020B0604020202020204" pitchFamily="34" charset="0"/>
            <a:cs typeface="Arial" panose="020B0604020202020204" pitchFamily="34" charset="0"/>
          </a:endParaRPr>
        </a:p>
      </dgm:t>
    </dgm:pt>
    <dgm:pt modelId="{C1BB535E-ABD3-4ABA-A8D9-024A97ED4E69}" type="parTrans" cxnId="{C7EAF475-48AC-4293-A74F-1950FB4E863B}">
      <dgm:prSet/>
      <dgm:spPr/>
      <dgm:t>
        <a:bodyPr/>
        <a:lstStyle/>
        <a:p>
          <a:endParaRPr lang="en-IN"/>
        </a:p>
      </dgm:t>
    </dgm:pt>
    <dgm:pt modelId="{0A505F89-1E67-44AF-9264-D3DEB8B9FC07}" type="sibTrans" cxnId="{C7EAF475-48AC-4293-A74F-1950FB4E863B}">
      <dgm:prSet/>
      <dgm:spPr/>
      <dgm:t>
        <a:bodyPr/>
        <a:lstStyle/>
        <a:p>
          <a:endParaRPr lang="en-IN"/>
        </a:p>
      </dgm:t>
    </dgm:pt>
    <dgm:pt modelId="{E39811AC-D24C-4106-915B-7C638B3C7784}">
      <dgm:prSet/>
      <dgm:spPr>
        <a:solidFill>
          <a:srgbClr val="7030A0"/>
        </a:solidFill>
      </dgm:spPr>
      <dgm:t>
        <a:bodyPr/>
        <a:lstStyle/>
        <a:p>
          <a:r>
            <a:rPr lang="en-US" b="0" i="0" dirty="0">
              <a:latin typeface="Arial" panose="020B0604020202020204" pitchFamily="34" charset="0"/>
              <a:cs typeface="Arial" panose="020B0604020202020204" pitchFamily="34" charset="0"/>
            </a:rPr>
            <a:t>Offering clinical benefits through good evidence encourages professional adoption and sustained use (NICE, 2023).</a:t>
          </a:r>
          <a:endParaRPr lang="en-IN" dirty="0">
            <a:latin typeface="Arial" panose="020B0604020202020204" pitchFamily="34" charset="0"/>
            <a:cs typeface="Arial" panose="020B0604020202020204" pitchFamily="34" charset="0"/>
          </a:endParaRPr>
        </a:p>
      </dgm:t>
    </dgm:pt>
    <dgm:pt modelId="{04CBEC81-3195-4BBA-B3E4-7D346DEA788C}" type="parTrans" cxnId="{2F49A73C-44BC-4399-A6BD-32077B6B57AF}">
      <dgm:prSet/>
      <dgm:spPr/>
      <dgm:t>
        <a:bodyPr/>
        <a:lstStyle/>
        <a:p>
          <a:endParaRPr lang="en-IN"/>
        </a:p>
      </dgm:t>
    </dgm:pt>
    <dgm:pt modelId="{F10E90EF-B608-458E-90AE-E0E452B04C3F}" type="sibTrans" cxnId="{2F49A73C-44BC-4399-A6BD-32077B6B57AF}">
      <dgm:prSet/>
      <dgm:spPr/>
      <dgm:t>
        <a:bodyPr/>
        <a:lstStyle/>
        <a:p>
          <a:endParaRPr lang="en-IN"/>
        </a:p>
      </dgm:t>
    </dgm:pt>
    <dgm:pt modelId="{44BBBEF1-D14C-4D0F-8EF2-09B9693D07C5}" type="pres">
      <dgm:prSet presAssocID="{3C114AA0-BDD8-4151-A3D9-D12E76B3B8DA}" presName="Name0" presStyleCnt="0">
        <dgm:presLayoutVars>
          <dgm:dir/>
          <dgm:resizeHandles val="exact"/>
        </dgm:presLayoutVars>
      </dgm:prSet>
      <dgm:spPr/>
    </dgm:pt>
    <dgm:pt modelId="{DFF1FCEA-62E1-47A4-9F47-BFBFDEA81DE9}" type="pres">
      <dgm:prSet presAssocID="{3C114AA0-BDD8-4151-A3D9-D12E76B3B8DA}" presName="fgShape" presStyleLbl="fgShp" presStyleIdx="0" presStyleCnt="1"/>
      <dgm:spPr/>
    </dgm:pt>
    <dgm:pt modelId="{1BC804B9-E441-4CB0-8E17-D9E9DA8F6553}" type="pres">
      <dgm:prSet presAssocID="{3C114AA0-BDD8-4151-A3D9-D12E76B3B8DA}" presName="linComp" presStyleCnt="0"/>
      <dgm:spPr/>
    </dgm:pt>
    <dgm:pt modelId="{90E673E1-8C62-4699-8B6F-07E29AE8985F}" type="pres">
      <dgm:prSet presAssocID="{31313A89-D7DB-418A-BA47-271F4C6274EF}" presName="compNode" presStyleCnt="0"/>
      <dgm:spPr/>
    </dgm:pt>
    <dgm:pt modelId="{2687DB12-DA24-40C9-8E19-B5523325FA7A}" type="pres">
      <dgm:prSet presAssocID="{31313A89-D7DB-418A-BA47-271F4C6274EF}" presName="bkgdShape" presStyleLbl="node1" presStyleIdx="0" presStyleCnt="5"/>
      <dgm:spPr/>
    </dgm:pt>
    <dgm:pt modelId="{0C3927A5-50A4-4961-BD25-E2EF2CC53DB2}" type="pres">
      <dgm:prSet presAssocID="{31313A89-D7DB-418A-BA47-271F4C6274EF}" presName="nodeTx" presStyleLbl="node1" presStyleIdx="0" presStyleCnt="5">
        <dgm:presLayoutVars>
          <dgm:bulletEnabled val="1"/>
        </dgm:presLayoutVars>
      </dgm:prSet>
      <dgm:spPr/>
    </dgm:pt>
    <dgm:pt modelId="{A8E67A14-E55B-43B5-A89E-2B7831F45BC9}" type="pres">
      <dgm:prSet presAssocID="{31313A89-D7DB-418A-BA47-271F4C6274EF}" presName="invisiNode" presStyleLbl="node1" presStyleIdx="0" presStyleCnt="5"/>
      <dgm:spPr/>
    </dgm:pt>
    <dgm:pt modelId="{41ECAFC7-5ADB-4E8C-A161-3EAC61003E0F}" type="pres">
      <dgm:prSet presAssocID="{31313A89-D7DB-418A-BA47-271F4C6274EF}" presName="imagNode" presStyleLbl="fgImgPlac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l="-20000" r="-20000"/>
          </a:stretch>
        </a:blipFill>
      </dgm:spPr>
    </dgm:pt>
    <dgm:pt modelId="{B7674269-F10D-402A-B89A-28BAD3FA8C9F}" type="pres">
      <dgm:prSet presAssocID="{AFAD6C96-67EA-4FC9-B5A3-EEA73A25DE3E}" presName="sibTrans" presStyleLbl="sibTrans2D1" presStyleIdx="0" presStyleCnt="0"/>
      <dgm:spPr/>
    </dgm:pt>
    <dgm:pt modelId="{EFF6A390-FC7E-40E8-ABC9-056552192CDA}" type="pres">
      <dgm:prSet presAssocID="{EC43448B-1094-4D96-A772-D3F0F3A0C022}" presName="compNode" presStyleCnt="0"/>
      <dgm:spPr/>
    </dgm:pt>
    <dgm:pt modelId="{4514F89C-3716-4486-9356-3DBEC8000689}" type="pres">
      <dgm:prSet presAssocID="{EC43448B-1094-4D96-A772-D3F0F3A0C022}" presName="bkgdShape" presStyleLbl="node1" presStyleIdx="1" presStyleCnt="5"/>
      <dgm:spPr/>
    </dgm:pt>
    <dgm:pt modelId="{4BD27660-0F09-498D-9286-69AFA3A564A8}" type="pres">
      <dgm:prSet presAssocID="{EC43448B-1094-4D96-A772-D3F0F3A0C022}" presName="nodeTx" presStyleLbl="node1" presStyleIdx="1" presStyleCnt="5">
        <dgm:presLayoutVars>
          <dgm:bulletEnabled val="1"/>
        </dgm:presLayoutVars>
      </dgm:prSet>
      <dgm:spPr/>
    </dgm:pt>
    <dgm:pt modelId="{564B76DC-AF2C-4281-AA35-CC88FD69F0C2}" type="pres">
      <dgm:prSet presAssocID="{EC43448B-1094-4D96-A772-D3F0F3A0C022}" presName="invisiNode" presStyleLbl="node1" presStyleIdx="1" presStyleCnt="5"/>
      <dgm:spPr/>
    </dgm:pt>
    <dgm:pt modelId="{41EED56E-C384-4AD3-9CE7-28230D196DB1}" type="pres">
      <dgm:prSet presAssocID="{EC43448B-1094-4D96-A772-D3F0F3A0C022}" presName="imagNode" presStyleLbl="fgImgPlac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l="-22000" r="-22000"/>
          </a:stretch>
        </a:blipFill>
      </dgm:spPr>
    </dgm:pt>
    <dgm:pt modelId="{584D56F0-4E6B-46A6-A736-141EBDED7397}" type="pres">
      <dgm:prSet presAssocID="{D3ACBF50-91CD-4712-B1CA-4D20F8D49DE2}" presName="sibTrans" presStyleLbl="sibTrans2D1" presStyleIdx="0" presStyleCnt="0"/>
      <dgm:spPr/>
    </dgm:pt>
    <dgm:pt modelId="{101AA963-2EF5-42FF-8BC3-D6EA23AABF67}" type="pres">
      <dgm:prSet presAssocID="{42E391B1-39B9-42BB-A2EE-EE306834F055}" presName="compNode" presStyleCnt="0"/>
      <dgm:spPr/>
    </dgm:pt>
    <dgm:pt modelId="{7A129EC1-4168-4F80-8CB3-BC567C410FFE}" type="pres">
      <dgm:prSet presAssocID="{42E391B1-39B9-42BB-A2EE-EE306834F055}" presName="bkgdShape" presStyleLbl="node1" presStyleIdx="2" presStyleCnt="5"/>
      <dgm:spPr/>
    </dgm:pt>
    <dgm:pt modelId="{797C2DE7-FDFA-4A36-95C1-C06D670E7F8A}" type="pres">
      <dgm:prSet presAssocID="{42E391B1-39B9-42BB-A2EE-EE306834F055}" presName="nodeTx" presStyleLbl="node1" presStyleIdx="2" presStyleCnt="5">
        <dgm:presLayoutVars>
          <dgm:bulletEnabled val="1"/>
        </dgm:presLayoutVars>
      </dgm:prSet>
      <dgm:spPr/>
    </dgm:pt>
    <dgm:pt modelId="{EC2B7C2D-9E66-4C44-ADC0-EF1080B46479}" type="pres">
      <dgm:prSet presAssocID="{42E391B1-39B9-42BB-A2EE-EE306834F055}" presName="invisiNode" presStyleLbl="node1" presStyleIdx="2" presStyleCnt="5"/>
      <dgm:spPr/>
    </dgm:pt>
    <dgm:pt modelId="{9608436F-2564-49B6-AB1E-1FF7B1781AEF}" type="pres">
      <dgm:prSet presAssocID="{42E391B1-39B9-42BB-A2EE-EE306834F055}" presName="imagNode" presStyleLbl="fgImgPlac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34000" r="-34000"/>
          </a:stretch>
        </a:blipFill>
      </dgm:spPr>
    </dgm:pt>
    <dgm:pt modelId="{CD6C63F4-FBAE-40C2-B612-B194945DF509}" type="pres">
      <dgm:prSet presAssocID="{D89E11FE-7BB9-4DA4-AF91-1C09EC0B2006}" presName="sibTrans" presStyleLbl="sibTrans2D1" presStyleIdx="0" presStyleCnt="0"/>
      <dgm:spPr/>
    </dgm:pt>
    <dgm:pt modelId="{E679692D-7CEC-4144-91F9-35B42BEAE76C}" type="pres">
      <dgm:prSet presAssocID="{1C4B362C-E783-4BC4-A166-F55F2807F3FA}" presName="compNode" presStyleCnt="0"/>
      <dgm:spPr/>
    </dgm:pt>
    <dgm:pt modelId="{19F26663-82EB-4A13-B39C-3B5138D40B93}" type="pres">
      <dgm:prSet presAssocID="{1C4B362C-E783-4BC4-A166-F55F2807F3FA}" presName="bkgdShape" presStyleLbl="node1" presStyleIdx="3" presStyleCnt="5"/>
      <dgm:spPr/>
    </dgm:pt>
    <dgm:pt modelId="{8A49FA0B-7C8B-446E-BDC0-ED9277F7483F}" type="pres">
      <dgm:prSet presAssocID="{1C4B362C-E783-4BC4-A166-F55F2807F3FA}" presName="nodeTx" presStyleLbl="node1" presStyleIdx="3" presStyleCnt="5">
        <dgm:presLayoutVars>
          <dgm:bulletEnabled val="1"/>
        </dgm:presLayoutVars>
      </dgm:prSet>
      <dgm:spPr/>
    </dgm:pt>
    <dgm:pt modelId="{D4EF3B6D-4A25-4309-9CEA-B7777B864B50}" type="pres">
      <dgm:prSet presAssocID="{1C4B362C-E783-4BC4-A166-F55F2807F3FA}" presName="invisiNode" presStyleLbl="node1" presStyleIdx="3" presStyleCnt="5"/>
      <dgm:spPr/>
    </dgm:pt>
    <dgm:pt modelId="{BC2A7158-80F6-4CEC-9A5D-B94394B3122B}" type="pres">
      <dgm:prSet presAssocID="{1C4B362C-E783-4BC4-A166-F55F2807F3FA}" presName="imagNode" presStyleLbl="fgImgPlace1" presStyleIdx="3" presStyleCnt="5"/>
      <dgm:spPr>
        <a:blipFill>
          <a:blip xmlns:r="http://schemas.openxmlformats.org/officeDocument/2006/relationships" r:embed="rId4">
            <a:extLst>
              <a:ext uri="{96DAC541-7B7A-43D3-8B79-37D633B846F1}">
                <asvg:svgBlip xmlns:asvg="http://schemas.microsoft.com/office/drawing/2016/SVG/main" r:embed="rId5"/>
              </a:ext>
            </a:extLst>
          </a:blip>
          <a:srcRect/>
          <a:stretch>
            <a:fillRect l="-25000" r="-25000"/>
          </a:stretch>
        </a:blipFill>
      </dgm:spPr>
    </dgm:pt>
    <dgm:pt modelId="{00B37E54-BC3C-4192-9432-7D788CA6BAB5}" type="pres">
      <dgm:prSet presAssocID="{59AD661F-DF9F-45DB-B627-971F6404EB75}" presName="sibTrans" presStyleLbl="sibTrans2D1" presStyleIdx="0" presStyleCnt="0"/>
      <dgm:spPr/>
    </dgm:pt>
    <dgm:pt modelId="{03789E77-C5F8-4943-9F9B-235136A2F214}" type="pres">
      <dgm:prSet presAssocID="{754B1950-44E5-42D2-8C08-A82B0491D291}" presName="compNode" presStyleCnt="0"/>
      <dgm:spPr/>
    </dgm:pt>
    <dgm:pt modelId="{C58ACF37-3507-4A9F-8FE7-5BB89E36EBCD}" type="pres">
      <dgm:prSet presAssocID="{754B1950-44E5-42D2-8C08-A82B0491D291}" presName="bkgdShape" presStyleLbl="node1" presStyleIdx="4" presStyleCnt="5"/>
      <dgm:spPr/>
    </dgm:pt>
    <dgm:pt modelId="{FCF328F6-2AF9-4367-94B0-A5B801576F1E}" type="pres">
      <dgm:prSet presAssocID="{754B1950-44E5-42D2-8C08-A82B0491D291}" presName="nodeTx" presStyleLbl="node1" presStyleIdx="4" presStyleCnt="5">
        <dgm:presLayoutVars>
          <dgm:bulletEnabled val="1"/>
        </dgm:presLayoutVars>
      </dgm:prSet>
      <dgm:spPr/>
    </dgm:pt>
    <dgm:pt modelId="{5BE14524-6AF9-4087-B969-40472CB2B93A}" type="pres">
      <dgm:prSet presAssocID="{754B1950-44E5-42D2-8C08-A82B0491D291}" presName="invisiNode" presStyleLbl="node1" presStyleIdx="4" presStyleCnt="5"/>
      <dgm:spPr/>
    </dgm:pt>
    <dgm:pt modelId="{7E20F1B9-BACD-42F3-B85B-E9E126D845E1}" type="pres">
      <dgm:prSet presAssocID="{754B1950-44E5-42D2-8C08-A82B0491D291}" presName="imagNode" presStyleLbl="fgImgPlace1" presStyleIdx="4" presStyleCnt="5"/>
      <dgm:spPr>
        <a:blipFill>
          <a:blip xmlns:r="http://schemas.openxmlformats.org/officeDocument/2006/relationships" r:embed="rId6">
            <a:extLst>
              <a:ext uri="{28A0092B-C50C-407E-A947-70E740481C1C}">
                <a14:useLocalDpi xmlns:a14="http://schemas.microsoft.com/office/drawing/2010/main" val="0"/>
              </a:ext>
            </a:extLst>
          </a:blip>
          <a:srcRect/>
          <a:stretch>
            <a:fillRect l="-26000" r="-26000"/>
          </a:stretch>
        </a:blipFill>
      </dgm:spPr>
    </dgm:pt>
  </dgm:ptLst>
  <dgm:cxnLst>
    <dgm:cxn modelId="{285EC800-D3F4-425A-A14B-183032D2B430}" type="presOf" srcId="{E39811AC-D24C-4106-915B-7C638B3C7784}" destId="{C58ACF37-3507-4A9F-8FE7-5BB89E36EBCD}" srcOrd="0" destOrd="1" presId="urn:microsoft.com/office/officeart/2005/8/layout/hList7"/>
    <dgm:cxn modelId="{AF9A590B-DD46-41FF-8D52-47A158472CE1}" type="presOf" srcId="{59AD661F-DF9F-45DB-B627-971F6404EB75}" destId="{00B37E54-BC3C-4192-9432-7D788CA6BAB5}" srcOrd="0" destOrd="0" presId="urn:microsoft.com/office/officeart/2005/8/layout/hList7"/>
    <dgm:cxn modelId="{605E5E1A-B50D-4251-A271-1A0BF78721E0}" type="presOf" srcId="{488764BE-15D9-45A2-856F-B16E4192010D}" destId="{7A129EC1-4168-4F80-8CB3-BC567C410FFE}" srcOrd="0" destOrd="1" presId="urn:microsoft.com/office/officeart/2005/8/layout/hList7"/>
    <dgm:cxn modelId="{5C2B941C-736F-4DC2-AD1F-04208D378198}" type="presOf" srcId="{AFAD6C96-67EA-4FC9-B5A3-EEA73A25DE3E}" destId="{B7674269-F10D-402A-B89A-28BAD3FA8C9F}" srcOrd="0" destOrd="0" presId="urn:microsoft.com/office/officeart/2005/8/layout/hList7"/>
    <dgm:cxn modelId="{68FE1922-80B1-4766-9F6F-B6C22B073092}" type="presOf" srcId="{E5C1E546-E925-4323-A196-F35305A5DD09}" destId="{19F26663-82EB-4A13-B39C-3B5138D40B93}" srcOrd="0" destOrd="1" presId="urn:microsoft.com/office/officeart/2005/8/layout/hList7"/>
    <dgm:cxn modelId="{23C8F92B-7718-4F68-8DB5-9AAEB466E093}" type="presOf" srcId="{31313A89-D7DB-418A-BA47-271F4C6274EF}" destId="{0C3927A5-50A4-4961-BD25-E2EF2CC53DB2}" srcOrd="1" destOrd="0" presId="urn:microsoft.com/office/officeart/2005/8/layout/hList7"/>
    <dgm:cxn modelId="{1CE9AF36-8644-458A-9132-353BE7285179}" type="presOf" srcId="{37B180B5-B034-4A59-B7DD-3642BBB0FF08}" destId="{4BD27660-0F09-498D-9286-69AFA3A564A8}" srcOrd="1" destOrd="1" presId="urn:microsoft.com/office/officeart/2005/8/layout/hList7"/>
    <dgm:cxn modelId="{2F49A73C-44BC-4399-A6BD-32077B6B57AF}" srcId="{754B1950-44E5-42D2-8C08-A82B0491D291}" destId="{E39811AC-D24C-4106-915B-7C638B3C7784}" srcOrd="0" destOrd="0" parTransId="{04CBEC81-3195-4BBA-B3E4-7D346DEA788C}" sibTransId="{F10E90EF-B608-458E-90AE-E0E452B04C3F}"/>
    <dgm:cxn modelId="{4BB98C5C-F7DE-4858-9300-7685BB33DC56}" srcId="{3C114AA0-BDD8-4151-A3D9-D12E76B3B8DA}" destId="{42E391B1-39B9-42BB-A2EE-EE306834F055}" srcOrd="2" destOrd="0" parTransId="{E2BA2186-BFDD-43E8-95B6-F8827EBD377F}" sibTransId="{D89E11FE-7BB9-4DA4-AF91-1C09EC0B2006}"/>
    <dgm:cxn modelId="{042B555D-5EBC-43C7-8EB6-9E55332E1A61}" type="presOf" srcId="{7B188286-D48F-49A1-B219-02C0D7DF0F20}" destId="{0C3927A5-50A4-4961-BD25-E2EF2CC53DB2}" srcOrd="1" destOrd="1" presId="urn:microsoft.com/office/officeart/2005/8/layout/hList7"/>
    <dgm:cxn modelId="{F6163566-23F1-40F4-8519-A83C80BA393A}" type="presOf" srcId="{1C4B362C-E783-4BC4-A166-F55F2807F3FA}" destId="{19F26663-82EB-4A13-B39C-3B5138D40B93}" srcOrd="0" destOrd="0" presId="urn:microsoft.com/office/officeart/2005/8/layout/hList7"/>
    <dgm:cxn modelId="{5CF3B86F-9158-4B3F-B001-77BD0FD25337}" type="presOf" srcId="{1C4B362C-E783-4BC4-A166-F55F2807F3FA}" destId="{8A49FA0B-7C8B-446E-BDC0-ED9277F7483F}" srcOrd="1" destOrd="0" presId="urn:microsoft.com/office/officeart/2005/8/layout/hList7"/>
    <dgm:cxn modelId="{6EDB3853-C0FD-4B88-92E7-180202DA50E1}" type="presOf" srcId="{7B188286-D48F-49A1-B219-02C0D7DF0F20}" destId="{2687DB12-DA24-40C9-8E19-B5523325FA7A}" srcOrd="0" destOrd="1" presId="urn:microsoft.com/office/officeart/2005/8/layout/hList7"/>
    <dgm:cxn modelId="{C7EAF475-48AC-4293-A74F-1950FB4E863B}" srcId="{3C114AA0-BDD8-4151-A3D9-D12E76B3B8DA}" destId="{754B1950-44E5-42D2-8C08-A82B0491D291}" srcOrd="4" destOrd="0" parTransId="{C1BB535E-ABD3-4ABA-A8D9-024A97ED4E69}" sibTransId="{0A505F89-1E67-44AF-9264-D3DEB8B9FC07}"/>
    <dgm:cxn modelId="{1369F555-F0EA-4D6F-A65F-7ACEC7EE2992}" srcId="{42E391B1-39B9-42BB-A2EE-EE306834F055}" destId="{488764BE-15D9-45A2-856F-B16E4192010D}" srcOrd="0" destOrd="0" parTransId="{2EA56D46-B6E1-45A1-BC2A-1E8C2763DDDE}" sibTransId="{F4BF4243-45F8-48BA-AC2A-AA90D0E2733E}"/>
    <dgm:cxn modelId="{81AB5F82-2B81-4DDE-B912-3AD477CDB732}" srcId="{1C4B362C-E783-4BC4-A166-F55F2807F3FA}" destId="{E5C1E546-E925-4323-A196-F35305A5DD09}" srcOrd="0" destOrd="0" parTransId="{FD73BAB5-D2E9-47BF-AC44-C89C6FB367F9}" sibTransId="{3DAAAD8A-BF2A-42AE-9E35-0790768B2243}"/>
    <dgm:cxn modelId="{26225D84-E725-4C79-8848-72D4C4DCBF6A}" type="presOf" srcId="{42E391B1-39B9-42BB-A2EE-EE306834F055}" destId="{797C2DE7-FDFA-4A36-95C1-C06D670E7F8A}" srcOrd="1" destOrd="0" presId="urn:microsoft.com/office/officeart/2005/8/layout/hList7"/>
    <dgm:cxn modelId="{8DF1B288-DCAE-451A-8871-2EC4EADE9FC7}" type="presOf" srcId="{D3ACBF50-91CD-4712-B1CA-4D20F8D49DE2}" destId="{584D56F0-4E6B-46A6-A736-141EBDED7397}" srcOrd="0" destOrd="0" presId="urn:microsoft.com/office/officeart/2005/8/layout/hList7"/>
    <dgm:cxn modelId="{59C1D2AA-401F-4E6A-BC04-1E9CB60D48D5}" type="presOf" srcId="{31313A89-D7DB-418A-BA47-271F4C6274EF}" destId="{2687DB12-DA24-40C9-8E19-B5523325FA7A}" srcOrd="0" destOrd="0" presId="urn:microsoft.com/office/officeart/2005/8/layout/hList7"/>
    <dgm:cxn modelId="{89A828AE-2141-475C-A39D-BB7B7D2DAC4A}" srcId="{3C114AA0-BDD8-4151-A3D9-D12E76B3B8DA}" destId="{1C4B362C-E783-4BC4-A166-F55F2807F3FA}" srcOrd="3" destOrd="0" parTransId="{70D4BE6F-8358-4314-9E50-C796A54727C7}" sibTransId="{59AD661F-DF9F-45DB-B627-971F6404EB75}"/>
    <dgm:cxn modelId="{242907B6-6560-4FB7-9E02-D5BC10CF9703}" type="presOf" srcId="{42E391B1-39B9-42BB-A2EE-EE306834F055}" destId="{7A129EC1-4168-4F80-8CB3-BC567C410FFE}" srcOrd="0" destOrd="0" presId="urn:microsoft.com/office/officeart/2005/8/layout/hList7"/>
    <dgm:cxn modelId="{56E981BC-B6AB-4477-8F9F-81392D8972FA}" srcId="{EC43448B-1094-4D96-A772-D3F0F3A0C022}" destId="{37B180B5-B034-4A59-B7DD-3642BBB0FF08}" srcOrd="0" destOrd="0" parTransId="{8DFC87D8-135D-4020-9AF6-5F8B4CA1F004}" sibTransId="{D798345B-4073-4229-95A8-609A427382AE}"/>
    <dgm:cxn modelId="{92476BBE-C28A-4790-81AF-6F592C542A41}" srcId="{3C114AA0-BDD8-4151-A3D9-D12E76B3B8DA}" destId="{31313A89-D7DB-418A-BA47-271F4C6274EF}" srcOrd="0" destOrd="0" parTransId="{1B9DAE70-3B84-40A8-A88F-322AF63FFE84}" sibTransId="{AFAD6C96-67EA-4FC9-B5A3-EEA73A25DE3E}"/>
    <dgm:cxn modelId="{754BACC4-0631-4A04-AACA-426A211DCEB4}" type="presOf" srcId="{37B180B5-B034-4A59-B7DD-3642BBB0FF08}" destId="{4514F89C-3716-4486-9356-3DBEC8000689}" srcOrd="0" destOrd="1" presId="urn:microsoft.com/office/officeart/2005/8/layout/hList7"/>
    <dgm:cxn modelId="{1B9C71DA-D3F9-45D5-B765-B90ED6DEC461}" type="presOf" srcId="{754B1950-44E5-42D2-8C08-A82B0491D291}" destId="{FCF328F6-2AF9-4367-94B0-A5B801576F1E}" srcOrd="1" destOrd="0" presId="urn:microsoft.com/office/officeart/2005/8/layout/hList7"/>
    <dgm:cxn modelId="{8535C6DD-EA50-4C4F-B0A0-ACF46761CFDF}" type="presOf" srcId="{488764BE-15D9-45A2-856F-B16E4192010D}" destId="{797C2DE7-FDFA-4A36-95C1-C06D670E7F8A}" srcOrd="1" destOrd="1" presId="urn:microsoft.com/office/officeart/2005/8/layout/hList7"/>
    <dgm:cxn modelId="{499E0FE1-7F12-461B-B02A-3BD3C6C6E175}" srcId="{31313A89-D7DB-418A-BA47-271F4C6274EF}" destId="{7B188286-D48F-49A1-B219-02C0D7DF0F20}" srcOrd="0" destOrd="0" parTransId="{F209119F-275E-4764-9997-DC2E188380CB}" sibTransId="{29D6B4A7-B044-4C51-9943-F21AA382BE38}"/>
    <dgm:cxn modelId="{007842E1-77FA-4ECE-A132-4BF3911B3C2D}" type="presOf" srcId="{D89E11FE-7BB9-4DA4-AF91-1C09EC0B2006}" destId="{CD6C63F4-FBAE-40C2-B612-B194945DF509}" srcOrd="0" destOrd="0" presId="urn:microsoft.com/office/officeart/2005/8/layout/hList7"/>
    <dgm:cxn modelId="{2B4D08E2-BCE6-44D7-86CE-C6EA312549E0}" type="presOf" srcId="{EC43448B-1094-4D96-A772-D3F0F3A0C022}" destId="{4BD27660-0F09-498D-9286-69AFA3A564A8}" srcOrd="1" destOrd="0" presId="urn:microsoft.com/office/officeart/2005/8/layout/hList7"/>
    <dgm:cxn modelId="{4F044AE3-A7CC-42BC-8F4D-DD37FAAB94FA}" type="presOf" srcId="{EC43448B-1094-4D96-A772-D3F0F3A0C022}" destId="{4514F89C-3716-4486-9356-3DBEC8000689}" srcOrd="0" destOrd="0" presId="urn:microsoft.com/office/officeart/2005/8/layout/hList7"/>
    <dgm:cxn modelId="{445A05EC-7C8F-4D4C-945E-84A3CAE24878}" type="presOf" srcId="{E39811AC-D24C-4106-915B-7C638B3C7784}" destId="{FCF328F6-2AF9-4367-94B0-A5B801576F1E}" srcOrd="1" destOrd="1" presId="urn:microsoft.com/office/officeart/2005/8/layout/hList7"/>
    <dgm:cxn modelId="{E5D0D6F4-99C1-4120-BADC-C168DC518349}" type="presOf" srcId="{754B1950-44E5-42D2-8C08-A82B0491D291}" destId="{C58ACF37-3507-4A9F-8FE7-5BB89E36EBCD}" srcOrd="0" destOrd="0" presId="urn:microsoft.com/office/officeart/2005/8/layout/hList7"/>
    <dgm:cxn modelId="{16D5AFF6-0778-4CF9-AE18-20063948C527}" type="presOf" srcId="{3C114AA0-BDD8-4151-A3D9-D12E76B3B8DA}" destId="{44BBBEF1-D14C-4D0F-8EF2-09B9693D07C5}" srcOrd="0" destOrd="0" presId="urn:microsoft.com/office/officeart/2005/8/layout/hList7"/>
    <dgm:cxn modelId="{D2E7B6FB-A546-43BA-A102-72AADFD0A96F}" srcId="{3C114AA0-BDD8-4151-A3D9-D12E76B3B8DA}" destId="{EC43448B-1094-4D96-A772-D3F0F3A0C022}" srcOrd="1" destOrd="0" parTransId="{9AD9ADAB-A343-4834-A02C-EB02353EBE5F}" sibTransId="{D3ACBF50-91CD-4712-B1CA-4D20F8D49DE2}"/>
    <dgm:cxn modelId="{487A80FD-0ABD-4804-8F6A-D3248F0D99D6}" type="presOf" srcId="{E5C1E546-E925-4323-A196-F35305A5DD09}" destId="{8A49FA0B-7C8B-446E-BDC0-ED9277F7483F}" srcOrd="1" destOrd="1" presId="urn:microsoft.com/office/officeart/2005/8/layout/hList7"/>
    <dgm:cxn modelId="{9102E08E-9706-48D6-9F01-025A75CB8462}" type="presParOf" srcId="{44BBBEF1-D14C-4D0F-8EF2-09B9693D07C5}" destId="{DFF1FCEA-62E1-47A4-9F47-BFBFDEA81DE9}" srcOrd="0" destOrd="0" presId="urn:microsoft.com/office/officeart/2005/8/layout/hList7"/>
    <dgm:cxn modelId="{583CC54E-5DB6-484D-8292-B24AEE61B3D6}" type="presParOf" srcId="{44BBBEF1-D14C-4D0F-8EF2-09B9693D07C5}" destId="{1BC804B9-E441-4CB0-8E17-D9E9DA8F6553}" srcOrd="1" destOrd="0" presId="urn:microsoft.com/office/officeart/2005/8/layout/hList7"/>
    <dgm:cxn modelId="{85E2E1E5-68E7-4BAF-B9B6-E08F5313D153}" type="presParOf" srcId="{1BC804B9-E441-4CB0-8E17-D9E9DA8F6553}" destId="{90E673E1-8C62-4699-8B6F-07E29AE8985F}" srcOrd="0" destOrd="0" presId="urn:microsoft.com/office/officeart/2005/8/layout/hList7"/>
    <dgm:cxn modelId="{23B6041C-4C28-4637-BFAA-3467CB7AA236}" type="presParOf" srcId="{90E673E1-8C62-4699-8B6F-07E29AE8985F}" destId="{2687DB12-DA24-40C9-8E19-B5523325FA7A}" srcOrd="0" destOrd="0" presId="urn:microsoft.com/office/officeart/2005/8/layout/hList7"/>
    <dgm:cxn modelId="{46327807-FAD5-4AD0-B3BA-EF3844C9E038}" type="presParOf" srcId="{90E673E1-8C62-4699-8B6F-07E29AE8985F}" destId="{0C3927A5-50A4-4961-BD25-E2EF2CC53DB2}" srcOrd="1" destOrd="0" presId="urn:microsoft.com/office/officeart/2005/8/layout/hList7"/>
    <dgm:cxn modelId="{826F4E42-796F-4913-9C27-9D1A6876DC6A}" type="presParOf" srcId="{90E673E1-8C62-4699-8B6F-07E29AE8985F}" destId="{A8E67A14-E55B-43B5-A89E-2B7831F45BC9}" srcOrd="2" destOrd="0" presId="urn:microsoft.com/office/officeart/2005/8/layout/hList7"/>
    <dgm:cxn modelId="{085A854A-D08F-4EF1-A300-DA627223EA29}" type="presParOf" srcId="{90E673E1-8C62-4699-8B6F-07E29AE8985F}" destId="{41ECAFC7-5ADB-4E8C-A161-3EAC61003E0F}" srcOrd="3" destOrd="0" presId="urn:microsoft.com/office/officeart/2005/8/layout/hList7"/>
    <dgm:cxn modelId="{D3FDC947-319C-429D-9EF0-9F5F4563C66B}" type="presParOf" srcId="{1BC804B9-E441-4CB0-8E17-D9E9DA8F6553}" destId="{B7674269-F10D-402A-B89A-28BAD3FA8C9F}" srcOrd="1" destOrd="0" presId="urn:microsoft.com/office/officeart/2005/8/layout/hList7"/>
    <dgm:cxn modelId="{A16843FF-D1AA-48DC-B31B-A4A745B478B4}" type="presParOf" srcId="{1BC804B9-E441-4CB0-8E17-D9E9DA8F6553}" destId="{EFF6A390-FC7E-40E8-ABC9-056552192CDA}" srcOrd="2" destOrd="0" presId="urn:microsoft.com/office/officeart/2005/8/layout/hList7"/>
    <dgm:cxn modelId="{0574C774-4124-4BA1-A2EA-CD866C534E8E}" type="presParOf" srcId="{EFF6A390-FC7E-40E8-ABC9-056552192CDA}" destId="{4514F89C-3716-4486-9356-3DBEC8000689}" srcOrd="0" destOrd="0" presId="urn:microsoft.com/office/officeart/2005/8/layout/hList7"/>
    <dgm:cxn modelId="{05D5BBA2-6924-4B2B-AECB-B42EB6CDA20E}" type="presParOf" srcId="{EFF6A390-FC7E-40E8-ABC9-056552192CDA}" destId="{4BD27660-0F09-498D-9286-69AFA3A564A8}" srcOrd="1" destOrd="0" presId="urn:microsoft.com/office/officeart/2005/8/layout/hList7"/>
    <dgm:cxn modelId="{53F4681E-4326-475D-91E5-6259CA6426C6}" type="presParOf" srcId="{EFF6A390-FC7E-40E8-ABC9-056552192CDA}" destId="{564B76DC-AF2C-4281-AA35-CC88FD69F0C2}" srcOrd="2" destOrd="0" presId="urn:microsoft.com/office/officeart/2005/8/layout/hList7"/>
    <dgm:cxn modelId="{A8F479AC-090F-4BA3-ACD8-19B74A37511D}" type="presParOf" srcId="{EFF6A390-FC7E-40E8-ABC9-056552192CDA}" destId="{41EED56E-C384-4AD3-9CE7-28230D196DB1}" srcOrd="3" destOrd="0" presId="urn:microsoft.com/office/officeart/2005/8/layout/hList7"/>
    <dgm:cxn modelId="{728ADA33-2904-4F6D-A62B-7D9BFDD13AF4}" type="presParOf" srcId="{1BC804B9-E441-4CB0-8E17-D9E9DA8F6553}" destId="{584D56F0-4E6B-46A6-A736-141EBDED7397}" srcOrd="3" destOrd="0" presId="urn:microsoft.com/office/officeart/2005/8/layout/hList7"/>
    <dgm:cxn modelId="{0044E2E5-9B27-4612-8761-F2E08C300A0E}" type="presParOf" srcId="{1BC804B9-E441-4CB0-8E17-D9E9DA8F6553}" destId="{101AA963-2EF5-42FF-8BC3-D6EA23AABF67}" srcOrd="4" destOrd="0" presId="urn:microsoft.com/office/officeart/2005/8/layout/hList7"/>
    <dgm:cxn modelId="{C1615743-E358-4F6B-848A-305988415A81}" type="presParOf" srcId="{101AA963-2EF5-42FF-8BC3-D6EA23AABF67}" destId="{7A129EC1-4168-4F80-8CB3-BC567C410FFE}" srcOrd="0" destOrd="0" presId="urn:microsoft.com/office/officeart/2005/8/layout/hList7"/>
    <dgm:cxn modelId="{5D336965-01CE-4D91-B001-98C7DD669B9A}" type="presParOf" srcId="{101AA963-2EF5-42FF-8BC3-D6EA23AABF67}" destId="{797C2DE7-FDFA-4A36-95C1-C06D670E7F8A}" srcOrd="1" destOrd="0" presId="urn:microsoft.com/office/officeart/2005/8/layout/hList7"/>
    <dgm:cxn modelId="{2523A045-3941-49B5-A92E-3F82C5432915}" type="presParOf" srcId="{101AA963-2EF5-42FF-8BC3-D6EA23AABF67}" destId="{EC2B7C2D-9E66-4C44-ADC0-EF1080B46479}" srcOrd="2" destOrd="0" presId="urn:microsoft.com/office/officeart/2005/8/layout/hList7"/>
    <dgm:cxn modelId="{5D9B178E-36AE-42F7-A7FD-96B2F1735A0C}" type="presParOf" srcId="{101AA963-2EF5-42FF-8BC3-D6EA23AABF67}" destId="{9608436F-2564-49B6-AB1E-1FF7B1781AEF}" srcOrd="3" destOrd="0" presId="urn:microsoft.com/office/officeart/2005/8/layout/hList7"/>
    <dgm:cxn modelId="{D5B74EFB-C2DD-4516-A443-287844D019A3}" type="presParOf" srcId="{1BC804B9-E441-4CB0-8E17-D9E9DA8F6553}" destId="{CD6C63F4-FBAE-40C2-B612-B194945DF509}" srcOrd="5" destOrd="0" presId="urn:microsoft.com/office/officeart/2005/8/layout/hList7"/>
    <dgm:cxn modelId="{E42CF071-39C9-48C7-8356-23D002489C21}" type="presParOf" srcId="{1BC804B9-E441-4CB0-8E17-D9E9DA8F6553}" destId="{E679692D-7CEC-4144-91F9-35B42BEAE76C}" srcOrd="6" destOrd="0" presId="urn:microsoft.com/office/officeart/2005/8/layout/hList7"/>
    <dgm:cxn modelId="{4AF63A29-3B47-4B0E-97E4-5E6AB0FBFE31}" type="presParOf" srcId="{E679692D-7CEC-4144-91F9-35B42BEAE76C}" destId="{19F26663-82EB-4A13-B39C-3B5138D40B93}" srcOrd="0" destOrd="0" presId="urn:microsoft.com/office/officeart/2005/8/layout/hList7"/>
    <dgm:cxn modelId="{74FCF9E6-8F1D-4929-92B8-6F46AFEA3919}" type="presParOf" srcId="{E679692D-7CEC-4144-91F9-35B42BEAE76C}" destId="{8A49FA0B-7C8B-446E-BDC0-ED9277F7483F}" srcOrd="1" destOrd="0" presId="urn:microsoft.com/office/officeart/2005/8/layout/hList7"/>
    <dgm:cxn modelId="{15140CA5-C143-4BB8-A055-380E1AFD2453}" type="presParOf" srcId="{E679692D-7CEC-4144-91F9-35B42BEAE76C}" destId="{D4EF3B6D-4A25-4309-9CEA-B7777B864B50}" srcOrd="2" destOrd="0" presId="urn:microsoft.com/office/officeart/2005/8/layout/hList7"/>
    <dgm:cxn modelId="{39B85A5A-67E5-4588-B681-3569E1852728}" type="presParOf" srcId="{E679692D-7CEC-4144-91F9-35B42BEAE76C}" destId="{BC2A7158-80F6-4CEC-9A5D-B94394B3122B}" srcOrd="3" destOrd="0" presId="urn:microsoft.com/office/officeart/2005/8/layout/hList7"/>
    <dgm:cxn modelId="{2BF723BD-E968-4B95-84BE-51BC9361C3AD}" type="presParOf" srcId="{1BC804B9-E441-4CB0-8E17-D9E9DA8F6553}" destId="{00B37E54-BC3C-4192-9432-7D788CA6BAB5}" srcOrd="7" destOrd="0" presId="urn:microsoft.com/office/officeart/2005/8/layout/hList7"/>
    <dgm:cxn modelId="{424149CA-0736-46CB-8B32-75F171EADF63}" type="presParOf" srcId="{1BC804B9-E441-4CB0-8E17-D9E9DA8F6553}" destId="{03789E77-C5F8-4943-9F9B-235136A2F214}" srcOrd="8" destOrd="0" presId="urn:microsoft.com/office/officeart/2005/8/layout/hList7"/>
    <dgm:cxn modelId="{E2B817E7-B004-4A48-9C70-21935A4A2D02}" type="presParOf" srcId="{03789E77-C5F8-4943-9F9B-235136A2F214}" destId="{C58ACF37-3507-4A9F-8FE7-5BB89E36EBCD}" srcOrd="0" destOrd="0" presId="urn:microsoft.com/office/officeart/2005/8/layout/hList7"/>
    <dgm:cxn modelId="{60DAF539-B8B7-4649-90A7-6BA07E2CD501}" type="presParOf" srcId="{03789E77-C5F8-4943-9F9B-235136A2F214}" destId="{FCF328F6-2AF9-4367-94B0-A5B801576F1E}" srcOrd="1" destOrd="0" presId="urn:microsoft.com/office/officeart/2005/8/layout/hList7"/>
    <dgm:cxn modelId="{9ABA35EC-1C94-4D05-B0FF-8769EF90A6F7}" type="presParOf" srcId="{03789E77-C5F8-4943-9F9B-235136A2F214}" destId="{5BE14524-6AF9-4087-B969-40472CB2B93A}" srcOrd="2" destOrd="0" presId="urn:microsoft.com/office/officeart/2005/8/layout/hList7"/>
    <dgm:cxn modelId="{E1D56FF3-EAED-4E2B-B895-B220F2CC22F0}" type="presParOf" srcId="{03789E77-C5F8-4943-9F9B-235136A2F214}" destId="{7E20F1B9-BACD-42F3-B85B-E9E126D845E1}"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63EEFFD-A4A4-49FF-A118-E42ECA14F6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IN"/>
        </a:p>
      </dgm:t>
    </dgm:pt>
    <dgm:pt modelId="{02D8F14D-DFF8-4CD0-BE49-A652F67CD980}">
      <dgm:prSet/>
      <dgm:spPr/>
      <dgm:t>
        <a:bodyPr/>
        <a:lstStyle/>
        <a:p>
          <a:r>
            <a:rPr lang="en-US" b="0" i="0" dirty="0">
              <a:latin typeface="Arial" panose="020B0604020202020204" pitchFamily="34" charset="0"/>
              <a:cs typeface="Arial" panose="020B0604020202020204" pitchFamily="34" charset="0"/>
            </a:rPr>
            <a:t>Reliable Infrastructure: </a:t>
          </a:r>
          <a:endParaRPr lang="en-IN" dirty="0">
            <a:latin typeface="Arial" panose="020B0604020202020204" pitchFamily="34" charset="0"/>
            <a:cs typeface="Arial" panose="020B0604020202020204" pitchFamily="34" charset="0"/>
          </a:endParaRPr>
        </a:p>
      </dgm:t>
    </dgm:pt>
    <dgm:pt modelId="{61D79E35-06B5-460F-AC03-D33BA4EEA93A}" type="parTrans" cxnId="{73F50D3C-2DF5-448A-8F59-3B6ECE3C034F}">
      <dgm:prSet/>
      <dgm:spPr/>
      <dgm:t>
        <a:bodyPr/>
        <a:lstStyle/>
        <a:p>
          <a:endParaRPr lang="en-IN"/>
        </a:p>
      </dgm:t>
    </dgm:pt>
    <dgm:pt modelId="{AFDE31BA-D9E6-43BC-9962-1A188CAA5801}" type="sibTrans" cxnId="{73F50D3C-2DF5-448A-8F59-3B6ECE3C034F}">
      <dgm:prSet/>
      <dgm:spPr/>
      <dgm:t>
        <a:bodyPr/>
        <a:lstStyle/>
        <a:p>
          <a:endParaRPr lang="en-IN"/>
        </a:p>
      </dgm:t>
    </dgm:pt>
    <dgm:pt modelId="{4CA2604C-0FF0-469A-B381-C9FBA0A59DF0}">
      <dgm:prSet/>
      <dgm:spPr/>
      <dgm:t>
        <a:bodyPr/>
        <a:lstStyle/>
        <a:p>
          <a:r>
            <a:rPr lang="en-US" b="0" i="0" dirty="0">
              <a:latin typeface="Arial" panose="020B0604020202020204" pitchFamily="34" charset="0"/>
              <a:cs typeface="Arial" panose="020B0604020202020204" pitchFamily="34" charset="0"/>
            </a:rPr>
            <a:t>Stable internet connectivity, modern hardware, and compatible software are needed for effective digital health deployment.</a:t>
          </a:r>
          <a:endParaRPr lang="en-IN" dirty="0">
            <a:latin typeface="Arial" panose="020B0604020202020204" pitchFamily="34" charset="0"/>
            <a:cs typeface="Arial" panose="020B0604020202020204" pitchFamily="34" charset="0"/>
          </a:endParaRPr>
        </a:p>
      </dgm:t>
    </dgm:pt>
    <dgm:pt modelId="{3660FEAA-CEF1-44CD-B33A-4E72F555E51A}" type="parTrans" cxnId="{E64FAEC4-B869-4F5D-8830-89D326CD21A1}">
      <dgm:prSet/>
      <dgm:spPr/>
      <dgm:t>
        <a:bodyPr/>
        <a:lstStyle/>
        <a:p>
          <a:endParaRPr lang="en-IN"/>
        </a:p>
      </dgm:t>
    </dgm:pt>
    <dgm:pt modelId="{0318507B-E828-4A54-B27F-AA649CEDEF34}" type="sibTrans" cxnId="{E64FAEC4-B869-4F5D-8830-89D326CD21A1}">
      <dgm:prSet/>
      <dgm:spPr/>
      <dgm:t>
        <a:bodyPr/>
        <a:lstStyle/>
        <a:p>
          <a:endParaRPr lang="en-IN"/>
        </a:p>
      </dgm:t>
    </dgm:pt>
    <dgm:pt modelId="{0DA0DA2B-5311-4EA8-B45B-2EEE7042692F}">
      <dgm:prSet/>
      <dgm:spPr>
        <a:solidFill>
          <a:schemeClr val="tx1">
            <a:lumMod val="50000"/>
            <a:lumOff val="50000"/>
          </a:schemeClr>
        </a:solidFill>
      </dgm:spPr>
      <dgm:t>
        <a:bodyPr/>
        <a:lstStyle/>
        <a:p>
          <a:r>
            <a:rPr lang="en-US" b="0" i="0" dirty="0">
              <a:latin typeface="Arial" panose="020B0604020202020204" pitchFamily="34" charset="0"/>
              <a:cs typeface="Arial" panose="020B0604020202020204" pitchFamily="34" charset="0"/>
            </a:rPr>
            <a:t>Data Privacy and Security:</a:t>
          </a:r>
          <a:endParaRPr lang="en-IN" dirty="0">
            <a:latin typeface="Arial" panose="020B0604020202020204" pitchFamily="34" charset="0"/>
            <a:cs typeface="Arial" panose="020B0604020202020204" pitchFamily="34" charset="0"/>
          </a:endParaRPr>
        </a:p>
      </dgm:t>
    </dgm:pt>
    <dgm:pt modelId="{5DF45A89-A90D-42B7-9E22-45B3187C134D}" type="parTrans" cxnId="{1F6C6C28-4522-433B-B8F2-16E85A6A3B29}">
      <dgm:prSet/>
      <dgm:spPr/>
      <dgm:t>
        <a:bodyPr/>
        <a:lstStyle/>
        <a:p>
          <a:endParaRPr lang="en-IN"/>
        </a:p>
      </dgm:t>
    </dgm:pt>
    <dgm:pt modelId="{3B629F0A-CA58-410C-A572-04B719150C92}" type="sibTrans" cxnId="{1F6C6C28-4522-433B-B8F2-16E85A6A3B29}">
      <dgm:prSet/>
      <dgm:spPr/>
      <dgm:t>
        <a:bodyPr/>
        <a:lstStyle/>
        <a:p>
          <a:endParaRPr lang="en-IN"/>
        </a:p>
      </dgm:t>
    </dgm:pt>
    <dgm:pt modelId="{D36643B2-447B-4958-A7EE-F08980000F68}">
      <dgm:prSet/>
      <dgm:spPr/>
      <dgm:t>
        <a:bodyPr/>
        <a:lstStyle/>
        <a:p>
          <a:r>
            <a:rPr lang="en-US" b="0" i="0" dirty="0">
              <a:latin typeface="Arial" panose="020B0604020202020204" pitchFamily="34" charset="0"/>
              <a:cs typeface="Arial" panose="020B0604020202020204" pitchFamily="34" charset="0"/>
            </a:rPr>
            <a:t>Regulation of laws like GDPR and open data governance models increase patient and organizational trust (WHO, 2019).</a:t>
          </a:r>
          <a:endParaRPr lang="en-IN" dirty="0">
            <a:latin typeface="Arial" panose="020B0604020202020204" pitchFamily="34" charset="0"/>
            <a:cs typeface="Arial" panose="020B0604020202020204" pitchFamily="34" charset="0"/>
          </a:endParaRPr>
        </a:p>
      </dgm:t>
    </dgm:pt>
    <dgm:pt modelId="{D53FF8C8-8DA9-4F05-8E3D-3237B7DEEED5}" type="parTrans" cxnId="{20BC6F67-14A0-4293-AEF4-DEF10806C880}">
      <dgm:prSet/>
      <dgm:spPr/>
      <dgm:t>
        <a:bodyPr/>
        <a:lstStyle/>
        <a:p>
          <a:endParaRPr lang="en-IN"/>
        </a:p>
      </dgm:t>
    </dgm:pt>
    <dgm:pt modelId="{C2D278CB-76E2-4E75-A446-F1C166330C6A}" type="sibTrans" cxnId="{20BC6F67-14A0-4293-AEF4-DEF10806C880}">
      <dgm:prSet/>
      <dgm:spPr/>
      <dgm:t>
        <a:bodyPr/>
        <a:lstStyle/>
        <a:p>
          <a:endParaRPr lang="en-IN"/>
        </a:p>
      </dgm:t>
    </dgm:pt>
    <dgm:pt modelId="{CCAA53E8-243E-4399-B0B8-37AF7CFFC0C1}">
      <dgm:prSet/>
      <dgm:spPr>
        <a:solidFill>
          <a:schemeClr val="tx2">
            <a:lumMod val="60000"/>
            <a:lumOff val="40000"/>
          </a:schemeClr>
        </a:solidFill>
      </dgm:spPr>
      <dgm:t>
        <a:bodyPr/>
        <a:lstStyle/>
        <a:p>
          <a:r>
            <a:rPr lang="en-US" b="0" i="0" dirty="0">
              <a:latin typeface="Arial" panose="020B0604020202020204" pitchFamily="34" charset="0"/>
              <a:cs typeface="Arial" panose="020B0604020202020204" pitchFamily="34" charset="0"/>
            </a:rPr>
            <a:t>Supportive Policies:</a:t>
          </a:r>
          <a:endParaRPr lang="en-IN" dirty="0">
            <a:latin typeface="Arial" panose="020B0604020202020204" pitchFamily="34" charset="0"/>
            <a:cs typeface="Arial" panose="020B0604020202020204" pitchFamily="34" charset="0"/>
          </a:endParaRPr>
        </a:p>
      </dgm:t>
    </dgm:pt>
    <dgm:pt modelId="{DD224DD7-46BF-4AC0-A679-929694C12996}" type="parTrans" cxnId="{032CE4C5-E35C-4F6C-B7AE-3DD1F32E88E3}">
      <dgm:prSet/>
      <dgm:spPr/>
      <dgm:t>
        <a:bodyPr/>
        <a:lstStyle/>
        <a:p>
          <a:endParaRPr lang="en-IN"/>
        </a:p>
      </dgm:t>
    </dgm:pt>
    <dgm:pt modelId="{A4D33A6F-99D8-4140-9981-7420116A17E0}" type="sibTrans" cxnId="{032CE4C5-E35C-4F6C-B7AE-3DD1F32E88E3}">
      <dgm:prSet/>
      <dgm:spPr/>
      <dgm:t>
        <a:bodyPr/>
        <a:lstStyle/>
        <a:p>
          <a:endParaRPr lang="en-IN"/>
        </a:p>
      </dgm:t>
    </dgm:pt>
    <dgm:pt modelId="{6546A00F-09F2-44D6-BA25-FE8318FE3044}">
      <dgm:prSet/>
      <dgm:spPr/>
      <dgm:t>
        <a:bodyPr/>
        <a:lstStyle/>
        <a:p>
          <a:r>
            <a:rPr lang="en-US" b="0" i="0" dirty="0">
              <a:latin typeface="Arial" panose="020B0604020202020204" pitchFamily="34" charset="0"/>
              <a:cs typeface="Arial" panose="020B0604020202020204" pitchFamily="34" charset="0"/>
            </a:rPr>
            <a:t>National and institutional policies that promote adoption, funding, and scale-up of digital health interventions are evident (WHO, 2019).</a:t>
          </a:r>
          <a:endParaRPr lang="en-IN" dirty="0">
            <a:latin typeface="Arial" panose="020B0604020202020204" pitchFamily="34" charset="0"/>
            <a:cs typeface="Arial" panose="020B0604020202020204" pitchFamily="34" charset="0"/>
          </a:endParaRPr>
        </a:p>
      </dgm:t>
    </dgm:pt>
    <dgm:pt modelId="{C45571E5-2F43-4578-8044-93F9B96C2CDF}" type="parTrans" cxnId="{FF99B388-6600-46C7-9756-B7C31A87F41A}">
      <dgm:prSet/>
      <dgm:spPr/>
      <dgm:t>
        <a:bodyPr/>
        <a:lstStyle/>
        <a:p>
          <a:endParaRPr lang="en-IN"/>
        </a:p>
      </dgm:t>
    </dgm:pt>
    <dgm:pt modelId="{A97D2646-8575-4B2F-927A-372AD5A519FE}" type="sibTrans" cxnId="{FF99B388-6600-46C7-9756-B7C31A87F41A}">
      <dgm:prSet/>
      <dgm:spPr/>
      <dgm:t>
        <a:bodyPr/>
        <a:lstStyle/>
        <a:p>
          <a:endParaRPr lang="en-IN"/>
        </a:p>
      </dgm:t>
    </dgm:pt>
    <dgm:pt modelId="{0B4AAA70-3C6C-44E4-B2D9-A158CB932DDB}">
      <dgm:prSet/>
      <dgm:spPr>
        <a:solidFill>
          <a:schemeClr val="accent6">
            <a:lumMod val="50000"/>
          </a:schemeClr>
        </a:solidFill>
      </dgm:spPr>
      <dgm:t>
        <a:bodyPr/>
        <a:lstStyle/>
        <a:p>
          <a:r>
            <a:rPr lang="en-US" b="0" i="0" dirty="0">
              <a:latin typeface="Arial" panose="020B0604020202020204" pitchFamily="34" charset="0"/>
              <a:cs typeface="Arial" panose="020B0604020202020204" pitchFamily="34" charset="0"/>
            </a:rPr>
            <a:t>Equity and Inclusion:</a:t>
          </a:r>
          <a:endParaRPr lang="en-IN" dirty="0">
            <a:latin typeface="Arial" panose="020B0604020202020204" pitchFamily="34" charset="0"/>
            <a:cs typeface="Arial" panose="020B0604020202020204" pitchFamily="34" charset="0"/>
          </a:endParaRPr>
        </a:p>
      </dgm:t>
    </dgm:pt>
    <dgm:pt modelId="{F2DB4EC3-D1E8-4029-9001-A58D34D5FD40}" type="parTrans" cxnId="{6E54D941-296B-448C-A08A-256282C54D25}">
      <dgm:prSet/>
      <dgm:spPr/>
      <dgm:t>
        <a:bodyPr/>
        <a:lstStyle/>
        <a:p>
          <a:endParaRPr lang="en-IN"/>
        </a:p>
      </dgm:t>
    </dgm:pt>
    <dgm:pt modelId="{95B93770-4372-4977-97C0-36122EA223BB}" type="sibTrans" cxnId="{6E54D941-296B-448C-A08A-256282C54D25}">
      <dgm:prSet/>
      <dgm:spPr/>
      <dgm:t>
        <a:bodyPr/>
        <a:lstStyle/>
        <a:p>
          <a:endParaRPr lang="en-IN"/>
        </a:p>
      </dgm:t>
    </dgm:pt>
    <dgm:pt modelId="{95572F04-92D7-40EE-9AFB-6F02C8D7C9D0}">
      <dgm:prSet/>
      <dgm:spPr/>
      <dgm:t>
        <a:bodyPr/>
        <a:lstStyle/>
        <a:p>
          <a:r>
            <a:rPr lang="en-US" b="0" i="0" dirty="0">
              <a:latin typeface="Arial" panose="020B0604020202020204" pitchFamily="34" charset="0"/>
              <a:cs typeface="Arial" panose="020B0604020202020204" pitchFamily="34" charset="0"/>
            </a:rPr>
            <a:t>Strategies to reach digitally excluded groups do not worsen health inequities and promote equitable access (NHS England, 2023).</a:t>
          </a:r>
          <a:endParaRPr lang="en-IN" dirty="0">
            <a:latin typeface="Arial" panose="020B0604020202020204" pitchFamily="34" charset="0"/>
            <a:cs typeface="Arial" panose="020B0604020202020204" pitchFamily="34" charset="0"/>
          </a:endParaRPr>
        </a:p>
      </dgm:t>
    </dgm:pt>
    <dgm:pt modelId="{9B74AFB0-31B8-497E-86D6-BCD10E5FB4CD}" type="parTrans" cxnId="{2336D88E-F41E-4B43-8616-895AB1306878}">
      <dgm:prSet/>
      <dgm:spPr/>
      <dgm:t>
        <a:bodyPr/>
        <a:lstStyle/>
        <a:p>
          <a:endParaRPr lang="en-IN"/>
        </a:p>
      </dgm:t>
    </dgm:pt>
    <dgm:pt modelId="{BF424848-2EF9-4970-ACA8-600FA25A2426}" type="sibTrans" cxnId="{2336D88E-F41E-4B43-8616-895AB1306878}">
      <dgm:prSet/>
      <dgm:spPr/>
      <dgm:t>
        <a:bodyPr/>
        <a:lstStyle/>
        <a:p>
          <a:endParaRPr lang="en-IN"/>
        </a:p>
      </dgm:t>
    </dgm:pt>
    <dgm:pt modelId="{C377F49E-7EC7-4FDA-8B03-5AFC86DB181E}">
      <dgm:prSet/>
      <dgm:spPr>
        <a:solidFill>
          <a:srgbClr val="C88800"/>
        </a:solidFill>
      </dgm:spPr>
      <dgm:t>
        <a:bodyPr/>
        <a:lstStyle/>
        <a:p>
          <a:r>
            <a:rPr lang="en-US" b="0" i="0" dirty="0">
              <a:latin typeface="Arial" panose="020B0604020202020204" pitchFamily="34" charset="0"/>
              <a:cs typeface="Arial" panose="020B0604020202020204" pitchFamily="34" charset="0"/>
            </a:rPr>
            <a:t>Funding Sustainability: </a:t>
          </a:r>
          <a:endParaRPr lang="en-IN" dirty="0">
            <a:latin typeface="Arial" panose="020B0604020202020204" pitchFamily="34" charset="0"/>
            <a:cs typeface="Arial" panose="020B0604020202020204" pitchFamily="34" charset="0"/>
          </a:endParaRPr>
        </a:p>
      </dgm:t>
    </dgm:pt>
    <dgm:pt modelId="{504C336A-4DCB-406A-A964-51C9D66C6DB7}" type="parTrans" cxnId="{500589D5-4ACB-4109-85F6-2D6E4E810C47}">
      <dgm:prSet/>
      <dgm:spPr/>
      <dgm:t>
        <a:bodyPr/>
        <a:lstStyle/>
        <a:p>
          <a:endParaRPr lang="en-IN"/>
        </a:p>
      </dgm:t>
    </dgm:pt>
    <dgm:pt modelId="{47A7F1DA-2363-4F5B-871B-B2719BDF9B54}" type="sibTrans" cxnId="{500589D5-4ACB-4109-85F6-2D6E4E810C47}">
      <dgm:prSet/>
      <dgm:spPr/>
      <dgm:t>
        <a:bodyPr/>
        <a:lstStyle/>
        <a:p>
          <a:endParaRPr lang="en-IN"/>
        </a:p>
      </dgm:t>
    </dgm:pt>
    <dgm:pt modelId="{2BFEC071-9853-45C1-AFE6-4AD275E9C39A}">
      <dgm:prSet/>
      <dgm:spPr/>
      <dgm:t>
        <a:bodyPr/>
        <a:lstStyle/>
        <a:p>
          <a:r>
            <a:rPr lang="en-US" b="0" i="0" dirty="0">
              <a:latin typeface="Arial" panose="020B0604020202020204" pitchFamily="34" charset="0"/>
              <a:cs typeface="Arial" panose="020B0604020202020204" pitchFamily="34" charset="0"/>
            </a:rPr>
            <a:t>Sustaining funds for maintenance, upgrading, and training are essential to support intervention sustainability (Aref-Adib et al., 2019).</a:t>
          </a:r>
          <a:endParaRPr lang="en-IN" dirty="0">
            <a:latin typeface="Arial" panose="020B0604020202020204" pitchFamily="34" charset="0"/>
            <a:cs typeface="Arial" panose="020B0604020202020204" pitchFamily="34" charset="0"/>
          </a:endParaRPr>
        </a:p>
      </dgm:t>
    </dgm:pt>
    <dgm:pt modelId="{0E1C66DF-6754-4501-B974-E6357A3893C3}" type="parTrans" cxnId="{7E395179-5852-40F2-8866-121DE3052A1D}">
      <dgm:prSet/>
      <dgm:spPr/>
      <dgm:t>
        <a:bodyPr/>
        <a:lstStyle/>
        <a:p>
          <a:endParaRPr lang="en-IN"/>
        </a:p>
      </dgm:t>
    </dgm:pt>
    <dgm:pt modelId="{9C2BB6CE-E767-49BB-B70F-878D4D8A6982}" type="sibTrans" cxnId="{7E395179-5852-40F2-8866-121DE3052A1D}">
      <dgm:prSet/>
      <dgm:spPr/>
      <dgm:t>
        <a:bodyPr/>
        <a:lstStyle/>
        <a:p>
          <a:endParaRPr lang="en-IN"/>
        </a:p>
      </dgm:t>
    </dgm:pt>
    <dgm:pt modelId="{BA15087E-9EB5-44DA-81AF-5C4331825CBB}" type="pres">
      <dgm:prSet presAssocID="{663EEFFD-A4A4-49FF-A118-E42ECA14F60C}" presName="linear" presStyleCnt="0">
        <dgm:presLayoutVars>
          <dgm:animLvl val="lvl"/>
          <dgm:resizeHandles val="exact"/>
        </dgm:presLayoutVars>
      </dgm:prSet>
      <dgm:spPr/>
    </dgm:pt>
    <dgm:pt modelId="{88875A33-D99C-48AA-B35D-7B541E2092EC}" type="pres">
      <dgm:prSet presAssocID="{02D8F14D-DFF8-4CD0-BE49-A652F67CD980}" presName="parentText" presStyleLbl="node1" presStyleIdx="0" presStyleCnt="5">
        <dgm:presLayoutVars>
          <dgm:chMax val="0"/>
          <dgm:bulletEnabled val="1"/>
        </dgm:presLayoutVars>
      </dgm:prSet>
      <dgm:spPr/>
    </dgm:pt>
    <dgm:pt modelId="{3DFC7E4A-43CD-4FC6-B8C6-E64EB6510F71}" type="pres">
      <dgm:prSet presAssocID="{02D8F14D-DFF8-4CD0-BE49-A652F67CD980}" presName="childText" presStyleLbl="revTx" presStyleIdx="0" presStyleCnt="5">
        <dgm:presLayoutVars>
          <dgm:bulletEnabled val="1"/>
        </dgm:presLayoutVars>
      </dgm:prSet>
      <dgm:spPr/>
    </dgm:pt>
    <dgm:pt modelId="{D0ADF2B4-6EA1-45EA-B5CC-A37987C449CD}" type="pres">
      <dgm:prSet presAssocID="{0DA0DA2B-5311-4EA8-B45B-2EEE7042692F}" presName="parentText" presStyleLbl="node1" presStyleIdx="1" presStyleCnt="5">
        <dgm:presLayoutVars>
          <dgm:chMax val="0"/>
          <dgm:bulletEnabled val="1"/>
        </dgm:presLayoutVars>
      </dgm:prSet>
      <dgm:spPr/>
    </dgm:pt>
    <dgm:pt modelId="{4F571E1A-F528-480D-AD8D-8CF75B87F211}" type="pres">
      <dgm:prSet presAssocID="{0DA0DA2B-5311-4EA8-B45B-2EEE7042692F}" presName="childText" presStyleLbl="revTx" presStyleIdx="1" presStyleCnt="5">
        <dgm:presLayoutVars>
          <dgm:bulletEnabled val="1"/>
        </dgm:presLayoutVars>
      </dgm:prSet>
      <dgm:spPr/>
    </dgm:pt>
    <dgm:pt modelId="{AA7371AE-6253-44C3-BE74-44AD543C787B}" type="pres">
      <dgm:prSet presAssocID="{CCAA53E8-243E-4399-B0B8-37AF7CFFC0C1}" presName="parentText" presStyleLbl="node1" presStyleIdx="2" presStyleCnt="5">
        <dgm:presLayoutVars>
          <dgm:chMax val="0"/>
          <dgm:bulletEnabled val="1"/>
        </dgm:presLayoutVars>
      </dgm:prSet>
      <dgm:spPr/>
    </dgm:pt>
    <dgm:pt modelId="{D78F6265-51B7-4BB6-8C84-2812FB16A96C}" type="pres">
      <dgm:prSet presAssocID="{CCAA53E8-243E-4399-B0B8-37AF7CFFC0C1}" presName="childText" presStyleLbl="revTx" presStyleIdx="2" presStyleCnt="5">
        <dgm:presLayoutVars>
          <dgm:bulletEnabled val="1"/>
        </dgm:presLayoutVars>
      </dgm:prSet>
      <dgm:spPr/>
    </dgm:pt>
    <dgm:pt modelId="{2E221BBF-500D-4892-A24A-E18572792186}" type="pres">
      <dgm:prSet presAssocID="{0B4AAA70-3C6C-44E4-B2D9-A158CB932DDB}" presName="parentText" presStyleLbl="node1" presStyleIdx="3" presStyleCnt="5">
        <dgm:presLayoutVars>
          <dgm:chMax val="0"/>
          <dgm:bulletEnabled val="1"/>
        </dgm:presLayoutVars>
      </dgm:prSet>
      <dgm:spPr/>
    </dgm:pt>
    <dgm:pt modelId="{C11C9217-04B5-45CA-913E-AC444FE3B769}" type="pres">
      <dgm:prSet presAssocID="{0B4AAA70-3C6C-44E4-B2D9-A158CB932DDB}" presName="childText" presStyleLbl="revTx" presStyleIdx="3" presStyleCnt="5">
        <dgm:presLayoutVars>
          <dgm:bulletEnabled val="1"/>
        </dgm:presLayoutVars>
      </dgm:prSet>
      <dgm:spPr/>
    </dgm:pt>
    <dgm:pt modelId="{E781EB98-ABA6-4C38-91EF-09B2872A8780}" type="pres">
      <dgm:prSet presAssocID="{C377F49E-7EC7-4FDA-8B03-5AFC86DB181E}" presName="parentText" presStyleLbl="node1" presStyleIdx="4" presStyleCnt="5">
        <dgm:presLayoutVars>
          <dgm:chMax val="0"/>
          <dgm:bulletEnabled val="1"/>
        </dgm:presLayoutVars>
      </dgm:prSet>
      <dgm:spPr/>
    </dgm:pt>
    <dgm:pt modelId="{9ABA7A47-F1DF-42DC-9E0A-5D0F920F7548}" type="pres">
      <dgm:prSet presAssocID="{C377F49E-7EC7-4FDA-8B03-5AFC86DB181E}" presName="childText" presStyleLbl="revTx" presStyleIdx="4" presStyleCnt="5">
        <dgm:presLayoutVars>
          <dgm:bulletEnabled val="1"/>
        </dgm:presLayoutVars>
      </dgm:prSet>
      <dgm:spPr/>
    </dgm:pt>
  </dgm:ptLst>
  <dgm:cxnLst>
    <dgm:cxn modelId="{EA6A0023-44D3-4B8E-BF5B-A2D575982A9F}" type="presOf" srcId="{C377F49E-7EC7-4FDA-8B03-5AFC86DB181E}" destId="{E781EB98-ABA6-4C38-91EF-09B2872A8780}" srcOrd="0" destOrd="0" presId="urn:microsoft.com/office/officeart/2005/8/layout/vList2"/>
    <dgm:cxn modelId="{1F6C6C28-4522-433B-B8F2-16E85A6A3B29}" srcId="{663EEFFD-A4A4-49FF-A118-E42ECA14F60C}" destId="{0DA0DA2B-5311-4EA8-B45B-2EEE7042692F}" srcOrd="1" destOrd="0" parTransId="{5DF45A89-A90D-42B7-9E22-45B3187C134D}" sibTransId="{3B629F0A-CA58-410C-A572-04B719150C92}"/>
    <dgm:cxn modelId="{73F50D3C-2DF5-448A-8F59-3B6ECE3C034F}" srcId="{663EEFFD-A4A4-49FF-A118-E42ECA14F60C}" destId="{02D8F14D-DFF8-4CD0-BE49-A652F67CD980}" srcOrd="0" destOrd="0" parTransId="{61D79E35-06B5-460F-AC03-D33BA4EEA93A}" sibTransId="{AFDE31BA-D9E6-43BC-9962-1A188CAA5801}"/>
    <dgm:cxn modelId="{6E54D941-296B-448C-A08A-256282C54D25}" srcId="{663EEFFD-A4A4-49FF-A118-E42ECA14F60C}" destId="{0B4AAA70-3C6C-44E4-B2D9-A158CB932DDB}" srcOrd="3" destOrd="0" parTransId="{F2DB4EC3-D1E8-4029-9001-A58D34D5FD40}" sibTransId="{95B93770-4372-4977-97C0-36122EA223BB}"/>
    <dgm:cxn modelId="{20BC6F67-14A0-4293-AEF4-DEF10806C880}" srcId="{0DA0DA2B-5311-4EA8-B45B-2EEE7042692F}" destId="{D36643B2-447B-4958-A7EE-F08980000F68}" srcOrd="0" destOrd="0" parTransId="{D53FF8C8-8DA9-4F05-8E3D-3237B7DEEED5}" sibTransId="{C2D278CB-76E2-4E75-A446-F1C166330C6A}"/>
    <dgm:cxn modelId="{AD40FF4B-18D4-485B-8C3B-4C0A0D8FF62E}" type="presOf" srcId="{0B4AAA70-3C6C-44E4-B2D9-A158CB932DDB}" destId="{2E221BBF-500D-4892-A24A-E18572792186}" srcOrd="0" destOrd="0" presId="urn:microsoft.com/office/officeart/2005/8/layout/vList2"/>
    <dgm:cxn modelId="{9897DD6E-4979-447A-823B-EA1B4F4C40A7}" type="presOf" srcId="{663EEFFD-A4A4-49FF-A118-E42ECA14F60C}" destId="{BA15087E-9EB5-44DA-81AF-5C4331825CBB}" srcOrd="0" destOrd="0" presId="urn:microsoft.com/office/officeart/2005/8/layout/vList2"/>
    <dgm:cxn modelId="{7E395179-5852-40F2-8866-121DE3052A1D}" srcId="{C377F49E-7EC7-4FDA-8B03-5AFC86DB181E}" destId="{2BFEC071-9853-45C1-AFE6-4AD275E9C39A}" srcOrd="0" destOrd="0" parTransId="{0E1C66DF-6754-4501-B974-E6357A3893C3}" sibTransId="{9C2BB6CE-E767-49BB-B70F-878D4D8A6982}"/>
    <dgm:cxn modelId="{8C59E983-9C50-49E6-AD08-EEADA5AA54BF}" type="presOf" srcId="{6546A00F-09F2-44D6-BA25-FE8318FE3044}" destId="{D78F6265-51B7-4BB6-8C84-2812FB16A96C}" srcOrd="0" destOrd="0" presId="urn:microsoft.com/office/officeart/2005/8/layout/vList2"/>
    <dgm:cxn modelId="{FF99B388-6600-46C7-9756-B7C31A87F41A}" srcId="{CCAA53E8-243E-4399-B0B8-37AF7CFFC0C1}" destId="{6546A00F-09F2-44D6-BA25-FE8318FE3044}" srcOrd="0" destOrd="0" parTransId="{C45571E5-2F43-4578-8044-93F9B96C2CDF}" sibTransId="{A97D2646-8575-4B2F-927A-372AD5A519FE}"/>
    <dgm:cxn modelId="{2336D88E-F41E-4B43-8616-895AB1306878}" srcId="{0B4AAA70-3C6C-44E4-B2D9-A158CB932DDB}" destId="{95572F04-92D7-40EE-9AFB-6F02C8D7C9D0}" srcOrd="0" destOrd="0" parTransId="{9B74AFB0-31B8-497E-86D6-BCD10E5FB4CD}" sibTransId="{BF424848-2EF9-4970-ACA8-600FA25A2426}"/>
    <dgm:cxn modelId="{B6C18294-5F67-4178-916E-18F5EB19A29D}" type="presOf" srcId="{2BFEC071-9853-45C1-AFE6-4AD275E9C39A}" destId="{9ABA7A47-F1DF-42DC-9E0A-5D0F920F7548}" srcOrd="0" destOrd="0" presId="urn:microsoft.com/office/officeart/2005/8/layout/vList2"/>
    <dgm:cxn modelId="{D12033B6-C40A-4E98-980C-0B6A52231479}" type="presOf" srcId="{4CA2604C-0FF0-469A-B381-C9FBA0A59DF0}" destId="{3DFC7E4A-43CD-4FC6-B8C6-E64EB6510F71}" srcOrd="0" destOrd="0" presId="urn:microsoft.com/office/officeart/2005/8/layout/vList2"/>
    <dgm:cxn modelId="{39CC10B8-4D96-4549-B888-90106C3937B1}" type="presOf" srcId="{95572F04-92D7-40EE-9AFB-6F02C8D7C9D0}" destId="{C11C9217-04B5-45CA-913E-AC444FE3B769}" srcOrd="0" destOrd="0" presId="urn:microsoft.com/office/officeart/2005/8/layout/vList2"/>
    <dgm:cxn modelId="{E64FAEC4-B869-4F5D-8830-89D326CD21A1}" srcId="{02D8F14D-DFF8-4CD0-BE49-A652F67CD980}" destId="{4CA2604C-0FF0-469A-B381-C9FBA0A59DF0}" srcOrd="0" destOrd="0" parTransId="{3660FEAA-CEF1-44CD-B33A-4E72F555E51A}" sibTransId="{0318507B-E828-4A54-B27F-AA649CEDEF34}"/>
    <dgm:cxn modelId="{032CE4C5-E35C-4F6C-B7AE-3DD1F32E88E3}" srcId="{663EEFFD-A4A4-49FF-A118-E42ECA14F60C}" destId="{CCAA53E8-243E-4399-B0B8-37AF7CFFC0C1}" srcOrd="2" destOrd="0" parTransId="{DD224DD7-46BF-4AC0-A679-929694C12996}" sibTransId="{A4D33A6F-99D8-4140-9981-7420116A17E0}"/>
    <dgm:cxn modelId="{7B85CECA-8B14-40B1-A60D-49F50748A95B}" type="presOf" srcId="{CCAA53E8-243E-4399-B0B8-37AF7CFFC0C1}" destId="{AA7371AE-6253-44C3-BE74-44AD543C787B}" srcOrd="0" destOrd="0" presId="urn:microsoft.com/office/officeart/2005/8/layout/vList2"/>
    <dgm:cxn modelId="{500589D5-4ACB-4109-85F6-2D6E4E810C47}" srcId="{663EEFFD-A4A4-49FF-A118-E42ECA14F60C}" destId="{C377F49E-7EC7-4FDA-8B03-5AFC86DB181E}" srcOrd="4" destOrd="0" parTransId="{504C336A-4DCB-406A-A964-51C9D66C6DB7}" sibTransId="{47A7F1DA-2363-4F5B-871B-B2719BDF9B54}"/>
    <dgm:cxn modelId="{122703EC-A782-4EB8-8EBD-500047F56CA2}" type="presOf" srcId="{D36643B2-447B-4958-A7EE-F08980000F68}" destId="{4F571E1A-F528-480D-AD8D-8CF75B87F211}" srcOrd="0" destOrd="0" presId="urn:microsoft.com/office/officeart/2005/8/layout/vList2"/>
    <dgm:cxn modelId="{07883FFE-2298-460B-9A4C-D4EE33D0EA7C}" type="presOf" srcId="{0DA0DA2B-5311-4EA8-B45B-2EEE7042692F}" destId="{D0ADF2B4-6EA1-45EA-B5CC-A37987C449CD}" srcOrd="0" destOrd="0" presId="urn:microsoft.com/office/officeart/2005/8/layout/vList2"/>
    <dgm:cxn modelId="{DB0D70FF-07F5-4762-A17F-E7B181FE4E00}" type="presOf" srcId="{02D8F14D-DFF8-4CD0-BE49-A652F67CD980}" destId="{88875A33-D99C-48AA-B35D-7B541E2092EC}" srcOrd="0" destOrd="0" presId="urn:microsoft.com/office/officeart/2005/8/layout/vList2"/>
    <dgm:cxn modelId="{4854C1C9-93B3-4C44-8B60-F8612550AF34}" type="presParOf" srcId="{BA15087E-9EB5-44DA-81AF-5C4331825CBB}" destId="{88875A33-D99C-48AA-B35D-7B541E2092EC}" srcOrd="0" destOrd="0" presId="urn:microsoft.com/office/officeart/2005/8/layout/vList2"/>
    <dgm:cxn modelId="{71956641-9711-44B1-927A-DA60DE7BC4C7}" type="presParOf" srcId="{BA15087E-9EB5-44DA-81AF-5C4331825CBB}" destId="{3DFC7E4A-43CD-4FC6-B8C6-E64EB6510F71}" srcOrd="1" destOrd="0" presId="urn:microsoft.com/office/officeart/2005/8/layout/vList2"/>
    <dgm:cxn modelId="{B0084F69-DAC2-47CC-B3C4-18E4D59FC4E1}" type="presParOf" srcId="{BA15087E-9EB5-44DA-81AF-5C4331825CBB}" destId="{D0ADF2B4-6EA1-45EA-B5CC-A37987C449CD}" srcOrd="2" destOrd="0" presId="urn:microsoft.com/office/officeart/2005/8/layout/vList2"/>
    <dgm:cxn modelId="{6A6C7743-EFBF-47F8-BC89-782633AE4F83}" type="presParOf" srcId="{BA15087E-9EB5-44DA-81AF-5C4331825CBB}" destId="{4F571E1A-F528-480D-AD8D-8CF75B87F211}" srcOrd="3" destOrd="0" presId="urn:microsoft.com/office/officeart/2005/8/layout/vList2"/>
    <dgm:cxn modelId="{15B7559B-C3A0-41A2-91B8-D29E0F34477F}" type="presParOf" srcId="{BA15087E-9EB5-44DA-81AF-5C4331825CBB}" destId="{AA7371AE-6253-44C3-BE74-44AD543C787B}" srcOrd="4" destOrd="0" presId="urn:microsoft.com/office/officeart/2005/8/layout/vList2"/>
    <dgm:cxn modelId="{A6E73979-43C6-4A09-AF39-190E39AA2947}" type="presParOf" srcId="{BA15087E-9EB5-44DA-81AF-5C4331825CBB}" destId="{D78F6265-51B7-4BB6-8C84-2812FB16A96C}" srcOrd="5" destOrd="0" presId="urn:microsoft.com/office/officeart/2005/8/layout/vList2"/>
    <dgm:cxn modelId="{06305EE4-C03A-4405-9DC8-360DB9AFA384}" type="presParOf" srcId="{BA15087E-9EB5-44DA-81AF-5C4331825CBB}" destId="{2E221BBF-500D-4892-A24A-E18572792186}" srcOrd="6" destOrd="0" presId="urn:microsoft.com/office/officeart/2005/8/layout/vList2"/>
    <dgm:cxn modelId="{8C978F0B-A809-48AB-83C6-49AAEB3E286B}" type="presParOf" srcId="{BA15087E-9EB5-44DA-81AF-5C4331825CBB}" destId="{C11C9217-04B5-45CA-913E-AC444FE3B769}" srcOrd="7" destOrd="0" presId="urn:microsoft.com/office/officeart/2005/8/layout/vList2"/>
    <dgm:cxn modelId="{56B81B57-435C-4946-8F47-FEAEB2DBEF35}" type="presParOf" srcId="{BA15087E-9EB5-44DA-81AF-5C4331825CBB}" destId="{E781EB98-ABA6-4C38-91EF-09B2872A8780}" srcOrd="8" destOrd="0" presId="urn:microsoft.com/office/officeart/2005/8/layout/vList2"/>
    <dgm:cxn modelId="{AF4EC7AD-135B-48DF-8019-49894D55B31D}" type="presParOf" srcId="{BA15087E-9EB5-44DA-81AF-5C4331825CBB}" destId="{9ABA7A47-F1DF-42DC-9E0A-5D0F920F7548}"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6A42D2F-990F-461E-B578-392FF279B46C}"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IN"/>
        </a:p>
      </dgm:t>
    </dgm:pt>
    <dgm:pt modelId="{5424A8B0-C4C5-4797-8EE9-C4825D2A6DE1}">
      <dgm:prSet/>
      <dgm:spPr>
        <a:solidFill>
          <a:schemeClr val="bg1">
            <a:lumMod val="50000"/>
          </a:schemeClr>
        </a:solidFill>
      </dgm:spPr>
      <dgm:t>
        <a:bodyPr/>
        <a:lstStyle/>
        <a:p>
          <a:r>
            <a:rPr lang="en-US" b="1" i="0" dirty="0">
              <a:latin typeface="Arial" panose="020B0604020202020204" pitchFamily="34" charset="0"/>
              <a:cs typeface="Arial" panose="020B0604020202020204" pitchFamily="34" charset="0"/>
            </a:rPr>
            <a:t>Continuous Monitoring: </a:t>
          </a:r>
          <a:endParaRPr lang="en-IN" b="1" dirty="0">
            <a:latin typeface="Arial" panose="020B0604020202020204" pitchFamily="34" charset="0"/>
            <a:cs typeface="Arial" panose="020B0604020202020204" pitchFamily="34" charset="0"/>
          </a:endParaRPr>
        </a:p>
      </dgm:t>
    </dgm:pt>
    <dgm:pt modelId="{BCD85B94-1EC6-4946-91EC-D8EF7E8A1139}" type="parTrans" cxnId="{46230054-1D38-4AE5-8098-50C2AB7D7793}">
      <dgm:prSet/>
      <dgm:spPr/>
      <dgm:t>
        <a:bodyPr/>
        <a:lstStyle/>
        <a:p>
          <a:endParaRPr lang="en-IN"/>
        </a:p>
      </dgm:t>
    </dgm:pt>
    <dgm:pt modelId="{AF71871A-3D58-40DD-974F-E6A3CD55CBCA}" type="sibTrans" cxnId="{46230054-1D38-4AE5-8098-50C2AB7D7793}">
      <dgm:prSet/>
      <dgm:spPr/>
      <dgm:t>
        <a:bodyPr/>
        <a:lstStyle/>
        <a:p>
          <a:endParaRPr lang="en-IN"/>
        </a:p>
      </dgm:t>
    </dgm:pt>
    <dgm:pt modelId="{894B1BCB-C62C-4916-B02C-31005FC79371}">
      <dgm:prSet/>
      <dgm:spPr>
        <a:solidFill>
          <a:schemeClr val="bg1">
            <a:lumMod val="75000"/>
            <a:alpha val="90000"/>
          </a:schemeClr>
        </a:solidFill>
      </dgm:spPr>
      <dgm:t>
        <a:bodyPr/>
        <a:lstStyle/>
        <a:p>
          <a:r>
            <a:rPr lang="en-US" b="0" i="0" dirty="0">
              <a:latin typeface="Arial" panose="020B0604020202020204" pitchFamily="34" charset="0"/>
              <a:cs typeface="Arial" panose="020B0604020202020204" pitchFamily="34" charset="0"/>
            </a:rPr>
            <a:t>Continuous monitoring of the interaction of the user, clinical performance, and technical operation provides for immediate enhancement (Schramm and Carbon, 2024).</a:t>
          </a:r>
          <a:endParaRPr lang="en-IN" dirty="0">
            <a:latin typeface="Arial" panose="020B0604020202020204" pitchFamily="34" charset="0"/>
            <a:cs typeface="Arial" panose="020B0604020202020204" pitchFamily="34" charset="0"/>
          </a:endParaRPr>
        </a:p>
      </dgm:t>
    </dgm:pt>
    <dgm:pt modelId="{3029BDFA-E1D0-405F-86BC-0115E3B4EADA}" type="parTrans" cxnId="{5311C202-C49E-4028-83D8-33C484333B29}">
      <dgm:prSet/>
      <dgm:spPr/>
      <dgm:t>
        <a:bodyPr/>
        <a:lstStyle/>
        <a:p>
          <a:endParaRPr lang="en-IN"/>
        </a:p>
      </dgm:t>
    </dgm:pt>
    <dgm:pt modelId="{17CCD187-1730-48E0-A772-32F82F40B1A4}" type="sibTrans" cxnId="{5311C202-C49E-4028-83D8-33C484333B29}">
      <dgm:prSet/>
      <dgm:spPr/>
      <dgm:t>
        <a:bodyPr/>
        <a:lstStyle/>
        <a:p>
          <a:endParaRPr lang="en-IN"/>
        </a:p>
      </dgm:t>
    </dgm:pt>
    <dgm:pt modelId="{2764CC1C-5859-4808-BB7A-6D511B1A8BF1}">
      <dgm:prSet/>
      <dgm:spPr/>
      <dgm:t>
        <a:bodyPr/>
        <a:lstStyle/>
        <a:p>
          <a:r>
            <a:rPr lang="en-US" b="1" i="0" dirty="0">
              <a:latin typeface="Arial" panose="020B0604020202020204" pitchFamily="34" charset="0"/>
              <a:cs typeface="Arial" panose="020B0604020202020204" pitchFamily="34" charset="0"/>
            </a:rPr>
            <a:t>Stakeholder Feedback: </a:t>
          </a:r>
          <a:endParaRPr lang="en-IN" b="1" dirty="0">
            <a:latin typeface="Arial" panose="020B0604020202020204" pitchFamily="34" charset="0"/>
            <a:cs typeface="Arial" panose="020B0604020202020204" pitchFamily="34" charset="0"/>
          </a:endParaRPr>
        </a:p>
      </dgm:t>
    </dgm:pt>
    <dgm:pt modelId="{FC665D94-D774-40EF-89BE-C91C2B529988}" type="parTrans" cxnId="{3A02D675-8B61-435D-A910-03E74DCEF826}">
      <dgm:prSet/>
      <dgm:spPr/>
      <dgm:t>
        <a:bodyPr/>
        <a:lstStyle/>
        <a:p>
          <a:endParaRPr lang="en-IN"/>
        </a:p>
      </dgm:t>
    </dgm:pt>
    <dgm:pt modelId="{231913BF-6236-4421-A31B-5CEE60D659D4}" type="sibTrans" cxnId="{3A02D675-8B61-435D-A910-03E74DCEF826}">
      <dgm:prSet/>
      <dgm:spPr/>
      <dgm:t>
        <a:bodyPr/>
        <a:lstStyle/>
        <a:p>
          <a:endParaRPr lang="en-IN"/>
        </a:p>
      </dgm:t>
    </dgm:pt>
    <dgm:pt modelId="{41F0B2F3-F8F5-4AC2-94A1-D4CF77645994}">
      <dgm:prSet/>
      <dgm:spPr/>
      <dgm:t>
        <a:bodyPr/>
        <a:lstStyle/>
        <a:p>
          <a:r>
            <a:rPr lang="en-US" b="0" i="0" dirty="0">
              <a:latin typeface="Arial" panose="020B0604020202020204" pitchFamily="34" charset="0"/>
              <a:cs typeface="Arial" panose="020B0604020202020204" pitchFamily="34" charset="0"/>
            </a:rPr>
            <a:t>Obtaining feedback from clinicians, patients, and IT staff ensures the intervention remains current and easy to use (Prodan et al., 2022).</a:t>
          </a:r>
          <a:endParaRPr lang="en-IN" dirty="0">
            <a:latin typeface="Arial" panose="020B0604020202020204" pitchFamily="34" charset="0"/>
            <a:cs typeface="Arial" panose="020B0604020202020204" pitchFamily="34" charset="0"/>
          </a:endParaRPr>
        </a:p>
      </dgm:t>
    </dgm:pt>
    <dgm:pt modelId="{A90D27BF-D425-4428-8D15-B80205F84B3C}" type="parTrans" cxnId="{8FFB0D41-3C57-4807-9B3A-539C3008E65D}">
      <dgm:prSet/>
      <dgm:spPr/>
      <dgm:t>
        <a:bodyPr/>
        <a:lstStyle/>
        <a:p>
          <a:endParaRPr lang="en-IN"/>
        </a:p>
      </dgm:t>
    </dgm:pt>
    <dgm:pt modelId="{FE4A93E5-7FC2-4B98-9B9D-B842251204F6}" type="sibTrans" cxnId="{8FFB0D41-3C57-4807-9B3A-539C3008E65D}">
      <dgm:prSet/>
      <dgm:spPr/>
      <dgm:t>
        <a:bodyPr/>
        <a:lstStyle/>
        <a:p>
          <a:endParaRPr lang="en-IN"/>
        </a:p>
      </dgm:t>
    </dgm:pt>
    <dgm:pt modelId="{CDDDEB15-28A7-4A2A-808B-C32CC4D1D394}">
      <dgm:prSet/>
      <dgm:spPr>
        <a:solidFill>
          <a:schemeClr val="accent2"/>
        </a:solidFill>
      </dgm:spPr>
      <dgm:t>
        <a:bodyPr/>
        <a:lstStyle/>
        <a:p>
          <a:r>
            <a:rPr lang="en-US" b="1" i="0" dirty="0">
              <a:latin typeface="Arial" panose="020B0604020202020204" pitchFamily="34" charset="0"/>
              <a:cs typeface="Arial" panose="020B0604020202020204" pitchFamily="34" charset="0"/>
            </a:rPr>
            <a:t>Flexibility: </a:t>
          </a:r>
          <a:endParaRPr lang="en-IN" b="1" dirty="0">
            <a:latin typeface="Arial" panose="020B0604020202020204" pitchFamily="34" charset="0"/>
            <a:cs typeface="Arial" panose="020B0604020202020204" pitchFamily="34" charset="0"/>
          </a:endParaRPr>
        </a:p>
      </dgm:t>
    </dgm:pt>
    <dgm:pt modelId="{341EC6A5-90B3-440A-87EA-FF40D1D0D44D}" type="parTrans" cxnId="{F9C7C7C1-13D9-4AA6-9867-5ACF242838C0}">
      <dgm:prSet/>
      <dgm:spPr/>
      <dgm:t>
        <a:bodyPr/>
        <a:lstStyle/>
        <a:p>
          <a:endParaRPr lang="en-IN"/>
        </a:p>
      </dgm:t>
    </dgm:pt>
    <dgm:pt modelId="{1786FF89-73A1-495B-96C9-ECB84B1E02B4}" type="sibTrans" cxnId="{F9C7C7C1-13D9-4AA6-9867-5ACF242838C0}">
      <dgm:prSet/>
      <dgm:spPr/>
      <dgm:t>
        <a:bodyPr/>
        <a:lstStyle/>
        <a:p>
          <a:endParaRPr lang="en-IN"/>
        </a:p>
      </dgm:t>
    </dgm:pt>
    <dgm:pt modelId="{65576697-131B-475C-AFEA-D6A92475380C}">
      <dgm:prSet/>
      <dgm:spPr>
        <a:solidFill>
          <a:schemeClr val="accent2">
            <a:lumMod val="20000"/>
            <a:lumOff val="80000"/>
            <a:alpha val="90000"/>
          </a:schemeClr>
        </a:solidFill>
      </dgm:spPr>
      <dgm:t>
        <a:bodyPr/>
        <a:lstStyle/>
        <a:p>
          <a:r>
            <a:rPr lang="en-US" b="0" i="0" dirty="0">
              <a:latin typeface="Arial" panose="020B0604020202020204" pitchFamily="34" charset="0"/>
              <a:cs typeface="Arial" panose="020B0604020202020204" pitchFamily="34" charset="0"/>
            </a:rPr>
            <a:t>Health technologies must be adaptable enough to accommodate changing user needs, technological advancements, and health care environments (NHS England, 2023).</a:t>
          </a:r>
          <a:endParaRPr lang="en-IN" dirty="0">
            <a:latin typeface="Arial" panose="020B0604020202020204" pitchFamily="34" charset="0"/>
            <a:cs typeface="Arial" panose="020B0604020202020204" pitchFamily="34" charset="0"/>
          </a:endParaRPr>
        </a:p>
      </dgm:t>
    </dgm:pt>
    <dgm:pt modelId="{34A07043-58D5-49EA-A583-9A215B4590BF}" type="parTrans" cxnId="{8432E523-1658-4AE9-96C7-C845E7EDD0E8}">
      <dgm:prSet/>
      <dgm:spPr/>
      <dgm:t>
        <a:bodyPr/>
        <a:lstStyle/>
        <a:p>
          <a:endParaRPr lang="en-IN"/>
        </a:p>
      </dgm:t>
    </dgm:pt>
    <dgm:pt modelId="{81A1A444-1AA7-4C30-8131-045BAF56142C}" type="sibTrans" cxnId="{8432E523-1658-4AE9-96C7-C845E7EDD0E8}">
      <dgm:prSet/>
      <dgm:spPr/>
      <dgm:t>
        <a:bodyPr/>
        <a:lstStyle/>
        <a:p>
          <a:endParaRPr lang="en-IN"/>
        </a:p>
      </dgm:t>
    </dgm:pt>
    <dgm:pt modelId="{5ABC47F3-C204-40A0-BB76-E9AB78F12261}">
      <dgm:prSet/>
      <dgm:spPr>
        <a:solidFill>
          <a:schemeClr val="accent6"/>
        </a:solidFill>
      </dgm:spPr>
      <dgm:t>
        <a:bodyPr/>
        <a:lstStyle/>
        <a:p>
          <a:r>
            <a:rPr lang="en-US" b="1" i="0" dirty="0">
              <a:latin typeface="Arial" panose="020B0604020202020204" pitchFamily="34" charset="0"/>
              <a:cs typeface="Arial" panose="020B0604020202020204" pitchFamily="34" charset="0"/>
            </a:rPr>
            <a:t>Leadership Commitment: </a:t>
          </a:r>
          <a:endParaRPr lang="en-IN" b="1" dirty="0">
            <a:latin typeface="Arial" panose="020B0604020202020204" pitchFamily="34" charset="0"/>
            <a:cs typeface="Arial" panose="020B0604020202020204" pitchFamily="34" charset="0"/>
          </a:endParaRPr>
        </a:p>
      </dgm:t>
    </dgm:pt>
    <dgm:pt modelId="{E498ADE4-335A-4F78-A7D0-3C83D19E38C5}" type="parTrans" cxnId="{E9BE4AFD-4E91-4C38-858D-9B83A274A602}">
      <dgm:prSet/>
      <dgm:spPr/>
      <dgm:t>
        <a:bodyPr/>
        <a:lstStyle/>
        <a:p>
          <a:endParaRPr lang="en-IN"/>
        </a:p>
      </dgm:t>
    </dgm:pt>
    <dgm:pt modelId="{7D1AD1DA-4442-4FF4-8E22-A92C445781CC}" type="sibTrans" cxnId="{E9BE4AFD-4E91-4C38-858D-9B83A274A602}">
      <dgm:prSet/>
      <dgm:spPr/>
      <dgm:t>
        <a:bodyPr/>
        <a:lstStyle/>
        <a:p>
          <a:endParaRPr lang="en-IN"/>
        </a:p>
      </dgm:t>
    </dgm:pt>
    <dgm:pt modelId="{30EA1D32-704C-4ED2-8E57-A5DDB6F4BAA5}">
      <dgm:prSet/>
      <dgm:spPr>
        <a:solidFill>
          <a:schemeClr val="accent6">
            <a:lumMod val="20000"/>
            <a:lumOff val="80000"/>
            <a:alpha val="90000"/>
          </a:schemeClr>
        </a:solidFill>
      </dgm:spPr>
      <dgm:t>
        <a:bodyPr/>
        <a:lstStyle/>
        <a:p>
          <a:r>
            <a:rPr lang="en-US" b="0" i="0" dirty="0">
              <a:latin typeface="Arial" panose="020B0604020202020204" pitchFamily="34" charset="0"/>
              <a:cs typeface="Arial" panose="020B0604020202020204" pitchFamily="34" charset="0"/>
            </a:rPr>
            <a:t>Strong leadership drives organizational culture transformation and investment in favor of digital health sustainability (WHO, 2019).</a:t>
          </a:r>
          <a:endParaRPr lang="en-IN" dirty="0">
            <a:latin typeface="Arial" panose="020B0604020202020204" pitchFamily="34" charset="0"/>
            <a:cs typeface="Arial" panose="020B0604020202020204" pitchFamily="34" charset="0"/>
          </a:endParaRPr>
        </a:p>
      </dgm:t>
    </dgm:pt>
    <dgm:pt modelId="{3368144F-66C6-4F4A-A649-F920F7650611}" type="parTrans" cxnId="{92DAA2DC-63C9-4191-8AA3-3DE04A10A40D}">
      <dgm:prSet/>
      <dgm:spPr/>
      <dgm:t>
        <a:bodyPr/>
        <a:lstStyle/>
        <a:p>
          <a:endParaRPr lang="en-IN"/>
        </a:p>
      </dgm:t>
    </dgm:pt>
    <dgm:pt modelId="{ACF1CBC4-7460-4EE5-BDCF-F4A2FB7E71AA}" type="sibTrans" cxnId="{92DAA2DC-63C9-4191-8AA3-3DE04A10A40D}">
      <dgm:prSet/>
      <dgm:spPr/>
      <dgm:t>
        <a:bodyPr/>
        <a:lstStyle/>
        <a:p>
          <a:endParaRPr lang="en-IN"/>
        </a:p>
      </dgm:t>
    </dgm:pt>
    <dgm:pt modelId="{8B521F18-FD65-4F00-9DCA-81B21257C7FC}">
      <dgm:prSet/>
      <dgm:spPr>
        <a:solidFill>
          <a:schemeClr val="accent4"/>
        </a:solidFill>
      </dgm:spPr>
      <dgm:t>
        <a:bodyPr/>
        <a:lstStyle/>
        <a:p>
          <a:r>
            <a:rPr lang="en-US" b="1" i="0" dirty="0">
              <a:latin typeface="Arial" panose="020B0604020202020204" pitchFamily="34" charset="0"/>
              <a:cs typeface="Arial" panose="020B0604020202020204" pitchFamily="34" charset="0"/>
            </a:rPr>
            <a:t>Scalability Planning:</a:t>
          </a:r>
          <a:endParaRPr lang="en-IN" b="1" dirty="0">
            <a:latin typeface="Arial" panose="020B0604020202020204" pitchFamily="34" charset="0"/>
            <a:cs typeface="Arial" panose="020B0604020202020204" pitchFamily="34" charset="0"/>
          </a:endParaRPr>
        </a:p>
      </dgm:t>
    </dgm:pt>
    <dgm:pt modelId="{3795299E-3256-4CE5-8EFB-2927870F1AD3}" type="parTrans" cxnId="{9D6D5D09-5DD8-4839-B53C-96278B61575C}">
      <dgm:prSet/>
      <dgm:spPr/>
      <dgm:t>
        <a:bodyPr/>
        <a:lstStyle/>
        <a:p>
          <a:endParaRPr lang="en-IN"/>
        </a:p>
      </dgm:t>
    </dgm:pt>
    <dgm:pt modelId="{F11E131B-BE76-4E08-8E8C-9D5A0BEDAFC4}" type="sibTrans" cxnId="{9D6D5D09-5DD8-4839-B53C-96278B61575C}">
      <dgm:prSet/>
      <dgm:spPr/>
      <dgm:t>
        <a:bodyPr/>
        <a:lstStyle/>
        <a:p>
          <a:endParaRPr lang="en-IN"/>
        </a:p>
      </dgm:t>
    </dgm:pt>
    <dgm:pt modelId="{453C32A7-FD0E-413C-BCB5-B2D97C5077FB}">
      <dgm:prSet/>
      <dgm:spPr>
        <a:solidFill>
          <a:schemeClr val="accent4">
            <a:lumMod val="20000"/>
            <a:lumOff val="80000"/>
            <a:alpha val="90000"/>
          </a:schemeClr>
        </a:solidFill>
      </dgm:spPr>
      <dgm:t>
        <a:bodyPr/>
        <a:lstStyle/>
        <a:p>
          <a:r>
            <a:rPr lang="en-US" b="0" i="0" dirty="0">
              <a:latin typeface="Arial" panose="020B0604020202020204" pitchFamily="34" charset="0"/>
              <a:cs typeface="Arial" panose="020B0604020202020204" pitchFamily="34" charset="0"/>
            </a:rPr>
            <a:t>Scale-up pre-planning, including the readiness of infrastructure and staff, facilitates long-term success (Aref-Adib et al., 2019).</a:t>
          </a:r>
          <a:endParaRPr lang="en-IN" dirty="0">
            <a:latin typeface="Arial" panose="020B0604020202020204" pitchFamily="34" charset="0"/>
            <a:cs typeface="Arial" panose="020B0604020202020204" pitchFamily="34" charset="0"/>
          </a:endParaRPr>
        </a:p>
      </dgm:t>
    </dgm:pt>
    <dgm:pt modelId="{18A8983E-6F85-45AD-AEE3-8E2ACC4B8B43}" type="parTrans" cxnId="{8FE6D000-8713-4767-A28B-6B647E7A82AF}">
      <dgm:prSet/>
      <dgm:spPr/>
      <dgm:t>
        <a:bodyPr/>
        <a:lstStyle/>
        <a:p>
          <a:endParaRPr lang="en-IN"/>
        </a:p>
      </dgm:t>
    </dgm:pt>
    <dgm:pt modelId="{9CA37128-9F0E-4DC6-BC5F-E54CC7878ABE}" type="sibTrans" cxnId="{8FE6D000-8713-4767-A28B-6B647E7A82AF}">
      <dgm:prSet/>
      <dgm:spPr/>
      <dgm:t>
        <a:bodyPr/>
        <a:lstStyle/>
        <a:p>
          <a:endParaRPr lang="en-IN"/>
        </a:p>
      </dgm:t>
    </dgm:pt>
    <dgm:pt modelId="{61A511EF-D188-4BA0-8705-C51E8F62DB92}" type="pres">
      <dgm:prSet presAssocID="{B6A42D2F-990F-461E-B578-392FF279B46C}" presName="Name0" presStyleCnt="0">
        <dgm:presLayoutVars>
          <dgm:dir/>
          <dgm:animLvl val="lvl"/>
          <dgm:resizeHandles val="exact"/>
        </dgm:presLayoutVars>
      </dgm:prSet>
      <dgm:spPr/>
    </dgm:pt>
    <dgm:pt modelId="{8C2E83E3-1665-4C64-AEAF-1B5B6DDE7CC4}" type="pres">
      <dgm:prSet presAssocID="{5424A8B0-C4C5-4797-8EE9-C4825D2A6DE1}" presName="composite" presStyleCnt="0"/>
      <dgm:spPr/>
    </dgm:pt>
    <dgm:pt modelId="{3CBFE53C-96D3-4734-9776-C276A4AEBE09}" type="pres">
      <dgm:prSet presAssocID="{5424A8B0-C4C5-4797-8EE9-C4825D2A6DE1}" presName="parTx" presStyleLbl="alignNode1" presStyleIdx="0" presStyleCnt="5">
        <dgm:presLayoutVars>
          <dgm:chMax val="0"/>
          <dgm:chPref val="0"/>
          <dgm:bulletEnabled val="1"/>
        </dgm:presLayoutVars>
      </dgm:prSet>
      <dgm:spPr/>
    </dgm:pt>
    <dgm:pt modelId="{39D59A3A-EDBE-4297-ABF2-FFAA69D9E636}" type="pres">
      <dgm:prSet presAssocID="{5424A8B0-C4C5-4797-8EE9-C4825D2A6DE1}" presName="desTx" presStyleLbl="alignAccFollowNode1" presStyleIdx="0" presStyleCnt="5">
        <dgm:presLayoutVars>
          <dgm:bulletEnabled val="1"/>
        </dgm:presLayoutVars>
      </dgm:prSet>
      <dgm:spPr/>
    </dgm:pt>
    <dgm:pt modelId="{462582C9-0DF6-47E8-B47F-FC09A67B452C}" type="pres">
      <dgm:prSet presAssocID="{AF71871A-3D58-40DD-974F-E6A3CD55CBCA}" presName="space" presStyleCnt="0"/>
      <dgm:spPr/>
    </dgm:pt>
    <dgm:pt modelId="{B66F81C8-A416-4E3A-B903-2998FB21B6A2}" type="pres">
      <dgm:prSet presAssocID="{2764CC1C-5859-4808-BB7A-6D511B1A8BF1}" presName="composite" presStyleCnt="0"/>
      <dgm:spPr/>
    </dgm:pt>
    <dgm:pt modelId="{A4D14CEF-02DB-4DCC-8D73-57B147329659}" type="pres">
      <dgm:prSet presAssocID="{2764CC1C-5859-4808-BB7A-6D511B1A8BF1}" presName="parTx" presStyleLbl="alignNode1" presStyleIdx="1" presStyleCnt="5">
        <dgm:presLayoutVars>
          <dgm:chMax val="0"/>
          <dgm:chPref val="0"/>
          <dgm:bulletEnabled val="1"/>
        </dgm:presLayoutVars>
      </dgm:prSet>
      <dgm:spPr/>
    </dgm:pt>
    <dgm:pt modelId="{95D475B8-30E4-4B3F-9E52-654C0BF3E56E}" type="pres">
      <dgm:prSet presAssocID="{2764CC1C-5859-4808-BB7A-6D511B1A8BF1}" presName="desTx" presStyleLbl="alignAccFollowNode1" presStyleIdx="1" presStyleCnt="5">
        <dgm:presLayoutVars>
          <dgm:bulletEnabled val="1"/>
        </dgm:presLayoutVars>
      </dgm:prSet>
      <dgm:spPr/>
    </dgm:pt>
    <dgm:pt modelId="{7F4DDD27-A1DF-46EB-A918-7439AA7C0588}" type="pres">
      <dgm:prSet presAssocID="{231913BF-6236-4421-A31B-5CEE60D659D4}" presName="space" presStyleCnt="0"/>
      <dgm:spPr/>
    </dgm:pt>
    <dgm:pt modelId="{E50ADCEE-2423-4459-BEE3-F4775F19CAE6}" type="pres">
      <dgm:prSet presAssocID="{CDDDEB15-28A7-4A2A-808B-C32CC4D1D394}" presName="composite" presStyleCnt="0"/>
      <dgm:spPr/>
    </dgm:pt>
    <dgm:pt modelId="{F2251B36-1720-40B9-88D6-45B5956F1A65}" type="pres">
      <dgm:prSet presAssocID="{CDDDEB15-28A7-4A2A-808B-C32CC4D1D394}" presName="parTx" presStyleLbl="alignNode1" presStyleIdx="2" presStyleCnt="5">
        <dgm:presLayoutVars>
          <dgm:chMax val="0"/>
          <dgm:chPref val="0"/>
          <dgm:bulletEnabled val="1"/>
        </dgm:presLayoutVars>
      </dgm:prSet>
      <dgm:spPr/>
    </dgm:pt>
    <dgm:pt modelId="{63138948-5C44-4340-9483-544CC3A5854F}" type="pres">
      <dgm:prSet presAssocID="{CDDDEB15-28A7-4A2A-808B-C32CC4D1D394}" presName="desTx" presStyleLbl="alignAccFollowNode1" presStyleIdx="2" presStyleCnt="5">
        <dgm:presLayoutVars>
          <dgm:bulletEnabled val="1"/>
        </dgm:presLayoutVars>
      </dgm:prSet>
      <dgm:spPr/>
    </dgm:pt>
    <dgm:pt modelId="{6AC4BCE8-C46B-4F66-A748-AAD889B1D199}" type="pres">
      <dgm:prSet presAssocID="{1786FF89-73A1-495B-96C9-ECB84B1E02B4}" presName="space" presStyleCnt="0"/>
      <dgm:spPr/>
    </dgm:pt>
    <dgm:pt modelId="{9B1E11F9-29A9-44B3-8433-B8A6D91EF385}" type="pres">
      <dgm:prSet presAssocID="{5ABC47F3-C204-40A0-BB76-E9AB78F12261}" presName="composite" presStyleCnt="0"/>
      <dgm:spPr/>
    </dgm:pt>
    <dgm:pt modelId="{EB5C5946-81FF-4688-A34E-F4228FCF4977}" type="pres">
      <dgm:prSet presAssocID="{5ABC47F3-C204-40A0-BB76-E9AB78F12261}" presName="parTx" presStyleLbl="alignNode1" presStyleIdx="3" presStyleCnt="5">
        <dgm:presLayoutVars>
          <dgm:chMax val="0"/>
          <dgm:chPref val="0"/>
          <dgm:bulletEnabled val="1"/>
        </dgm:presLayoutVars>
      </dgm:prSet>
      <dgm:spPr/>
    </dgm:pt>
    <dgm:pt modelId="{EB12E9CA-51B7-4B21-AF05-B3F79205290C}" type="pres">
      <dgm:prSet presAssocID="{5ABC47F3-C204-40A0-BB76-E9AB78F12261}" presName="desTx" presStyleLbl="alignAccFollowNode1" presStyleIdx="3" presStyleCnt="5">
        <dgm:presLayoutVars>
          <dgm:bulletEnabled val="1"/>
        </dgm:presLayoutVars>
      </dgm:prSet>
      <dgm:spPr/>
    </dgm:pt>
    <dgm:pt modelId="{9CC713E5-69F5-4812-B9B0-2ED57A1D42A9}" type="pres">
      <dgm:prSet presAssocID="{7D1AD1DA-4442-4FF4-8E22-A92C445781CC}" presName="space" presStyleCnt="0"/>
      <dgm:spPr/>
    </dgm:pt>
    <dgm:pt modelId="{B4721DE9-0322-43B0-BDC7-AB5D99761C0D}" type="pres">
      <dgm:prSet presAssocID="{8B521F18-FD65-4F00-9DCA-81B21257C7FC}" presName="composite" presStyleCnt="0"/>
      <dgm:spPr/>
    </dgm:pt>
    <dgm:pt modelId="{0E949607-CAF6-4688-8D05-9A792EB232D8}" type="pres">
      <dgm:prSet presAssocID="{8B521F18-FD65-4F00-9DCA-81B21257C7FC}" presName="parTx" presStyleLbl="alignNode1" presStyleIdx="4" presStyleCnt="5">
        <dgm:presLayoutVars>
          <dgm:chMax val="0"/>
          <dgm:chPref val="0"/>
          <dgm:bulletEnabled val="1"/>
        </dgm:presLayoutVars>
      </dgm:prSet>
      <dgm:spPr/>
    </dgm:pt>
    <dgm:pt modelId="{FF93F790-FB24-42DE-95C0-272A3BCC1BF8}" type="pres">
      <dgm:prSet presAssocID="{8B521F18-FD65-4F00-9DCA-81B21257C7FC}" presName="desTx" presStyleLbl="alignAccFollowNode1" presStyleIdx="4" presStyleCnt="5">
        <dgm:presLayoutVars>
          <dgm:bulletEnabled val="1"/>
        </dgm:presLayoutVars>
      </dgm:prSet>
      <dgm:spPr/>
    </dgm:pt>
  </dgm:ptLst>
  <dgm:cxnLst>
    <dgm:cxn modelId="{8FE6D000-8713-4767-A28B-6B647E7A82AF}" srcId="{8B521F18-FD65-4F00-9DCA-81B21257C7FC}" destId="{453C32A7-FD0E-413C-BCB5-B2D97C5077FB}" srcOrd="0" destOrd="0" parTransId="{18A8983E-6F85-45AD-AEE3-8E2ACC4B8B43}" sibTransId="{9CA37128-9F0E-4DC6-BC5F-E54CC7878ABE}"/>
    <dgm:cxn modelId="{5311C202-C49E-4028-83D8-33C484333B29}" srcId="{5424A8B0-C4C5-4797-8EE9-C4825D2A6DE1}" destId="{894B1BCB-C62C-4916-B02C-31005FC79371}" srcOrd="0" destOrd="0" parTransId="{3029BDFA-E1D0-405F-86BC-0115E3B4EADA}" sibTransId="{17CCD187-1730-48E0-A772-32F82F40B1A4}"/>
    <dgm:cxn modelId="{B2F6E106-1D42-44B9-8234-B89328C56092}" type="presOf" srcId="{B6A42D2F-990F-461E-B578-392FF279B46C}" destId="{61A511EF-D188-4BA0-8705-C51E8F62DB92}" srcOrd="0" destOrd="0" presId="urn:microsoft.com/office/officeart/2005/8/layout/hList1"/>
    <dgm:cxn modelId="{9D6D5D09-5DD8-4839-B53C-96278B61575C}" srcId="{B6A42D2F-990F-461E-B578-392FF279B46C}" destId="{8B521F18-FD65-4F00-9DCA-81B21257C7FC}" srcOrd="4" destOrd="0" parTransId="{3795299E-3256-4CE5-8EFB-2927870F1AD3}" sibTransId="{F11E131B-BE76-4E08-8E8C-9D5A0BEDAFC4}"/>
    <dgm:cxn modelId="{724B161B-C715-4FAB-9222-93520FD9AA57}" type="presOf" srcId="{30EA1D32-704C-4ED2-8E57-A5DDB6F4BAA5}" destId="{EB12E9CA-51B7-4B21-AF05-B3F79205290C}" srcOrd="0" destOrd="0" presId="urn:microsoft.com/office/officeart/2005/8/layout/hList1"/>
    <dgm:cxn modelId="{8432E523-1658-4AE9-96C7-C845E7EDD0E8}" srcId="{CDDDEB15-28A7-4A2A-808B-C32CC4D1D394}" destId="{65576697-131B-475C-AFEA-D6A92475380C}" srcOrd="0" destOrd="0" parTransId="{34A07043-58D5-49EA-A583-9A215B4590BF}" sibTransId="{81A1A444-1AA7-4C30-8131-045BAF56142C}"/>
    <dgm:cxn modelId="{1B74F92F-5076-4E94-97DE-B40A1DCC11A4}" type="presOf" srcId="{5ABC47F3-C204-40A0-BB76-E9AB78F12261}" destId="{EB5C5946-81FF-4688-A34E-F4228FCF4977}" srcOrd="0" destOrd="0" presId="urn:microsoft.com/office/officeart/2005/8/layout/hList1"/>
    <dgm:cxn modelId="{EFF25A5B-5191-4FE8-9883-54CA99713521}" type="presOf" srcId="{8B521F18-FD65-4F00-9DCA-81B21257C7FC}" destId="{0E949607-CAF6-4688-8D05-9A792EB232D8}" srcOrd="0" destOrd="0" presId="urn:microsoft.com/office/officeart/2005/8/layout/hList1"/>
    <dgm:cxn modelId="{8FFB0D41-3C57-4807-9B3A-539C3008E65D}" srcId="{2764CC1C-5859-4808-BB7A-6D511B1A8BF1}" destId="{41F0B2F3-F8F5-4AC2-94A1-D4CF77645994}" srcOrd="0" destOrd="0" parTransId="{A90D27BF-D425-4428-8D15-B80205F84B3C}" sibTransId="{FE4A93E5-7FC2-4B98-9B9D-B842251204F6}"/>
    <dgm:cxn modelId="{E6614D62-2238-4ABB-910F-1C55596935A4}" type="presOf" srcId="{65576697-131B-475C-AFEA-D6A92475380C}" destId="{63138948-5C44-4340-9483-544CC3A5854F}" srcOrd="0" destOrd="0" presId="urn:microsoft.com/office/officeart/2005/8/layout/hList1"/>
    <dgm:cxn modelId="{06404B68-8824-4B62-9C33-E5DDD83D5B17}" type="presOf" srcId="{CDDDEB15-28A7-4A2A-808B-C32CC4D1D394}" destId="{F2251B36-1720-40B9-88D6-45B5956F1A65}" srcOrd="0" destOrd="0" presId="urn:microsoft.com/office/officeart/2005/8/layout/hList1"/>
    <dgm:cxn modelId="{46230054-1D38-4AE5-8098-50C2AB7D7793}" srcId="{B6A42D2F-990F-461E-B578-392FF279B46C}" destId="{5424A8B0-C4C5-4797-8EE9-C4825D2A6DE1}" srcOrd="0" destOrd="0" parTransId="{BCD85B94-1EC6-4946-91EC-D8EF7E8A1139}" sibTransId="{AF71871A-3D58-40DD-974F-E6A3CD55CBCA}"/>
    <dgm:cxn modelId="{3A02D675-8B61-435D-A910-03E74DCEF826}" srcId="{B6A42D2F-990F-461E-B578-392FF279B46C}" destId="{2764CC1C-5859-4808-BB7A-6D511B1A8BF1}" srcOrd="1" destOrd="0" parTransId="{FC665D94-D774-40EF-89BE-C91C2B529988}" sibTransId="{231913BF-6236-4421-A31B-5CEE60D659D4}"/>
    <dgm:cxn modelId="{DFABAB56-98C2-42F2-8BA0-7E1A32D5A4AF}" type="presOf" srcId="{2764CC1C-5859-4808-BB7A-6D511B1A8BF1}" destId="{A4D14CEF-02DB-4DCC-8D73-57B147329659}" srcOrd="0" destOrd="0" presId="urn:microsoft.com/office/officeart/2005/8/layout/hList1"/>
    <dgm:cxn modelId="{8CDA4D7E-DFCB-4115-BE04-D24A05B4C480}" type="presOf" srcId="{894B1BCB-C62C-4916-B02C-31005FC79371}" destId="{39D59A3A-EDBE-4297-ABF2-FFAA69D9E636}" srcOrd="0" destOrd="0" presId="urn:microsoft.com/office/officeart/2005/8/layout/hList1"/>
    <dgm:cxn modelId="{142E0DB6-28DA-43F5-8C1E-017F160700D6}" type="presOf" srcId="{5424A8B0-C4C5-4797-8EE9-C4825D2A6DE1}" destId="{3CBFE53C-96D3-4734-9776-C276A4AEBE09}" srcOrd="0" destOrd="0" presId="urn:microsoft.com/office/officeart/2005/8/layout/hList1"/>
    <dgm:cxn modelId="{A5F6F3BA-BD54-4A28-89F1-9D744F6EF13B}" type="presOf" srcId="{41F0B2F3-F8F5-4AC2-94A1-D4CF77645994}" destId="{95D475B8-30E4-4B3F-9E52-654C0BF3E56E}" srcOrd="0" destOrd="0" presId="urn:microsoft.com/office/officeart/2005/8/layout/hList1"/>
    <dgm:cxn modelId="{F9C7C7C1-13D9-4AA6-9867-5ACF242838C0}" srcId="{B6A42D2F-990F-461E-B578-392FF279B46C}" destId="{CDDDEB15-28A7-4A2A-808B-C32CC4D1D394}" srcOrd="2" destOrd="0" parTransId="{341EC6A5-90B3-440A-87EA-FF40D1D0D44D}" sibTransId="{1786FF89-73A1-495B-96C9-ECB84B1E02B4}"/>
    <dgm:cxn modelId="{1357FFC3-2B00-4429-A874-A82894E334F3}" type="presOf" srcId="{453C32A7-FD0E-413C-BCB5-B2D97C5077FB}" destId="{FF93F790-FB24-42DE-95C0-272A3BCC1BF8}" srcOrd="0" destOrd="0" presId="urn:microsoft.com/office/officeart/2005/8/layout/hList1"/>
    <dgm:cxn modelId="{92DAA2DC-63C9-4191-8AA3-3DE04A10A40D}" srcId="{5ABC47F3-C204-40A0-BB76-E9AB78F12261}" destId="{30EA1D32-704C-4ED2-8E57-A5DDB6F4BAA5}" srcOrd="0" destOrd="0" parTransId="{3368144F-66C6-4F4A-A649-F920F7650611}" sibTransId="{ACF1CBC4-7460-4EE5-BDCF-F4A2FB7E71AA}"/>
    <dgm:cxn modelId="{E9BE4AFD-4E91-4C38-858D-9B83A274A602}" srcId="{B6A42D2F-990F-461E-B578-392FF279B46C}" destId="{5ABC47F3-C204-40A0-BB76-E9AB78F12261}" srcOrd="3" destOrd="0" parTransId="{E498ADE4-335A-4F78-A7D0-3C83D19E38C5}" sibTransId="{7D1AD1DA-4442-4FF4-8E22-A92C445781CC}"/>
    <dgm:cxn modelId="{84C8D31F-6B19-48E3-B91E-CF03D221B6AA}" type="presParOf" srcId="{61A511EF-D188-4BA0-8705-C51E8F62DB92}" destId="{8C2E83E3-1665-4C64-AEAF-1B5B6DDE7CC4}" srcOrd="0" destOrd="0" presId="urn:microsoft.com/office/officeart/2005/8/layout/hList1"/>
    <dgm:cxn modelId="{B02FC763-F200-4D85-94D0-AA4EC9F86E4D}" type="presParOf" srcId="{8C2E83E3-1665-4C64-AEAF-1B5B6DDE7CC4}" destId="{3CBFE53C-96D3-4734-9776-C276A4AEBE09}" srcOrd="0" destOrd="0" presId="urn:microsoft.com/office/officeart/2005/8/layout/hList1"/>
    <dgm:cxn modelId="{12DEDCAE-5089-41DD-A912-D7F04A79C088}" type="presParOf" srcId="{8C2E83E3-1665-4C64-AEAF-1B5B6DDE7CC4}" destId="{39D59A3A-EDBE-4297-ABF2-FFAA69D9E636}" srcOrd="1" destOrd="0" presId="urn:microsoft.com/office/officeart/2005/8/layout/hList1"/>
    <dgm:cxn modelId="{03CEE2B6-83EA-437B-A6D9-781C5EC95E14}" type="presParOf" srcId="{61A511EF-D188-4BA0-8705-C51E8F62DB92}" destId="{462582C9-0DF6-47E8-B47F-FC09A67B452C}" srcOrd="1" destOrd="0" presId="urn:microsoft.com/office/officeart/2005/8/layout/hList1"/>
    <dgm:cxn modelId="{643BFBFD-9A71-45E8-BDDD-24A5BF4C5915}" type="presParOf" srcId="{61A511EF-D188-4BA0-8705-C51E8F62DB92}" destId="{B66F81C8-A416-4E3A-B903-2998FB21B6A2}" srcOrd="2" destOrd="0" presId="urn:microsoft.com/office/officeart/2005/8/layout/hList1"/>
    <dgm:cxn modelId="{6600ED68-FB04-4178-8572-885BDF66C586}" type="presParOf" srcId="{B66F81C8-A416-4E3A-B903-2998FB21B6A2}" destId="{A4D14CEF-02DB-4DCC-8D73-57B147329659}" srcOrd="0" destOrd="0" presId="urn:microsoft.com/office/officeart/2005/8/layout/hList1"/>
    <dgm:cxn modelId="{649006B2-ACC8-4FB3-9B45-1105025B768A}" type="presParOf" srcId="{B66F81C8-A416-4E3A-B903-2998FB21B6A2}" destId="{95D475B8-30E4-4B3F-9E52-654C0BF3E56E}" srcOrd="1" destOrd="0" presId="urn:microsoft.com/office/officeart/2005/8/layout/hList1"/>
    <dgm:cxn modelId="{DF413BC6-2210-4D01-B9C6-A0A93AA51AA1}" type="presParOf" srcId="{61A511EF-D188-4BA0-8705-C51E8F62DB92}" destId="{7F4DDD27-A1DF-46EB-A918-7439AA7C0588}" srcOrd="3" destOrd="0" presId="urn:microsoft.com/office/officeart/2005/8/layout/hList1"/>
    <dgm:cxn modelId="{B130C15E-F294-4CCB-A88B-334D6B57A2EE}" type="presParOf" srcId="{61A511EF-D188-4BA0-8705-C51E8F62DB92}" destId="{E50ADCEE-2423-4459-BEE3-F4775F19CAE6}" srcOrd="4" destOrd="0" presId="urn:microsoft.com/office/officeart/2005/8/layout/hList1"/>
    <dgm:cxn modelId="{0ED693BB-95B0-4390-8AE5-CF3E8DBCFD99}" type="presParOf" srcId="{E50ADCEE-2423-4459-BEE3-F4775F19CAE6}" destId="{F2251B36-1720-40B9-88D6-45B5956F1A65}" srcOrd="0" destOrd="0" presId="urn:microsoft.com/office/officeart/2005/8/layout/hList1"/>
    <dgm:cxn modelId="{EC3E0EF9-4546-4417-84DD-DEB8B15C3BDE}" type="presParOf" srcId="{E50ADCEE-2423-4459-BEE3-F4775F19CAE6}" destId="{63138948-5C44-4340-9483-544CC3A5854F}" srcOrd="1" destOrd="0" presId="urn:microsoft.com/office/officeart/2005/8/layout/hList1"/>
    <dgm:cxn modelId="{64BE2C0D-6A8D-4301-9A99-684252B4F16F}" type="presParOf" srcId="{61A511EF-D188-4BA0-8705-C51E8F62DB92}" destId="{6AC4BCE8-C46B-4F66-A748-AAD889B1D199}" srcOrd="5" destOrd="0" presId="urn:microsoft.com/office/officeart/2005/8/layout/hList1"/>
    <dgm:cxn modelId="{1BECF260-DEA3-45A0-9F94-C5809114C325}" type="presParOf" srcId="{61A511EF-D188-4BA0-8705-C51E8F62DB92}" destId="{9B1E11F9-29A9-44B3-8433-B8A6D91EF385}" srcOrd="6" destOrd="0" presId="urn:microsoft.com/office/officeart/2005/8/layout/hList1"/>
    <dgm:cxn modelId="{398E5B7C-D9D4-44A0-A8A2-90F92F39957C}" type="presParOf" srcId="{9B1E11F9-29A9-44B3-8433-B8A6D91EF385}" destId="{EB5C5946-81FF-4688-A34E-F4228FCF4977}" srcOrd="0" destOrd="0" presId="urn:microsoft.com/office/officeart/2005/8/layout/hList1"/>
    <dgm:cxn modelId="{23516128-0005-4497-A6F1-2B7BCB53DD85}" type="presParOf" srcId="{9B1E11F9-29A9-44B3-8433-B8A6D91EF385}" destId="{EB12E9CA-51B7-4B21-AF05-B3F79205290C}" srcOrd="1" destOrd="0" presId="urn:microsoft.com/office/officeart/2005/8/layout/hList1"/>
    <dgm:cxn modelId="{C78AEEB2-B81B-476E-A100-0B632A482576}" type="presParOf" srcId="{61A511EF-D188-4BA0-8705-C51E8F62DB92}" destId="{9CC713E5-69F5-4812-B9B0-2ED57A1D42A9}" srcOrd="7" destOrd="0" presId="urn:microsoft.com/office/officeart/2005/8/layout/hList1"/>
    <dgm:cxn modelId="{3704E44B-1D29-43DC-8D28-9842C9CC7EEC}" type="presParOf" srcId="{61A511EF-D188-4BA0-8705-C51E8F62DB92}" destId="{B4721DE9-0322-43B0-BDC7-AB5D99761C0D}" srcOrd="8" destOrd="0" presId="urn:microsoft.com/office/officeart/2005/8/layout/hList1"/>
    <dgm:cxn modelId="{2A227F61-24EF-45A0-9C8C-EF5A91AA2A28}" type="presParOf" srcId="{B4721DE9-0322-43B0-BDC7-AB5D99761C0D}" destId="{0E949607-CAF6-4688-8D05-9A792EB232D8}" srcOrd="0" destOrd="0" presId="urn:microsoft.com/office/officeart/2005/8/layout/hList1"/>
    <dgm:cxn modelId="{34F81C36-D965-4435-AE91-0216A15208BE}" type="presParOf" srcId="{B4721DE9-0322-43B0-BDC7-AB5D99761C0D}" destId="{FF93F790-FB24-42DE-95C0-272A3BCC1BF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DC584-F38A-4A6B-AE8B-2D4D17560695}">
      <dsp:nvSpPr>
        <dsp:cNvPr id="0" name=""/>
        <dsp:cNvSpPr/>
      </dsp:nvSpPr>
      <dsp:spPr>
        <a:xfrm>
          <a:off x="0" y="64176"/>
          <a:ext cx="7828908" cy="11547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 The UK population is ageing rapidly: nearly 19% (more than 12 million) are aged over 65 years, projected to rise to 24% by 2043 (ONS, 2023).</a:t>
          </a:r>
          <a:endParaRPr lang="en-IN" sz="2100" kern="1200"/>
        </a:p>
      </dsp:txBody>
      <dsp:txXfrm>
        <a:off x="56372" y="120548"/>
        <a:ext cx="7716164" cy="1042045"/>
      </dsp:txXfrm>
    </dsp:sp>
    <dsp:sp modelId="{812A9004-A4A1-48A2-835C-98DDA2C1274D}">
      <dsp:nvSpPr>
        <dsp:cNvPr id="0" name=""/>
        <dsp:cNvSpPr/>
      </dsp:nvSpPr>
      <dsp:spPr>
        <a:xfrm>
          <a:off x="0" y="1279446"/>
          <a:ext cx="7828908" cy="11547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 The 85+ age group is set to double over the period of the next 25 years to over 3 million, with the fastest-increasing age group (Centre for Ageing Better, 2023).</a:t>
          </a:r>
          <a:endParaRPr lang="en-IN" sz="2100" kern="1200"/>
        </a:p>
      </dsp:txBody>
      <dsp:txXfrm>
        <a:off x="56372" y="1335818"/>
        <a:ext cx="7716164" cy="1042045"/>
      </dsp:txXfrm>
    </dsp:sp>
    <dsp:sp modelId="{8CD5F7DB-E8EC-4175-A401-D542221606EC}">
      <dsp:nvSpPr>
        <dsp:cNvPr id="0" name=""/>
        <dsp:cNvSpPr/>
      </dsp:nvSpPr>
      <dsp:spPr>
        <a:xfrm>
          <a:off x="0" y="2494716"/>
          <a:ext cx="7828908" cy="11547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 Already 2 million older people in England already have unmet social care needs, the majority of whom live alone and are more vulnerable to health emergencies (Age UK, 2024).</a:t>
          </a:r>
          <a:endParaRPr lang="en-IN" sz="2100" kern="1200"/>
        </a:p>
      </dsp:txBody>
      <dsp:txXfrm>
        <a:off x="56372" y="2551088"/>
        <a:ext cx="7716164" cy="1042045"/>
      </dsp:txXfrm>
    </dsp:sp>
    <dsp:sp modelId="{78896537-C93A-480D-A9DA-E27BB390029A}">
      <dsp:nvSpPr>
        <dsp:cNvPr id="0" name=""/>
        <dsp:cNvSpPr/>
      </dsp:nvSpPr>
      <dsp:spPr>
        <a:xfrm>
          <a:off x="0" y="3709986"/>
          <a:ext cx="7828908" cy="11547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 Already over 23% of individuals in coastal and rural areas are over 65, putting further pressure on local health and care services (Centre for Ageing Better, 2023).</a:t>
          </a:r>
          <a:endParaRPr lang="en-IN" sz="2100" kern="1200"/>
        </a:p>
      </dsp:txBody>
      <dsp:txXfrm>
        <a:off x="56372" y="3766358"/>
        <a:ext cx="7716164" cy="10420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BA934C-4388-4777-A228-2ACF0F5B58A3}">
      <dsp:nvSpPr>
        <dsp:cNvPr id="0" name=""/>
        <dsp:cNvSpPr/>
      </dsp:nvSpPr>
      <dsp:spPr>
        <a:xfrm>
          <a:off x="0" y="115499"/>
          <a:ext cx="11517330" cy="1118812"/>
        </a:xfrm>
        <a:prstGeom prst="roundRect">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dirty="0"/>
            <a:t>Falls cause more injury-related hospital admissions than any other factor in individuals above the age of 65 years; 18% of the elderly have one or more falls annually (PHE, 2018).</a:t>
          </a:r>
          <a:endParaRPr lang="en-IN" sz="2000" kern="1200" dirty="0"/>
        </a:p>
      </dsp:txBody>
      <dsp:txXfrm>
        <a:off x="54616" y="170115"/>
        <a:ext cx="11408098" cy="1009580"/>
      </dsp:txXfrm>
    </dsp:sp>
    <dsp:sp modelId="{0FAD2D86-3FD9-4523-9701-AD6B4B2F4793}">
      <dsp:nvSpPr>
        <dsp:cNvPr id="0" name=""/>
        <dsp:cNvSpPr/>
      </dsp:nvSpPr>
      <dsp:spPr>
        <a:xfrm>
          <a:off x="0" y="1291912"/>
          <a:ext cx="11517330" cy="1118812"/>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dirty="0"/>
            <a:t>40% of care home residents have no access to real-time monitoring of their health, with a risk of </a:t>
          </a:r>
          <a:r>
            <a:rPr lang="en-US" sz="2000" b="0" i="0" kern="1200" dirty="0" err="1"/>
            <a:t>unrecognised</a:t>
          </a:r>
          <a:r>
            <a:rPr lang="en-US" sz="2000" b="0" i="0" kern="1200" dirty="0"/>
            <a:t> deterioration and delayed action (CQC, 2023).</a:t>
          </a:r>
          <a:br>
            <a:rPr lang="en-US" sz="2000" b="0" i="0" kern="1200" dirty="0"/>
          </a:br>
          <a:endParaRPr lang="en-IN" sz="2000" kern="1200" dirty="0"/>
        </a:p>
      </dsp:txBody>
      <dsp:txXfrm>
        <a:off x="54616" y="1346528"/>
        <a:ext cx="11408098" cy="1009580"/>
      </dsp:txXfrm>
    </dsp:sp>
    <dsp:sp modelId="{2E5B3CFF-A972-4B3B-AF64-13A475321B33}">
      <dsp:nvSpPr>
        <dsp:cNvPr id="0" name=""/>
        <dsp:cNvSpPr/>
      </dsp:nvSpPr>
      <dsp:spPr>
        <a:xfrm>
          <a:off x="0" y="2468324"/>
          <a:ext cx="11517330" cy="111881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dirty="0"/>
            <a:t>Chronic conditions such as heart disease, diabetes, and dementia are prevalent: 58% of adults aged 65+ have two or more long-term conditions (NHS Digital, 2023).</a:t>
          </a:r>
          <a:br>
            <a:rPr lang="en-US" sz="2000" b="0" i="0" kern="1200" dirty="0"/>
          </a:br>
          <a:endParaRPr lang="en-IN" sz="2000" kern="1200" dirty="0"/>
        </a:p>
      </dsp:txBody>
      <dsp:txXfrm>
        <a:off x="54616" y="2522940"/>
        <a:ext cx="11408098" cy="1009580"/>
      </dsp:txXfrm>
    </dsp:sp>
    <dsp:sp modelId="{56AA1A5A-F71A-44F8-818B-C9DBAA32D776}">
      <dsp:nvSpPr>
        <dsp:cNvPr id="0" name=""/>
        <dsp:cNvSpPr/>
      </dsp:nvSpPr>
      <dsp:spPr>
        <a:xfrm>
          <a:off x="0" y="3644737"/>
          <a:ext cx="11517330" cy="1118812"/>
        </a:xfrm>
        <a:prstGeom prst="roundRect">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a:t>Incompleted or unclear health episodes (e.g., falls, misuse of medicine) cost the NHS around £3.8 billion annually for unwanted hospital admission (Age UK, 2024).</a:t>
          </a:r>
          <a:endParaRPr lang="en-IN" sz="2000" kern="1200"/>
        </a:p>
      </dsp:txBody>
      <dsp:txXfrm>
        <a:off x="54616" y="3699353"/>
        <a:ext cx="11408098" cy="10095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36C1E1-13DE-4142-8391-D08720230FA2}">
      <dsp:nvSpPr>
        <dsp:cNvPr id="0" name=""/>
        <dsp:cNvSpPr/>
      </dsp:nvSpPr>
      <dsp:spPr>
        <a:xfrm>
          <a:off x="0" y="167801"/>
          <a:ext cx="11264787" cy="527670"/>
        </a:xfrm>
        <a:prstGeom prst="roundRect">
          <a:avLst/>
        </a:prstGeom>
        <a:solidFill>
          <a:srgbClr val="009ED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Expanded Access: </a:t>
          </a:r>
          <a:endParaRPr lang="en-IN" sz="2200" kern="1200"/>
        </a:p>
      </dsp:txBody>
      <dsp:txXfrm>
        <a:off x="25759" y="193560"/>
        <a:ext cx="11213269" cy="476152"/>
      </dsp:txXfrm>
    </dsp:sp>
    <dsp:sp modelId="{62FD661A-C1F0-4AD0-97A3-CCC66B85167C}">
      <dsp:nvSpPr>
        <dsp:cNvPr id="0" name=""/>
        <dsp:cNvSpPr/>
      </dsp:nvSpPr>
      <dsp:spPr>
        <a:xfrm>
          <a:off x="0" y="695471"/>
          <a:ext cx="11264787" cy="535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657"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b="0" i="0" kern="1200"/>
            <a:t>Health interventions on the digital front facilitate the geographical and mobility barriers to be overcome, promoting expanded access to care for elderly people and</a:t>
          </a:r>
          <a:r>
            <a:rPr lang="en-US" sz="1700" kern="1200"/>
            <a:t> </a:t>
          </a:r>
          <a:r>
            <a:rPr lang="en-US" sz="1700" b="0" i="0" kern="1200"/>
            <a:t>chronic patients.</a:t>
          </a:r>
          <a:endParaRPr lang="en-IN" sz="1700" kern="1200"/>
        </a:p>
      </dsp:txBody>
      <dsp:txXfrm>
        <a:off x="0" y="695471"/>
        <a:ext cx="11264787" cy="535095"/>
      </dsp:txXfrm>
    </dsp:sp>
    <dsp:sp modelId="{14EAAB6C-4506-476D-B19E-1EFFC48F3B37}">
      <dsp:nvSpPr>
        <dsp:cNvPr id="0" name=""/>
        <dsp:cNvSpPr/>
      </dsp:nvSpPr>
      <dsp:spPr>
        <a:xfrm>
          <a:off x="0" y="1230566"/>
          <a:ext cx="11264787"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Individualized Support: </a:t>
          </a:r>
          <a:endParaRPr lang="en-IN" sz="2200" kern="1200"/>
        </a:p>
      </dsp:txBody>
      <dsp:txXfrm>
        <a:off x="25759" y="1256325"/>
        <a:ext cx="11213269" cy="476152"/>
      </dsp:txXfrm>
    </dsp:sp>
    <dsp:sp modelId="{0FFA7284-FE00-4290-A072-FC5DB295F616}">
      <dsp:nvSpPr>
        <dsp:cNvPr id="0" name=""/>
        <dsp:cNvSpPr/>
      </dsp:nvSpPr>
      <dsp:spPr>
        <a:xfrm>
          <a:off x="0" y="1758236"/>
          <a:ext cx="11264787" cy="535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657"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b="0" i="0" kern="1200"/>
            <a:t>The technology provides the ability to personalize reminders, education, and monitoring that facilitates compliance and self-management</a:t>
          </a:r>
          <a:endParaRPr lang="en-IN" sz="1700" kern="1200"/>
        </a:p>
      </dsp:txBody>
      <dsp:txXfrm>
        <a:off x="0" y="1758236"/>
        <a:ext cx="11264787" cy="535095"/>
      </dsp:txXfrm>
    </dsp:sp>
    <dsp:sp modelId="{1D9253FF-D24D-4419-A2EC-AB88E348276B}">
      <dsp:nvSpPr>
        <dsp:cNvPr id="0" name=""/>
        <dsp:cNvSpPr/>
      </dsp:nvSpPr>
      <dsp:spPr>
        <a:xfrm>
          <a:off x="0" y="2293332"/>
          <a:ext cx="11264787" cy="527670"/>
        </a:xfrm>
        <a:prstGeom prst="roundRect">
          <a:avLst/>
        </a:prstGeom>
        <a:solidFill>
          <a:srgbClr val="C888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Resource Efficiency: </a:t>
          </a:r>
          <a:endParaRPr lang="en-IN" sz="2200" kern="1200"/>
        </a:p>
      </dsp:txBody>
      <dsp:txXfrm>
        <a:off x="25759" y="2319091"/>
        <a:ext cx="11213269" cy="476152"/>
      </dsp:txXfrm>
    </dsp:sp>
    <dsp:sp modelId="{8A6E70E3-3397-4C42-97B3-FAA0264E72B2}">
      <dsp:nvSpPr>
        <dsp:cNvPr id="0" name=""/>
        <dsp:cNvSpPr/>
      </dsp:nvSpPr>
      <dsp:spPr>
        <a:xfrm>
          <a:off x="0" y="2821002"/>
          <a:ext cx="11264787" cy="535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657"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b="0" i="0" kern="1200"/>
            <a:t>Telemedicine interventions can help decrease healthcare system pressures by reducing missed appointments and hospitalizations.</a:t>
          </a:r>
          <a:endParaRPr lang="en-IN" sz="1700" kern="1200"/>
        </a:p>
      </dsp:txBody>
      <dsp:txXfrm>
        <a:off x="0" y="2821002"/>
        <a:ext cx="11264787" cy="535095"/>
      </dsp:txXfrm>
    </dsp:sp>
    <dsp:sp modelId="{8121B9F0-AD20-4B71-A4C6-F46D2C44AA28}">
      <dsp:nvSpPr>
        <dsp:cNvPr id="0" name=""/>
        <dsp:cNvSpPr/>
      </dsp:nvSpPr>
      <dsp:spPr>
        <a:xfrm>
          <a:off x="0" y="3356097"/>
          <a:ext cx="11264787" cy="527670"/>
        </a:xfrm>
        <a:prstGeom prst="round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Patient Empowerment:</a:t>
          </a:r>
          <a:endParaRPr lang="en-IN" sz="2200" kern="1200"/>
        </a:p>
      </dsp:txBody>
      <dsp:txXfrm>
        <a:off x="25759" y="3381856"/>
        <a:ext cx="11213269" cy="476152"/>
      </dsp:txXfrm>
    </dsp:sp>
    <dsp:sp modelId="{86D005DC-2B4D-4C0F-A587-295C086E0ABB}">
      <dsp:nvSpPr>
        <dsp:cNvPr id="0" name=""/>
        <dsp:cNvSpPr/>
      </dsp:nvSpPr>
      <dsp:spPr>
        <a:xfrm>
          <a:off x="0" y="3883767"/>
          <a:ext cx="11264787"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657"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b="0" i="0" kern="1200"/>
            <a:t>Technology enables patients' increased control of their health, promoting independence and engagement. Italic text.</a:t>
          </a:r>
          <a:endParaRPr lang="en-IN" sz="1700" kern="1200"/>
        </a:p>
      </dsp:txBody>
      <dsp:txXfrm>
        <a:off x="0" y="3883767"/>
        <a:ext cx="11264787" cy="364320"/>
      </dsp:txXfrm>
    </dsp:sp>
    <dsp:sp modelId="{A99CB892-BC8A-4D56-938E-AB923E243363}">
      <dsp:nvSpPr>
        <dsp:cNvPr id="0" name=""/>
        <dsp:cNvSpPr/>
      </dsp:nvSpPr>
      <dsp:spPr>
        <a:xfrm>
          <a:off x="0" y="4248087"/>
          <a:ext cx="11264787" cy="52767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Alignment with Global Health Goals: </a:t>
          </a:r>
          <a:endParaRPr lang="en-IN" sz="2200" kern="1200"/>
        </a:p>
      </dsp:txBody>
      <dsp:txXfrm>
        <a:off x="25759" y="4273846"/>
        <a:ext cx="11213269" cy="476152"/>
      </dsp:txXfrm>
    </dsp:sp>
    <dsp:sp modelId="{80A24E5D-6121-4566-AA76-C2A8B2BB3D2A}">
      <dsp:nvSpPr>
        <dsp:cNvPr id="0" name=""/>
        <dsp:cNvSpPr/>
      </dsp:nvSpPr>
      <dsp:spPr>
        <a:xfrm>
          <a:off x="0" y="4775757"/>
          <a:ext cx="11264787" cy="535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657"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b="0" i="0" kern="1200" dirty="0"/>
            <a:t>Digital health is central to WHO's strategy for developing robust health systems and promoting universal health coverage.</a:t>
          </a:r>
          <a:endParaRPr lang="en-IN" sz="1700" kern="1200" dirty="0"/>
        </a:p>
      </dsp:txBody>
      <dsp:txXfrm>
        <a:off x="0" y="4775757"/>
        <a:ext cx="11264787" cy="5350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1EAEC-6A84-4478-A3C6-C9B5BF4072E3}">
      <dsp:nvSpPr>
        <dsp:cNvPr id="0" name=""/>
        <dsp:cNvSpPr/>
      </dsp:nvSpPr>
      <dsp:spPr>
        <a:xfrm>
          <a:off x="0" y="672959"/>
          <a:ext cx="7032070" cy="989820"/>
        </a:xfrm>
        <a:prstGeom prst="roundRect">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dirty="0" err="1"/>
            <a:t>CareLink</a:t>
          </a:r>
          <a:r>
            <a:rPr lang="en-US" sz="1800" b="0" i="0" kern="1200" dirty="0"/>
            <a:t> utilizes IoT-capable wearable technology and smart sensors to monitor vital signs (heart rate, blood pressure, SpO₂) and real-time fall detection (</a:t>
          </a:r>
          <a:r>
            <a:rPr lang="en-US" sz="1800" b="0" i="0" kern="1200" dirty="0" err="1"/>
            <a:t>Ignitec</a:t>
          </a:r>
          <a:r>
            <a:rPr lang="en-US" sz="1800" b="0" i="0" kern="1200" dirty="0"/>
            <a:t>, 2024).</a:t>
          </a:r>
          <a:endParaRPr lang="en-IN" sz="1800" kern="1200" dirty="0"/>
        </a:p>
      </dsp:txBody>
      <dsp:txXfrm>
        <a:off x="48319" y="721278"/>
        <a:ext cx="6935432" cy="893182"/>
      </dsp:txXfrm>
    </dsp:sp>
    <dsp:sp modelId="{96A4B54D-5490-4BC4-AB9C-1F2217A2EB2F}">
      <dsp:nvSpPr>
        <dsp:cNvPr id="0" name=""/>
        <dsp:cNvSpPr/>
      </dsp:nvSpPr>
      <dsp:spPr>
        <a:xfrm>
          <a:off x="0" y="1714619"/>
          <a:ext cx="7032070" cy="989820"/>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dirty="0"/>
            <a:t>The system gives immediate notifications to caregivers and families, medication reminders automatically, and a secure daily health update platform (</a:t>
          </a:r>
          <a:r>
            <a:rPr lang="en-US" sz="1800" b="0" i="0" kern="1200" dirty="0" err="1"/>
            <a:t>Ignitec</a:t>
          </a:r>
          <a:r>
            <a:rPr lang="en-US" sz="1800" b="0" i="0" kern="1200" dirty="0"/>
            <a:t>, 2024).</a:t>
          </a:r>
          <a:endParaRPr lang="en-IN" sz="1800" kern="1200" dirty="0"/>
        </a:p>
      </dsp:txBody>
      <dsp:txXfrm>
        <a:off x="48319" y="1762938"/>
        <a:ext cx="6935432" cy="893182"/>
      </dsp:txXfrm>
    </dsp:sp>
    <dsp:sp modelId="{8E51188A-21B8-4B56-87BB-CB7255B86101}">
      <dsp:nvSpPr>
        <dsp:cNvPr id="0" name=""/>
        <dsp:cNvSpPr/>
      </dsp:nvSpPr>
      <dsp:spPr>
        <a:xfrm>
          <a:off x="0" y="2756279"/>
          <a:ext cx="7032070" cy="989820"/>
        </a:xfrm>
        <a:prstGeom prst="roundRect">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a:t>It's evidence-based, UK policy compliant, and fills the vast gap in current care for the elderly (NHS England, 2019).</a:t>
          </a:r>
          <a:endParaRPr lang="en-IN" sz="1800" kern="1200"/>
        </a:p>
      </dsp:txBody>
      <dsp:txXfrm>
        <a:off x="48319" y="2804598"/>
        <a:ext cx="6935432" cy="893182"/>
      </dsp:txXfrm>
    </dsp:sp>
    <dsp:sp modelId="{5FD9FFF8-B682-4E34-A49C-C7C12E4EA1ED}">
      <dsp:nvSpPr>
        <dsp:cNvPr id="0" name=""/>
        <dsp:cNvSpPr/>
      </dsp:nvSpPr>
      <dsp:spPr>
        <a:xfrm>
          <a:off x="0" y="3797939"/>
          <a:ext cx="7032070" cy="989820"/>
        </a:xfrm>
        <a:prstGeom prst="roundRect">
          <a:avLst/>
        </a:prstGeom>
        <a:solidFill>
          <a:srgbClr val="C888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dirty="0" err="1"/>
            <a:t>CareLink</a:t>
          </a:r>
          <a:r>
            <a:rPr lang="en-US" sz="1800" b="0" i="0" kern="1200" dirty="0"/>
            <a:t> can improve quality of life, prevent hospitalization, and reduce pressure on health and social care services by providing early intervention and promoting independence (A Newcastle university, 2025</a:t>
          </a:r>
          <a:endParaRPr lang="en-IN" sz="1800" kern="1200" dirty="0"/>
        </a:p>
      </dsp:txBody>
      <dsp:txXfrm>
        <a:off x="48319" y="3846258"/>
        <a:ext cx="6935432" cy="89318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F5529-3895-41FB-B0BF-00BFFE60FC49}">
      <dsp:nvSpPr>
        <dsp:cNvPr id="0" name=""/>
        <dsp:cNvSpPr/>
      </dsp:nvSpPr>
      <dsp:spPr>
        <a:xfrm>
          <a:off x="0" y="124301"/>
          <a:ext cx="7472081" cy="1213289"/>
        </a:xfrm>
        <a:prstGeom prst="roundRect">
          <a:avLst/>
        </a:prstGeom>
        <a:solidFill>
          <a:srgbClr val="4B4B4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dirty="0"/>
            <a:t>• Intervention Mapping (IM) is a systematic, evidence-based process for the planning, implementation, and evaluation of health promotion programs (Bartholomew Eldredge et al., 2016).</a:t>
          </a:r>
          <a:br>
            <a:rPr lang="en-US" sz="1700" b="0" i="0" kern="1200" dirty="0"/>
          </a:br>
          <a:r>
            <a:rPr lang="en-US" sz="1700" b="0" i="0" kern="1200" dirty="0"/>
            <a:t>specifically suited to complex digital health interventions (Fernández et al., 2022).</a:t>
          </a:r>
          <a:endParaRPr lang="en-IN" sz="1700" kern="1200" dirty="0"/>
        </a:p>
      </dsp:txBody>
      <dsp:txXfrm>
        <a:off x="59228" y="183529"/>
        <a:ext cx="7353625" cy="1094833"/>
      </dsp:txXfrm>
    </dsp:sp>
    <dsp:sp modelId="{86138CF5-1404-40A0-8B12-3B7AAA45E1C5}">
      <dsp:nvSpPr>
        <dsp:cNvPr id="0" name=""/>
        <dsp:cNvSpPr/>
      </dsp:nvSpPr>
      <dsp:spPr>
        <a:xfrm>
          <a:off x="0" y="1386550"/>
          <a:ext cx="7472081" cy="1213289"/>
        </a:xfrm>
        <a:prstGeom prst="roundRect">
          <a:avLst/>
        </a:prstGeom>
        <a:solidFill>
          <a:srgbClr val="A2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dirty="0"/>
            <a:t>• IM involves six steps in an iterative manner: (1) needs assessment, (2) definition of program objectives, (3) choosing theory-based intervention methods and strategies, (4) developing program components, (5) planning for adoption and implementation, and (6) evaluation (Fernández et al., 2022).</a:t>
          </a:r>
          <a:endParaRPr lang="en-IN" sz="1700" kern="1200" dirty="0"/>
        </a:p>
      </dsp:txBody>
      <dsp:txXfrm>
        <a:off x="59228" y="1445778"/>
        <a:ext cx="7353625" cy="1094833"/>
      </dsp:txXfrm>
    </dsp:sp>
    <dsp:sp modelId="{A97D1788-69A0-4C01-B268-837922B7B664}">
      <dsp:nvSpPr>
        <dsp:cNvPr id="0" name=""/>
        <dsp:cNvSpPr/>
      </dsp:nvSpPr>
      <dsp:spPr>
        <a:xfrm>
          <a:off x="0" y="2648800"/>
          <a:ext cx="7472081" cy="1213289"/>
        </a:xfrm>
        <a:prstGeom prst="roundRect">
          <a:avLst/>
        </a:prstGeom>
        <a:solidFill>
          <a:srgbClr val="7878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dirty="0"/>
            <a:t>• This model allows for the integration of </a:t>
          </a:r>
          <a:r>
            <a:rPr lang="en-US" sz="1700" b="0" i="0" kern="1200" dirty="0" err="1"/>
            <a:t>behavioural</a:t>
          </a:r>
          <a:r>
            <a:rPr lang="en-US" sz="1700" b="0" i="0" kern="1200" dirty="0"/>
            <a:t> science, stakeholder engagement, and user-</a:t>
          </a:r>
          <a:r>
            <a:rPr lang="en-US" sz="1700" b="0" i="0" kern="1200" dirty="0" err="1"/>
            <a:t>centred</a:t>
          </a:r>
          <a:r>
            <a:rPr lang="en-US" sz="1700" b="0" i="0" kern="1200" dirty="0"/>
            <a:t> design to develop interventions that are tailored to the target population's needs (Sniehotta et al., 2017).</a:t>
          </a:r>
          <a:endParaRPr lang="en-IN" sz="1700" kern="1200" dirty="0"/>
        </a:p>
      </dsp:txBody>
      <dsp:txXfrm>
        <a:off x="59228" y="2708028"/>
        <a:ext cx="7353625" cy="1094833"/>
      </dsp:txXfrm>
    </dsp:sp>
    <dsp:sp modelId="{397CEA2D-F7A7-45C4-83AF-EE0CBD138439}">
      <dsp:nvSpPr>
        <dsp:cNvPr id="0" name=""/>
        <dsp:cNvSpPr/>
      </dsp:nvSpPr>
      <dsp:spPr>
        <a:xfrm>
          <a:off x="0" y="3911050"/>
          <a:ext cx="7472081" cy="12132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a:t>• IM is widely used in eHealth because it maps intervention characteristics onto behaviour change theory and actual use in a direct way, making it more transparent and reproducible</a:t>
          </a:r>
          <a:endParaRPr lang="en-IN" sz="1700" kern="1200"/>
        </a:p>
      </dsp:txBody>
      <dsp:txXfrm>
        <a:off x="59228" y="3970278"/>
        <a:ext cx="7353625" cy="10948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DE3C66-C6AB-431C-A989-595209F93140}">
      <dsp:nvSpPr>
        <dsp:cNvPr id="0" name=""/>
        <dsp:cNvSpPr/>
      </dsp:nvSpPr>
      <dsp:spPr>
        <a:xfrm>
          <a:off x="2649" y="0"/>
          <a:ext cx="2776886" cy="5190564"/>
        </a:xfrm>
        <a:prstGeom prst="roundRect">
          <a:avLst>
            <a:gd name="adj" fmla="val 10000"/>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0" i="0" kern="1200" dirty="0">
              <a:latin typeface="Arial" panose="020B0604020202020204" pitchFamily="34" charset="0"/>
              <a:cs typeface="Arial" panose="020B0604020202020204" pitchFamily="34" charset="0"/>
            </a:rPr>
            <a:t>• Needs Assessment: We begin by reviewing epidemiological data, care deficits, and user input from older patients, caregivers, and clinicians to establish priority health.</a:t>
          </a:r>
          <a:endParaRPr lang="en-IN" sz="1500" kern="1200" dirty="0">
            <a:latin typeface="Arial" panose="020B0604020202020204" pitchFamily="34" charset="0"/>
            <a:cs typeface="Arial" panose="020B0604020202020204" pitchFamily="34" charset="0"/>
          </a:endParaRPr>
        </a:p>
      </dsp:txBody>
      <dsp:txXfrm>
        <a:off x="2649" y="2076225"/>
        <a:ext cx="2776886" cy="2076225"/>
      </dsp:txXfrm>
    </dsp:sp>
    <dsp:sp modelId="{DB0D057B-B533-4162-9C9E-69B0E783F561}">
      <dsp:nvSpPr>
        <dsp:cNvPr id="0" name=""/>
        <dsp:cNvSpPr/>
      </dsp:nvSpPr>
      <dsp:spPr>
        <a:xfrm>
          <a:off x="526863" y="311433"/>
          <a:ext cx="1728457" cy="172845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8000" r="-1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7E39BF2-BE33-44B7-A646-20615F63A78C}">
      <dsp:nvSpPr>
        <dsp:cNvPr id="0" name=""/>
        <dsp:cNvSpPr/>
      </dsp:nvSpPr>
      <dsp:spPr>
        <a:xfrm>
          <a:off x="2862842" y="0"/>
          <a:ext cx="2776886" cy="5190564"/>
        </a:xfrm>
        <a:prstGeom prst="roundRect">
          <a:avLst>
            <a:gd name="adj" fmla="val 10000"/>
          </a:avLst>
        </a:prstGeom>
        <a:solidFill>
          <a:schemeClr val="accent3">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0" i="0" kern="1200" dirty="0">
              <a:latin typeface="Arial" panose="020B0604020202020204" pitchFamily="34" charset="0"/>
              <a:cs typeface="Arial" panose="020B0604020202020204" pitchFamily="34" charset="0"/>
            </a:rPr>
            <a:t>•Setting Objectives: Specific, measurable goals are established, e.g., decreasing fall incidence by 20% and medication adherence by 30% in one year (WHO, 2018).</a:t>
          </a:r>
          <a:endParaRPr lang="en-IN" sz="1500" kern="1200" dirty="0">
            <a:latin typeface="Arial" panose="020B0604020202020204" pitchFamily="34" charset="0"/>
            <a:cs typeface="Arial" panose="020B0604020202020204" pitchFamily="34" charset="0"/>
          </a:endParaRPr>
        </a:p>
      </dsp:txBody>
      <dsp:txXfrm>
        <a:off x="2862842" y="2076225"/>
        <a:ext cx="2776886" cy="2076225"/>
      </dsp:txXfrm>
    </dsp:sp>
    <dsp:sp modelId="{ED894870-27C7-405A-8839-9A7F809834A4}">
      <dsp:nvSpPr>
        <dsp:cNvPr id="0" name=""/>
        <dsp:cNvSpPr/>
      </dsp:nvSpPr>
      <dsp:spPr>
        <a:xfrm>
          <a:off x="3387056" y="311433"/>
          <a:ext cx="1728457" cy="1728457"/>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0000" r="-1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4E6C2C-E764-4A65-A764-6593C51BE5B5}">
      <dsp:nvSpPr>
        <dsp:cNvPr id="0" name=""/>
        <dsp:cNvSpPr/>
      </dsp:nvSpPr>
      <dsp:spPr>
        <a:xfrm>
          <a:off x="5723035" y="0"/>
          <a:ext cx="2776886" cy="5190564"/>
        </a:xfrm>
        <a:prstGeom prst="roundRect">
          <a:avLst>
            <a:gd name="adj" fmla="val 10000"/>
          </a:avLst>
        </a:prstGeom>
        <a:solidFill>
          <a:schemeClr val="accent2">
            <a:lumMod val="5000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0" i="0" kern="1200" dirty="0">
              <a:latin typeface="Arial" panose="020B0604020202020204" pitchFamily="34" charset="0"/>
              <a:cs typeface="Arial" panose="020B0604020202020204" pitchFamily="34" charset="0"/>
            </a:rPr>
            <a:t>•Strategy Choice: Theoretical strategies (e.g., social support, reminders, self-monitoring) are converted to digital features like real-time messaging, reminder for medication, and caregiver dashboards (Sniehotta et al., 2017).</a:t>
          </a:r>
          <a:endParaRPr lang="en-IN" sz="1500" kern="1200" dirty="0">
            <a:latin typeface="Arial" panose="020B0604020202020204" pitchFamily="34" charset="0"/>
            <a:cs typeface="Arial" panose="020B0604020202020204" pitchFamily="34" charset="0"/>
          </a:endParaRPr>
        </a:p>
      </dsp:txBody>
      <dsp:txXfrm>
        <a:off x="5723035" y="2076225"/>
        <a:ext cx="2776886" cy="2076225"/>
      </dsp:txXfrm>
    </dsp:sp>
    <dsp:sp modelId="{0732D512-8F62-43AC-8154-9A39A7672FBF}">
      <dsp:nvSpPr>
        <dsp:cNvPr id="0" name=""/>
        <dsp:cNvSpPr/>
      </dsp:nvSpPr>
      <dsp:spPr>
        <a:xfrm>
          <a:off x="6247250" y="311433"/>
          <a:ext cx="1728457" cy="1728457"/>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13000" b="-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57726E7-2369-4EE5-9464-3711D9313473}">
      <dsp:nvSpPr>
        <dsp:cNvPr id="0" name=""/>
        <dsp:cNvSpPr/>
      </dsp:nvSpPr>
      <dsp:spPr>
        <a:xfrm>
          <a:off x="8583229" y="0"/>
          <a:ext cx="2776886" cy="5190564"/>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b="0" i="0" kern="1200" dirty="0">
              <a:latin typeface="Arial" panose="020B0604020202020204" pitchFamily="34" charset="0"/>
              <a:cs typeface="Arial" panose="020B0604020202020204" pitchFamily="34" charset="0"/>
            </a:rPr>
            <a:t>• Each of the features is linked to </a:t>
          </a:r>
          <a:r>
            <a:rPr lang="en-US" sz="1500" b="0" i="0" kern="1200" dirty="0" err="1">
              <a:latin typeface="Arial" panose="020B0604020202020204" pitchFamily="34" charset="0"/>
              <a:cs typeface="Arial" panose="020B0604020202020204" pitchFamily="34" charset="0"/>
            </a:rPr>
            <a:t>behaviour</a:t>
          </a:r>
          <a:r>
            <a:rPr lang="en-US" sz="1500" b="0" i="0" kern="1200" dirty="0">
              <a:latin typeface="Arial" panose="020B0604020202020204" pitchFamily="34" charset="0"/>
              <a:cs typeface="Arial" panose="020B0604020202020204" pitchFamily="34" charset="0"/>
            </a:rPr>
            <a:t> change techniques, e.g., tailoring, goal-setting, and feedback, to address determinants such as self-efficacy and capability for </a:t>
          </a:r>
          <a:r>
            <a:rPr lang="en-US" sz="1500" b="0" i="0" kern="1200" dirty="0" err="1">
              <a:latin typeface="Arial" panose="020B0604020202020204" pitchFamily="34" charset="0"/>
              <a:cs typeface="Arial" panose="020B0604020202020204" pitchFamily="34" charset="0"/>
            </a:rPr>
            <a:t>behaviour</a:t>
          </a:r>
          <a:r>
            <a:rPr lang="en-US" sz="1500" b="0" i="0" kern="1200" dirty="0">
              <a:latin typeface="Arial" panose="020B0604020202020204" pitchFamily="34" charset="0"/>
              <a:cs typeface="Arial" panose="020B0604020202020204" pitchFamily="34" charset="0"/>
            </a:rPr>
            <a:t> (Marcos et al., 2024</a:t>
          </a:r>
          <a:r>
            <a:rPr lang="en-US" sz="1500" b="0" i="0" kern="1200" dirty="0"/>
            <a:t>)</a:t>
          </a:r>
          <a:endParaRPr lang="en-IN" sz="1500" kern="1200" dirty="0"/>
        </a:p>
      </dsp:txBody>
      <dsp:txXfrm>
        <a:off x="8583229" y="2076225"/>
        <a:ext cx="2776886" cy="2076225"/>
      </dsp:txXfrm>
    </dsp:sp>
    <dsp:sp modelId="{F8D2EF9E-60FF-40AC-9526-600BBF1319EF}">
      <dsp:nvSpPr>
        <dsp:cNvPr id="0" name=""/>
        <dsp:cNvSpPr/>
      </dsp:nvSpPr>
      <dsp:spPr>
        <a:xfrm>
          <a:off x="9107443" y="311433"/>
          <a:ext cx="1728457" cy="1728457"/>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7000" r="-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971838-A385-4A96-9619-F8DC8777D82F}">
      <dsp:nvSpPr>
        <dsp:cNvPr id="0" name=""/>
        <dsp:cNvSpPr/>
      </dsp:nvSpPr>
      <dsp:spPr>
        <a:xfrm>
          <a:off x="454510" y="4152451"/>
          <a:ext cx="10453743" cy="778584"/>
        </a:xfrm>
        <a:prstGeom prst="leftRight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860C0B-E565-453E-942C-AFC8FD11B7F3}">
      <dsp:nvSpPr>
        <dsp:cNvPr id="0" name=""/>
        <dsp:cNvSpPr/>
      </dsp:nvSpPr>
      <dsp:spPr>
        <a:xfrm rot="5400000">
          <a:off x="-289110" y="289154"/>
          <a:ext cx="1927401" cy="1349181"/>
        </a:xfrm>
        <a:prstGeom prst="chevron">
          <a:avLst/>
        </a:prstGeom>
        <a:solidFill>
          <a:schemeClr val="accent6">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i="0" kern="1200" dirty="0">
              <a:latin typeface="Arial" panose="020B0604020202020204" pitchFamily="34" charset="0"/>
              <a:cs typeface="Arial" panose="020B0604020202020204" pitchFamily="34" charset="0"/>
            </a:rPr>
            <a:t>Development</a:t>
          </a:r>
          <a:r>
            <a:rPr lang="en-US" sz="1400" b="0" i="0" kern="1200" dirty="0"/>
            <a:t>: </a:t>
          </a:r>
          <a:endParaRPr lang="en-IN" sz="1400" kern="1200" dirty="0"/>
        </a:p>
      </dsp:txBody>
      <dsp:txXfrm rot="-5400000">
        <a:off x="1" y="674635"/>
        <a:ext cx="1349181" cy="578220"/>
      </dsp:txXfrm>
    </dsp:sp>
    <dsp:sp modelId="{FDD4AB5C-5013-4E8C-AFE6-B01B173BA0C1}">
      <dsp:nvSpPr>
        <dsp:cNvPr id="0" name=""/>
        <dsp:cNvSpPr/>
      </dsp:nvSpPr>
      <dsp:spPr>
        <a:xfrm rot="5400000">
          <a:off x="3764078" y="-2414852"/>
          <a:ext cx="1252811" cy="6082604"/>
        </a:xfrm>
        <a:prstGeom prst="round2SameRect">
          <a:avLst/>
        </a:prstGeom>
        <a:solidFill>
          <a:schemeClr val="accent6">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b="0" i="0" kern="1200" dirty="0" err="1">
              <a:latin typeface="Arial" panose="020B0604020202020204" pitchFamily="34" charset="0"/>
              <a:cs typeface="Arial" panose="020B0604020202020204" pitchFamily="34" charset="0"/>
            </a:rPr>
            <a:t>CareLink's</a:t>
          </a:r>
          <a:r>
            <a:rPr lang="en-US" sz="1200" b="0" i="0" kern="1200" dirty="0">
              <a:latin typeface="Arial" panose="020B0604020202020204" pitchFamily="34" charset="0"/>
              <a:cs typeface="Arial" panose="020B0604020202020204" pitchFamily="34" charset="0"/>
            </a:rPr>
            <a:t> digital resources (mobile apps, intelligent sensors, IoT wearables) are co-designed and iteratively optimized with usability assessment and feedback processes (Sniehotta et al., 2017; Geidl et al., 2024).</a:t>
          </a:r>
          <a:endParaRPr lang="en-IN" sz="1200" kern="1200" dirty="0">
            <a:latin typeface="Arial" panose="020B0604020202020204" pitchFamily="34" charset="0"/>
            <a:cs typeface="Arial" panose="020B0604020202020204" pitchFamily="34" charset="0"/>
          </a:endParaRPr>
        </a:p>
      </dsp:txBody>
      <dsp:txXfrm rot="-5400000">
        <a:off x="1349182" y="61201"/>
        <a:ext cx="6021447" cy="1130497"/>
      </dsp:txXfrm>
    </dsp:sp>
    <dsp:sp modelId="{A3C567A9-0A5A-4815-A496-CDF32B07DDAC}">
      <dsp:nvSpPr>
        <dsp:cNvPr id="0" name=""/>
        <dsp:cNvSpPr/>
      </dsp:nvSpPr>
      <dsp:spPr>
        <a:xfrm rot="5400000">
          <a:off x="-289110" y="2025353"/>
          <a:ext cx="1927401" cy="1349181"/>
        </a:xfrm>
        <a:prstGeom prst="chevron">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i="0" kern="1200" dirty="0">
              <a:latin typeface="Arial" panose="020B0604020202020204" pitchFamily="34" charset="0"/>
              <a:cs typeface="Arial" panose="020B0604020202020204" pitchFamily="34" charset="0"/>
            </a:rPr>
            <a:t>Implementation Planning: </a:t>
          </a:r>
          <a:endParaRPr lang="en-IN" sz="1400" b="1" kern="1200" dirty="0">
            <a:latin typeface="Arial" panose="020B0604020202020204" pitchFamily="34" charset="0"/>
            <a:cs typeface="Arial" panose="020B0604020202020204" pitchFamily="34" charset="0"/>
          </a:endParaRPr>
        </a:p>
      </dsp:txBody>
      <dsp:txXfrm rot="-5400000">
        <a:off x="1" y="2410834"/>
        <a:ext cx="1349181" cy="578220"/>
      </dsp:txXfrm>
    </dsp:sp>
    <dsp:sp modelId="{D463E2D1-1A30-45E6-A58C-89B2F98CFED2}">
      <dsp:nvSpPr>
        <dsp:cNvPr id="0" name=""/>
        <dsp:cNvSpPr/>
      </dsp:nvSpPr>
      <dsp:spPr>
        <a:xfrm rot="5400000">
          <a:off x="3764078" y="-678653"/>
          <a:ext cx="1252811" cy="6082604"/>
        </a:xfrm>
        <a:prstGeom prst="round2SameRect">
          <a:avLst/>
        </a:prstGeom>
        <a:solidFill>
          <a:schemeClr val="tx2">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b="0" i="0" kern="1200" dirty="0">
              <a:latin typeface="Arial" panose="020B0604020202020204" pitchFamily="34" charset="0"/>
              <a:cs typeface="Arial" panose="020B0604020202020204" pitchFamily="34" charset="0"/>
            </a:rPr>
            <a:t>Adoption is enabled through caregiver training, incorporation into existing care workflows, and compliance with national digital health standards (</a:t>
          </a:r>
          <a:r>
            <a:rPr lang="en-US" sz="1200" b="0" i="0" kern="1200" dirty="0" err="1">
              <a:latin typeface="Arial" panose="020B0604020202020204" pitchFamily="34" charset="0"/>
              <a:cs typeface="Arial" panose="020B0604020202020204" pitchFamily="34" charset="0"/>
            </a:rPr>
            <a:t>ICT&amp;Health</a:t>
          </a:r>
          <a:r>
            <a:rPr lang="en-US" sz="1200" b="0" i="0" kern="1200" dirty="0">
              <a:latin typeface="Arial" panose="020B0604020202020204" pitchFamily="34" charset="0"/>
              <a:cs typeface="Arial" panose="020B0604020202020204" pitchFamily="34" charset="0"/>
            </a:rPr>
            <a:t>, 2024).</a:t>
          </a:r>
          <a:endParaRPr lang="en-IN" sz="1200" kern="1200" dirty="0">
            <a:latin typeface="Arial" panose="020B0604020202020204" pitchFamily="34" charset="0"/>
            <a:cs typeface="Arial" panose="020B0604020202020204" pitchFamily="34" charset="0"/>
          </a:endParaRPr>
        </a:p>
      </dsp:txBody>
      <dsp:txXfrm rot="-5400000">
        <a:off x="1349182" y="1797400"/>
        <a:ext cx="6021447" cy="1130497"/>
      </dsp:txXfrm>
    </dsp:sp>
    <dsp:sp modelId="{3053541B-D370-43E3-A6FD-E268FEE8E2DF}">
      <dsp:nvSpPr>
        <dsp:cNvPr id="0" name=""/>
        <dsp:cNvSpPr/>
      </dsp:nvSpPr>
      <dsp:spPr>
        <a:xfrm rot="5400000">
          <a:off x="-289110" y="3761553"/>
          <a:ext cx="1927401" cy="1349181"/>
        </a:xfrm>
        <a:prstGeom prst="chevron">
          <a:avLst/>
        </a:prstGeom>
        <a:solidFill>
          <a:schemeClr val="tx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i="0" kern="1200" dirty="0">
              <a:latin typeface="Arial" panose="020B0604020202020204" pitchFamily="34" charset="0"/>
              <a:cs typeface="Arial" panose="020B0604020202020204" pitchFamily="34" charset="0"/>
            </a:rPr>
            <a:t>Assessment: </a:t>
          </a:r>
          <a:endParaRPr lang="en-IN" sz="1400" b="1" kern="1200" dirty="0">
            <a:latin typeface="Arial" panose="020B0604020202020204" pitchFamily="34" charset="0"/>
            <a:cs typeface="Arial" panose="020B0604020202020204" pitchFamily="34" charset="0"/>
          </a:endParaRPr>
        </a:p>
      </dsp:txBody>
      <dsp:txXfrm rot="-5400000">
        <a:off x="1" y="4147034"/>
        <a:ext cx="1349181" cy="578220"/>
      </dsp:txXfrm>
    </dsp:sp>
    <dsp:sp modelId="{BF482BB3-535B-4914-B3D4-46C238265EA1}">
      <dsp:nvSpPr>
        <dsp:cNvPr id="0" name=""/>
        <dsp:cNvSpPr/>
      </dsp:nvSpPr>
      <dsp:spPr>
        <a:xfrm rot="5400000">
          <a:off x="3764078" y="1057546"/>
          <a:ext cx="1252811" cy="6082604"/>
        </a:xfrm>
        <a:prstGeom prst="round2SameRect">
          <a:avLst/>
        </a:prstGeom>
        <a:solidFill>
          <a:schemeClr val="accent5">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b="0" i="0" kern="1200" dirty="0">
              <a:latin typeface="Arial" panose="020B0604020202020204" pitchFamily="34" charset="0"/>
              <a:cs typeface="Arial" panose="020B0604020202020204" pitchFamily="34" charset="0"/>
            </a:rPr>
            <a:t>Real-time monitoring utilizes process (technical functioning, user adoption) and outcome (hospital admissions, rates of falls) measures, with repeated improvement based on real-world evidence (</a:t>
          </a:r>
          <a:r>
            <a:rPr lang="en-US" sz="1200" b="0" i="0" kern="1200" dirty="0" err="1">
              <a:latin typeface="Arial" panose="020B0604020202020204" pitchFamily="34" charset="0"/>
              <a:cs typeface="Arial" panose="020B0604020202020204" pitchFamily="34" charset="0"/>
            </a:rPr>
            <a:t>ICT&amp;Health</a:t>
          </a:r>
          <a:r>
            <a:rPr lang="en-US" sz="1200" b="0" i="0" kern="1200" dirty="0">
              <a:latin typeface="Arial" panose="020B0604020202020204" pitchFamily="34" charset="0"/>
              <a:cs typeface="Arial" panose="020B0604020202020204" pitchFamily="34" charset="0"/>
            </a:rPr>
            <a:t>, 2024; Fernández et al., 2022).</a:t>
          </a:r>
          <a:endParaRPr lang="en-IN"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US" sz="1200" b="0" i="0" kern="1200" dirty="0">
              <a:latin typeface="Arial" panose="020B0604020202020204" pitchFamily="34" charset="0"/>
              <a:cs typeface="Arial" panose="020B0604020202020204" pitchFamily="34" charset="0"/>
            </a:rPr>
            <a:t>Reflexive monitoring ensures that the intervention is valid and effective, responding to the demands of the users and technological progress (Marcos et al., 2024).</a:t>
          </a:r>
          <a:endParaRPr lang="en-IN" sz="1200" kern="1200" dirty="0">
            <a:latin typeface="Arial" panose="020B0604020202020204" pitchFamily="34" charset="0"/>
            <a:cs typeface="Arial" panose="020B0604020202020204" pitchFamily="34" charset="0"/>
          </a:endParaRPr>
        </a:p>
      </dsp:txBody>
      <dsp:txXfrm rot="-5400000">
        <a:off x="1349182" y="3533600"/>
        <a:ext cx="6021447" cy="113049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3A487-807C-44A7-ABF1-B419E89EF0FB}">
      <dsp:nvSpPr>
        <dsp:cNvPr id="0" name=""/>
        <dsp:cNvSpPr/>
      </dsp:nvSpPr>
      <dsp:spPr>
        <a:xfrm>
          <a:off x="0" y="105048"/>
          <a:ext cx="7438644" cy="455715"/>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Carers and Patients:</a:t>
          </a:r>
          <a:endParaRPr lang="en-IN" sz="1900" kern="1200"/>
        </a:p>
      </dsp:txBody>
      <dsp:txXfrm>
        <a:off x="22246" y="127294"/>
        <a:ext cx="7394152" cy="411223"/>
      </dsp:txXfrm>
    </dsp:sp>
    <dsp:sp modelId="{A45F82C3-0FCD-4776-A147-8209BCF899A5}">
      <dsp:nvSpPr>
        <dsp:cNvPr id="0" name=""/>
        <dsp:cNvSpPr/>
      </dsp:nvSpPr>
      <dsp:spPr>
        <a:xfrm>
          <a:off x="0" y="560763"/>
          <a:ext cx="7438644" cy="648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177"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US" sz="1500" b="0" i="0" kern="1200" dirty="0">
              <a:latin typeface="Arial" panose="020B0604020202020204" pitchFamily="34" charset="0"/>
              <a:cs typeface="Arial" panose="020B0604020202020204" pitchFamily="34" charset="0"/>
            </a:rPr>
            <a:t>Patients and older adults and their  informal carers are the target of digital uptake of health. Their motivation, technological competence, and self-efficacy immediately determine the success of an intervention (</a:t>
          </a:r>
          <a:r>
            <a:rPr lang="en-US" sz="1500" b="0" i="0" kern="1200" dirty="0" err="1">
              <a:latin typeface="Arial" panose="020B0604020202020204" pitchFamily="34" charset="0"/>
              <a:cs typeface="Arial" panose="020B0604020202020204" pitchFamily="34" charset="0"/>
            </a:rPr>
            <a:t>Heijsters</a:t>
          </a:r>
          <a:r>
            <a:rPr lang="en-US" sz="1500" b="0" i="0" kern="1200" dirty="0">
              <a:latin typeface="Arial" panose="020B0604020202020204" pitchFamily="34" charset="0"/>
              <a:cs typeface="Arial" panose="020B0604020202020204" pitchFamily="34" charset="0"/>
            </a:rPr>
            <a:t> et al., 2022).</a:t>
          </a:r>
          <a:endParaRPr lang="en-IN" sz="1500" kern="1200" dirty="0">
            <a:latin typeface="Arial" panose="020B0604020202020204" pitchFamily="34" charset="0"/>
            <a:cs typeface="Arial" panose="020B0604020202020204" pitchFamily="34" charset="0"/>
          </a:endParaRPr>
        </a:p>
      </dsp:txBody>
      <dsp:txXfrm>
        <a:off x="0" y="560763"/>
        <a:ext cx="7438644" cy="648944"/>
      </dsp:txXfrm>
    </dsp:sp>
    <dsp:sp modelId="{2EABFB01-8909-4A0A-9C63-983C7C5E3A38}">
      <dsp:nvSpPr>
        <dsp:cNvPr id="0" name=""/>
        <dsp:cNvSpPr/>
      </dsp:nvSpPr>
      <dsp:spPr>
        <a:xfrm>
          <a:off x="0" y="1209708"/>
          <a:ext cx="7438644" cy="455715"/>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Health Care Professionals:</a:t>
          </a:r>
          <a:endParaRPr lang="en-IN" sz="1900" kern="1200"/>
        </a:p>
      </dsp:txBody>
      <dsp:txXfrm>
        <a:off x="22246" y="1231954"/>
        <a:ext cx="7394152" cy="411223"/>
      </dsp:txXfrm>
    </dsp:sp>
    <dsp:sp modelId="{078FC150-8BFD-466F-98CF-D4DD6B362C24}">
      <dsp:nvSpPr>
        <dsp:cNvPr id="0" name=""/>
        <dsp:cNvSpPr/>
      </dsp:nvSpPr>
      <dsp:spPr>
        <a:xfrm>
          <a:off x="0" y="1665423"/>
          <a:ext cx="7438644" cy="648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177"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US" sz="1500" b="0" i="0" kern="1200" dirty="0">
              <a:latin typeface="Arial" panose="020B0604020202020204" pitchFamily="34" charset="0"/>
              <a:cs typeface="Arial" panose="020B0604020202020204" pitchFamily="34" charset="0"/>
            </a:rPr>
            <a:t>Physicians, nurses, and doctors are the focal point around which prescribing by writing, backing, and consolidating digital goods like </a:t>
          </a:r>
          <a:r>
            <a:rPr lang="en-US" sz="1500" b="0" i="0" kern="1200" dirty="0" err="1">
              <a:latin typeface="Arial" panose="020B0604020202020204" pitchFamily="34" charset="0"/>
              <a:cs typeface="Arial" panose="020B0604020202020204" pitchFamily="34" charset="0"/>
            </a:rPr>
            <a:t>Medisafe</a:t>
          </a:r>
          <a:r>
            <a:rPr lang="en-US" sz="1500" b="0" i="0" kern="1200" dirty="0">
              <a:latin typeface="Arial" panose="020B0604020202020204" pitchFamily="34" charset="0"/>
              <a:cs typeface="Arial" panose="020B0604020202020204" pitchFamily="34" charset="0"/>
            </a:rPr>
            <a:t> spin (Nascimento et al., 2023)</a:t>
          </a:r>
          <a:endParaRPr lang="en-IN" sz="1500" kern="1200" dirty="0">
            <a:latin typeface="Arial" panose="020B0604020202020204" pitchFamily="34" charset="0"/>
            <a:cs typeface="Arial" panose="020B0604020202020204" pitchFamily="34" charset="0"/>
          </a:endParaRPr>
        </a:p>
      </dsp:txBody>
      <dsp:txXfrm>
        <a:off x="0" y="1665423"/>
        <a:ext cx="7438644" cy="648944"/>
      </dsp:txXfrm>
    </dsp:sp>
    <dsp:sp modelId="{0881C279-8ED7-4DBA-9B92-5EBEF51F827A}">
      <dsp:nvSpPr>
        <dsp:cNvPr id="0" name=""/>
        <dsp:cNvSpPr/>
      </dsp:nvSpPr>
      <dsp:spPr>
        <a:xfrm>
          <a:off x="0" y="2314368"/>
          <a:ext cx="7438644" cy="455715"/>
        </a:xfrm>
        <a:prstGeom prst="roundRect">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IT and Digital Staff: </a:t>
          </a:r>
          <a:endParaRPr lang="en-IN" sz="1900" kern="1200"/>
        </a:p>
      </dsp:txBody>
      <dsp:txXfrm>
        <a:off x="22246" y="2336614"/>
        <a:ext cx="7394152" cy="411223"/>
      </dsp:txXfrm>
    </dsp:sp>
    <dsp:sp modelId="{7E972E35-A9DF-42B7-9761-A3073C3BC9E4}">
      <dsp:nvSpPr>
        <dsp:cNvPr id="0" name=""/>
        <dsp:cNvSpPr/>
      </dsp:nvSpPr>
      <dsp:spPr>
        <a:xfrm>
          <a:off x="0" y="2770083"/>
          <a:ext cx="7438644" cy="452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177"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US" sz="1500" b="0" i="0" kern="1200" dirty="0">
              <a:latin typeface="Arial" panose="020B0604020202020204" pitchFamily="34" charset="0"/>
              <a:cs typeface="Arial" panose="020B0604020202020204" pitchFamily="34" charset="0"/>
            </a:rPr>
            <a:t>These staff undertake technical deployment, maintenance, and protection of digital health solutions and technical support for end-user diagnosis.(Iqbal et al., 2024).</a:t>
          </a:r>
          <a:endParaRPr lang="en-IN" sz="1500" kern="1200" dirty="0">
            <a:latin typeface="Arial" panose="020B0604020202020204" pitchFamily="34" charset="0"/>
            <a:cs typeface="Arial" panose="020B0604020202020204" pitchFamily="34" charset="0"/>
          </a:endParaRPr>
        </a:p>
      </dsp:txBody>
      <dsp:txXfrm>
        <a:off x="0" y="2770083"/>
        <a:ext cx="7438644" cy="452295"/>
      </dsp:txXfrm>
    </dsp:sp>
    <dsp:sp modelId="{2877F8D5-8CB7-4B7E-90AC-47BF1E19F1C9}">
      <dsp:nvSpPr>
        <dsp:cNvPr id="0" name=""/>
        <dsp:cNvSpPr/>
      </dsp:nvSpPr>
      <dsp:spPr>
        <a:xfrm>
          <a:off x="0" y="3222378"/>
          <a:ext cx="7438644" cy="455715"/>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Management and Leadership:</a:t>
          </a:r>
          <a:endParaRPr lang="en-IN" sz="1900" kern="1200"/>
        </a:p>
      </dsp:txBody>
      <dsp:txXfrm>
        <a:off x="22246" y="3244624"/>
        <a:ext cx="7394152" cy="411223"/>
      </dsp:txXfrm>
    </dsp:sp>
    <dsp:sp modelId="{42A52EDE-CF4A-43B9-9AF7-91AD2018A77E}">
      <dsp:nvSpPr>
        <dsp:cNvPr id="0" name=""/>
        <dsp:cNvSpPr/>
      </dsp:nvSpPr>
      <dsp:spPr>
        <a:xfrm>
          <a:off x="0" y="3678093"/>
          <a:ext cx="7438644" cy="452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177"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US" sz="1500" b="0" i="0" kern="1200" dirty="0">
              <a:latin typeface="Arial" panose="020B0604020202020204" pitchFamily="34" charset="0"/>
              <a:cs typeface="Arial" panose="020B0604020202020204" pitchFamily="34" charset="0"/>
            </a:rPr>
            <a:t>NHS Trust leaders and managers allocate resources, set policies, and influence a culture that is a driver of digital transformation (NHS England, 2023).</a:t>
          </a:r>
          <a:endParaRPr lang="en-IN" sz="1500" kern="1200" dirty="0">
            <a:latin typeface="Arial" panose="020B0604020202020204" pitchFamily="34" charset="0"/>
            <a:cs typeface="Arial" panose="020B0604020202020204" pitchFamily="34" charset="0"/>
          </a:endParaRPr>
        </a:p>
      </dsp:txBody>
      <dsp:txXfrm>
        <a:off x="0" y="3678093"/>
        <a:ext cx="7438644" cy="452295"/>
      </dsp:txXfrm>
    </dsp:sp>
    <dsp:sp modelId="{B9406A87-CC17-4496-9B1B-9464BCA340A7}">
      <dsp:nvSpPr>
        <dsp:cNvPr id="0" name=""/>
        <dsp:cNvSpPr/>
      </dsp:nvSpPr>
      <dsp:spPr>
        <a:xfrm>
          <a:off x="0" y="4130388"/>
          <a:ext cx="7438644" cy="455715"/>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Regulators and Policymakers: </a:t>
          </a:r>
          <a:endParaRPr lang="en-IN" sz="1900" kern="1200"/>
        </a:p>
      </dsp:txBody>
      <dsp:txXfrm>
        <a:off x="22246" y="4152634"/>
        <a:ext cx="7394152" cy="411223"/>
      </dsp:txXfrm>
    </dsp:sp>
    <dsp:sp modelId="{50452DF8-4D02-4FB8-9030-8A6E543F0632}">
      <dsp:nvSpPr>
        <dsp:cNvPr id="0" name=""/>
        <dsp:cNvSpPr/>
      </dsp:nvSpPr>
      <dsp:spPr>
        <a:xfrm>
          <a:off x="0" y="4586103"/>
          <a:ext cx="7438644" cy="648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177"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US" sz="1500" b="0" i="0" kern="1200" dirty="0">
              <a:latin typeface="Arial" panose="020B0604020202020204" pitchFamily="34" charset="0"/>
              <a:cs typeface="Arial" panose="020B0604020202020204" pitchFamily="34" charset="0"/>
            </a:rPr>
            <a:t>National bodies (e.g., NHS England, NICE, and the Department of Health and Social Care) and international agencies (e.g., WHO) set standards, regulations, and priorities for funding digital health (WHO, 2019).</a:t>
          </a:r>
          <a:endParaRPr lang="en-IN" sz="1500" kern="1200" dirty="0">
            <a:latin typeface="Arial" panose="020B0604020202020204" pitchFamily="34" charset="0"/>
            <a:cs typeface="Arial" panose="020B0604020202020204" pitchFamily="34" charset="0"/>
          </a:endParaRPr>
        </a:p>
      </dsp:txBody>
      <dsp:txXfrm>
        <a:off x="0" y="4586103"/>
        <a:ext cx="7438644" cy="64894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4D4610-F1E2-4E33-A781-ABDA19227ED0}">
      <dsp:nvSpPr>
        <dsp:cNvPr id="0" name=""/>
        <dsp:cNvSpPr/>
      </dsp:nvSpPr>
      <dsp:spPr>
        <a:xfrm rot="10800000">
          <a:off x="3163732" y="2634"/>
          <a:ext cx="11668978" cy="898216"/>
        </a:xfrm>
        <a:prstGeom prst="homePlate">
          <a:avLst/>
        </a:prstGeom>
        <a:solidFill>
          <a:srgbClr val="3F006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6089" tIns="72390" rIns="135128" bIns="72390" numCol="1" spcCol="1270" anchor="t" anchorCtr="0">
          <a:noAutofit/>
        </a:bodyPr>
        <a:lstStyle/>
        <a:p>
          <a:pPr marL="0" lvl="0" indent="0" algn="l" defTabSz="844550">
            <a:lnSpc>
              <a:spcPct val="90000"/>
            </a:lnSpc>
            <a:spcBef>
              <a:spcPct val="0"/>
            </a:spcBef>
            <a:spcAft>
              <a:spcPct val="35000"/>
            </a:spcAft>
            <a:buNone/>
          </a:pPr>
          <a:r>
            <a:rPr lang="en-US" sz="1900" b="0" i="0" kern="1200" dirty="0">
              <a:latin typeface="Arial" panose="020B0604020202020204" pitchFamily="34" charset="0"/>
              <a:cs typeface="Arial" panose="020B0604020202020204" pitchFamily="34" charset="0"/>
            </a:rPr>
            <a:t>Confidence and Digital Literacy: </a:t>
          </a:r>
          <a:endParaRPr lang="en-IN" sz="19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n-US" sz="1500" b="0" i="0" kern="1200" dirty="0">
              <a:latin typeface="Arial" panose="020B0604020202020204" pitchFamily="34" charset="0"/>
              <a:cs typeface="Arial" panose="020B0604020202020204" pitchFamily="34" charset="0"/>
            </a:rPr>
            <a:t>The majority of older people and some health professionals lack confidence or the required digital competence to utilize apps, leading to low take-up or abandonment (Nascimento et al., 2023)</a:t>
          </a:r>
          <a:endParaRPr lang="en-IN" sz="1500" kern="1200" dirty="0">
            <a:latin typeface="Arial" panose="020B0604020202020204" pitchFamily="34" charset="0"/>
            <a:cs typeface="Arial" panose="020B0604020202020204" pitchFamily="34" charset="0"/>
          </a:endParaRPr>
        </a:p>
      </dsp:txBody>
      <dsp:txXfrm rot="10800000">
        <a:off x="3388286" y="2634"/>
        <a:ext cx="11444424" cy="898216"/>
      </dsp:txXfrm>
    </dsp:sp>
    <dsp:sp modelId="{9B5954C2-A11A-4ECB-9D83-F2D30FA96389}">
      <dsp:nvSpPr>
        <dsp:cNvPr id="0" name=""/>
        <dsp:cNvSpPr/>
      </dsp:nvSpPr>
      <dsp:spPr>
        <a:xfrm>
          <a:off x="2714624" y="2634"/>
          <a:ext cx="898216" cy="898216"/>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6000" r="-3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222177-3226-4E7E-B1F3-E5863B1E6459}">
      <dsp:nvSpPr>
        <dsp:cNvPr id="0" name=""/>
        <dsp:cNvSpPr/>
      </dsp:nvSpPr>
      <dsp:spPr>
        <a:xfrm rot="10800000">
          <a:off x="3163732" y="1125404"/>
          <a:ext cx="11668978" cy="898216"/>
        </a:xfrm>
        <a:prstGeom prst="homePlate">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6089" tIns="72390" rIns="135128" bIns="72390" numCol="1" spcCol="1270" anchor="t" anchorCtr="0">
          <a:noAutofit/>
        </a:bodyPr>
        <a:lstStyle/>
        <a:p>
          <a:pPr marL="0" lvl="0" indent="0" algn="l" defTabSz="844550">
            <a:lnSpc>
              <a:spcPct val="90000"/>
            </a:lnSpc>
            <a:spcBef>
              <a:spcPct val="0"/>
            </a:spcBef>
            <a:spcAft>
              <a:spcPct val="35000"/>
            </a:spcAft>
            <a:buNone/>
          </a:pPr>
          <a:r>
            <a:rPr lang="en-US" sz="1900" b="0" i="0" kern="1200" dirty="0">
              <a:latin typeface="Arial" panose="020B0604020202020204" pitchFamily="34" charset="0"/>
              <a:cs typeface="Arial" panose="020B0604020202020204" pitchFamily="34" charset="0"/>
            </a:rPr>
            <a:t>Training and Support Gaps:</a:t>
          </a:r>
          <a:endParaRPr lang="en-IN" sz="19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n-US" sz="1500" b="0" i="0" kern="1200" dirty="0">
              <a:latin typeface="Arial" panose="020B0604020202020204" pitchFamily="34" charset="0"/>
              <a:cs typeface="Arial" panose="020B0604020202020204" pitchFamily="34" charset="0"/>
            </a:rPr>
            <a:t>Inadequate training and insufficient ongoing support can overwhelm or frustrate the users, contributing to decreased usage (</a:t>
          </a:r>
          <a:r>
            <a:rPr lang="en-US" sz="1500" b="0" i="0" kern="1200" dirty="0" err="1">
              <a:latin typeface="Arial" panose="020B0604020202020204" pitchFamily="34" charset="0"/>
              <a:cs typeface="Arial" panose="020B0604020202020204" pitchFamily="34" charset="0"/>
            </a:rPr>
            <a:t>Heijsters</a:t>
          </a:r>
          <a:r>
            <a:rPr lang="en-US" sz="1500" b="0" i="0" kern="1200" dirty="0">
              <a:latin typeface="Arial" panose="020B0604020202020204" pitchFamily="34" charset="0"/>
              <a:cs typeface="Arial" panose="020B0604020202020204" pitchFamily="34" charset="0"/>
            </a:rPr>
            <a:t> et al., 2022)</a:t>
          </a:r>
          <a:endParaRPr lang="en-IN" sz="1500" kern="1200" dirty="0">
            <a:latin typeface="Arial" panose="020B0604020202020204" pitchFamily="34" charset="0"/>
            <a:cs typeface="Arial" panose="020B0604020202020204" pitchFamily="34" charset="0"/>
          </a:endParaRPr>
        </a:p>
      </dsp:txBody>
      <dsp:txXfrm rot="10800000">
        <a:off x="3388286" y="1125404"/>
        <a:ext cx="11444424" cy="898216"/>
      </dsp:txXfrm>
    </dsp:sp>
    <dsp:sp modelId="{FDBA10A9-5281-4275-8E64-1E1D268DD45E}">
      <dsp:nvSpPr>
        <dsp:cNvPr id="0" name=""/>
        <dsp:cNvSpPr/>
      </dsp:nvSpPr>
      <dsp:spPr>
        <a:xfrm>
          <a:off x="2714624" y="1125404"/>
          <a:ext cx="898216" cy="89821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50000" r="-5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8262DFE-C309-4DF7-869A-FC5A0E3DAC02}">
      <dsp:nvSpPr>
        <dsp:cNvPr id="0" name=""/>
        <dsp:cNvSpPr/>
      </dsp:nvSpPr>
      <dsp:spPr>
        <a:xfrm rot="10800000">
          <a:off x="3163732" y="2248175"/>
          <a:ext cx="11668978" cy="898216"/>
        </a:xfrm>
        <a:prstGeom prst="homePlat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6089" tIns="72390" rIns="135128" bIns="72390" numCol="1" spcCol="1270" anchor="t" anchorCtr="0">
          <a:noAutofit/>
        </a:bodyPr>
        <a:lstStyle/>
        <a:p>
          <a:pPr marL="0" lvl="0" indent="0" algn="l" defTabSz="844550">
            <a:lnSpc>
              <a:spcPct val="90000"/>
            </a:lnSpc>
            <a:spcBef>
              <a:spcPct val="0"/>
            </a:spcBef>
            <a:spcAft>
              <a:spcPct val="35000"/>
            </a:spcAft>
            <a:buNone/>
          </a:pPr>
          <a:r>
            <a:rPr lang="en-US" sz="1900" b="0" i="0" kern="1200" dirty="0">
              <a:latin typeface="Arial" panose="020B0604020202020204" pitchFamily="34" charset="0"/>
              <a:cs typeface="Arial" panose="020B0604020202020204" pitchFamily="34" charset="0"/>
            </a:rPr>
            <a:t>Resistance to Change:</a:t>
          </a:r>
          <a:endParaRPr lang="en-IN" sz="19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n-US" sz="1500" b="0" i="0" kern="1200" dirty="0">
              <a:latin typeface="Arial" panose="020B0604020202020204" pitchFamily="34" charset="0"/>
              <a:cs typeface="Arial" panose="020B0604020202020204" pitchFamily="34" charset="0"/>
            </a:rPr>
            <a:t>Psychological obstacles such as technophobia, fear of making mistakes, and concern about losing direct contact with healthcare professionals are common (van der Laan et al., 2024)</a:t>
          </a:r>
          <a:endParaRPr lang="en-IN" sz="1500" kern="1200" dirty="0">
            <a:latin typeface="Arial" panose="020B0604020202020204" pitchFamily="34" charset="0"/>
            <a:cs typeface="Arial" panose="020B0604020202020204" pitchFamily="34" charset="0"/>
          </a:endParaRPr>
        </a:p>
      </dsp:txBody>
      <dsp:txXfrm rot="10800000">
        <a:off x="3388286" y="2248175"/>
        <a:ext cx="11444424" cy="898216"/>
      </dsp:txXfrm>
    </dsp:sp>
    <dsp:sp modelId="{4CA85E72-5C6B-448E-8ACB-4B1DBB253BD2}">
      <dsp:nvSpPr>
        <dsp:cNvPr id="0" name=""/>
        <dsp:cNvSpPr/>
      </dsp:nvSpPr>
      <dsp:spPr>
        <a:xfrm>
          <a:off x="2714624" y="2248175"/>
          <a:ext cx="898216" cy="898216"/>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9FBAC14-7363-4B33-9AC6-172B375DBBEB}">
      <dsp:nvSpPr>
        <dsp:cNvPr id="0" name=""/>
        <dsp:cNvSpPr/>
      </dsp:nvSpPr>
      <dsp:spPr>
        <a:xfrm rot="10800000">
          <a:off x="3163732" y="3370945"/>
          <a:ext cx="11668978" cy="898216"/>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6089" tIns="72390" rIns="135128" bIns="72390" numCol="1" spcCol="1270" anchor="t" anchorCtr="0">
          <a:noAutofit/>
        </a:bodyPr>
        <a:lstStyle/>
        <a:p>
          <a:pPr marL="0" lvl="0" indent="0" algn="l" defTabSz="844550">
            <a:lnSpc>
              <a:spcPct val="90000"/>
            </a:lnSpc>
            <a:spcBef>
              <a:spcPct val="0"/>
            </a:spcBef>
            <a:spcAft>
              <a:spcPct val="35000"/>
            </a:spcAft>
            <a:buNone/>
          </a:pPr>
          <a:r>
            <a:rPr lang="en-US" sz="1900" b="0" i="0" kern="1200" dirty="0">
              <a:latin typeface="Arial" panose="020B0604020202020204" pitchFamily="34" charset="0"/>
              <a:cs typeface="Arial" panose="020B0604020202020204" pitchFamily="34" charset="0"/>
            </a:rPr>
            <a:t>Language and Accessibility:</a:t>
          </a:r>
          <a:endParaRPr lang="en-IN" sz="19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n-US" sz="1500" b="0" i="0" kern="1200" dirty="0">
              <a:latin typeface="Arial" panose="020B0604020202020204" pitchFamily="34" charset="0"/>
              <a:cs typeface="Arial" panose="020B0604020202020204" pitchFamily="34" charset="0"/>
            </a:rPr>
            <a:t>Apps that are not offered in several languages or are not accessible to individuals with visual or cognitive disabilities may marginalize vulnerable populations (NICE, 2023).</a:t>
          </a:r>
          <a:endParaRPr lang="en-IN" sz="1500" kern="1200" dirty="0">
            <a:latin typeface="Arial" panose="020B0604020202020204" pitchFamily="34" charset="0"/>
            <a:cs typeface="Arial" panose="020B0604020202020204" pitchFamily="34" charset="0"/>
          </a:endParaRPr>
        </a:p>
      </dsp:txBody>
      <dsp:txXfrm rot="10800000">
        <a:off x="3388286" y="3370945"/>
        <a:ext cx="11444424" cy="898216"/>
      </dsp:txXfrm>
    </dsp:sp>
    <dsp:sp modelId="{2C305788-D9D8-4923-8C37-8601758B9639}">
      <dsp:nvSpPr>
        <dsp:cNvPr id="0" name=""/>
        <dsp:cNvSpPr/>
      </dsp:nvSpPr>
      <dsp:spPr>
        <a:xfrm>
          <a:off x="2714624" y="3370945"/>
          <a:ext cx="898216" cy="898216"/>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D58C12-8C9A-4971-8F91-88F8FC2C6D9A}">
      <dsp:nvSpPr>
        <dsp:cNvPr id="0" name=""/>
        <dsp:cNvSpPr/>
      </dsp:nvSpPr>
      <dsp:spPr>
        <a:xfrm rot="10800000">
          <a:off x="3163732" y="4493716"/>
          <a:ext cx="11668978" cy="898216"/>
        </a:xfrm>
        <a:prstGeom prst="homePlate">
          <a:avLst/>
        </a:prstGeom>
        <a:solidFill>
          <a:srgbClr val="4B4B4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6089" tIns="72390" rIns="135128" bIns="72390" numCol="1" spcCol="1270" anchor="t" anchorCtr="0">
          <a:noAutofit/>
        </a:bodyPr>
        <a:lstStyle/>
        <a:p>
          <a:pPr marL="0" lvl="0" indent="0" algn="l" defTabSz="844550">
            <a:lnSpc>
              <a:spcPct val="90000"/>
            </a:lnSpc>
            <a:spcBef>
              <a:spcPct val="0"/>
            </a:spcBef>
            <a:spcAft>
              <a:spcPct val="35000"/>
            </a:spcAft>
            <a:buNone/>
          </a:pPr>
          <a:r>
            <a:rPr lang="en-US" sz="1900" b="0" i="0" kern="1200" dirty="0">
              <a:latin typeface="Arial" panose="020B0604020202020204" pitchFamily="34" charset="0"/>
              <a:cs typeface="Arial" panose="020B0604020202020204" pitchFamily="34" charset="0"/>
            </a:rPr>
            <a:t>Privacy and Trust: </a:t>
          </a:r>
          <a:endParaRPr lang="en-IN" sz="19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n-US" sz="1500" b="0" i="0" kern="1200" dirty="0">
              <a:latin typeface="Arial" panose="020B0604020202020204" pitchFamily="34" charset="0"/>
              <a:cs typeface="Arial" panose="020B0604020202020204" pitchFamily="34" charset="0"/>
            </a:rPr>
            <a:t>Fear of data privacy, security violation, and misuse of personal health information prevents patients and professionals from utilizing digital health tools (WHO, 2019).</a:t>
          </a:r>
          <a:endParaRPr lang="en-IN" sz="1500" kern="1200" dirty="0">
            <a:latin typeface="Arial" panose="020B0604020202020204" pitchFamily="34" charset="0"/>
            <a:cs typeface="Arial" panose="020B0604020202020204" pitchFamily="34" charset="0"/>
          </a:endParaRPr>
        </a:p>
      </dsp:txBody>
      <dsp:txXfrm rot="10800000">
        <a:off x="3388286" y="4493716"/>
        <a:ext cx="11444424" cy="898216"/>
      </dsp:txXfrm>
    </dsp:sp>
    <dsp:sp modelId="{F47CCEE8-A588-4C41-8705-FA39D71C9566}">
      <dsp:nvSpPr>
        <dsp:cNvPr id="0" name=""/>
        <dsp:cNvSpPr/>
      </dsp:nvSpPr>
      <dsp:spPr>
        <a:xfrm>
          <a:off x="2714624" y="4493716"/>
          <a:ext cx="898216" cy="898216"/>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ACA69C-AE25-49D0-8D23-E8C37E735FEA}">
      <dsp:nvSpPr>
        <dsp:cNvPr id="0" name=""/>
        <dsp:cNvSpPr/>
      </dsp:nvSpPr>
      <dsp:spPr>
        <a:xfrm>
          <a:off x="5478" y="591944"/>
          <a:ext cx="2100093" cy="808552"/>
        </a:xfrm>
        <a:prstGeom prst="rect">
          <a:avLst/>
        </a:prstGeom>
        <a:solidFill>
          <a:schemeClr val="accent4">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Arial" panose="020B0604020202020204" pitchFamily="34" charset="0"/>
              <a:cs typeface="Arial" panose="020B0604020202020204" pitchFamily="34" charset="0"/>
            </a:rPr>
            <a:t>Hardware and Infrastructure:</a:t>
          </a:r>
          <a:endParaRPr lang="en-IN" sz="1700" kern="1200" dirty="0">
            <a:latin typeface="Arial" panose="020B0604020202020204" pitchFamily="34" charset="0"/>
            <a:cs typeface="Arial" panose="020B0604020202020204" pitchFamily="34" charset="0"/>
          </a:endParaRPr>
        </a:p>
      </dsp:txBody>
      <dsp:txXfrm>
        <a:off x="5478" y="591944"/>
        <a:ext cx="2100093" cy="808552"/>
      </dsp:txXfrm>
    </dsp:sp>
    <dsp:sp modelId="{D2FC8D56-19B0-4D56-A63E-DFEA4D031669}">
      <dsp:nvSpPr>
        <dsp:cNvPr id="0" name=""/>
        <dsp:cNvSpPr/>
      </dsp:nvSpPr>
      <dsp:spPr>
        <a:xfrm>
          <a:off x="5478" y="1400496"/>
          <a:ext cx="2100093" cy="3639870"/>
        </a:xfrm>
        <a:prstGeom prst="rect">
          <a:avLst/>
        </a:prstGeom>
        <a:solidFill>
          <a:schemeClr val="accent4">
            <a:lumMod val="60000"/>
            <a:lumOff val="4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US" sz="1700" b="0" i="0" kern="1200" dirty="0">
              <a:latin typeface="Arial" panose="020B0604020202020204" pitchFamily="34" charset="0"/>
              <a:cs typeface="Arial" panose="020B0604020202020204" pitchFamily="34" charset="0"/>
            </a:rPr>
            <a:t>Unstable internet connections, outdated hardware, and lack of proper integration with current electronic health records are major technological obstacles, especially in rural or low-resource environments (Yew et al., 2024)</a:t>
          </a:r>
          <a:endParaRPr lang="en-IN" sz="1700" kern="1200" dirty="0">
            <a:latin typeface="Arial" panose="020B0604020202020204" pitchFamily="34" charset="0"/>
            <a:cs typeface="Arial" panose="020B0604020202020204" pitchFamily="34" charset="0"/>
          </a:endParaRPr>
        </a:p>
      </dsp:txBody>
      <dsp:txXfrm>
        <a:off x="5478" y="1400496"/>
        <a:ext cx="2100093" cy="3639870"/>
      </dsp:txXfrm>
    </dsp:sp>
    <dsp:sp modelId="{38C4EAD4-F8A2-4AFB-B83C-960E6AD1277A}">
      <dsp:nvSpPr>
        <dsp:cNvPr id="0" name=""/>
        <dsp:cNvSpPr/>
      </dsp:nvSpPr>
      <dsp:spPr>
        <a:xfrm>
          <a:off x="2399585" y="591944"/>
          <a:ext cx="2100093" cy="80855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Arial" panose="020B0604020202020204" pitchFamily="34" charset="0"/>
              <a:cs typeface="Arial" panose="020B0604020202020204" pitchFamily="34" charset="0"/>
            </a:rPr>
            <a:t>Workflow and Workload: </a:t>
          </a:r>
          <a:endParaRPr lang="en-IN" sz="1700" kern="1200" dirty="0">
            <a:latin typeface="Arial" panose="020B0604020202020204" pitchFamily="34" charset="0"/>
            <a:cs typeface="Arial" panose="020B0604020202020204" pitchFamily="34" charset="0"/>
          </a:endParaRPr>
        </a:p>
      </dsp:txBody>
      <dsp:txXfrm>
        <a:off x="2399585" y="591944"/>
        <a:ext cx="2100093" cy="808552"/>
      </dsp:txXfrm>
    </dsp:sp>
    <dsp:sp modelId="{E5E9E596-7C91-4B0F-8974-16E918EC510F}">
      <dsp:nvSpPr>
        <dsp:cNvPr id="0" name=""/>
        <dsp:cNvSpPr/>
      </dsp:nvSpPr>
      <dsp:spPr>
        <a:xfrm>
          <a:off x="2399585" y="1400496"/>
          <a:ext cx="2100093" cy="363987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US" sz="1700" b="0" i="0" kern="1200" dirty="0">
              <a:latin typeface="Arial" panose="020B0604020202020204" pitchFamily="34" charset="0"/>
              <a:cs typeface="Arial" panose="020B0604020202020204" pitchFamily="34" charset="0"/>
            </a:rPr>
            <a:t>Doctors can perceive digital tools as contributing to their workload or interfering with current procedures, and therefore resisting or applying them superficially (Iqbal et al., 2024)</a:t>
          </a:r>
          <a:endParaRPr lang="en-IN" sz="1700" kern="1200" dirty="0">
            <a:latin typeface="Arial" panose="020B0604020202020204" pitchFamily="34" charset="0"/>
            <a:cs typeface="Arial" panose="020B0604020202020204" pitchFamily="34" charset="0"/>
          </a:endParaRPr>
        </a:p>
      </dsp:txBody>
      <dsp:txXfrm>
        <a:off x="2399585" y="1400496"/>
        <a:ext cx="2100093" cy="3639870"/>
      </dsp:txXfrm>
    </dsp:sp>
    <dsp:sp modelId="{016CC941-C413-4449-AA01-59BA8652961B}">
      <dsp:nvSpPr>
        <dsp:cNvPr id="0" name=""/>
        <dsp:cNvSpPr/>
      </dsp:nvSpPr>
      <dsp:spPr>
        <a:xfrm>
          <a:off x="4793691" y="591944"/>
          <a:ext cx="2100093" cy="808552"/>
        </a:xfrm>
        <a:prstGeom prst="rect">
          <a:avLst/>
        </a:prstGeom>
        <a:solidFill>
          <a:schemeClr val="accent6">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Arial" panose="020B0604020202020204" pitchFamily="34" charset="0"/>
              <a:cs typeface="Arial" panose="020B0604020202020204" pitchFamily="34" charset="0"/>
            </a:rPr>
            <a:t>Resource and Finance Constraints: </a:t>
          </a:r>
          <a:endParaRPr lang="en-IN" sz="1700" kern="1200" dirty="0">
            <a:latin typeface="Arial" panose="020B0604020202020204" pitchFamily="34" charset="0"/>
            <a:cs typeface="Arial" panose="020B0604020202020204" pitchFamily="34" charset="0"/>
          </a:endParaRPr>
        </a:p>
      </dsp:txBody>
      <dsp:txXfrm>
        <a:off x="4793691" y="591944"/>
        <a:ext cx="2100093" cy="808552"/>
      </dsp:txXfrm>
    </dsp:sp>
    <dsp:sp modelId="{98554739-60E6-4EED-877E-DAA98DFC1B7A}">
      <dsp:nvSpPr>
        <dsp:cNvPr id="0" name=""/>
        <dsp:cNvSpPr/>
      </dsp:nvSpPr>
      <dsp:spPr>
        <a:xfrm>
          <a:off x="4793691" y="1400496"/>
          <a:ext cx="2100093" cy="3639870"/>
        </a:xfrm>
        <a:prstGeom prst="rect">
          <a:avLst/>
        </a:prstGeom>
        <a:solidFill>
          <a:schemeClr val="accent6">
            <a:lumMod val="60000"/>
            <a:lumOff val="4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US" sz="1700" b="0" i="0" kern="1200" dirty="0">
              <a:latin typeface="Arial" panose="020B0604020202020204" pitchFamily="34" charset="0"/>
              <a:cs typeface="Arial" panose="020B0604020202020204" pitchFamily="34" charset="0"/>
            </a:rPr>
            <a:t>Lack of finances to purchase equipment, software, and maintenance may slow down or prevent implementation, especially in the public sector and the NHS (NHS England, 2023).</a:t>
          </a:r>
          <a:endParaRPr lang="en-IN" sz="1700" kern="1200" dirty="0">
            <a:latin typeface="Arial" panose="020B0604020202020204" pitchFamily="34" charset="0"/>
            <a:cs typeface="Arial" panose="020B0604020202020204" pitchFamily="34" charset="0"/>
          </a:endParaRPr>
        </a:p>
      </dsp:txBody>
      <dsp:txXfrm>
        <a:off x="4793691" y="1400496"/>
        <a:ext cx="2100093" cy="3639870"/>
      </dsp:txXfrm>
    </dsp:sp>
    <dsp:sp modelId="{6BF6FC72-0D45-4116-93FD-ACBEEE19B905}">
      <dsp:nvSpPr>
        <dsp:cNvPr id="0" name=""/>
        <dsp:cNvSpPr/>
      </dsp:nvSpPr>
      <dsp:spPr>
        <a:xfrm>
          <a:off x="7187798" y="591944"/>
          <a:ext cx="2100093" cy="808552"/>
        </a:xfrm>
        <a:prstGeom prst="rect">
          <a:avLst/>
        </a:prstGeom>
        <a:solidFill>
          <a:schemeClr val="bg1">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Arial" panose="020B0604020202020204" pitchFamily="34" charset="0"/>
              <a:cs typeface="Arial" panose="020B0604020202020204" pitchFamily="34" charset="0"/>
            </a:rPr>
            <a:t>Policy and Regulation:</a:t>
          </a:r>
          <a:endParaRPr lang="en-IN" sz="1700" kern="1200" dirty="0">
            <a:latin typeface="Arial" panose="020B0604020202020204" pitchFamily="34" charset="0"/>
            <a:cs typeface="Arial" panose="020B0604020202020204" pitchFamily="34" charset="0"/>
          </a:endParaRPr>
        </a:p>
      </dsp:txBody>
      <dsp:txXfrm>
        <a:off x="7187798" y="591944"/>
        <a:ext cx="2100093" cy="808552"/>
      </dsp:txXfrm>
    </dsp:sp>
    <dsp:sp modelId="{DF740F84-4DA7-4CC6-B5AC-D54CA4DA72FC}">
      <dsp:nvSpPr>
        <dsp:cNvPr id="0" name=""/>
        <dsp:cNvSpPr/>
      </dsp:nvSpPr>
      <dsp:spPr>
        <a:xfrm>
          <a:off x="7187798" y="1400496"/>
          <a:ext cx="2100093" cy="3639870"/>
        </a:xfrm>
        <a:prstGeom prst="rect">
          <a:avLst/>
        </a:prstGeom>
        <a:solidFill>
          <a:schemeClr val="bg1">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US" sz="1700" b="0" i="0" kern="1200" dirty="0">
              <a:latin typeface="Arial" panose="020B0604020202020204" pitchFamily="34" charset="0"/>
              <a:cs typeface="Arial" panose="020B0604020202020204" pitchFamily="34" charset="0"/>
            </a:rPr>
            <a:t>not clearly understand national policies, lack of clear data governance, and slow regulatory approval processes can potentially cause uncertainty and slow down the adoption of digital health innovations (</a:t>
          </a:r>
          <a:r>
            <a:rPr lang="en-US" sz="1700" b="0" i="0" kern="1200" dirty="0" err="1">
              <a:latin typeface="Arial" panose="020B0604020202020204" pitchFamily="34" charset="0"/>
              <a:cs typeface="Arial" panose="020B0604020202020204" pitchFamily="34" charset="0"/>
            </a:rPr>
            <a:t>ARTNeT</a:t>
          </a:r>
          <a:r>
            <a:rPr lang="en-US" sz="1700" b="0" i="0" kern="1200" dirty="0">
              <a:latin typeface="Arial" panose="020B0604020202020204" pitchFamily="34" charset="0"/>
              <a:cs typeface="Arial" panose="020B0604020202020204" pitchFamily="34" charset="0"/>
            </a:rPr>
            <a:t>, 2023).</a:t>
          </a:r>
          <a:endParaRPr lang="en-IN" sz="1700" kern="1200" dirty="0">
            <a:latin typeface="Arial" panose="020B0604020202020204" pitchFamily="34" charset="0"/>
            <a:cs typeface="Arial" panose="020B0604020202020204" pitchFamily="34" charset="0"/>
          </a:endParaRPr>
        </a:p>
      </dsp:txBody>
      <dsp:txXfrm>
        <a:off x="7187798" y="1400496"/>
        <a:ext cx="2100093" cy="3639870"/>
      </dsp:txXfrm>
    </dsp:sp>
    <dsp:sp modelId="{DEC04634-6DB4-4686-88D9-E5662AD83490}">
      <dsp:nvSpPr>
        <dsp:cNvPr id="0" name=""/>
        <dsp:cNvSpPr/>
      </dsp:nvSpPr>
      <dsp:spPr>
        <a:xfrm>
          <a:off x="9581904" y="591944"/>
          <a:ext cx="2100093" cy="808552"/>
        </a:xfrm>
        <a:prstGeom prst="rect">
          <a:avLst/>
        </a:prstGeom>
        <a:solidFill>
          <a:schemeClr val="accent2">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Arial" panose="020B0604020202020204" pitchFamily="34" charset="0"/>
              <a:cs typeface="Arial" panose="020B0604020202020204" pitchFamily="34" charset="0"/>
            </a:rPr>
            <a:t>Equity and Inclusion: </a:t>
          </a:r>
          <a:endParaRPr lang="en-IN" sz="1700" kern="1200" dirty="0">
            <a:latin typeface="Arial" panose="020B0604020202020204" pitchFamily="34" charset="0"/>
            <a:cs typeface="Arial" panose="020B0604020202020204" pitchFamily="34" charset="0"/>
          </a:endParaRPr>
        </a:p>
      </dsp:txBody>
      <dsp:txXfrm>
        <a:off x="9581904" y="591944"/>
        <a:ext cx="2100093" cy="808552"/>
      </dsp:txXfrm>
    </dsp:sp>
    <dsp:sp modelId="{2C2207BB-96FA-49DD-9AA3-90047DCE8D88}">
      <dsp:nvSpPr>
        <dsp:cNvPr id="0" name=""/>
        <dsp:cNvSpPr/>
      </dsp:nvSpPr>
      <dsp:spPr>
        <a:xfrm>
          <a:off x="9581904" y="1400496"/>
          <a:ext cx="2100093" cy="3639870"/>
        </a:xfrm>
        <a:prstGeom prst="rect">
          <a:avLst/>
        </a:prstGeom>
        <a:solidFill>
          <a:schemeClr val="accent2">
            <a:lumMod val="60000"/>
            <a:lumOff val="4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US" sz="1700" b="0" i="0" kern="1200" dirty="0">
              <a:latin typeface="Arial" panose="020B0604020202020204" pitchFamily="34" charset="0"/>
              <a:cs typeface="Arial" panose="020B0604020202020204" pitchFamily="34" charset="0"/>
            </a:rPr>
            <a:t>Digital health can exacerbate health inequalities unless it is planned and delivered</a:t>
          </a:r>
          <a:endParaRPr lang="en-IN" sz="1700" kern="1200" dirty="0">
            <a:latin typeface="Arial" panose="020B0604020202020204" pitchFamily="34" charset="0"/>
            <a:cs typeface="Arial" panose="020B0604020202020204" pitchFamily="34" charset="0"/>
          </a:endParaRPr>
        </a:p>
      </dsp:txBody>
      <dsp:txXfrm>
        <a:off x="9581904" y="1400496"/>
        <a:ext cx="2100093" cy="363987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2A04A9-9110-47D6-85AE-1F8791CB1F38}">
      <dsp:nvSpPr>
        <dsp:cNvPr id="0" name=""/>
        <dsp:cNvSpPr/>
      </dsp:nvSpPr>
      <dsp:spPr>
        <a:xfrm rot="5400000">
          <a:off x="7817530" y="-3367401"/>
          <a:ext cx="793337" cy="773101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i="0" kern="1200" dirty="0">
              <a:latin typeface="Arial" panose="020B0604020202020204" pitchFamily="34" charset="0"/>
              <a:cs typeface="Arial" panose="020B0604020202020204" pitchFamily="34" charset="0"/>
            </a:rPr>
            <a:t>NICE recommend that digital health products should be piloted and co-designed with the participation of patients, carers, and frontline staff so that they would be acceptable in practice as well as accessible to all (NICE, 2023).</a:t>
          </a:r>
          <a:endParaRPr lang="en-IN" sz="1600" kern="1200" dirty="0">
            <a:latin typeface="Arial" panose="020B0604020202020204" pitchFamily="34" charset="0"/>
            <a:cs typeface="Arial" panose="020B0604020202020204" pitchFamily="34" charset="0"/>
          </a:endParaRPr>
        </a:p>
      </dsp:txBody>
      <dsp:txXfrm rot="-5400000">
        <a:off x="4348693" y="140164"/>
        <a:ext cx="7692283" cy="715881"/>
      </dsp:txXfrm>
    </dsp:sp>
    <dsp:sp modelId="{30BBF911-8CCF-4D12-BE73-1F9A9625478A}">
      <dsp:nvSpPr>
        <dsp:cNvPr id="0" name=""/>
        <dsp:cNvSpPr/>
      </dsp:nvSpPr>
      <dsp:spPr>
        <a:xfrm>
          <a:off x="0" y="2268"/>
          <a:ext cx="4348693" cy="9916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0" i="0" kern="1200" dirty="0">
              <a:latin typeface="Arial" panose="020B0604020202020204" pitchFamily="34" charset="0"/>
              <a:cs typeface="Arial" panose="020B0604020202020204" pitchFamily="34" charset="0"/>
            </a:rPr>
            <a:t>Co-Design and User Involvement:</a:t>
          </a:r>
          <a:endParaRPr lang="en-IN" sz="2900" kern="1200" dirty="0">
            <a:latin typeface="Arial" panose="020B0604020202020204" pitchFamily="34" charset="0"/>
            <a:cs typeface="Arial" panose="020B0604020202020204" pitchFamily="34" charset="0"/>
          </a:endParaRPr>
        </a:p>
      </dsp:txBody>
      <dsp:txXfrm>
        <a:off x="48409" y="50677"/>
        <a:ext cx="4251875" cy="894853"/>
      </dsp:txXfrm>
    </dsp:sp>
    <dsp:sp modelId="{6010518E-56BD-4E5B-971E-567BFA1B1041}">
      <dsp:nvSpPr>
        <dsp:cNvPr id="0" name=""/>
        <dsp:cNvSpPr/>
      </dsp:nvSpPr>
      <dsp:spPr>
        <a:xfrm rot="5400000">
          <a:off x="7817530" y="-2326146"/>
          <a:ext cx="793337" cy="7731011"/>
        </a:xfrm>
        <a:prstGeom prst="round2SameRect">
          <a:avLst/>
        </a:prstGeom>
        <a:solidFill>
          <a:schemeClr val="tx2">
            <a:lumMod val="60000"/>
            <a:lumOff val="4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i="0" kern="1200" dirty="0">
              <a:latin typeface="Arial" panose="020B0604020202020204" pitchFamily="34" charset="0"/>
              <a:cs typeface="Arial" panose="020B0604020202020204" pitchFamily="34" charset="0"/>
            </a:rPr>
            <a:t>Ongoing patient- and professionally designed training and readily accessible support pathways are imperative to establish digital confidence and enduring engagement (Nascimento et al., 2023)</a:t>
          </a:r>
          <a:endParaRPr lang="en-IN" sz="1600" kern="1200" dirty="0">
            <a:latin typeface="Arial" panose="020B0604020202020204" pitchFamily="34" charset="0"/>
            <a:cs typeface="Arial" panose="020B0604020202020204" pitchFamily="34" charset="0"/>
          </a:endParaRPr>
        </a:p>
      </dsp:txBody>
      <dsp:txXfrm rot="-5400000">
        <a:off x="4348693" y="1181419"/>
        <a:ext cx="7692283" cy="715881"/>
      </dsp:txXfrm>
    </dsp:sp>
    <dsp:sp modelId="{9CD9FD39-BDFE-41DC-BA6A-52C4750F2455}">
      <dsp:nvSpPr>
        <dsp:cNvPr id="0" name=""/>
        <dsp:cNvSpPr/>
      </dsp:nvSpPr>
      <dsp:spPr>
        <a:xfrm>
          <a:off x="0" y="1043523"/>
          <a:ext cx="4348693" cy="991671"/>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0" i="0" kern="1200" dirty="0">
              <a:latin typeface="Arial" panose="020B0604020202020204" pitchFamily="34" charset="0"/>
              <a:cs typeface="Arial" panose="020B0604020202020204" pitchFamily="34" charset="0"/>
            </a:rPr>
            <a:t>Comprehensive Training and Support: </a:t>
          </a:r>
          <a:endParaRPr lang="en-IN" sz="2900" kern="1200" dirty="0">
            <a:latin typeface="Arial" panose="020B0604020202020204" pitchFamily="34" charset="0"/>
            <a:cs typeface="Arial" panose="020B0604020202020204" pitchFamily="34" charset="0"/>
          </a:endParaRPr>
        </a:p>
      </dsp:txBody>
      <dsp:txXfrm>
        <a:off x="48409" y="1091932"/>
        <a:ext cx="4251875" cy="894853"/>
      </dsp:txXfrm>
    </dsp:sp>
    <dsp:sp modelId="{087999ED-554F-4441-B883-6FFC065C64D4}">
      <dsp:nvSpPr>
        <dsp:cNvPr id="0" name=""/>
        <dsp:cNvSpPr/>
      </dsp:nvSpPr>
      <dsp:spPr>
        <a:xfrm rot="5400000">
          <a:off x="7817530" y="-1284890"/>
          <a:ext cx="793337" cy="7731011"/>
        </a:xfrm>
        <a:prstGeom prst="round2SameRect">
          <a:avLst/>
        </a:prstGeom>
        <a:solidFill>
          <a:schemeClr val="accent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i="0" kern="1200" dirty="0">
              <a:latin typeface="Arial" panose="020B0604020202020204" pitchFamily="34" charset="0"/>
              <a:cs typeface="Arial" panose="020B0604020202020204" pitchFamily="34" charset="0"/>
            </a:rPr>
            <a:t>gov.uk emphasizes robust data protection, transparent privacy policies, and an explicit regulatory approach to facilitate trust and safe use of digital health (GOV.UK, 2023).</a:t>
          </a:r>
          <a:endParaRPr lang="en-IN" sz="1600" kern="1200" dirty="0">
            <a:latin typeface="Arial" panose="020B0604020202020204" pitchFamily="34" charset="0"/>
            <a:cs typeface="Arial" panose="020B0604020202020204" pitchFamily="34" charset="0"/>
          </a:endParaRPr>
        </a:p>
      </dsp:txBody>
      <dsp:txXfrm rot="-5400000">
        <a:off x="4348693" y="2222675"/>
        <a:ext cx="7692283" cy="715881"/>
      </dsp:txXfrm>
    </dsp:sp>
    <dsp:sp modelId="{6C5EDB87-6C25-4076-ABE2-05269F1FD61D}">
      <dsp:nvSpPr>
        <dsp:cNvPr id="0" name=""/>
        <dsp:cNvSpPr/>
      </dsp:nvSpPr>
      <dsp:spPr>
        <a:xfrm>
          <a:off x="0" y="2084779"/>
          <a:ext cx="4348693" cy="991671"/>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0" i="0" kern="1200" dirty="0">
              <a:latin typeface="Arial" panose="020B0604020202020204" pitchFamily="34" charset="0"/>
              <a:cs typeface="Arial" panose="020B0604020202020204" pitchFamily="34" charset="0"/>
            </a:rPr>
            <a:t>Open Policy and Data Governance: </a:t>
          </a:r>
          <a:endParaRPr lang="en-IN" sz="2900" kern="1200" dirty="0">
            <a:latin typeface="Arial" panose="020B0604020202020204" pitchFamily="34" charset="0"/>
            <a:cs typeface="Arial" panose="020B0604020202020204" pitchFamily="34" charset="0"/>
          </a:endParaRPr>
        </a:p>
      </dsp:txBody>
      <dsp:txXfrm>
        <a:off x="48409" y="2133188"/>
        <a:ext cx="4251875" cy="894853"/>
      </dsp:txXfrm>
    </dsp:sp>
    <dsp:sp modelId="{FEEF8BEF-CAD3-4F8D-9B3C-0EA965C47BB8}">
      <dsp:nvSpPr>
        <dsp:cNvPr id="0" name=""/>
        <dsp:cNvSpPr/>
      </dsp:nvSpPr>
      <dsp:spPr>
        <a:xfrm rot="5400000">
          <a:off x="7817530" y="-243635"/>
          <a:ext cx="793337" cy="7731011"/>
        </a:xfrm>
        <a:prstGeom prst="round2SameRect">
          <a:avLst/>
        </a:prstGeom>
        <a:solidFill>
          <a:schemeClr val="tx1">
            <a:lumMod val="50000"/>
            <a:lumOff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i="0" kern="1200" dirty="0">
              <a:latin typeface="Arial" panose="020B0604020202020204" pitchFamily="34" charset="0"/>
              <a:cs typeface="Arial" panose="020B0604020202020204" pitchFamily="34" charset="0"/>
            </a:rPr>
            <a:t>financing in system integration, equipment, and broadband infrastructure offers end-to-end functionality and equal access to digital health interventions (Yew et al., 2024)</a:t>
          </a:r>
          <a:endParaRPr lang="en-IN" sz="1600" kern="1200" dirty="0">
            <a:latin typeface="Arial" panose="020B0604020202020204" pitchFamily="34" charset="0"/>
            <a:cs typeface="Arial" panose="020B0604020202020204" pitchFamily="34" charset="0"/>
          </a:endParaRPr>
        </a:p>
      </dsp:txBody>
      <dsp:txXfrm rot="-5400000">
        <a:off x="4348693" y="3263930"/>
        <a:ext cx="7692283" cy="715881"/>
      </dsp:txXfrm>
    </dsp:sp>
    <dsp:sp modelId="{D67C4FC1-85E3-4887-A688-1C0213549D7D}">
      <dsp:nvSpPr>
        <dsp:cNvPr id="0" name=""/>
        <dsp:cNvSpPr/>
      </dsp:nvSpPr>
      <dsp:spPr>
        <a:xfrm>
          <a:off x="0" y="3126034"/>
          <a:ext cx="4348693" cy="991671"/>
        </a:xfrm>
        <a:prstGeom prst="roundRect">
          <a:avLst/>
        </a:prstGeom>
        <a:solidFill>
          <a:schemeClr val="tx1">
            <a:lumMod val="65000"/>
            <a:lumOff val="3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0" i="0" kern="1200" dirty="0">
              <a:latin typeface="Arial" panose="020B0604020202020204" pitchFamily="34" charset="0"/>
              <a:cs typeface="Arial" panose="020B0604020202020204" pitchFamily="34" charset="0"/>
            </a:rPr>
            <a:t>Financing infrastructure: </a:t>
          </a:r>
          <a:endParaRPr lang="en-IN" sz="2900" kern="1200" dirty="0">
            <a:latin typeface="Arial" panose="020B0604020202020204" pitchFamily="34" charset="0"/>
            <a:cs typeface="Arial" panose="020B0604020202020204" pitchFamily="34" charset="0"/>
          </a:endParaRPr>
        </a:p>
      </dsp:txBody>
      <dsp:txXfrm>
        <a:off x="48409" y="3174443"/>
        <a:ext cx="4251875" cy="894853"/>
      </dsp:txXfrm>
    </dsp:sp>
    <dsp:sp modelId="{DFF98A34-607D-4153-8795-434E663017AF}">
      <dsp:nvSpPr>
        <dsp:cNvPr id="0" name=""/>
        <dsp:cNvSpPr/>
      </dsp:nvSpPr>
      <dsp:spPr>
        <a:xfrm rot="5400000">
          <a:off x="7817530" y="797620"/>
          <a:ext cx="793337" cy="7731011"/>
        </a:xfrm>
        <a:prstGeom prst="round2SameRect">
          <a:avLst/>
        </a:prstGeom>
        <a:solidFill>
          <a:schemeClr val="accent6">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i="0" kern="1200" dirty="0">
              <a:latin typeface="Arial" panose="020B0604020202020204" pitchFamily="34" charset="0"/>
              <a:cs typeface="Arial" panose="020B0604020202020204" pitchFamily="34" charset="0"/>
            </a:rPr>
            <a:t>Targeted inclusion and support for digitally excluded groups such as the elderly, disabled, and those in disadvantaged groups are enabled by NHS England with an aim to enhance digital equity and inclusion in health (NHS England, 2023).</a:t>
          </a:r>
          <a:endParaRPr lang="en-IN" sz="1600" kern="1200" dirty="0">
            <a:latin typeface="Arial" panose="020B0604020202020204" pitchFamily="34" charset="0"/>
            <a:cs typeface="Arial" panose="020B0604020202020204" pitchFamily="34" charset="0"/>
          </a:endParaRPr>
        </a:p>
      </dsp:txBody>
      <dsp:txXfrm rot="-5400000">
        <a:off x="4348693" y="4305185"/>
        <a:ext cx="7692283" cy="715881"/>
      </dsp:txXfrm>
    </dsp:sp>
    <dsp:sp modelId="{713F4EBC-B325-4282-9E52-AD2A9669D917}">
      <dsp:nvSpPr>
        <dsp:cNvPr id="0" name=""/>
        <dsp:cNvSpPr/>
      </dsp:nvSpPr>
      <dsp:spPr>
        <a:xfrm>
          <a:off x="0" y="4167290"/>
          <a:ext cx="4348693" cy="991671"/>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0" i="0" kern="1200" dirty="0">
              <a:latin typeface="Arial" panose="020B0604020202020204" pitchFamily="34" charset="0"/>
              <a:cs typeface="Arial" panose="020B0604020202020204" pitchFamily="34" charset="0"/>
            </a:rPr>
            <a:t>Targeted Insertion Strategies:</a:t>
          </a:r>
          <a:endParaRPr lang="en-IN" sz="2900" kern="1200" dirty="0">
            <a:latin typeface="Arial" panose="020B0604020202020204" pitchFamily="34" charset="0"/>
            <a:cs typeface="Arial" panose="020B0604020202020204" pitchFamily="34" charset="0"/>
          </a:endParaRPr>
        </a:p>
      </dsp:txBody>
      <dsp:txXfrm>
        <a:off x="48409" y="4215699"/>
        <a:ext cx="4251875" cy="89485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87DB12-DA24-40C9-8E19-B5523325FA7A}">
      <dsp:nvSpPr>
        <dsp:cNvPr id="0" name=""/>
        <dsp:cNvSpPr/>
      </dsp:nvSpPr>
      <dsp:spPr>
        <a:xfrm>
          <a:off x="0" y="0"/>
          <a:ext cx="2348508" cy="4524315"/>
        </a:xfrm>
        <a:prstGeom prst="roundRect">
          <a:avLst>
            <a:gd name="adj" fmla="val 10000"/>
          </a:avLst>
        </a:prstGeom>
        <a:solidFill>
          <a:srgbClr val="009ED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1">
          <a:noAutofit/>
        </a:bodyPr>
        <a:lstStyle/>
        <a:p>
          <a:pPr marL="0" lvl="0" indent="0" algn="l" defTabSz="666750">
            <a:lnSpc>
              <a:spcPct val="90000"/>
            </a:lnSpc>
            <a:spcBef>
              <a:spcPct val="0"/>
            </a:spcBef>
            <a:spcAft>
              <a:spcPct val="35000"/>
            </a:spcAft>
            <a:buNone/>
          </a:pPr>
          <a:r>
            <a:rPr lang="en-US" sz="1500" b="1" i="0" kern="1200" dirty="0">
              <a:latin typeface="Arial" panose="020B0604020202020204" pitchFamily="34" charset="0"/>
              <a:cs typeface="Arial" panose="020B0604020202020204" pitchFamily="34" charset="0"/>
            </a:rPr>
            <a:t>Comprehensive Training:</a:t>
          </a:r>
          <a:endParaRPr lang="en-IN" sz="1500" b="1"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US" sz="1200" b="0" i="0" kern="1200" dirty="0">
              <a:latin typeface="Arial" panose="020B0604020202020204" pitchFamily="34" charset="0"/>
              <a:cs typeface="Arial" panose="020B0604020202020204" pitchFamily="34" charset="0"/>
            </a:rPr>
            <a:t>Clinicians require intensive training and continuous education to use digital technologies confidently in clinical practice (Prodan et al., 2022).</a:t>
          </a:r>
          <a:endParaRPr lang="en-IN" sz="1200" kern="1200" dirty="0">
            <a:latin typeface="Arial" panose="020B0604020202020204" pitchFamily="34" charset="0"/>
            <a:cs typeface="Arial" panose="020B0604020202020204" pitchFamily="34" charset="0"/>
          </a:endParaRPr>
        </a:p>
      </dsp:txBody>
      <dsp:txXfrm>
        <a:off x="0" y="1809726"/>
        <a:ext cx="2348508" cy="1809726"/>
      </dsp:txXfrm>
    </dsp:sp>
    <dsp:sp modelId="{41ECAFC7-5ADB-4E8C-A161-3EAC61003E0F}">
      <dsp:nvSpPr>
        <dsp:cNvPr id="0" name=""/>
        <dsp:cNvSpPr/>
      </dsp:nvSpPr>
      <dsp:spPr>
        <a:xfrm>
          <a:off x="420955" y="271458"/>
          <a:ext cx="1506596" cy="1506596"/>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0000" r="-2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14F89C-3716-4486-9356-3DBEC8000689}">
      <dsp:nvSpPr>
        <dsp:cNvPr id="0" name=""/>
        <dsp:cNvSpPr/>
      </dsp:nvSpPr>
      <dsp:spPr>
        <a:xfrm>
          <a:off x="2418963" y="0"/>
          <a:ext cx="2348508" cy="4524315"/>
        </a:xfrm>
        <a:prstGeom prst="roundRect">
          <a:avLst>
            <a:gd name="adj" fmla="val 1000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1">
          <a:noAutofit/>
        </a:bodyPr>
        <a:lstStyle/>
        <a:p>
          <a:pPr marL="0" lvl="0" indent="0" algn="l" defTabSz="666750">
            <a:lnSpc>
              <a:spcPct val="90000"/>
            </a:lnSpc>
            <a:spcBef>
              <a:spcPct val="0"/>
            </a:spcBef>
            <a:spcAft>
              <a:spcPct val="35000"/>
            </a:spcAft>
            <a:buNone/>
          </a:pPr>
          <a:r>
            <a:rPr lang="en-US" sz="1500" b="1" i="0" kern="1200" dirty="0">
              <a:latin typeface="Arial" panose="020B0604020202020204" pitchFamily="34" charset="0"/>
              <a:cs typeface="Arial" panose="020B0604020202020204" pitchFamily="34" charset="0"/>
            </a:rPr>
            <a:t>Clinical Integration: </a:t>
          </a:r>
          <a:endParaRPr lang="en-IN" sz="1500" b="1"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US" sz="1200" b="0" i="0" kern="1200" dirty="0">
              <a:latin typeface="Arial" panose="020B0604020202020204" pitchFamily="34" charset="0"/>
              <a:cs typeface="Arial" panose="020B0604020202020204" pitchFamily="34" charset="0"/>
            </a:rPr>
            <a:t>Digital treatments should be aligned with existing clinical guidelines and care pathways to be useful and acceptable (NICE, 2023).</a:t>
          </a:r>
          <a:endParaRPr lang="en-IN" sz="1200" kern="1200" dirty="0">
            <a:latin typeface="Arial" panose="020B0604020202020204" pitchFamily="34" charset="0"/>
            <a:cs typeface="Arial" panose="020B0604020202020204" pitchFamily="34" charset="0"/>
          </a:endParaRPr>
        </a:p>
      </dsp:txBody>
      <dsp:txXfrm>
        <a:off x="2418963" y="1809726"/>
        <a:ext cx="2348508" cy="1809726"/>
      </dsp:txXfrm>
    </dsp:sp>
    <dsp:sp modelId="{41EED56E-C384-4AD3-9CE7-28230D196DB1}">
      <dsp:nvSpPr>
        <dsp:cNvPr id="0" name=""/>
        <dsp:cNvSpPr/>
      </dsp:nvSpPr>
      <dsp:spPr>
        <a:xfrm>
          <a:off x="2839919" y="271458"/>
          <a:ext cx="1506596" cy="150659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2000" r="-2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129EC1-4168-4F80-8CB3-BC567C410FFE}">
      <dsp:nvSpPr>
        <dsp:cNvPr id="0" name=""/>
        <dsp:cNvSpPr/>
      </dsp:nvSpPr>
      <dsp:spPr>
        <a:xfrm>
          <a:off x="4837926" y="0"/>
          <a:ext cx="2348508" cy="4524315"/>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1">
          <a:noAutofit/>
        </a:bodyPr>
        <a:lstStyle/>
        <a:p>
          <a:pPr marL="0" lvl="0" indent="0" algn="l" defTabSz="666750">
            <a:lnSpc>
              <a:spcPct val="90000"/>
            </a:lnSpc>
            <a:spcBef>
              <a:spcPct val="0"/>
            </a:spcBef>
            <a:spcAft>
              <a:spcPct val="35000"/>
            </a:spcAft>
            <a:buNone/>
          </a:pPr>
          <a:r>
            <a:rPr lang="en-US" sz="1500" b="1" i="0" kern="1200" dirty="0">
              <a:latin typeface="Arial" panose="020B0604020202020204" pitchFamily="34" charset="0"/>
              <a:cs typeface="Arial" panose="020B0604020202020204" pitchFamily="34" charset="0"/>
            </a:rPr>
            <a:t>Interdisciplinary Collaboration:</a:t>
          </a:r>
          <a:endParaRPr lang="en-IN" sz="1500" b="1"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US" sz="1200" b="0" i="0" kern="1200" dirty="0">
              <a:latin typeface="Arial" panose="020B0604020202020204" pitchFamily="34" charset="0"/>
              <a:cs typeface="Arial" panose="020B0604020202020204" pitchFamily="34" charset="0"/>
            </a:rPr>
            <a:t>Interprofessional collaboration among clinicians, IT specialists, and management enables problem-solving and smooth.</a:t>
          </a:r>
          <a:endParaRPr lang="en-IN" sz="1200" kern="1200" dirty="0">
            <a:latin typeface="Arial" panose="020B0604020202020204" pitchFamily="34" charset="0"/>
            <a:cs typeface="Arial" panose="020B0604020202020204" pitchFamily="34" charset="0"/>
          </a:endParaRPr>
        </a:p>
      </dsp:txBody>
      <dsp:txXfrm>
        <a:off x="4837926" y="1809726"/>
        <a:ext cx="2348508" cy="1809726"/>
      </dsp:txXfrm>
    </dsp:sp>
    <dsp:sp modelId="{9608436F-2564-49B6-AB1E-1FF7B1781AEF}">
      <dsp:nvSpPr>
        <dsp:cNvPr id="0" name=""/>
        <dsp:cNvSpPr/>
      </dsp:nvSpPr>
      <dsp:spPr>
        <a:xfrm>
          <a:off x="5258882" y="271458"/>
          <a:ext cx="1506596" cy="1506596"/>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34000" r="-3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9F26663-82EB-4A13-B39C-3B5138D40B93}">
      <dsp:nvSpPr>
        <dsp:cNvPr id="0" name=""/>
        <dsp:cNvSpPr/>
      </dsp:nvSpPr>
      <dsp:spPr>
        <a:xfrm>
          <a:off x="7256890" y="0"/>
          <a:ext cx="2348508" cy="452431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1">
          <a:noAutofit/>
        </a:bodyPr>
        <a:lstStyle/>
        <a:p>
          <a:pPr marL="0" lvl="0" indent="0" algn="l" defTabSz="666750">
            <a:lnSpc>
              <a:spcPct val="90000"/>
            </a:lnSpc>
            <a:spcBef>
              <a:spcPct val="0"/>
            </a:spcBef>
            <a:spcAft>
              <a:spcPct val="35000"/>
            </a:spcAft>
            <a:buNone/>
          </a:pPr>
          <a:r>
            <a:rPr lang="en-US" sz="1500" b="1" i="0" kern="1200" dirty="0">
              <a:latin typeface="Arial" panose="020B0604020202020204" pitchFamily="34" charset="0"/>
              <a:cs typeface="Arial" panose="020B0604020202020204" pitchFamily="34" charset="0"/>
            </a:rPr>
            <a:t>Workflow Compatibility:</a:t>
          </a:r>
          <a:endParaRPr lang="en-IN" sz="1500" b="1"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US" sz="1200" b="0" i="0" kern="1200" dirty="0">
              <a:latin typeface="Arial" panose="020B0604020202020204" pitchFamily="34" charset="0"/>
              <a:cs typeface="Arial" panose="020B0604020202020204" pitchFamily="34" charset="0"/>
            </a:rPr>
            <a:t>Digital technologies need to complement instead of interfering with healthcare professionals' workflows to reduce resistance and increase utility (Prodan et al., 2022).</a:t>
          </a:r>
          <a:endParaRPr lang="en-IN" sz="1200" kern="1200" dirty="0">
            <a:latin typeface="Arial" panose="020B0604020202020204" pitchFamily="34" charset="0"/>
            <a:cs typeface="Arial" panose="020B0604020202020204" pitchFamily="34" charset="0"/>
          </a:endParaRPr>
        </a:p>
      </dsp:txBody>
      <dsp:txXfrm>
        <a:off x="7256890" y="1809726"/>
        <a:ext cx="2348508" cy="1809726"/>
      </dsp:txXfrm>
    </dsp:sp>
    <dsp:sp modelId="{BC2A7158-80F6-4CEC-9A5D-B94394B3122B}">
      <dsp:nvSpPr>
        <dsp:cNvPr id="0" name=""/>
        <dsp:cNvSpPr/>
      </dsp:nvSpPr>
      <dsp:spPr>
        <a:xfrm>
          <a:off x="7677846" y="271458"/>
          <a:ext cx="1506596" cy="1506596"/>
        </a:xfrm>
        <a:prstGeom prst="ellipse">
          <a:avLst/>
        </a:prstGeom>
        <a:blipFill>
          <a:blip xmlns:r="http://schemas.openxmlformats.org/officeDocument/2006/relationships" r:embed="rId4">
            <a:extLst>
              <a:ext uri="{96DAC541-7B7A-43D3-8B79-37D633B846F1}">
                <asvg:svgBlip xmlns:asvg="http://schemas.microsoft.com/office/drawing/2016/SVG/main" r:embed="rId5"/>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8ACF37-3507-4A9F-8FE7-5BB89E36EBCD}">
      <dsp:nvSpPr>
        <dsp:cNvPr id="0" name=""/>
        <dsp:cNvSpPr/>
      </dsp:nvSpPr>
      <dsp:spPr>
        <a:xfrm>
          <a:off x="9675853" y="0"/>
          <a:ext cx="2348508" cy="4524315"/>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1">
          <a:noAutofit/>
        </a:bodyPr>
        <a:lstStyle/>
        <a:p>
          <a:pPr marL="0" lvl="0" indent="0" algn="l" defTabSz="666750">
            <a:lnSpc>
              <a:spcPct val="90000"/>
            </a:lnSpc>
            <a:spcBef>
              <a:spcPct val="0"/>
            </a:spcBef>
            <a:spcAft>
              <a:spcPct val="35000"/>
            </a:spcAft>
            <a:buNone/>
          </a:pPr>
          <a:r>
            <a:rPr lang="en-US" sz="1500" b="1" i="0" kern="1200" dirty="0">
              <a:latin typeface="Arial" panose="020B0604020202020204" pitchFamily="34" charset="0"/>
              <a:cs typeface="Arial" panose="020B0604020202020204" pitchFamily="34" charset="0"/>
            </a:rPr>
            <a:t>Evidence of Effectiveness:</a:t>
          </a:r>
          <a:endParaRPr lang="en-IN" sz="1500" b="1"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US" sz="1200" b="0" i="0" kern="1200" dirty="0">
              <a:latin typeface="Arial" panose="020B0604020202020204" pitchFamily="34" charset="0"/>
              <a:cs typeface="Arial" panose="020B0604020202020204" pitchFamily="34" charset="0"/>
            </a:rPr>
            <a:t>Offering clinical benefits through good evidence encourages professional adoption and sustained use (NICE, 2023).</a:t>
          </a:r>
          <a:endParaRPr lang="en-IN" sz="1200" kern="1200" dirty="0">
            <a:latin typeface="Arial" panose="020B0604020202020204" pitchFamily="34" charset="0"/>
            <a:cs typeface="Arial" panose="020B0604020202020204" pitchFamily="34" charset="0"/>
          </a:endParaRPr>
        </a:p>
      </dsp:txBody>
      <dsp:txXfrm>
        <a:off x="9675853" y="1809726"/>
        <a:ext cx="2348508" cy="1809726"/>
      </dsp:txXfrm>
    </dsp:sp>
    <dsp:sp modelId="{7E20F1B9-BACD-42F3-B85B-E9E126D845E1}">
      <dsp:nvSpPr>
        <dsp:cNvPr id="0" name=""/>
        <dsp:cNvSpPr/>
      </dsp:nvSpPr>
      <dsp:spPr>
        <a:xfrm>
          <a:off x="10096809" y="271458"/>
          <a:ext cx="1506596" cy="1506596"/>
        </a:xfrm>
        <a:prstGeom prst="ellipse">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l="-26000" r="-2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F1FCEA-62E1-47A4-9F47-BFBFDEA81DE9}">
      <dsp:nvSpPr>
        <dsp:cNvPr id="0" name=""/>
        <dsp:cNvSpPr/>
      </dsp:nvSpPr>
      <dsp:spPr>
        <a:xfrm>
          <a:off x="480974" y="3619452"/>
          <a:ext cx="11062413" cy="678647"/>
        </a:xfrm>
        <a:prstGeom prst="leftRight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875A33-D99C-48AA-B35D-7B541E2092EC}">
      <dsp:nvSpPr>
        <dsp:cNvPr id="0" name=""/>
        <dsp:cNvSpPr/>
      </dsp:nvSpPr>
      <dsp:spPr>
        <a:xfrm>
          <a:off x="0" y="100410"/>
          <a:ext cx="7461985" cy="4913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dirty="0">
              <a:latin typeface="Arial" panose="020B0604020202020204" pitchFamily="34" charset="0"/>
              <a:cs typeface="Arial" panose="020B0604020202020204" pitchFamily="34" charset="0"/>
            </a:rPr>
            <a:t>Reliable Infrastructure: </a:t>
          </a:r>
          <a:endParaRPr lang="en-IN" sz="2100" kern="1200" dirty="0">
            <a:latin typeface="Arial" panose="020B0604020202020204" pitchFamily="34" charset="0"/>
            <a:cs typeface="Arial" panose="020B0604020202020204" pitchFamily="34" charset="0"/>
          </a:endParaRPr>
        </a:p>
      </dsp:txBody>
      <dsp:txXfrm>
        <a:off x="23988" y="124398"/>
        <a:ext cx="7414009" cy="443423"/>
      </dsp:txXfrm>
    </dsp:sp>
    <dsp:sp modelId="{3DFC7E4A-43CD-4FC6-B8C6-E64EB6510F71}">
      <dsp:nvSpPr>
        <dsp:cNvPr id="0" name=""/>
        <dsp:cNvSpPr/>
      </dsp:nvSpPr>
      <dsp:spPr>
        <a:xfrm>
          <a:off x="0" y="591810"/>
          <a:ext cx="7461985" cy="4781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918"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0" i="0" kern="1200" dirty="0">
              <a:latin typeface="Arial" panose="020B0604020202020204" pitchFamily="34" charset="0"/>
              <a:cs typeface="Arial" panose="020B0604020202020204" pitchFamily="34" charset="0"/>
            </a:rPr>
            <a:t>Stable internet connectivity, modern hardware, and compatible software are needed for effective digital health deployment.</a:t>
          </a:r>
          <a:endParaRPr lang="en-IN" sz="1600" kern="1200" dirty="0">
            <a:latin typeface="Arial" panose="020B0604020202020204" pitchFamily="34" charset="0"/>
            <a:cs typeface="Arial" panose="020B0604020202020204" pitchFamily="34" charset="0"/>
          </a:endParaRPr>
        </a:p>
      </dsp:txBody>
      <dsp:txXfrm>
        <a:off x="0" y="591810"/>
        <a:ext cx="7461985" cy="478170"/>
      </dsp:txXfrm>
    </dsp:sp>
    <dsp:sp modelId="{D0ADF2B4-6EA1-45EA-B5CC-A37987C449CD}">
      <dsp:nvSpPr>
        <dsp:cNvPr id="0" name=""/>
        <dsp:cNvSpPr/>
      </dsp:nvSpPr>
      <dsp:spPr>
        <a:xfrm>
          <a:off x="0" y="1069980"/>
          <a:ext cx="7461985" cy="491399"/>
        </a:xfrm>
        <a:prstGeom prst="roundRect">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dirty="0">
              <a:latin typeface="Arial" panose="020B0604020202020204" pitchFamily="34" charset="0"/>
              <a:cs typeface="Arial" panose="020B0604020202020204" pitchFamily="34" charset="0"/>
            </a:rPr>
            <a:t>Data Privacy and Security:</a:t>
          </a:r>
          <a:endParaRPr lang="en-IN" sz="2100" kern="1200" dirty="0">
            <a:latin typeface="Arial" panose="020B0604020202020204" pitchFamily="34" charset="0"/>
            <a:cs typeface="Arial" panose="020B0604020202020204" pitchFamily="34" charset="0"/>
          </a:endParaRPr>
        </a:p>
      </dsp:txBody>
      <dsp:txXfrm>
        <a:off x="23988" y="1093968"/>
        <a:ext cx="7414009" cy="443423"/>
      </dsp:txXfrm>
    </dsp:sp>
    <dsp:sp modelId="{4F571E1A-F528-480D-AD8D-8CF75B87F211}">
      <dsp:nvSpPr>
        <dsp:cNvPr id="0" name=""/>
        <dsp:cNvSpPr/>
      </dsp:nvSpPr>
      <dsp:spPr>
        <a:xfrm>
          <a:off x="0" y="1561380"/>
          <a:ext cx="7461985" cy="4781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918"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0" i="0" kern="1200" dirty="0">
              <a:latin typeface="Arial" panose="020B0604020202020204" pitchFamily="34" charset="0"/>
              <a:cs typeface="Arial" panose="020B0604020202020204" pitchFamily="34" charset="0"/>
            </a:rPr>
            <a:t>Regulation of laws like GDPR and open data governance models increase patient and organizational trust (WHO, 2019).</a:t>
          </a:r>
          <a:endParaRPr lang="en-IN" sz="1600" kern="1200" dirty="0">
            <a:latin typeface="Arial" panose="020B0604020202020204" pitchFamily="34" charset="0"/>
            <a:cs typeface="Arial" panose="020B0604020202020204" pitchFamily="34" charset="0"/>
          </a:endParaRPr>
        </a:p>
      </dsp:txBody>
      <dsp:txXfrm>
        <a:off x="0" y="1561380"/>
        <a:ext cx="7461985" cy="478170"/>
      </dsp:txXfrm>
    </dsp:sp>
    <dsp:sp modelId="{AA7371AE-6253-44C3-BE74-44AD543C787B}">
      <dsp:nvSpPr>
        <dsp:cNvPr id="0" name=""/>
        <dsp:cNvSpPr/>
      </dsp:nvSpPr>
      <dsp:spPr>
        <a:xfrm>
          <a:off x="0" y="2039550"/>
          <a:ext cx="7461985" cy="491399"/>
        </a:xfrm>
        <a:prstGeom prst="roundRect">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dirty="0">
              <a:latin typeface="Arial" panose="020B0604020202020204" pitchFamily="34" charset="0"/>
              <a:cs typeface="Arial" panose="020B0604020202020204" pitchFamily="34" charset="0"/>
            </a:rPr>
            <a:t>Supportive Policies:</a:t>
          </a:r>
          <a:endParaRPr lang="en-IN" sz="2100" kern="1200" dirty="0">
            <a:latin typeface="Arial" panose="020B0604020202020204" pitchFamily="34" charset="0"/>
            <a:cs typeface="Arial" panose="020B0604020202020204" pitchFamily="34" charset="0"/>
          </a:endParaRPr>
        </a:p>
      </dsp:txBody>
      <dsp:txXfrm>
        <a:off x="23988" y="2063538"/>
        <a:ext cx="7414009" cy="443423"/>
      </dsp:txXfrm>
    </dsp:sp>
    <dsp:sp modelId="{D78F6265-51B7-4BB6-8C84-2812FB16A96C}">
      <dsp:nvSpPr>
        <dsp:cNvPr id="0" name=""/>
        <dsp:cNvSpPr/>
      </dsp:nvSpPr>
      <dsp:spPr>
        <a:xfrm>
          <a:off x="0" y="2530950"/>
          <a:ext cx="7461985" cy="4781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918"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0" i="0" kern="1200" dirty="0">
              <a:latin typeface="Arial" panose="020B0604020202020204" pitchFamily="34" charset="0"/>
              <a:cs typeface="Arial" panose="020B0604020202020204" pitchFamily="34" charset="0"/>
            </a:rPr>
            <a:t>National and institutional policies that promote adoption, funding, and scale-up of digital health interventions are evident (WHO, 2019).</a:t>
          </a:r>
          <a:endParaRPr lang="en-IN" sz="1600" kern="1200" dirty="0">
            <a:latin typeface="Arial" panose="020B0604020202020204" pitchFamily="34" charset="0"/>
            <a:cs typeface="Arial" panose="020B0604020202020204" pitchFamily="34" charset="0"/>
          </a:endParaRPr>
        </a:p>
      </dsp:txBody>
      <dsp:txXfrm>
        <a:off x="0" y="2530950"/>
        <a:ext cx="7461985" cy="478170"/>
      </dsp:txXfrm>
    </dsp:sp>
    <dsp:sp modelId="{2E221BBF-500D-4892-A24A-E18572792186}">
      <dsp:nvSpPr>
        <dsp:cNvPr id="0" name=""/>
        <dsp:cNvSpPr/>
      </dsp:nvSpPr>
      <dsp:spPr>
        <a:xfrm>
          <a:off x="0" y="3009120"/>
          <a:ext cx="7461985" cy="491399"/>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dirty="0">
              <a:latin typeface="Arial" panose="020B0604020202020204" pitchFamily="34" charset="0"/>
              <a:cs typeface="Arial" panose="020B0604020202020204" pitchFamily="34" charset="0"/>
            </a:rPr>
            <a:t>Equity and Inclusion:</a:t>
          </a:r>
          <a:endParaRPr lang="en-IN" sz="2100" kern="1200" dirty="0">
            <a:latin typeface="Arial" panose="020B0604020202020204" pitchFamily="34" charset="0"/>
            <a:cs typeface="Arial" panose="020B0604020202020204" pitchFamily="34" charset="0"/>
          </a:endParaRPr>
        </a:p>
      </dsp:txBody>
      <dsp:txXfrm>
        <a:off x="23988" y="3033108"/>
        <a:ext cx="7414009" cy="443423"/>
      </dsp:txXfrm>
    </dsp:sp>
    <dsp:sp modelId="{C11C9217-04B5-45CA-913E-AC444FE3B769}">
      <dsp:nvSpPr>
        <dsp:cNvPr id="0" name=""/>
        <dsp:cNvSpPr/>
      </dsp:nvSpPr>
      <dsp:spPr>
        <a:xfrm>
          <a:off x="0" y="3500520"/>
          <a:ext cx="7461985" cy="4781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918"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0" i="0" kern="1200" dirty="0">
              <a:latin typeface="Arial" panose="020B0604020202020204" pitchFamily="34" charset="0"/>
              <a:cs typeface="Arial" panose="020B0604020202020204" pitchFamily="34" charset="0"/>
            </a:rPr>
            <a:t>Strategies to reach digitally excluded groups do not worsen health inequities and promote equitable access (NHS England, 2023).</a:t>
          </a:r>
          <a:endParaRPr lang="en-IN" sz="1600" kern="1200" dirty="0">
            <a:latin typeface="Arial" panose="020B0604020202020204" pitchFamily="34" charset="0"/>
            <a:cs typeface="Arial" panose="020B0604020202020204" pitchFamily="34" charset="0"/>
          </a:endParaRPr>
        </a:p>
      </dsp:txBody>
      <dsp:txXfrm>
        <a:off x="0" y="3500520"/>
        <a:ext cx="7461985" cy="478170"/>
      </dsp:txXfrm>
    </dsp:sp>
    <dsp:sp modelId="{E781EB98-ABA6-4C38-91EF-09B2872A8780}">
      <dsp:nvSpPr>
        <dsp:cNvPr id="0" name=""/>
        <dsp:cNvSpPr/>
      </dsp:nvSpPr>
      <dsp:spPr>
        <a:xfrm>
          <a:off x="0" y="3978690"/>
          <a:ext cx="7461985" cy="491399"/>
        </a:xfrm>
        <a:prstGeom prst="roundRect">
          <a:avLst/>
        </a:prstGeom>
        <a:solidFill>
          <a:srgbClr val="C888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dirty="0">
              <a:latin typeface="Arial" panose="020B0604020202020204" pitchFamily="34" charset="0"/>
              <a:cs typeface="Arial" panose="020B0604020202020204" pitchFamily="34" charset="0"/>
            </a:rPr>
            <a:t>Funding Sustainability: </a:t>
          </a:r>
          <a:endParaRPr lang="en-IN" sz="2100" kern="1200" dirty="0">
            <a:latin typeface="Arial" panose="020B0604020202020204" pitchFamily="34" charset="0"/>
            <a:cs typeface="Arial" panose="020B0604020202020204" pitchFamily="34" charset="0"/>
          </a:endParaRPr>
        </a:p>
      </dsp:txBody>
      <dsp:txXfrm>
        <a:off x="23988" y="4002678"/>
        <a:ext cx="7414009" cy="443423"/>
      </dsp:txXfrm>
    </dsp:sp>
    <dsp:sp modelId="{9ABA7A47-F1DF-42DC-9E0A-5D0F920F7548}">
      <dsp:nvSpPr>
        <dsp:cNvPr id="0" name=""/>
        <dsp:cNvSpPr/>
      </dsp:nvSpPr>
      <dsp:spPr>
        <a:xfrm>
          <a:off x="0" y="4470090"/>
          <a:ext cx="7461985" cy="4781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918"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0" i="0" kern="1200" dirty="0">
              <a:latin typeface="Arial" panose="020B0604020202020204" pitchFamily="34" charset="0"/>
              <a:cs typeface="Arial" panose="020B0604020202020204" pitchFamily="34" charset="0"/>
            </a:rPr>
            <a:t>Sustaining funds for maintenance, upgrading, and training are essential to support intervention sustainability (Aref-Adib et al., 2019).</a:t>
          </a:r>
          <a:endParaRPr lang="en-IN" sz="1600" kern="1200" dirty="0">
            <a:latin typeface="Arial" panose="020B0604020202020204" pitchFamily="34" charset="0"/>
            <a:cs typeface="Arial" panose="020B0604020202020204" pitchFamily="34" charset="0"/>
          </a:endParaRPr>
        </a:p>
      </dsp:txBody>
      <dsp:txXfrm>
        <a:off x="0" y="4470090"/>
        <a:ext cx="7461985" cy="47817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BFE53C-96D3-4734-9776-C276A4AEBE09}">
      <dsp:nvSpPr>
        <dsp:cNvPr id="0" name=""/>
        <dsp:cNvSpPr/>
      </dsp:nvSpPr>
      <dsp:spPr>
        <a:xfrm>
          <a:off x="5248" y="995326"/>
          <a:ext cx="2011886" cy="625783"/>
        </a:xfrm>
        <a:prstGeom prst="rect">
          <a:avLst/>
        </a:prstGeom>
        <a:solidFill>
          <a:schemeClr val="bg1">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i="0" kern="1200" dirty="0">
              <a:latin typeface="Arial" panose="020B0604020202020204" pitchFamily="34" charset="0"/>
              <a:cs typeface="Arial" panose="020B0604020202020204" pitchFamily="34" charset="0"/>
            </a:rPr>
            <a:t>Continuous Monitoring: </a:t>
          </a:r>
          <a:endParaRPr lang="en-IN" sz="1800" b="1" kern="1200" dirty="0">
            <a:latin typeface="Arial" panose="020B0604020202020204" pitchFamily="34" charset="0"/>
            <a:cs typeface="Arial" panose="020B0604020202020204" pitchFamily="34" charset="0"/>
          </a:endParaRPr>
        </a:p>
      </dsp:txBody>
      <dsp:txXfrm>
        <a:off x="5248" y="995326"/>
        <a:ext cx="2011886" cy="625783"/>
      </dsp:txXfrm>
    </dsp:sp>
    <dsp:sp modelId="{39D59A3A-EDBE-4297-ABF2-FFAA69D9E636}">
      <dsp:nvSpPr>
        <dsp:cNvPr id="0" name=""/>
        <dsp:cNvSpPr/>
      </dsp:nvSpPr>
      <dsp:spPr>
        <a:xfrm>
          <a:off x="5248" y="1621109"/>
          <a:ext cx="2011886" cy="3569872"/>
        </a:xfrm>
        <a:prstGeom prst="rect">
          <a:avLst/>
        </a:prstGeom>
        <a:solidFill>
          <a:schemeClr val="bg1">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b="0" i="0" kern="1200" dirty="0">
              <a:latin typeface="Arial" panose="020B0604020202020204" pitchFamily="34" charset="0"/>
              <a:cs typeface="Arial" panose="020B0604020202020204" pitchFamily="34" charset="0"/>
            </a:rPr>
            <a:t>Continuous monitoring of the interaction of the user, clinical performance, and technical operation provides for immediate enhancement (Schramm and Carbon, 2024).</a:t>
          </a:r>
          <a:endParaRPr lang="en-IN" sz="1800" kern="1200" dirty="0">
            <a:latin typeface="Arial" panose="020B0604020202020204" pitchFamily="34" charset="0"/>
            <a:cs typeface="Arial" panose="020B0604020202020204" pitchFamily="34" charset="0"/>
          </a:endParaRPr>
        </a:p>
      </dsp:txBody>
      <dsp:txXfrm>
        <a:off x="5248" y="1621109"/>
        <a:ext cx="2011886" cy="3569872"/>
      </dsp:txXfrm>
    </dsp:sp>
    <dsp:sp modelId="{A4D14CEF-02DB-4DCC-8D73-57B147329659}">
      <dsp:nvSpPr>
        <dsp:cNvPr id="0" name=""/>
        <dsp:cNvSpPr/>
      </dsp:nvSpPr>
      <dsp:spPr>
        <a:xfrm>
          <a:off x="2298799" y="995326"/>
          <a:ext cx="2011886" cy="625783"/>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i="0" kern="1200" dirty="0">
              <a:latin typeface="Arial" panose="020B0604020202020204" pitchFamily="34" charset="0"/>
              <a:cs typeface="Arial" panose="020B0604020202020204" pitchFamily="34" charset="0"/>
            </a:rPr>
            <a:t>Stakeholder Feedback: </a:t>
          </a:r>
          <a:endParaRPr lang="en-IN" sz="1800" b="1" kern="1200" dirty="0">
            <a:latin typeface="Arial" panose="020B0604020202020204" pitchFamily="34" charset="0"/>
            <a:cs typeface="Arial" panose="020B0604020202020204" pitchFamily="34" charset="0"/>
          </a:endParaRPr>
        </a:p>
      </dsp:txBody>
      <dsp:txXfrm>
        <a:off x="2298799" y="995326"/>
        <a:ext cx="2011886" cy="625783"/>
      </dsp:txXfrm>
    </dsp:sp>
    <dsp:sp modelId="{95D475B8-30E4-4B3F-9E52-654C0BF3E56E}">
      <dsp:nvSpPr>
        <dsp:cNvPr id="0" name=""/>
        <dsp:cNvSpPr/>
      </dsp:nvSpPr>
      <dsp:spPr>
        <a:xfrm>
          <a:off x="2298799" y="1621109"/>
          <a:ext cx="2011886" cy="35698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b="0" i="0" kern="1200" dirty="0">
              <a:latin typeface="Arial" panose="020B0604020202020204" pitchFamily="34" charset="0"/>
              <a:cs typeface="Arial" panose="020B0604020202020204" pitchFamily="34" charset="0"/>
            </a:rPr>
            <a:t>Obtaining feedback from clinicians, patients, and IT staff ensures the intervention remains current and easy to use (Prodan et al., 2022).</a:t>
          </a:r>
          <a:endParaRPr lang="en-IN" sz="1800" kern="1200" dirty="0">
            <a:latin typeface="Arial" panose="020B0604020202020204" pitchFamily="34" charset="0"/>
            <a:cs typeface="Arial" panose="020B0604020202020204" pitchFamily="34" charset="0"/>
          </a:endParaRPr>
        </a:p>
      </dsp:txBody>
      <dsp:txXfrm>
        <a:off x="2298799" y="1621109"/>
        <a:ext cx="2011886" cy="3569872"/>
      </dsp:txXfrm>
    </dsp:sp>
    <dsp:sp modelId="{F2251B36-1720-40B9-88D6-45B5956F1A65}">
      <dsp:nvSpPr>
        <dsp:cNvPr id="0" name=""/>
        <dsp:cNvSpPr/>
      </dsp:nvSpPr>
      <dsp:spPr>
        <a:xfrm>
          <a:off x="4592350" y="995326"/>
          <a:ext cx="2011886" cy="625783"/>
        </a:xfrm>
        <a:prstGeom prst="rect">
          <a:avLst/>
        </a:prstGeom>
        <a:solidFill>
          <a:schemeClr val="accent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i="0" kern="1200" dirty="0">
              <a:latin typeface="Arial" panose="020B0604020202020204" pitchFamily="34" charset="0"/>
              <a:cs typeface="Arial" panose="020B0604020202020204" pitchFamily="34" charset="0"/>
            </a:rPr>
            <a:t>Flexibility: </a:t>
          </a:r>
          <a:endParaRPr lang="en-IN" sz="1800" b="1" kern="1200" dirty="0">
            <a:latin typeface="Arial" panose="020B0604020202020204" pitchFamily="34" charset="0"/>
            <a:cs typeface="Arial" panose="020B0604020202020204" pitchFamily="34" charset="0"/>
          </a:endParaRPr>
        </a:p>
      </dsp:txBody>
      <dsp:txXfrm>
        <a:off x="4592350" y="995326"/>
        <a:ext cx="2011886" cy="625783"/>
      </dsp:txXfrm>
    </dsp:sp>
    <dsp:sp modelId="{63138948-5C44-4340-9483-544CC3A5854F}">
      <dsp:nvSpPr>
        <dsp:cNvPr id="0" name=""/>
        <dsp:cNvSpPr/>
      </dsp:nvSpPr>
      <dsp:spPr>
        <a:xfrm>
          <a:off x="4592350" y="1621109"/>
          <a:ext cx="2011886" cy="3569872"/>
        </a:xfrm>
        <a:prstGeom prst="rect">
          <a:avLst/>
        </a:prstGeom>
        <a:solidFill>
          <a:schemeClr val="accent2">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b="0" i="0" kern="1200" dirty="0">
              <a:latin typeface="Arial" panose="020B0604020202020204" pitchFamily="34" charset="0"/>
              <a:cs typeface="Arial" panose="020B0604020202020204" pitchFamily="34" charset="0"/>
            </a:rPr>
            <a:t>Health technologies must be adaptable enough to accommodate changing user needs, technological advancements, and health care environments (NHS England, 2023).</a:t>
          </a:r>
          <a:endParaRPr lang="en-IN" sz="1800" kern="1200" dirty="0">
            <a:latin typeface="Arial" panose="020B0604020202020204" pitchFamily="34" charset="0"/>
            <a:cs typeface="Arial" panose="020B0604020202020204" pitchFamily="34" charset="0"/>
          </a:endParaRPr>
        </a:p>
      </dsp:txBody>
      <dsp:txXfrm>
        <a:off x="4592350" y="1621109"/>
        <a:ext cx="2011886" cy="3569872"/>
      </dsp:txXfrm>
    </dsp:sp>
    <dsp:sp modelId="{EB5C5946-81FF-4688-A34E-F4228FCF4977}">
      <dsp:nvSpPr>
        <dsp:cNvPr id="0" name=""/>
        <dsp:cNvSpPr/>
      </dsp:nvSpPr>
      <dsp:spPr>
        <a:xfrm>
          <a:off x="6885901" y="995326"/>
          <a:ext cx="2011886" cy="625783"/>
        </a:xfrm>
        <a:prstGeom prst="rect">
          <a:avLst/>
        </a:prstGeom>
        <a:solidFill>
          <a:schemeClr val="accent6"/>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i="0" kern="1200" dirty="0">
              <a:latin typeface="Arial" panose="020B0604020202020204" pitchFamily="34" charset="0"/>
              <a:cs typeface="Arial" panose="020B0604020202020204" pitchFamily="34" charset="0"/>
            </a:rPr>
            <a:t>Leadership Commitment: </a:t>
          </a:r>
          <a:endParaRPr lang="en-IN" sz="1800" b="1" kern="1200" dirty="0">
            <a:latin typeface="Arial" panose="020B0604020202020204" pitchFamily="34" charset="0"/>
            <a:cs typeface="Arial" panose="020B0604020202020204" pitchFamily="34" charset="0"/>
          </a:endParaRPr>
        </a:p>
      </dsp:txBody>
      <dsp:txXfrm>
        <a:off x="6885901" y="995326"/>
        <a:ext cx="2011886" cy="625783"/>
      </dsp:txXfrm>
    </dsp:sp>
    <dsp:sp modelId="{EB12E9CA-51B7-4B21-AF05-B3F79205290C}">
      <dsp:nvSpPr>
        <dsp:cNvPr id="0" name=""/>
        <dsp:cNvSpPr/>
      </dsp:nvSpPr>
      <dsp:spPr>
        <a:xfrm>
          <a:off x="6885901" y="1621109"/>
          <a:ext cx="2011886" cy="3569872"/>
        </a:xfrm>
        <a:prstGeom prst="rect">
          <a:avLst/>
        </a:prstGeom>
        <a:solidFill>
          <a:schemeClr val="accent6">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b="0" i="0" kern="1200" dirty="0">
              <a:latin typeface="Arial" panose="020B0604020202020204" pitchFamily="34" charset="0"/>
              <a:cs typeface="Arial" panose="020B0604020202020204" pitchFamily="34" charset="0"/>
            </a:rPr>
            <a:t>Strong leadership drives organizational culture transformation and investment in favor of digital health sustainability (WHO, 2019).</a:t>
          </a:r>
          <a:endParaRPr lang="en-IN" sz="1800" kern="1200" dirty="0">
            <a:latin typeface="Arial" panose="020B0604020202020204" pitchFamily="34" charset="0"/>
            <a:cs typeface="Arial" panose="020B0604020202020204" pitchFamily="34" charset="0"/>
          </a:endParaRPr>
        </a:p>
      </dsp:txBody>
      <dsp:txXfrm>
        <a:off x="6885901" y="1621109"/>
        <a:ext cx="2011886" cy="3569872"/>
      </dsp:txXfrm>
    </dsp:sp>
    <dsp:sp modelId="{0E949607-CAF6-4688-8D05-9A792EB232D8}">
      <dsp:nvSpPr>
        <dsp:cNvPr id="0" name=""/>
        <dsp:cNvSpPr/>
      </dsp:nvSpPr>
      <dsp:spPr>
        <a:xfrm>
          <a:off x="9179452" y="995326"/>
          <a:ext cx="2011886" cy="625783"/>
        </a:xfrm>
        <a:prstGeom prst="rect">
          <a:avLst/>
        </a:prstGeom>
        <a:solidFill>
          <a:schemeClr val="accent4"/>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i="0" kern="1200" dirty="0">
              <a:latin typeface="Arial" panose="020B0604020202020204" pitchFamily="34" charset="0"/>
              <a:cs typeface="Arial" panose="020B0604020202020204" pitchFamily="34" charset="0"/>
            </a:rPr>
            <a:t>Scalability Planning:</a:t>
          </a:r>
          <a:endParaRPr lang="en-IN" sz="1800" b="1" kern="1200" dirty="0">
            <a:latin typeface="Arial" panose="020B0604020202020204" pitchFamily="34" charset="0"/>
            <a:cs typeface="Arial" panose="020B0604020202020204" pitchFamily="34" charset="0"/>
          </a:endParaRPr>
        </a:p>
      </dsp:txBody>
      <dsp:txXfrm>
        <a:off x="9179452" y="995326"/>
        <a:ext cx="2011886" cy="625783"/>
      </dsp:txXfrm>
    </dsp:sp>
    <dsp:sp modelId="{FF93F790-FB24-42DE-95C0-272A3BCC1BF8}">
      <dsp:nvSpPr>
        <dsp:cNvPr id="0" name=""/>
        <dsp:cNvSpPr/>
      </dsp:nvSpPr>
      <dsp:spPr>
        <a:xfrm>
          <a:off x="9179452" y="1621109"/>
          <a:ext cx="2011886" cy="3569872"/>
        </a:xfrm>
        <a:prstGeom prst="rect">
          <a:avLst/>
        </a:prstGeom>
        <a:solidFill>
          <a:schemeClr val="accent4">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b="0" i="0" kern="1200" dirty="0">
              <a:latin typeface="Arial" panose="020B0604020202020204" pitchFamily="34" charset="0"/>
              <a:cs typeface="Arial" panose="020B0604020202020204" pitchFamily="34" charset="0"/>
            </a:rPr>
            <a:t>Scale-up pre-planning, including the readiness of infrastructure and staff, facilitates long-term success (Aref-Adib et al., 2019).</a:t>
          </a:r>
          <a:endParaRPr lang="en-IN" sz="1800" kern="1200" dirty="0">
            <a:latin typeface="Arial" panose="020B0604020202020204" pitchFamily="34" charset="0"/>
            <a:cs typeface="Arial" panose="020B0604020202020204" pitchFamily="34" charset="0"/>
          </a:endParaRPr>
        </a:p>
      </dsp:txBody>
      <dsp:txXfrm>
        <a:off x="9179452" y="1621109"/>
        <a:ext cx="2011886" cy="356987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E9758A-F892-4705-8962-F90B2DC45CA7}" type="datetimeFigureOut">
              <a:rPr lang="en-IN" smtClean="0"/>
              <a:t>24-04-2025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09E45C-105B-4873-99AC-DF79ED255C58}" type="slidenum">
              <a:rPr lang="en-IN" smtClean="0"/>
              <a:t>‹#›</a:t>
            </a:fld>
            <a:endParaRPr lang="en-IN"/>
          </a:p>
        </p:txBody>
      </p:sp>
    </p:spTree>
    <p:extLst>
      <p:ext uri="{BB962C8B-B14F-4D97-AF65-F5344CB8AC3E}">
        <p14:creationId xmlns:p14="http://schemas.microsoft.com/office/powerpoint/2010/main" val="3831533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E909E45C-105B-4873-99AC-DF79ED255C58}" type="slidenum">
              <a:rPr lang="en-IN" smtClean="0"/>
              <a:t>8</a:t>
            </a:fld>
            <a:endParaRPr lang="en-IN"/>
          </a:p>
        </p:txBody>
      </p:sp>
    </p:spTree>
    <p:extLst>
      <p:ext uri="{BB962C8B-B14F-4D97-AF65-F5344CB8AC3E}">
        <p14:creationId xmlns:p14="http://schemas.microsoft.com/office/powerpoint/2010/main" val="2556917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E909E45C-105B-4873-99AC-DF79ED255C58}" type="slidenum">
              <a:rPr lang="en-IN" smtClean="0"/>
              <a:t>9</a:t>
            </a:fld>
            <a:endParaRPr lang="en-IN"/>
          </a:p>
        </p:txBody>
      </p:sp>
    </p:spTree>
    <p:extLst>
      <p:ext uri="{BB962C8B-B14F-4D97-AF65-F5344CB8AC3E}">
        <p14:creationId xmlns:p14="http://schemas.microsoft.com/office/powerpoint/2010/main" val="1630012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AC9B7-E39D-18FF-CC33-8589BDA1255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9E1323BA-C0DD-A6BD-D593-44E235B4C3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DFD9B8E6-E871-D0CB-2199-4309BE23ABB8}"/>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5" name="Footer Placeholder 4">
            <a:extLst>
              <a:ext uri="{FF2B5EF4-FFF2-40B4-BE49-F238E27FC236}">
                <a16:creationId xmlns:a16="http://schemas.microsoft.com/office/drawing/2014/main" id="{E245D8CB-9373-CD58-B3DD-2354081DCE1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AE98359-06E0-D23C-A319-9FE4A3C75B90}"/>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3908813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E60FE-689E-3545-013A-6D7CAE66542D}"/>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E5DCA5C-4A77-5539-9FE8-0F59DD5681C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51CD56F-531D-0D22-42E1-E2C20692D6F1}"/>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5" name="Footer Placeholder 4">
            <a:extLst>
              <a:ext uri="{FF2B5EF4-FFF2-40B4-BE49-F238E27FC236}">
                <a16:creationId xmlns:a16="http://schemas.microsoft.com/office/drawing/2014/main" id="{11A96E73-3DDF-92FE-4148-B24B9816931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C0BECE3-3260-659D-3446-8B3AE50294EC}"/>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954758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39D30-5A83-2357-E68F-1A999F2345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B27377E2-9D24-EC4A-9E80-78107BB4BE3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7680656-EEBA-F398-C678-44A645152B67}"/>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5" name="Footer Placeholder 4">
            <a:extLst>
              <a:ext uri="{FF2B5EF4-FFF2-40B4-BE49-F238E27FC236}">
                <a16:creationId xmlns:a16="http://schemas.microsoft.com/office/drawing/2014/main" id="{FFC0DF87-10F6-376C-4DD7-11CFC90A683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299BB91-A599-4D48-30C7-3661667D6023}"/>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2055783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646D1-F4D0-9142-74D1-219C1A54958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EE8C5BD-0D54-32E3-CC2C-CA485406B3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722B2FEC-1249-D41C-416D-A798509D1A5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C3FE1AC5-AAAC-945C-9143-61E3C4D675B9}"/>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6" name="Footer Placeholder 5">
            <a:extLst>
              <a:ext uri="{FF2B5EF4-FFF2-40B4-BE49-F238E27FC236}">
                <a16:creationId xmlns:a16="http://schemas.microsoft.com/office/drawing/2014/main" id="{5C6A1863-0B15-4FFA-3ECC-803ADB78258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4AA9691-CF69-E147-C6A4-DB595272E184}"/>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146547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9166-3BD1-19F0-7592-A16CAE3CF644}"/>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03D32C07-EBE6-A6EA-D048-DF78BC0974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2F1B1A-A63B-88F8-F796-B3251B3A31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5561D2B3-A182-AAB0-FAEC-32D85FD170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A764AD-CD0F-003A-87A9-C01E5EA3828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8E6DDA40-B5C6-2D4B-A9D7-297E1A4E1883}"/>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8" name="Footer Placeholder 7">
            <a:extLst>
              <a:ext uri="{FF2B5EF4-FFF2-40B4-BE49-F238E27FC236}">
                <a16:creationId xmlns:a16="http://schemas.microsoft.com/office/drawing/2014/main" id="{68CF7F0F-929D-1C10-7398-60A41D639E6F}"/>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9D8D4DAA-3FFE-4C73-DA31-AE23E10B475D}"/>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3926823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05073-F5C8-93FF-186E-50F425879616}"/>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CCE67DD5-DC20-F306-EB4A-0E08F2B746C9}"/>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4" name="Footer Placeholder 3">
            <a:extLst>
              <a:ext uri="{FF2B5EF4-FFF2-40B4-BE49-F238E27FC236}">
                <a16:creationId xmlns:a16="http://schemas.microsoft.com/office/drawing/2014/main" id="{D210AC2F-D7D6-29AF-A98F-93A65EEE8B47}"/>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A3533FF2-BEEC-1454-5008-9A86C27B3203}"/>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1492329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270A55-5014-D9E8-3407-6C40EE4CA3AE}"/>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3" name="Footer Placeholder 2">
            <a:extLst>
              <a:ext uri="{FF2B5EF4-FFF2-40B4-BE49-F238E27FC236}">
                <a16:creationId xmlns:a16="http://schemas.microsoft.com/office/drawing/2014/main" id="{B653A410-9A56-3068-C28F-C273EB19606D}"/>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D57B6FA8-9117-8AE5-9BF4-46A0D0063D70}"/>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3804081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FD74D-7F07-1BF7-BCA6-EFB98BECB1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DB1E716F-13AB-5F73-14A6-0972CA9AF3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FB511D3E-0070-4F23-EAA2-36922E1C7A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522276-C194-7628-7A2C-FB233422B74A}"/>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6" name="Footer Placeholder 5">
            <a:extLst>
              <a:ext uri="{FF2B5EF4-FFF2-40B4-BE49-F238E27FC236}">
                <a16:creationId xmlns:a16="http://schemas.microsoft.com/office/drawing/2014/main" id="{25A3A3A3-DFDC-FDAA-DA78-4C55EE92119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04CB2C4-EF14-368D-BFF7-0EE3430020B7}"/>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1261992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8476F-395A-C4F4-8FCB-EEE39879F1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D1A95176-0EB9-4386-289D-632AA627EF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D54E642A-244C-D3B0-D226-8ECA89A8C3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CD341E-BC92-3DDE-E9FB-2BCD1A8FB732}"/>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6" name="Footer Placeholder 5">
            <a:extLst>
              <a:ext uri="{FF2B5EF4-FFF2-40B4-BE49-F238E27FC236}">
                <a16:creationId xmlns:a16="http://schemas.microsoft.com/office/drawing/2014/main" id="{5136E7DC-CED0-6696-FE6D-2447BFEDB83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6CBE682-52F8-712F-981D-A059A7841A00}"/>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238108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4E597-4EDF-9411-4F85-961E46FECBB4}"/>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085F270-5500-818A-3C96-074676B5E9D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E81F24B-E54A-8980-E959-C08CD2F1AF11}"/>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5" name="Footer Placeholder 4">
            <a:extLst>
              <a:ext uri="{FF2B5EF4-FFF2-40B4-BE49-F238E27FC236}">
                <a16:creationId xmlns:a16="http://schemas.microsoft.com/office/drawing/2014/main" id="{A0B23809-2C2F-C34C-1F3E-9C9875BF81F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0CEAF7B-7A75-AD46-3578-41056E479215}"/>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418294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40EC96-E56A-31C6-66F7-CE4C7A36068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7C20E26-01CA-FA56-0082-E95DE23C9F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46F7833-BE06-DA58-4D02-969D7F39DC12}"/>
              </a:ext>
            </a:extLst>
          </p:cNvPr>
          <p:cNvSpPr>
            <a:spLocks noGrp="1"/>
          </p:cNvSpPr>
          <p:nvPr>
            <p:ph type="dt" sz="half" idx="10"/>
          </p:nvPr>
        </p:nvSpPr>
        <p:spPr/>
        <p:txBody>
          <a:bodyPr/>
          <a:lstStyle/>
          <a:p>
            <a:fld id="{F6C8A5DE-D8C8-49DC-94F8-2875684CBB82}" type="datetimeFigureOut">
              <a:rPr lang="en-IN" smtClean="0"/>
              <a:t>24-04-2025</a:t>
            </a:fld>
            <a:endParaRPr lang="en-IN"/>
          </a:p>
        </p:txBody>
      </p:sp>
      <p:sp>
        <p:nvSpPr>
          <p:cNvPr id="5" name="Footer Placeholder 4">
            <a:extLst>
              <a:ext uri="{FF2B5EF4-FFF2-40B4-BE49-F238E27FC236}">
                <a16:creationId xmlns:a16="http://schemas.microsoft.com/office/drawing/2014/main" id="{0AA99303-23C5-7840-F96C-A1512B6F3CD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4C02FC8-56F5-1F9B-A953-8A4C0804D68B}"/>
              </a:ext>
            </a:extLst>
          </p:cNvPr>
          <p:cNvSpPr>
            <a:spLocks noGrp="1"/>
          </p:cNvSpPr>
          <p:nvPr>
            <p:ph type="sldNum" sz="quarter" idx="12"/>
          </p:nvPr>
        </p:nvSpPr>
        <p:spPr/>
        <p:txBody>
          <a:bodyPr/>
          <a:lstStyle/>
          <a:p>
            <a:fld id="{D99F6E25-E060-42BE-933D-035977001808}" type="slidenum">
              <a:rPr lang="en-IN" smtClean="0"/>
              <a:t>‹#›</a:t>
            </a:fld>
            <a:endParaRPr lang="en-IN"/>
          </a:p>
        </p:txBody>
      </p:sp>
    </p:spTree>
    <p:extLst>
      <p:ext uri="{BB962C8B-B14F-4D97-AF65-F5344CB8AC3E}">
        <p14:creationId xmlns:p14="http://schemas.microsoft.com/office/powerpoint/2010/main" val="976208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92DF4F-B254-7504-5072-50767EA971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F2C513C5-FA6B-72A4-A201-E4D1D8362E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1AB43B9-3F17-8BC6-C339-BB38029176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C8A5DE-D8C8-49DC-94F8-2875684CBB82}" type="datetimeFigureOut">
              <a:rPr lang="en-IN" smtClean="0"/>
              <a:t>24-04-2025</a:t>
            </a:fld>
            <a:endParaRPr lang="en-IN"/>
          </a:p>
        </p:txBody>
      </p:sp>
      <p:sp>
        <p:nvSpPr>
          <p:cNvPr id="5" name="Footer Placeholder 4">
            <a:extLst>
              <a:ext uri="{FF2B5EF4-FFF2-40B4-BE49-F238E27FC236}">
                <a16:creationId xmlns:a16="http://schemas.microsoft.com/office/drawing/2014/main" id="{7B7C2CD1-D2E1-B396-EE69-403284D522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9D96735C-C988-A611-FBA7-B50E39375F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9F6E25-E060-42BE-933D-035977001808}" type="slidenum">
              <a:rPr lang="en-IN" smtClean="0"/>
              <a:t>‹#›</a:t>
            </a:fld>
            <a:endParaRPr lang="en-IN"/>
          </a:p>
        </p:txBody>
      </p:sp>
    </p:spTree>
    <p:extLst>
      <p:ext uri="{BB962C8B-B14F-4D97-AF65-F5344CB8AC3E}">
        <p14:creationId xmlns:p14="http://schemas.microsoft.com/office/powerpoint/2010/main" val="3066010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4.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6.png"/><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21.pn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23.jpeg"/><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36.jpeg"/><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https://www.gov.uk/government/publications/quality-standards-for-care-services-for-older-people" TargetMode="External"/><Relationship Id="rId3" Type="http://schemas.openxmlformats.org/officeDocument/2006/relationships/hyperlink" Target="https://ageing-better.org.uk/the-state-of-ageing-2023-4" TargetMode="External"/><Relationship Id="rId7" Type="http://schemas.openxmlformats.org/officeDocument/2006/relationships/hyperlink" Target="https://digital.nhs.uk/data-and-information/publications/statistical/health-survey-for-england" TargetMode="External"/><Relationship Id="rId2" Type="http://schemas.openxmlformats.org/officeDocument/2006/relationships/hyperlink" Target="https://www.ons.gov.uk/peoplepopulationandcommunity/populationandmigration/populationestimates/bulletins/annualmidyearpopulationestimates/mid2023" TargetMode="External"/><Relationship Id="rId1" Type="http://schemas.openxmlformats.org/officeDocument/2006/relationships/slideLayout" Target="../slideLayouts/slideLayout6.xml"/><Relationship Id="rId6" Type="http://schemas.openxmlformats.org/officeDocument/2006/relationships/hyperlink" Target="https://www.cqc.org.uk/publications/major-report/state-care/2022-2023" TargetMode="External"/><Relationship Id="rId5" Type="http://schemas.openxmlformats.org/officeDocument/2006/relationships/hyperlink" Target="https://www.gov.uk/government/publications/falls-applying-all-our-health/falls-applying-all-our-health" TargetMode="External"/><Relationship Id="rId4" Type="http://schemas.openxmlformats.org/officeDocument/2006/relationships/hyperlink" Target="https://www.ageuk.org.uk/discover/2024/september/state-of-health-and-care-of-older-people-in-england-2024" TargetMode="External"/><Relationship Id="rId9" Type="http://schemas.openxmlformats.org/officeDocument/2006/relationships/hyperlink" Target="https://www.gov.uk/government/publications/a-plan-for-digital-health-and-social-care/a-plan-for-digital-health-and-social-care"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pubmed.ncbi.nlm.nih.gov/38894945/" TargetMode="External"/><Relationship Id="rId13" Type="http://schemas.openxmlformats.org/officeDocument/2006/relationships/hyperlink" Target="https://doi.org/10.2196/58939" TargetMode="External"/><Relationship Id="rId3" Type="http://schemas.openxmlformats.org/officeDocument/2006/relationships/hyperlink" Target="https://www.ignitec.com/insights/iot-in-elderly-care-enhancing-quality-of-life-through-technology" TargetMode="External"/><Relationship Id="rId7" Type="http://schemas.openxmlformats.org/officeDocument/2006/relationships/hyperlink" Target="https://www.who.int/publications-detail-redirect/WHO-RHR-18.06" TargetMode="External"/><Relationship Id="rId12" Type="http://schemas.openxmlformats.org/officeDocument/2006/relationships/hyperlink" Target="https://www.gov.uk/government/publications/a-plan-for-digital-health-and-social-care/a-plan-for-digital-health-and-social-care" TargetMode="External"/><Relationship Id="rId2" Type="http://schemas.openxmlformats.org/officeDocument/2006/relationships/hyperlink" Target="https://www.ncl.ac.uk/ageing/" TargetMode="External"/><Relationship Id="rId16" Type="http://schemas.openxmlformats.org/officeDocument/2006/relationships/hyperlink" Target="https://www.bromley.gov.uk/home-care/carelink-assistive-technology/2" TargetMode="External"/><Relationship Id="rId1" Type="http://schemas.openxmlformats.org/officeDocument/2006/relationships/slideLayout" Target="../slideLayouts/slideLayout7.xml"/><Relationship Id="rId6" Type="http://schemas.openxmlformats.org/officeDocument/2006/relationships/hyperlink" Target="https://ictandhealth.com/news/how-to-plan-budget-and-implement-digital-health-interventions/" TargetMode="External"/><Relationship Id="rId11" Type="http://schemas.openxmlformats.org/officeDocument/2006/relationships/hyperlink" Target="https://eprints.bournemouth.ac.uk/29961/3/DHT%20Article%20for%20RCNi%20NOP.pdf" TargetMode="External"/><Relationship Id="rId5" Type="http://schemas.openxmlformats.org/officeDocument/2006/relationships/hyperlink" Target="https://www.frontiersin.org/articles/10.3389/fpubh.2019.00158/full" TargetMode="External"/><Relationship Id="rId15" Type="http://schemas.openxmlformats.org/officeDocument/2006/relationships/hyperlink" Target="https://www.sciencedirect.com/science/article/pii/S0148296323004940.%EE%88%86" TargetMode="External"/><Relationship Id="rId10" Type="http://schemas.openxmlformats.org/officeDocument/2006/relationships/hyperlink" Target="https://doi.org/10.3390/su152316503" TargetMode="External"/><Relationship Id="rId4" Type="http://schemas.openxmlformats.org/officeDocument/2006/relationships/hyperlink" Target="https://www.longtermplan.nhs.uk/" TargetMode="External"/><Relationship Id="rId9" Type="http://schemas.openxmlformats.org/officeDocument/2006/relationships/hyperlink" Target="https://pubmed.ncbi.nlm.nih.gov/25053004/" TargetMode="External"/><Relationship Id="rId14" Type="http://schemas.openxmlformats.org/officeDocument/2006/relationships/hyperlink" Target="https://www.england.nhs.uk/long-read/inclusive-digital-healthcare-a-framework-for-nhs-action-on-digital-inclusion/"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www.slideteam.net/blog/top-10-sustainability-presentation-templates-with-examples-and-samples" TargetMode="External"/><Relationship Id="rId3" Type="http://schemas.openxmlformats.org/officeDocument/2006/relationships/hyperlink" Target="https://www.medrxiv.org/content/10.1101/2025.02.27.25323025v1.full-text" TargetMode="External"/><Relationship Id="rId7" Type="http://schemas.openxmlformats.org/officeDocument/2006/relationships/hyperlink" Target="https://doi.org/10.1016/j.jnca.2019.102409" TargetMode="External"/><Relationship Id="rId2" Type="http://schemas.openxmlformats.org/officeDocument/2006/relationships/hyperlink" Target="https://pubmed.ncbi.nlm.nih.gov/37866009/" TargetMode="External"/><Relationship Id="rId1" Type="http://schemas.openxmlformats.org/officeDocument/2006/relationships/slideLayout" Target="../slideLayouts/slideLayout7.xml"/><Relationship Id="rId6" Type="http://schemas.openxmlformats.org/officeDocument/2006/relationships/hyperlink" Target="https://www.ons.gov.uk/peoplepopulationandcommunity/birthsdeathsandmarriages/ageing/articles/livinglongerhowourpopulationischangingandwhyitmatters/2022-08-24" TargetMode="External"/><Relationship Id="rId5" Type="http://schemas.openxmlformats.org/officeDocument/2006/relationships/hyperlink" Target="https://pubmed.ncbi.nlm.nih.gov/40163849/" TargetMode="External"/><Relationship Id="rId10" Type="http://schemas.openxmlformats.org/officeDocument/2006/relationships/hyperlink" Target="https://quizlet.com/615928853/fluid-and-electrolytes-polling-questions-flash-cards/" TargetMode="External"/><Relationship Id="rId4" Type="http://schemas.openxmlformats.org/officeDocument/2006/relationships/hyperlink" Target="https://www.who.int/docs/default-source/documents/gs4dhdaa2a9f352b0445bafbc79ca799dce4d.pdf" TargetMode="External"/><Relationship Id="rId9" Type="http://schemas.openxmlformats.org/officeDocument/2006/relationships/hyperlink" Target="https://www.linkedin.com/posts/admire-dhodho-64824772_dimitraprotocol-decentralizedai-dmtr-activity-7286227005199585280-Ay8e"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F81A48-1414-A7C5-8166-12C1EA5972C3}"/>
              </a:ext>
            </a:extLst>
          </p:cNvPr>
          <p:cNvSpPr txBox="1"/>
          <p:nvPr/>
        </p:nvSpPr>
        <p:spPr>
          <a:xfrm>
            <a:off x="0" y="1917114"/>
            <a:ext cx="12192000" cy="1077218"/>
          </a:xfrm>
          <a:prstGeom prst="rect">
            <a:avLst/>
          </a:prstGeom>
          <a:solidFill>
            <a:schemeClr val="accent4"/>
          </a:solidFill>
        </p:spPr>
        <p:txBody>
          <a:bodyPr wrap="square">
            <a:spAutoFit/>
          </a:bodyPr>
          <a:lstStyle/>
          <a:p>
            <a:pPr algn="ctr">
              <a:buNone/>
            </a:pPr>
            <a:r>
              <a:rPr lang="en-US" sz="3200" b="0" i="0" dirty="0">
                <a:effectLst/>
                <a:latin typeface="fkGrotesk"/>
              </a:rPr>
              <a:t>A Digital Health Solution for Safer, Smarter Device Management and Fall Prevention in Adults 65+</a:t>
            </a:r>
          </a:p>
        </p:txBody>
      </p:sp>
      <p:sp>
        <p:nvSpPr>
          <p:cNvPr id="5" name="TextBox 4">
            <a:extLst>
              <a:ext uri="{FF2B5EF4-FFF2-40B4-BE49-F238E27FC236}">
                <a16:creationId xmlns:a16="http://schemas.microsoft.com/office/drawing/2014/main" id="{1C24C1F5-193D-28EF-0F50-6E2FAC052692}"/>
              </a:ext>
            </a:extLst>
          </p:cNvPr>
          <p:cNvSpPr txBox="1"/>
          <p:nvPr/>
        </p:nvSpPr>
        <p:spPr>
          <a:xfrm>
            <a:off x="1541123" y="381526"/>
            <a:ext cx="8229600" cy="1015663"/>
          </a:xfrm>
          <a:prstGeom prst="rect">
            <a:avLst/>
          </a:prstGeom>
          <a:solidFill>
            <a:schemeClr val="accent4"/>
          </a:solidFill>
        </p:spPr>
        <p:txBody>
          <a:bodyPr wrap="square">
            <a:spAutoFit/>
          </a:bodyPr>
          <a:lstStyle/>
          <a:p>
            <a:pPr algn="ctr"/>
            <a:r>
              <a:rPr lang="en-IN" sz="3000" dirty="0">
                <a:latin typeface="Arial" panose="020B0604020202020204" pitchFamily="34" charset="0"/>
                <a:cs typeface="Arial" panose="020B0604020202020204" pitchFamily="34" charset="0"/>
              </a:rPr>
              <a:t>Component 2:Group Project Presentation</a:t>
            </a:r>
          </a:p>
          <a:p>
            <a:pPr algn="ctr"/>
            <a:r>
              <a:rPr lang="en-IN" sz="3000" dirty="0">
                <a:latin typeface="Arial" panose="020B0604020202020204" pitchFamily="34" charset="0"/>
                <a:cs typeface="Arial" panose="020B0604020202020204" pitchFamily="34" charset="0"/>
              </a:rPr>
              <a:t>Module code:LCHS7007</a:t>
            </a:r>
          </a:p>
        </p:txBody>
      </p:sp>
      <p:sp>
        <p:nvSpPr>
          <p:cNvPr id="7" name="TextBox 6">
            <a:extLst>
              <a:ext uri="{FF2B5EF4-FFF2-40B4-BE49-F238E27FC236}">
                <a16:creationId xmlns:a16="http://schemas.microsoft.com/office/drawing/2014/main" id="{C827F3DD-6FE3-F18B-331C-4CA4E2B3AF54}"/>
              </a:ext>
            </a:extLst>
          </p:cNvPr>
          <p:cNvSpPr txBox="1"/>
          <p:nvPr/>
        </p:nvSpPr>
        <p:spPr>
          <a:xfrm>
            <a:off x="4141015" y="3173375"/>
            <a:ext cx="3461862" cy="630942"/>
          </a:xfrm>
          <a:prstGeom prst="rect">
            <a:avLst/>
          </a:prstGeom>
          <a:solidFill>
            <a:srgbClr val="FFC000"/>
          </a:solidFill>
        </p:spPr>
        <p:txBody>
          <a:bodyPr wrap="square">
            <a:spAutoFit/>
          </a:bodyPr>
          <a:lstStyle/>
          <a:p>
            <a:r>
              <a:rPr lang="en-IN" sz="3500" dirty="0">
                <a:latin typeface="Arial" panose="020B0604020202020204" pitchFamily="34" charset="0"/>
                <a:cs typeface="Arial" panose="020B0604020202020204" pitchFamily="34" charset="0"/>
              </a:rPr>
              <a:t>Group members</a:t>
            </a:r>
          </a:p>
        </p:txBody>
      </p:sp>
      <p:sp>
        <p:nvSpPr>
          <p:cNvPr id="8" name="TextBox 7">
            <a:extLst>
              <a:ext uri="{FF2B5EF4-FFF2-40B4-BE49-F238E27FC236}">
                <a16:creationId xmlns:a16="http://schemas.microsoft.com/office/drawing/2014/main" id="{65E59937-0B77-92AB-9817-4CD38DD85C90}"/>
              </a:ext>
            </a:extLst>
          </p:cNvPr>
          <p:cNvSpPr txBox="1"/>
          <p:nvPr/>
        </p:nvSpPr>
        <p:spPr>
          <a:xfrm>
            <a:off x="3641998" y="3983360"/>
            <a:ext cx="4908004" cy="2118529"/>
          </a:xfrm>
          <a:prstGeom prst="rect">
            <a:avLst/>
          </a:prstGeom>
          <a:solidFill>
            <a:srgbClr val="FFC000"/>
          </a:solidFill>
        </p:spPr>
        <p:txBody>
          <a:bodyPr wrap="square">
            <a:spAutoFit/>
          </a:bodyPr>
          <a:lstStyle/>
          <a:p>
            <a:pPr algn="ctr">
              <a:lnSpc>
                <a:spcPct val="150000"/>
              </a:lnSpc>
            </a:pPr>
            <a:r>
              <a:rPr lang="en-IN" sz="1800" dirty="0">
                <a:latin typeface="Arial" panose="020B0604020202020204" pitchFamily="34" charset="0"/>
                <a:cs typeface="Arial" panose="020B0604020202020204" pitchFamily="34" charset="0"/>
              </a:rPr>
              <a:t>Dhruv Ahir  2412381 ( slides 2 to 8)</a:t>
            </a:r>
          </a:p>
          <a:p>
            <a:pPr algn="ctr">
              <a:lnSpc>
                <a:spcPct val="150000"/>
              </a:lnSpc>
            </a:pPr>
            <a:r>
              <a:rPr lang="en-IN" dirty="0">
                <a:latin typeface="Arial" panose="020B0604020202020204" pitchFamily="34" charset="0"/>
                <a:cs typeface="Arial" panose="020B0604020202020204" pitchFamily="34" charset="0"/>
              </a:rPr>
              <a:t>Zarna </a:t>
            </a:r>
            <a:r>
              <a:rPr lang="en-IN" dirty="0" err="1">
                <a:latin typeface="Arial" panose="020B0604020202020204" pitchFamily="34" charset="0"/>
                <a:cs typeface="Arial" panose="020B0604020202020204" pitchFamily="34" charset="0"/>
              </a:rPr>
              <a:t>tandel</a:t>
            </a:r>
            <a:r>
              <a:rPr lang="en-IN" dirty="0">
                <a:latin typeface="Arial" panose="020B0604020202020204" pitchFamily="34" charset="0"/>
                <a:cs typeface="Arial" panose="020B0604020202020204" pitchFamily="34" charset="0"/>
              </a:rPr>
              <a:t> 2408231 (slides 9 to 12)</a:t>
            </a:r>
          </a:p>
          <a:p>
            <a:pPr algn="ctr">
              <a:lnSpc>
                <a:spcPct val="150000"/>
              </a:lnSpc>
            </a:pPr>
            <a:r>
              <a:rPr lang="en-IN" sz="1800" dirty="0">
                <a:latin typeface="Arial" panose="020B0604020202020204" pitchFamily="34" charset="0"/>
                <a:cs typeface="Arial" panose="020B0604020202020204" pitchFamily="34" charset="0"/>
              </a:rPr>
              <a:t>Kajal </a:t>
            </a:r>
            <a:r>
              <a:rPr lang="en-IN" sz="1800" dirty="0" err="1">
                <a:latin typeface="Arial" panose="020B0604020202020204" pitchFamily="34" charset="0"/>
                <a:cs typeface="Arial" panose="020B0604020202020204" pitchFamily="34" charset="0"/>
              </a:rPr>
              <a:t>patel</a:t>
            </a:r>
            <a:r>
              <a:rPr lang="en-IN" sz="1800" dirty="0">
                <a:latin typeface="Arial" panose="020B0604020202020204" pitchFamily="34" charset="0"/>
                <a:cs typeface="Arial" panose="020B0604020202020204" pitchFamily="34" charset="0"/>
              </a:rPr>
              <a:t> 2407645 ( slides 13 to 16)</a:t>
            </a:r>
          </a:p>
          <a:p>
            <a:pPr algn="ctr">
              <a:lnSpc>
                <a:spcPct val="150000"/>
              </a:lnSpc>
            </a:pPr>
            <a:r>
              <a:rPr lang="en-IN" dirty="0" err="1">
                <a:latin typeface="Arial" panose="020B0604020202020204" pitchFamily="34" charset="0"/>
                <a:cs typeface="Arial" panose="020B0604020202020204" pitchFamily="34" charset="0"/>
              </a:rPr>
              <a:t>Manishaben</a:t>
            </a:r>
            <a:r>
              <a:rPr lang="en-IN" dirty="0">
                <a:latin typeface="Arial" panose="020B0604020202020204" pitchFamily="34" charset="0"/>
                <a:cs typeface="Arial" panose="020B0604020202020204" pitchFamily="34" charset="0"/>
              </a:rPr>
              <a:t> </a:t>
            </a:r>
            <a:r>
              <a:rPr lang="en-IN" dirty="0" err="1">
                <a:latin typeface="Arial" panose="020B0604020202020204" pitchFamily="34" charset="0"/>
                <a:cs typeface="Arial" panose="020B0604020202020204" pitchFamily="34" charset="0"/>
              </a:rPr>
              <a:t>patel</a:t>
            </a:r>
            <a:r>
              <a:rPr lang="en-IN" dirty="0">
                <a:latin typeface="Arial" panose="020B0604020202020204" pitchFamily="34" charset="0"/>
                <a:cs typeface="Arial" panose="020B0604020202020204" pitchFamily="34" charset="0"/>
              </a:rPr>
              <a:t> 2406807( slides 17 to 20)</a:t>
            </a:r>
          </a:p>
          <a:p>
            <a:pPr algn="ctr">
              <a:lnSpc>
                <a:spcPct val="150000"/>
              </a:lnSpc>
            </a:pPr>
            <a:r>
              <a:rPr lang="en-IN" sz="1800" dirty="0" err="1">
                <a:latin typeface="Arial" panose="020B0604020202020204" pitchFamily="34" charset="0"/>
                <a:cs typeface="Arial" panose="020B0604020202020204" pitchFamily="34" charset="0"/>
              </a:rPr>
              <a:t>Charmil</a:t>
            </a:r>
            <a:r>
              <a:rPr lang="en-IN" sz="1800" dirty="0">
                <a:latin typeface="Arial" panose="020B0604020202020204" pitchFamily="34" charset="0"/>
                <a:cs typeface="Arial" panose="020B0604020202020204" pitchFamily="34" charset="0"/>
              </a:rPr>
              <a:t> </a:t>
            </a:r>
            <a:r>
              <a:rPr lang="en-IN" sz="1800" dirty="0" err="1">
                <a:latin typeface="Arial" panose="020B0604020202020204" pitchFamily="34" charset="0"/>
                <a:cs typeface="Arial" panose="020B0604020202020204" pitchFamily="34" charset="0"/>
              </a:rPr>
              <a:t>modi</a:t>
            </a:r>
            <a:r>
              <a:rPr lang="en-IN" sz="1800" dirty="0">
                <a:latin typeface="Arial" panose="020B0604020202020204" pitchFamily="34" charset="0"/>
                <a:cs typeface="Arial" panose="020B0604020202020204" pitchFamily="34" charset="0"/>
              </a:rPr>
              <a:t> 2412382 ( slides 21 to 24)  </a:t>
            </a:r>
          </a:p>
        </p:txBody>
      </p:sp>
      <p:sp>
        <p:nvSpPr>
          <p:cNvPr id="10" name="TextBox 9">
            <a:extLst>
              <a:ext uri="{FF2B5EF4-FFF2-40B4-BE49-F238E27FC236}">
                <a16:creationId xmlns:a16="http://schemas.microsoft.com/office/drawing/2014/main" id="{B26B021E-F00A-2BB1-8530-8C00AD1A122C}"/>
              </a:ext>
            </a:extLst>
          </p:cNvPr>
          <p:cNvSpPr txBox="1"/>
          <p:nvPr/>
        </p:nvSpPr>
        <p:spPr>
          <a:xfrm>
            <a:off x="4480389" y="6291808"/>
            <a:ext cx="3231222" cy="369332"/>
          </a:xfrm>
          <a:prstGeom prst="rect">
            <a:avLst/>
          </a:prstGeom>
          <a:solidFill>
            <a:srgbClr val="FFC000"/>
          </a:solidFill>
        </p:spPr>
        <p:txBody>
          <a:bodyPr wrap="square">
            <a:spAutoFit/>
          </a:bodyPr>
          <a:lstStyle/>
          <a:p>
            <a:r>
              <a:rPr lang="en-IN" dirty="0">
                <a:latin typeface="Arial" panose="020B0604020202020204" pitchFamily="34" charset="0"/>
                <a:cs typeface="Arial" panose="020B0604020202020204" pitchFamily="34" charset="0"/>
              </a:rPr>
              <a:t>Lecturer Name :-Dr Ping Wu</a:t>
            </a:r>
          </a:p>
        </p:txBody>
      </p:sp>
    </p:spTree>
    <p:extLst>
      <p:ext uri="{BB962C8B-B14F-4D97-AF65-F5344CB8AC3E}">
        <p14:creationId xmlns:p14="http://schemas.microsoft.com/office/powerpoint/2010/main" val="143148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1F36E81-0830-172F-0AA5-E63137A378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4632" y="4264854"/>
            <a:ext cx="3582785" cy="2125847"/>
          </a:xfrm>
          <a:prstGeom prst="rect">
            <a:avLst/>
          </a:prstGeom>
        </p:spPr>
      </p:pic>
      <p:pic>
        <p:nvPicPr>
          <p:cNvPr id="8" name="Picture 7">
            <a:extLst>
              <a:ext uri="{FF2B5EF4-FFF2-40B4-BE49-F238E27FC236}">
                <a16:creationId xmlns:a16="http://schemas.microsoft.com/office/drawing/2014/main" id="{3D6184EB-E78D-0AF9-B711-761F1D6CDC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7417" y="4157133"/>
            <a:ext cx="3682539" cy="2181322"/>
          </a:xfrm>
          <a:prstGeom prst="rect">
            <a:avLst/>
          </a:prstGeom>
        </p:spPr>
      </p:pic>
      <p:pic>
        <p:nvPicPr>
          <p:cNvPr id="12" name="Picture 11">
            <a:extLst>
              <a:ext uri="{FF2B5EF4-FFF2-40B4-BE49-F238E27FC236}">
                <a16:creationId xmlns:a16="http://schemas.microsoft.com/office/drawing/2014/main" id="{9ADC29EC-3606-A62F-045F-BDDC8A8DDC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57028" y="1413621"/>
            <a:ext cx="3582785" cy="2313354"/>
          </a:xfrm>
          <a:prstGeom prst="rect">
            <a:avLst/>
          </a:prstGeom>
        </p:spPr>
      </p:pic>
      <p:pic>
        <p:nvPicPr>
          <p:cNvPr id="23" name="Picture 22">
            <a:extLst>
              <a:ext uri="{FF2B5EF4-FFF2-40B4-BE49-F238E27FC236}">
                <a16:creationId xmlns:a16="http://schemas.microsoft.com/office/drawing/2014/main" id="{B0FC7124-3663-DB19-34F1-6F310A395B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6200" y="1380122"/>
            <a:ext cx="2917269" cy="2228028"/>
          </a:xfrm>
          <a:prstGeom prst="rect">
            <a:avLst/>
          </a:prstGeom>
        </p:spPr>
      </p:pic>
      <p:sp>
        <p:nvSpPr>
          <p:cNvPr id="25" name="TextBox 24">
            <a:extLst>
              <a:ext uri="{FF2B5EF4-FFF2-40B4-BE49-F238E27FC236}">
                <a16:creationId xmlns:a16="http://schemas.microsoft.com/office/drawing/2014/main" id="{DD71ECD1-F7C1-3CC0-0D12-9FF3C7F396F1}"/>
              </a:ext>
            </a:extLst>
          </p:cNvPr>
          <p:cNvSpPr txBox="1"/>
          <p:nvPr/>
        </p:nvSpPr>
        <p:spPr>
          <a:xfrm>
            <a:off x="9514242" y="3592567"/>
            <a:ext cx="6097712" cy="369332"/>
          </a:xfrm>
          <a:prstGeom prst="rect">
            <a:avLst/>
          </a:prstGeom>
          <a:noFill/>
        </p:spPr>
        <p:txBody>
          <a:bodyPr wrap="square">
            <a:spAutoFit/>
          </a:bodyPr>
          <a:lstStyle/>
          <a:p>
            <a:r>
              <a:rPr lang="en-IN" dirty="0"/>
              <a:t>(Quizlet, no date)</a:t>
            </a:r>
          </a:p>
        </p:txBody>
      </p:sp>
      <p:sp>
        <p:nvSpPr>
          <p:cNvPr id="27" name="TextBox 26">
            <a:extLst>
              <a:ext uri="{FF2B5EF4-FFF2-40B4-BE49-F238E27FC236}">
                <a16:creationId xmlns:a16="http://schemas.microsoft.com/office/drawing/2014/main" id="{51C81C6E-D4B2-B75F-0247-17AABB5EC06E}"/>
              </a:ext>
            </a:extLst>
          </p:cNvPr>
          <p:cNvSpPr txBox="1"/>
          <p:nvPr/>
        </p:nvSpPr>
        <p:spPr>
          <a:xfrm>
            <a:off x="5375953" y="3791029"/>
            <a:ext cx="8018980" cy="369332"/>
          </a:xfrm>
          <a:prstGeom prst="rect">
            <a:avLst/>
          </a:prstGeom>
          <a:noFill/>
        </p:spPr>
        <p:txBody>
          <a:bodyPr wrap="square">
            <a:spAutoFit/>
          </a:bodyPr>
          <a:lstStyle/>
          <a:p>
            <a:pPr marL="457200"/>
            <a:r>
              <a:rPr lang="en-IN" sz="1800" dirty="0">
                <a:effectLst/>
                <a:latin typeface="Times New Roman" panose="02020603050405020304" pitchFamily="18" charset="0"/>
                <a:ea typeface="Times New Roman" panose="02020603050405020304" pitchFamily="18" charset="0"/>
              </a:rPr>
              <a:t>(Age UK, 2024)</a:t>
            </a:r>
          </a:p>
        </p:txBody>
      </p:sp>
      <p:sp>
        <p:nvSpPr>
          <p:cNvPr id="29" name="TextBox 28">
            <a:extLst>
              <a:ext uri="{FF2B5EF4-FFF2-40B4-BE49-F238E27FC236}">
                <a16:creationId xmlns:a16="http://schemas.microsoft.com/office/drawing/2014/main" id="{6121B460-D959-DD98-807E-ECB595D630DE}"/>
              </a:ext>
            </a:extLst>
          </p:cNvPr>
          <p:cNvSpPr txBox="1"/>
          <p:nvPr/>
        </p:nvSpPr>
        <p:spPr>
          <a:xfrm>
            <a:off x="8553608" y="6442948"/>
            <a:ext cx="8018980" cy="369332"/>
          </a:xfrm>
          <a:prstGeom prst="rect">
            <a:avLst/>
          </a:prstGeom>
          <a:noFill/>
        </p:spPr>
        <p:txBody>
          <a:bodyPr wrap="square">
            <a:spAutoFit/>
          </a:bodyPr>
          <a:lstStyle/>
          <a:p>
            <a:r>
              <a:rPr lang="en-IN" dirty="0"/>
              <a:t>(Office for National Statistics, n.d.)</a:t>
            </a:r>
          </a:p>
        </p:txBody>
      </p:sp>
      <p:sp>
        <p:nvSpPr>
          <p:cNvPr id="31" name="TextBox 30">
            <a:extLst>
              <a:ext uri="{FF2B5EF4-FFF2-40B4-BE49-F238E27FC236}">
                <a16:creationId xmlns:a16="http://schemas.microsoft.com/office/drawing/2014/main" id="{7D17E39E-7F91-2713-E01B-4F60B84F1D42}"/>
              </a:ext>
            </a:extLst>
          </p:cNvPr>
          <p:cNvSpPr txBox="1"/>
          <p:nvPr/>
        </p:nvSpPr>
        <p:spPr>
          <a:xfrm>
            <a:off x="5242389" y="6442948"/>
            <a:ext cx="8286108" cy="369332"/>
          </a:xfrm>
          <a:prstGeom prst="rect">
            <a:avLst/>
          </a:prstGeom>
          <a:noFill/>
        </p:spPr>
        <p:txBody>
          <a:bodyPr wrap="square">
            <a:spAutoFit/>
          </a:bodyPr>
          <a:lstStyle/>
          <a:p>
            <a:r>
              <a:rPr lang="en-IN" dirty="0"/>
              <a:t>(BBC News, 2019)</a:t>
            </a:r>
          </a:p>
        </p:txBody>
      </p:sp>
      <p:sp>
        <p:nvSpPr>
          <p:cNvPr id="32" name="Title 1">
            <a:extLst>
              <a:ext uri="{FF2B5EF4-FFF2-40B4-BE49-F238E27FC236}">
                <a16:creationId xmlns:a16="http://schemas.microsoft.com/office/drawing/2014/main" id="{3A7ADB0B-CA1E-96E1-8667-E90EC3369BAB}"/>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200" b="0" dirty="0" err="1">
                <a:effectLst/>
                <a:latin typeface="Arial" panose="020B0604020202020204" pitchFamily="34" charset="0"/>
                <a:cs typeface="Arial" panose="020B0604020202020204" pitchFamily="34" charset="0"/>
              </a:rPr>
              <a:t>CareLink</a:t>
            </a:r>
            <a:r>
              <a:rPr lang="en-US" sz="4200" b="0" dirty="0">
                <a:effectLst/>
                <a:latin typeface="Arial" panose="020B0604020202020204" pitchFamily="34" charset="0"/>
                <a:cs typeface="Arial" panose="020B0604020202020204" pitchFamily="34" charset="0"/>
              </a:rPr>
              <a:t>: Remote Monitoring for Elderly Care</a:t>
            </a:r>
            <a:endParaRPr lang="en-IN" sz="4200" b="1" dirty="0">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EFAA0B80-D8E2-C450-8FD6-13C160A17BA5}"/>
              </a:ext>
            </a:extLst>
          </p:cNvPr>
          <p:cNvSpPr>
            <a:spLocks noChangeArrowheads="1"/>
          </p:cNvSpPr>
          <p:nvPr/>
        </p:nvSpPr>
        <p:spPr bwMode="auto">
          <a:xfrm>
            <a:off x="72044" y="1657920"/>
            <a:ext cx="4434593"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rPr>
              <a:t>Who Needs </a:t>
            </a:r>
            <a:r>
              <a:rPr kumimoji="0" lang="en-US" altLang="en-US" sz="1400" b="1" i="0" u="none" strike="noStrike" cap="none" normalizeH="0" baseline="0" dirty="0" err="1">
                <a:ln>
                  <a:noFill/>
                </a:ln>
                <a:solidFill>
                  <a:schemeClr val="tx1"/>
                </a:solidFill>
                <a:effectLst/>
                <a:latin typeface="Arial" panose="020B0604020202020204" pitchFamily="34" charset="0"/>
              </a:rPr>
              <a:t>CareLink</a:t>
            </a:r>
            <a:r>
              <a:rPr kumimoji="0" lang="en-US" altLang="en-US" sz="1400" b="1" i="0" u="none" strike="noStrike" cap="none" normalizeH="0" baseline="0" dirty="0">
                <a:ln>
                  <a:noFill/>
                </a:ln>
                <a:solidFill>
                  <a:schemeClr val="tx1"/>
                </a:solidFill>
                <a:effectLst/>
                <a:latin typeface="Arial" panose="020B0604020202020204" pitchFamily="34" charset="0"/>
              </a:rPr>
              <a:t> for Fall Prevention?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Adults aged 65+ at risk of falls.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People with heart conditions or implanted cardiac devices.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Those with mobility or balance issues.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rPr>
              <a:t>The Problem</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1 in 3 older adults fall yearly, risking injury and hospitalization.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Falls cause fractures, disability, and increased healthcare costs.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Cardiac issues can increase fall risk.</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Traditional monitoring is often infrequent and inaccessible.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Falls strain healthcare systems and caregivers.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err="1">
                <a:ln>
                  <a:noFill/>
                </a:ln>
                <a:solidFill>
                  <a:schemeClr val="tx1"/>
                </a:solidFill>
                <a:effectLst/>
                <a:latin typeface="Arial" panose="020B0604020202020204" pitchFamily="34" charset="0"/>
              </a:rPr>
              <a:t>CareLink</a:t>
            </a:r>
            <a:r>
              <a:rPr kumimoji="0" lang="en-US" altLang="en-US" sz="1400" b="1" i="0" u="none" strike="noStrike" cap="none" normalizeH="0" baseline="0" dirty="0">
                <a:ln>
                  <a:noFill/>
                </a:ln>
                <a:solidFill>
                  <a:schemeClr val="tx1"/>
                </a:solidFill>
                <a:effectLst/>
                <a:latin typeface="Arial" panose="020B0604020202020204" pitchFamily="34" charset="0"/>
              </a:rPr>
              <a:t> enables remote monitoring to prevent falls and improve safety.</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39289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DBF931D-7178-731A-D5D2-832C2A7188DF}"/>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b="1" i="0" dirty="0">
                <a:effectLst/>
                <a:latin typeface="Arial" panose="020B0604020202020204" pitchFamily="34" charset="0"/>
                <a:cs typeface="Arial" panose="020B0604020202020204" pitchFamily="34" charset="0"/>
              </a:rPr>
              <a:t> Intervention Overview</a:t>
            </a:r>
            <a:endParaRPr lang="en-IN" sz="4200" b="1"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F924175-5507-A8B9-9062-815F0578E253}"/>
              </a:ext>
            </a:extLst>
          </p:cNvPr>
          <p:cNvSpPr txBox="1"/>
          <p:nvPr/>
        </p:nvSpPr>
        <p:spPr>
          <a:xfrm>
            <a:off x="212326" y="1734106"/>
            <a:ext cx="6138948" cy="923330"/>
          </a:xfrm>
          <a:prstGeom prst="rect">
            <a:avLst/>
          </a:prstGeom>
          <a:solidFill>
            <a:schemeClr val="accent6">
              <a:lumMod val="60000"/>
              <a:lumOff val="40000"/>
            </a:schemeClr>
          </a:solidFill>
        </p:spPr>
        <p:txBody>
          <a:bodyPr wrap="square">
            <a:spAutoFit/>
          </a:bodyPr>
          <a:lstStyle/>
          <a:p>
            <a:pPr algn="l">
              <a:buNone/>
            </a:pPr>
            <a:r>
              <a:rPr lang="en-US" b="0" i="0" dirty="0">
                <a:effectLst/>
                <a:latin typeface="Arial" panose="020B0604020202020204" pitchFamily="34" charset="0"/>
                <a:cs typeface="Arial" panose="020B0604020202020204" pitchFamily="34" charset="0"/>
              </a:rPr>
              <a:t>Aim: Reduce hospitalizations through real-time health monitoring for seniors in care homes/at home.</a:t>
            </a:r>
            <a:br>
              <a:rPr lang="en-US" b="0" i="0" dirty="0">
                <a:effectLst/>
                <a:latin typeface="Arial" panose="020B0604020202020204" pitchFamily="34" charset="0"/>
                <a:cs typeface="Arial" panose="020B0604020202020204" pitchFamily="34" charset="0"/>
              </a:rPr>
            </a:br>
            <a:endParaRPr lang="en-US" b="0" i="0" dirty="0">
              <a:effectLst/>
              <a:latin typeface="Arial" panose="020B0604020202020204" pitchFamily="34" charset="0"/>
              <a:cs typeface="Arial" panose="020B0604020202020204" pitchFamily="34" charset="0"/>
            </a:endParaRPr>
          </a:p>
        </p:txBody>
      </p:sp>
      <p:sp>
        <p:nvSpPr>
          <p:cNvPr id="6" name="Arrow: Down 5">
            <a:extLst>
              <a:ext uri="{FF2B5EF4-FFF2-40B4-BE49-F238E27FC236}">
                <a16:creationId xmlns:a16="http://schemas.microsoft.com/office/drawing/2014/main" id="{F5384A63-8A0A-2B59-E01A-A3D28FB0BD8C}"/>
              </a:ext>
            </a:extLst>
          </p:cNvPr>
          <p:cNvSpPr/>
          <p:nvPr/>
        </p:nvSpPr>
        <p:spPr>
          <a:xfrm>
            <a:off x="760286" y="2657436"/>
            <a:ext cx="421241" cy="56251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8" name="TextBox 7">
            <a:extLst>
              <a:ext uri="{FF2B5EF4-FFF2-40B4-BE49-F238E27FC236}">
                <a16:creationId xmlns:a16="http://schemas.microsoft.com/office/drawing/2014/main" id="{01A7A8A5-1D3B-6393-D8A1-085A6979A2F2}"/>
              </a:ext>
            </a:extLst>
          </p:cNvPr>
          <p:cNvSpPr txBox="1"/>
          <p:nvPr/>
        </p:nvSpPr>
        <p:spPr>
          <a:xfrm>
            <a:off x="147721" y="3638055"/>
            <a:ext cx="6138808" cy="2308324"/>
          </a:xfrm>
          <a:prstGeom prst="rect">
            <a:avLst/>
          </a:prstGeom>
          <a:solidFill>
            <a:schemeClr val="accent4">
              <a:lumMod val="20000"/>
              <a:lumOff val="80000"/>
            </a:schemeClr>
          </a:solidFill>
        </p:spPr>
        <p:txBody>
          <a:bodyPr wrap="square">
            <a:spAutoFit/>
          </a:bodyPr>
          <a:lstStyle/>
          <a:p>
            <a:pPr algn="l">
              <a:buNone/>
            </a:pPr>
            <a:r>
              <a:rPr lang="en-US" b="0" i="0" dirty="0">
                <a:effectLst/>
                <a:latin typeface="Arial" panose="020B0604020202020204" pitchFamily="34" charset="0"/>
                <a:cs typeface="Arial" panose="020B0604020202020204" pitchFamily="34" charset="0"/>
              </a:rPr>
              <a:t>Content:</a:t>
            </a:r>
          </a:p>
          <a:p>
            <a:pPr algn="l">
              <a:buFont typeface="Arial" panose="020B0604020202020204" pitchFamily="34" charset="0"/>
              <a:buChar char="•"/>
            </a:pPr>
            <a:r>
              <a:rPr lang="en-US" b="0" i="0" dirty="0">
                <a:effectLst/>
                <a:latin typeface="Arial" panose="020B0604020202020204" pitchFamily="34" charset="0"/>
                <a:cs typeface="Arial" panose="020B0604020202020204" pitchFamily="34" charset="0"/>
              </a:rPr>
              <a:t>IoT wearables tracking blood pressure, heart rate, and falls.</a:t>
            </a:r>
          </a:p>
          <a:p>
            <a:pPr algn="l">
              <a:buFont typeface="Arial" panose="020B0604020202020204" pitchFamily="34" charset="0"/>
              <a:buChar char="•"/>
            </a:pPr>
            <a:r>
              <a:rPr lang="en-US" b="0" i="0" dirty="0">
                <a:effectLst/>
                <a:latin typeface="Arial" panose="020B0604020202020204" pitchFamily="34" charset="0"/>
                <a:cs typeface="Arial" panose="020B0604020202020204" pitchFamily="34" charset="0"/>
              </a:rPr>
              <a:t>Caregiver app with emergency alerts (e.g., prolonged inactivity.</a:t>
            </a:r>
          </a:p>
          <a:p>
            <a:pPr algn="l">
              <a:buFont typeface="Arial" panose="020B0604020202020204" pitchFamily="34" charset="0"/>
              <a:buChar char="•"/>
            </a:pPr>
            <a:r>
              <a:rPr lang="en-US" b="0" i="0" dirty="0">
                <a:effectLst/>
                <a:latin typeface="Arial" panose="020B0604020202020204" pitchFamily="34" charset="0"/>
                <a:cs typeface="Arial" panose="020B0604020202020204" pitchFamily="34" charset="0"/>
              </a:rPr>
              <a:t>Automated medication reminders + weekly virtual GP check-ins</a:t>
            </a:r>
            <a:r>
              <a:rPr lang="en-US" dirty="0">
                <a:latin typeface="Arial" panose="020B0604020202020204" pitchFamily="34" charset="0"/>
                <a:cs typeface="Arial" panose="020B0604020202020204" pitchFamily="34" charset="0"/>
              </a:rPr>
              <a:t>.</a:t>
            </a:r>
            <a:endParaRPr lang="en-US" b="0" i="0" dirty="0">
              <a:effectLst/>
              <a:latin typeface="Arial" panose="020B0604020202020204" pitchFamily="34" charset="0"/>
              <a:cs typeface="Arial" panose="020B0604020202020204" pitchFamily="34" charset="0"/>
            </a:endParaRPr>
          </a:p>
          <a:p>
            <a:pPr algn="l">
              <a:buFont typeface="Arial" panose="020B0604020202020204" pitchFamily="34" charset="0"/>
              <a:buChar char="•"/>
            </a:pPr>
            <a:r>
              <a:rPr lang="en-US" b="0" i="0" dirty="0">
                <a:effectLst/>
                <a:latin typeface="Arial" panose="020B0604020202020204" pitchFamily="34" charset="0"/>
                <a:cs typeface="Arial" panose="020B0604020202020204" pitchFamily="34" charset="0"/>
              </a:rPr>
              <a:t>Family portal for activity reports</a:t>
            </a:r>
          </a:p>
        </p:txBody>
      </p:sp>
      <p:sp>
        <p:nvSpPr>
          <p:cNvPr id="9" name="Arrow: Down 8">
            <a:extLst>
              <a:ext uri="{FF2B5EF4-FFF2-40B4-BE49-F238E27FC236}">
                <a16:creationId xmlns:a16="http://schemas.microsoft.com/office/drawing/2014/main" id="{F846ACBA-53BC-6568-CB2F-19698DAB4B7F}"/>
              </a:ext>
            </a:extLst>
          </p:cNvPr>
          <p:cNvSpPr/>
          <p:nvPr/>
        </p:nvSpPr>
        <p:spPr>
          <a:xfrm>
            <a:off x="3006505" y="2657436"/>
            <a:ext cx="421241" cy="56251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0" name="Arrow: Down 9">
            <a:extLst>
              <a:ext uri="{FF2B5EF4-FFF2-40B4-BE49-F238E27FC236}">
                <a16:creationId xmlns:a16="http://schemas.microsoft.com/office/drawing/2014/main" id="{98F420DF-ECA2-3744-3845-39DDC841811E}"/>
              </a:ext>
            </a:extLst>
          </p:cNvPr>
          <p:cNvSpPr/>
          <p:nvPr/>
        </p:nvSpPr>
        <p:spPr>
          <a:xfrm>
            <a:off x="5673965" y="2657436"/>
            <a:ext cx="421241" cy="56251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18" name="Picture 17">
            <a:extLst>
              <a:ext uri="{FF2B5EF4-FFF2-40B4-BE49-F238E27FC236}">
                <a16:creationId xmlns:a16="http://schemas.microsoft.com/office/drawing/2014/main" id="{D281A8FC-2C72-F97C-0009-A5E036460D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3131" y="1519010"/>
            <a:ext cx="2049242" cy="1582220"/>
          </a:xfrm>
          <a:prstGeom prst="rect">
            <a:avLst/>
          </a:prstGeom>
        </p:spPr>
      </p:pic>
      <p:pic>
        <p:nvPicPr>
          <p:cNvPr id="30" name="Picture 29">
            <a:extLst>
              <a:ext uri="{FF2B5EF4-FFF2-40B4-BE49-F238E27FC236}">
                <a16:creationId xmlns:a16="http://schemas.microsoft.com/office/drawing/2014/main" id="{9D44269F-19BE-484A-8E20-5B9FF231D0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2564" y="1519010"/>
            <a:ext cx="2226138" cy="2119045"/>
          </a:xfrm>
          <a:prstGeom prst="rect">
            <a:avLst/>
          </a:prstGeom>
        </p:spPr>
      </p:pic>
      <p:pic>
        <p:nvPicPr>
          <p:cNvPr id="34" name="Picture 33">
            <a:extLst>
              <a:ext uri="{FF2B5EF4-FFF2-40B4-BE49-F238E27FC236}">
                <a16:creationId xmlns:a16="http://schemas.microsoft.com/office/drawing/2014/main" id="{B823709A-5782-F1EC-60B7-20BDB7D555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0935" y="3831502"/>
            <a:ext cx="3801438" cy="2493617"/>
          </a:xfrm>
          <a:prstGeom prst="rect">
            <a:avLst/>
          </a:prstGeom>
        </p:spPr>
      </p:pic>
      <p:sp>
        <p:nvSpPr>
          <p:cNvPr id="36" name="TextBox 35">
            <a:extLst>
              <a:ext uri="{FF2B5EF4-FFF2-40B4-BE49-F238E27FC236}">
                <a16:creationId xmlns:a16="http://schemas.microsoft.com/office/drawing/2014/main" id="{E21092BE-A2E8-A876-CC6F-CFCD0D559DF8}"/>
              </a:ext>
            </a:extLst>
          </p:cNvPr>
          <p:cNvSpPr txBox="1"/>
          <p:nvPr/>
        </p:nvSpPr>
        <p:spPr>
          <a:xfrm>
            <a:off x="8843481" y="6488668"/>
            <a:ext cx="6138808" cy="369332"/>
          </a:xfrm>
          <a:prstGeom prst="rect">
            <a:avLst/>
          </a:prstGeom>
          <a:noFill/>
        </p:spPr>
        <p:txBody>
          <a:bodyPr wrap="square">
            <a:spAutoFit/>
          </a:bodyPr>
          <a:lstStyle/>
          <a:p>
            <a:r>
              <a:rPr lang="en-IN" dirty="0"/>
              <a:t>Google free images</a:t>
            </a:r>
          </a:p>
        </p:txBody>
      </p:sp>
    </p:spTree>
    <p:extLst>
      <p:ext uri="{BB962C8B-B14F-4D97-AF65-F5344CB8AC3E}">
        <p14:creationId xmlns:p14="http://schemas.microsoft.com/office/powerpoint/2010/main" val="4282370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3B36AEF-F2E9-CA34-A94D-5B75FF212A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9533" y="1472182"/>
            <a:ext cx="3010328" cy="2169872"/>
          </a:xfrm>
          <a:prstGeom prst="rect">
            <a:avLst/>
          </a:prstGeom>
        </p:spPr>
      </p:pic>
      <p:pic>
        <p:nvPicPr>
          <p:cNvPr id="6" name="Picture 5">
            <a:extLst>
              <a:ext uri="{FF2B5EF4-FFF2-40B4-BE49-F238E27FC236}">
                <a16:creationId xmlns:a16="http://schemas.microsoft.com/office/drawing/2014/main" id="{6DF71125-9C82-A66B-D5EC-A66582BCF4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70853" y="1612157"/>
            <a:ext cx="2383605" cy="2040611"/>
          </a:xfrm>
          <a:prstGeom prst="rect">
            <a:avLst/>
          </a:prstGeom>
        </p:spPr>
      </p:pic>
      <p:pic>
        <p:nvPicPr>
          <p:cNvPr id="8" name="Picture 7">
            <a:extLst>
              <a:ext uri="{FF2B5EF4-FFF2-40B4-BE49-F238E27FC236}">
                <a16:creationId xmlns:a16="http://schemas.microsoft.com/office/drawing/2014/main" id="{86FC9E56-CAA9-07A2-C3D4-D958C6DECA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11726" y="3839817"/>
            <a:ext cx="2383605" cy="2209799"/>
          </a:xfrm>
          <a:prstGeom prst="rect">
            <a:avLst/>
          </a:prstGeom>
        </p:spPr>
      </p:pic>
      <p:pic>
        <p:nvPicPr>
          <p:cNvPr id="10" name="Picture 9">
            <a:extLst>
              <a:ext uri="{FF2B5EF4-FFF2-40B4-BE49-F238E27FC236}">
                <a16:creationId xmlns:a16="http://schemas.microsoft.com/office/drawing/2014/main" id="{4509C060-9A99-6845-6219-AE792508BC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8523" y="1608666"/>
            <a:ext cx="2073668" cy="2044103"/>
          </a:xfrm>
          <a:prstGeom prst="rect">
            <a:avLst/>
          </a:prstGeom>
        </p:spPr>
      </p:pic>
      <p:pic>
        <p:nvPicPr>
          <p:cNvPr id="14" name="Picture 13">
            <a:extLst>
              <a:ext uri="{FF2B5EF4-FFF2-40B4-BE49-F238E27FC236}">
                <a16:creationId xmlns:a16="http://schemas.microsoft.com/office/drawing/2014/main" id="{D9FDD197-45A5-5C97-A203-A2D910977D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08523" y="3839817"/>
            <a:ext cx="2073668" cy="2209799"/>
          </a:xfrm>
          <a:prstGeom prst="rect">
            <a:avLst/>
          </a:prstGeom>
        </p:spPr>
      </p:pic>
      <p:sp>
        <p:nvSpPr>
          <p:cNvPr id="17" name="Title 1">
            <a:extLst>
              <a:ext uri="{FF2B5EF4-FFF2-40B4-BE49-F238E27FC236}">
                <a16:creationId xmlns:a16="http://schemas.microsoft.com/office/drawing/2014/main" id="{8E4B306F-C2F2-CD4D-643B-A00CA008EBE7}"/>
              </a:ext>
            </a:extLst>
          </p:cNvPr>
          <p:cNvSpPr txBox="1">
            <a:spLocks/>
          </p:cNvSpPr>
          <p:nvPr/>
        </p:nvSpPr>
        <p:spPr>
          <a:xfrm>
            <a:off x="0" y="0"/>
            <a:ext cx="12192000" cy="1325563"/>
          </a:xfrm>
          <a:prstGeom prst="rect">
            <a:avLst/>
          </a:prstGeom>
          <a:solidFill>
            <a:schemeClr val="accent1">
              <a:lumMod val="40000"/>
              <a:lumOff val="6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7000"/>
              </a:lnSpc>
              <a:spcAft>
                <a:spcPts val="800"/>
              </a:spcAft>
            </a:pPr>
            <a:r>
              <a:rPr lang="en-IN" sz="4200" b="0" i="0" dirty="0">
                <a:effectLst/>
                <a:latin typeface="Arial" panose="020B0604020202020204" pitchFamily="34" charset="0"/>
                <a:cs typeface="Arial" panose="020B0604020202020204" pitchFamily="34" charset="0"/>
              </a:rPr>
              <a:t>Digital Technology</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95566921-3293-4082-4EF5-D8580E8F1397}"/>
              </a:ext>
            </a:extLst>
          </p:cNvPr>
          <p:cNvSpPr txBox="1"/>
          <p:nvPr/>
        </p:nvSpPr>
        <p:spPr>
          <a:xfrm>
            <a:off x="237542" y="1696885"/>
            <a:ext cx="3674198" cy="4247317"/>
          </a:xfrm>
          <a:prstGeom prst="rect">
            <a:avLst/>
          </a:prstGeom>
          <a:noFill/>
        </p:spPr>
        <p:txBody>
          <a:bodyPr wrap="square">
            <a:spAutoFit/>
          </a:bodyPr>
          <a:lstStyle/>
          <a:p>
            <a:pPr marL="285750" indent="-285750" algn="l">
              <a:buFont typeface="Arial" panose="020B0604020202020204" pitchFamily="34" charset="0"/>
              <a:buChar char="•"/>
            </a:pPr>
            <a:r>
              <a:rPr lang="en-US" b="0" dirty="0">
                <a:effectLst/>
                <a:latin typeface="Arial" panose="020B0604020202020204" pitchFamily="34" charset="0"/>
                <a:cs typeface="Arial" panose="020B0604020202020204" pitchFamily="34" charset="0"/>
              </a:rPr>
              <a:t>Wearable biosensors (heart rate, SpO₂, temperature</a:t>
            </a:r>
          </a:p>
          <a:p>
            <a:pPr marL="285750" indent="-285750" algn="l">
              <a:buFont typeface="Arial" panose="020B0604020202020204" pitchFamily="34" charset="0"/>
              <a:buChar char="•"/>
            </a:pPr>
            <a:endParaRPr lang="en-US" b="0" dirty="0">
              <a:effectLst/>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US" b="0" dirty="0">
                <a:effectLst/>
                <a:latin typeface="Arial" panose="020B0604020202020204" pitchFamily="34" charset="0"/>
                <a:cs typeface="Arial" panose="020B0604020202020204" pitchFamily="34" charset="0"/>
              </a:rPr>
              <a:t>Smart home sensors (non-intrusive appliance monitoring</a:t>
            </a:r>
          </a:p>
          <a:p>
            <a:pPr marL="285750" indent="-285750" algn="l">
              <a:buFont typeface="Arial" panose="020B0604020202020204" pitchFamily="34" charset="0"/>
              <a:buChar char="•"/>
            </a:pPr>
            <a:endParaRPr lang="en-US" b="0" dirty="0">
              <a:effectLst/>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US" b="0" dirty="0" err="1">
                <a:effectLst/>
                <a:latin typeface="Arial" panose="020B0604020202020204" pitchFamily="34" charset="0"/>
                <a:cs typeface="Arial" panose="020B0604020202020204" pitchFamily="34" charset="0"/>
              </a:rPr>
              <a:t>CareLink</a:t>
            </a:r>
            <a:r>
              <a:rPr lang="en-US" b="0" dirty="0">
                <a:effectLst/>
                <a:latin typeface="Arial" panose="020B0604020202020204" pitchFamily="34" charset="0"/>
                <a:cs typeface="Arial" panose="020B0604020202020204" pitchFamily="34" charset="0"/>
              </a:rPr>
              <a:t> Alert System: 24/7 emergency response pendant</a:t>
            </a:r>
          </a:p>
          <a:p>
            <a:pPr marL="285750" indent="-285750" algn="l">
              <a:buFont typeface="Arial" panose="020B0604020202020204" pitchFamily="34" charset="0"/>
              <a:buChar char="•"/>
            </a:pPr>
            <a:endParaRPr lang="en-US" b="0" dirty="0">
              <a:effectLst/>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US" b="0" dirty="0">
                <a:effectLst/>
                <a:latin typeface="Arial" panose="020B0604020202020204" pitchFamily="34" charset="0"/>
                <a:cs typeface="Arial" panose="020B0604020202020204" pitchFamily="34" charset="0"/>
              </a:rPr>
              <a:t>Centralized dashboard for care teams with traffic-light adherence indicators</a:t>
            </a:r>
          </a:p>
          <a:p>
            <a:pPr marL="285750" indent="-285750" algn="l">
              <a:buFont typeface="Arial" panose="020B0604020202020204" pitchFamily="34" charset="0"/>
              <a:buChar char="•"/>
            </a:pPr>
            <a:endParaRPr lang="en-US" b="0" dirty="0">
              <a:effectLst/>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US" dirty="0">
                <a:latin typeface="Arial" panose="020B0604020202020204" pitchFamily="34" charset="0"/>
                <a:cs typeface="Arial" panose="020B0604020202020204" pitchFamily="34" charset="0"/>
              </a:rPr>
              <a:t>Fall alert system and </a:t>
            </a:r>
            <a:r>
              <a:rPr lang="en-US" dirty="0" err="1">
                <a:latin typeface="Arial" panose="020B0604020202020204" pitchFamily="34" charset="0"/>
                <a:cs typeface="Arial" panose="020B0604020202020204" pitchFamily="34" charset="0"/>
              </a:rPr>
              <a:t>alaram</a:t>
            </a:r>
            <a:endParaRPr lang="en-US" dirty="0">
              <a:latin typeface="Arial" panose="020B0604020202020204" pitchFamily="34" charset="0"/>
              <a:cs typeface="Arial" panose="020B0604020202020204" pitchFamily="34" charset="0"/>
            </a:endParaRPr>
          </a:p>
          <a:p>
            <a:pPr algn="l"/>
            <a:endParaRPr lang="en-US" b="0" dirty="0">
              <a:effectLst/>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AEA1FCCC-5821-6AE2-6C3B-32E1E9514AB1}"/>
              </a:ext>
            </a:extLst>
          </p:cNvPr>
          <p:cNvSpPr txBox="1"/>
          <p:nvPr/>
        </p:nvSpPr>
        <p:spPr>
          <a:xfrm>
            <a:off x="6927400" y="6337539"/>
            <a:ext cx="7052353" cy="369332"/>
          </a:xfrm>
          <a:prstGeom prst="rect">
            <a:avLst/>
          </a:prstGeom>
          <a:noFill/>
        </p:spPr>
        <p:txBody>
          <a:bodyPr wrap="square">
            <a:spAutoFit/>
          </a:bodyPr>
          <a:lstStyle/>
          <a:p>
            <a:r>
              <a:rPr lang="en-IN" dirty="0"/>
              <a:t>Google free images</a:t>
            </a:r>
          </a:p>
        </p:txBody>
      </p:sp>
      <p:pic>
        <p:nvPicPr>
          <p:cNvPr id="4" name="Picture 3">
            <a:extLst>
              <a:ext uri="{FF2B5EF4-FFF2-40B4-BE49-F238E27FC236}">
                <a16:creationId xmlns:a16="http://schemas.microsoft.com/office/drawing/2014/main" id="{F8DFE719-05C1-D6FD-69E3-E5F16370F1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9534" y="3839818"/>
            <a:ext cx="3010328" cy="2209800"/>
          </a:xfrm>
          <a:prstGeom prst="rect">
            <a:avLst/>
          </a:prstGeom>
        </p:spPr>
      </p:pic>
    </p:spTree>
    <p:extLst>
      <p:ext uri="{BB962C8B-B14F-4D97-AF65-F5344CB8AC3E}">
        <p14:creationId xmlns:p14="http://schemas.microsoft.com/office/powerpoint/2010/main" val="2496769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EADA21-35A7-19C8-FA6B-3D83D72F91E0}"/>
              </a:ext>
            </a:extLst>
          </p:cNvPr>
          <p:cNvSpPr>
            <a:spLocks noGrp="1"/>
          </p:cNvSpPr>
          <p:nvPr>
            <p:ph type="title"/>
          </p:nvPr>
        </p:nvSpPr>
        <p:spPr>
          <a:xfrm>
            <a:off x="1" y="0"/>
            <a:ext cx="12191999" cy="1325563"/>
          </a:xfrm>
          <a:solidFill>
            <a:schemeClr val="accent1">
              <a:lumMod val="60000"/>
              <a:lumOff val="40000"/>
            </a:schemeClr>
          </a:solidFill>
        </p:spPr>
        <p:txBody>
          <a:bodyPr>
            <a:normAutofit/>
          </a:bodyPr>
          <a:lstStyle/>
          <a:p>
            <a:r>
              <a:rPr lang="en-IN" sz="4200" b="1" kern="100" dirty="0">
                <a:effectLst/>
                <a:latin typeface="Arial" panose="020B0604020202020204" pitchFamily="34" charset="0"/>
                <a:ea typeface="Calibri" panose="020F0502020204030204" pitchFamily="34" charset="0"/>
                <a:cs typeface="Arial" panose="020B0604020202020204" pitchFamily="34" charset="0"/>
              </a:rPr>
              <a:t>Why Focus on Elderly in the UK?</a:t>
            </a:r>
            <a:br>
              <a:rPr lang="en-IN" sz="4200" kern="100" dirty="0">
                <a:effectLst/>
                <a:latin typeface="Arial" panose="020B0604020202020204" pitchFamily="34" charset="0"/>
                <a:ea typeface="Calibri" panose="020F0502020204030204" pitchFamily="34" charset="0"/>
                <a:cs typeface="Arial" panose="020B0604020202020204" pitchFamily="34" charset="0"/>
              </a:rPr>
            </a:br>
            <a:endParaRPr lang="en-IN" sz="4200" dirty="0">
              <a:latin typeface="Arial" panose="020B0604020202020204" pitchFamily="34" charset="0"/>
              <a:cs typeface="Arial" panose="020B0604020202020204" pitchFamily="34" charset="0"/>
            </a:endParaRPr>
          </a:p>
        </p:txBody>
      </p:sp>
      <p:graphicFrame>
        <p:nvGraphicFramePr>
          <p:cNvPr id="7" name="Diagram 6">
            <a:extLst>
              <a:ext uri="{FF2B5EF4-FFF2-40B4-BE49-F238E27FC236}">
                <a16:creationId xmlns:a16="http://schemas.microsoft.com/office/drawing/2014/main" id="{8BB45C0E-25F4-36B9-C857-A931D07E9F98}"/>
              </a:ext>
            </a:extLst>
          </p:cNvPr>
          <p:cNvGraphicFramePr/>
          <p:nvPr>
            <p:extLst>
              <p:ext uri="{D42A27DB-BD31-4B8C-83A1-F6EECF244321}">
                <p14:modId xmlns:p14="http://schemas.microsoft.com/office/powerpoint/2010/main" val="545986464"/>
              </p:ext>
            </p:extLst>
          </p:nvPr>
        </p:nvGraphicFramePr>
        <p:xfrm>
          <a:off x="0" y="1574589"/>
          <a:ext cx="7828908" cy="49289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Britain's greying population | 21st Century Challenges">
            <a:extLst>
              <a:ext uri="{FF2B5EF4-FFF2-40B4-BE49-F238E27FC236}">
                <a16:creationId xmlns:a16="http://schemas.microsoft.com/office/drawing/2014/main" id="{60D2B654-96C8-CAD8-36F9-B9BF4561B7A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28908" y="1574589"/>
            <a:ext cx="4363091" cy="424058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0DE55FD-7351-7742-8BD3-37043363D4F5}"/>
              </a:ext>
            </a:extLst>
          </p:cNvPr>
          <p:cNvSpPr txBox="1"/>
          <p:nvPr/>
        </p:nvSpPr>
        <p:spPr>
          <a:xfrm>
            <a:off x="8193640" y="5879533"/>
            <a:ext cx="6215864" cy="369332"/>
          </a:xfrm>
          <a:prstGeom prst="rect">
            <a:avLst/>
          </a:prstGeom>
          <a:noFill/>
        </p:spPr>
        <p:txBody>
          <a:bodyPr wrap="square">
            <a:spAutoFit/>
          </a:bodyPr>
          <a:lstStyle/>
          <a:p>
            <a:r>
              <a:rPr lang="en-IN" dirty="0"/>
              <a:t>(Office for National Statistics, 2022)</a:t>
            </a:r>
          </a:p>
        </p:txBody>
      </p:sp>
    </p:spTree>
    <p:extLst>
      <p:ext uri="{BB962C8B-B14F-4D97-AF65-F5344CB8AC3E}">
        <p14:creationId xmlns:p14="http://schemas.microsoft.com/office/powerpoint/2010/main" val="1092223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B738C-FC1D-8D28-F413-E52F7959D7F9}"/>
              </a:ext>
            </a:extLst>
          </p:cNvPr>
          <p:cNvSpPr>
            <a:spLocks noGrp="1"/>
          </p:cNvSpPr>
          <p:nvPr>
            <p:ph type="title"/>
          </p:nvPr>
        </p:nvSpPr>
        <p:spPr>
          <a:xfrm>
            <a:off x="0" y="0"/>
            <a:ext cx="12192000" cy="1325563"/>
          </a:xfrm>
          <a:solidFill>
            <a:schemeClr val="accent1">
              <a:lumMod val="60000"/>
              <a:lumOff val="40000"/>
            </a:schemeClr>
          </a:solidFill>
        </p:spPr>
        <p:txBody>
          <a:bodyPr>
            <a:noAutofit/>
          </a:bodyPr>
          <a:lstStyle/>
          <a:p>
            <a:br>
              <a:rPr lang="en-IN" sz="4200" b="1" kern="100" dirty="0">
                <a:effectLst/>
                <a:latin typeface="Arial" panose="020B0604020202020204" pitchFamily="34" charset="0"/>
                <a:ea typeface="Calibri" panose="020F0502020204030204" pitchFamily="34" charset="0"/>
                <a:cs typeface="Arial" panose="020B0604020202020204" pitchFamily="34" charset="0"/>
              </a:rPr>
            </a:br>
            <a:r>
              <a:rPr lang="en-IN" sz="4200" b="1" kern="100" dirty="0">
                <a:effectLst/>
                <a:latin typeface="Arial" panose="020B0604020202020204" pitchFamily="34" charset="0"/>
                <a:ea typeface="Calibri" panose="020F0502020204030204" pitchFamily="34" charset="0"/>
                <a:cs typeface="Arial" panose="020B0604020202020204" pitchFamily="34" charset="0"/>
              </a:rPr>
              <a:t>The Public Health Problem – Gaps in Real-Time Monitoring</a:t>
            </a:r>
            <a:br>
              <a:rPr lang="en-IN" sz="4200" kern="100" dirty="0">
                <a:effectLst/>
                <a:latin typeface="Arial" panose="020B0604020202020204" pitchFamily="34" charset="0"/>
                <a:ea typeface="Calibri" panose="020F0502020204030204" pitchFamily="34" charset="0"/>
                <a:cs typeface="Arial" panose="020B0604020202020204" pitchFamily="34" charset="0"/>
              </a:rPr>
            </a:br>
            <a:endParaRPr lang="en-IN" sz="4200" dirty="0">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3C8C8314-185F-025E-46D5-76827546E0E7}"/>
              </a:ext>
            </a:extLst>
          </p:cNvPr>
          <p:cNvGraphicFramePr/>
          <p:nvPr>
            <p:extLst>
              <p:ext uri="{D42A27DB-BD31-4B8C-83A1-F6EECF244321}">
                <p14:modId xmlns:p14="http://schemas.microsoft.com/office/powerpoint/2010/main" val="3033981863"/>
              </p:ext>
            </p:extLst>
          </p:nvPr>
        </p:nvGraphicFramePr>
        <p:xfrm>
          <a:off x="92468" y="1675863"/>
          <a:ext cx="11517330" cy="48790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AutoShape 2" descr="Top Tips to Prevent Medication Errors in Nursing - Dropstat">
            <a:extLst>
              <a:ext uri="{FF2B5EF4-FFF2-40B4-BE49-F238E27FC236}">
                <a16:creationId xmlns:a16="http://schemas.microsoft.com/office/drawing/2014/main" id="{0B467F69-7A2C-7B4F-05F8-C45FD710F849}"/>
              </a:ext>
            </a:extLst>
          </p:cNvPr>
          <p:cNvSpPr>
            <a:spLocks noChangeAspect="1" noChangeArrowheads="1"/>
          </p:cNvSpPr>
          <p:nvPr/>
        </p:nvSpPr>
        <p:spPr bwMode="auto">
          <a:xfrm>
            <a:off x="5943600" y="3276600"/>
            <a:ext cx="4638782" cy="463878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Tree>
    <p:extLst>
      <p:ext uri="{BB962C8B-B14F-4D97-AF65-F5344CB8AC3E}">
        <p14:creationId xmlns:p14="http://schemas.microsoft.com/office/powerpoint/2010/main" val="17834207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E4638EC-71E6-0607-6723-78B0C461D472}"/>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7000"/>
              </a:lnSpc>
              <a:spcAft>
                <a:spcPts val="800"/>
              </a:spcAft>
            </a:pPr>
            <a:r>
              <a:rPr lang="en-IN" sz="4200" b="1" kern="100" dirty="0">
                <a:effectLst/>
                <a:latin typeface="Arial" panose="020B0604020202020204" pitchFamily="34" charset="0"/>
                <a:ea typeface="Calibri" panose="020F0502020204030204" pitchFamily="34" charset="0"/>
                <a:cs typeface="Arial" panose="020B0604020202020204" pitchFamily="34" charset="0"/>
              </a:rPr>
              <a:t>National Guidelines and Policy Context</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8F81F048-6C0E-3CA2-C07A-7DAE49709818}"/>
              </a:ext>
            </a:extLst>
          </p:cNvPr>
          <p:cNvSpPr txBox="1"/>
          <p:nvPr/>
        </p:nvSpPr>
        <p:spPr>
          <a:xfrm>
            <a:off x="0" y="1774779"/>
            <a:ext cx="12111644" cy="4618059"/>
          </a:xfrm>
          <a:prstGeom prst="rect">
            <a:avLst/>
          </a:prstGeom>
          <a:solidFill>
            <a:schemeClr val="accent2">
              <a:lumMod val="20000"/>
              <a:lumOff val="80000"/>
            </a:schemeClr>
          </a:solidFill>
        </p:spPr>
        <p:txBody>
          <a:bodyPr wrap="square">
            <a:spAutoFit/>
          </a:bodyPr>
          <a:lstStyle/>
          <a:p>
            <a:pPr>
              <a:lnSpc>
                <a:spcPct val="150000"/>
              </a:lnSpc>
            </a:pPr>
            <a:r>
              <a:rPr lang="en-US" b="0" i="0" dirty="0">
                <a:solidFill>
                  <a:srgbClr val="172B4D"/>
                </a:solidFill>
                <a:effectLst/>
                <a:latin typeface="Open Sans" panose="020B0606030504020204" pitchFamily="34" charset="0"/>
              </a:rPr>
              <a:t>• </a:t>
            </a:r>
            <a:r>
              <a:rPr lang="en-US" b="0" i="0" dirty="0">
                <a:effectLst/>
                <a:latin typeface="Arial" panose="020B0604020202020204" pitchFamily="34" charset="0"/>
                <a:cs typeface="Arial" panose="020B0604020202020204" pitchFamily="34" charset="0"/>
              </a:rPr>
              <a:t>The NHS Long Term Plan seeks to reduce avoidable hospital attendance by 30% via remote monitoring and digital health solutions by 2030 (NHS England, 2019).</a:t>
            </a:r>
          </a:p>
          <a:p>
            <a:pPr>
              <a:lnSpc>
                <a:spcPct val="150000"/>
              </a:lnSpc>
            </a:pPr>
            <a:br>
              <a:rPr lang="en-US" b="0" i="0" dirty="0">
                <a:effectLst/>
                <a:latin typeface="Arial" panose="020B0604020202020204" pitchFamily="34" charset="0"/>
                <a:cs typeface="Arial" panose="020B0604020202020204" pitchFamily="34" charset="0"/>
              </a:rPr>
            </a:br>
            <a:r>
              <a:rPr lang="en-US" b="0" i="0" dirty="0">
                <a:effectLst/>
                <a:latin typeface="Arial" panose="020B0604020202020204" pitchFamily="34" charset="0"/>
                <a:cs typeface="Arial" panose="020B0604020202020204" pitchFamily="34" charset="0"/>
              </a:rPr>
              <a:t>• The Digital Social Care Strategy requires 80% of care providers to digitalize care records by 2025, allowing for safer, more coordinated care (DHSC, 2022).</a:t>
            </a:r>
          </a:p>
          <a:p>
            <a:pPr>
              <a:lnSpc>
                <a:spcPct val="150000"/>
              </a:lnSpc>
            </a:pPr>
            <a:br>
              <a:rPr lang="en-US" b="0" i="0" dirty="0">
                <a:effectLst/>
                <a:latin typeface="Arial" panose="020B0604020202020204" pitchFamily="34" charset="0"/>
                <a:cs typeface="Arial" panose="020B0604020202020204" pitchFamily="34" charset="0"/>
              </a:rPr>
            </a:br>
            <a:r>
              <a:rPr lang="en-US" b="0" i="0" dirty="0">
                <a:effectLst/>
                <a:latin typeface="Arial" panose="020B0604020202020204" pitchFamily="34" charset="0"/>
                <a:cs typeface="Arial" panose="020B0604020202020204" pitchFamily="34" charset="0"/>
              </a:rPr>
              <a:t>•National Service Framework for Older People places focus on early intervention, partnership care, and use of technology to gain maximum outcomes (DHSC, 2023).</a:t>
            </a:r>
          </a:p>
          <a:p>
            <a:pPr>
              <a:lnSpc>
                <a:spcPct val="150000"/>
              </a:lnSpc>
            </a:pPr>
            <a:br>
              <a:rPr lang="en-US" b="0" i="0" dirty="0">
                <a:effectLst/>
                <a:latin typeface="Arial" panose="020B0604020202020204" pitchFamily="34" charset="0"/>
                <a:cs typeface="Arial" panose="020B0604020202020204" pitchFamily="34" charset="0"/>
              </a:rPr>
            </a:br>
            <a:r>
              <a:rPr lang="en-US" b="0" i="0" dirty="0">
                <a:effectLst/>
                <a:latin typeface="Arial" panose="020B0604020202020204" pitchFamily="34" charset="0"/>
                <a:cs typeface="Arial" panose="020B0604020202020204" pitchFamily="34" charset="0"/>
              </a:rPr>
              <a:t>•Evidence indicates IoT-enabled monitoring decreases emergency admissions due to falls by as much as 32% in care homes for the elderly (Newcastle university, </a:t>
            </a:r>
            <a:r>
              <a:rPr lang="en-US" b="0" i="0" dirty="0">
                <a:solidFill>
                  <a:srgbClr val="172B4D"/>
                </a:solidFill>
                <a:effectLst/>
                <a:latin typeface="Open Sans" panose="020B0606030504020204" pitchFamily="34" charset="0"/>
              </a:rPr>
              <a:t>2025).</a:t>
            </a:r>
            <a:endParaRPr lang="en-IN" dirty="0"/>
          </a:p>
        </p:txBody>
      </p:sp>
    </p:spTree>
    <p:extLst>
      <p:ext uri="{BB962C8B-B14F-4D97-AF65-F5344CB8AC3E}">
        <p14:creationId xmlns:p14="http://schemas.microsoft.com/office/powerpoint/2010/main" val="3822599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1DE78D89-F32A-A66C-14B6-EE8749316725}"/>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7000"/>
              </a:lnSpc>
              <a:spcAft>
                <a:spcPts val="800"/>
              </a:spcAft>
            </a:pPr>
            <a:r>
              <a:rPr lang="en-IN" sz="4200" b="1" dirty="0">
                <a:effectLst/>
                <a:latin typeface="Arial" panose="020B0604020202020204" pitchFamily="34" charset="0"/>
                <a:ea typeface="Calibri" panose="020F0502020204030204" pitchFamily="34" charset="0"/>
                <a:cs typeface="Arial" panose="020B0604020202020204" pitchFamily="34" charset="0"/>
              </a:rPr>
              <a:t>Why Digital Health Interventions Matter</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7" name="Diagram 6">
            <a:extLst>
              <a:ext uri="{FF2B5EF4-FFF2-40B4-BE49-F238E27FC236}">
                <a16:creationId xmlns:a16="http://schemas.microsoft.com/office/drawing/2014/main" id="{457F4250-5F2A-EF64-8EAE-8B998071A393}"/>
              </a:ext>
            </a:extLst>
          </p:cNvPr>
          <p:cNvGraphicFramePr/>
          <p:nvPr>
            <p:extLst>
              <p:ext uri="{D42A27DB-BD31-4B8C-83A1-F6EECF244321}">
                <p14:modId xmlns:p14="http://schemas.microsoft.com/office/powerpoint/2010/main" val="202155221"/>
              </p:ext>
            </p:extLst>
          </p:nvPr>
        </p:nvGraphicFramePr>
        <p:xfrm>
          <a:off x="380674" y="1379346"/>
          <a:ext cx="11264787" cy="5478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3555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49288A4-8E97-0803-C8E1-A4B8F926570F}"/>
              </a:ext>
            </a:extLst>
          </p:cNvPr>
          <p:cNvSpPr txBox="1">
            <a:spLocks/>
          </p:cNvSpPr>
          <p:nvPr/>
        </p:nvSpPr>
        <p:spPr>
          <a:xfrm>
            <a:off x="0" y="0"/>
            <a:ext cx="12192000" cy="1325563"/>
          </a:xfrm>
          <a:prstGeom prst="rect">
            <a:avLst/>
          </a:prstGeom>
          <a:solidFill>
            <a:schemeClr val="accent1">
              <a:lumMod val="40000"/>
              <a:lumOff val="6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7000"/>
              </a:lnSpc>
              <a:spcAft>
                <a:spcPts val="800"/>
              </a:spcAft>
            </a:pPr>
            <a:endParaRPr lang="en-IN" sz="4200" b="1"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IN" sz="4200" b="1" kern="100" dirty="0">
                <a:effectLst/>
                <a:latin typeface="Arial" panose="020B0604020202020204" pitchFamily="34" charset="0"/>
                <a:ea typeface="Calibri" panose="020F0502020204030204" pitchFamily="34" charset="0"/>
                <a:cs typeface="Arial" panose="020B0604020202020204" pitchFamily="34" charset="0"/>
              </a:rPr>
              <a:t>Why </a:t>
            </a:r>
            <a:r>
              <a:rPr lang="en-IN" sz="4200" b="1" kern="100" dirty="0" err="1">
                <a:effectLst/>
                <a:latin typeface="Arial" panose="020B0604020202020204" pitchFamily="34" charset="0"/>
                <a:ea typeface="Calibri" panose="020F0502020204030204" pitchFamily="34" charset="0"/>
                <a:cs typeface="Arial" panose="020B0604020202020204" pitchFamily="34" charset="0"/>
              </a:rPr>
              <a:t>CareLink</a:t>
            </a:r>
            <a:r>
              <a:rPr lang="en-IN" sz="4200" b="1" kern="100" dirty="0">
                <a:effectLst/>
                <a:latin typeface="Arial" panose="020B0604020202020204" pitchFamily="34" charset="0"/>
                <a:ea typeface="Calibri" panose="020F0502020204030204" pitchFamily="34" charset="0"/>
                <a:cs typeface="Arial" panose="020B0604020202020204" pitchFamily="34" charset="0"/>
              </a:rPr>
              <a:t>? – Rationale for the Intervention</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36241686-C4CE-30DE-533A-0AA1FA290234}"/>
              </a:ext>
            </a:extLst>
          </p:cNvPr>
          <p:cNvGraphicFramePr/>
          <p:nvPr>
            <p:extLst>
              <p:ext uri="{D42A27DB-BD31-4B8C-83A1-F6EECF244321}">
                <p14:modId xmlns:p14="http://schemas.microsoft.com/office/powerpoint/2010/main" val="483309668"/>
              </p:ext>
            </p:extLst>
          </p:nvPr>
        </p:nvGraphicFramePr>
        <p:xfrm>
          <a:off x="85906" y="1325563"/>
          <a:ext cx="7032070" cy="54607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IoT Wearable Sensors and Devices in Elderly Care: A ...">
            <a:extLst>
              <a:ext uri="{FF2B5EF4-FFF2-40B4-BE49-F238E27FC236}">
                <a16:creationId xmlns:a16="http://schemas.microsoft.com/office/drawing/2014/main" id="{E06468A9-6AC5-7F71-5039-867E388370A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60024" y="1467785"/>
            <a:ext cx="4471894" cy="457442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5FF780F-1020-7832-1495-2730E4864955}"/>
              </a:ext>
            </a:extLst>
          </p:cNvPr>
          <p:cNvSpPr txBox="1"/>
          <p:nvPr/>
        </p:nvSpPr>
        <p:spPr>
          <a:xfrm>
            <a:off x="8698300" y="6318875"/>
            <a:ext cx="6267236" cy="369332"/>
          </a:xfrm>
          <a:prstGeom prst="rect">
            <a:avLst/>
          </a:prstGeom>
          <a:noFill/>
        </p:spPr>
        <p:txBody>
          <a:bodyPr wrap="square">
            <a:spAutoFit/>
          </a:bodyPr>
          <a:lstStyle/>
          <a:p>
            <a:r>
              <a:rPr lang="en-IN" dirty="0"/>
              <a:t>(</a:t>
            </a:r>
            <a:r>
              <a:rPr lang="en-IN" dirty="0" err="1"/>
              <a:t>Sandeepa</a:t>
            </a:r>
            <a:r>
              <a:rPr lang="en-IN" dirty="0"/>
              <a:t> et al., 2020)</a:t>
            </a:r>
          </a:p>
        </p:txBody>
      </p:sp>
    </p:spTree>
    <p:extLst>
      <p:ext uri="{BB962C8B-B14F-4D97-AF65-F5344CB8AC3E}">
        <p14:creationId xmlns:p14="http://schemas.microsoft.com/office/powerpoint/2010/main" val="1945769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2366EEB-2496-5258-BB49-FCDA50F5849D}"/>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7000"/>
              </a:lnSpc>
              <a:spcAft>
                <a:spcPts val="800"/>
              </a:spcAft>
            </a:pPr>
            <a:r>
              <a:rPr lang="en-IN" sz="4200" b="1" dirty="0">
                <a:effectLst/>
                <a:latin typeface="Arial" panose="020B0604020202020204" pitchFamily="34" charset="0"/>
                <a:ea typeface="Calibri" panose="020F0502020204030204" pitchFamily="34" charset="0"/>
                <a:cs typeface="Arial" panose="020B0604020202020204" pitchFamily="34" charset="0"/>
              </a:rPr>
              <a:t>Chosen Planning Model – Intervention Mapping (IM)</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10" name="Diagram 9">
            <a:extLst>
              <a:ext uri="{FF2B5EF4-FFF2-40B4-BE49-F238E27FC236}">
                <a16:creationId xmlns:a16="http://schemas.microsoft.com/office/drawing/2014/main" id="{549D3636-D987-BEB5-9E0F-DD6EFAC3E86B}"/>
              </a:ext>
            </a:extLst>
          </p:cNvPr>
          <p:cNvGraphicFramePr/>
          <p:nvPr>
            <p:extLst>
              <p:ext uri="{D42A27DB-BD31-4B8C-83A1-F6EECF244321}">
                <p14:modId xmlns:p14="http://schemas.microsoft.com/office/powerpoint/2010/main" val="1652047991"/>
              </p:ext>
            </p:extLst>
          </p:nvPr>
        </p:nvGraphicFramePr>
        <p:xfrm>
          <a:off x="112060" y="1325564"/>
          <a:ext cx="7472081" cy="52486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descr="Baby Steps: Using Intervention Mapping to Develop a ...">
            <a:extLst>
              <a:ext uri="{FF2B5EF4-FFF2-40B4-BE49-F238E27FC236}">
                <a16:creationId xmlns:a16="http://schemas.microsoft.com/office/drawing/2014/main" id="{0ACFA628-39D6-5BE3-5579-22B395FD8B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06871" y="1469000"/>
            <a:ext cx="4173068" cy="469871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152A013-4B73-0748-C1A9-36825A3ACD4F}"/>
              </a:ext>
            </a:extLst>
          </p:cNvPr>
          <p:cNvSpPr txBox="1"/>
          <p:nvPr/>
        </p:nvSpPr>
        <p:spPr>
          <a:xfrm>
            <a:off x="8203915" y="6389540"/>
            <a:ext cx="6215864" cy="369332"/>
          </a:xfrm>
          <a:prstGeom prst="rect">
            <a:avLst/>
          </a:prstGeom>
          <a:noFill/>
        </p:spPr>
        <p:txBody>
          <a:bodyPr wrap="square">
            <a:spAutoFit/>
          </a:bodyPr>
          <a:lstStyle/>
          <a:p>
            <a:r>
              <a:rPr lang="en-IN" dirty="0"/>
              <a:t>(Bartholomew Eldredge et al., 2016)</a:t>
            </a:r>
          </a:p>
        </p:txBody>
      </p:sp>
    </p:spTree>
    <p:extLst>
      <p:ext uri="{BB962C8B-B14F-4D97-AF65-F5344CB8AC3E}">
        <p14:creationId xmlns:p14="http://schemas.microsoft.com/office/powerpoint/2010/main" val="969703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72683-7409-C329-E587-88477D5D7555}"/>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7000"/>
              </a:lnSpc>
              <a:spcAft>
                <a:spcPts val="800"/>
              </a:spcAft>
            </a:pPr>
            <a:endParaRPr lang="en-IN" sz="1800" b="1"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IN" sz="4200" b="1" kern="100" dirty="0">
                <a:effectLst/>
                <a:latin typeface="Arial" panose="020B0604020202020204" pitchFamily="34" charset="0"/>
                <a:ea typeface="Calibri" panose="020F0502020204030204" pitchFamily="34" charset="0"/>
                <a:cs typeface="Arial" panose="020B0604020202020204" pitchFamily="34" charset="0"/>
              </a:rPr>
              <a:t>Applying IM Step 1–3 to </a:t>
            </a:r>
            <a:r>
              <a:rPr lang="en-IN" sz="4200" b="1" kern="100" dirty="0" err="1">
                <a:effectLst/>
                <a:latin typeface="Arial" panose="020B0604020202020204" pitchFamily="34" charset="0"/>
                <a:ea typeface="Calibri" panose="020F0502020204030204" pitchFamily="34" charset="0"/>
                <a:cs typeface="Arial" panose="020B0604020202020204" pitchFamily="34" charset="0"/>
              </a:rPr>
              <a:t>CareLink</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13273308-089D-8623-6F0A-6E0B9BF7A86B}"/>
              </a:ext>
            </a:extLst>
          </p:cNvPr>
          <p:cNvGraphicFramePr/>
          <p:nvPr>
            <p:extLst>
              <p:ext uri="{D42A27DB-BD31-4B8C-83A1-F6EECF244321}">
                <p14:modId xmlns:p14="http://schemas.microsoft.com/office/powerpoint/2010/main" val="813116678"/>
              </p:ext>
            </p:extLst>
          </p:nvPr>
        </p:nvGraphicFramePr>
        <p:xfrm>
          <a:off x="282388" y="1443318"/>
          <a:ext cx="11362765" cy="51905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3161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200F1-B7EB-F982-CE45-F4B47306A213}"/>
              </a:ext>
            </a:extLst>
          </p:cNvPr>
          <p:cNvSpPr txBox="1">
            <a:spLocks/>
          </p:cNvSpPr>
          <p:nvPr/>
        </p:nvSpPr>
        <p:spPr>
          <a:xfrm>
            <a:off x="0" y="0"/>
            <a:ext cx="12192000" cy="1325563"/>
          </a:xfrm>
          <a:prstGeom prst="rect">
            <a:avLst/>
          </a:prstGeom>
          <a:solidFill>
            <a:schemeClr val="accent1">
              <a:lumMod val="20000"/>
              <a:lumOff val="8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7000"/>
              </a:lnSpc>
              <a:spcAft>
                <a:spcPts val="800"/>
              </a:spcAft>
            </a:pPr>
            <a:endParaRPr lang="en-IN" sz="1800" b="1"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8" name="Diagram 7">
            <a:extLst>
              <a:ext uri="{FF2B5EF4-FFF2-40B4-BE49-F238E27FC236}">
                <a16:creationId xmlns:a16="http://schemas.microsoft.com/office/drawing/2014/main" id="{7CBBA806-91E9-236E-BC15-880609D8F2A3}"/>
              </a:ext>
            </a:extLst>
          </p:cNvPr>
          <p:cNvGraphicFramePr/>
          <p:nvPr>
            <p:extLst>
              <p:ext uri="{D42A27DB-BD31-4B8C-83A1-F6EECF244321}">
                <p14:modId xmlns:p14="http://schemas.microsoft.com/office/powerpoint/2010/main" val="1929688791"/>
              </p:ext>
            </p:extLst>
          </p:nvPr>
        </p:nvGraphicFramePr>
        <p:xfrm>
          <a:off x="322326" y="1394103"/>
          <a:ext cx="7431786" cy="53998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8D46DFEB-9404-8E28-2259-81CD0B9CADC0}"/>
              </a:ext>
            </a:extLst>
          </p:cNvPr>
          <p:cNvSpPr txBox="1"/>
          <p:nvPr/>
        </p:nvSpPr>
        <p:spPr>
          <a:xfrm>
            <a:off x="0" y="-65429"/>
            <a:ext cx="12346686" cy="1425262"/>
          </a:xfrm>
          <a:prstGeom prst="rect">
            <a:avLst/>
          </a:prstGeom>
          <a:solidFill>
            <a:schemeClr val="accent1">
              <a:lumMod val="60000"/>
              <a:lumOff val="40000"/>
            </a:schemeClr>
          </a:solidFill>
        </p:spPr>
        <p:txBody>
          <a:bodyPr wrap="square">
            <a:spAutoFit/>
          </a:bodyPr>
          <a:lstStyle/>
          <a:p>
            <a:pPr>
              <a:lnSpc>
                <a:spcPct val="107000"/>
              </a:lnSpc>
              <a:spcAft>
                <a:spcPts val="800"/>
              </a:spcAft>
            </a:pPr>
            <a:r>
              <a:rPr lang="en-IN" sz="4200" b="1" kern="100" dirty="0">
                <a:effectLst/>
                <a:latin typeface="Arial" panose="020B0604020202020204" pitchFamily="34" charset="0"/>
                <a:ea typeface="Calibri" panose="020F0502020204030204" pitchFamily="34" charset="0"/>
                <a:cs typeface="Arial" panose="020B0604020202020204" pitchFamily="34" charset="0"/>
              </a:rPr>
              <a:t>IM Step 4–6 – Development, Implementation, and Evaluation</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3074" name="Picture 2">
            <a:extLst>
              <a:ext uri="{FF2B5EF4-FFF2-40B4-BE49-F238E27FC236}">
                <a16:creationId xmlns:a16="http://schemas.microsoft.com/office/drawing/2014/main" id="{0D4EAED8-2DD7-F054-F12A-BEDBCA02FD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0985" y="1390992"/>
            <a:ext cx="4247007" cy="482487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2AE413C-83DB-C71F-6CF2-6B335017C7FA}"/>
              </a:ext>
            </a:extLst>
          </p:cNvPr>
          <p:cNvSpPr txBox="1"/>
          <p:nvPr/>
        </p:nvSpPr>
        <p:spPr>
          <a:xfrm>
            <a:off x="9495890" y="6247024"/>
            <a:ext cx="6292920" cy="369332"/>
          </a:xfrm>
          <a:prstGeom prst="rect">
            <a:avLst/>
          </a:prstGeom>
          <a:noFill/>
        </p:spPr>
        <p:txBody>
          <a:bodyPr wrap="square">
            <a:spAutoFit/>
          </a:bodyPr>
          <a:lstStyle/>
          <a:p>
            <a:r>
              <a:rPr lang="en-IN" dirty="0"/>
              <a:t>self created </a:t>
            </a:r>
          </a:p>
        </p:txBody>
      </p:sp>
    </p:spTree>
    <p:extLst>
      <p:ext uri="{BB962C8B-B14F-4D97-AF65-F5344CB8AC3E}">
        <p14:creationId xmlns:p14="http://schemas.microsoft.com/office/powerpoint/2010/main" val="2879577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DB1899B-E8EF-DB14-932A-9E84EFBBAA28}"/>
              </a:ext>
            </a:extLst>
          </p:cNvPr>
          <p:cNvSpPr txBox="1"/>
          <p:nvPr/>
        </p:nvSpPr>
        <p:spPr>
          <a:xfrm>
            <a:off x="0" y="1676424"/>
            <a:ext cx="7077456" cy="5078313"/>
          </a:xfrm>
          <a:prstGeom prst="rect">
            <a:avLst/>
          </a:prstGeom>
          <a:solidFill>
            <a:srgbClr val="F6C3FF"/>
          </a:solidFill>
        </p:spPr>
        <p:txBody>
          <a:bodyPr wrap="square">
            <a:spAutoFit/>
          </a:bodyPr>
          <a:lstStyle/>
          <a:p>
            <a:endParaRPr lang="en-US" b="0" i="0" dirty="0">
              <a:effectLst/>
              <a:latin typeface="Arial" panose="020B0604020202020204" pitchFamily="34" charset="0"/>
              <a:cs typeface="Arial" panose="020B0604020202020204" pitchFamily="34" charset="0"/>
            </a:endParaRPr>
          </a:p>
          <a:p>
            <a:r>
              <a:rPr lang="en-US" b="0" i="0" dirty="0">
                <a:effectLst/>
                <a:latin typeface="Arial" panose="020B0604020202020204" pitchFamily="34" charset="0"/>
                <a:cs typeface="Arial" panose="020B0604020202020204" pitchFamily="34" charset="0"/>
              </a:rPr>
              <a:t>• IM assures interventions are grounded in theory, evidence, and contextually adjusted to optimize the potential for good health outcomes (Fernández et al., 2022).</a:t>
            </a:r>
          </a:p>
          <a:p>
            <a:br>
              <a:rPr lang="en-US" b="0" i="0" dirty="0">
                <a:effectLst/>
                <a:latin typeface="Arial" panose="020B0604020202020204" pitchFamily="34" charset="0"/>
                <a:cs typeface="Arial" panose="020B0604020202020204" pitchFamily="34" charset="0"/>
              </a:rPr>
            </a:br>
            <a:r>
              <a:rPr lang="en-US" b="0" i="0" dirty="0">
                <a:effectLst/>
                <a:latin typeface="Arial" panose="020B0604020202020204" pitchFamily="34" charset="0"/>
                <a:cs typeface="Arial" panose="020B0604020202020204" pitchFamily="34" charset="0"/>
              </a:rPr>
              <a:t>• The model makes it possible to involve stakeholders at every stage, which increases acceptability and sustainability for a practice (Sniehotta et al., 2017).</a:t>
            </a:r>
          </a:p>
          <a:p>
            <a:br>
              <a:rPr lang="en-US" b="0" i="0" dirty="0">
                <a:effectLst/>
                <a:latin typeface="Arial" panose="020B0604020202020204" pitchFamily="34" charset="0"/>
                <a:cs typeface="Arial" panose="020B0604020202020204" pitchFamily="34" charset="0"/>
              </a:rPr>
            </a:br>
            <a:r>
              <a:rPr lang="en-US" b="0" i="0" dirty="0">
                <a:effectLst/>
                <a:latin typeface="Arial" panose="020B0604020202020204" pitchFamily="34" charset="0"/>
                <a:cs typeface="Arial" panose="020B0604020202020204" pitchFamily="34" charset="0"/>
              </a:rPr>
              <a:t>• IM's organized approach allows easy mapping of intervention attributes to outcome in </a:t>
            </a:r>
            <a:r>
              <a:rPr lang="en-US" b="0" i="0" dirty="0" err="1">
                <a:effectLst/>
                <a:latin typeface="Arial" panose="020B0604020202020204" pitchFamily="34" charset="0"/>
                <a:cs typeface="Arial" panose="020B0604020202020204" pitchFamily="34" charset="0"/>
              </a:rPr>
              <a:t>behaviour</a:t>
            </a:r>
            <a:r>
              <a:rPr lang="en-US" b="0" i="0" dirty="0">
                <a:effectLst/>
                <a:latin typeface="Arial" panose="020B0604020202020204" pitchFamily="34" charset="0"/>
                <a:cs typeface="Arial" panose="020B0604020202020204" pitchFamily="34" charset="0"/>
              </a:rPr>
              <a:t>, allowing scalability and policy consistency (Marcos et al., 2024).</a:t>
            </a:r>
          </a:p>
          <a:p>
            <a:endParaRPr lang="en-US" b="0" i="0" dirty="0">
              <a:effectLst/>
              <a:latin typeface="Arial" panose="020B0604020202020204" pitchFamily="34" charset="0"/>
              <a:cs typeface="Arial" panose="020B0604020202020204" pitchFamily="34" charset="0"/>
            </a:endParaRPr>
          </a:p>
          <a:p>
            <a:br>
              <a:rPr lang="en-US" b="0" i="0" dirty="0">
                <a:effectLst/>
                <a:latin typeface="Arial" panose="020B0604020202020204" pitchFamily="34" charset="0"/>
                <a:cs typeface="Arial" panose="020B0604020202020204" pitchFamily="34" charset="0"/>
              </a:rPr>
            </a:br>
            <a:r>
              <a:rPr lang="en-US" b="0" i="0" dirty="0">
                <a:effectLst/>
                <a:latin typeface="Arial" panose="020B0604020202020204" pitchFamily="34" charset="0"/>
                <a:cs typeface="Arial" panose="020B0604020202020204" pitchFamily="34" charset="0"/>
              </a:rPr>
              <a:t>• Through systematic linking of needs, strategies, implementation, and evaluation, IM optimizes the potential of digital interventions like </a:t>
            </a:r>
            <a:r>
              <a:rPr lang="en-US" b="0" i="0" dirty="0" err="1">
                <a:effectLst/>
                <a:latin typeface="Arial" panose="020B0604020202020204" pitchFamily="34" charset="0"/>
                <a:cs typeface="Arial" panose="020B0604020202020204" pitchFamily="34" charset="0"/>
              </a:rPr>
              <a:t>CareLink</a:t>
            </a:r>
            <a:r>
              <a:rPr lang="en-US" b="0" i="0" dirty="0">
                <a:effectLst/>
                <a:latin typeface="Arial" panose="020B0604020202020204" pitchFamily="34" charset="0"/>
                <a:cs typeface="Arial" panose="020B0604020202020204" pitchFamily="34" charset="0"/>
              </a:rPr>
              <a:t> to reduce health inequalities and improve care for the elderly (WHO, 2018).</a:t>
            </a:r>
          </a:p>
        </p:txBody>
      </p:sp>
      <p:sp>
        <p:nvSpPr>
          <p:cNvPr id="7" name="Title 1">
            <a:extLst>
              <a:ext uri="{FF2B5EF4-FFF2-40B4-BE49-F238E27FC236}">
                <a16:creationId xmlns:a16="http://schemas.microsoft.com/office/drawing/2014/main" id="{A82A1954-7C4C-518B-8470-2BC00EB91142}"/>
              </a:ext>
            </a:extLst>
          </p:cNvPr>
          <p:cNvSpPr txBox="1">
            <a:spLocks/>
          </p:cNvSpPr>
          <p:nvPr/>
        </p:nvSpPr>
        <p:spPr>
          <a:xfrm>
            <a:off x="0" y="0"/>
            <a:ext cx="12192000" cy="1325563"/>
          </a:xfrm>
          <a:prstGeom prst="rect">
            <a:avLst/>
          </a:prstGeom>
          <a:solidFill>
            <a:schemeClr val="accent1">
              <a:lumMod val="40000"/>
              <a:lumOff val="6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7000"/>
              </a:lnSpc>
              <a:spcAft>
                <a:spcPts val="800"/>
              </a:spcAft>
            </a:pPr>
            <a:endParaRPr lang="en-IN" sz="1800" b="1"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IN" sz="4200" b="1" dirty="0">
                <a:effectLst/>
                <a:latin typeface="Arial" panose="020B0604020202020204" pitchFamily="34" charset="0"/>
                <a:ea typeface="Calibri" panose="020F0502020204030204" pitchFamily="34" charset="0"/>
                <a:cs typeface="Arial" panose="020B0604020202020204" pitchFamily="34" charset="0"/>
              </a:rPr>
              <a:t> Value of IM for Digital Health Interventions</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B51562A6-55E4-C13B-CAD5-C64A4F9DEA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2732" y="1427594"/>
            <a:ext cx="4893067" cy="5078313"/>
          </a:xfrm>
          <a:prstGeom prst="rect">
            <a:avLst/>
          </a:prstGeom>
        </p:spPr>
      </p:pic>
      <p:sp>
        <p:nvSpPr>
          <p:cNvPr id="3" name="TextBox 2">
            <a:extLst>
              <a:ext uri="{FF2B5EF4-FFF2-40B4-BE49-F238E27FC236}">
                <a16:creationId xmlns:a16="http://schemas.microsoft.com/office/drawing/2014/main" id="{D4F8F575-5604-17FA-4C76-8AC5CBC1C5F6}"/>
              </a:ext>
            </a:extLst>
          </p:cNvPr>
          <p:cNvSpPr txBox="1"/>
          <p:nvPr/>
        </p:nvSpPr>
        <p:spPr>
          <a:xfrm>
            <a:off x="8771562" y="6488668"/>
            <a:ext cx="6138808" cy="369332"/>
          </a:xfrm>
          <a:prstGeom prst="rect">
            <a:avLst/>
          </a:prstGeom>
          <a:noFill/>
        </p:spPr>
        <p:txBody>
          <a:bodyPr wrap="square">
            <a:spAutoFit/>
          </a:bodyPr>
          <a:lstStyle/>
          <a:p>
            <a:r>
              <a:rPr lang="en-IN" dirty="0"/>
              <a:t>(</a:t>
            </a:r>
            <a:r>
              <a:rPr lang="en-IN" dirty="0" err="1"/>
              <a:t>SlideTeam</a:t>
            </a:r>
            <a:r>
              <a:rPr lang="en-IN" dirty="0"/>
              <a:t>, 2023)</a:t>
            </a:r>
          </a:p>
        </p:txBody>
      </p:sp>
    </p:spTree>
    <p:extLst>
      <p:ext uri="{BB962C8B-B14F-4D97-AF65-F5344CB8AC3E}">
        <p14:creationId xmlns:p14="http://schemas.microsoft.com/office/powerpoint/2010/main" val="2670489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35B6184-4178-594C-4EEA-D7BEF9315541}"/>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b="1" dirty="0">
                <a:effectLst/>
                <a:latin typeface="Arial" panose="020B0604020202020204" pitchFamily="34" charset="0"/>
                <a:ea typeface="Calibri" panose="020F0502020204030204" pitchFamily="34" charset="0"/>
                <a:cs typeface="Arial" panose="020B0604020202020204" pitchFamily="34" charset="0"/>
              </a:rPr>
              <a:t>Key Takeaways from the Intervention Mapping Approach</a:t>
            </a:r>
            <a:endParaRPr lang="en-IN" sz="4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B629BE9A-0B00-0C2E-F77E-BC304E4B6866}"/>
              </a:ext>
            </a:extLst>
          </p:cNvPr>
          <p:cNvSpPr txBox="1"/>
          <p:nvPr/>
        </p:nvSpPr>
        <p:spPr>
          <a:xfrm>
            <a:off x="102870" y="1595735"/>
            <a:ext cx="12089130" cy="923330"/>
          </a:xfrm>
          <a:prstGeom prst="rect">
            <a:avLst/>
          </a:prstGeom>
          <a:solidFill>
            <a:schemeClr val="accent1">
              <a:lumMod val="60000"/>
              <a:lumOff val="40000"/>
            </a:schemeClr>
          </a:solidFill>
        </p:spPr>
        <p:txBody>
          <a:bodyPr wrap="square">
            <a:spAutoFit/>
          </a:bodyPr>
          <a:lstStyle/>
          <a:p>
            <a:pPr marL="342900" indent="-342900">
              <a:buAutoNum type="arabicPeriod"/>
            </a:pPr>
            <a:r>
              <a:rPr lang="en-US" b="0" i="0" dirty="0">
                <a:effectLst/>
                <a:latin typeface="Arial" panose="020B0604020202020204" pitchFamily="34" charset="0"/>
                <a:cs typeface="Arial" panose="020B0604020202020204" pitchFamily="34" charset="0"/>
              </a:rPr>
              <a:t>Systematic Planning: Intervention Mapping provides a clearly outlined, step-by-step process of planning for successful digital health interventions.</a:t>
            </a:r>
          </a:p>
          <a:p>
            <a:pPr marL="342900" indent="-342900">
              <a:buAutoNum type="arabicPeriod"/>
            </a:pPr>
            <a:endParaRPr lang="en-IN"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6640DA1D-0510-AEEB-C243-2491E01AFAC8}"/>
              </a:ext>
            </a:extLst>
          </p:cNvPr>
          <p:cNvSpPr txBox="1"/>
          <p:nvPr/>
        </p:nvSpPr>
        <p:spPr>
          <a:xfrm>
            <a:off x="731521" y="2702159"/>
            <a:ext cx="11460480" cy="923330"/>
          </a:xfrm>
          <a:prstGeom prst="rect">
            <a:avLst/>
          </a:prstGeom>
          <a:solidFill>
            <a:schemeClr val="accent2">
              <a:lumMod val="60000"/>
              <a:lumOff val="40000"/>
            </a:schemeClr>
          </a:solidFill>
        </p:spPr>
        <p:txBody>
          <a:bodyPr wrap="square">
            <a:spAutoFit/>
          </a:bodyPr>
          <a:lstStyle/>
          <a:p>
            <a:r>
              <a:rPr lang="en-US" b="0" i="0" dirty="0">
                <a:effectLst/>
                <a:latin typeface="Arial" panose="020B0604020202020204" pitchFamily="34" charset="0"/>
                <a:cs typeface="Arial" panose="020B0604020202020204" pitchFamily="34" charset="0"/>
              </a:rPr>
              <a:t>2. Stakeholder Engagement: Patient, caregiver, and professional engagement from the beginning guarantees the intervention addresses real-world needs.</a:t>
            </a:r>
          </a:p>
          <a:p>
            <a:endParaRPr lang="en-IN"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92FF8C4D-BBB6-AE4D-B38D-FF9C370DE4C9}"/>
              </a:ext>
            </a:extLst>
          </p:cNvPr>
          <p:cNvSpPr txBox="1"/>
          <p:nvPr/>
        </p:nvSpPr>
        <p:spPr>
          <a:xfrm>
            <a:off x="1389888" y="3808583"/>
            <a:ext cx="10802112" cy="923330"/>
          </a:xfrm>
          <a:prstGeom prst="rect">
            <a:avLst/>
          </a:prstGeom>
          <a:solidFill>
            <a:schemeClr val="accent3">
              <a:lumMod val="60000"/>
              <a:lumOff val="40000"/>
            </a:schemeClr>
          </a:solidFill>
        </p:spPr>
        <p:txBody>
          <a:bodyPr wrap="square">
            <a:spAutoFit/>
          </a:bodyPr>
          <a:lstStyle/>
          <a:p>
            <a:r>
              <a:rPr lang="en-US" b="0" i="0" dirty="0">
                <a:effectLst/>
                <a:latin typeface="Arial" panose="020B0604020202020204" pitchFamily="34" charset="0"/>
                <a:cs typeface="Arial" panose="020B0604020202020204" pitchFamily="34" charset="0"/>
              </a:rPr>
              <a:t>3. Theory-Informed Design: Leveraging implementation and behavioral science optimizes the potential for success and sustainability.</a:t>
            </a:r>
            <a:br>
              <a:rPr lang="en-US" dirty="0">
                <a:latin typeface="Arial" panose="020B0604020202020204" pitchFamily="34" charset="0"/>
                <a:cs typeface="Arial" panose="020B0604020202020204" pitchFamily="34" charset="0"/>
              </a:rPr>
            </a:br>
            <a:endParaRPr lang="en-IN"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79732626-F047-C18B-0BE6-04467842B8B0}"/>
              </a:ext>
            </a:extLst>
          </p:cNvPr>
          <p:cNvSpPr txBox="1"/>
          <p:nvPr/>
        </p:nvSpPr>
        <p:spPr>
          <a:xfrm>
            <a:off x="2163318" y="4892254"/>
            <a:ext cx="10028682" cy="923330"/>
          </a:xfrm>
          <a:prstGeom prst="rect">
            <a:avLst/>
          </a:prstGeom>
          <a:solidFill>
            <a:schemeClr val="accent6">
              <a:lumMod val="60000"/>
              <a:lumOff val="40000"/>
            </a:schemeClr>
          </a:solidFill>
        </p:spPr>
        <p:txBody>
          <a:bodyPr wrap="square">
            <a:spAutoFit/>
          </a:bodyPr>
          <a:lstStyle/>
          <a:p>
            <a:r>
              <a:rPr lang="en-US" b="0" i="0" dirty="0">
                <a:effectLst/>
                <a:latin typeface="Arial" panose="020B0604020202020204" pitchFamily="34" charset="0"/>
                <a:cs typeface="Arial" panose="020B0604020202020204" pitchFamily="34" charset="0"/>
              </a:rPr>
              <a:t>4. Continuous Monitoring: Continuous monitoring and adjusting according to the user feedback and outcomes are required to achieve long-term impact.</a:t>
            </a:r>
          </a:p>
          <a:p>
            <a:endParaRPr lang="en-IN" dirty="0">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2108B1D6-0C4C-D0B7-3997-1205B9E73C84}"/>
              </a:ext>
            </a:extLst>
          </p:cNvPr>
          <p:cNvSpPr txBox="1"/>
          <p:nvPr/>
        </p:nvSpPr>
        <p:spPr>
          <a:xfrm>
            <a:off x="3661410" y="5930205"/>
            <a:ext cx="8530590" cy="923330"/>
          </a:xfrm>
          <a:prstGeom prst="rect">
            <a:avLst/>
          </a:prstGeom>
          <a:solidFill>
            <a:srgbClr val="F6C3FF"/>
          </a:solidFill>
        </p:spPr>
        <p:txBody>
          <a:bodyPr wrap="square">
            <a:spAutoFit/>
          </a:bodyPr>
          <a:lstStyle/>
          <a:p>
            <a:r>
              <a:rPr lang="en-US" b="0" i="0" dirty="0">
                <a:effectLst/>
                <a:latin typeface="Arial" panose="020B0604020202020204" pitchFamily="34" charset="0"/>
                <a:cs typeface="Arial" panose="020B0604020202020204" pitchFamily="34" charset="0"/>
              </a:rPr>
              <a:t>5. Scalability: The method is adaptable to different environments and populations, enabling its widespread application.</a:t>
            </a:r>
          </a:p>
          <a:p>
            <a:endParaRPr lang="en-IN" dirty="0">
              <a:latin typeface="Arial" panose="020B0604020202020204" pitchFamily="34" charset="0"/>
              <a:cs typeface="Arial" panose="020B0604020202020204" pitchFamily="34" charset="0"/>
            </a:endParaRPr>
          </a:p>
        </p:txBody>
      </p:sp>
      <p:sp>
        <p:nvSpPr>
          <p:cNvPr id="21" name="Arrow: Curved Right 20">
            <a:extLst>
              <a:ext uri="{FF2B5EF4-FFF2-40B4-BE49-F238E27FC236}">
                <a16:creationId xmlns:a16="http://schemas.microsoft.com/office/drawing/2014/main" id="{62BF26D3-5173-6039-FB1F-F8D49346AC7C}"/>
              </a:ext>
            </a:extLst>
          </p:cNvPr>
          <p:cNvSpPr/>
          <p:nvPr/>
        </p:nvSpPr>
        <p:spPr>
          <a:xfrm>
            <a:off x="64008" y="2788920"/>
            <a:ext cx="356616" cy="347472"/>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solidFill>
                <a:schemeClr val="tx1"/>
              </a:solidFill>
            </a:endParaRPr>
          </a:p>
        </p:txBody>
      </p:sp>
      <p:sp>
        <p:nvSpPr>
          <p:cNvPr id="22" name="Arrow: Curved Right 21">
            <a:extLst>
              <a:ext uri="{FF2B5EF4-FFF2-40B4-BE49-F238E27FC236}">
                <a16:creationId xmlns:a16="http://schemas.microsoft.com/office/drawing/2014/main" id="{DCA7BDEA-8F2C-B12C-F940-F567FAE0379B}"/>
              </a:ext>
            </a:extLst>
          </p:cNvPr>
          <p:cNvSpPr/>
          <p:nvPr/>
        </p:nvSpPr>
        <p:spPr>
          <a:xfrm>
            <a:off x="539496" y="3895661"/>
            <a:ext cx="548641" cy="509514"/>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solidFill>
                <a:schemeClr val="tx1"/>
              </a:solidFill>
            </a:endParaRPr>
          </a:p>
        </p:txBody>
      </p:sp>
      <p:sp>
        <p:nvSpPr>
          <p:cNvPr id="23" name="Arrow: Curved Right 22">
            <a:extLst>
              <a:ext uri="{FF2B5EF4-FFF2-40B4-BE49-F238E27FC236}">
                <a16:creationId xmlns:a16="http://schemas.microsoft.com/office/drawing/2014/main" id="{93D61570-3F80-390E-98E0-A43A929CEDD7}"/>
              </a:ext>
            </a:extLst>
          </p:cNvPr>
          <p:cNvSpPr/>
          <p:nvPr/>
        </p:nvSpPr>
        <p:spPr>
          <a:xfrm>
            <a:off x="947928" y="4915006"/>
            <a:ext cx="548641" cy="726842"/>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solidFill>
                <a:schemeClr val="tx1"/>
              </a:solidFill>
            </a:endParaRPr>
          </a:p>
        </p:txBody>
      </p:sp>
      <p:sp>
        <p:nvSpPr>
          <p:cNvPr id="24" name="Arrow: Curved Right 23">
            <a:extLst>
              <a:ext uri="{FF2B5EF4-FFF2-40B4-BE49-F238E27FC236}">
                <a16:creationId xmlns:a16="http://schemas.microsoft.com/office/drawing/2014/main" id="{64873303-350A-79A8-9479-E5AC0141DE8A}"/>
              </a:ext>
            </a:extLst>
          </p:cNvPr>
          <p:cNvSpPr/>
          <p:nvPr/>
        </p:nvSpPr>
        <p:spPr>
          <a:xfrm>
            <a:off x="1389888" y="5972877"/>
            <a:ext cx="877824" cy="726842"/>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solidFill>
                <a:schemeClr val="tx1"/>
              </a:solidFill>
            </a:endParaRPr>
          </a:p>
        </p:txBody>
      </p:sp>
    </p:spTree>
    <p:extLst>
      <p:ext uri="{BB962C8B-B14F-4D97-AF65-F5344CB8AC3E}">
        <p14:creationId xmlns:p14="http://schemas.microsoft.com/office/powerpoint/2010/main" val="2970558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CA22C0B2-D2F3-23B0-B36E-1D65AABDBCB8}"/>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dirty="0">
                <a:effectLst/>
                <a:latin typeface="Arial" panose="020B0604020202020204" pitchFamily="34" charset="0"/>
                <a:ea typeface="Calibri" panose="020F0502020204030204" pitchFamily="34" charset="0"/>
                <a:cs typeface="Arial" panose="020B0604020202020204" pitchFamily="34" charset="0"/>
              </a:rPr>
              <a:t>Key Stakeholders in Digital Health Interventions</a:t>
            </a:r>
            <a:endParaRPr lang="en-IN" sz="4200" dirty="0">
              <a:latin typeface="Arial" panose="020B0604020202020204" pitchFamily="34" charset="0"/>
              <a:cs typeface="Arial" panose="020B0604020202020204" pitchFamily="34" charset="0"/>
            </a:endParaRPr>
          </a:p>
        </p:txBody>
      </p:sp>
      <p:graphicFrame>
        <p:nvGraphicFramePr>
          <p:cNvPr id="10" name="Diagram 9">
            <a:extLst>
              <a:ext uri="{FF2B5EF4-FFF2-40B4-BE49-F238E27FC236}">
                <a16:creationId xmlns:a16="http://schemas.microsoft.com/office/drawing/2014/main" id="{6105D4EB-AF9A-58AA-1EBE-DE59A8618F0B}"/>
              </a:ext>
            </a:extLst>
          </p:cNvPr>
          <p:cNvGraphicFramePr/>
          <p:nvPr>
            <p:extLst>
              <p:ext uri="{D42A27DB-BD31-4B8C-83A1-F6EECF244321}">
                <p14:modId xmlns:p14="http://schemas.microsoft.com/office/powerpoint/2010/main" val="40104095"/>
              </p:ext>
            </p:extLst>
          </p:nvPr>
        </p:nvGraphicFramePr>
        <p:xfrm>
          <a:off x="0" y="1453896"/>
          <a:ext cx="7438644" cy="5340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Picture 11">
            <a:extLst>
              <a:ext uri="{FF2B5EF4-FFF2-40B4-BE49-F238E27FC236}">
                <a16:creationId xmlns:a16="http://schemas.microsoft.com/office/drawing/2014/main" id="{8E340E20-8876-2E2D-1824-BCE56186DEA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24274" y="1600200"/>
            <a:ext cx="4567726" cy="4526280"/>
          </a:xfrm>
          <a:prstGeom prst="rect">
            <a:avLst/>
          </a:prstGeom>
        </p:spPr>
      </p:pic>
      <p:sp>
        <p:nvSpPr>
          <p:cNvPr id="4" name="TextBox 3">
            <a:extLst>
              <a:ext uri="{FF2B5EF4-FFF2-40B4-BE49-F238E27FC236}">
                <a16:creationId xmlns:a16="http://schemas.microsoft.com/office/drawing/2014/main" id="{E2CF87FE-58E4-97CB-B6A3-6953711ADF1D}"/>
              </a:ext>
            </a:extLst>
          </p:cNvPr>
          <p:cNvSpPr txBox="1"/>
          <p:nvPr/>
        </p:nvSpPr>
        <p:spPr>
          <a:xfrm>
            <a:off x="8625155" y="6216451"/>
            <a:ext cx="6215864" cy="369332"/>
          </a:xfrm>
          <a:prstGeom prst="rect">
            <a:avLst/>
          </a:prstGeom>
          <a:noFill/>
        </p:spPr>
        <p:txBody>
          <a:bodyPr wrap="square">
            <a:spAutoFit/>
          </a:bodyPr>
          <a:lstStyle/>
          <a:p>
            <a:r>
              <a:rPr lang="en-IN" dirty="0"/>
              <a:t>Google free image</a:t>
            </a:r>
          </a:p>
        </p:txBody>
      </p:sp>
    </p:spTree>
    <p:extLst>
      <p:ext uri="{BB962C8B-B14F-4D97-AF65-F5344CB8AC3E}">
        <p14:creationId xmlns:p14="http://schemas.microsoft.com/office/powerpoint/2010/main" val="615987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23381-FB06-26CE-ADAD-9BAC7755B4C2}"/>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b="1" dirty="0">
                <a:effectLst/>
                <a:latin typeface="Arial" panose="020B0604020202020204" pitchFamily="34" charset="0"/>
                <a:ea typeface="Calibri" panose="020F0502020204030204" pitchFamily="34" charset="0"/>
                <a:cs typeface="Arial" panose="020B0604020202020204" pitchFamily="34" charset="0"/>
              </a:rPr>
              <a:t>User-Level Barriers to Digital Health Implementation</a:t>
            </a:r>
            <a:endParaRPr lang="en-IN" sz="4200" dirty="0">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574CA899-2C17-4C32-EBC0-DBDC9BF7CE0A}"/>
              </a:ext>
            </a:extLst>
          </p:cNvPr>
          <p:cNvGraphicFramePr/>
          <p:nvPr>
            <p:extLst>
              <p:ext uri="{D42A27DB-BD31-4B8C-83A1-F6EECF244321}">
                <p14:modId xmlns:p14="http://schemas.microsoft.com/office/powerpoint/2010/main" val="1763201517"/>
              </p:ext>
            </p:extLst>
          </p:nvPr>
        </p:nvGraphicFramePr>
        <p:xfrm>
          <a:off x="-2677668" y="1306958"/>
          <a:ext cx="17547336" cy="53945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70054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C2212-4855-4249-7ADD-D9D7326C49A3}"/>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b="1" dirty="0">
                <a:effectLst/>
                <a:latin typeface="Arial" panose="020B0604020202020204" pitchFamily="34" charset="0"/>
                <a:ea typeface="Calibri" panose="020F0502020204030204" pitchFamily="34" charset="0"/>
                <a:cs typeface="Arial" panose="020B0604020202020204" pitchFamily="34" charset="0"/>
              </a:rPr>
              <a:t>System, Policy, and Resource Barriers</a:t>
            </a:r>
            <a:endParaRPr lang="en-IN" sz="4200" dirty="0">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95EBDB11-022A-8995-4ADF-6130AA3F13AA}"/>
              </a:ext>
            </a:extLst>
          </p:cNvPr>
          <p:cNvGraphicFramePr/>
          <p:nvPr>
            <p:extLst>
              <p:ext uri="{D42A27DB-BD31-4B8C-83A1-F6EECF244321}">
                <p14:modId xmlns:p14="http://schemas.microsoft.com/office/powerpoint/2010/main" val="1532356203"/>
              </p:ext>
            </p:extLst>
          </p:nvPr>
        </p:nvGraphicFramePr>
        <p:xfrm>
          <a:off x="132346" y="1225689"/>
          <a:ext cx="11687477" cy="56323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6082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BDBFAFD-668D-A05B-3F21-D4FF72192A43}"/>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b="1" dirty="0">
                <a:effectLst/>
                <a:latin typeface="Arial" panose="020B0604020202020204" pitchFamily="34" charset="0"/>
                <a:ea typeface="Calibri" panose="020F0502020204030204" pitchFamily="34" charset="0"/>
                <a:cs typeface="Arial" panose="020B0604020202020204" pitchFamily="34" charset="0"/>
              </a:rPr>
              <a:t>Recommendations and Solutions</a:t>
            </a:r>
            <a:endParaRPr lang="en-IN" sz="4200" dirty="0">
              <a:latin typeface="Arial" panose="020B0604020202020204" pitchFamily="34" charset="0"/>
              <a:cs typeface="Arial" panose="020B0604020202020204" pitchFamily="34" charset="0"/>
            </a:endParaRPr>
          </a:p>
        </p:txBody>
      </p:sp>
      <p:graphicFrame>
        <p:nvGraphicFramePr>
          <p:cNvPr id="8" name="Diagram 7">
            <a:extLst>
              <a:ext uri="{FF2B5EF4-FFF2-40B4-BE49-F238E27FC236}">
                <a16:creationId xmlns:a16="http://schemas.microsoft.com/office/drawing/2014/main" id="{30D2D206-3EAD-1E3E-3D88-935FE25D1B9C}"/>
              </a:ext>
            </a:extLst>
          </p:cNvPr>
          <p:cNvGraphicFramePr/>
          <p:nvPr>
            <p:extLst>
              <p:ext uri="{D42A27DB-BD31-4B8C-83A1-F6EECF244321}">
                <p14:modId xmlns:p14="http://schemas.microsoft.com/office/powerpoint/2010/main" val="3477934539"/>
              </p:ext>
            </p:extLst>
          </p:nvPr>
        </p:nvGraphicFramePr>
        <p:xfrm>
          <a:off x="0" y="1501542"/>
          <a:ext cx="12079705" cy="5161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7987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FAC04-6AC6-9B1F-055A-488C7113267F}"/>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b="1" dirty="0">
                <a:effectLst/>
                <a:latin typeface="Arial" panose="020B0604020202020204" pitchFamily="34" charset="0"/>
                <a:ea typeface="Calibri" panose="020F0502020204030204" pitchFamily="34" charset="0"/>
                <a:cs typeface="Arial" panose="020B0604020202020204" pitchFamily="34" charset="0"/>
              </a:rPr>
              <a:t>Practical Solutions to Address Barriers</a:t>
            </a:r>
            <a:endParaRPr lang="en-IN" sz="42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B9DA3DA-3C80-C4EB-CEC6-C730C0FC8F61}"/>
              </a:ext>
            </a:extLst>
          </p:cNvPr>
          <p:cNvSpPr txBox="1"/>
          <p:nvPr/>
        </p:nvSpPr>
        <p:spPr>
          <a:xfrm>
            <a:off x="0" y="1398121"/>
            <a:ext cx="9413507" cy="646331"/>
          </a:xfrm>
          <a:prstGeom prst="rect">
            <a:avLst/>
          </a:prstGeom>
          <a:solidFill>
            <a:schemeClr val="bg2"/>
          </a:solidFill>
        </p:spPr>
        <p:txBody>
          <a:bodyPr wrap="square">
            <a:spAutoFit/>
          </a:bodyPr>
          <a:lstStyle/>
          <a:p>
            <a:r>
              <a:rPr lang="en-US" b="0" i="0" dirty="0">
                <a:effectLst/>
                <a:latin typeface="Arial" panose="020B0604020202020204" pitchFamily="34" charset="0"/>
                <a:cs typeface="Arial" panose="020B0604020202020204" pitchFamily="34" charset="0"/>
              </a:rPr>
              <a:t>Digital Inclusion Initiatives: </a:t>
            </a:r>
          </a:p>
          <a:p>
            <a:pPr marL="285750" indent="-285750">
              <a:buFont typeface="Arial" panose="020B0604020202020204" pitchFamily="34" charset="0"/>
              <a:buChar char="•"/>
            </a:pPr>
            <a:r>
              <a:rPr lang="en-US" b="0" i="0" dirty="0">
                <a:effectLst/>
                <a:latin typeface="Arial" panose="020B0604020202020204" pitchFamily="34" charset="0"/>
                <a:cs typeface="Arial" panose="020B0604020202020204" pitchFamily="34" charset="0"/>
              </a:rPr>
              <a:t>Provide devices, internet, and digital literacy training for patients and staff.</a:t>
            </a:r>
          </a:p>
        </p:txBody>
      </p:sp>
      <p:sp>
        <p:nvSpPr>
          <p:cNvPr id="7" name="Arrow: Right 6">
            <a:extLst>
              <a:ext uri="{FF2B5EF4-FFF2-40B4-BE49-F238E27FC236}">
                <a16:creationId xmlns:a16="http://schemas.microsoft.com/office/drawing/2014/main" id="{CB5579BD-F68C-9A95-4D66-9D32EDFBC77A}"/>
              </a:ext>
            </a:extLst>
          </p:cNvPr>
          <p:cNvSpPr/>
          <p:nvPr/>
        </p:nvSpPr>
        <p:spPr>
          <a:xfrm rot="5400000">
            <a:off x="766811" y="2068884"/>
            <a:ext cx="288758" cy="3850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9" name="TextBox 8">
            <a:extLst>
              <a:ext uri="{FF2B5EF4-FFF2-40B4-BE49-F238E27FC236}">
                <a16:creationId xmlns:a16="http://schemas.microsoft.com/office/drawing/2014/main" id="{1720DD89-7A05-4417-EB71-4B8E61E264BC}"/>
              </a:ext>
            </a:extLst>
          </p:cNvPr>
          <p:cNvSpPr txBox="1"/>
          <p:nvPr/>
        </p:nvSpPr>
        <p:spPr>
          <a:xfrm>
            <a:off x="412682" y="2544865"/>
            <a:ext cx="10011478" cy="646331"/>
          </a:xfrm>
          <a:prstGeom prst="rect">
            <a:avLst/>
          </a:prstGeom>
          <a:solidFill>
            <a:schemeClr val="tx2">
              <a:lumMod val="20000"/>
              <a:lumOff val="80000"/>
            </a:schemeClr>
          </a:solidFill>
        </p:spPr>
        <p:txBody>
          <a:bodyPr wrap="square">
            <a:spAutoFit/>
          </a:bodyPr>
          <a:lstStyle/>
          <a:p>
            <a:r>
              <a:rPr lang="en-US" b="0" i="0" dirty="0">
                <a:solidFill>
                  <a:srgbClr val="172B4D"/>
                </a:solidFill>
                <a:effectLst/>
                <a:latin typeface="Arial" panose="020B0604020202020204" pitchFamily="34" charset="0"/>
                <a:cs typeface="Arial" panose="020B0604020202020204" pitchFamily="34" charset="0"/>
              </a:rPr>
              <a:t>2. Clear Data Governance: </a:t>
            </a:r>
          </a:p>
          <a:p>
            <a:r>
              <a:rPr lang="en-US" b="0" i="0" dirty="0">
                <a:solidFill>
                  <a:srgbClr val="172B4D"/>
                </a:solidFill>
                <a:effectLst/>
                <a:latin typeface="Arial" panose="020B0604020202020204" pitchFamily="34" charset="0"/>
                <a:cs typeface="Arial" panose="020B0604020202020204" pitchFamily="34" charset="0"/>
              </a:rPr>
              <a:t>Establish transparent privacy and security policies to build trust and meet legal compliance.</a:t>
            </a:r>
            <a:endParaRPr lang="en-IN" dirty="0">
              <a:latin typeface="Arial" panose="020B0604020202020204" pitchFamily="34" charset="0"/>
              <a:cs typeface="Arial" panose="020B0604020202020204" pitchFamily="34" charset="0"/>
            </a:endParaRPr>
          </a:p>
        </p:txBody>
      </p:sp>
      <p:sp>
        <p:nvSpPr>
          <p:cNvPr id="10" name="Arrow: Right 9">
            <a:extLst>
              <a:ext uri="{FF2B5EF4-FFF2-40B4-BE49-F238E27FC236}">
                <a16:creationId xmlns:a16="http://schemas.microsoft.com/office/drawing/2014/main" id="{B18BC56F-4354-1CA7-6EA2-862410773FAB}"/>
              </a:ext>
            </a:extLst>
          </p:cNvPr>
          <p:cNvSpPr/>
          <p:nvPr/>
        </p:nvSpPr>
        <p:spPr>
          <a:xfrm rot="5400000">
            <a:off x="1508761" y="3213041"/>
            <a:ext cx="288758" cy="3850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2" name="TextBox 11">
            <a:extLst>
              <a:ext uri="{FF2B5EF4-FFF2-40B4-BE49-F238E27FC236}">
                <a16:creationId xmlns:a16="http://schemas.microsoft.com/office/drawing/2014/main" id="{4FFDFB2C-6C37-C8CA-F22D-31CB917DC36B}"/>
              </a:ext>
            </a:extLst>
          </p:cNvPr>
          <p:cNvSpPr txBox="1"/>
          <p:nvPr/>
        </p:nvSpPr>
        <p:spPr>
          <a:xfrm>
            <a:off x="1103695" y="3662740"/>
            <a:ext cx="9820174" cy="646331"/>
          </a:xfrm>
          <a:prstGeom prst="rect">
            <a:avLst/>
          </a:prstGeom>
          <a:solidFill>
            <a:schemeClr val="accent2">
              <a:lumMod val="20000"/>
              <a:lumOff val="80000"/>
            </a:schemeClr>
          </a:solidFill>
        </p:spPr>
        <p:txBody>
          <a:bodyPr wrap="square">
            <a:spAutoFit/>
          </a:bodyPr>
          <a:lstStyle/>
          <a:p>
            <a:r>
              <a:rPr lang="en-US" b="0" i="0" dirty="0">
                <a:effectLst/>
                <a:latin typeface="Arial" panose="020B0604020202020204" pitchFamily="34" charset="0"/>
                <a:cs typeface="Arial" panose="020B0604020202020204" pitchFamily="34" charset="0"/>
              </a:rPr>
              <a:t>3. User Testing and Co-Design: </a:t>
            </a:r>
          </a:p>
          <a:p>
            <a:r>
              <a:rPr lang="en-US" b="0" i="0" dirty="0">
                <a:effectLst/>
                <a:latin typeface="Arial" panose="020B0604020202020204" pitchFamily="34" charset="0"/>
                <a:cs typeface="Arial" panose="020B0604020202020204" pitchFamily="34" charset="0"/>
              </a:rPr>
              <a:t>Involve end-users in piloting and design phases to ensure usability and relevance.</a:t>
            </a:r>
            <a:endParaRPr lang="en-IN" dirty="0">
              <a:latin typeface="Arial" panose="020B0604020202020204" pitchFamily="34" charset="0"/>
              <a:cs typeface="Arial" panose="020B0604020202020204" pitchFamily="34" charset="0"/>
            </a:endParaRPr>
          </a:p>
        </p:txBody>
      </p:sp>
      <p:sp>
        <p:nvSpPr>
          <p:cNvPr id="13" name="Arrow: Right 12">
            <a:extLst>
              <a:ext uri="{FF2B5EF4-FFF2-40B4-BE49-F238E27FC236}">
                <a16:creationId xmlns:a16="http://schemas.microsoft.com/office/drawing/2014/main" id="{BEB09EED-501B-7F9B-A27D-F5C9B6AF2316}"/>
              </a:ext>
            </a:extLst>
          </p:cNvPr>
          <p:cNvSpPr/>
          <p:nvPr/>
        </p:nvSpPr>
        <p:spPr>
          <a:xfrm rot="5400000">
            <a:off x="2123973" y="4260945"/>
            <a:ext cx="288758" cy="3850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 name="TextBox 14">
            <a:extLst>
              <a:ext uri="{FF2B5EF4-FFF2-40B4-BE49-F238E27FC236}">
                <a16:creationId xmlns:a16="http://schemas.microsoft.com/office/drawing/2014/main" id="{B151AD0E-A803-9690-85E6-95FCEE233F42}"/>
              </a:ext>
            </a:extLst>
          </p:cNvPr>
          <p:cNvSpPr txBox="1"/>
          <p:nvPr/>
        </p:nvSpPr>
        <p:spPr>
          <a:xfrm>
            <a:off x="1652334" y="4722860"/>
            <a:ext cx="9820173" cy="646331"/>
          </a:xfrm>
          <a:prstGeom prst="rect">
            <a:avLst/>
          </a:prstGeom>
          <a:solidFill>
            <a:schemeClr val="accent4">
              <a:lumMod val="20000"/>
              <a:lumOff val="80000"/>
            </a:schemeClr>
          </a:solidFill>
        </p:spPr>
        <p:txBody>
          <a:bodyPr wrap="square">
            <a:spAutoFit/>
          </a:bodyPr>
          <a:lstStyle/>
          <a:p>
            <a:r>
              <a:rPr lang="en-US" b="0" i="0" dirty="0">
                <a:effectLst/>
                <a:latin typeface="Arial" panose="020B0604020202020204" pitchFamily="34" charset="0"/>
                <a:cs typeface="Arial" panose="020B0604020202020204" pitchFamily="34" charset="0"/>
              </a:rPr>
              <a:t>4. Policy and Leadership Support:</a:t>
            </a:r>
          </a:p>
          <a:p>
            <a:r>
              <a:rPr lang="en-US" b="0" i="0" dirty="0">
                <a:effectLst/>
                <a:latin typeface="Arial" panose="020B0604020202020204" pitchFamily="34" charset="0"/>
                <a:cs typeface="Arial" panose="020B0604020202020204" pitchFamily="34" charset="0"/>
              </a:rPr>
              <a:t> Seek the support of policymakers and organizational leaders for integration and funding.</a:t>
            </a:r>
            <a:endParaRPr lang="en-IN" dirty="0">
              <a:latin typeface="Arial" panose="020B0604020202020204" pitchFamily="34" charset="0"/>
              <a:cs typeface="Arial" panose="020B0604020202020204" pitchFamily="34" charset="0"/>
            </a:endParaRPr>
          </a:p>
        </p:txBody>
      </p:sp>
      <p:sp>
        <p:nvSpPr>
          <p:cNvPr id="16" name="Arrow: Right 15">
            <a:extLst>
              <a:ext uri="{FF2B5EF4-FFF2-40B4-BE49-F238E27FC236}">
                <a16:creationId xmlns:a16="http://schemas.microsoft.com/office/drawing/2014/main" id="{066D7CC3-2750-52C1-9B69-1F8CED39D1B7}"/>
              </a:ext>
            </a:extLst>
          </p:cNvPr>
          <p:cNvSpPr/>
          <p:nvPr/>
        </p:nvSpPr>
        <p:spPr>
          <a:xfrm rot="5400000">
            <a:off x="2757636" y="5393623"/>
            <a:ext cx="288758" cy="38501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8" name="TextBox 17">
            <a:extLst>
              <a:ext uri="{FF2B5EF4-FFF2-40B4-BE49-F238E27FC236}">
                <a16:creationId xmlns:a16="http://schemas.microsoft.com/office/drawing/2014/main" id="{547C53F6-E884-ADC9-C5A5-FF90F18DBD68}"/>
              </a:ext>
            </a:extLst>
          </p:cNvPr>
          <p:cNvSpPr txBox="1"/>
          <p:nvPr/>
        </p:nvSpPr>
        <p:spPr>
          <a:xfrm>
            <a:off x="2460856" y="5782980"/>
            <a:ext cx="9731143" cy="923330"/>
          </a:xfrm>
          <a:prstGeom prst="rect">
            <a:avLst/>
          </a:prstGeom>
          <a:solidFill>
            <a:schemeClr val="accent6">
              <a:lumMod val="20000"/>
              <a:lumOff val="80000"/>
            </a:schemeClr>
          </a:solidFill>
        </p:spPr>
        <p:txBody>
          <a:bodyPr wrap="square">
            <a:spAutoFit/>
          </a:bodyPr>
          <a:lstStyle/>
          <a:p>
            <a:r>
              <a:rPr lang="en-US" b="0" i="0" dirty="0">
                <a:effectLst/>
                <a:latin typeface="Arial" panose="020B0604020202020204" pitchFamily="34" charset="0"/>
                <a:cs typeface="Arial" panose="020B0604020202020204" pitchFamily="34" charset="0"/>
              </a:rPr>
              <a:t>5. Ongoing Support and Feedback: </a:t>
            </a:r>
          </a:p>
          <a:p>
            <a:r>
              <a:rPr lang="en-US" b="0" i="0" dirty="0">
                <a:effectLst/>
                <a:latin typeface="Arial" panose="020B0604020202020204" pitchFamily="34" charset="0"/>
                <a:cs typeface="Arial" panose="020B0604020202020204" pitchFamily="34" charset="0"/>
              </a:rPr>
              <a:t>Provide ongoing technical helpdesks and feedback loops to resolve difficulties as and when they happen.</a:t>
            </a: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88983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B9790-C826-28C9-28C5-A9112EBDD107}"/>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b="1" dirty="0">
                <a:effectLst/>
                <a:latin typeface="Arial" panose="020B0604020202020204" pitchFamily="34" charset="0"/>
                <a:ea typeface="Calibri" panose="020F0502020204030204" pitchFamily="34" charset="0"/>
                <a:cs typeface="Arial" panose="020B0604020202020204" pitchFamily="34" charset="0"/>
              </a:rPr>
              <a:t>Patient and Public Success Factors</a:t>
            </a:r>
            <a:endParaRPr lang="en-IN" sz="42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00D2B37-EDCE-3333-9B36-8CEE80133D5A}"/>
              </a:ext>
            </a:extLst>
          </p:cNvPr>
          <p:cNvSpPr txBox="1"/>
          <p:nvPr/>
        </p:nvSpPr>
        <p:spPr>
          <a:xfrm>
            <a:off x="0" y="1425686"/>
            <a:ext cx="7353701" cy="5355312"/>
          </a:xfrm>
          <a:prstGeom prst="rect">
            <a:avLst/>
          </a:prstGeom>
          <a:solidFill>
            <a:srgbClr val="F6C3FF"/>
          </a:solidFill>
        </p:spPr>
        <p:txBody>
          <a:bodyPr wrap="square">
            <a:spAutoFit/>
          </a:bodyPr>
          <a:lstStyle/>
          <a:p>
            <a:r>
              <a:rPr lang="en-US" b="1" i="0" dirty="0">
                <a:effectLst/>
                <a:latin typeface="Arial" panose="020B0604020202020204" pitchFamily="34" charset="0"/>
                <a:cs typeface="Arial" panose="020B0604020202020204" pitchFamily="34" charset="0"/>
              </a:rPr>
              <a:t>User-Centered Design: </a:t>
            </a:r>
          </a:p>
          <a:p>
            <a:pPr marL="285750" indent="-285750">
              <a:buFont typeface="Arial" panose="020B0604020202020204" pitchFamily="34" charset="0"/>
              <a:buChar char="•"/>
            </a:pPr>
            <a:r>
              <a:rPr lang="en-US" b="0" i="0" dirty="0">
                <a:effectLst/>
                <a:latin typeface="Arial" panose="020B0604020202020204" pitchFamily="34" charset="0"/>
                <a:cs typeface="Arial" panose="020B0604020202020204" pitchFamily="34" charset="0"/>
              </a:rPr>
              <a:t>Direct patient involvement in developing digital health tools ensures accessibility, usability, and cultural acceptability, which maximizes adoption and satisfaction (Schramm and Carbon, 2024)</a:t>
            </a:r>
            <a:endParaRPr lang="en-US" dirty="0">
              <a:latin typeface="Arial" panose="020B0604020202020204" pitchFamily="34" charset="0"/>
              <a:cs typeface="Arial" panose="020B0604020202020204" pitchFamily="34" charset="0"/>
            </a:endParaRPr>
          </a:p>
          <a:p>
            <a:r>
              <a:rPr lang="en-US" b="1" i="0" dirty="0">
                <a:effectLst/>
                <a:latin typeface="Arial" panose="020B0604020202020204" pitchFamily="34" charset="0"/>
                <a:cs typeface="Arial" panose="020B0604020202020204" pitchFamily="34" charset="0"/>
              </a:rPr>
              <a:t>Digital Literacy Assistance:</a:t>
            </a:r>
          </a:p>
          <a:p>
            <a:pPr marL="285750" indent="-285750">
              <a:buFont typeface="Arial" panose="020B0604020202020204" pitchFamily="34" charset="0"/>
              <a:buChar char="•"/>
            </a:pPr>
            <a:r>
              <a:rPr lang="en-US" b="0" i="0" dirty="0">
                <a:effectLst/>
                <a:latin typeface="Arial" panose="020B0604020202020204" pitchFamily="34" charset="0"/>
                <a:cs typeface="Arial" panose="020B0604020202020204" pitchFamily="34" charset="0"/>
              </a:rPr>
              <a:t> Providing tailored digital capability training and ongoing technical assistance helps to overcome barriers, particularly for older adults and those who are vulnerable (NHS England, 2023).</a:t>
            </a:r>
          </a:p>
          <a:p>
            <a:r>
              <a:rPr lang="en-US" b="1" i="0" dirty="0">
                <a:effectLst/>
                <a:latin typeface="Arial" panose="020B0604020202020204" pitchFamily="34" charset="0"/>
                <a:cs typeface="Arial" panose="020B0604020202020204" pitchFamily="34" charset="0"/>
              </a:rPr>
              <a:t>Trust and Transparency: </a:t>
            </a:r>
          </a:p>
          <a:p>
            <a:pPr marL="285750" indent="-285750">
              <a:buFont typeface="Arial" panose="020B0604020202020204" pitchFamily="34" charset="0"/>
              <a:buChar char="•"/>
            </a:pPr>
            <a:r>
              <a:rPr lang="en-US" b="0" i="0" dirty="0">
                <a:effectLst/>
                <a:latin typeface="Arial" panose="020B0604020202020204" pitchFamily="34" charset="0"/>
                <a:cs typeface="Arial" panose="020B0604020202020204" pitchFamily="34" charset="0"/>
              </a:rPr>
              <a:t>Openness in open communication about data privacy, security, and consent builds trust among patients and encourages the utilization of digital health applications.</a:t>
            </a:r>
          </a:p>
          <a:p>
            <a:r>
              <a:rPr lang="en-US" b="1" i="0" dirty="0">
                <a:effectLst/>
                <a:latin typeface="Arial" panose="020B0604020202020204" pitchFamily="34" charset="0"/>
                <a:cs typeface="Arial" panose="020B0604020202020204" pitchFamily="34" charset="0"/>
              </a:rPr>
              <a:t>Personalization: </a:t>
            </a:r>
          </a:p>
          <a:p>
            <a:pPr marL="285750" indent="-285750">
              <a:buFont typeface="Arial" panose="020B0604020202020204" pitchFamily="34" charset="0"/>
              <a:buChar char="•"/>
            </a:pPr>
            <a:r>
              <a:rPr lang="en-US" b="0" i="0" dirty="0">
                <a:effectLst/>
                <a:latin typeface="Arial" panose="020B0604020202020204" pitchFamily="34" charset="0"/>
                <a:cs typeface="Arial" panose="020B0604020202020204" pitchFamily="34" charset="0"/>
              </a:rPr>
              <a:t>Making interventions more relevant and effective by tailoring them to individual health states, preferences, and needs.</a:t>
            </a:r>
          </a:p>
          <a:p>
            <a:r>
              <a:rPr lang="en-US" b="1" i="0" dirty="0">
                <a:effectLst/>
                <a:latin typeface="Arial" panose="020B0604020202020204" pitchFamily="34" charset="0"/>
                <a:cs typeface="Arial" panose="020B0604020202020204" pitchFamily="34" charset="0"/>
              </a:rPr>
              <a:t>Empowering Patients: </a:t>
            </a:r>
          </a:p>
          <a:p>
            <a:pPr marL="285750" indent="-285750">
              <a:buFont typeface="Arial" panose="020B0604020202020204" pitchFamily="34" charset="0"/>
              <a:buChar char="•"/>
            </a:pPr>
            <a:r>
              <a:rPr lang="en-US" b="0" i="0" dirty="0">
                <a:effectLst/>
                <a:latin typeface="Arial" panose="020B0604020202020204" pitchFamily="34" charset="0"/>
                <a:cs typeface="Arial" panose="020B0604020202020204" pitchFamily="34" charset="0"/>
              </a:rPr>
              <a:t>Electronic patient engagement with self-management capability and timely feedback empowers patients and improves health outcomes (NHS England, 2023).</a:t>
            </a:r>
            <a:endParaRPr lang="en-IN"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5F0640D-E718-BAD4-17BE-3371D8BD8E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9954" y="1821580"/>
            <a:ext cx="4665044" cy="4348213"/>
          </a:xfrm>
          <a:prstGeom prst="rect">
            <a:avLst/>
          </a:prstGeom>
        </p:spPr>
      </p:pic>
    </p:spTree>
    <p:extLst>
      <p:ext uri="{BB962C8B-B14F-4D97-AF65-F5344CB8AC3E}">
        <p14:creationId xmlns:p14="http://schemas.microsoft.com/office/powerpoint/2010/main" val="39224696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C30CD-A075-800B-4E3D-4E4092D85B52}"/>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IN" sz="4200" b="1" kern="100" dirty="0">
              <a:effectLst/>
              <a:latin typeface="Arial" panose="020B0604020202020204" pitchFamily="34" charset="0"/>
              <a:ea typeface="Calibri" panose="020F0502020204030204" pitchFamily="34" charset="0"/>
              <a:cs typeface="Arial" panose="020B0604020202020204" pitchFamily="34" charset="0"/>
            </a:endParaRPr>
          </a:p>
          <a:p>
            <a:r>
              <a:rPr lang="en-IN" sz="4200" b="1" kern="100" dirty="0">
                <a:effectLst/>
                <a:latin typeface="Arial" panose="020B0604020202020204" pitchFamily="34" charset="0"/>
                <a:ea typeface="Calibri" panose="020F0502020204030204" pitchFamily="34" charset="0"/>
                <a:cs typeface="Arial" panose="020B0604020202020204" pitchFamily="34" charset="0"/>
              </a:rPr>
              <a:t>Professional and Clinical Success Factors</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a:p>
            <a:endParaRPr lang="en-IN" sz="4200" dirty="0">
              <a:latin typeface="Arial" panose="020B0604020202020204" pitchFamily="34" charset="0"/>
              <a:cs typeface="Arial" panose="020B0604020202020204" pitchFamily="34" charset="0"/>
            </a:endParaRPr>
          </a:p>
        </p:txBody>
      </p:sp>
      <p:graphicFrame>
        <p:nvGraphicFramePr>
          <p:cNvPr id="8" name="Diagram 7">
            <a:extLst>
              <a:ext uri="{FF2B5EF4-FFF2-40B4-BE49-F238E27FC236}">
                <a16:creationId xmlns:a16="http://schemas.microsoft.com/office/drawing/2014/main" id="{E5F6C5FB-CA9E-185A-0CF2-B79C775313FB}"/>
              </a:ext>
            </a:extLst>
          </p:cNvPr>
          <p:cNvGraphicFramePr/>
          <p:nvPr>
            <p:extLst>
              <p:ext uri="{D42A27DB-BD31-4B8C-83A1-F6EECF244321}">
                <p14:modId xmlns:p14="http://schemas.microsoft.com/office/powerpoint/2010/main" val="1435678574"/>
              </p:ext>
            </p:extLst>
          </p:nvPr>
        </p:nvGraphicFramePr>
        <p:xfrm>
          <a:off x="74594" y="1848896"/>
          <a:ext cx="12024362" cy="45243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1197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B2F23-F088-C64A-500E-EE44FB644F2A}"/>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b="1" dirty="0">
                <a:effectLst/>
                <a:latin typeface="Arial" panose="020B0604020202020204" pitchFamily="34" charset="0"/>
                <a:ea typeface="Calibri" panose="020F0502020204030204" pitchFamily="34" charset="0"/>
                <a:cs typeface="Arial" panose="020B0604020202020204" pitchFamily="34" charset="0"/>
              </a:rPr>
              <a:t>System and Policy Success Factors</a:t>
            </a:r>
            <a:endParaRPr lang="en-IN" sz="4200" dirty="0">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EFDB0F3C-8965-A4AD-22C6-541EACAE16B0}"/>
              </a:ext>
            </a:extLst>
          </p:cNvPr>
          <p:cNvGraphicFramePr/>
          <p:nvPr>
            <p:extLst>
              <p:ext uri="{D42A27DB-BD31-4B8C-83A1-F6EECF244321}">
                <p14:modId xmlns:p14="http://schemas.microsoft.com/office/powerpoint/2010/main" val="591838932"/>
              </p:ext>
            </p:extLst>
          </p:nvPr>
        </p:nvGraphicFramePr>
        <p:xfrm>
          <a:off x="199723" y="1592761"/>
          <a:ext cx="7461985" cy="5048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AE355379-9055-3384-E0ED-2DE2CB4E316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73465" y="1592761"/>
            <a:ext cx="4118812" cy="4735630"/>
          </a:xfrm>
          <a:prstGeom prst="rect">
            <a:avLst/>
          </a:prstGeom>
        </p:spPr>
      </p:pic>
      <p:sp>
        <p:nvSpPr>
          <p:cNvPr id="4" name="TextBox 3">
            <a:extLst>
              <a:ext uri="{FF2B5EF4-FFF2-40B4-BE49-F238E27FC236}">
                <a16:creationId xmlns:a16="http://schemas.microsoft.com/office/drawing/2014/main" id="{D28AFD19-A366-82DC-DA9C-15908E1D101E}"/>
              </a:ext>
            </a:extLst>
          </p:cNvPr>
          <p:cNvSpPr txBox="1"/>
          <p:nvPr/>
        </p:nvSpPr>
        <p:spPr>
          <a:xfrm>
            <a:off x="8789541" y="6328391"/>
            <a:ext cx="6215864" cy="369332"/>
          </a:xfrm>
          <a:prstGeom prst="rect">
            <a:avLst/>
          </a:prstGeom>
          <a:noFill/>
        </p:spPr>
        <p:txBody>
          <a:bodyPr wrap="square">
            <a:spAutoFit/>
          </a:bodyPr>
          <a:lstStyle/>
          <a:p>
            <a:r>
              <a:rPr lang="en-IN" dirty="0"/>
              <a:t>(</a:t>
            </a:r>
            <a:r>
              <a:rPr lang="en-IN" dirty="0" err="1"/>
              <a:t>Dhodho</a:t>
            </a:r>
            <a:r>
              <a:rPr lang="en-IN" dirty="0"/>
              <a:t>, 2025)</a:t>
            </a:r>
          </a:p>
        </p:txBody>
      </p:sp>
    </p:spTree>
    <p:extLst>
      <p:ext uri="{BB962C8B-B14F-4D97-AF65-F5344CB8AC3E}">
        <p14:creationId xmlns:p14="http://schemas.microsoft.com/office/powerpoint/2010/main" val="3518556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A085F-3173-8F8F-DAD3-18A793BEEA62}"/>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IN" sz="4200" b="1" kern="100" dirty="0">
              <a:effectLst/>
              <a:latin typeface="Arial" panose="020B0604020202020204" pitchFamily="34" charset="0"/>
              <a:ea typeface="Calibri" panose="020F0502020204030204" pitchFamily="34" charset="0"/>
              <a:cs typeface="Arial" panose="020B0604020202020204" pitchFamily="34" charset="0"/>
            </a:endParaRPr>
          </a:p>
          <a:p>
            <a:r>
              <a:rPr lang="en-IN" sz="4200" b="1" kern="100" dirty="0">
                <a:effectLst/>
                <a:latin typeface="Arial" panose="020B0604020202020204" pitchFamily="34" charset="0"/>
                <a:ea typeface="Calibri" panose="020F0502020204030204" pitchFamily="34" charset="0"/>
                <a:cs typeface="Arial" panose="020B0604020202020204" pitchFamily="34" charset="0"/>
              </a:rPr>
              <a:t>Evaluation, Improvement, and Sustainability</a:t>
            </a:r>
            <a:endParaRPr lang="en-IN" sz="4200" kern="100" dirty="0">
              <a:effectLst/>
              <a:latin typeface="Arial" panose="020B0604020202020204" pitchFamily="34" charset="0"/>
              <a:ea typeface="Calibri" panose="020F0502020204030204" pitchFamily="34" charset="0"/>
              <a:cs typeface="Arial" panose="020B0604020202020204" pitchFamily="34" charset="0"/>
            </a:endParaRPr>
          </a:p>
          <a:p>
            <a:endParaRPr lang="en-IN" sz="4200" dirty="0">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8782CB37-45CB-A2C7-5208-3CEA55E5EB45}"/>
              </a:ext>
            </a:extLst>
          </p:cNvPr>
          <p:cNvGraphicFramePr/>
          <p:nvPr>
            <p:extLst>
              <p:ext uri="{D42A27DB-BD31-4B8C-83A1-F6EECF244321}">
                <p14:modId xmlns:p14="http://schemas.microsoft.com/office/powerpoint/2010/main" val="2925364588"/>
              </p:ext>
            </p:extLst>
          </p:nvPr>
        </p:nvGraphicFramePr>
        <p:xfrm>
          <a:off x="555858" y="867120"/>
          <a:ext cx="11196588" cy="61863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Arrow: Curved Right 6">
            <a:extLst>
              <a:ext uri="{FF2B5EF4-FFF2-40B4-BE49-F238E27FC236}">
                <a16:creationId xmlns:a16="http://schemas.microsoft.com/office/drawing/2014/main" id="{4A05DE86-00B2-F5B9-CCFE-50474A465465}"/>
              </a:ext>
            </a:extLst>
          </p:cNvPr>
          <p:cNvSpPr/>
          <p:nvPr/>
        </p:nvSpPr>
        <p:spPr>
          <a:xfrm rot="16369301">
            <a:off x="2466680" y="5898864"/>
            <a:ext cx="648911" cy="1056783"/>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solidFill>
                <a:schemeClr val="tx1"/>
              </a:solidFill>
            </a:endParaRPr>
          </a:p>
        </p:txBody>
      </p:sp>
      <p:sp>
        <p:nvSpPr>
          <p:cNvPr id="9" name="Arrow: Curved Right 8">
            <a:extLst>
              <a:ext uri="{FF2B5EF4-FFF2-40B4-BE49-F238E27FC236}">
                <a16:creationId xmlns:a16="http://schemas.microsoft.com/office/drawing/2014/main" id="{3AB37085-8012-0824-48D7-356C417B641A}"/>
              </a:ext>
            </a:extLst>
          </p:cNvPr>
          <p:cNvSpPr/>
          <p:nvPr/>
        </p:nvSpPr>
        <p:spPr>
          <a:xfrm rot="16369301">
            <a:off x="7219197" y="5898863"/>
            <a:ext cx="648911" cy="1056783"/>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solidFill>
                <a:schemeClr val="tx1"/>
              </a:solidFill>
            </a:endParaRPr>
          </a:p>
        </p:txBody>
      </p:sp>
      <p:sp>
        <p:nvSpPr>
          <p:cNvPr id="10" name="Arrow: Curved Down 9">
            <a:extLst>
              <a:ext uri="{FF2B5EF4-FFF2-40B4-BE49-F238E27FC236}">
                <a16:creationId xmlns:a16="http://schemas.microsoft.com/office/drawing/2014/main" id="{7071268D-1811-0A70-D0E9-D4B3EB742843}"/>
              </a:ext>
            </a:extLst>
          </p:cNvPr>
          <p:cNvSpPr/>
          <p:nvPr/>
        </p:nvSpPr>
        <p:spPr>
          <a:xfrm>
            <a:off x="4504623" y="1443789"/>
            <a:ext cx="837398" cy="394636"/>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solidFill>
                <a:schemeClr val="tx1"/>
              </a:solidFill>
            </a:endParaRPr>
          </a:p>
        </p:txBody>
      </p:sp>
      <p:sp>
        <p:nvSpPr>
          <p:cNvPr id="11" name="Arrow: Curved Down 10">
            <a:extLst>
              <a:ext uri="{FF2B5EF4-FFF2-40B4-BE49-F238E27FC236}">
                <a16:creationId xmlns:a16="http://schemas.microsoft.com/office/drawing/2014/main" id="{E958E30B-CDDA-E2A6-D210-11CB82BF3DB4}"/>
              </a:ext>
            </a:extLst>
          </p:cNvPr>
          <p:cNvSpPr/>
          <p:nvPr/>
        </p:nvSpPr>
        <p:spPr>
          <a:xfrm>
            <a:off x="9290786" y="1443789"/>
            <a:ext cx="837398" cy="394636"/>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solidFill>
                <a:schemeClr val="tx1"/>
              </a:solidFill>
            </a:endParaRPr>
          </a:p>
        </p:txBody>
      </p:sp>
    </p:spTree>
    <p:extLst>
      <p:ext uri="{BB962C8B-B14F-4D97-AF65-F5344CB8AC3E}">
        <p14:creationId xmlns:p14="http://schemas.microsoft.com/office/powerpoint/2010/main" val="31985505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FC8F3-EDE9-0527-478D-28F142675AC7}"/>
              </a:ext>
            </a:extLst>
          </p:cNvPr>
          <p:cNvSpPr txBox="1">
            <a:spLocks/>
          </p:cNvSpPr>
          <p:nvPr/>
        </p:nvSpPr>
        <p:spPr>
          <a:xfrm>
            <a:off x="0" y="0"/>
            <a:ext cx="12192000" cy="1325563"/>
          </a:xfrm>
          <a:prstGeom prst="rect">
            <a:avLst/>
          </a:prstGeom>
          <a:solidFill>
            <a:schemeClr val="accent1">
              <a:lumMod val="60000"/>
              <a:lumOff val="4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4200" b="1" dirty="0">
                <a:effectLst/>
                <a:latin typeface="Arial" panose="020B0604020202020204" pitchFamily="34" charset="0"/>
                <a:ea typeface="Calibri" panose="020F0502020204030204" pitchFamily="34" charset="0"/>
                <a:cs typeface="Arial" panose="020B0604020202020204" pitchFamily="34" charset="0"/>
              </a:rPr>
              <a:t>Ensuring Sustainability and Long-Term Impact</a:t>
            </a:r>
            <a:endParaRPr lang="en-IN" sz="42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C86B4289-938D-61FD-10F9-028ECAAD4754}"/>
              </a:ext>
            </a:extLst>
          </p:cNvPr>
          <p:cNvSpPr txBox="1"/>
          <p:nvPr/>
        </p:nvSpPr>
        <p:spPr>
          <a:xfrm>
            <a:off x="0" y="1430743"/>
            <a:ext cx="7240603" cy="5355312"/>
          </a:xfrm>
          <a:prstGeom prst="rect">
            <a:avLst/>
          </a:prstGeom>
          <a:solidFill>
            <a:schemeClr val="accent3">
              <a:lumMod val="60000"/>
              <a:lumOff val="40000"/>
            </a:schemeClr>
          </a:solidFill>
        </p:spPr>
        <p:txBody>
          <a:bodyPr wrap="square">
            <a:spAutoFit/>
          </a:bodyPr>
          <a:lstStyle/>
          <a:p>
            <a:pPr marL="342900" indent="-342900">
              <a:buAutoNum type="arabicPeriod"/>
            </a:pPr>
            <a:r>
              <a:rPr lang="en-US" b="1" i="0" dirty="0">
                <a:effectLst/>
                <a:latin typeface="Arial" panose="020B0604020202020204" pitchFamily="34" charset="0"/>
                <a:cs typeface="Arial" panose="020B0604020202020204" pitchFamily="34" charset="0"/>
              </a:rPr>
              <a:t>Embed Evaluation:</a:t>
            </a:r>
          </a:p>
          <a:p>
            <a:r>
              <a:rPr lang="en-US" b="0" i="0" dirty="0">
                <a:effectLst/>
                <a:latin typeface="Arial" panose="020B0604020202020204" pitchFamily="34" charset="0"/>
                <a:cs typeface="Arial" panose="020B0604020202020204" pitchFamily="34" charset="0"/>
              </a:rPr>
              <a:t> Integrate continuous monitoring of outcomes and user experience right from the start.</a:t>
            </a:r>
          </a:p>
          <a:p>
            <a:br>
              <a:rPr lang="en-US" b="1" dirty="0">
                <a:latin typeface="Arial" panose="020B0604020202020204" pitchFamily="34" charset="0"/>
                <a:cs typeface="Arial" panose="020B0604020202020204" pitchFamily="34" charset="0"/>
              </a:rPr>
            </a:br>
            <a:r>
              <a:rPr lang="en-US" b="1" i="0" dirty="0">
                <a:effectLst/>
                <a:latin typeface="Arial" panose="020B0604020202020204" pitchFamily="34" charset="0"/>
                <a:cs typeface="Arial" panose="020B0604020202020204" pitchFamily="34" charset="0"/>
              </a:rPr>
              <a:t>2. Adapt to Change: </a:t>
            </a:r>
          </a:p>
          <a:p>
            <a:r>
              <a:rPr lang="en-US" b="0" i="0" dirty="0">
                <a:effectLst/>
                <a:latin typeface="Arial" panose="020B0604020202020204" pitchFamily="34" charset="0"/>
                <a:cs typeface="Arial" panose="020B0604020202020204" pitchFamily="34" charset="0"/>
              </a:rPr>
              <a:t>Build flexibility into digital health technologies to evolve with technology and users' needs.</a:t>
            </a:r>
          </a:p>
          <a:p>
            <a:br>
              <a:rPr lang="en-US" b="1" dirty="0">
                <a:latin typeface="Arial" panose="020B0604020202020204" pitchFamily="34" charset="0"/>
                <a:cs typeface="Arial" panose="020B0604020202020204" pitchFamily="34" charset="0"/>
              </a:rPr>
            </a:br>
            <a:r>
              <a:rPr lang="en-US" b="1" i="0" dirty="0">
                <a:effectLst/>
                <a:latin typeface="Arial" panose="020B0604020202020204" pitchFamily="34" charset="0"/>
                <a:cs typeface="Arial" panose="020B0604020202020204" pitchFamily="34" charset="0"/>
              </a:rPr>
              <a:t>3. Encourage Collaboration:</a:t>
            </a:r>
          </a:p>
          <a:p>
            <a:r>
              <a:rPr lang="en-US" b="0" i="0" dirty="0">
                <a:effectLst/>
                <a:latin typeface="Arial" panose="020B0604020202020204" pitchFamily="34" charset="0"/>
                <a:cs typeface="Arial" panose="020B0604020202020204" pitchFamily="34" charset="0"/>
              </a:rPr>
              <a:t> Encourage ongoing collaboration between patients, clinicians, IT, and policymakers.</a:t>
            </a:r>
          </a:p>
          <a:p>
            <a:br>
              <a:rPr lang="en-US" b="1" dirty="0">
                <a:latin typeface="Arial" panose="020B0604020202020204" pitchFamily="34" charset="0"/>
                <a:cs typeface="Arial" panose="020B0604020202020204" pitchFamily="34" charset="0"/>
              </a:rPr>
            </a:br>
            <a:r>
              <a:rPr lang="en-US" b="1" i="0" dirty="0">
                <a:effectLst/>
                <a:latin typeface="Arial" panose="020B0604020202020204" pitchFamily="34" charset="0"/>
                <a:cs typeface="Arial" panose="020B0604020202020204" pitchFamily="34" charset="0"/>
              </a:rPr>
              <a:t>4. Prioritize Equity: </a:t>
            </a:r>
          </a:p>
          <a:p>
            <a:r>
              <a:rPr lang="en-US" b="0" i="0" dirty="0">
                <a:effectLst/>
                <a:latin typeface="Arial" panose="020B0604020202020204" pitchFamily="34" charset="0"/>
                <a:cs typeface="Arial" panose="020B0604020202020204" pitchFamily="34" charset="0"/>
              </a:rPr>
              <a:t>Interventions must be made inclusive for all, with special provision for those who are likely to be digitally excluded.</a:t>
            </a:r>
          </a:p>
          <a:p>
            <a:br>
              <a:rPr lang="en-US" b="1" dirty="0">
                <a:latin typeface="Arial" panose="020B0604020202020204" pitchFamily="34" charset="0"/>
                <a:cs typeface="Arial" panose="020B0604020202020204" pitchFamily="34" charset="0"/>
              </a:rPr>
            </a:br>
            <a:r>
              <a:rPr lang="en-US" b="1" i="0" dirty="0">
                <a:effectLst/>
                <a:latin typeface="Arial" panose="020B0604020202020204" pitchFamily="34" charset="0"/>
                <a:cs typeface="Arial" panose="020B0604020202020204" pitchFamily="34" charset="0"/>
              </a:rPr>
              <a:t>5. Secure Long-Term Resources:</a:t>
            </a:r>
          </a:p>
          <a:p>
            <a:r>
              <a:rPr lang="en-US" b="0" i="0" dirty="0">
                <a:effectLst/>
                <a:latin typeface="Arial" panose="020B0604020202020204" pitchFamily="34" charset="0"/>
                <a:cs typeface="Arial" panose="020B0604020202020204" pitchFamily="34" charset="0"/>
              </a:rPr>
              <a:t> Plan for sustainable financing, infrastructure, and workforce development.</a:t>
            </a:r>
            <a:endParaRPr lang="en-IN"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42068B48-FA6B-8711-6870-93D92FDE98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53701" y="1559293"/>
            <a:ext cx="4668253" cy="4586559"/>
          </a:xfrm>
          <a:prstGeom prst="rect">
            <a:avLst/>
          </a:prstGeom>
        </p:spPr>
      </p:pic>
      <p:sp>
        <p:nvSpPr>
          <p:cNvPr id="5" name="TextBox 4">
            <a:extLst>
              <a:ext uri="{FF2B5EF4-FFF2-40B4-BE49-F238E27FC236}">
                <a16:creationId xmlns:a16="http://schemas.microsoft.com/office/drawing/2014/main" id="{0691CD25-FF7C-0F6A-900F-E18B9B761CE5}"/>
              </a:ext>
            </a:extLst>
          </p:cNvPr>
          <p:cNvSpPr txBox="1"/>
          <p:nvPr/>
        </p:nvSpPr>
        <p:spPr>
          <a:xfrm>
            <a:off x="8914022" y="6379582"/>
            <a:ext cx="6215864" cy="369332"/>
          </a:xfrm>
          <a:prstGeom prst="rect">
            <a:avLst/>
          </a:prstGeom>
          <a:noFill/>
        </p:spPr>
        <p:txBody>
          <a:bodyPr wrap="square">
            <a:spAutoFit/>
          </a:bodyPr>
          <a:lstStyle/>
          <a:p>
            <a:r>
              <a:rPr lang="en-IN" dirty="0"/>
              <a:t>Google free image</a:t>
            </a:r>
          </a:p>
        </p:txBody>
      </p:sp>
    </p:spTree>
    <p:extLst>
      <p:ext uri="{BB962C8B-B14F-4D97-AF65-F5344CB8AC3E}">
        <p14:creationId xmlns:p14="http://schemas.microsoft.com/office/powerpoint/2010/main" val="38159035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55391-9559-7151-6095-9F0E4CBFCF7F}"/>
              </a:ext>
            </a:extLst>
          </p:cNvPr>
          <p:cNvSpPr>
            <a:spLocks noGrp="1"/>
          </p:cNvSpPr>
          <p:nvPr>
            <p:ph type="title"/>
          </p:nvPr>
        </p:nvSpPr>
        <p:spPr>
          <a:xfrm>
            <a:off x="0" y="0"/>
            <a:ext cx="12192000" cy="477356"/>
          </a:xfrm>
          <a:solidFill>
            <a:schemeClr val="accent1">
              <a:lumMod val="60000"/>
              <a:lumOff val="40000"/>
            </a:schemeClr>
          </a:solidFill>
        </p:spPr>
        <p:txBody>
          <a:bodyPr>
            <a:normAutofit fontScale="90000"/>
          </a:bodyPr>
          <a:lstStyle/>
          <a:p>
            <a:r>
              <a:rPr lang="en-IN" dirty="0"/>
              <a:t>References </a:t>
            </a:r>
          </a:p>
        </p:txBody>
      </p:sp>
      <p:sp>
        <p:nvSpPr>
          <p:cNvPr id="6" name="TextBox 5">
            <a:extLst>
              <a:ext uri="{FF2B5EF4-FFF2-40B4-BE49-F238E27FC236}">
                <a16:creationId xmlns:a16="http://schemas.microsoft.com/office/drawing/2014/main" id="{ED1C36B2-48D8-9145-E25C-617C36E4B317}"/>
              </a:ext>
            </a:extLst>
          </p:cNvPr>
          <p:cNvSpPr txBox="1"/>
          <p:nvPr/>
        </p:nvSpPr>
        <p:spPr>
          <a:xfrm>
            <a:off x="0" y="1140899"/>
            <a:ext cx="11776154" cy="5513112"/>
          </a:xfrm>
          <a:prstGeom prst="rect">
            <a:avLst/>
          </a:prstGeom>
          <a:noFill/>
        </p:spPr>
        <p:txBody>
          <a:bodyPr wrap="square">
            <a:spAutoFit/>
          </a:bodyPr>
          <a:lstStyle/>
          <a:p>
            <a:pPr marL="228600">
              <a:lnSpc>
                <a:spcPct val="107000"/>
              </a:lnSpc>
              <a:spcAft>
                <a:spcPts val="800"/>
              </a:spcAft>
              <a:buNone/>
            </a:pP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Office for National Statistics (ONS) (2024)</a:t>
            </a:r>
            <a:r>
              <a:rPr lang="en-IN" sz="1400" i="1" kern="100" dirty="0">
                <a:effectLst/>
                <a:latin typeface="Calibri" panose="020F0502020204030204" pitchFamily="34" charset="0"/>
                <a:ea typeface="Calibri" panose="020F0502020204030204" pitchFamily="34" charset="0"/>
                <a:cs typeface="Times New Roman" panose="02020603050405020304" pitchFamily="18" charset="0"/>
              </a:rPr>
              <a:t>Population estimates for the UK, England, Wales, Scotland and Northern Ireland: mid-2023</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400" kern="100" dirty="0">
                <a:effectLst/>
                <a:latin typeface="Calibri" panose="020F0502020204030204" pitchFamily="34" charset="0"/>
                <a:ea typeface="Calibri" panose="020F0502020204030204" pitchFamily="34" charset="0"/>
                <a:cs typeface="Times New Roman" panose="02020603050405020304" pitchFamily="18" charset="0"/>
              </a:rPr>
            </a:b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https://www.ons.gov.uk/peoplepopulationandcommunity/populationandmigration/populationestimates/bulletins/annualmidyearpopulationestimates/mid2023</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Centre for Ageing Better (2023)</a:t>
            </a:r>
            <a:r>
              <a:rPr lang="en-IN" sz="1400" i="1" kern="100" dirty="0">
                <a:effectLst/>
                <a:latin typeface="Calibri" panose="020F0502020204030204" pitchFamily="34" charset="0"/>
                <a:ea typeface="Calibri" panose="020F0502020204030204" pitchFamily="34" charset="0"/>
                <a:cs typeface="Times New Roman" panose="02020603050405020304" pitchFamily="18" charset="0"/>
              </a:rPr>
              <a:t>The State of Ageing 2023–24</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400" kern="100" dirty="0">
                <a:effectLst/>
                <a:latin typeface="Calibri" panose="020F0502020204030204" pitchFamily="34" charset="0"/>
                <a:ea typeface="Calibri" panose="020F0502020204030204" pitchFamily="34" charset="0"/>
                <a:cs typeface="Times New Roman" panose="02020603050405020304" pitchFamily="18" charset="0"/>
              </a:rPr>
            </a:b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https://ageing-better.org.uk/the-state-of-ageing-2023-4</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Age UK (2024)</a:t>
            </a:r>
            <a:r>
              <a:rPr lang="en-IN" sz="1400" i="1" kern="100" dirty="0">
                <a:effectLst/>
                <a:latin typeface="Calibri" panose="020F0502020204030204" pitchFamily="34" charset="0"/>
                <a:ea typeface="Calibri" panose="020F0502020204030204" pitchFamily="34" charset="0"/>
                <a:cs typeface="Times New Roman" panose="02020603050405020304" pitchFamily="18" charset="0"/>
              </a:rPr>
              <a:t>State of Health and Care of Older People in England 2024</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400" kern="100" dirty="0">
                <a:effectLst/>
                <a:latin typeface="Calibri" panose="020F0502020204030204" pitchFamily="34" charset="0"/>
                <a:ea typeface="Calibri" panose="020F0502020204030204" pitchFamily="34" charset="0"/>
                <a:cs typeface="Times New Roman" panose="02020603050405020304" pitchFamily="18" charset="0"/>
              </a:rPr>
            </a:b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https://www.ageuk.org.uk/discover/2024/september/state-of-health-and-care-of-older-people-in-england-2024</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Public Health England (PHE) (2018)</a:t>
            </a:r>
            <a:r>
              <a:rPr lang="en-IN" sz="1400" i="1" kern="100" dirty="0">
                <a:effectLst/>
                <a:latin typeface="Calibri" panose="020F0502020204030204" pitchFamily="34" charset="0"/>
                <a:ea typeface="Calibri" panose="020F0502020204030204" pitchFamily="34" charset="0"/>
                <a:cs typeface="Times New Roman" panose="02020603050405020304" pitchFamily="18" charset="0"/>
              </a:rPr>
              <a:t>Falls: Applying All Our Health</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400" kern="100" dirty="0">
                <a:effectLst/>
                <a:latin typeface="Calibri" panose="020F0502020204030204" pitchFamily="34" charset="0"/>
                <a:ea typeface="Calibri" panose="020F0502020204030204" pitchFamily="34" charset="0"/>
                <a:cs typeface="Times New Roman" panose="02020603050405020304" pitchFamily="18" charset="0"/>
              </a:rPr>
            </a:b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https://www.gov.uk/government/publications/falls-applying-all-our-health/falls-applying-all-our-health</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Care Quality Commission (CQC) (2023)</a:t>
            </a:r>
            <a:r>
              <a:rPr lang="en-IN" sz="1400" i="1" kern="100" dirty="0">
                <a:effectLst/>
                <a:latin typeface="Calibri" panose="020F0502020204030204" pitchFamily="34" charset="0"/>
                <a:ea typeface="Calibri" panose="020F0502020204030204" pitchFamily="34" charset="0"/>
                <a:cs typeface="Times New Roman" panose="02020603050405020304" pitchFamily="18" charset="0"/>
              </a:rPr>
              <a:t>The State of Health Care and Adult Social Care in England 2022/23</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400" kern="100" dirty="0">
                <a:effectLst/>
                <a:latin typeface="Calibri" panose="020F0502020204030204" pitchFamily="34" charset="0"/>
                <a:ea typeface="Calibri" panose="020F0502020204030204" pitchFamily="34" charset="0"/>
                <a:cs typeface="Times New Roman" panose="02020603050405020304" pitchFamily="18" charset="0"/>
              </a:rPr>
            </a:b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https://www.cqc.org.uk/publications/major-report/state-care/2022-2023</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NHS Digital (2023)</a:t>
            </a:r>
            <a:r>
              <a:rPr lang="en-IN" sz="1400" i="1" kern="100" dirty="0">
                <a:effectLst/>
                <a:latin typeface="Calibri" panose="020F0502020204030204" pitchFamily="34" charset="0"/>
                <a:ea typeface="Calibri" panose="020F0502020204030204" pitchFamily="34" charset="0"/>
                <a:cs typeface="Times New Roman" panose="02020603050405020304" pitchFamily="18" charset="0"/>
              </a:rPr>
              <a:t>Health Survey for England</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400" kern="100" dirty="0">
                <a:effectLst/>
                <a:latin typeface="Calibri" panose="020F0502020204030204" pitchFamily="34" charset="0"/>
                <a:ea typeface="Calibri" panose="020F0502020204030204" pitchFamily="34" charset="0"/>
                <a:cs typeface="Times New Roman" panose="02020603050405020304" pitchFamily="18" charset="0"/>
              </a:rPr>
            </a:b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https://digital.nhs.uk/data-and-information/publications/statistical/health-survey-for-england</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Department of Health and Social Care (DHSC) (2001)</a:t>
            </a:r>
            <a:r>
              <a:rPr lang="en-IN" sz="1400" i="1" kern="100" dirty="0">
                <a:effectLst/>
                <a:latin typeface="Calibri" panose="020F0502020204030204" pitchFamily="34" charset="0"/>
                <a:ea typeface="Calibri" panose="020F0502020204030204" pitchFamily="34" charset="0"/>
                <a:cs typeface="Times New Roman" panose="02020603050405020304" pitchFamily="18" charset="0"/>
              </a:rPr>
              <a:t>National Service Framework for Older People</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400" kern="100" dirty="0">
                <a:effectLst/>
                <a:latin typeface="Calibri" panose="020F0502020204030204" pitchFamily="34" charset="0"/>
                <a:ea typeface="Calibri" panose="020F0502020204030204" pitchFamily="34" charset="0"/>
                <a:cs typeface="Times New Roman" panose="02020603050405020304" pitchFamily="18" charset="0"/>
              </a:rPr>
            </a:b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https://www.gov.uk/government/publications/quality-standards-for-care-services-for-older-people</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Department of Health and Social Care (DHSC) (2022)</a:t>
            </a:r>
            <a:r>
              <a:rPr lang="en-IN" sz="1400" i="1" kern="100" dirty="0">
                <a:effectLst/>
                <a:latin typeface="Calibri" panose="020F0502020204030204" pitchFamily="34" charset="0"/>
                <a:ea typeface="Calibri" panose="020F0502020204030204" pitchFamily="34" charset="0"/>
                <a:cs typeface="Times New Roman" panose="02020603050405020304" pitchFamily="18" charset="0"/>
              </a:rPr>
              <a:t>A Plan for Digital Health and Social Care</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400" kern="100" dirty="0">
                <a:effectLst/>
                <a:latin typeface="Calibri" panose="020F0502020204030204" pitchFamily="34" charset="0"/>
                <a:ea typeface="Calibri" panose="020F0502020204030204" pitchFamily="34" charset="0"/>
                <a:cs typeface="Times New Roman" panose="02020603050405020304" pitchFamily="18" charset="0"/>
              </a:rPr>
            </a:b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9"/>
              </a:rPr>
              <a:t>https://www.gov.uk/government/publications/a-plan-for-digital-health-and-social-care/a-plan-for-digital-health-and-social-care</a:t>
            </a: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a:lnSpc>
                <a:spcPct val="107000"/>
              </a:lnSpc>
              <a:spcAft>
                <a:spcPts val="800"/>
              </a:spcAft>
            </a:pPr>
            <a:r>
              <a:rPr lang="en-IN" sz="1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9223455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B0D5DE-583C-F458-2E82-5F3B70935F9B}"/>
              </a:ext>
            </a:extLst>
          </p:cNvPr>
          <p:cNvSpPr txBox="1"/>
          <p:nvPr/>
        </p:nvSpPr>
        <p:spPr>
          <a:xfrm>
            <a:off x="-212668" y="0"/>
            <a:ext cx="12277899" cy="4914166"/>
          </a:xfrm>
          <a:prstGeom prst="rect">
            <a:avLst/>
          </a:prstGeom>
          <a:noFill/>
        </p:spPr>
        <p:txBody>
          <a:bodyPr wrap="square">
            <a:spAutoFit/>
          </a:bodyPr>
          <a:lstStyle/>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Newcastle University (2025)</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Ageing and Health </a:t>
            </a:r>
            <a:r>
              <a:rPr lang="en-IN" sz="1100" i="1" kern="100" dirty="0" err="1">
                <a:effectLst/>
                <a:latin typeface="Calibri" panose="020F0502020204030204" pitchFamily="34" charset="0"/>
                <a:ea typeface="Calibri" panose="020F0502020204030204" pitchFamily="34" charset="0"/>
                <a:cs typeface="Times New Roman" panose="02020603050405020304" pitchFamily="18" charset="0"/>
              </a:rPr>
              <a:t>Research</a:t>
            </a: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.Available</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https://www.ncl.ac.uk/ageing/</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Ignitec</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(2024)</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IoT in Elderly Care: Enhancing Quality of Life Through Technology</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100" kern="100" dirty="0">
                <a:effectLst/>
                <a:latin typeface="Calibri" panose="020F0502020204030204" pitchFamily="34" charset="0"/>
                <a:ea typeface="Calibri" panose="020F0502020204030204" pitchFamily="34" charset="0"/>
                <a:cs typeface="Times New Roman" panose="02020603050405020304" pitchFamily="18" charset="0"/>
              </a:rPr>
            </a:b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https://www.ignitec.com/insights/iot-in-elderly-care-enhancing-quality-of-life-through-technology</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NHS England (2019)</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The NHS Long Term Plan</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a:t>
            </a:r>
            <a:br>
              <a:rPr lang="en-IN" sz="1100" kern="100" dirty="0">
                <a:effectLst/>
                <a:latin typeface="Calibri" panose="020F0502020204030204" pitchFamily="34" charset="0"/>
                <a:ea typeface="Calibri" panose="020F0502020204030204" pitchFamily="34" charset="0"/>
                <a:cs typeface="Times New Roman" panose="02020603050405020304" pitchFamily="18" charset="0"/>
              </a:rPr>
            </a:b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https://www.longtermplan.nhs.uk</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22 April 2025).</a:t>
            </a:r>
          </a:p>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Fernández, M.E., ten Hoor, G.A., van Lieshout, S., Rodríguez, S.A., </a:t>
            </a: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Beidas</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R.S., Parcel, G., Ruiter, R.A.C., Markham, C.M., &amp; Kok, G. (2019).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Implementation Mapping: Using Intervention Mapping to Develop Implementation Strategies</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Frontiers in Public Health</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7, 158.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https://www.frontiersin.org/articles/10.3389/fpubh.2019.00158/full</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a:p>
            <a:pPr marL="228600">
              <a:lnSpc>
                <a:spcPct val="107000"/>
              </a:lnSpc>
              <a:spcAft>
                <a:spcPts val="800"/>
              </a:spcAft>
              <a:buNone/>
            </a:pP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ICT&amp;Health</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(2024).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How To Plan, Budget And Implement Digital Health Interventions</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https://ictandhealth.com/news/how-to-plan-budget-and-implement-digital-health-interventions/</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World Health Organization (WHO) (2018).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Classification of Digital Health Interventions v1.0</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Geneva: WHO.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https://www.who.int/publications-detail-redirect/WHO-RHR-18.06</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Marcos, T.A., </a:t>
            </a: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Crutzen</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R., Leitner, V., </a:t>
            </a: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Smeddinck</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J.D., </a:t>
            </a: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Strumegger</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E.-M., </a:t>
            </a: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Wurhofer</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D., &amp; </a:t>
            </a: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Kulnik</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S.T. (2024).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Making it transparent: A worked example of articulating programme theory for a digital health application using Intervention Mapping</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Digital Health</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10, 20552076241260974.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https://pubmed.ncbi.nlm.nih.gov/38894945/</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Sniehotta, F.F., </a:t>
            </a: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Presseau</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J., &amp; Araújo-Soares, V. (2014).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Time to retire the theory of planned behaviour</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Health Psychology Review</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8(1), pp. 1–7.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9"/>
              </a:rPr>
              <a:t>https://pubmed.ncbi.nlm.nih.gov/25053004/</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a:p>
            <a:pPr marL="228600">
              <a:lnSpc>
                <a:spcPct val="107000"/>
              </a:lnSpc>
              <a:spcAft>
                <a:spcPts val="800"/>
              </a:spcAft>
              <a:buNone/>
            </a:pP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Alruwaili</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M.M., Shaban, M., &amp; Elsayed Ramadan, O.M. (2023) ‘Digital health interventions for promoting healthy aging: A systematic review of adoption patterns, efficacy, and user experience’,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Sustainability</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15(23), 16503.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https://doi.org/10.3390/su152316503</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Bournemouth University (2017) ‘Factors that influence older people’s engagement with digital health technology’, </a:t>
            </a:r>
            <a:r>
              <a:rPr lang="en-IN" sz="1100" i="1" kern="100" dirty="0" err="1">
                <a:effectLst/>
                <a:latin typeface="Calibri" panose="020F0502020204030204" pitchFamily="34" charset="0"/>
                <a:ea typeface="Calibri" panose="020F0502020204030204" pitchFamily="34" charset="0"/>
                <a:cs typeface="Times New Roman" panose="02020603050405020304" pitchFamily="18" charset="0"/>
              </a:rPr>
              <a:t>RCNi</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 Nursing Older People</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29(4), pp. 31–36.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1"/>
              </a:rPr>
              <a:t>https://eprints.bournemouth.ac.uk/29961/3/DHT%20Article%20for%20RCNi%20NOP.pdf</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a:p>
            <a:pPr marL="228600">
              <a:lnSpc>
                <a:spcPct val="107000"/>
              </a:lnSpc>
              <a:spcAft>
                <a:spcPts val="800"/>
              </a:spcAft>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Gov.uk (2022) ‘A plan for digital health and social care’, Department of Health and Social Care.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2"/>
              </a:rPr>
              <a:t>https://www.gov.uk/government/publications/a-plan-for-digital-health-and-social-care/a-plan-for-digital-health-and-social-care</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p:txBody>
      </p:sp>
      <p:sp>
        <p:nvSpPr>
          <p:cNvPr id="5" name="TextBox 4">
            <a:extLst>
              <a:ext uri="{FF2B5EF4-FFF2-40B4-BE49-F238E27FC236}">
                <a16:creationId xmlns:a16="http://schemas.microsoft.com/office/drawing/2014/main" id="{3FCE56B7-E514-67B1-856C-1EC9622BA7E8}"/>
              </a:ext>
            </a:extLst>
          </p:cNvPr>
          <p:cNvSpPr txBox="1"/>
          <p:nvPr/>
        </p:nvSpPr>
        <p:spPr>
          <a:xfrm>
            <a:off x="-101139" y="4914166"/>
            <a:ext cx="12054840" cy="1627112"/>
          </a:xfrm>
          <a:prstGeom prst="rect">
            <a:avLst/>
          </a:prstGeom>
          <a:noFill/>
        </p:spPr>
        <p:txBody>
          <a:bodyPr wrap="square">
            <a:spAutoFit/>
          </a:bodyPr>
          <a:lstStyle/>
          <a:p>
            <a:pPr marL="228600">
              <a:lnSpc>
                <a:spcPct val="107000"/>
              </a:lnSpc>
              <a:spcAft>
                <a:spcPts val="800"/>
              </a:spcAft>
              <a:buNone/>
            </a:pPr>
            <a:r>
              <a:rPr lang="en-IN" sz="900" kern="100" dirty="0">
                <a:effectLst/>
                <a:latin typeface="Calibri" panose="020F0502020204030204" pitchFamily="34" charset="0"/>
                <a:ea typeface="Calibri" panose="020F0502020204030204" pitchFamily="34" charset="0"/>
                <a:cs typeface="Times New Roman" panose="02020603050405020304" pitchFamily="18" charset="0"/>
              </a:rPr>
              <a:t>Hall, C., Gómez Bergin, A., &amp; Rennick-Egglestone, S</a:t>
            </a:r>
            <a:r>
              <a:rPr lang="en-IN" sz="900" b="1" kern="100" dirty="0">
                <a:effectLst/>
                <a:latin typeface="Calibri" panose="020F0502020204030204" pitchFamily="34" charset="0"/>
                <a:ea typeface="Calibri" panose="020F0502020204030204" pitchFamily="34" charset="0"/>
                <a:cs typeface="Times New Roman" panose="02020603050405020304" pitchFamily="18" charset="0"/>
              </a:rPr>
              <a:t>.</a:t>
            </a:r>
            <a:r>
              <a:rPr lang="en-IN" sz="900" kern="100" dirty="0">
                <a:effectLst/>
                <a:latin typeface="Calibri" panose="020F0502020204030204" pitchFamily="34" charset="0"/>
                <a:ea typeface="Calibri" panose="020F0502020204030204" pitchFamily="34" charset="0"/>
                <a:cs typeface="Times New Roman" panose="02020603050405020304" pitchFamily="18" charset="0"/>
              </a:rPr>
              <a:t> (2024) ‘Research into digital health intervention for mental health: 25-year retrospective on the ethical and legal challenges’, </a:t>
            </a:r>
            <a:r>
              <a:rPr lang="en-IN" sz="900" i="1" kern="100" dirty="0">
                <a:effectLst/>
                <a:latin typeface="Calibri" panose="020F0502020204030204" pitchFamily="34" charset="0"/>
                <a:ea typeface="Calibri" panose="020F0502020204030204" pitchFamily="34" charset="0"/>
                <a:cs typeface="Times New Roman" panose="02020603050405020304" pitchFamily="18" charset="0"/>
              </a:rPr>
              <a:t>Journal of Medical Internet Research</a:t>
            </a:r>
            <a:r>
              <a:rPr lang="en-IN" sz="900" kern="100" dirty="0">
                <a:effectLst/>
                <a:latin typeface="Calibri" panose="020F0502020204030204" pitchFamily="34" charset="0"/>
                <a:ea typeface="Calibri" panose="020F0502020204030204" pitchFamily="34" charset="0"/>
                <a:cs typeface="Times New Roman" panose="02020603050405020304" pitchFamily="18" charset="0"/>
              </a:rPr>
              <a:t>, 26(1), e58939.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3"/>
              </a:rPr>
              <a:t>https://doi.org/10.2196/58939</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NHS England (2023) ‘Inclusive digital healthcare: a framework for NHS action on digital inclusion’.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4"/>
              </a:rPr>
              <a:t>https://www.england.nhs.uk/long-read/inclusive-digital-healthcare-a-framework-for-nhs-action-on-digital-inclusion/</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 2025].</a:t>
            </a:r>
          </a:p>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Talwar, S., Dhir, A. &amp; Kaur, P., 2023. Resistance of Multiple Stakeholders to E-Health Innovations: Integration of Fundamental Insights and Guiding Research Paths. </a:t>
            </a:r>
            <a:r>
              <a:rPr lang="en-IN" sz="1100" i="1" kern="100" dirty="0">
                <a:effectLst/>
                <a:latin typeface="Calibri" panose="020F0502020204030204" pitchFamily="34" charset="0"/>
                <a:ea typeface="Calibri" panose="020F0502020204030204" pitchFamily="34" charset="0"/>
                <a:cs typeface="Times New Roman" panose="02020603050405020304" pitchFamily="18" charset="0"/>
              </a:rPr>
              <a:t>Journal of Business Research</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166, 114396.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5"/>
              </a:rPr>
              <a:t>https://www.sciencedirect.com/science/article/</a:t>
            </a:r>
            <a:r>
              <a:rPr lang="en-IN" sz="1100" u="sng" kern="100"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5"/>
              </a:rPr>
              <a:t>pii</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5"/>
              </a:rPr>
              <a:t>/S0148296323004940.</a:t>
            </a:r>
            <a:endParaRPr lang="en-IN"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spcAft>
                <a:spcPts val="800"/>
              </a:spcAft>
              <a:buNone/>
            </a:pP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Bromley Council (2024) ‘</a:t>
            </a:r>
            <a:r>
              <a:rPr lang="en-IN" sz="1100" kern="100" dirty="0" err="1">
                <a:effectLst/>
                <a:latin typeface="Calibri" panose="020F0502020204030204" pitchFamily="34" charset="0"/>
                <a:ea typeface="Calibri" panose="020F0502020204030204" pitchFamily="34" charset="0"/>
                <a:cs typeface="Times New Roman" panose="02020603050405020304" pitchFamily="18" charset="0"/>
              </a:rPr>
              <a:t>Carelink</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and assistive technology’. Available at: </a:t>
            </a:r>
            <a:r>
              <a:rPr lang="en-IN" sz="11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6"/>
              </a:rPr>
              <a:t>https://www.bromley.gov.uk/home-care/carelink-assistive-technology/2</a:t>
            </a:r>
            <a:r>
              <a:rPr lang="en-IN" sz="1100" kern="100" dirty="0">
                <a:effectLst/>
                <a:latin typeface="Calibri" panose="020F0502020204030204" pitchFamily="34" charset="0"/>
                <a:ea typeface="Calibri" panose="020F0502020204030204" pitchFamily="34" charset="0"/>
                <a:cs typeface="Times New Roman" panose="02020603050405020304" pitchFamily="18" charset="0"/>
              </a:rPr>
              <a:t> (Accessed: 21 April 2025).</a:t>
            </a:r>
          </a:p>
        </p:txBody>
      </p:sp>
    </p:spTree>
    <p:extLst>
      <p:ext uri="{BB962C8B-B14F-4D97-AF65-F5344CB8AC3E}">
        <p14:creationId xmlns:p14="http://schemas.microsoft.com/office/powerpoint/2010/main" val="25809441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072B24-A303-AD37-C77A-DEFF60626429}"/>
              </a:ext>
            </a:extLst>
          </p:cNvPr>
          <p:cNvSpPr txBox="1"/>
          <p:nvPr/>
        </p:nvSpPr>
        <p:spPr>
          <a:xfrm>
            <a:off x="0" y="596974"/>
            <a:ext cx="12028517" cy="5664051"/>
          </a:xfrm>
          <a:prstGeom prst="rect">
            <a:avLst/>
          </a:prstGeom>
          <a:noFill/>
        </p:spPr>
        <p:txBody>
          <a:bodyPr wrap="square">
            <a:spAutoFit/>
          </a:bodyPr>
          <a:lstStyle/>
          <a:p>
            <a:pPr marL="228600">
              <a:lnSpc>
                <a:spcPct val="107000"/>
              </a:lnSpc>
              <a:spcAft>
                <a:spcPts val="800"/>
              </a:spcAft>
              <a:buNone/>
            </a:pPr>
            <a:r>
              <a:rPr lang="en-IN" sz="1100" kern="100" dirty="0">
                <a:effectLst/>
                <a:latin typeface="Arial" panose="020B0604020202020204" pitchFamily="34" charset="0"/>
                <a:ea typeface="Calibri" panose="020F0502020204030204" pitchFamily="34" charset="0"/>
                <a:cs typeface="Arial" panose="020B0604020202020204" pitchFamily="34" charset="0"/>
              </a:rPr>
              <a:t>Jung, Y., Kim, E., Park, S., &amp; Lee, M. (2023) ‘Personalization in digital health interventions for older adults with cancer’, PubMed. Available at: </a:t>
            </a:r>
            <a:r>
              <a:rPr lang="en-IN" sz="11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https://pubmed.ncbi.nlm.nih.gov/37866009/</a:t>
            </a:r>
            <a:r>
              <a:rPr lang="en-IN" sz="1100" kern="100" dirty="0">
                <a:effectLst/>
                <a:latin typeface="Arial" panose="020B0604020202020204" pitchFamily="34" charset="0"/>
                <a:ea typeface="Calibri" panose="020F0502020204030204" pitchFamily="34" charset="0"/>
                <a:cs typeface="Arial" panose="020B0604020202020204" pitchFamily="34" charset="0"/>
              </a:rPr>
              <a:t> (Accessed: 21 April 2025).</a:t>
            </a:r>
          </a:p>
          <a:p>
            <a:pPr marL="228600">
              <a:lnSpc>
                <a:spcPct val="107000"/>
              </a:lnSpc>
              <a:spcAft>
                <a:spcPts val="800"/>
              </a:spcAft>
              <a:buNone/>
            </a:pPr>
            <a:r>
              <a:rPr lang="en-IN" sz="1100" kern="100" dirty="0" err="1">
                <a:effectLst/>
                <a:latin typeface="Arial" panose="020B0604020202020204" pitchFamily="34" charset="0"/>
                <a:ea typeface="Calibri" panose="020F0502020204030204" pitchFamily="34" charset="0"/>
                <a:cs typeface="Arial" panose="020B0604020202020204" pitchFamily="34" charset="0"/>
              </a:rPr>
              <a:t>medRxiv</a:t>
            </a:r>
            <a:r>
              <a:rPr lang="en-IN" sz="1100" kern="100" dirty="0">
                <a:effectLst/>
                <a:latin typeface="Arial" panose="020B0604020202020204" pitchFamily="34" charset="0"/>
                <a:ea typeface="Calibri" panose="020F0502020204030204" pitchFamily="34" charset="0"/>
                <a:cs typeface="Arial" panose="020B0604020202020204" pitchFamily="34" charset="0"/>
              </a:rPr>
              <a:t> (2025) ‘Impact of Digital Health Interventions on Health Literacy’. Available at: </a:t>
            </a:r>
            <a:r>
              <a:rPr lang="en-IN" sz="11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https://www.medrxiv.org/content/10.1101/2025.02.27.25323025v1.full-text</a:t>
            </a:r>
            <a:r>
              <a:rPr lang="en-IN" sz="1100" kern="100" dirty="0">
                <a:effectLst/>
                <a:latin typeface="Arial" panose="020B0604020202020204" pitchFamily="34" charset="0"/>
                <a:ea typeface="Calibri" panose="020F0502020204030204" pitchFamily="34" charset="0"/>
                <a:cs typeface="Arial" panose="020B0604020202020204" pitchFamily="34" charset="0"/>
              </a:rPr>
              <a:t> (Accessed: 21 April 2025).</a:t>
            </a:r>
          </a:p>
          <a:p>
            <a:pPr marL="228600">
              <a:lnSpc>
                <a:spcPct val="107000"/>
              </a:lnSpc>
              <a:spcAft>
                <a:spcPts val="800"/>
              </a:spcAft>
              <a:buNone/>
            </a:pPr>
            <a:r>
              <a:rPr lang="en-IN" sz="1100" kern="100" dirty="0">
                <a:effectLst/>
                <a:latin typeface="Arial" panose="020B0604020202020204" pitchFamily="34" charset="0"/>
                <a:ea typeface="Calibri" panose="020F0502020204030204" pitchFamily="34" charset="0"/>
                <a:cs typeface="Arial" panose="020B0604020202020204" pitchFamily="34" charset="0"/>
              </a:rPr>
              <a:t>WHO (2021) ‘Global strategy on digital health 2020-2025’. Available at: </a:t>
            </a:r>
            <a:r>
              <a:rPr lang="en-IN" sz="11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https://www.who.int/docs/default-source/documents/gs4dhdaa2a9f352b0445bafbc79ca799dce4d.pdf</a:t>
            </a:r>
            <a:r>
              <a:rPr lang="en-IN" sz="1100" kern="100" dirty="0">
                <a:effectLst/>
                <a:latin typeface="Arial" panose="020B0604020202020204" pitchFamily="34" charset="0"/>
                <a:ea typeface="Calibri" panose="020F0502020204030204" pitchFamily="34" charset="0"/>
                <a:cs typeface="Arial" panose="020B0604020202020204" pitchFamily="34" charset="0"/>
              </a:rPr>
              <a:t> (Accessed: 21 April 2025).</a:t>
            </a:r>
          </a:p>
          <a:p>
            <a:pPr marL="228600">
              <a:lnSpc>
                <a:spcPct val="107000"/>
              </a:lnSpc>
              <a:spcAft>
                <a:spcPts val="800"/>
              </a:spcAft>
              <a:buNone/>
            </a:pPr>
            <a:r>
              <a:rPr lang="en-IN" sz="1100" kern="100" dirty="0">
                <a:effectLst/>
                <a:latin typeface="Arial" panose="020B0604020202020204" pitchFamily="34" charset="0"/>
                <a:ea typeface="Calibri" panose="020F0502020204030204" pitchFamily="34" charset="0"/>
                <a:cs typeface="Arial" panose="020B0604020202020204" pitchFamily="34" charset="0"/>
              </a:rPr>
              <a:t>Yoonseo Park, Eun-Ji Kim, </a:t>
            </a:r>
            <a:r>
              <a:rPr lang="en-IN" sz="1100" kern="100" dirty="0" err="1">
                <a:effectLst/>
                <a:latin typeface="Arial" panose="020B0604020202020204" pitchFamily="34" charset="0"/>
                <a:ea typeface="Calibri" panose="020F0502020204030204" pitchFamily="34" charset="0"/>
                <a:cs typeface="Arial" panose="020B0604020202020204" pitchFamily="34" charset="0"/>
              </a:rPr>
              <a:t>Sewon</a:t>
            </a:r>
            <a:r>
              <a:rPr lang="en-IN" sz="1100" kern="100" dirty="0">
                <a:effectLst/>
                <a:latin typeface="Arial" panose="020B0604020202020204" pitchFamily="34" charset="0"/>
                <a:ea typeface="Calibri" panose="020F0502020204030204" pitchFamily="34" charset="0"/>
                <a:cs typeface="Arial" panose="020B0604020202020204" pitchFamily="34" charset="0"/>
              </a:rPr>
              <a:t> Park, </a:t>
            </a:r>
            <a:r>
              <a:rPr lang="en-IN" sz="1100" kern="100" dirty="0" err="1">
                <a:effectLst/>
                <a:latin typeface="Arial" panose="020B0604020202020204" pitchFamily="34" charset="0"/>
                <a:ea typeface="Calibri" panose="020F0502020204030204" pitchFamily="34" charset="0"/>
                <a:cs typeface="Arial" panose="020B0604020202020204" pitchFamily="34" charset="0"/>
              </a:rPr>
              <a:t>Munjae</a:t>
            </a:r>
            <a:r>
              <a:rPr lang="en-IN" sz="1100" kern="100" dirty="0">
                <a:effectLst/>
                <a:latin typeface="Arial" panose="020B0604020202020204" pitchFamily="34" charset="0"/>
                <a:ea typeface="Calibri" panose="020F0502020204030204" pitchFamily="34" charset="0"/>
                <a:cs typeface="Arial" panose="020B0604020202020204" pitchFamily="34" charset="0"/>
              </a:rPr>
              <a:t> Lee (2025) ‘Digital Health Intervention Effect on Older Adults With Chronic Diseases Living Alone’, Journal of Medical Internet Research. Available at: </a:t>
            </a:r>
            <a:r>
              <a:rPr lang="en-IN" sz="11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https://pubmed.ncbi.nlm.nih.gov/40163849/</a:t>
            </a:r>
            <a:r>
              <a:rPr lang="en-IN" sz="1100" kern="100" dirty="0">
                <a:effectLst/>
                <a:latin typeface="Arial" panose="020B0604020202020204" pitchFamily="34" charset="0"/>
                <a:ea typeface="Calibri" panose="020F0502020204030204" pitchFamily="34" charset="0"/>
                <a:cs typeface="Arial" panose="020B0604020202020204" pitchFamily="34" charset="0"/>
              </a:rPr>
              <a:t> (Accessed: 21 April 2025).</a:t>
            </a:r>
          </a:p>
          <a:p>
            <a:pPr marL="228600">
              <a:buNone/>
            </a:pPr>
            <a:r>
              <a:rPr lang="en-IN" sz="1100" dirty="0">
                <a:effectLst/>
                <a:latin typeface="Arial" panose="020B0604020202020204" pitchFamily="34" charset="0"/>
                <a:ea typeface="Times New Roman" panose="02020603050405020304" pitchFamily="18" charset="0"/>
                <a:cs typeface="Arial" panose="020B0604020202020204" pitchFamily="34" charset="0"/>
              </a:rPr>
              <a:t>Office for National Statistics (2022) </a:t>
            </a:r>
            <a:r>
              <a:rPr lang="en-IN" sz="1100" i="1" dirty="0">
                <a:effectLst/>
                <a:latin typeface="Arial" panose="020B0604020202020204" pitchFamily="34" charset="0"/>
                <a:ea typeface="Times New Roman" panose="02020603050405020304" pitchFamily="18" charset="0"/>
                <a:cs typeface="Arial" panose="020B0604020202020204" pitchFamily="34" charset="0"/>
              </a:rPr>
              <a:t>Living longer: how our population is changing and why it matters</a:t>
            </a:r>
            <a:r>
              <a:rPr lang="en-IN" sz="1100" dirty="0">
                <a:effectLst/>
                <a:latin typeface="Arial" panose="020B0604020202020204" pitchFamily="34" charset="0"/>
                <a:ea typeface="Times New Roman" panose="02020603050405020304" pitchFamily="18" charset="0"/>
                <a:cs typeface="Arial" panose="020B0604020202020204" pitchFamily="34" charset="0"/>
              </a:rPr>
              <a:t>. [Online] Available at: </a:t>
            </a:r>
            <a:r>
              <a:rPr lang="en-IN" sz="1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6"/>
              </a:rPr>
              <a:t>https://www.ons.gov.uk/peoplepopulationandcommunity/birthsdeathsandmarriages/ageing/articles/livinglongerhowourpopulationischangingandwhyitmatters/2022-08-24</a:t>
            </a:r>
            <a:r>
              <a:rPr lang="en-IN" sz="1100" dirty="0">
                <a:effectLst/>
                <a:latin typeface="Arial" panose="020B0604020202020204" pitchFamily="34" charset="0"/>
                <a:ea typeface="Times New Roman" panose="02020603050405020304" pitchFamily="18" charset="0"/>
                <a:cs typeface="Arial" panose="020B0604020202020204" pitchFamily="34" charset="0"/>
              </a:rPr>
              <a:t> [Accessed 23 Apr. 2025].</a:t>
            </a:r>
          </a:p>
          <a:p>
            <a:pPr marL="228600">
              <a:buNone/>
            </a:pPr>
            <a:endParaRPr lang="en-IN" sz="1100" dirty="0">
              <a:effectLst/>
              <a:latin typeface="Arial" panose="020B0604020202020204" pitchFamily="34" charset="0"/>
              <a:ea typeface="Times New Roman" panose="02020603050405020304" pitchFamily="18" charset="0"/>
              <a:cs typeface="Arial" panose="020B0604020202020204" pitchFamily="34" charset="0"/>
            </a:endParaRPr>
          </a:p>
          <a:p>
            <a:pPr marL="228600">
              <a:buNone/>
            </a:pPr>
            <a:r>
              <a:rPr lang="en-IN" sz="1100" dirty="0" err="1">
                <a:effectLst/>
                <a:latin typeface="Arial" panose="020B0604020202020204" pitchFamily="34" charset="0"/>
                <a:ea typeface="Times New Roman" panose="02020603050405020304" pitchFamily="18" charset="0"/>
                <a:cs typeface="Arial" panose="020B0604020202020204" pitchFamily="34" charset="0"/>
              </a:rPr>
              <a:t>Sandeepa</a:t>
            </a:r>
            <a:r>
              <a:rPr lang="en-IN" sz="1100" dirty="0">
                <a:effectLst/>
                <a:latin typeface="Arial" panose="020B0604020202020204" pitchFamily="34" charset="0"/>
                <a:ea typeface="Times New Roman" panose="02020603050405020304" pitchFamily="18" charset="0"/>
                <a:cs typeface="Arial" panose="020B0604020202020204" pitchFamily="34" charset="0"/>
              </a:rPr>
              <a:t>, K., Ajay, D., Praveen, R. and Bharath, G. (2020) ‘A systematic review on IoT technologies for healthcare: applications, review criteria, and future directions’, </a:t>
            </a:r>
            <a:r>
              <a:rPr lang="en-IN" sz="1100" i="1" dirty="0">
                <a:effectLst/>
                <a:latin typeface="Arial" panose="020B0604020202020204" pitchFamily="34" charset="0"/>
                <a:ea typeface="Times New Roman" panose="02020603050405020304" pitchFamily="18" charset="0"/>
                <a:cs typeface="Arial" panose="020B0604020202020204" pitchFamily="34" charset="0"/>
              </a:rPr>
              <a:t>Journal of Network and Computer Applications</a:t>
            </a:r>
            <a:r>
              <a:rPr lang="en-IN" sz="1100" dirty="0">
                <a:effectLst/>
                <a:latin typeface="Arial" panose="020B0604020202020204" pitchFamily="34" charset="0"/>
                <a:ea typeface="Times New Roman" panose="02020603050405020304" pitchFamily="18" charset="0"/>
                <a:cs typeface="Arial" panose="020B0604020202020204" pitchFamily="34" charset="0"/>
              </a:rPr>
              <a:t>, 149, pp. 102–121. Available at: </a:t>
            </a:r>
            <a:r>
              <a:rPr lang="en-IN" sz="1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7"/>
              </a:rPr>
              <a:t>https://doi.org/10.1016/j.jnca.2019.102409</a:t>
            </a:r>
            <a:r>
              <a:rPr lang="en-IN" sz="1100" dirty="0">
                <a:effectLst/>
                <a:latin typeface="Arial" panose="020B0604020202020204" pitchFamily="34" charset="0"/>
                <a:ea typeface="Times New Roman" panose="02020603050405020304" pitchFamily="18" charset="0"/>
                <a:cs typeface="Arial" panose="020B0604020202020204" pitchFamily="34" charset="0"/>
              </a:rPr>
              <a:t> [Accessed 23 Apr. 2025].</a:t>
            </a:r>
          </a:p>
          <a:p>
            <a:pPr marL="228600">
              <a:buNone/>
            </a:pPr>
            <a:endParaRPr lang="en-IN" sz="1100" dirty="0">
              <a:effectLst/>
              <a:latin typeface="Arial" panose="020B0604020202020204" pitchFamily="34" charset="0"/>
              <a:ea typeface="Times New Roman" panose="02020603050405020304" pitchFamily="18" charset="0"/>
              <a:cs typeface="Arial" panose="020B0604020202020204" pitchFamily="34" charset="0"/>
            </a:endParaRPr>
          </a:p>
          <a:p>
            <a:pPr marL="228600">
              <a:buNone/>
            </a:pPr>
            <a:r>
              <a:rPr lang="en-IN" sz="1100" dirty="0">
                <a:effectLst/>
                <a:latin typeface="Arial" panose="020B0604020202020204" pitchFamily="34" charset="0"/>
                <a:ea typeface="Times New Roman" panose="02020603050405020304" pitchFamily="18" charset="0"/>
                <a:cs typeface="Arial" panose="020B0604020202020204" pitchFamily="34" charset="0"/>
              </a:rPr>
              <a:t>Bartholomew Eldredge, L.K., Markham, C.M., Ruiter, R.A.C., Fernández, M.E., Kok, G. and Parcel, G.S. (2016) Planning health promotion programs: an Intervention Mapping approach. 4th </a:t>
            </a:r>
            <a:r>
              <a:rPr lang="en-IN" sz="1100" dirty="0" err="1">
                <a:effectLst/>
                <a:latin typeface="Arial" panose="020B0604020202020204" pitchFamily="34" charset="0"/>
                <a:ea typeface="Times New Roman" panose="02020603050405020304" pitchFamily="18" charset="0"/>
                <a:cs typeface="Arial" panose="020B0604020202020204" pitchFamily="34" charset="0"/>
              </a:rPr>
              <a:t>edn</a:t>
            </a:r>
            <a:r>
              <a:rPr lang="en-IN" sz="1100" dirty="0">
                <a:effectLst/>
                <a:latin typeface="Arial" panose="020B0604020202020204" pitchFamily="34" charset="0"/>
                <a:ea typeface="Times New Roman" panose="02020603050405020304" pitchFamily="18" charset="0"/>
                <a:cs typeface="Arial" panose="020B0604020202020204" pitchFamily="34" charset="0"/>
              </a:rPr>
              <a:t>. San Francisco, CA: Jossey-Bass.</a:t>
            </a:r>
          </a:p>
          <a:p>
            <a:pPr marL="228600">
              <a:buNone/>
            </a:pPr>
            <a:endParaRPr lang="en-IN" sz="1100" dirty="0">
              <a:effectLst/>
              <a:latin typeface="Arial" panose="020B0604020202020204" pitchFamily="34" charset="0"/>
              <a:ea typeface="Times New Roman" panose="02020603050405020304" pitchFamily="18" charset="0"/>
              <a:cs typeface="Arial" panose="020B0604020202020204" pitchFamily="34" charset="0"/>
            </a:endParaRPr>
          </a:p>
          <a:p>
            <a:pPr marL="228600">
              <a:buNone/>
            </a:pPr>
            <a:r>
              <a:rPr lang="en-IN" sz="1100" dirty="0" err="1">
                <a:effectLst/>
                <a:latin typeface="Arial" panose="020B0604020202020204" pitchFamily="34" charset="0"/>
                <a:ea typeface="Times New Roman" panose="02020603050405020304" pitchFamily="18" charset="0"/>
                <a:cs typeface="Arial" panose="020B0604020202020204" pitchFamily="34" charset="0"/>
              </a:rPr>
              <a:t>SlideTeam</a:t>
            </a:r>
            <a:r>
              <a:rPr lang="en-IN" sz="1100" dirty="0">
                <a:effectLst/>
                <a:latin typeface="Arial" panose="020B0604020202020204" pitchFamily="34" charset="0"/>
                <a:ea typeface="Times New Roman" panose="02020603050405020304" pitchFamily="18" charset="0"/>
                <a:cs typeface="Arial" panose="020B0604020202020204" pitchFamily="34" charset="0"/>
              </a:rPr>
              <a:t>. (2023). Sustainability and Environmental Management PowerPoint Presentation Slides [PowerPoint slides]. Retrieved from </a:t>
            </a:r>
            <a:r>
              <a:rPr lang="en-IN" sz="1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8"/>
              </a:rPr>
              <a:t>https://www.slideteam.net/blog/top-10-sustainability-presentation-templates-with-examples-and-samples</a:t>
            </a:r>
            <a:endParaRPr lang="en-IN" sz="1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endParaRPr>
          </a:p>
          <a:p>
            <a:pPr marL="228600">
              <a:buNone/>
            </a:pPr>
            <a:endParaRPr lang="en-IN" sz="1100" dirty="0">
              <a:effectLst/>
              <a:latin typeface="Arial" panose="020B0604020202020204" pitchFamily="34" charset="0"/>
              <a:ea typeface="Times New Roman" panose="02020603050405020304" pitchFamily="18" charset="0"/>
              <a:cs typeface="Arial" panose="020B0604020202020204" pitchFamily="34" charset="0"/>
            </a:endParaRPr>
          </a:p>
          <a:p>
            <a:pPr marL="228600">
              <a:buNone/>
            </a:pPr>
            <a:r>
              <a:rPr lang="en-IN" sz="1100" dirty="0" err="1">
                <a:effectLst/>
                <a:latin typeface="Arial" panose="020B0604020202020204" pitchFamily="34" charset="0"/>
                <a:ea typeface="Times New Roman" panose="02020603050405020304" pitchFamily="18" charset="0"/>
                <a:cs typeface="Arial" panose="020B0604020202020204" pitchFamily="34" charset="0"/>
              </a:rPr>
              <a:t>Dhodho</a:t>
            </a:r>
            <a:r>
              <a:rPr lang="en-IN" sz="1100" dirty="0">
                <a:effectLst/>
                <a:latin typeface="Arial" panose="020B0604020202020204" pitchFamily="34" charset="0"/>
                <a:ea typeface="Times New Roman" panose="02020603050405020304" pitchFamily="18" charset="0"/>
                <a:cs typeface="Arial" panose="020B0604020202020204" pitchFamily="34" charset="0"/>
              </a:rPr>
              <a:t>, A. (2025) ‘AI with the Dimitra Protocol Powered by $DMTR’, </a:t>
            </a:r>
            <a:r>
              <a:rPr lang="en-IN" sz="1100" i="1" dirty="0">
                <a:effectLst/>
                <a:latin typeface="Arial" panose="020B0604020202020204" pitchFamily="34" charset="0"/>
                <a:ea typeface="Times New Roman" panose="02020603050405020304" pitchFamily="18" charset="0"/>
                <a:cs typeface="Arial" panose="020B0604020202020204" pitchFamily="34" charset="0"/>
              </a:rPr>
              <a:t>LinkedIn</a:t>
            </a:r>
            <a:r>
              <a:rPr lang="en-IN" sz="1100" dirty="0">
                <a:effectLst/>
                <a:latin typeface="Arial" panose="020B0604020202020204" pitchFamily="34" charset="0"/>
                <a:ea typeface="Times New Roman" panose="02020603050405020304" pitchFamily="18" charset="0"/>
                <a:cs typeface="Arial" panose="020B0604020202020204" pitchFamily="34" charset="0"/>
              </a:rPr>
              <a:t>, 23 January. Available at: </a:t>
            </a:r>
            <a:r>
              <a:rPr lang="en-IN" sz="1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9"/>
              </a:rPr>
              <a:t>https://www.linkedin.com/posts/admire-dhodho-64824772_dimitraprotocol-decentralizedai-dmtr-activity-7286227005199585280-Ay8e</a:t>
            </a:r>
            <a:r>
              <a:rPr lang="en-IN" sz="1100" dirty="0">
                <a:effectLst/>
                <a:latin typeface="Arial" panose="020B0604020202020204" pitchFamily="34" charset="0"/>
                <a:ea typeface="Times New Roman" panose="02020603050405020304" pitchFamily="18" charset="0"/>
                <a:cs typeface="Arial" panose="020B0604020202020204" pitchFamily="34" charset="0"/>
              </a:rPr>
              <a:t> [Accessed 23 Apr. 2025].</a:t>
            </a:r>
          </a:p>
          <a:p>
            <a:pPr marL="228600">
              <a:buNone/>
            </a:pPr>
            <a:endParaRPr lang="en-IN" sz="1100" dirty="0">
              <a:effectLst/>
              <a:latin typeface="Arial" panose="020B0604020202020204" pitchFamily="34" charset="0"/>
              <a:ea typeface="Times New Roman" panose="02020603050405020304" pitchFamily="18" charset="0"/>
              <a:cs typeface="Arial" panose="020B0604020202020204" pitchFamily="34" charset="0"/>
            </a:endParaRPr>
          </a:p>
          <a:p>
            <a:pPr marL="228600">
              <a:buNone/>
            </a:pPr>
            <a:r>
              <a:rPr lang="en-IN" sz="1100" dirty="0">
                <a:effectLst/>
                <a:latin typeface="Arial" panose="020B0604020202020204" pitchFamily="34" charset="0"/>
                <a:ea typeface="Times New Roman" panose="02020603050405020304" pitchFamily="18" charset="0"/>
                <a:cs typeface="Arial" panose="020B0604020202020204" pitchFamily="34" charset="0"/>
              </a:rPr>
              <a:t>Quizlet (no date) </a:t>
            </a:r>
            <a:r>
              <a:rPr lang="en-IN" sz="1100" i="1" dirty="0">
                <a:effectLst/>
                <a:latin typeface="Arial" panose="020B0604020202020204" pitchFamily="34" charset="0"/>
                <a:ea typeface="Times New Roman" panose="02020603050405020304" pitchFamily="18" charset="0"/>
                <a:cs typeface="Arial" panose="020B0604020202020204" pitchFamily="34" charset="0"/>
              </a:rPr>
              <a:t>Fluid and Electrolytes Polling Questions</a:t>
            </a:r>
            <a:r>
              <a:rPr lang="en-IN" sz="1100" dirty="0">
                <a:effectLst/>
                <a:latin typeface="Arial" panose="020B0604020202020204" pitchFamily="34" charset="0"/>
                <a:ea typeface="Times New Roman" panose="02020603050405020304" pitchFamily="18" charset="0"/>
                <a:cs typeface="Arial" panose="020B0604020202020204" pitchFamily="34" charset="0"/>
              </a:rPr>
              <a:t>. Available at: </a:t>
            </a:r>
            <a:r>
              <a:rPr lang="en-IN" sz="11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10"/>
              </a:rPr>
              <a:t>https://quizlet.com/615928853/fluid-and-electrolytes-polling-questions-flash-cards/</a:t>
            </a:r>
            <a:r>
              <a:rPr lang="en-IN" sz="1100" dirty="0">
                <a:effectLst/>
                <a:latin typeface="Arial" panose="020B0604020202020204" pitchFamily="34" charset="0"/>
                <a:ea typeface="Times New Roman" panose="02020603050405020304" pitchFamily="18" charset="0"/>
                <a:cs typeface="Arial" panose="020B0604020202020204" pitchFamily="34" charset="0"/>
              </a:rPr>
              <a:t> (Accessed: 23 April 2025).</a:t>
            </a:r>
          </a:p>
          <a:p>
            <a:pPr marL="228600">
              <a:buNone/>
            </a:pPr>
            <a:endParaRPr lang="en-IN" sz="1100" dirty="0">
              <a:effectLst/>
              <a:latin typeface="Arial" panose="020B0604020202020204" pitchFamily="34" charset="0"/>
              <a:ea typeface="Times New Roman" panose="02020603050405020304" pitchFamily="18" charset="0"/>
              <a:cs typeface="Arial" panose="020B0604020202020204" pitchFamily="34" charset="0"/>
            </a:endParaRPr>
          </a:p>
          <a:p>
            <a:pPr marL="228600">
              <a:buNone/>
            </a:pPr>
            <a:r>
              <a:rPr lang="en-IN" sz="1100" dirty="0">
                <a:effectLst/>
                <a:latin typeface="Arial" panose="020B0604020202020204" pitchFamily="34" charset="0"/>
                <a:ea typeface="Times New Roman" panose="02020603050405020304" pitchFamily="18" charset="0"/>
                <a:cs typeface="Arial" panose="020B0604020202020204" pitchFamily="34" charset="0"/>
              </a:rPr>
              <a:t>Age UK (2024) Analysis using English Longitudinal Study of Ageing (ELSA), Wave 10, 2021–23. Based on ONS (2024) Estimates of the population for the UK, England. London: Age UK.</a:t>
            </a:r>
          </a:p>
          <a:p>
            <a:pPr marL="228600">
              <a:buNone/>
            </a:pPr>
            <a:endParaRPr lang="en-IN" sz="1100" dirty="0">
              <a:effectLst/>
              <a:latin typeface="Arial" panose="020B0604020202020204" pitchFamily="34" charset="0"/>
              <a:ea typeface="Times New Roman" panose="02020603050405020304" pitchFamily="18" charset="0"/>
              <a:cs typeface="Arial" panose="020B0604020202020204" pitchFamily="34" charset="0"/>
            </a:endParaRPr>
          </a:p>
          <a:p>
            <a:pPr marL="228600">
              <a:buNone/>
            </a:pPr>
            <a:r>
              <a:rPr lang="en-IN" sz="1100" dirty="0">
                <a:effectLst/>
                <a:latin typeface="Arial" panose="020B0604020202020204" pitchFamily="34" charset="0"/>
                <a:ea typeface="Times New Roman" panose="02020603050405020304" pitchFamily="18" charset="0"/>
                <a:cs typeface="Arial" panose="020B0604020202020204" pitchFamily="34" charset="0"/>
              </a:rPr>
              <a:t>Office for National Statistics (n.d.) Age distribution of the UK population, 1976 to 2046 (projected). Available at: https://www.ons.gov.uk/ (Accessed: 23Apr.2025).</a:t>
            </a:r>
          </a:p>
          <a:p>
            <a:pPr marL="228600">
              <a:buNone/>
            </a:pPr>
            <a:r>
              <a:rPr lang="en-IN" sz="1100" dirty="0">
                <a:effectLst/>
                <a:latin typeface="Arial" panose="020B0604020202020204" pitchFamily="34" charset="0"/>
                <a:ea typeface="Times New Roman" panose="02020603050405020304" pitchFamily="18" charset="0"/>
                <a:cs typeface="Arial" panose="020B0604020202020204" pitchFamily="34" charset="0"/>
              </a:rPr>
              <a:t>BBC News (2019) Dementia and Alzheimer's now leading cause of death. Available at: https://www.bbc.co.uk/news/health-50377846 (Accessed: 23 April 2025).</a:t>
            </a:r>
          </a:p>
          <a:p>
            <a:pPr marL="457200"/>
            <a:r>
              <a:rPr lang="en-IN" sz="1100" dirty="0">
                <a:effectLst/>
                <a:latin typeface="Arial" panose="020B0604020202020204" pitchFamily="34" charset="0"/>
                <a:ea typeface="Times New Roman" panose="02020603050405020304" pitchFamily="18" charset="0"/>
                <a:cs typeface="Arial" panose="020B0604020202020204" pitchFamily="34" charset="0"/>
              </a:rPr>
              <a:t> </a:t>
            </a:r>
          </a:p>
        </p:txBody>
      </p:sp>
    </p:spTree>
    <p:extLst>
      <p:ext uri="{BB962C8B-B14F-4D97-AF65-F5344CB8AC3E}">
        <p14:creationId xmlns:p14="http://schemas.microsoft.com/office/powerpoint/2010/main" val="33000483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67E117-592F-0AEF-A158-26C2CA4FC9B2}"/>
              </a:ext>
            </a:extLst>
          </p:cNvPr>
          <p:cNvSpPr txBox="1"/>
          <p:nvPr/>
        </p:nvSpPr>
        <p:spPr>
          <a:xfrm>
            <a:off x="2216649" y="2764016"/>
            <a:ext cx="7934218" cy="1631216"/>
          </a:xfrm>
          <a:prstGeom prst="rect">
            <a:avLst/>
          </a:prstGeom>
          <a:noFill/>
        </p:spPr>
        <p:txBody>
          <a:bodyPr wrap="square">
            <a:spAutoFit/>
          </a:bodyPr>
          <a:lstStyle/>
          <a:p>
            <a:r>
              <a:rPr lang="en-IN" sz="10000" dirty="0">
                <a:effectLst/>
                <a:latin typeface="Arial" panose="020B0604020202020204" pitchFamily="34" charset="0"/>
                <a:cs typeface="Arial" panose="020B0604020202020204" pitchFamily="34" charset="0"/>
              </a:rPr>
              <a:t>Thank You</a:t>
            </a:r>
            <a:endParaRPr lang="en-IN" sz="10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99892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488</TotalTime>
  <Words>5020</Words>
  <Application>Microsoft Office PowerPoint</Application>
  <PresentationFormat>Widescreen</PresentationFormat>
  <Paragraphs>279</Paragraphs>
  <Slides>28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fkGrotesk</vt:lpstr>
      <vt:lpstr>Open Sans</vt:lpstr>
      <vt:lpstr>Times New Roman</vt:lpstr>
      <vt:lpstr>Office Theme</vt:lpstr>
      <vt:lpstr>PowerPoint Presentation</vt:lpstr>
      <vt:lpstr>PowerPoint Presentation</vt:lpstr>
      <vt:lpstr>PowerPoint Presentation</vt:lpstr>
      <vt:lpstr>PowerPoint Presentation</vt:lpstr>
      <vt:lpstr>Why Focus on Elderly in the UK? </vt:lpstr>
      <vt:lpstr> The Public Health Problem – Gaps in Real-Time Monitoring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Nensi Ahir</dc:creator>
  <cp:lastModifiedBy>Nensi Ahir</cp:lastModifiedBy>
  <cp:revision>6</cp:revision>
  <dcterms:created xsi:type="dcterms:W3CDTF">2025-04-23T00:08:27Z</dcterms:created>
  <dcterms:modified xsi:type="dcterms:W3CDTF">2025-04-24T10:28:52Z</dcterms:modified>
</cp:coreProperties>
</file>