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7"/>
  </p:notesMasterIdLst>
  <p:sldIdLst>
    <p:sldId id="260" r:id="rId2"/>
    <p:sldId id="257" r:id="rId3"/>
    <p:sldId id="256" r:id="rId4"/>
    <p:sldId id="258" r:id="rId5"/>
    <p:sldId id="259"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43"/>
  </p:normalViewPr>
  <p:slideViewPr>
    <p:cSldViewPr snapToGrid="0" snapToObjects="1">
      <p:cViewPr varScale="1">
        <p:scale>
          <a:sx n="90" d="100"/>
          <a:sy n="90" d="100"/>
        </p:scale>
        <p:origin x="232" y="832"/>
      </p:cViewPr>
      <p:guideLst/>
    </p:cSldViewPr>
  </p:slideViewPr>
  <p:notesTextViewPr>
    <p:cViewPr>
      <p:scale>
        <a:sx n="1" d="1"/>
        <a:sy n="1" d="1"/>
      </p:scale>
      <p:origin x="0" y="-33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7D78A9BE-20C0-4A2D-9618-5FC0163786C1}" type="doc">
      <dgm:prSet loTypeId="urn:microsoft.com/office/officeart/2005/8/layout/hierarchy1" loCatId="hierarchy" qsTypeId="urn:microsoft.com/office/officeart/2005/8/quickstyle/simple1" qsCatId="simple" csTypeId="urn:microsoft.com/office/officeart/2005/8/colors/accent6_2" csCatId="accent6"/>
      <dgm:spPr/>
      <dgm:t>
        <a:bodyPr/>
        <a:lstStyle/>
        <a:p>
          <a:endParaRPr lang="en-US"/>
        </a:p>
      </dgm:t>
    </dgm:pt>
    <dgm:pt modelId="{4F38AD4E-A20C-40D1-AECB-1ADAE811640D}">
      <dgm:prSet/>
      <dgm:spPr/>
      <dgm:t>
        <a:bodyPr/>
        <a:lstStyle/>
        <a:p>
          <a:r>
            <a:rPr lang="en-US"/>
            <a:t>Fine Motor Skills.</a:t>
          </a:r>
        </a:p>
      </dgm:t>
    </dgm:pt>
    <dgm:pt modelId="{B14D29AA-F938-446C-A3B8-BFFE56F80B08}" type="parTrans" cxnId="{DA3CAF0C-D7E0-4F86-8DAF-862B1766F726}">
      <dgm:prSet/>
      <dgm:spPr/>
      <dgm:t>
        <a:bodyPr/>
        <a:lstStyle/>
        <a:p>
          <a:endParaRPr lang="en-US"/>
        </a:p>
      </dgm:t>
    </dgm:pt>
    <dgm:pt modelId="{54F71A5F-7F37-4EFE-8FB3-A064CCE5090A}" type="sibTrans" cxnId="{DA3CAF0C-D7E0-4F86-8DAF-862B1766F726}">
      <dgm:prSet/>
      <dgm:spPr/>
      <dgm:t>
        <a:bodyPr/>
        <a:lstStyle/>
        <a:p>
          <a:endParaRPr lang="en-US"/>
        </a:p>
      </dgm:t>
    </dgm:pt>
    <dgm:pt modelId="{3EB72424-029E-493C-BA1F-9BD2E6F838BB}">
      <dgm:prSet/>
      <dgm:spPr/>
      <dgm:t>
        <a:bodyPr/>
        <a:lstStyle/>
        <a:p>
          <a:r>
            <a:rPr lang="en-US"/>
            <a:t>Gross Motor Skills.</a:t>
          </a:r>
        </a:p>
      </dgm:t>
    </dgm:pt>
    <dgm:pt modelId="{AF610D5E-B2A3-414E-AC4D-76B6B656471A}" type="parTrans" cxnId="{51EA3F1F-029D-4141-8F71-2D0D855AE752}">
      <dgm:prSet/>
      <dgm:spPr/>
      <dgm:t>
        <a:bodyPr/>
        <a:lstStyle/>
        <a:p>
          <a:endParaRPr lang="en-US"/>
        </a:p>
      </dgm:t>
    </dgm:pt>
    <dgm:pt modelId="{1F555587-2B94-4389-89F5-413421E07AA2}" type="sibTrans" cxnId="{51EA3F1F-029D-4141-8F71-2D0D855AE752}">
      <dgm:prSet/>
      <dgm:spPr/>
      <dgm:t>
        <a:bodyPr/>
        <a:lstStyle/>
        <a:p>
          <a:endParaRPr lang="en-US"/>
        </a:p>
      </dgm:t>
    </dgm:pt>
    <dgm:pt modelId="{36CC4968-279B-7C49-8FEA-C384F6B3D454}" type="pres">
      <dgm:prSet presAssocID="{7D78A9BE-20C0-4A2D-9618-5FC0163786C1}" presName="hierChild1" presStyleCnt="0">
        <dgm:presLayoutVars>
          <dgm:chPref val="1"/>
          <dgm:dir/>
          <dgm:animOne val="branch"/>
          <dgm:animLvl val="lvl"/>
          <dgm:resizeHandles/>
        </dgm:presLayoutVars>
      </dgm:prSet>
      <dgm:spPr/>
    </dgm:pt>
    <dgm:pt modelId="{A2D313F5-7206-414B-B092-89FA54BB82F1}" type="pres">
      <dgm:prSet presAssocID="{4F38AD4E-A20C-40D1-AECB-1ADAE811640D}" presName="hierRoot1" presStyleCnt="0"/>
      <dgm:spPr/>
    </dgm:pt>
    <dgm:pt modelId="{60B21358-35FF-2F4D-978F-DF0B43225B1D}" type="pres">
      <dgm:prSet presAssocID="{4F38AD4E-A20C-40D1-AECB-1ADAE811640D}" presName="composite" presStyleCnt="0"/>
      <dgm:spPr/>
    </dgm:pt>
    <dgm:pt modelId="{B111365B-37E1-CE42-99C0-6A233E5C9F67}" type="pres">
      <dgm:prSet presAssocID="{4F38AD4E-A20C-40D1-AECB-1ADAE811640D}" presName="background" presStyleLbl="node0" presStyleIdx="0" presStyleCnt="2"/>
      <dgm:spPr/>
    </dgm:pt>
    <dgm:pt modelId="{F16C037E-E1F0-5F46-B7B2-37375E413DF1}" type="pres">
      <dgm:prSet presAssocID="{4F38AD4E-A20C-40D1-AECB-1ADAE811640D}" presName="text" presStyleLbl="fgAcc0" presStyleIdx="0" presStyleCnt="2">
        <dgm:presLayoutVars>
          <dgm:chPref val="3"/>
        </dgm:presLayoutVars>
      </dgm:prSet>
      <dgm:spPr/>
    </dgm:pt>
    <dgm:pt modelId="{0FCDB688-6F75-DC4E-86B2-733C67E0C8B1}" type="pres">
      <dgm:prSet presAssocID="{4F38AD4E-A20C-40D1-AECB-1ADAE811640D}" presName="hierChild2" presStyleCnt="0"/>
      <dgm:spPr/>
    </dgm:pt>
    <dgm:pt modelId="{1B1650AC-CF37-F54C-A1C0-5B890AA72CF7}" type="pres">
      <dgm:prSet presAssocID="{3EB72424-029E-493C-BA1F-9BD2E6F838BB}" presName="hierRoot1" presStyleCnt="0"/>
      <dgm:spPr/>
    </dgm:pt>
    <dgm:pt modelId="{CD113BC4-47AA-C047-9A75-06D5C7A704DA}" type="pres">
      <dgm:prSet presAssocID="{3EB72424-029E-493C-BA1F-9BD2E6F838BB}" presName="composite" presStyleCnt="0"/>
      <dgm:spPr/>
    </dgm:pt>
    <dgm:pt modelId="{DEDB5270-BA81-4C41-9288-BE5F181337A3}" type="pres">
      <dgm:prSet presAssocID="{3EB72424-029E-493C-BA1F-9BD2E6F838BB}" presName="background" presStyleLbl="node0" presStyleIdx="1" presStyleCnt="2"/>
      <dgm:spPr/>
    </dgm:pt>
    <dgm:pt modelId="{2100E914-4E6B-8D49-AC58-746B79D5AA30}" type="pres">
      <dgm:prSet presAssocID="{3EB72424-029E-493C-BA1F-9BD2E6F838BB}" presName="text" presStyleLbl="fgAcc0" presStyleIdx="1" presStyleCnt="2">
        <dgm:presLayoutVars>
          <dgm:chPref val="3"/>
        </dgm:presLayoutVars>
      </dgm:prSet>
      <dgm:spPr/>
    </dgm:pt>
    <dgm:pt modelId="{D6C1ACF2-5566-C44B-A46D-2602264431C5}" type="pres">
      <dgm:prSet presAssocID="{3EB72424-029E-493C-BA1F-9BD2E6F838BB}" presName="hierChild2" presStyleCnt="0"/>
      <dgm:spPr/>
    </dgm:pt>
  </dgm:ptLst>
  <dgm:cxnLst>
    <dgm:cxn modelId="{DE092A0C-82DE-D74B-801A-C07EF973239F}" type="presOf" srcId="{7D78A9BE-20C0-4A2D-9618-5FC0163786C1}" destId="{36CC4968-279B-7C49-8FEA-C384F6B3D454}" srcOrd="0" destOrd="0" presId="urn:microsoft.com/office/officeart/2005/8/layout/hierarchy1"/>
    <dgm:cxn modelId="{DA3CAF0C-D7E0-4F86-8DAF-862B1766F726}" srcId="{7D78A9BE-20C0-4A2D-9618-5FC0163786C1}" destId="{4F38AD4E-A20C-40D1-AECB-1ADAE811640D}" srcOrd="0" destOrd="0" parTransId="{B14D29AA-F938-446C-A3B8-BFFE56F80B08}" sibTransId="{54F71A5F-7F37-4EFE-8FB3-A064CCE5090A}"/>
    <dgm:cxn modelId="{51EA3F1F-029D-4141-8F71-2D0D855AE752}" srcId="{7D78A9BE-20C0-4A2D-9618-5FC0163786C1}" destId="{3EB72424-029E-493C-BA1F-9BD2E6F838BB}" srcOrd="1" destOrd="0" parTransId="{AF610D5E-B2A3-414E-AC4D-76B6B656471A}" sibTransId="{1F555587-2B94-4389-89F5-413421E07AA2}"/>
    <dgm:cxn modelId="{216215D3-CF1D-974F-8965-8954EE81D9C5}" type="presOf" srcId="{3EB72424-029E-493C-BA1F-9BD2E6F838BB}" destId="{2100E914-4E6B-8D49-AC58-746B79D5AA30}" srcOrd="0" destOrd="0" presId="urn:microsoft.com/office/officeart/2005/8/layout/hierarchy1"/>
    <dgm:cxn modelId="{EC5BE7EB-D0C6-A14E-B85C-69DD374399B4}" type="presOf" srcId="{4F38AD4E-A20C-40D1-AECB-1ADAE811640D}" destId="{F16C037E-E1F0-5F46-B7B2-37375E413DF1}" srcOrd="0" destOrd="0" presId="urn:microsoft.com/office/officeart/2005/8/layout/hierarchy1"/>
    <dgm:cxn modelId="{BED0163E-D1CF-C746-8078-70CDA630E140}" type="presParOf" srcId="{36CC4968-279B-7C49-8FEA-C384F6B3D454}" destId="{A2D313F5-7206-414B-B092-89FA54BB82F1}" srcOrd="0" destOrd="0" presId="urn:microsoft.com/office/officeart/2005/8/layout/hierarchy1"/>
    <dgm:cxn modelId="{593B8499-206B-4543-80F9-98B3FB863138}" type="presParOf" srcId="{A2D313F5-7206-414B-B092-89FA54BB82F1}" destId="{60B21358-35FF-2F4D-978F-DF0B43225B1D}" srcOrd="0" destOrd="0" presId="urn:microsoft.com/office/officeart/2005/8/layout/hierarchy1"/>
    <dgm:cxn modelId="{25F5ACFD-6709-2A46-A5AF-58F096A5A4B2}" type="presParOf" srcId="{60B21358-35FF-2F4D-978F-DF0B43225B1D}" destId="{B111365B-37E1-CE42-99C0-6A233E5C9F67}" srcOrd="0" destOrd="0" presId="urn:microsoft.com/office/officeart/2005/8/layout/hierarchy1"/>
    <dgm:cxn modelId="{FF12160C-F218-CC4E-A0F9-81CA567C1BE8}" type="presParOf" srcId="{60B21358-35FF-2F4D-978F-DF0B43225B1D}" destId="{F16C037E-E1F0-5F46-B7B2-37375E413DF1}" srcOrd="1" destOrd="0" presId="urn:microsoft.com/office/officeart/2005/8/layout/hierarchy1"/>
    <dgm:cxn modelId="{115188E3-D34E-7D41-9DC3-691466D88CDC}" type="presParOf" srcId="{A2D313F5-7206-414B-B092-89FA54BB82F1}" destId="{0FCDB688-6F75-DC4E-86B2-733C67E0C8B1}" srcOrd="1" destOrd="0" presId="urn:microsoft.com/office/officeart/2005/8/layout/hierarchy1"/>
    <dgm:cxn modelId="{BE672653-6F44-6045-91FF-CD1421B23E4B}" type="presParOf" srcId="{36CC4968-279B-7C49-8FEA-C384F6B3D454}" destId="{1B1650AC-CF37-F54C-A1C0-5B890AA72CF7}" srcOrd="1" destOrd="0" presId="urn:microsoft.com/office/officeart/2005/8/layout/hierarchy1"/>
    <dgm:cxn modelId="{CBF56CB7-424A-114F-ABC8-D0DA5533855A}" type="presParOf" srcId="{1B1650AC-CF37-F54C-A1C0-5B890AA72CF7}" destId="{CD113BC4-47AA-C047-9A75-06D5C7A704DA}" srcOrd="0" destOrd="0" presId="urn:microsoft.com/office/officeart/2005/8/layout/hierarchy1"/>
    <dgm:cxn modelId="{BE824827-0D72-7149-B7A3-2E5B55533BB3}" type="presParOf" srcId="{CD113BC4-47AA-C047-9A75-06D5C7A704DA}" destId="{DEDB5270-BA81-4C41-9288-BE5F181337A3}" srcOrd="0" destOrd="0" presId="urn:microsoft.com/office/officeart/2005/8/layout/hierarchy1"/>
    <dgm:cxn modelId="{E11D6089-F896-5549-9A8D-6DBE5B547273}" type="presParOf" srcId="{CD113BC4-47AA-C047-9A75-06D5C7A704DA}" destId="{2100E914-4E6B-8D49-AC58-746B79D5AA30}" srcOrd="1" destOrd="0" presId="urn:microsoft.com/office/officeart/2005/8/layout/hierarchy1"/>
    <dgm:cxn modelId="{66629D3E-C6AD-8F43-B964-3634511F1EBD}" type="presParOf" srcId="{1B1650AC-CF37-F54C-A1C0-5B890AA72CF7}" destId="{D6C1ACF2-5566-C44B-A46D-2602264431C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02DE4A-0B64-4B98-9831-761FC0EEE311}" type="doc">
      <dgm:prSet loTypeId="urn:microsoft.com/office/officeart/2005/8/layout/matrix3" loCatId="matrix" qsTypeId="urn:microsoft.com/office/officeart/2005/8/quickstyle/simple1" qsCatId="simple" csTypeId="urn:microsoft.com/office/officeart/2005/8/colors/accent5_2" csCatId="accent5"/>
      <dgm:spPr/>
      <dgm:t>
        <a:bodyPr/>
        <a:lstStyle/>
        <a:p>
          <a:endParaRPr lang="en-US"/>
        </a:p>
      </dgm:t>
    </dgm:pt>
    <dgm:pt modelId="{D8577725-AD12-45C2-8057-D3D3BBCF4229}">
      <dgm:prSet/>
      <dgm:spPr/>
      <dgm:t>
        <a:bodyPr/>
        <a:lstStyle/>
        <a:p>
          <a:r>
            <a:rPr lang="en-GB"/>
            <a:t>Sensorimotor stage.</a:t>
          </a:r>
          <a:endParaRPr lang="en-US"/>
        </a:p>
      </dgm:t>
    </dgm:pt>
    <dgm:pt modelId="{C25ED37B-BB93-4C63-8C14-96758C46C19D}" type="parTrans" cxnId="{8CA5AA01-A8AE-42D5-B28C-BCD3E598EA6F}">
      <dgm:prSet/>
      <dgm:spPr/>
      <dgm:t>
        <a:bodyPr/>
        <a:lstStyle/>
        <a:p>
          <a:endParaRPr lang="en-US"/>
        </a:p>
      </dgm:t>
    </dgm:pt>
    <dgm:pt modelId="{131A58B0-1B32-44F2-BBB2-6BC78D0FEE0C}" type="sibTrans" cxnId="{8CA5AA01-A8AE-42D5-B28C-BCD3E598EA6F}">
      <dgm:prSet/>
      <dgm:spPr/>
      <dgm:t>
        <a:bodyPr/>
        <a:lstStyle/>
        <a:p>
          <a:endParaRPr lang="en-US"/>
        </a:p>
      </dgm:t>
    </dgm:pt>
    <dgm:pt modelId="{515B2AE1-8441-4CF8-9FFC-67635F9A7424}">
      <dgm:prSet/>
      <dgm:spPr/>
      <dgm:t>
        <a:bodyPr/>
        <a:lstStyle/>
        <a:p>
          <a:r>
            <a:rPr lang="en-GB"/>
            <a:t>Preoperational stage. </a:t>
          </a:r>
          <a:endParaRPr lang="en-US"/>
        </a:p>
      </dgm:t>
    </dgm:pt>
    <dgm:pt modelId="{9D6FC9AE-25F6-4B09-A76B-48218D5C76B4}" type="parTrans" cxnId="{15D525CA-C965-4820-9970-97F333D01286}">
      <dgm:prSet/>
      <dgm:spPr/>
      <dgm:t>
        <a:bodyPr/>
        <a:lstStyle/>
        <a:p>
          <a:endParaRPr lang="en-US"/>
        </a:p>
      </dgm:t>
    </dgm:pt>
    <dgm:pt modelId="{C7F60A7D-BFBB-4785-8DD2-B03F6718EE80}" type="sibTrans" cxnId="{15D525CA-C965-4820-9970-97F333D01286}">
      <dgm:prSet/>
      <dgm:spPr/>
      <dgm:t>
        <a:bodyPr/>
        <a:lstStyle/>
        <a:p>
          <a:endParaRPr lang="en-US"/>
        </a:p>
      </dgm:t>
    </dgm:pt>
    <dgm:pt modelId="{630B1EF1-8BCC-4C8E-921E-2A3314EFD382}">
      <dgm:prSet/>
      <dgm:spPr/>
      <dgm:t>
        <a:bodyPr/>
        <a:lstStyle/>
        <a:p>
          <a:r>
            <a:rPr lang="en-GB"/>
            <a:t>Operational stage.</a:t>
          </a:r>
          <a:endParaRPr lang="en-US"/>
        </a:p>
      </dgm:t>
    </dgm:pt>
    <dgm:pt modelId="{F1C3DCB8-3591-460C-AC12-B13B3D0FE3DB}" type="parTrans" cxnId="{9D3DEB40-6DAE-4195-AA3C-A2A8FE080B60}">
      <dgm:prSet/>
      <dgm:spPr/>
      <dgm:t>
        <a:bodyPr/>
        <a:lstStyle/>
        <a:p>
          <a:endParaRPr lang="en-US"/>
        </a:p>
      </dgm:t>
    </dgm:pt>
    <dgm:pt modelId="{D9DE2504-9E34-4678-B5E9-73E33EC14878}" type="sibTrans" cxnId="{9D3DEB40-6DAE-4195-AA3C-A2A8FE080B60}">
      <dgm:prSet/>
      <dgm:spPr/>
      <dgm:t>
        <a:bodyPr/>
        <a:lstStyle/>
        <a:p>
          <a:endParaRPr lang="en-US"/>
        </a:p>
      </dgm:t>
    </dgm:pt>
    <dgm:pt modelId="{951A0175-7585-4C1F-A96B-B86B21AC4A54}">
      <dgm:prSet/>
      <dgm:spPr/>
      <dgm:t>
        <a:bodyPr/>
        <a:lstStyle/>
        <a:p>
          <a:r>
            <a:rPr lang="en-GB"/>
            <a:t>Formal operational stage.</a:t>
          </a:r>
          <a:endParaRPr lang="en-US"/>
        </a:p>
      </dgm:t>
    </dgm:pt>
    <dgm:pt modelId="{D74837A9-F3FA-45F8-804A-3FE987F968D7}" type="parTrans" cxnId="{60FC0CB0-E994-4625-B333-62C01805A080}">
      <dgm:prSet/>
      <dgm:spPr/>
      <dgm:t>
        <a:bodyPr/>
        <a:lstStyle/>
        <a:p>
          <a:endParaRPr lang="en-US"/>
        </a:p>
      </dgm:t>
    </dgm:pt>
    <dgm:pt modelId="{12C12AC0-714D-4A77-8E4E-57BA47525679}" type="sibTrans" cxnId="{60FC0CB0-E994-4625-B333-62C01805A080}">
      <dgm:prSet/>
      <dgm:spPr/>
      <dgm:t>
        <a:bodyPr/>
        <a:lstStyle/>
        <a:p>
          <a:endParaRPr lang="en-US"/>
        </a:p>
      </dgm:t>
    </dgm:pt>
    <dgm:pt modelId="{AF9B2085-70FF-F443-AF6D-B8FD2D406A8B}" type="pres">
      <dgm:prSet presAssocID="{0D02DE4A-0B64-4B98-9831-761FC0EEE311}" presName="matrix" presStyleCnt="0">
        <dgm:presLayoutVars>
          <dgm:chMax val="1"/>
          <dgm:dir/>
          <dgm:resizeHandles val="exact"/>
        </dgm:presLayoutVars>
      </dgm:prSet>
      <dgm:spPr/>
    </dgm:pt>
    <dgm:pt modelId="{48073BAC-15F4-714C-9F2D-0126F69EAB46}" type="pres">
      <dgm:prSet presAssocID="{0D02DE4A-0B64-4B98-9831-761FC0EEE311}" presName="diamond" presStyleLbl="bgShp" presStyleIdx="0" presStyleCnt="1"/>
      <dgm:spPr/>
    </dgm:pt>
    <dgm:pt modelId="{583080FA-7EB1-324D-AFBC-AC83FB057D1F}" type="pres">
      <dgm:prSet presAssocID="{0D02DE4A-0B64-4B98-9831-761FC0EEE311}" presName="quad1" presStyleLbl="node1" presStyleIdx="0" presStyleCnt="4">
        <dgm:presLayoutVars>
          <dgm:chMax val="0"/>
          <dgm:chPref val="0"/>
          <dgm:bulletEnabled val="1"/>
        </dgm:presLayoutVars>
      </dgm:prSet>
      <dgm:spPr/>
    </dgm:pt>
    <dgm:pt modelId="{056E0559-9866-7F42-9679-A1B96DA520A6}" type="pres">
      <dgm:prSet presAssocID="{0D02DE4A-0B64-4B98-9831-761FC0EEE311}" presName="quad2" presStyleLbl="node1" presStyleIdx="1" presStyleCnt="4">
        <dgm:presLayoutVars>
          <dgm:chMax val="0"/>
          <dgm:chPref val="0"/>
          <dgm:bulletEnabled val="1"/>
        </dgm:presLayoutVars>
      </dgm:prSet>
      <dgm:spPr/>
    </dgm:pt>
    <dgm:pt modelId="{3542C4CA-2A09-4B43-985F-9B41B324CC7C}" type="pres">
      <dgm:prSet presAssocID="{0D02DE4A-0B64-4B98-9831-761FC0EEE311}" presName="quad3" presStyleLbl="node1" presStyleIdx="2" presStyleCnt="4">
        <dgm:presLayoutVars>
          <dgm:chMax val="0"/>
          <dgm:chPref val="0"/>
          <dgm:bulletEnabled val="1"/>
        </dgm:presLayoutVars>
      </dgm:prSet>
      <dgm:spPr/>
    </dgm:pt>
    <dgm:pt modelId="{7F48707C-FDA3-7F40-8F7F-8AEA2F33C6F4}" type="pres">
      <dgm:prSet presAssocID="{0D02DE4A-0B64-4B98-9831-761FC0EEE311}" presName="quad4" presStyleLbl="node1" presStyleIdx="3" presStyleCnt="4">
        <dgm:presLayoutVars>
          <dgm:chMax val="0"/>
          <dgm:chPref val="0"/>
          <dgm:bulletEnabled val="1"/>
        </dgm:presLayoutVars>
      </dgm:prSet>
      <dgm:spPr/>
    </dgm:pt>
  </dgm:ptLst>
  <dgm:cxnLst>
    <dgm:cxn modelId="{8CA5AA01-A8AE-42D5-B28C-BCD3E598EA6F}" srcId="{0D02DE4A-0B64-4B98-9831-761FC0EEE311}" destId="{D8577725-AD12-45C2-8057-D3D3BBCF4229}" srcOrd="0" destOrd="0" parTransId="{C25ED37B-BB93-4C63-8C14-96758C46C19D}" sibTransId="{131A58B0-1B32-44F2-BBB2-6BC78D0FEE0C}"/>
    <dgm:cxn modelId="{6B982624-C4EA-DF4F-8FDF-75037ADFFA02}" type="presOf" srcId="{0D02DE4A-0B64-4B98-9831-761FC0EEE311}" destId="{AF9B2085-70FF-F443-AF6D-B8FD2D406A8B}" srcOrd="0" destOrd="0" presId="urn:microsoft.com/office/officeart/2005/8/layout/matrix3"/>
    <dgm:cxn modelId="{9D3DEB40-6DAE-4195-AA3C-A2A8FE080B60}" srcId="{0D02DE4A-0B64-4B98-9831-761FC0EEE311}" destId="{630B1EF1-8BCC-4C8E-921E-2A3314EFD382}" srcOrd="2" destOrd="0" parTransId="{F1C3DCB8-3591-460C-AC12-B13B3D0FE3DB}" sibTransId="{D9DE2504-9E34-4678-B5E9-73E33EC14878}"/>
    <dgm:cxn modelId="{E205A677-0EFB-8049-89FB-BFA0E2990B9F}" type="presOf" srcId="{515B2AE1-8441-4CF8-9FFC-67635F9A7424}" destId="{056E0559-9866-7F42-9679-A1B96DA520A6}" srcOrd="0" destOrd="0" presId="urn:microsoft.com/office/officeart/2005/8/layout/matrix3"/>
    <dgm:cxn modelId="{37936D92-6144-2E4C-AC57-4809CBA3B44E}" type="presOf" srcId="{951A0175-7585-4C1F-A96B-B86B21AC4A54}" destId="{7F48707C-FDA3-7F40-8F7F-8AEA2F33C6F4}" srcOrd="0" destOrd="0" presId="urn:microsoft.com/office/officeart/2005/8/layout/matrix3"/>
    <dgm:cxn modelId="{60FC0CB0-E994-4625-B333-62C01805A080}" srcId="{0D02DE4A-0B64-4B98-9831-761FC0EEE311}" destId="{951A0175-7585-4C1F-A96B-B86B21AC4A54}" srcOrd="3" destOrd="0" parTransId="{D74837A9-F3FA-45F8-804A-3FE987F968D7}" sibTransId="{12C12AC0-714D-4A77-8E4E-57BA47525679}"/>
    <dgm:cxn modelId="{4BDF34C7-C367-E94B-A7D6-286232FE8711}" type="presOf" srcId="{630B1EF1-8BCC-4C8E-921E-2A3314EFD382}" destId="{3542C4CA-2A09-4B43-985F-9B41B324CC7C}" srcOrd="0" destOrd="0" presId="urn:microsoft.com/office/officeart/2005/8/layout/matrix3"/>
    <dgm:cxn modelId="{15D525CA-C965-4820-9970-97F333D01286}" srcId="{0D02DE4A-0B64-4B98-9831-761FC0EEE311}" destId="{515B2AE1-8441-4CF8-9FFC-67635F9A7424}" srcOrd="1" destOrd="0" parTransId="{9D6FC9AE-25F6-4B09-A76B-48218D5C76B4}" sibTransId="{C7F60A7D-BFBB-4785-8DD2-B03F6718EE80}"/>
    <dgm:cxn modelId="{8ADF7FF9-3030-A84A-976A-E6DDF2C75B71}" type="presOf" srcId="{D8577725-AD12-45C2-8057-D3D3BBCF4229}" destId="{583080FA-7EB1-324D-AFBC-AC83FB057D1F}" srcOrd="0" destOrd="0" presId="urn:microsoft.com/office/officeart/2005/8/layout/matrix3"/>
    <dgm:cxn modelId="{8F33E8B3-AEF6-C947-93F2-14F23F0F1EE1}" type="presParOf" srcId="{AF9B2085-70FF-F443-AF6D-B8FD2D406A8B}" destId="{48073BAC-15F4-714C-9F2D-0126F69EAB46}" srcOrd="0" destOrd="0" presId="urn:microsoft.com/office/officeart/2005/8/layout/matrix3"/>
    <dgm:cxn modelId="{86C79317-7373-4448-A57A-A52FBB369102}" type="presParOf" srcId="{AF9B2085-70FF-F443-AF6D-B8FD2D406A8B}" destId="{583080FA-7EB1-324D-AFBC-AC83FB057D1F}" srcOrd="1" destOrd="0" presId="urn:microsoft.com/office/officeart/2005/8/layout/matrix3"/>
    <dgm:cxn modelId="{F6D2C9CD-9F36-AB43-857B-07A6F072BC3D}" type="presParOf" srcId="{AF9B2085-70FF-F443-AF6D-B8FD2D406A8B}" destId="{056E0559-9866-7F42-9679-A1B96DA520A6}" srcOrd="2" destOrd="0" presId="urn:microsoft.com/office/officeart/2005/8/layout/matrix3"/>
    <dgm:cxn modelId="{14A01131-B699-4843-B227-2C809FCC35FF}" type="presParOf" srcId="{AF9B2085-70FF-F443-AF6D-B8FD2D406A8B}" destId="{3542C4CA-2A09-4B43-985F-9B41B324CC7C}" srcOrd="3" destOrd="0" presId="urn:microsoft.com/office/officeart/2005/8/layout/matrix3"/>
    <dgm:cxn modelId="{8D360705-270F-9D47-9D3B-8AD03CCB1FCF}" type="presParOf" srcId="{AF9B2085-70FF-F443-AF6D-B8FD2D406A8B}" destId="{7F48707C-FDA3-7F40-8F7F-8AEA2F33C6F4}"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A78CB8-082D-4642-9CE9-BDE844FED768}" type="doc">
      <dgm:prSet loTypeId="urn:microsoft.com/office/officeart/2018/5/layout/IconLeaf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A8D00DED-6C92-4738-87D6-46AD08C413B1}">
      <dgm:prSet/>
      <dgm:spPr/>
      <dgm:t>
        <a:bodyPr/>
        <a:lstStyle/>
        <a:p>
          <a:pPr>
            <a:defRPr cap="all"/>
          </a:pPr>
          <a:r>
            <a:rPr lang="en-US"/>
            <a:t>School.</a:t>
          </a:r>
        </a:p>
      </dgm:t>
    </dgm:pt>
    <dgm:pt modelId="{667A10E7-E59E-422C-ACA1-CB8F4D6BC36F}" type="parTrans" cxnId="{A3305B95-1290-4DE3-82D8-73107433FE61}">
      <dgm:prSet/>
      <dgm:spPr/>
      <dgm:t>
        <a:bodyPr/>
        <a:lstStyle/>
        <a:p>
          <a:endParaRPr lang="en-US"/>
        </a:p>
      </dgm:t>
    </dgm:pt>
    <dgm:pt modelId="{F2532068-4BDC-422D-B05D-DD5B439E0664}" type="sibTrans" cxnId="{A3305B95-1290-4DE3-82D8-73107433FE61}">
      <dgm:prSet/>
      <dgm:spPr/>
      <dgm:t>
        <a:bodyPr/>
        <a:lstStyle/>
        <a:p>
          <a:endParaRPr lang="en-US"/>
        </a:p>
      </dgm:t>
    </dgm:pt>
    <dgm:pt modelId="{8233199E-FA7E-4E73-BF6F-0497EFE77C05}">
      <dgm:prSet/>
      <dgm:spPr/>
      <dgm:t>
        <a:bodyPr/>
        <a:lstStyle/>
        <a:p>
          <a:pPr>
            <a:defRPr cap="all"/>
          </a:pPr>
          <a:r>
            <a:rPr lang="en-US"/>
            <a:t>House.</a:t>
          </a:r>
        </a:p>
      </dgm:t>
    </dgm:pt>
    <dgm:pt modelId="{4C381E85-0A6F-484D-987C-2D54F45816F8}" type="parTrans" cxnId="{6CCC708D-0EC1-455D-92CE-9F9B9BD59204}">
      <dgm:prSet/>
      <dgm:spPr/>
      <dgm:t>
        <a:bodyPr/>
        <a:lstStyle/>
        <a:p>
          <a:endParaRPr lang="en-US"/>
        </a:p>
      </dgm:t>
    </dgm:pt>
    <dgm:pt modelId="{89EF982B-AB25-48F0-ADCE-4EAE94A651CF}" type="sibTrans" cxnId="{6CCC708D-0EC1-455D-92CE-9F9B9BD59204}">
      <dgm:prSet/>
      <dgm:spPr/>
      <dgm:t>
        <a:bodyPr/>
        <a:lstStyle/>
        <a:p>
          <a:endParaRPr lang="en-US"/>
        </a:p>
      </dgm:t>
    </dgm:pt>
    <dgm:pt modelId="{FE1EE2BB-0AEC-4087-A47C-82F0AF2E23B8}" type="pres">
      <dgm:prSet presAssocID="{27A78CB8-082D-4642-9CE9-BDE844FED768}" presName="root" presStyleCnt="0">
        <dgm:presLayoutVars>
          <dgm:dir/>
          <dgm:resizeHandles val="exact"/>
        </dgm:presLayoutVars>
      </dgm:prSet>
      <dgm:spPr/>
    </dgm:pt>
    <dgm:pt modelId="{0007EA11-430A-47FE-BD32-323AD30BB53B}" type="pres">
      <dgm:prSet presAssocID="{A8D00DED-6C92-4738-87D6-46AD08C413B1}" presName="compNode" presStyleCnt="0"/>
      <dgm:spPr/>
    </dgm:pt>
    <dgm:pt modelId="{53954265-074C-401E-B1B0-3DE4F1637817}" type="pres">
      <dgm:prSet presAssocID="{A8D00DED-6C92-4738-87D6-46AD08C413B1}" presName="iconBgRect" presStyleLbl="bgShp" presStyleIdx="0" presStyleCnt="2"/>
      <dgm:spPr>
        <a:prstGeom prst="round2DiagRect">
          <a:avLst>
            <a:gd name="adj1" fmla="val 29727"/>
            <a:gd name="adj2" fmla="val 0"/>
          </a:avLst>
        </a:prstGeom>
      </dgm:spPr>
    </dgm:pt>
    <dgm:pt modelId="{1231E58F-0BA8-4017-99CA-8804789E6E6F}" type="pres">
      <dgm:prSet presAssocID="{A8D00DED-6C92-4738-87D6-46AD08C413B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aduation Cap"/>
        </a:ext>
      </dgm:extLst>
    </dgm:pt>
    <dgm:pt modelId="{DEAD14B2-FEC4-4A4A-873D-821128D10C4F}" type="pres">
      <dgm:prSet presAssocID="{A8D00DED-6C92-4738-87D6-46AD08C413B1}" presName="spaceRect" presStyleCnt="0"/>
      <dgm:spPr/>
    </dgm:pt>
    <dgm:pt modelId="{09E82D39-28A9-4852-9034-AAFDDEC9DE31}" type="pres">
      <dgm:prSet presAssocID="{A8D00DED-6C92-4738-87D6-46AD08C413B1}" presName="textRect" presStyleLbl="revTx" presStyleIdx="0" presStyleCnt="2">
        <dgm:presLayoutVars>
          <dgm:chMax val="1"/>
          <dgm:chPref val="1"/>
        </dgm:presLayoutVars>
      </dgm:prSet>
      <dgm:spPr/>
    </dgm:pt>
    <dgm:pt modelId="{FCA8D567-E733-414F-A2BF-907A3DB571CE}" type="pres">
      <dgm:prSet presAssocID="{F2532068-4BDC-422D-B05D-DD5B439E0664}" presName="sibTrans" presStyleCnt="0"/>
      <dgm:spPr/>
    </dgm:pt>
    <dgm:pt modelId="{3EE89D8C-C9D9-4FA1-A5C5-39C06CD38A50}" type="pres">
      <dgm:prSet presAssocID="{8233199E-FA7E-4E73-BF6F-0497EFE77C05}" presName="compNode" presStyleCnt="0"/>
      <dgm:spPr/>
    </dgm:pt>
    <dgm:pt modelId="{1FF001E1-AD4F-4637-B025-2D15B55A4E1E}" type="pres">
      <dgm:prSet presAssocID="{8233199E-FA7E-4E73-BF6F-0497EFE77C05}" presName="iconBgRect" presStyleLbl="bgShp" presStyleIdx="1" presStyleCnt="2"/>
      <dgm:spPr>
        <a:prstGeom prst="round2DiagRect">
          <a:avLst>
            <a:gd name="adj1" fmla="val 29727"/>
            <a:gd name="adj2" fmla="val 0"/>
          </a:avLst>
        </a:prstGeom>
      </dgm:spPr>
    </dgm:pt>
    <dgm:pt modelId="{DCE8C5F7-A7C0-491E-B33D-333F8FB677DD}" type="pres">
      <dgm:prSet presAssocID="{8233199E-FA7E-4E73-BF6F-0497EFE77C0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urban scene"/>
        </a:ext>
      </dgm:extLst>
    </dgm:pt>
    <dgm:pt modelId="{485AA2E4-2324-423C-885C-E57F8B51024E}" type="pres">
      <dgm:prSet presAssocID="{8233199E-FA7E-4E73-BF6F-0497EFE77C05}" presName="spaceRect" presStyleCnt="0"/>
      <dgm:spPr/>
    </dgm:pt>
    <dgm:pt modelId="{C299393B-8713-450A-8B72-50E30CD8D1D8}" type="pres">
      <dgm:prSet presAssocID="{8233199E-FA7E-4E73-BF6F-0497EFE77C05}" presName="textRect" presStyleLbl="revTx" presStyleIdx="1" presStyleCnt="2">
        <dgm:presLayoutVars>
          <dgm:chMax val="1"/>
          <dgm:chPref val="1"/>
        </dgm:presLayoutVars>
      </dgm:prSet>
      <dgm:spPr/>
    </dgm:pt>
  </dgm:ptLst>
  <dgm:cxnLst>
    <dgm:cxn modelId="{7AF4CE27-7ADA-4267-B905-D56D9DE9FB03}" type="presOf" srcId="{27A78CB8-082D-4642-9CE9-BDE844FED768}" destId="{FE1EE2BB-0AEC-4087-A47C-82F0AF2E23B8}" srcOrd="0" destOrd="0" presId="urn:microsoft.com/office/officeart/2018/5/layout/IconLeafLabelList"/>
    <dgm:cxn modelId="{8559B153-0160-4868-A2E4-8C4744776B3B}" type="presOf" srcId="{A8D00DED-6C92-4738-87D6-46AD08C413B1}" destId="{09E82D39-28A9-4852-9034-AAFDDEC9DE31}" srcOrd="0" destOrd="0" presId="urn:microsoft.com/office/officeart/2018/5/layout/IconLeafLabelList"/>
    <dgm:cxn modelId="{6CCC708D-0EC1-455D-92CE-9F9B9BD59204}" srcId="{27A78CB8-082D-4642-9CE9-BDE844FED768}" destId="{8233199E-FA7E-4E73-BF6F-0497EFE77C05}" srcOrd="1" destOrd="0" parTransId="{4C381E85-0A6F-484D-987C-2D54F45816F8}" sibTransId="{89EF982B-AB25-48F0-ADCE-4EAE94A651CF}"/>
    <dgm:cxn modelId="{A3305B95-1290-4DE3-82D8-73107433FE61}" srcId="{27A78CB8-082D-4642-9CE9-BDE844FED768}" destId="{A8D00DED-6C92-4738-87D6-46AD08C413B1}" srcOrd="0" destOrd="0" parTransId="{667A10E7-E59E-422C-ACA1-CB8F4D6BC36F}" sibTransId="{F2532068-4BDC-422D-B05D-DD5B439E0664}"/>
    <dgm:cxn modelId="{D481A6BD-3BF0-42B9-83DF-56D91A997C93}" type="presOf" srcId="{8233199E-FA7E-4E73-BF6F-0497EFE77C05}" destId="{C299393B-8713-450A-8B72-50E30CD8D1D8}" srcOrd="0" destOrd="0" presId="urn:microsoft.com/office/officeart/2018/5/layout/IconLeafLabelList"/>
    <dgm:cxn modelId="{35FBF163-3059-4034-A597-B6FBE846A42B}" type="presParOf" srcId="{FE1EE2BB-0AEC-4087-A47C-82F0AF2E23B8}" destId="{0007EA11-430A-47FE-BD32-323AD30BB53B}" srcOrd="0" destOrd="0" presId="urn:microsoft.com/office/officeart/2018/5/layout/IconLeafLabelList"/>
    <dgm:cxn modelId="{4969A475-B607-4DF4-B7FD-D3CA157B4C58}" type="presParOf" srcId="{0007EA11-430A-47FE-BD32-323AD30BB53B}" destId="{53954265-074C-401E-B1B0-3DE4F1637817}" srcOrd="0" destOrd="0" presId="urn:microsoft.com/office/officeart/2018/5/layout/IconLeafLabelList"/>
    <dgm:cxn modelId="{1D1973A5-E7AE-49C8-B2EF-570AEF71004C}" type="presParOf" srcId="{0007EA11-430A-47FE-BD32-323AD30BB53B}" destId="{1231E58F-0BA8-4017-99CA-8804789E6E6F}" srcOrd="1" destOrd="0" presId="urn:microsoft.com/office/officeart/2018/5/layout/IconLeafLabelList"/>
    <dgm:cxn modelId="{72F45E6B-7C02-4F27-9DA8-AAEDE1AA1A1E}" type="presParOf" srcId="{0007EA11-430A-47FE-BD32-323AD30BB53B}" destId="{DEAD14B2-FEC4-4A4A-873D-821128D10C4F}" srcOrd="2" destOrd="0" presId="urn:microsoft.com/office/officeart/2018/5/layout/IconLeafLabelList"/>
    <dgm:cxn modelId="{6CD30320-B073-4201-A746-19CE4A468674}" type="presParOf" srcId="{0007EA11-430A-47FE-BD32-323AD30BB53B}" destId="{09E82D39-28A9-4852-9034-AAFDDEC9DE31}" srcOrd="3" destOrd="0" presId="urn:microsoft.com/office/officeart/2018/5/layout/IconLeafLabelList"/>
    <dgm:cxn modelId="{788FA5A3-1FA9-490E-8A54-51CE6661B92F}" type="presParOf" srcId="{FE1EE2BB-0AEC-4087-A47C-82F0AF2E23B8}" destId="{FCA8D567-E733-414F-A2BF-907A3DB571CE}" srcOrd="1" destOrd="0" presId="urn:microsoft.com/office/officeart/2018/5/layout/IconLeafLabelList"/>
    <dgm:cxn modelId="{6E395671-5AD6-4875-AED0-7645BD636F67}" type="presParOf" srcId="{FE1EE2BB-0AEC-4087-A47C-82F0AF2E23B8}" destId="{3EE89D8C-C9D9-4FA1-A5C5-39C06CD38A50}" srcOrd="2" destOrd="0" presId="urn:microsoft.com/office/officeart/2018/5/layout/IconLeafLabelList"/>
    <dgm:cxn modelId="{131D3F63-AEF0-4B23-B75A-9A9C3A3B8BA0}" type="presParOf" srcId="{3EE89D8C-C9D9-4FA1-A5C5-39C06CD38A50}" destId="{1FF001E1-AD4F-4637-B025-2D15B55A4E1E}" srcOrd="0" destOrd="0" presId="urn:microsoft.com/office/officeart/2018/5/layout/IconLeafLabelList"/>
    <dgm:cxn modelId="{A5A5F26D-BDDA-4C24-83EE-1AA1EBD19E2A}" type="presParOf" srcId="{3EE89D8C-C9D9-4FA1-A5C5-39C06CD38A50}" destId="{DCE8C5F7-A7C0-491E-B33D-333F8FB677DD}" srcOrd="1" destOrd="0" presId="urn:microsoft.com/office/officeart/2018/5/layout/IconLeafLabelList"/>
    <dgm:cxn modelId="{3EF6FE08-84BD-4BD0-A094-0AC291BB37F6}" type="presParOf" srcId="{3EE89D8C-C9D9-4FA1-A5C5-39C06CD38A50}" destId="{485AA2E4-2324-423C-885C-E57F8B51024E}" srcOrd="2" destOrd="0" presId="urn:microsoft.com/office/officeart/2018/5/layout/IconLeafLabelList"/>
    <dgm:cxn modelId="{44C0709B-44ED-402C-80E9-75DCFBFDABDE}" type="presParOf" srcId="{3EE89D8C-C9D9-4FA1-A5C5-39C06CD38A50}" destId="{C299393B-8713-450A-8B72-50E30CD8D1D8}"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11365B-37E1-CE42-99C0-6A233E5C9F67}">
      <dsp:nvSpPr>
        <dsp:cNvPr id="0" name=""/>
        <dsp:cNvSpPr/>
      </dsp:nvSpPr>
      <dsp:spPr>
        <a:xfrm>
          <a:off x="1174" y="16146"/>
          <a:ext cx="4124157" cy="2618839"/>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6C037E-E1F0-5F46-B7B2-37375E413DF1}">
      <dsp:nvSpPr>
        <dsp:cNvPr id="0" name=""/>
        <dsp:cNvSpPr/>
      </dsp:nvSpPr>
      <dsp:spPr>
        <a:xfrm>
          <a:off x="459414" y="451474"/>
          <a:ext cx="4124157" cy="2618839"/>
        </a:xfrm>
        <a:prstGeom prst="roundRect">
          <a:avLst>
            <a:gd name="adj" fmla="val 10000"/>
          </a:avLst>
        </a:prstGeom>
        <a:solidFill>
          <a:schemeClr val="lt1">
            <a:alpha val="90000"/>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8120" tIns="198120" rIns="198120" bIns="198120" numCol="1" spcCol="1270" anchor="ctr" anchorCtr="0">
          <a:noAutofit/>
        </a:bodyPr>
        <a:lstStyle/>
        <a:p>
          <a:pPr marL="0" lvl="0" indent="0" algn="ctr" defTabSz="2311400">
            <a:lnSpc>
              <a:spcPct val="90000"/>
            </a:lnSpc>
            <a:spcBef>
              <a:spcPct val="0"/>
            </a:spcBef>
            <a:spcAft>
              <a:spcPct val="35000"/>
            </a:spcAft>
            <a:buNone/>
          </a:pPr>
          <a:r>
            <a:rPr lang="en-US" sz="5200" kern="1200"/>
            <a:t>Fine Motor Skills.</a:t>
          </a:r>
        </a:p>
      </dsp:txBody>
      <dsp:txXfrm>
        <a:off x="536117" y="528177"/>
        <a:ext cx="3970751" cy="2465433"/>
      </dsp:txXfrm>
    </dsp:sp>
    <dsp:sp modelId="{DEDB5270-BA81-4C41-9288-BE5F181337A3}">
      <dsp:nvSpPr>
        <dsp:cNvPr id="0" name=""/>
        <dsp:cNvSpPr/>
      </dsp:nvSpPr>
      <dsp:spPr>
        <a:xfrm>
          <a:off x="5041811" y="16146"/>
          <a:ext cx="4124157" cy="2618839"/>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00E914-4E6B-8D49-AC58-746B79D5AA30}">
      <dsp:nvSpPr>
        <dsp:cNvPr id="0" name=""/>
        <dsp:cNvSpPr/>
      </dsp:nvSpPr>
      <dsp:spPr>
        <a:xfrm>
          <a:off x="5500051" y="451474"/>
          <a:ext cx="4124157" cy="2618839"/>
        </a:xfrm>
        <a:prstGeom prst="roundRect">
          <a:avLst>
            <a:gd name="adj" fmla="val 10000"/>
          </a:avLst>
        </a:prstGeom>
        <a:solidFill>
          <a:schemeClr val="lt1">
            <a:alpha val="90000"/>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8120" tIns="198120" rIns="198120" bIns="198120" numCol="1" spcCol="1270" anchor="ctr" anchorCtr="0">
          <a:noAutofit/>
        </a:bodyPr>
        <a:lstStyle/>
        <a:p>
          <a:pPr marL="0" lvl="0" indent="0" algn="ctr" defTabSz="2311400">
            <a:lnSpc>
              <a:spcPct val="90000"/>
            </a:lnSpc>
            <a:spcBef>
              <a:spcPct val="0"/>
            </a:spcBef>
            <a:spcAft>
              <a:spcPct val="35000"/>
            </a:spcAft>
            <a:buNone/>
          </a:pPr>
          <a:r>
            <a:rPr lang="en-US" sz="5200" kern="1200"/>
            <a:t>Gross Motor Skills.</a:t>
          </a:r>
        </a:p>
      </dsp:txBody>
      <dsp:txXfrm>
        <a:off x="5576754" y="528177"/>
        <a:ext cx="3970751" cy="2465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073BAC-15F4-714C-9F2D-0126F69EAB46}">
      <dsp:nvSpPr>
        <dsp:cNvPr id="0" name=""/>
        <dsp:cNvSpPr/>
      </dsp:nvSpPr>
      <dsp:spPr>
        <a:xfrm>
          <a:off x="3081528" y="0"/>
          <a:ext cx="4352544" cy="4352544"/>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3080FA-7EB1-324D-AFBC-AC83FB057D1F}">
      <dsp:nvSpPr>
        <dsp:cNvPr id="0" name=""/>
        <dsp:cNvSpPr/>
      </dsp:nvSpPr>
      <dsp:spPr>
        <a:xfrm>
          <a:off x="3495019" y="413491"/>
          <a:ext cx="1697492" cy="1697492"/>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Sensorimotor stage.</a:t>
          </a:r>
          <a:endParaRPr lang="en-US" sz="1500" kern="1200"/>
        </a:p>
      </dsp:txBody>
      <dsp:txXfrm>
        <a:off x="3577884" y="496356"/>
        <a:ext cx="1531762" cy="1531762"/>
      </dsp:txXfrm>
    </dsp:sp>
    <dsp:sp modelId="{056E0559-9866-7F42-9679-A1B96DA520A6}">
      <dsp:nvSpPr>
        <dsp:cNvPr id="0" name=""/>
        <dsp:cNvSpPr/>
      </dsp:nvSpPr>
      <dsp:spPr>
        <a:xfrm>
          <a:off x="5323088" y="413491"/>
          <a:ext cx="1697492" cy="1697492"/>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Preoperational stage. </a:t>
          </a:r>
          <a:endParaRPr lang="en-US" sz="1500" kern="1200"/>
        </a:p>
      </dsp:txBody>
      <dsp:txXfrm>
        <a:off x="5405953" y="496356"/>
        <a:ext cx="1531762" cy="1531762"/>
      </dsp:txXfrm>
    </dsp:sp>
    <dsp:sp modelId="{3542C4CA-2A09-4B43-985F-9B41B324CC7C}">
      <dsp:nvSpPr>
        <dsp:cNvPr id="0" name=""/>
        <dsp:cNvSpPr/>
      </dsp:nvSpPr>
      <dsp:spPr>
        <a:xfrm>
          <a:off x="3495019" y="2241560"/>
          <a:ext cx="1697492" cy="1697492"/>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Operational stage.</a:t>
          </a:r>
          <a:endParaRPr lang="en-US" sz="1500" kern="1200"/>
        </a:p>
      </dsp:txBody>
      <dsp:txXfrm>
        <a:off x="3577884" y="2324425"/>
        <a:ext cx="1531762" cy="1531762"/>
      </dsp:txXfrm>
    </dsp:sp>
    <dsp:sp modelId="{7F48707C-FDA3-7F40-8F7F-8AEA2F33C6F4}">
      <dsp:nvSpPr>
        <dsp:cNvPr id="0" name=""/>
        <dsp:cNvSpPr/>
      </dsp:nvSpPr>
      <dsp:spPr>
        <a:xfrm>
          <a:off x="5323088" y="2241560"/>
          <a:ext cx="1697492" cy="1697492"/>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Formal operational stage.</a:t>
          </a:r>
          <a:endParaRPr lang="en-US" sz="1500" kern="1200"/>
        </a:p>
      </dsp:txBody>
      <dsp:txXfrm>
        <a:off x="5405953" y="2324425"/>
        <a:ext cx="1531762" cy="15317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954265-074C-401E-B1B0-3DE4F1637817}">
      <dsp:nvSpPr>
        <dsp:cNvPr id="0" name=""/>
        <dsp:cNvSpPr/>
      </dsp:nvSpPr>
      <dsp:spPr>
        <a:xfrm>
          <a:off x="2490743" y="375668"/>
          <a:ext cx="2196000" cy="2196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31E58F-0BA8-4017-99CA-8804789E6E6F}">
      <dsp:nvSpPr>
        <dsp:cNvPr id="0" name=""/>
        <dsp:cNvSpPr/>
      </dsp:nvSpPr>
      <dsp:spPr>
        <a:xfrm>
          <a:off x="2958743" y="8436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9E82D39-28A9-4852-9034-AAFDDEC9DE31}">
      <dsp:nvSpPr>
        <dsp:cNvPr id="0" name=""/>
        <dsp:cNvSpPr/>
      </dsp:nvSpPr>
      <dsp:spPr>
        <a:xfrm>
          <a:off x="1788743"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defRPr cap="all"/>
          </a:pPr>
          <a:r>
            <a:rPr lang="en-US" sz="4400" kern="1200"/>
            <a:t>School.</a:t>
          </a:r>
        </a:p>
      </dsp:txBody>
      <dsp:txXfrm>
        <a:off x="1788743" y="3255669"/>
        <a:ext cx="3600000" cy="720000"/>
      </dsp:txXfrm>
    </dsp:sp>
    <dsp:sp modelId="{1FF001E1-AD4F-4637-B025-2D15B55A4E1E}">
      <dsp:nvSpPr>
        <dsp:cNvPr id="0" name=""/>
        <dsp:cNvSpPr/>
      </dsp:nvSpPr>
      <dsp:spPr>
        <a:xfrm>
          <a:off x="6720743" y="375668"/>
          <a:ext cx="2196000" cy="2196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E8C5F7-A7C0-491E-B33D-333F8FB677DD}">
      <dsp:nvSpPr>
        <dsp:cNvPr id="0" name=""/>
        <dsp:cNvSpPr/>
      </dsp:nvSpPr>
      <dsp:spPr>
        <a:xfrm>
          <a:off x="7188743" y="8436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299393B-8713-450A-8B72-50E30CD8D1D8}">
      <dsp:nvSpPr>
        <dsp:cNvPr id="0" name=""/>
        <dsp:cNvSpPr/>
      </dsp:nvSpPr>
      <dsp:spPr>
        <a:xfrm>
          <a:off x="6018743"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defRPr cap="all"/>
          </a:pPr>
          <a:r>
            <a:rPr lang="en-US" sz="4400" kern="1200"/>
            <a:t>House.</a:t>
          </a:r>
        </a:p>
      </dsp:txBody>
      <dsp:txXfrm>
        <a:off x="6018743" y="3255669"/>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BEB46E-474B-D744-B6BD-D329917D58E4}" type="datetimeFigureOut">
              <a:rPr lang="en-US" smtClean="0"/>
              <a:t>4/21/20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E78B02-59E8-8245-89E3-F8C1E004B5A4}" type="slidenum">
              <a:rPr lang="en-US" smtClean="0"/>
              <a:t>‹#›</a:t>
            </a:fld>
            <a:endParaRPr lang="en-US"/>
          </a:p>
        </p:txBody>
      </p:sp>
    </p:spTree>
    <p:extLst>
      <p:ext uri="{BB962C8B-B14F-4D97-AF65-F5344CB8AC3E}">
        <p14:creationId xmlns:p14="http://schemas.microsoft.com/office/powerpoint/2010/main" val="40493175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presentation we will be discussing three different areas which all contribute to a child’s development. Not every child will find these developments easy and there can be many challenges along the way . We will also be drawing on theories and also considering the impact the environment can have on them.</a:t>
            </a:r>
          </a:p>
          <a:p>
            <a:endParaRPr lang="en-US" dirty="0"/>
          </a:p>
        </p:txBody>
      </p:sp>
      <p:sp>
        <p:nvSpPr>
          <p:cNvPr id="4" name="Slide Number Placeholder 3"/>
          <p:cNvSpPr>
            <a:spLocks noGrp="1"/>
          </p:cNvSpPr>
          <p:nvPr>
            <p:ph type="sldNum" sz="quarter" idx="5"/>
          </p:nvPr>
        </p:nvSpPr>
        <p:spPr/>
        <p:txBody>
          <a:bodyPr/>
          <a:lstStyle/>
          <a:p>
            <a:fld id="{6EE78B02-59E8-8245-89E3-F8C1E004B5A4}" type="slidenum">
              <a:rPr lang="en-US" smtClean="0"/>
              <a:t>2</a:t>
            </a:fld>
            <a:endParaRPr lang="en-US"/>
          </a:p>
        </p:txBody>
      </p:sp>
    </p:spTree>
    <p:extLst>
      <p:ext uri="{BB962C8B-B14F-4D97-AF65-F5344CB8AC3E}">
        <p14:creationId xmlns:p14="http://schemas.microsoft.com/office/powerpoint/2010/main" val="4227212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area of child development which I have chosen to focus on is physical development and this is because I believe that physical development  plays a huge part in a child’s overall development. This is because according to a research article which was written by </a:t>
            </a:r>
            <a:r>
              <a:rPr lang="en-GB" sz="1200" kern="1200" dirty="0" err="1">
                <a:solidFill>
                  <a:schemeClr val="tx1"/>
                </a:solidFill>
                <a:effectLst/>
                <a:latin typeface="+mn-lt"/>
                <a:ea typeface="+mn-ea"/>
                <a:cs typeface="+mn-cs"/>
              </a:rPr>
              <a:t>Geyt,J</a:t>
            </a:r>
            <a:r>
              <a:rPr lang="en-GB" sz="1200" kern="1200" dirty="0">
                <a:solidFill>
                  <a:schemeClr val="tx1"/>
                </a:solidFill>
                <a:effectLst/>
                <a:latin typeface="+mn-lt"/>
                <a:ea typeface="+mn-ea"/>
                <a:cs typeface="+mn-cs"/>
              </a:rPr>
              <a:t> (2012) she states that ‘childhood development is the gaining of skills in various aspects of the child’s life, it can be monitored using “developmental milestones” ’.  So, when looking at a child’s development we tend to split into stages of when they should reach a certain point, we call these milestones within a child’s development and this can be very rewarding for the child as they feel a sense of achievement.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Physical development is part of the seven areas of the early year’s foundation stage and this is because as a child grows, we start to see more movements and this is due to the child  showing they’re physical development through a number of ways for example a child can start to handle different objects of different sizes and weight’s which would indicate that they have had physical growth as their strength has improved. As a child gets older, we also see that they express their feelings through actions.  </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6EE78B02-59E8-8245-89E3-F8C1E004B5A4}" type="slidenum">
              <a:rPr lang="en-US" smtClean="0"/>
              <a:t>3</a:t>
            </a:fld>
            <a:endParaRPr lang="en-US"/>
          </a:p>
        </p:txBody>
      </p:sp>
    </p:spTree>
    <p:extLst>
      <p:ext uri="{BB962C8B-B14F-4D97-AF65-F5344CB8AC3E}">
        <p14:creationId xmlns:p14="http://schemas.microsoft.com/office/powerpoint/2010/main" val="14891704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We see the practice of motor skills in Wales being done during the foundation stage and this is because within this stage children are seen to be very ‘hand on’ which gives them the ability to use different body parts around their body.</a:t>
            </a:r>
          </a:p>
          <a:p>
            <a:r>
              <a:rPr lang="en-GB" sz="1200" kern="1200" dirty="0">
                <a:solidFill>
                  <a:schemeClr val="tx1"/>
                </a:solidFill>
                <a:effectLst/>
                <a:latin typeface="+mn-lt"/>
                <a:ea typeface="+mn-ea"/>
                <a:cs typeface="+mn-cs"/>
              </a:rPr>
              <a:t>When looking at physical development we see that there are two types of motor skills which are fine motor skills and gross motor skills. Fine motor skills are particularly focused on smaller muscles around the body for example a child’s hand or foot, these muscles are the basic things which help a child to do basic everyday activities and according to </a:t>
            </a:r>
            <a:r>
              <a:rPr lang="en-GB" sz="1200" kern="1200" dirty="0" err="1">
                <a:solidFill>
                  <a:schemeClr val="tx1"/>
                </a:solidFill>
                <a:effectLst/>
                <a:latin typeface="+mn-lt"/>
                <a:ea typeface="+mn-ea"/>
                <a:cs typeface="+mn-cs"/>
              </a:rPr>
              <a:t>Haris</a:t>
            </a:r>
            <a:r>
              <a:rPr lang="en-GB" sz="1200" kern="1200" dirty="0">
                <a:solidFill>
                  <a:schemeClr val="tx1"/>
                </a:solidFill>
                <a:effectLst/>
                <a:latin typeface="+mn-lt"/>
                <a:ea typeface="+mn-ea"/>
                <a:cs typeface="+mn-cs"/>
              </a:rPr>
              <a:t>, M (2014) he states that ‘ Their development is necessary for many everyday activities such as dressing, feeding, holding objects, etc’ This indicates to me that children need to learn fine motor skills early on in their life to be able to succeed in the future as all these activities set them up for life.  As I mentioned previously, we look at the stages of fine motor skills by milestones of when a child has reached that skill. A child who is 0-6 months should be able to grasp a reflux and as they get older they should start to reach other skills for example a 2-3 year old should be able paint using different types of wrist movements and as they become older we start to see other physical improvements such as cutting skills , colouring and also drawing.</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Next, I  am going to be discussing with you another major element of a child’s physical development which is their gross motor skills. When we talk about gross we mean ‘big’ so for example in this case when we compare fine and gross, it is the opposite, so we see the movement of larger muscles which a child has in their body. Gross motor skills can be slightly different, and this is because not all children are able to do these skills lightly due to a number of reasons. But through the foundation stage these are pushed to the best of their ability in order to succeed in later life. These skills are not so much academic but more physical and pleasurable. From previous experience I have released that not all children like physical activity such as PE within school and this is all part of their gross motor skills as they are building on their physical skills. Whilst looking into my research I began to see that there was a clear pattern between children who put effort into their physical exercise and also the ones we didn’t. According to Jones, R(2016) she stated within her journal which was written on a controlled trial that ‘Systematic reviews have found, that interventions to promote gross motor skills and physical activity in childcare settings have been relatively scarce, and have generally had only modest effects’ this shows that there needs to be more gross motor skills within a school setting but also at home. As the more a child develops their skills the stronger they will become, this is all done through practice.</a:t>
            </a:r>
          </a:p>
          <a:p>
            <a:endParaRPr lang="en-US" dirty="0"/>
          </a:p>
        </p:txBody>
      </p:sp>
      <p:sp>
        <p:nvSpPr>
          <p:cNvPr id="4" name="Slide Number Placeholder 3"/>
          <p:cNvSpPr>
            <a:spLocks noGrp="1"/>
          </p:cNvSpPr>
          <p:nvPr>
            <p:ph type="sldNum" sz="quarter" idx="5"/>
          </p:nvPr>
        </p:nvSpPr>
        <p:spPr/>
        <p:txBody>
          <a:bodyPr/>
          <a:lstStyle/>
          <a:p>
            <a:fld id="{6EE78B02-59E8-8245-89E3-F8C1E004B5A4}" type="slidenum">
              <a:rPr lang="en-US" smtClean="0"/>
              <a:t>5</a:t>
            </a:fld>
            <a:endParaRPr lang="en-US"/>
          </a:p>
        </p:txBody>
      </p:sp>
    </p:spTree>
    <p:extLst>
      <p:ext uri="{BB962C8B-B14F-4D97-AF65-F5344CB8AC3E}">
        <p14:creationId xmlns:p14="http://schemas.microsoft.com/office/powerpoint/2010/main" val="36254350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linking theorists in with my chosen development, the one in which has drawn to my attention is Piaget and this is because he believes that children build a cognitive structure and we see this through his stages which are the, sensorimotor stage which is seen between birth and the age of two, then you have the preoperational stage which is seen between the ages of two to seven then the third stage is the concrete operational stage which then follows from the ages of seven to eleven and ten lastly we have the formal operational stage which is from twelve onwards. With these stages in place it gives us a clear guidance of how a child is preforming and also how they are and also can develop further.  But according to (Cherry, 2020) she states that ‘ kids are constantly investigating and experimenting as they build their understanding of how the world works’. This links in with this theory as Piaget suggests that children play an active role in their education and this is because they experiment which keeps them constantly not just mentally but also physically and also, they begin to observe what they have experimented.</a:t>
            </a:r>
          </a:p>
          <a:p>
            <a:endParaRPr lang="en-US" dirty="0"/>
          </a:p>
        </p:txBody>
      </p:sp>
      <p:sp>
        <p:nvSpPr>
          <p:cNvPr id="4" name="Slide Number Placeholder 3"/>
          <p:cNvSpPr>
            <a:spLocks noGrp="1"/>
          </p:cNvSpPr>
          <p:nvPr>
            <p:ph type="sldNum" sz="quarter" idx="5"/>
          </p:nvPr>
        </p:nvSpPr>
        <p:spPr/>
        <p:txBody>
          <a:bodyPr/>
          <a:lstStyle/>
          <a:p>
            <a:fld id="{6EE78B02-59E8-8245-89E3-F8C1E004B5A4}" type="slidenum">
              <a:rPr lang="en-US" smtClean="0"/>
              <a:t>6</a:t>
            </a:fld>
            <a:endParaRPr lang="en-US"/>
          </a:p>
        </p:txBody>
      </p:sp>
    </p:spTree>
    <p:extLst>
      <p:ext uri="{BB962C8B-B14F-4D97-AF65-F5344CB8AC3E}">
        <p14:creationId xmlns:p14="http://schemas.microsoft.com/office/powerpoint/2010/main" val="24085509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factor which can have an impact on a child’s physical development is their environment and this is because they may not have the support at home to ensure that they are being challenged enough to learn new skills and also to be taught new skills. A child learns better by being having visual support, this enables them to try and copy what they have been shown. An environment which we know will always boost a child’s learning would be an education setting and this is because a teacher has the passion and also skills to be able to help their pupils perform to the best of their ability. </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6EE78B02-59E8-8245-89E3-F8C1E004B5A4}" type="slidenum">
              <a:rPr lang="en-US" smtClean="0"/>
              <a:t>7</a:t>
            </a:fld>
            <a:endParaRPr lang="en-US"/>
          </a:p>
        </p:txBody>
      </p:sp>
    </p:spTree>
    <p:extLst>
      <p:ext uri="{BB962C8B-B14F-4D97-AF65-F5344CB8AC3E}">
        <p14:creationId xmlns:p14="http://schemas.microsoft.com/office/powerpoint/2010/main" val="5692444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conclude I think that physical development is very important in getting the child to engage with other individuals and also it helps them to develop their intellectual skills as well as physically and this could be by doing hand on activities in a classroom or outdoors. But it is significantly important for children to be shown how to do these skills from a young age. </a:t>
            </a:r>
          </a:p>
          <a:p>
            <a:r>
              <a:rPr lang="en-GB" sz="1200" kern="1200" dirty="0">
                <a:solidFill>
                  <a:schemeClr val="tx1"/>
                </a:solidFill>
                <a:effectLst/>
                <a:latin typeface="+mn-lt"/>
                <a:ea typeface="+mn-ea"/>
                <a:cs typeface="+mn-cs"/>
              </a:rPr>
              <a:t>Thank you for listening.</a:t>
            </a:r>
          </a:p>
          <a:p>
            <a:endParaRPr lang="en-US" dirty="0"/>
          </a:p>
        </p:txBody>
      </p:sp>
      <p:sp>
        <p:nvSpPr>
          <p:cNvPr id="4" name="Slide Number Placeholder 3"/>
          <p:cNvSpPr>
            <a:spLocks noGrp="1"/>
          </p:cNvSpPr>
          <p:nvPr>
            <p:ph type="sldNum" sz="quarter" idx="5"/>
          </p:nvPr>
        </p:nvSpPr>
        <p:spPr/>
        <p:txBody>
          <a:bodyPr/>
          <a:lstStyle/>
          <a:p>
            <a:fld id="{6EE78B02-59E8-8245-89E3-F8C1E004B5A4}" type="slidenum">
              <a:rPr lang="en-US" smtClean="0"/>
              <a:t>8</a:t>
            </a:fld>
            <a:endParaRPr lang="en-US"/>
          </a:p>
        </p:txBody>
      </p:sp>
    </p:spTree>
    <p:extLst>
      <p:ext uri="{BB962C8B-B14F-4D97-AF65-F5344CB8AC3E}">
        <p14:creationId xmlns:p14="http://schemas.microsoft.com/office/powerpoint/2010/main" val="55001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F4AA8C2E-64DE-DB41-8F8E-2301717E199F}" type="datetimeFigureOut">
              <a:rPr lang="en-US" smtClean="0"/>
              <a:t>4/21/20</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4EB59078-363A-F940-ACE2-E351DA4A6D76}" type="slidenum">
              <a:rPr lang="en-US" smtClean="0"/>
              <a:t>‹#›</a:t>
            </a:fld>
            <a:endParaRPr lang="en-US" dirty="0"/>
          </a:p>
        </p:txBody>
      </p:sp>
    </p:spTree>
    <p:extLst>
      <p:ext uri="{BB962C8B-B14F-4D97-AF65-F5344CB8AC3E}">
        <p14:creationId xmlns:p14="http://schemas.microsoft.com/office/powerpoint/2010/main" val="3369170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AA8C2E-64DE-DB41-8F8E-2301717E199F}" type="datetimeFigureOut">
              <a:rPr lang="en-US" smtClean="0"/>
              <a:t>4/21/20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EB59078-363A-F940-ACE2-E351DA4A6D76}" type="slidenum">
              <a:rPr lang="en-US" smtClean="0"/>
              <a:t>‹#›</a:t>
            </a:fld>
            <a:endParaRPr lang="en-US" dirty="0"/>
          </a:p>
        </p:txBody>
      </p:sp>
    </p:spTree>
    <p:extLst>
      <p:ext uri="{BB962C8B-B14F-4D97-AF65-F5344CB8AC3E}">
        <p14:creationId xmlns:p14="http://schemas.microsoft.com/office/powerpoint/2010/main" val="34411491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AA8C2E-64DE-DB41-8F8E-2301717E199F}" type="datetimeFigureOut">
              <a:rPr lang="en-US" smtClean="0"/>
              <a:t>4/21/20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EB59078-363A-F940-ACE2-E351DA4A6D76}" type="slidenum">
              <a:rPr lang="en-US" smtClean="0"/>
              <a:t>‹#›</a:t>
            </a:fld>
            <a:endParaRPr lang="en-US" dirty="0"/>
          </a:p>
        </p:txBody>
      </p:sp>
    </p:spTree>
    <p:extLst>
      <p:ext uri="{BB962C8B-B14F-4D97-AF65-F5344CB8AC3E}">
        <p14:creationId xmlns:p14="http://schemas.microsoft.com/office/powerpoint/2010/main" val="11589835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4AA8C2E-64DE-DB41-8F8E-2301717E199F}" type="datetimeFigureOut">
              <a:rPr lang="en-US" smtClean="0"/>
              <a:t>4/21/20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EB59078-363A-F940-ACE2-E351DA4A6D76}" type="slidenum">
              <a:rPr lang="en-US" smtClean="0"/>
              <a:t>‹#›</a:t>
            </a:fld>
            <a:endParaRPr lang="en-US" dirty="0"/>
          </a:p>
        </p:txBody>
      </p:sp>
    </p:spTree>
    <p:extLst>
      <p:ext uri="{BB962C8B-B14F-4D97-AF65-F5344CB8AC3E}">
        <p14:creationId xmlns:p14="http://schemas.microsoft.com/office/powerpoint/2010/main" val="4287045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4AA8C2E-64DE-DB41-8F8E-2301717E199F}" type="datetimeFigureOut">
              <a:rPr lang="en-US" smtClean="0"/>
              <a:t>4/21/20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EB59078-363A-F940-ACE2-E351DA4A6D76}" type="slidenum">
              <a:rPr lang="en-US" smtClean="0"/>
              <a:t>‹#›</a:t>
            </a:fld>
            <a:endParaRPr lang="en-US" dirty="0"/>
          </a:p>
        </p:txBody>
      </p:sp>
    </p:spTree>
    <p:extLst>
      <p:ext uri="{BB962C8B-B14F-4D97-AF65-F5344CB8AC3E}">
        <p14:creationId xmlns:p14="http://schemas.microsoft.com/office/powerpoint/2010/main" val="2734968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4AA8C2E-64DE-DB41-8F8E-2301717E199F}" type="datetimeFigureOut">
              <a:rPr lang="en-US" smtClean="0"/>
              <a:t>4/21/20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EB59078-363A-F940-ACE2-E351DA4A6D76}" type="slidenum">
              <a:rPr lang="en-US" smtClean="0"/>
              <a:t>‹#›</a:t>
            </a:fld>
            <a:endParaRPr lang="en-US" dirty="0"/>
          </a:p>
        </p:txBody>
      </p:sp>
    </p:spTree>
    <p:extLst>
      <p:ext uri="{BB962C8B-B14F-4D97-AF65-F5344CB8AC3E}">
        <p14:creationId xmlns:p14="http://schemas.microsoft.com/office/powerpoint/2010/main" val="3408963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AA8C2E-64DE-DB41-8F8E-2301717E199F}" type="datetimeFigureOut">
              <a:rPr lang="en-US" smtClean="0"/>
              <a:t>4/21/20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EB59078-363A-F940-ACE2-E351DA4A6D76}" type="slidenum">
              <a:rPr lang="en-US" smtClean="0"/>
              <a:t>‹#›</a:t>
            </a:fld>
            <a:endParaRPr lang="en-US" dirty="0"/>
          </a:p>
        </p:txBody>
      </p:sp>
    </p:spTree>
    <p:extLst>
      <p:ext uri="{BB962C8B-B14F-4D97-AF65-F5344CB8AC3E}">
        <p14:creationId xmlns:p14="http://schemas.microsoft.com/office/powerpoint/2010/main" val="1813962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4AA8C2E-64DE-DB41-8F8E-2301717E199F}" type="datetimeFigureOut">
              <a:rPr lang="en-US" smtClean="0"/>
              <a:t>4/21/20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EB59078-363A-F940-ACE2-E351DA4A6D76}" type="slidenum">
              <a:rPr lang="en-US" smtClean="0"/>
              <a:t>‹#›</a:t>
            </a:fld>
            <a:endParaRPr lang="en-US" dirty="0"/>
          </a:p>
        </p:txBody>
      </p:sp>
    </p:spTree>
    <p:extLst>
      <p:ext uri="{BB962C8B-B14F-4D97-AF65-F5344CB8AC3E}">
        <p14:creationId xmlns:p14="http://schemas.microsoft.com/office/powerpoint/2010/main" val="1536662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4AA8C2E-64DE-DB41-8F8E-2301717E199F}" type="datetimeFigureOut">
              <a:rPr lang="en-US" smtClean="0"/>
              <a:t>4/21/20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EB59078-363A-F940-ACE2-E351DA4A6D76}" type="slidenum">
              <a:rPr lang="en-US" smtClean="0"/>
              <a:t>‹#›</a:t>
            </a:fld>
            <a:endParaRPr lang="en-US" dirty="0"/>
          </a:p>
        </p:txBody>
      </p:sp>
    </p:spTree>
    <p:extLst>
      <p:ext uri="{BB962C8B-B14F-4D97-AF65-F5344CB8AC3E}">
        <p14:creationId xmlns:p14="http://schemas.microsoft.com/office/powerpoint/2010/main" val="4238651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4AA8C2E-64DE-DB41-8F8E-2301717E199F}" type="datetimeFigureOut">
              <a:rPr lang="en-US" smtClean="0"/>
              <a:t>4/21/20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EB59078-363A-F940-ACE2-E351DA4A6D76}" type="slidenum">
              <a:rPr lang="en-US" smtClean="0"/>
              <a:t>‹#›</a:t>
            </a:fld>
            <a:endParaRPr lang="en-US" dirty="0"/>
          </a:p>
        </p:txBody>
      </p:sp>
    </p:spTree>
    <p:extLst>
      <p:ext uri="{BB962C8B-B14F-4D97-AF65-F5344CB8AC3E}">
        <p14:creationId xmlns:p14="http://schemas.microsoft.com/office/powerpoint/2010/main" val="3220499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F4AA8C2E-64DE-DB41-8F8E-2301717E199F}" type="datetimeFigureOut">
              <a:rPr lang="en-US" smtClean="0"/>
              <a:t>4/21/20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EB59078-363A-F940-ACE2-E351DA4A6D76}" type="slidenum">
              <a:rPr lang="en-US" smtClean="0"/>
              <a:t>‹#›</a:t>
            </a:fld>
            <a:endParaRPr lang="en-US" dirty="0"/>
          </a:p>
        </p:txBody>
      </p:sp>
    </p:spTree>
    <p:extLst>
      <p:ext uri="{BB962C8B-B14F-4D97-AF65-F5344CB8AC3E}">
        <p14:creationId xmlns:p14="http://schemas.microsoft.com/office/powerpoint/2010/main" val="32166896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F4AA8C2E-64DE-DB41-8F8E-2301717E199F}" type="datetimeFigureOut">
              <a:rPr lang="en-US" smtClean="0"/>
              <a:t>4/21/20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EB59078-363A-F940-ACE2-E351DA4A6D76}" type="slidenum">
              <a:rPr lang="en-US" smtClean="0"/>
              <a:t>‹#›</a:t>
            </a:fld>
            <a:endParaRPr lang="en-US" dirty="0"/>
          </a:p>
        </p:txBody>
      </p:sp>
    </p:spTree>
    <p:extLst>
      <p:ext uri="{BB962C8B-B14F-4D97-AF65-F5344CB8AC3E}">
        <p14:creationId xmlns:p14="http://schemas.microsoft.com/office/powerpoint/2010/main" val="32031789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AA8C2E-64DE-DB41-8F8E-2301717E199F}" type="datetimeFigureOut">
              <a:rPr lang="en-US" smtClean="0"/>
              <a:t>4/21/20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EB59078-363A-F940-ACE2-E351DA4A6D76}" type="slidenum">
              <a:rPr lang="en-US" smtClean="0"/>
              <a:t>‹#›</a:t>
            </a:fld>
            <a:endParaRPr lang="en-US" dirty="0"/>
          </a:p>
        </p:txBody>
      </p:sp>
    </p:spTree>
    <p:extLst>
      <p:ext uri="{BB962C8B-B14F-4D97-AF65-F5344CB8AC3E}">
        <p14:creationId xmlns:p14="http://schemas.microsoft.com/office/powerpoint/2010/main" val="38098585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4AA8C2E-64DE-DB41-8F8E-2301717E199F}" type="datetimeFigureOut">
              <a:rPr lang="en-US" smtClean="0"/>
              <a:t>4/21/20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EB59078-363A-F940-ACE2-E351DA4A6D76}" type="slidenum">
              <a:rPr lang="en-US" smtClean="0"/>
              <a:t>‹#›</a:t>
            </a:fld>
            <a:endParaRPr lang="en-US" dirty="0"/>
          </a:p>
        </p:txBody>
      </p:sp>
    </p:spTree>
    <p:extLst>
      <p:ext uri="{BB962C8B-B14F-4D97-AF65-F5344CB8AC3E}">
        <p14:creationId xmlns:p14="http://schemas.microsoft.com/office/powerpoint/2010/main" val="2313003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4AA8C2E-64DE-DB41-8F8E-2301717E199F}" type="datetimeFigureOut">
              <a:rPr lang="en-US" smtClean="0"/>
              <a:t>4/21/20</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4EB59078-363A-F940-ACE2-E351DA4A6D76}" type="slidenum">
              <a:rPr lang="en-US" smtClean="0"/>
              <a:t>‹#›</a:t>
            </a:fld>
            <a:endParaRPr lang="en-US" dirty="0"/>
          </a:p>
        </p:txBody>
      </p:sp>
    </p:spTree>
    <p:extLst>
      <p:ext uri="{BB962C8B-B14F-4D97-AF65-F5344CB8AC3E}">
        <p14:creationId xmlns:p14="http://schemas.microsoft.com/office/powerpoint/2010/main" val="2656199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F4AA8C2E-64DE-DB41-8F8E-2301717E199F}" type="datetimeFigureOut">
              <a:rPr lang="en-US" smtClean="0"/>
              <a:t>4/21/20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EB59078-363A-F940-ACE2-E351DA4A6D76}" type="slidenum">
              <a:rPr lang="en-US" smtClean="0"/>
              <a:t>‹#›</a:t>
            </a:fld>
            <a:endParaRPr lang="en-US" dirty="0"/>
          </a:p>
        </p:txBody>
      </p:sp>
    </p:spTree>
    <p:extLst>
      <p:ext uri="{BB962C8B-B14F-4D97-AF65-F5344CB8AC3E}">
        <p14:creationId xmlns:p14="http://schemas.microsoft.com/office/powerpoint/2010/main" val="39356539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F4AA8C2E-64DE-DB41-8F8E-2301717E199F}" type="datetimeFigureOut">
              <a:rPr lang="en-US" smtClean="0"/>
              <a:t>4/21/20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EB59078-363A-F940-ACE2-E351DA4A6D76}" type="slidenum">
              <a:rPr lang="en-US" smtClean="0"/>
              <a:t>‹#›</a:t>
            </a:fld>
            <a:endParaRPr lang="en-US" dirty="0"/>
          </a:p>
        </p:txBody>
      </p:sp>
    </p:spTree>
    <p:extLst>
      <p:ext uri="{BB962C8B-B14F-4D97-AF65-F5344CB8AC3E}">
        <p14:creationId xmlns:p14="http://schemas.microsoft.com/office/powerpoint/2010/main" val="3746152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F4AA8C2E-64DE-DB41-8F8E-2301717E199F}" type="datetimeFigureOut">
              <a:rPr lang="en-US" smtClean="0"/>
              <a:t>4/21/20</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EB59078-363A-F940-ACE2-E351DA4A6D76}" type="slidenum">
              <a:rPr lang="en-US" smtClean="0"/>
              <a:t>‹#›</a:t>
            </a:fld>
            <a:endParaRPr lang="en-US" dirty="0"/>
          </a:p>
        </p:txBody>
      </p:sp>
    </p:spTree>
    <p:extLst>
      <p:ext uri="{BB962C8B-B14F-4D97-AF65-F5344CB8AC3E}">
        <p14:creationId xmlns:p14="http://schemas.microsoft.com/office/powerpoint/2010/main" val="40932047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journals-sagepub-com.ezproxy.uwtsd.ac.uk/doi/full/10.1093/innovait/ins138"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verywellmind.com/erik-eriksons-stages-of-psychosocial-development-2795740" TargetMode="External"/><Relationship Id="rId2" Type="http://schemas.openxmlformats.org/officeDocument/2006/relationships/hyperlink" Target="https://www.instructionaldesign.org/theories/social-development/"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britannica.com/biography/John-Bowlby" TargetMode="External"/><Relationship Id="rId2" Type="http://schemas.openxmlformats.org/officeDocument/2006/relationships/hyperlink" Target="http://helpmegrowmn.org/HMG/HelpfulRes/Articles/WhatSocialDev/index.html" TargetMode="External"/><Relationship Id="rId1" Type="http://schemas.openxmlformats.org/officeDocument/2006/relationships/slideLayout" Target="../slideLayouts/slideLayout2.xml"/><Relationship Id="rId6" Type="http://schemas.openxmlformats.org/officeDocument/2006/relationships/hyperlink" Target="https://www.fawns.co.uk/blog-posts/seven-benefits-outdoor-play-children/" TargetMode="External"/><Relationship Id="rId5" Type="http://schemas.openxmlformats.org/officeDocument/2006/relationships/hyperlink" Target="https://www.simplypsychology.org/bowlby.html" TargetMode="External"/><Relationship Id="rId4" Type="http://schemas.openxmlformats.org/officeDocument/2006/relationships/hyperlink" Target="https://www.learning-theories.com/attachment-theory-bowlb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Rectangle 11">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4" name="Group 13">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5" name="Rectangle 14">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DA1B34DD-FF52-F946-9B5B-B99F48F60D37}"/>
              </a:ext>
            </a:extLst>
          </p:cNvPr>
          <p:cNvSpPr>
            <a:spLocks noGrp="1"/>
          </p:cNvSpPr>
          <p:nvPr>
            <p:ph type="title"/>
          </p:nvPr>
        </p:nvSpPr>
        <p:spPr>
          <a:xfrm>
            <a:off x="1683171" y="1169773"/>
            <a:ext cx="8825658" cy="2870161"/>
          </a:xfrm>
        </p:spPr>
        <p:txBody>
          <a:bodyPr vert="horz" lIns="91440" tIns="45720" rIns="91440" bIns="45720" rtlCol="0" anchor="b">
            <a:normAutofit/>
          </a:bodyPr>
          <a:lstStyle/>
          <a:p>
            <a:pPr algn="ctr"/>
            <a:r>
              <a:rPr lang="en-US" sz="5400">
                <a:solidFill>
                  <a:schemeClr val="tx1"/>
                </a:solidFill>
              </a:rPr>
              <a:t>Child Development.</a:t>
            </a:r>
          </a:p>
        </p:txBody>
      </p:sp>
      <p:sp>
        <p:nvSpPr>
          <p:cNvPr id="3" name="Content Placeholder 2">
            <a:extLst>
              <a:ext uri="{FF2B5EF4-FFF2-40B4-BE49-F238E27FC236}">
                <a16:creationId xmlns:a16="http://schemas.microsoft.com/office/drawing/2014/main" id="{FE6C28AE-5B1F-5044-AF5D-D0F2332D4501}"/>
              </a:ext>
            </a:extLst>
          </p:cNvPr>
          <p:cNvSpPr>
            <a:spLocks noGrp="1"/>
          </p:cNvSpPr>
          <p:nvPr>
            <p:ph idx="1"/>
          </p:nvPr>
        </p:nvSpPr>
        <p:spPr>
          <a:xfrm>
            <a:off x="1683171" y="4293441"/>
            <a:ext cx="8825658" cy="1234148"/>
          </a:xfrm>
        </p:spPr>
        <p:txBody>
          <a:bodyPr vert="horz" lIns="91440" tIns="45720" rIns="91440" bIns="45720" rtlCol="0" anchor="t">
            <a:normAutofit/>
          </a:bodyPr>
          <a:lstStyle/>
          <a:p>
            <a:pPr marL="0" indent="0" algn="ctr">
              <a:buNone/>
            </a:pPr>
            <a:r>
              <a:rPr lang="en-US" sz="2000" cap="all">
                <a:solidFill>
                  <a:schemeClr val="accent1">
                    <a:lumMod val="60000"/>
                    <a:lumOff val="40000"/>
                  </a:schemeClr>
                </a:solidFill>
              </a:rPr>
              <a:t>Nia, Shannon and Holli.</a:t>
            </a:r>
          </a:p>
        </p:txBody>
      </p:sp>
      <p:cxnSp>
        <p:nvCxnSpPr>
          <p:cNvPr id="18" name="Straight Connector 17">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539393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81AFB-766B-B146-8641-D6551EBB57FF}"/>
              </a:ext>
            </a:extLst>
          </p:cNvPr>
          <p:cNvSpPr>
            <a:spLocks noGrp="1"/>
          </p:cNvSpPr>
          <p:nvPr>
            <p:ph type="title"/>
          </p:nvPr>
        </p:nvSpPr>
        <p:spPr>
          <a:xfrm>
            <a:off x="1154954" y="973668"/>
            <a:ext cx="8761413" cy="706964"/>
          </a:xfrm>
        </p:spPr>
        <p:txBody>
          <a:bodyPr>
            <a:normAutofit/>
          </a:bodyPr>
          <a:lstStyle/>
          <a:p>
            <a:pPr>
              <a:lnSpc>
                <a:spcPct val="90000"/>
              </a:lnSpc>
            </a:pPr>
            <a:r>
              <a:rPr lang="en-US" sz="2000"/>
              <a:t>Introduction-</a:t>
            </a:r>
            <a:br>
              <a:rPr lang="en-US" sz="2000"/>
            </a:br>
            <a:endParaRPr lang="en-US" sz="2000"/>
          </a:p>
        </p:txBody>
      </p:sp>
      <p:pic>
        <p:nvPicPr>
          <p:cNvPr id="5" name="Picture 4">
            <a:extLst>
              <a:ext uri="{FF2B5EF4-FFF2-40B4-BE49-F238E27FC236}">
                <a16:creationId xmlns:a16="http://schemas.microsoft.com/office/drawing/2014/main" id="{900FC27A-964D-42E1-8120-6BBC8A96B885}"/>
              </a:ext>
            </a:extLst>
          </p:cNvPr>
          <p:cNvPicPr>
            <a:picLocks noChangeAspect="1"/>
          </p:cNvPicPr>
          <p:nvPr/>
        </p:nvPicPr>
        <p:blipFill rotWithShape="1">
          <a:blip r:embed="rId3"/>
          <a:srcRect r="5444" b="4"/>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439373B0-DCAE-474D-8C8E-8A2B7F57C5F7}"/>
              </a:ext>
            </a:extLst>
          </p:cNvPr>
          <p:cNvSpPr>
            <a:spLocks noGrp="1"/>
          </p:cNvSpPr>
          <p:nvPr>
            <p:ph idx="1"/>
          </p:nvPr>
        </p:nvSpPr>
        <p:spPr>
          <a:xfrm>
            <a:off x="5980954" y="2603500"/>
            <a:ext cx="5211979" cy="3416300"/>
          </a:xfrm>
        </p:spPr>
        <p:txBody>
          <a:bodyPr anchor="ctr">
            <a:normAutofit/>
          </a:bodyPr>
          <a:lstStyle/>
          <a:p>
            <a:pPr marL="0" indent="0">
              <a:buNone/>
            </a:pPr>
            <a:r>
              <a:rPr lang="en-GB"/>
              <a:t>In this presentation we will be discussing three different areas which all contribute to a child’s development. Not every child will find these developments easy and there can be many challenges along the way . We will also be drawing on theories and ,also considering the impact the environment can have on them.</a:t>
            </a:r>
          </a:p>
          <a:p>
            <a:pPr marL="0" indent="0">
              <a:buNone/>
            </a:pPr>
            <a:endParaRPr lang="en-US"/>
          </a:p>
        </p:txBody>
      </p:sp>
    </p:spTree>
    <p:extLst>
      <p:ext uri="{BB962C8B-B14F-4D97-AF65-F5344CB8AC3E}">
        <p14:creationId xmlns:p14="http://schemas.microsoft.com/office/powerpoint/2010/main" val="37998297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9" name="Picture 48">
            <a:extLst>
              <a:ext uri="{FF2B5EF4-FFF2-40B4-BE49-F238E27FC236}">
                <a16:creationId xmlns:a16="http://schemas.microsoft.com/office/drawing/2014/main" id="{616BD1F3-671E-3940-AB99-4DA6FE498209}"/>
              </a:ext>
            </a:extLst>
          </p:cNvPr>
          <p:cNvPicPr>
            <a:picLocks noChangeAspect="1"/>
          </p:cNvPicPr>
          <p:nvPr/>
        </p:nvPicPr>
        <p:blipFill rotWithShape="1">
          <a:blip r:embed="rId3"/>
          <a:srcRect r="9259" b="-1"/>
          <a:stretch/>
        </p:blipFill>
        <p:spPr>
          <a:xfrm>
            <a:off x="4476307" y="595421"/>
            <a:ext cx="7715693" cy="5658438"/>
          </a:xfrm>
          <a:prstGeom prst="rect">
            <a:avLst/>
          </a:prstGeom>
        </p:spPr>
      </p:pic>
      <p:sp>
        <p:nvSpPr>
          <p:cNvPr id="2" name="Title 1">
            <a:extLst>
              <a:ext uri="{FF2B5EF4-FFF2-40B4-BE49-F238E27FC236}">
                <a16:creationId xmlns:a16="http://schemas.microsoft.com/office/drawing/2014/main" id="{2AA555EF-3969-F54E-85ED-1399F94E32FF}"/>
              </a:ext>
            </a:extLst>
          </p:cNvPr>
          <p:cNvSpPr>
            <a:spLocks noGrp="1"/>
          </p:cNvSpPr>
          <p:nvPr>
            <p:ph type="ctrTitle"/>
          </p:nvPr>
        </p:nvSpPr>
        <p:spPr>
          <a:xfrm>
            <a:off x="804484" y="2546823"/>
            <a:ext cx="3948269" cy="2383844"/>
          </a:xfrm>
        </p:spPr>
        <p:txBody>
          <a:bodyPr anchor="t">
            <a:normAutofit/>
          </a:bodyPr>
          <a:lstStyle/>
          <a:p>
            <a:pPr algn="l"/>
            <a:r>
              <a:rPr lang="en-US" sz="4400">
                <a:solidFill>
                  <a:srgbClr val="000000"/>
                </a:solidFill>
              </a:rPr>
              <a:t>Physical Development.</a:t>
            </a:r>
          </a:p>
        </p:txBody>
      </p:sp>
      <p:sp>
        <p:nvSpPr>
          <p:cNvPr id="3" name="Subtitle 2">
            <a:extLst>
              <a:ext uri="{FF2B5EF4-FFF2-40B4-BE49-F238E27FC236}">
                <a16:creationId xmlns:a16="http://schemas.microsoft.com/office/drawing/2014/main" id="{0E1F50E3-65AB-C949-98A0-D56E91845D20}"/>
              </a:ext>
            </a:extLst>
          </p:cNvPr>
          <p:cNvSpPr>
            <a:spLocks noGrp="1"/>
          </p:cNvSpPr>
          <p:nvPr>
            <p:ph type="subTitle" idx="1"/>
          </p:nvPr>
        </p:nvSpPr>
        <p:spPr>
          <a:xfrm>
            <a:off x="804788" y="1485718"/>
            <a:ext cx="3745947" cy="1061105"/>
          </a:xfrm>
        </p:spPr>
        <p:txBody>
          <a:bodyPr anchor="b">
            <a:normAutofit/>
          </a:bodyPr>
          <a:lstStyle/>
          <a:p>
            <a:pPr algn="l"/>
            <a:r>
              <a:rPr lang="en-US" sz="1800">
                <a:solidFill>
                  <a:srgbClr val="000000"/>
                </a:solidFill>
              </a:rPr>
              <a:t>Nia Bowen </a:t>
            </a:r>
          </a:p>
        </p:txBody>
      </p:sp>
    </p:spTree>
    <p:extLst>
      <p:ext uri="{BB962C8B-B14F-4D97-AF65-F5344CB8AC3E}">
        <p14:creationId xmlns:p14="http://schemas.microsoft.com/office/powerpoint/2010/main" val="39089425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9F7A3-0DCB-BB40-908B-D1AD809C5C01}"/>
              </a:ext>
            </a:extLst>
          </p:cNvPr>
          <p:cNvSpPr>
            <a:spLocks noGrp="1"/>
          </p:cNvSpPr>
          <p:nvPr>
            <p:ph type="title"/>
          </p:nvPr>
        </p:nvSpPr>
        <p:spPr>
          <a:xfrm>
            <a:off x="6590662" y="4267832"/>
            <a:ext cx="4805996" cy="1297115"/>
          </a:xfrm>
          <a:prstGeom prst="ellipse">
            <a:avLst/>
          </a:prstGeom>
        </p:spPr>
        <p:txBody>
          <a:bodyPr vert="horz" lIns="91440" tIns="45720" rIns="91440" bIns="45720" rtlCol="0" anchor="t">
            <a:normAutofit fontScale="90000"/>
          </a:bodyPr>
          <a:lstStyle/>
          <a:p>
            <a:r>
              <a:rPr lang="en-US" sz="2800" kern="1200">
                <a:solidFill>
                  <a:srgbClr val="000000"/>
                </a:solidFill>
                <a:latin typeface="+mj-lt"/>
                <a:ea typeface="+mj-ea"/>
                <a:cs typeface="+mj-cs"/>
              </a:rPr>
              <a:t>What is physical development?</a:t>
            </a:r>
          </a:p>
        </p:txBody>
      </p:sp>
      <p:pic>
        <p:nvPicPr>
          <p:cNvPr id="4" name="Picture 3">
            <a:extLst>
              <a:ext uri="{FF2B5EF4-FFF2-40B4-BE49-F238E27FC236}">
                <a16:creationId xmlns:a16="http://schemas.microsoft.com/office/drawing/2014/main" id="{CE6FB5E3-BD7E-1846-A073-62A66D6AF9E5}"/>
              </a:ext>
            </a:extLst>
          </p:cNvPr>
          <p:cNvPicPr>
            <a:picLocks noChangeAspect="1"/>
          </p:cNvPicPr>
          <p:nvPr/>
        </p:nvPicPr>
        <p:blipFill>
          <a:blip r:embed="rId2"/>
          <a:stretch>
            <a:fillRect/>
          </a:stretch>
        </p:blipFill>
        <p:spPr>
          <a:xfrm>
            <a:off x="340470" y="2696843"/>
            <a:ext cx="4141760" cy="2378713"/>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4243120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F8F66-EA69-4642-8929-728C5EF70490}"/>
              </a:ext>
            </a:extLst>
          </p:cNvPr>
          <p:cNvSpPr>
            <a:spLocks noGrp="1"/>
          </p:cNvSpPr>
          <p:nvPr>
            <p:ph type="title"/>
          </p:nvPr>
        </p:nvSpPr>
        <p:spPr>
          <a:xfrm>
            <a:off x="1154954" y="973668"/>
            <a:ext cx="8761413" cy="706964"/>
          </a:xfrm>
        </p:spPr>
        <p:txBody>
          <a:bodyPr>
            <a:normAutofit/>
          </a:bodyPr>
          <a:lstStyle/>
          <a:p>
            <a:r>
              <a:rPr lang="en-US">
                <a:solidFill>
                  <a:srgbClr val="EBEBEB"/>
                </a:solidFill>
              </a:rPr>
              <a:t>Motor Skills.</a:t>
            </a:r>
          </a:p>
        </p:txBody>
      </p:sp>
      <p:graphicFrame>
        <p:nvGraphicFramePr>
          <p:cNvPr id="5" name="Content Placeholder 2">
            <a:extLst>
              <a:ext uri="{FF2B5EF4-FFF2-40B4-BE49-F238E27FC236}">
                <a16:creationId xmlns:a16="http://schemas.microsoft.com/office/drawing/2014/main" id="{9DD1A27D-E7E5-405F-8E61-688B19DC3528}"/>
              </a:ext>
            </a:extLst>
          </p:cNvPr>
          <p:cNvGraphicFramePr>
            <a:graphicFrameLocks noGrp="1"/>
          </p:cNvGraphicFramePr>
          <p:nvPr>
            <p:ph idx="1"/>
            <p:extLst>
              <p:ext uri="{D42A27DB-BD31-4B8C-83A1-F6EECF244321}">
                <p14:modId xmlns:p14="http://schemas.microsoft.com/office/powerpoint/2010/main" val="3861088794"/>
              </p:ext>
            </p:extLst>
          </p:nvPr>
        </p:nvGraphicFramePr>
        <p:xfrm>
          <a:off x="1286934" y="2925232"/>
          <a:ext cx="9625383" cy="30864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1524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01EAA-EC05-4A44-BC61-18E4E5D6AC30}"/>
              </a:ext>
            </a:extLst>
          </p:cNvPr>
          <p:cNvSpPr>
            <a:spLocks noGrp="1"/>
          </p:cNvSpPr>
          <p:nvPr>
            <p:ph type="title"/>
          </p:nvPr>
        </p:nvSpPr>
        <p:spPr/>
        <p:txBody>
          <a:bodyPr>
            <a:normAutofit/>
          </a:bodyPr>
          <a:lstStyle/>
          <a:p>
            <a:pPr algn="ctr"/>
            <a:r>
              <a:rPr lang="en-US"/>
              <a:t>Piaget Stages-</a:t>
            </a:r>
          </a:p>
        </p:txBody>
      </p:sp>
      <p:graphicFrame>
        <p:nvGraphicFramePr>
          <p:cNvPr id="25" name="Content Placeholder 2">
            <a:extLst>
              <a:ext uri="{FF2B5EF4-FFF2-40B4-BE49-F238E27FC236}">
                <a16:creationId xmlns:a16="http://schemas.microsoft.com/office/drawing/2014/main" id="{EA7787F8-AF1F-4A81-84F0-DC6D781EC611}"/>
              </a:ext>
            </a:extLst>
          </p:cNvPr>
          <p:cNvGraphicFramePr>
            <a:graphicFrameLocks noGrp="1"/>
          </p:cNvGraphicFramePr>
          <p:nvPr>
            <p:ph idx="1"/>
            <p:extLst>
              <p:ext uri="{D42A27DB-BD31-4B8C-83A1-F6EECF244321}">
                <p14:modId xmlns:p14="http://schemas.microsoft.com/office/powerpoint/2010/main" val="2159250387"/>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9762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9083B-15EB-5046-A6CE-DA697D21922D}"/>
              </a:ext>
            </a:extLst>
          </p:cNvPr>
          <p:cNvSpPr>
            <a:spLocks noGrp="1"/>
          </p:cNvSpPr>
          <p:nvPr>
            <p:ph type="title"/>
          </p:nvPr>
        </p:nvSpPr>
        <p:spPr>
          <a:xfrm>
            <a:off x="391378" y="320675"/>
            <a:ext cx="11407487" cy="1325563"/>
          </a:xfrm>
        </p:spPr>
        <p:txBody>
          <a:bodyPr>
            <a:normAutofit/>
          </a:bodyPr>
          <a:lstStyle/>
          <a:p>
            <a:r>
              <a:rPr lang="en-US" sz="5400">
                <a:solidFill>
                  <a:schemeClr val="bg1"/>
                </a:solidFill>
              </a:rPr>
              <a:t>Environment-</a:t>
            </a:r>
          </a:p>
        </p:txBody>
      </p:sp>
      <p:graphicFrame>
        <p:nvGraphicFramePr>
          <p:cNvPr id="42" name="Content Placeholder 2">
            <a:extLst>
              <a:ext uri="{FF2B5EF4-FFF2-40B4-BE49-F238E27FC236}">
                <a16:creationId xmlns:a16="http://schemas.microsoft.com/office/drawing/2014/main" id="{3FB7E562-8A3E-4AE2-9B4F-7D2207C9A861}"/>
              </a:ext>
            </a:extLst>
          </p:cNvPr>
          <p:cNvGraphicFramePr>
            <a:graphicFrameLocks noGrp="1"/>
          </p:cNvGraphicFramePr>
          <p:nvPr>
            <p:ph idx="1"/>
            <p:extLst>
              <p:ext uri="{D42A27DB-BD31-4B8C-83A1-F6EECF244321}">
                <p14:modId xmlns:p14="http://schemas.microsoft.com/office/powerpoint/2010/main" val="2369155209"/>
              </p:ext>
            </p:extLst>
          </p:nvPr>
        </p:nvGraphicFramePr>
        <p:xfrm>
          <a:off x="391379" y="1976293"/>
          <a:ext cx="11407487"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17571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67549-4140-9F46-8BD4-60BF23294BAD}"/>
              </a:ext>
            </a:extLst>
          </p:cNvPr>
          <p:cNvSpPr>
            <a:spLocks noGrp="1"/>
          </p:cNvSpPr>
          <p:nvPr>
            <p:ph type="title"/>
          </p:nvPr>
        </p:nvSpPr>
        <p:spPr>
          <a:xfrm>
            <a:off x="1154954" y="973668"/>
            <a:ext cx="8761413" cy="706964"/>
          </a:xfrm>
        </p:spPr>
        <p:txBody>
          <a:bodyPr>
            <a:normAutofit/>
          </a:bodyPr>
          <a:lstStyle/>
          <a:p>
            <a:r>
              <a:rPr lang="en-US">
                <a:solidFill>
                  <a:srgbClr val="EBEBEB"/>
                </a:solidFill>
              </a:rPr>
              <a:t>Conclusion-</a:t>
            </a:r>
          </a:p>
        </p:txBody>
      </p:sp>
      <p:sp>
        <p:nvSpPr>
          <p:cNvPr id="44" name="Content Placeholder 2">
            <a:extLst>
              <a:ext uri="{FF2B5EF4-FFF2-40B4-BE49-F238E27FC236}">
                <a16:creationId xmlns:a16="http://schemas.microsoft.com/office/drawing/2014/main" id="{D2612064-8987-8642-BC31-A5F658669E08}"/>
              </a:ext>
            </a:extLst>
          </p:cNvPr>
          <p:cNvSpPr>
            <a:spLocks noGrp="1"/>
          </p:cNvSpPr>
          <p:nvPr>
            <p:ph idx="1"/>
          </p:nvPr>
        </p:nvSpPr>
        <p:spPr>
          <a:xfrm>
            <a:off x="1154955" y="2603500"/>
            <a:ext cx="3481054" cy="3416300"/>
          </a:xfrm>
        </p:spPr>
        <p:txBody>
          <a:bodyPr anchor="ctr">
            <a:normAutofit/>
          </a:bodyPr>
          <a:lstStyle/>
          <a:p>
            <a:pPr marL="0" indent="0">
              <a:lnSpc>
                <a:spcPct val="90000"/>
              </a:lnSpc>
              <a:buNone/>
            </a:pPr>
            <a:r>
              <a:rPr lang="en-GB" sz="1400"/>
              <a:t>To conclude I think that physical development is very important in getting the child to engage with other individuals and, also it helps them to develop their intellectual skills as well as physically and this could be by doing hand on activities in a classroom or outdoors. But it is significantly important for children to be shown how to do these skills from a young age. </a:t>
            </a:r>
          </a:p>
          <a:p>
            <a:pPr marL="0" indent="0">
              <a:lnSpc>
                <a:spcPct val="90000"/>
              </a:lnSpc>
              <a:buNone/>
            </a:pPr>
            <a:endParaRPr lang="en-GB" sz="1400"/>
          </a:p>
          <a:p>
            <a:pPr marL="0" indent="0">
              <a:lnSpc>
                <a:spcPct val="90000"/>
              </a:lnSpc>
              <a:buNone/>
            </a:pPr>
            <a:endParaRPr lang="en-GB" sz="1400"/>
          </a:p>
          <a:p>
            <a:pPr marL="0" indent="0">
              <a:lnSpc>
                <a:spcPct val="90000"/>
              </a:lnSpc>
              <a:buNone/>
            </a:pPr>
            <a:r>
              <a:rPr lang="en-GB" sz="1400"/>
              <a:t>Thank you for listening.</a:t>
            </a:r>
          </a:p>
          <a:p>
            <a:pPr marL="0" indent="0">
              <a:lnSpc>
                <a:spcPct val="90000"/>
              </a:lnSpc>
              <a:buNone/>
            </a:pPr>
            <a:endParaRPr lang="en-US" sz="1400"/>
          </a:p>
        </p:txBody>
      </p:sp>
    </p:spTree>
    <p:extLst>
      <p:ext uri="{BB962C8B-B14F-4D97-AF65-F5344CB8AC3E}">
        <p14:creationId xmlns:p14="http://schemas.microsoft.com/office/powerpoint/2010/main" val="2712009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D105174-071A-4257-860A-5EE2D11DD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4" name="Freeform 5">
            <a:extLst>
              <a:ext uri="{FF2B5EF4-FFF2-40B4-BE49-F238E27FC236}">
                <a16:creationId xmlns:a16="http://schemas.microsoft.com/office/drawing/2014/main" id="{E17B217C-3C66-46B3-9E9D-2771AA2A23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D4AC1C3F-E875-454D-AB88-BAEF7CA8AF6F}"/>
              </a:ext>
            </a:extLst>
          </p:cNvPr>
          <p:cNvSpPr>
            <a:spLocks noGrp="1"/>
          </p:cNvSpPr>
          <p:nvPr>
            <p:ph type="title"/>
          </p:nvPr>
        </p:nvSpPr>
        <p:spPr>
          <a:xfrm>
            <a:off x="639098" y="629265"/>
            <a:ext cx="3421623" cy="5601210"/>
          </a:xfrm>
        </p:spPr>
        <p:txBody>
          <a:bodyPr>
            <a:normAutofit/>
          </a:bodyPr>
          <a:lstStyle/>
          <a:p>
            <a:r>
              <a:rPr lang="en-US" sz="4000">
                <a:solidFill>
                  <a:srgbClr val="EBEBEB"/>
                </a:solidFill>
              </a:rPr>
              <a:t>References-</a:t>
            </a:r>
          </a:p>
        </p:txBody>
      </p:sp>
      <p:sp>
        <p:nvSpPr>
          <p:cNvPr id="16" name="Rectangle 15">
            <a:extLst>
              <a:ext uri="{FF2B5EF4-FFF2-40B4-BE49-F238E27FC236}">
                <a16:creationId xmlns:a16="http://schemas.microsoft.com/office/drawing/2014/main" id="{8A848D99-5D8B-49F5-97E9-AA7C3F5F2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BC72E19-78BE-6F4E-AAC2-40F1EFB1A8C2}"/>
              </a:ext>
            </a:extLst>
          </p:cNvPr>
          <p:cNvSpPr>
            <a:spLocks noGrp="1"/>
          </p:cNvSpPr>
          <p:nvPr>
            <p:ph idx="1"/>
          </p:nvPr>
        </p:nvSpPr>
        <p:spPr>
          <a:xfrm>
            <a:off x="4719483" y="629265"/>
            <a:ext cx="6813755" cy="3811740"/>
          </a:xfrm>
        </p:spPr>
        <p:txBody>
          <a:bodyPr anchor="ctr">
            <a:normAutofit/>
          </a:bodyPr>
          <a:lstStyle/>
          <a:p>
            <a:pPr marL="0" indent="0">
              <a:lnSpc>
                <a:spcPct val="90000"/>
              </a:lnSpc>
              <a:buNone/>
            </a:pPr>
            <a:r>
              <a:rPr lang="en-GB" sz="1400" b="1" u="sng">
                <a:solidFill>
                  <a:srgbClr val="FFFFFF"/>
                </a:solidFill>
              </a:rPr>
              <a:t>References-</a:t>
            </a:r>
            <a:endParaRPr lang="en-GB" sz="1400">
              <a:solidFill>
                <a:srgbClr val="FFFFFF"/>
              </a:solidFill>
            </a:endParaRPr>
          </a:p>
          <a:p>
            <a:pPr marL="0" indent="0">
              <a:lnSpc>
                <a:spcPct val="90000"/>
              </a:lnSpc>
              <a:buNone/>
            </a:pPr>
            <a:r>
              <a:rPr lang="en-GB" sz="1400" b="1">
                <a:solidFill>
                  <a:srgbClr val="FFFFFF"/>
                </a:solidFill>
              </a:rPr>
              <a:t> </a:t>
            </a:r>
            <a:endParaRPr lang="en-GB" sz="1400">
              <a:solidFill>
                <a:srgbClr val="FFFFFF"/>
              </a:solidFill>
            </a:endParaRPr>
          </a:p>
          <a:p>
            <a:pPr lvl="0">
              <a:lnSpc>
                <a:spcPct val="90000"/>
              </a:lnSpc>
            </a:pPr>
            <a:r>
              <a:rPr lang="en-GB" sz="1400">
                <a:solidFill>
                  <a:srgbClr val="FFFFFF"/>
                </a:solidFill>
              </a:rPr>
              <a:t>Geyt, J (2012) </a:t>
            </a:r>
            <a:r>
              <a:rPr lang="en-GB" sz="1400" i="1">
                <a:solidFill>
                  <a:srgbClr val="FFFFFF"/>
                </a:solidFill>
              </a:rPr>
              <a:t>Developmental screening for young children</a:t>
            </a:r>
            <a:r>
              <a:rPr lang="en-GB" sz="1400">
                <a:solidFill>
                  <a:srgbClr val="FFFFFF"/>
                </a:solidFill>
              </a:rPr>
              <a:t>. Available at </a:t>
            </a:r>
            <a:r>
              <a:rPr lang="en-GB" sz="1400" u="sng">
                <a:solidFill>
                  <a:srgbClr val="FFFFFF"/>
                </a:solidFill>
                <a:hlinkClick r:id="rId2"/>
              </a:rPr>
              <a:t>https://journals-sagepub-com.ezproxy.uwtsd.ac.uk/doi/full/10.1093/innovait/ins138</a:t>
            </a:r>
            <a:r>
              <a:rPr lang="en-GB" sz="1400">
                <a:solidFill>
                  <a:srgbClr val="FFFFFF"/>
                </a:solidFill>
              </a:rPr>
              <a:t> (accessed:26 March 2020)</a:t>
            </a:r>
          </a:p>
          <a:p>
            <a:pPr lvl="0">
              <a:lnSpc>
                <a:spcPct val="90000"/>
              </a:lnSpc>
            </a:pPr>
            <a:r>
              <a:rPr lang="en-GB" sz="1400">
                <a:solidFill>
                  <a:srgbClr val="FFFFFF"/>
                </a:solidFill>
              </a:rPr>
              <a:t>Haris, M., 2014. [online] Available at https://doaj.org/article/72a583bcf68848379285819d45ef8b35&gt; [Accessed 2 April 2020].</a:t>
            </a:r>
          </a:p>
          <a:p>
            <a:pPr lvl="0">
              <a:lnSpc>
                <a:spcPct val="90000"/>
              </a:lnSpc>
            </a:pPr>
            <a:r>
              <a:rPr lang="en-GB" sz="1400">
                <a:solidFill>
                  <a:srgbClr val="FFFFFF"/>
                </a:solidFill>
              </a:rPr>
              <a:t>Jones, R., 2016. Promoting gross motor skills and physical activity in childcare: A translational randomized controlled trial. </a:t>
            </a:r>
            <a:r>
              <a:rPr lang="en-GB" sz="1400" i="1">
                <a:solidFill>
                  <a:srgbClr val="FFFFFF"/>
                </a:solidFill>
              </a:rPr>
              <a:t>Journal of Science and Medicine in Sport</a:t>
            </a:r>
            <a:r>
              <a:rPr lang="en-GB" sz="1400">
                <a:solidFill>
                  <a:srgbClr val="FFFFFF"/>
                </a:solidFill>
              </a:rPr>
              <a:t>, Volume 19(Issue 9), p.1.</a:t>
            </a:r>
          </a:p>
          <a:p>
            <a:pPr lvl="0">
              <a:lnSpc>
                <a:spcPct val="90000"/>
              </a:lnSpc>
            </a:pPr>
            <a:r>
              <a:rPr lang="en-GB" sz="1400">
                <a:solidFill>
                  <a:srgbClr val="FFFFFF"/>
                </a:solidFill>
              </a:rPr>
              <a:t>Cherry, K., 2020. </a:t>
            </a:r>
            <a:r>
              <a:rPr lang="en-GB" sz="1400" i="1">
                <a:solidFill>
                  <a:srgbClr val="FFFFFF"/>
                </a:solidFill>
              </a:rPr>
              <a:t>What Are Piaget's Four Stages Of Development?</a:t>
            </a:r>
            <a:r>
              <a:rPr lang="en-GB" sz="1400">
                <a:solidFill>
                  <a:srgbClr val="FFFFFF"/>
                </a:solidFill>
              </a:rPr>
              <a:t>. [online] Verywell Mind. Available at: &lt;https://www.verywellmind.com/piagets-stages-of-cognitive-development-2795457&gt; [Accessed 4 April 2020].</a:t>
            </a:r>
          </a:p>
          <a:p>
            <a:pPr marL="0" indent="0">
              <a:lnSpc>
                <a:spcPct val="90000"/>
              </a:lnSpc>
              <a:buNone/>
            </a:pPr>
            <a:endParaRPr lang="en-US" sz="1400">
              <a:solidFill>
                <a:srgbClr val="FFFFFF"/>
              </a:solidFill>
            </a:endParaRPr>
          </a:p>
        </p:txBody>
      </p:sp>
    </p:spTree>
    <p:extLst>
      <p:ext uri="{BB962C8B-B14F-4D97-AF65-F5344CB8AC3E}">
        <p14:creationId xmlns:p14="http://schemas.microsoft.com/office/powerpoint/2010/main" val="154798121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0F834-3984-443A-81A9-7D2E5F6D6F92}"/>
              </a:ext>
            </a:extLst>
          </p:cNvPr>
          <p:cNvSpPr>
            <a:spLocks noGrp="1"/>
          </p:cNvSpPr>
          <p:nvPr>
            <p:ph type="ctrTitle"/>
          </p:nvPr>
        </p:nvSpPr>
        <p:spPr>
          <a:xfrm>
            <a:off x="753925" y="2076450"/>
            <a:ext cx="10684151" cy="1345134"/>
          </a:xfrm>
        </p:spPr>
        <p:txBody>
          <a:bodyPr anchor="ctr">
            <a:normAutofit/>
          </a:bodyPr>
          <a:lstStyle/>
          <a:p>
            <a:r>
              <a:rPr lang="en-GB" sz="5600">
                <a:solidFill>
                  <a:srgbClr val="FFFFFF"/>
                </a:solidFill>
              </a:rPr>
              <a:t>Social Development </a:t>
            </a:r>
          </a:p>
        </p:txBody>
      </p:sp>
      <p:sp>
        <p:nvSpPr>
          <p:cNvPr id="3" name="Subtitle 2">
            <a:extLst>
              <a:ext uri="{FF2B5EF4-FFF2-40B4-BE49-F238E27FC236}">
                <a16:creationId xmlns:a16="http://schemas.microsoft.com/office/drawing/2014/main" id="{3A4F13EA-E5AB-4322-90C8-1062A3614679}"/>
              </a:ext>
            </a:extLst>
          </p:cNvPr>
          <p:cNvSpPr>
            <a:spLocks noGrp="1"/>
          </p:cNvSpPr>
          <p:nvPr>
            <p:ph type="subTitle" idx="1"/>
          </p:nvPr>
        </p:nvSpPr>
        <p:spPr>
          <a:xfrm>
            <a:off x="1171575" y="4473360"/>
            <a:ext cx="9469211" cy="865639"/>
          </a:xfrm>
        </p:spPr>
        <p:txBody>
          <a:bodyPr anchor="ctr">
            <a:normAutofit/>
          </a:bodyPr>
          <a:lstStyle/>
          <a:p>
            <a:r>
              <a:rPr lang="en-GB" sz="2800">
                <a:solidFill>
                  <a:srgbClr val="000000"/>
                </a:solidFill>
              </a:rPr>
              <a:t>Shannon Ready.</a:t>
            </a:r>
          </a:p>
        </p:txBody>
      </p:sp>
    </p:spTree>
    <p:extLst>
      <p:ext uri="{BB962C8B-B14F-4D97-AF65-F5344CB8AC3E}">
        <p14:creationId xmlns:p14="http://schemas.microsoft.com/office/powerpoint/2010/main" val="9172460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B2F75-3232-4640-8EC1-82F4D6E3FAB9}"/>
              </a:ext>
            </a:extLst>
          </p:cNvPr>
          <p:cNvSpPr>
            <a:spLocks noGrp="1"/>
          </p:cNvSpPr>
          <p:nvPr>
            <p:ph type="title"/>
          </p:nvPr>
        </p:nvSpPr>
        <p:spPr/>
        <p:txBody>
          <a:bodyPr/>
          <a:lstStyle/>
          <a:p>
            <a:r>
              <a:rPr lang="en-GB" dirty="0"/>
              <a:t>What is social development ?</a:t>
            </a:r>
          </a:p>
        </p:txBody>
      </p:sp>
      <p:sp>
        <p:nvSpPr>
          <p:cNvPr id="3" name="Content Placeholder 2">
            <a:extLst>
              <a:ext uri="{FF2B5EF4-FFF2-40B4-BE49-F238E27FC236}">
                <a16:creationId xmlns:a16="http://schemas.microsoft.com/office/drawing/2014/main" id="{5A1D734B-91D1-4FE9-95FA-83F673872BB9}"/>
              </a:ext>
            </a:extLst>
          </p:cNvPr>
          <p:cNvSpPr>
            <a:spLocks noGrp="1"/>
          </p:cNvSpPr>
          <p:nvPr>
            <p:ph idx="1"/>
          </p:nvPr>
        </p:nvSpPr>
        <p:spPr/>
        <p:txBody>
          <a:bodyPr>
            <a:normAutofit lnSpcReduction="10000"/>
          </a:bodyPr>
          <a:lstStyle/>
          <a:p>
            <a:pPr marL="0" indent="0">
              <a:buNone/>
            </a:pPr>
            <a:r>
              <a:rPr lang="en-GB" sz="1600" dirty="0"/>
              <a:t>Social development is when a child learns how to interact with others that are around them. Social development is a specific development of ability, intelligence and wisdom which enables a child to socially interact with others around them. Social development can have an impact on other forms of development. A child being able to interact in a healthy and normal way will have an impact on many things an example would be learning new words as a toddler and having better communication skills. According to research children with strong social skills will find it easier to establish good relationships, they will also have fewer behaviour problems,  less emotional distress, academic success and positive social behaviour. A child being able to interact with others gives them opportunities to practise their speech and language skills. This cycle will then carry on as communication skills improve the child will be able to react and relate to others around them.  When a child is behind with their social development and unable to make friends it can be hurtful for the child. Parents are the people who provide the child with their first opportunity to develop a relationship, communicate and interact.  </a:t>
            </a:r>
          </a:p>
        </p:txBody>
      </p:sp>
    </p:spTree>
    <p:extLst>
      <p:ext uri="{BB962C8B-B14F-4D97-AF65-F5344CB8AC3E}">
        <p14:creationId xmlns:p14="http://schemas.microsoft.com/office/powerpoint/2010/main" val="26850456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4A276-B961-4C96-8BD2-34081883FDA6}"/>
              </a:ext>
            </a:extLst>
          </p:cNvPr>
          <p:cNvSpPr>
            <a:spLocks noGrp="1"/>
          </p:cNvSpPr>
          <p:nvPr>
            <p:ph type="title"/>
          </p:nvPr>
        </p:nvSpPr>
        <p:spPr/>
        <p:txBody>
          <a:bodyPr/>
          <a:lstStyle/>
          <a:p>
            <a:r>
              <a:rPr lang="en-GB" dirty="0"/>
              <a:t>Erickson's Eight stages of development </a:t>
            </a:r>
          </a:p>
        </p:txBody>
      </p:sp>
      <p:sp>
        <p:nvSpPr>
          <p:cNvPr id="3" name="Content Placeholder 2">
            <a:extLst>
              <a:ext uri="{FF2B5EF4-FFF2-40B4-BE49-F238E27FC236}">
                <a16:creationId xmlns:a16="http://schemas.microsoft.com/office/drawing/2014/main" id="{173A2878-D48E-4892-91B9-EA8D8D0814E4}"/>
              </a:ext>
            </a:extLst>
          </p:cNvPr>
          <p:cNvSpPr>
            <a:spLocks noGrp="1"/>
          </p:cNvSpPr>
          <p:nvPr>
            <p:ph idx="1"/>
          </p:nvPr>
        </p:nvSpPr>
        <p:spPr>
          <a:xfrm>
            <a:off x="727970" y="2237173"/>
            <a:ext cx="10511160" cy="4358936"/>
          </a:xfrm>
        </p:spPr>
        <p:txBody>
          <a:bodyPr>
            <a:normAutofit/>
          </a:bodyPr>
          <a:lstStyle/>
          <a:p>
            <a:pPr marL="0" indent="0">
              <a:buNone/>
            </a:pPr>
            <a:endParaRPr lang="en-GB" dirty="0"/>
          </a:p>
          <a:p>
            <a:pPr marL="0" indent="0">
              <a:buNone/>
            </a:pPr>
            <a:r>
              <a:rPr lang="en-GB" sz="2000" dirty="0"/>
              <a:t>Stage 1: Infancy: Trust vs Mistrust </a:t>
            </a:r>
          </a:p>
          <a:p>
            <a:pPr marL="0" indent="0">
              <a:buNone/>
            </a:pPr>
            <a:r>
              <a:rPr lang="en-GB" sz="2000" dirty="0"/>
              <a:t>Stage 2 : Toddlerhood: Autonomy vs Shame and Self-doubt</a:t>
            </a:r>
          </a:p>
          <a:p>
            <a:pPr marL="0" indent="0">
              <a:buNone/>
            </a:pPr>
            <a:r>
              <a:rPr lang="en-GB" sz="2000" dirty="0"/>
              <a:t>Stage 3 : Preschool years: Initiative vs Guilt </a:t>
            </a:r>
          </a:p>
          <a:p>
            <a:pPr marL="0" indent="0">
              <a:buNone/>
            </a:pPr>
            <a:r>
              <a:rPr lang="en-GB" sz="2000" dirty="0"/>
              <a:t>Stage 4 : Early School Years: Industry vs Inferiority </a:t>
            </a:r>
          </a:p>
          <a:p>
            <a:pPr marL="0" indent="0">
              <a:buNone/>
            </a:pPr>
            <a:r>
              <a:rPr lang="en-GB" sz="2000" dirty="0"/>
              <a:t>Stage 5 : Adolescence: Identity vs Role Confusion </a:t>
            </a:r>
          </a:p>
          <a:p>
            <a:pPr marL="0" indent="0">
              <a:buNone/>
            </a:pPr>
            <a:r>
              <a:rPr lang="en-GB" sz="2000" dirty="0"/>
              <a:t>Stage 6 : Young Adulthood: Intimacy vs Isolation </a:t>
            </a:r>
          </a:p>
          <a:p>
            <a:pPr marL="0" indent="0">
              <a:buNone/>
            </a:pPr>
            <a:r>
              <a:rPr lang="en-GB" sz="2000" dirty="0"/>
              <a:t>Stage 7 : Middle Adulthood: Generativity vs Stagnation </a:t>
            </a:r>
          </a:p>
          <a:p>
            <a:pPr marL="0" indent="0">
              <a:buNone/>
            </a:pPr>
            <a:r>
              <a:rPr lang="en-GB" sz="2000" dirty="0"/>
              <a:t>Stage 8 : Late Adulthood: Ego Integrity vs Despair </a:t>
            </a:r>
          </a:p>
        </p:txBody>
      </p:sp>
    </p:spTree>
    <p:extLst>
      <p:ext uri="{BB962C8B-B14F-4D97-AF65-F5344CB8AC3E}">
        <p14:creationId xmlns:p14="http://schemas.microsoft.com/office/powerpoint/2010/main" val="26280343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973DB-0630-42F3-9950-6338290AC0BB}"/>
              </a:ext>
            </a:extLst>
          </p:cNvPr>
          <p:cNvSpPr>
            <a:spLocks noGrp="1"/>
          </p:cNvSpPr>
          <p:nvPr>
            <p:ph type="title"/>
          </p:nvPr>
        </p:nvSpPr>
        <p:spPr/>
        <p:txBody>
          <a:bodyPr/>
          <a:lstStyle/>
          <a:p>
            <a:r>
              <a:rPr lang="en-GB" dirty="0"/>
              <a:t>About Erickson's eight stages </a:t>
            </a:r>
          </a:p>
        </p:txBody>
      </p:sp>
      <p:sp>
        <p:nvSpPr>
          <p:cNvPr id="3" name="Content Placeholder 2">
            <a:extLst>
              <a:ext uri="{FF2B5EF4-FFF2-40B4-BE49-F238E27FC236}">
                <a16:creationId xmlns:a16="http://schemas.microsoft.com/office/drawing/2014/main" id="{202A1B90-E2EF-45D3-A2D4-AA63719475BA}"/>
              </a:ext>
            </a:extLst>
          </p:cNvPr>
          <p:cNvSpPr>
            <a:spLocks noGrp="1"/>
          </p:cNvSpPr>
          <p:nvPr>
            <p:ph idx="1"/>
          </p:nvPr>
        </p:nvSpPr>
        <p:spPr/>
        <p:txBody>
          <a:bodyPr/>
          <a:lstStyle/>
          <a:p>
            <a:pPr marL="0" indent="0">
              <a:buNone/>
            </a:pPr>
            <a:r>
              <a:rPr lang="en-GB" dirty="0"/>
              <a:t>Psychologist Erickson developed eight stages of development to explain how people mature. What made Erickson's theory different to other popular models in his time was the fact a person did not have to successfully complete one stage of development before they move on to the next stage. Each of the eight stages has a conflict between two opposing concepts. People at any stage in their life may experience issues with trust but it is at the infancy stage where this challenge is most potent. If a person does not overcome the challenges of one stage it may effect them in their older years, for example if a person does not establish trust during their infancy they will grow to a adult who will struggle with things such as trust in a relationship. </a:t>
            </a:r>
          </a:p>
          <a:p>
            <a:pPr marL="0" indent="0">
              <a:buNone/>
            </a:pPr>
            <a:endParaRPr lang="en-GB" dirty="0"/>
          </a:p>
        </p:txBody>
      </p:sp>
    </p:spTree>
    <p:extLst>
      <p:ext uri="{BB962C8B-B14F-4D97-AF65-F5344CB8AC3E}">
        <p14:creationId xmlns:p14="http://schemas.microsoft.com/office/powerpoint/2010/main" val="23285026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6708F-5956-4B67-9C24-01995071A5B2}"/>
              </a:ext>
            </a:extLst>
          </p:cNvPr>
          <p:cNvSpPr>
            <a:spLocks noGrp="1"/>
          </p:cNvSpPr>
          <p:nvPr>
            <p:ph type="title"/>
          </p:nvPr>
        </p:nvSpPr>
        <p:spPr/>
        <p:txBody>
          <a:bodyPr/>
          <a:lstStyle/>
          <a:p>
            <a:r>
              <a:rPr lang="en-GB" dirty="0"/>
              <a:t>Social development theory (Lev Vygotsky)</a:t>
            </a:r>
          </a:p>
        </p:txBody>
      </p:sp>
      <p:sp>
        <p:nvSpPr>
          <p:cNvPr id="3" name="Content Placeholder 2">
            <a:extLst>
              <a:ext uri="{FF2B5EF4-FFF2-40B4-BE49-F238E27FC236}">
                <a16:creationId xmlns:a16="http://schemas.microsoft.com/office/drawing/2014/main" id="{319031BA-FB58-423E-BF2A-57AF15CFBEAE}"/>
              </a:ext>
            </a:extLst>
          </p:cNvPr>
          <p:cNvSpPr>
            <a:spLocks noGrp="1"/>
          </p:cNvSpPr>
          <p:nvPr>
            <p:ph idx="1"/>
          </p:nvPr>
        </p:nvSpPr>
        <p:spPr/>
        <p:txBody>
          <a:bodyPr>
            <a:normAutofit fontScale="92500" lnSpcReduction="20000"/>
          </a:bodyPr>
          <a:lstStyle/>
          <a:p>
            <a:pPr marL="0" indent="0">
              <a:buNone/>
            </a:pPr>
            <a:r>
              <a:rPr lang="en-GB" dirty="0"/>
              <a:t>Vygotsky theory was unknown until it was published in 1962. Vygotsky believed social interaction plays a important role in the process of development. The social development theory includes three major concepts, the first is the role of social interaction in cognitive development which explains how social interaction has a vital role in cognitive development, the second concept is the more knowledgeable other, this is any person who has a higher level of ability of understanding, the third is the zone of proximal development which is the distance between what is known and unknown by the learner. Vygotsky theory tries to explain the consciousness as the end product of socialization, the meaning of this is that when we talk to parents, friends or peers etc it is for the sake of communicating with them. After you interact with other people you tend to internalize what was said. Vygotsky stated “every function in the child's cultural development appears twice: first, on the social level, and late, on the individual level; first, between people (</a:t>
            </a:r>
            <a:r>
              <a:rPr lang="en-GB" dirty="0" err="1"/>
              <a:t>interpsychological</a:t>
            </a:r>
            <a:r>
              <a:rPr lang="en-GB" dirty="0"/>
              <a:t>) and then inside the child (</a:t>
            </a:r>
            <a:r>
              <a:rPr lang="en-GB" dirty="0" err="1"/>
              <a:t>intrapsychological</a:t>
            </a:r>
            <a:r>
              <a:rPr lang="en-GB" dirty="0"/>
              <a:t>)”. </a:t>
            </a:r>
          </a:p>
        </p:txBody>
      </p:sp>
    </p:spTree>
    <p:extLst>
      <p:ext uri="{BB962C8B-B14F-4D97-AF65-F5344CB8AC3E}">
        <p14:creationId xmlns:p14="http://schemas.microsoft.com/office/powerpoint/2010/main" val="6538419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EFB4B-1C12-42C4-89D6-421A7A08257E}"/>
              </a:ext>
            </a:extLst>
          </p:cNvPr>
          <p:cNvSpPr>
            <a:spLocks noGrp="1"/>
          </p:cNvSpPr>
          <p:nvPr>
            <p:ph type="title"/>
          </p:nvPr>
        </p:nvSpPr>
        <p:spPr/>
        <p:txBody>
          <a:bodyPr/>
          <a:lstStyle/>
          <a:p>
            <a:r>
              <a:rPr lang="en-GB" dirty="0"/>
              <a:t>How a environment effects a child's social development </a:t>
            </a:r>
          </a:p>
        </p:txBody>
      </p:sp>
      <p:sp>
        <p:nvSpPr>
          <p:cNvPr id="3" name="Content Placeholder 2">
            <a:extLst>
              <a:ext uri="{FF2B5EF4-FFF2-40B4-BE49-F238E27FC236}">
                <a16:creationId xmlns:a16="http://schemas.microsoft.com/office/drawing/2014/main" id="{4BBA1B69-28B4-4325-9380-71183A661E37}"/>
              </a:ext>
            </a:extLst>
          </p:cNvPr>
          <p:cNvSpPr>
            <a:spLocks noGrp="1"/>
          </p:cNvSpPr>
          <p:nvPr>
            <p:ph idx="1"/>
          </p:nvPr>
        </p:nvSpPr>
        <p:spPr/>
        <p:txBody>
          <a:bodyPr>
            <a:normAutofit fontScale="92500" lnSpcReduction="10000"/>
          </a:bodyPr>
          <a:lstStyle/>
          <a:p>
            <a:pPr marL="0" indent="0">
              <a:buNone/>
            </a:pPr>
            <a:r>
              <a:rPr lang="en-GB" dirty="0"/>
              <a:t>An environment such as a nursery has pros and cons to a child's social development. There will be teachers, teaching assistants and other pupils in the nursery, this is beneficial to bringing on a child's social development as they are playing together, having conversations and cooperating etc. In a nursery children are allowed to go both indoors and outdoors, playing both indoors and outdoors is going to give the child good mental health as well as independence and improved physical health. For many children attending nursery is the first high level of social interaction they will have other than with friends or family. Nursery is different to being at home and there is no personal space and you are given instructions to follow, children with additional learnings needs may find this difficult to deal with. The temperature and the lighting of the nursery will also have a effect on how a child socially interacts as if they become distressed they will not be able to communicate to the best of their ability. </a:t>
            </a:r>
          </a:p>
        </p:txBody>
      </p:sp>
    </p:spTree>
    <p:extLst>
      <p:ext uri="{BB962C8B-B14F-4D97-AF65-F5344CB8AC3E}">
        <p14:creationId xmlns:p14="http://schemas.microsoft.com/office/powerpoint/2010/main" val="4076871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E134E-74A5-4EDA-9E14-31775CB50C1A}"/>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AD74AB1D-98A4-4278-86AE-5107D074F735}"/>
              </a:ext>
            </a:extLst>
          </p:cNvPr>
          <p:cNvSpPr>
            <a:spLocks noGrp="1"/>
          </p:cNvSpPr>
          <p:nvPr>
            <p:ph idx="1"/>
          </p:nvPr>
        </p:nvSpPr>
        <p:spPr/>
        <p:txBody>
          <a:bodyPr/>
          <a:lstStyle/>
          <a:p>
            <a:pPr marL="0" indent="0">
              <a:buNone/>
            </a:pPr>
            <a:r>
              <a:rPr lang="en-GB" dirty="0">
                <a:hlinkClick r:id="rId2"/>
              </a:rPr>
              <a:t>https://www.instructionaldesign.org/theories/social-development/</a:t>
            </a:r>
            <a:r>
              <a:rPr lang="en-GB" dirty="0"/>
              <a:t> </a:t>
            </a:r>
          </a:p>
          <a:p>
            <a:pPr marL="0" indent="0">
              <a:buNone/>
            </a:pPr>
            <a:r>
              <a:rPr lang="en-GB">
                <a:hlinkClick r:id="rId3"/>
              </a:rPr>
              <a:t>https://www.verywellmind.com/erik-eriksons-stages-of-psychosocial-development-2795740</a:t>
            </a:r>
            <a:r>
              <a:rPr lang="en-GB"/>
              <a:t> </a:t>
            </a:r>
            <a:endParaRPr lang="en-GB" dirty="0"/>
          </a:p>
        </p:txBody>
      </p:sp>
    </p:spTree>
    <p:extLst>
      <p:ext uri="{BB962C8B-B14F-4D97-AF65-F5344CB8AC3E}">
        <p14:creationId xmlns:p14="http://schemas.microsoft.com/office/powerpoint/2010/main" val="25737301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9" name="Rectangle 18">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5"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7" name="Freeform: Shape 26">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29"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ctrTitle"/>
          </p:nvPr>
        </p:nvSpPr>
        <p:spPr>
          <a:xfrm>
            <a:off x="994087" y="1130603"/>
            <a:ext cx="3342442" cy="4596794"/>
          </a:xfrm>
        </p:spPr>
        <p:txBody>
          <a:bodyPr vert="horz" lIns="91440" tIns="45720" rIns="91440" bIns="45720" rtlCol="0" anchor="ctr">
            <a:normAutofit/>
          </a:bodyPr>
          <a:lstStyle/>
          <a:p>
            <a:r>
              <a:rPr lang="en-US" sz="3200">
                <a:solidFill>
                  <a:srgbClr val="EBEBEB"/>
                </a:solidFill>
              </a:rPr>
              <a:t>Emotional development</a:t>
            </a:r>
          </a:p>
        </p:txBody>
      </p:sp>
      <p:sp>
        <p:nvSpPr>
          <p:cNvPr id="3" name="Subtitle 2"/>
          <p:cNvSpPr>
            <a:spLocks noGrp="1"/>
          </p:cNvSpPr>
          <p:nvPr>
            <p:ph type="subTitle" idx="1"/>
          </p:nvPr>
        </p:nvSpPr>
        <p:spPr>
          <a:xfrm>
            <a:off x="5290077" y="437513"/>
            <a:ext cx="5502614" cy="5954325"/>
          </a:xfrm>
        </p:spPr>
        <p:txBody>
          <a:bodyPr vert="horz" lIns="91440" tIns="45720" rIns="91440" bIns="45720" rtlCol="0" anchor="ctr">
            <a:normAutofit/>
          </a:bodyPr>
          <a:lstStyle/>
          <a:p>
            <a:pPr>
              <a:lnSpc>
                <a:spcPct val="90000"/>
              </a:lnSpc>
              <a:buFont typeface="Wingdings 3" charset="2"/>
              <a:buChar char=""/>
            </a:pPr>
            <a:endParaRPr lang="en-US" sz="1700">
              <a:solidFill>
                <a:schemeClr val="tx1">
                  <a:lumMod val="75000"/>
                  <a:lumOff val="25000"/>
                </a:schemeClr>
              </a:solidFill>
            </a:endParaRPr>
          </a:p>
          <a:p>
            <a:pPr>
              <a:lnSpc>
                <a:spcPct val="90000"/>
              </a:lnSpc>
              <a:buFont typeface="Wingdings 3" charset="2"/>
              <a:buChar char=""/>
            </a:pPr>
            <a:r>
              <a:rPr lang="en-US" sz="1700">
                <a:solidFill>
                  <a:schemeClr val="tx1">
                    <a:lumMod val="75000"/>
                    <a:lumOff val="25000"/>
                  </a:schemeClr>
                </a:solidFill>
              </a:rPr>
              <a:t>Within the first 3 years of an infants life they will learn and grow at a very fast past. There are five main stages of development that they will experience which all contain a range of different skills. These’s stages would be physical development, intellectual development, emotional development and social development. For today's presentation I will be going over the emotional development of a child and how the environment in which they are in can effect their emotional development.</a:t>
            </a:r>
          </a:p>
          <a:p>
            <a:pPr>
              <a:lnSpc>
                <a:spcPct val="90000"/>
              </a:lnSpc>
              <a:buFont typeface="Wingdings 3" charset="2"/>
              <a:buChar char=""/>
            </a:pPr>
            <a:r>
              <a:rPr lang="en-US" sz="1700">
                <a:solidFill>
                  <a:schemeClr val="tx1">
                    <a:lumMod val="75000"/>
                    <a:lumOff val="25000"/>
                  </a:schemeClr>
                </a:solidFill>
              </a:rPr>
              <a:t> </a:t>
            </a:r>
          </a:p>
          <a:p>
            <a:pPr>
              <a:lnSpc>
                <a:spcPct val="90000"/>
              </a:lnSpc>
              <a:buFont typeface="Wingdings 3" charset="2"/>
              <a:buChar char=""/>
            </a:pPr>
            <a:r>
              <a:rPr lang="en-US" sz="1700">
                <a:solidFill>
                  <a:schemeClr val="tx1">
                    <a:lumMod val="75000"/>
                    <a:lumOff val="25000"/>
                  </a:schemeClr>
                </a:solidFill>
              </a:rPr>
              <a:t>What I will be covering: </a:t>
            </a:r>
          </a:p>
          <a:p>
            <a:pPr>
              <a:lnSpc>
                <a:spcPct val="90000"/>
              </a:lnSpc>
              <a:buFont typeface="Wingdings 3" charset="2"/>
              <a:buChar char=""/>
            </a:pPr>
            <a:r>
              <a:rPr lang="en-US" sz="1700">
                <a:solidFill>
                  <a:schemeClr val="tx1">
                    <a:lumMod val="75000"/>
                    <a:lumOff val="25000"/>
                  </a:schemeClr>
                </a:solidFill>
              </a:rPr>
              <a:t>What is emotional development </a:t>
            </a:r>
          </a:p>
          <a:p>
            <a:pPr>
              <a:lnSpc>
                <a:spcPct val="90000"/>
              </a:lnSpc>
              <a:buFont typeface="Wingdings 3" charset="2"/>
              <a:buChar char=""/>
            </a:pPr>
            <a:r>
              <a:rPr lang="en-US" sz="1700">
                <a:solidFill>
                  <a:schemeClr val="tx1">
                    <a:lumMod val="75000"/>
                    <a:lumOff val="25000"/>
                  </a:schemeClr>
                </a:solidFill>
              </a:rPr>
              <a:t>John Bowlby’s theory of attachment </a:t>
            </a:r>
          </a:p>
          <a:p>
            <a:pPr>
              <a:lnSpc>
                <a:spcPct val="90000"/>
              </a:lnSpc>
              <a:buFont typeface="Wingdings 3" charset="2"/>
              <a:buChar char=""/>
            </a:pPr>
            <a:r>
              <a:rPr lang="en-US" sz="1700">
                <a:solidFill>
                  <a:schemeClr val="tx1">
                    <a:lumMod val="75000"/>
                    <a:lumOff val="25000"/>
                  </a:schemeClr>
                </a:solidFill>
              </a:rPr>
              <a:t>How a certain environment can effect a Childs emotional development.  </a:t>
            </a:r>
          </a:p>
          <a:p>
            <a:pPr>
              <a:lnSpc>
                <a:spcPct val="90000"/>
              </a:lnSpc>
              <a:buFont typeface="Wingdings 3" charset="2"/>
              <a:buChar char=""/>
            </a:pPr>
            <a:endParaRPr lang="en-US" sz="1700">
              <a:solidFill>
                <a:schemeClr val="tx1">
                  <a:lumMod val="75000"/>
                  <a:lumOff val="25000"/>
                </a:schemeClr>
              </a:solidFill>
            </a:endParaRPr>
          </a:p>
        </p:txBody>
      </p:sp>
    </p:spTree>
    <p:extLst>
      <p:ext uri="{BB962C8B-B14F-4D97-AF65-F5344CB8AC3E}">
        <p14:creationId xmlns:p14="http://schemas.microsoft.com/office/powerpoint/2010/main" val="30848065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4D742E62-D0CA-4DEC-815B-5ED27845B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77" name="Oval 76">
            <a:extLst>
              <a:ext uri="{FF2B5EF4-FFF2-40B4-BE49-F238E27FC236}">
                <a16:creationId xmlns:a16="http://schemas.microsoft.com/office/drawing/2014/main" id="{6ADD3D29-FB68-4A1C-B0DE-CAF42F284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9" name="Oval 78">
            <a:extLst>
              <a:ext uri="{FF2B5EF4-FFF2-40B4-BE49-F238E27FC236}">
                <a16:creationId xmlns:a16="http://schemas.microsoft.com/office/drawing/2014/main" id="{24822E8D-300D-45E7-9F98-BDEC7436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1" name="Freeform: Shape 80">
            <a:extLst>
              <a:ext uri="{FF2B5EF4-FFF2-40B4-BE49-F238E27FC236}">
                <a16:creationId xmlns:a16="http://schemas.microsoft.com/office/drawing/2014/main" id="{07C953DC-E764-4B76-B359-52546F4CA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83" name="Freeform 5">
            <a:extLst>
              <a:ext uri="{FF2B5EF4-FFF2-40B4-BE49-F238E27FC236}">
                <a16:creationId xmlns:a16="http://schemas.microsoft.com/office/drawing/2014/main" id="{C187CEFC-9032-481B-B8CA-A323593DD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85" name="Freeform 5">
            <a:extLst>
              <a:ext uri="{FF2B5EF4-FFF2-40B4-BE49-F238E27FC236}">
                <a16:creationId xmlns:a16="http://schemas.microsoft.com/office/drawing/2014/main" id="{4CB87468-9225-4E6A-A5B7-B47F08B34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pic>
        <p:nvPicPr>
          <p:cNvPr id="1026" name="Picture 2" descr="Emotional Development Issues in Children - Mom365"/>
          <p:cNvPicPr>
            <a:picLocks noChangeAspect="1" noChangeArrowheads="1"/>
          </p:cNvPicPr>
          <p:nvPr/>
        </p:nvPicPr>
        <p:blipFill rotWithShape="1">
          <a:blip r:embed="rId2"/>
          <a:srcRect r="4489" b="-3"/>
          <a:stretch/>
        </p:blipFill>
        <p:spPr bwMode="auto">
          <a:xfrm>
            <a:off x="7418225" y="645107"/>
            <a:ext cx="4125318" cy="2710388"/>
          </a:xfrm>
          <a:prstGeom prst="rect">
            <a:avLst/>
          </a:prstGeom>
          <a:noFill/>
        </p:spPr>
      </p:pic>
      <p:sp>
        <p:nvSpPr>
          <p:cNvPr id="87" name="Rectangle 86">
            <a:extLst>
              <a:ext uri="{FF2B5EF4-FFF2-40B4-BE49-F238E27FC236}">
                <a16:creationId xmlns:a16="http://schemas.microsoft.com/office/drawing/2014/main" id="{7296B8E7-1A3F-4C7F-A120-29E90E593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p:cNvSpPr txBox="1"/>
          <p:nvPr/>
        </p:nvSpPr>
        <p:spPr>
          <a:xfrm>
            <a:off x="639098" y="2418735"/>
            <a:ext cx="6072776" cy="3811740"/>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buFont typeface="Wingdings 3" charset="2"/>
              <a:buChar char=""/>
            </a:pPr>
            <a:r>
              <a:rPr lang="en-US"/>
              <a:t>The emotional development among a child of the ages of 0-3 would be starting to understand who they are. They will start to gain self awareness and what feelings to expect if a certain activity is taken place. It is the development of infants being able to make a positive relationships with family or care givers, they learn  how to express their emotions through different things like attachment and what environment they are in. At this age they will be starting to engage with environment around them rather rapidly. It is important that the environment they are learning these activities in are suitable for the child and safe for them to interact with their emotional development.  </a:t>
            </a:r>
          </a:p>
        </p:txBody>
      </p:sp>
      <p:pic>
        <p:nvPicPr>
          <p:cNvPr id="1030" name="Picture 6" descr="Emotional Development - Autism Awareness"/>
          <p:cNvPicPr>
            <a:picLocks noChangeAspect="1" noChangeArrowheads="1"/>
          </p:cNvPicPr>
          <p:nvPr/>
        </p:nvPicPr>
        <p:blipFill rotWithShape="1">
          <a:blip r:embed="rId3"/>
          <a:srcRect t="12124" r="4" b="4"/>
          <a:stretch/>
        </p:blipFill>
        <p:spPr bwMode="auto">
          <a:xfrm>
            <a:off x="7418226" y="3520086"/>
            <a:ext cx="4125316" cy="2710389"/>
          </a:xfrm>
          <a:prstGeom prst="rect">
            <a:avLst/>
          </a:prstGeom>
          <a:noFill/>
        </p:spPr>
      </p:pic>
      <p:sp>
        <p:nvSpPr>
          <p:cNvPr id="1028" name="AutoShape 4" descr="Emotional Development in Children | Emotional development ..."/>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727596012"/>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0"/>
            <a:ext cx="7239000" cy="1143000"/>
          </a:xfrm>
        </p:spPr>
        <p:txBody>
          <a:bodyPr>
            <a:normAutofit fontScale="90000"/>
          </a:bodyPr>
          <a:lstStyle/>
          <a:p>
            <a:r>
              <a:rPr lang="en-GB" dirty="0"/>
              <a:t>John Bowlby’s attachment theory </a:t>
            </a:r>
          </a:p>
        </p:txBody>
      </p:sp>
      <p:sp>
        <p:nvSpPr>
          <p:cNvPr id="4" name="TextBox 3"/>
          <p:cNvSpPr txBox="1"/>
          <p:nvPr/>
        </p:nvSpPr>
        <p:spPr>
          <a:xfrm>
            <a:off x="1524000" y="428605"/>
            <a:ext cx="7643866" cy="646331"/>
          </a:xfrm>
          <a:prstGeom prst="rect">
            <a:avLst/>
          </a:prstGeom>
          <a:noFill/>
        </p:spPr>
        <p:txBody>
          <a:bodyPr wrap="square" rtlCol="0">
            <a:spAutoFit/>
          </a:bodyPr>
          <a:lstStyle/>
          <a:p>
            <a:endParaRPr lang="en-GB" dirty="0"/>
          </a:p>
          <a:p>
            <a:r>
              <a:rPr lang="en-GB" dirty="0"/>
              <a:t> </a:t>
            </a:r>
          </a:p>
        </p:txBody>
      </p:sp>
      <p:pic>
        <p:nvPicPr>
          <p:cNvPr id="17410" name="Picture 2" descr="John Bowlby - human development"/>
          <p:cNvPicPr>
            <a:picLocks noChangeAspect="1" noChangeArrowheads="1"/>
          </p:cNvPicPr>
          <p:nvPr/>
        </p:nvPicPr>
        <p:blipFill>
          <a:blip r:embed="rId2"/>
          <a:srcRect/>
          <a:stretch>
            <a:fillRect/>
          </a:stretch>
        </p:blipFill>
        <p:spPr bwMode="auto">
          <a:xfrm>
            <a:off x="1881158" y="1643051"/>
            <a:ext cx="3429024" cy="2374639"/>
          </a:xfrm>
          <a:prstGeom prst="rect">
            <a:avLst/>
          </a:prstGeom>
          <a:noFill/>
        </p:spPr>
      </p:pic>
      <p:pic>
        <p:nvPicPr>
          <p:cNvPr id="17412" name="Picture 4" descr="John Bowlby Biography"/>
          <p:cNvPicPr>
            <a:picLocks noChangeAspect="1" noChangeArrowheads="1"/>
          </p:cNvPicPr>
          <p:nvPr/>
        </p:nvPicPr>
        <p:blipFill>
          <a:blip r:embed="rId3"/>
          <a:srcRect/>
          <a:stretch>
            <a:fillRect/>
          </a:stretch>
        </p:blipFill>
        <p:spPr bwMode="auto">
          <a:xfrm>
            <a:off x="6453191" y="1835767"/>
            <a:ext cx="3048007" cy="3841909"/>
          </a:xfrm>
          <a:prstGeom prst="rect">
            <a:avLst/>
          </a:prstGeom>
          <a:noFill/>
        </p:spPr>
      </p:pic>
      <p:pic>
        <p:nvPicPr>
          <p:cNvPr id="8194" name="Picture 2" descr="John Bowlby - Wikipedia"/>
          <p:cNvPicPr>
            <a:picLocks noChangeAspect="1" noChangeArrowheads="1"/>
          </p:cNvPicPr>
          <p:nvPr/>
        </p:nvPicPr>
        <p:blipFill>
          <a:blip r:embed="rId4"/>
          <a:srcRect/>
          <a:stretch>
            <a:fillRect/>
          </a:stretch>
        </p:blipFill>
        <p:spPr bwMode="auto">
          <a:xfrm>
            <a:off x="3095604" y="4286257"/>
            <a:ext cx="1905000" cy="2400301"/>
          </a:xfrm>
          <a:prstGeom prst="rect">
            <a:avLst/>
          </a:prstGeom>
          <a:noFill/>
        </p:spPr>
      </p:pic>
    </p:spTree>
    <p:extLst>
      <p:ext uri="{BB962C8B-B14F-4D97-AF65-F5344CB8AC3E}">
        <p14:creationId xmlns:p14="http://schemas.microsoft.com/office/powerpoint/2010/main" val="22656541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vert="horz" lIns="91440" tIns="45720" rIns="91440" bIns="45720" rtlCol="0" anchor="ctr">
            <a:normAutofit/>
          </a:bodyPr>
          <a:lstStyle/>
          <a:p>
            <a:pPr>
              <a:lnSpc>
                <a:spcPct val="90000"/>
              </a:lnSpc>
            </a:pPr>
            <a:r>
              <a:rPr lang="en-US" sz="2000"/>
              <a:t>Some main points of the theory </a:t>
            </a:r>
            <a:br>
              <a:rPr lang="en-US" sz="2000"/>
            </a:br>
            <a:endParaRPr lang="en-US" sz="2000"/>
          </a:p>
        </p:txBody>
      </p:sp>
      <p:sp>
        <p:nvSpPr>
          <p:cNvPr id="4" name="TextBox 3"/>
          <p:cNvSpPr txBox="1"/>
          <p:nvPr/>
        </p:nvSpPr>
        <p:spPr>
          <a:xfrm>
            <a:off x="968517" y="3995766"/>
            <a:ext cx="6397313" cy="3416300"/>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Children are automatically programmed to need ands attach to an individual at birth, weather that is a human or an object. </a:t>
            </a:r>
          </a:p>
          <a:p>
            <a:pPr>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From the age of 0 to three years, a child should be receiving care from a care giver/guardian continuously. Helping to support their development through out the years and to make them more emotionally stable. </a:t>
            </a:r>
          </a:p>
          <a:p>
            <a:pPr>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PDD model- Protest, Despair, detachment are all elements that a child will go through if the children don’t go through the attachment period starting from birth. Bowlby’s theory believed that “short- term separation from an attachment figure leads to distress” </a:t>
            </a:r>
          </a:p>
          <a:p>
            <a:pPr marL="342900" indent="-342900">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Protest- clinging to parent, demanding they stay when trying to separate themselves from child.</a:t>
            </a:r>
          </a:p>
          <a:p>
            <a:pPr marL="342900" indent="-342900">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Despair- Children at this point will be seem withdrawn and uninterested in anything, also neglecting other attempts of comfort.</a:t>
            </a:r>
          </a:p>
          <a:p>
            <a:pPr marL="342900" indent="-342900">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Detachment-  will reject guardians care and show strong feelings of anger. </a:t>
            </a:r>
          </a:p>
          <a:p>
            <a:pPr>
              <a:lnSpc>
                <a:spcPct val="90000"/>
              </a:lnSpc>
              <a:spcBef>
                <a:spcPts val="1000"/>
              </a:spcBef>
              <a:buClr>
                <a:schemeClr val="accent1"/>
              </a:buClr>
              <a:buSzPct val="80000"/>
            </a:pPr>
            <a:endParaRPr lang="en-US" sz="10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000" dirty="0">
              <a:solidFill>
                <a:schemeClr val="tx1">
                  <a:lumMod val="75000"/>
                  <a:lumOff val="25000"/>
                </a:schemeClr>
              </a:solidFill>
            </a:endParaRPr>
          </a:p>
        </p:txBody>
      </p:sp>
      <p:pic>
        <p:nvPicPr>
          <p:cNvPr id="6" name="Picture 4" descr="John Bowlby Biography"/>
          <p:cNvPicPr>
            <a:picLocks noChangeAspect="1" noChangeArrowheads="1"/>
          </p:cNvPicPr>
          <p:nvPr/>
        </p:nvPicPr>
        <p:blipFill rotWithShape="1">
          <a:blip r:embed="rId2"/>
          <a:srcRect t="8653" r="1" b="12344"/>
          <a:stretch/>
        </p:blipFill>
        <p:spPr bwMode="auto">
          <a:xfrm>
            <a:off x="8020571" y="2775951"/>
            <a:ext cx="3080048" cy="3067163"/>
          </a:xfrm>
          <a:prstGeom prst="roundRect">
            <a:avLst>
              <a:gd name="adj" fmla="val 1858"/>
            </a:avLst>
          </a:prstGeom>
          <a:noFill/>
          <a:effectLst>
            <a:outerShdw blurRad="50800" dist="50800" dir="5400000" algn="tl" rotWithShape="0">
              <a:srgbClr val="000000">
                <a:alpha val="43000"/>
              </a:srgbClr>
            </a:outerShdw>
          </a:effectLst>
        </p:spPr>
      </p:pic>
      <p:sp>
        <p:nvSpPr>
          <p:cNvPr id="5" name="TextBox 4"/>
          <p:cNvSpPr txBox="1"/>
          <p:nvPr/>
        </p:nvSpPr>
        <p:spPr>
          <a:xfrm>
            <a:off x="2381224" y="3429001"/>
            <a:ext cx="3571900" cy="723275"/>
          </a:xfrm>
          <a:prstGeom prst="rect">
            <a:avLst/>
          </a:prstGeom>
          <a:noFill/>
        </p:spPr>
        <p:txBody>
          <a:bodyPr wrap="square" rtlCol="0">
            <a:spAutoFit/>
          </a:bodyPr>
          <a:lstStyle/>
          <a:p>
            <a:pPr>
              <a:spcAft>
                <a:spcPts val="600"/>
              </a:spcAft>
            </a:pPr>
            <a:endParaRPr lang="en-GB"/>
          </a:p>
          <a:p>
            <a:pPr>
              <a:spcAft>
                <a:spcPts val="600"/>
              </a:spcAft>
            </a:pPr>
            <a:endParaRPr lang="en-GB"/>
          </a:p>
        </p:txBody>
      </p:sp>
      <p:sp>
        <p:nvSpPr>
          <p:cNvPr id="7" name="Rectangle 6"/>
          <p:cNvSpPr/>
          <p:nvPr/>
        </p:nvSpPr>
        <p:spPr>
          <a:xfrm>
            <a:off x="911787" y="2348238"/>
            <a:ext cx="6500826" cy="1477328"/>
          </a:xfrm>
          <a:prstGeom prst="rect">
            <a:avLst/>
          </a:prstGeom>
        </p:spPr>
        <p:txBody>
          <a:bodyPr wrap="square">
            <a:spAutoFit/>
          </a:bodyPr>
          <a:lstStyle/>
          <a:p>
            <a:pPr>
              <a:spcAft>
                <a:spcPts val="600"/>
              </a:spcAft>
            </a:pPr>
            <a:r>
              <a:rPr lang="en-GB" b="1" dirty="0"/>
              <a:t>Attachment</a:t>
            </a:r>
            <a:r>
              <a:rPr lang="en-GB" dirty="0"/>
              <a:t>- A bonding between a child and its mother/parent from the womb or early stages of infancy. Another way to describe attachment would be a person causing pleasure and comfort with another being, while doing so relieving stress and emotions. </a:t>
            </a:r>
          </a:p>
        </p:txBody>
      </p:sp>
    </p:spTree>
    <p:extLst>
      <p:ext uri="{BB962C8B-B14F-4D97-AF65-F5344CB8AC3E}">
        <p14:creationId xmlns:p14="http://schemas.microsoft.com/office/powerpoint/2010/main" val="19736682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The 4 'Attachment Styles,' and How They Sabotage Your Work-Life ..."/>
          <p:cNvPicPr>
            <a:picLocks noChangeAspect="1" noChangeArrowheads="1"/>
          </p:cNvPicPr>
          <p:nvPr/>
        </p:nvPicPr>
        <p:blipFill>
          <a:blip r:embed="rId2" cstate="print"/>
          <a:stretch>
            <a:fillRect/>
          </a:stretch>
        </p:blipFill>
        <p:spPr bwMode="auto">
          <a:xfrm>
            <a:off x="1576226" y="2775951"/>
            <a:ext cx="2182382" cy="1451285"/>
          </a:xfrm>
          <a:prstGeom prst="roundRect">
            <a:avLst>
              <a:gd name="adj" fmla="val 1858"/>
            </a:avLst>
          </a:prstGeom>
          <a:noFill/>
          <a:effectLst/>
        </p:spPr>
      </p:pic>
      <p:pic>
        <p:nvPicPr>
          <p:cNvPr id="1028" name="Picture 4" descr="Attachment Styles | Mental Mint"/>
          <p:cNvPicPr>
            <a:picLocks noChangeAspect="1" noChangeArrowheads="1"/>
          </p:cNvPicPr>
          <p:nvPr/>
        </p:nvPicPr>
        <p:blipFill>
          <a:blip r:embed="rId3" cstate="print"/>
          <a:stretch>
            <a:fillRect/>
          </a:stretch>
        </p:blipFill>
        <p:spPr bwMode="auto">
          <a:xfrm>
            <a:off x="1151467" y="4560359"/>
            <a:ext cx="3031901" cy="1114223"/>
          </a:xfrm>
          <a:prstGeom prst="roundRect">
            <a:avLst>
              <a:gd name="adj" fmla="val 1858"/>
            </a:avLst>
          </a:prstGeom>
          <a:noFill/>
          <a:effectLst/>
        </p:spPr>
      </p:pic>
      <p:sp>
        <p:nvSpPr>
          <p:cNvPr id="5" name="Rectangle 4"/>
          <p:cNvSpPr/>
          <p:nvPr/>
        </p:nvSpPr>
        <p:spPr>
          <a:xfrm>
            <a:off x="4641336" y="2603500"/>
            <a:ext cx="6551597" cy="3416300"/>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buFont typeface="Wingdings 3" charset="2"/>
              <a:buChar char=""/>
            </a:pPr>
            <a:r>
              <a:rPr lang="en-US" sz="1400">
                <a:solidFill>
                  <a:schemeClr val="tx1">
                    <a:lumMod val="75000"/>
                    <a:lumOff val="25000"/>
                  </a:schemeClr>
                </a:solidFill>
              </a:rPr>
              <a:t>“Child’s attachment relationship with their primary caregiver leads to the development of an internal working model”- Internal working model- this is a cognitive framework to work with the understanding of the world, how to be self aware and aware of others. Memories and expectations all work through a persons interactions and feelings, by doing this it helps to evaluate their contact with other individuals. </a:t>
            </a:r>
          </a:p>
          <a:p>
            <a:pPr>
              <a:lnSpc>
                <a:spcPct val="90000"/>
              </a:lnSpc>
              <a:spcBef>
                <a:spcPts val="1000"/>
              </a:spcBef>
              <a:buClr>
                <a:schemeClr val="accent1"/>
              </a:buClr>
              <a:buSzPct val="80000"/>
              <a:buFont typeface="Wingdings 3" charset="2"/>
              <a:buChar char=""/>
            </a:pPr>
            <a:endParaRPr lang="en-US" sz="140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400">
                <a:solidFill>
                  <a:schemeClr val="tx1">
                    <a:lumMod val="75000"/>
                    <a:lumOff val="25000"/>
                  </a:schemeClr>
                </a:solidFill>
              </a:rPr>
              <a:t>If attachment is not full formed and experienced from infancy then the Childs emotional development will be affected for the majority of their life. These individuals will become emotionally unstable and will have a small and weak amount of control over their emotions. Children will struggle adjusting to different types of environment, a rang of different emotions could be triggered depending on who is there, where they are. </a:t>
            </a:r>
          </a:p>
        </p:txBody>
      </p:sp>
    </p:spTree>
    <p:extLst>
      <p:ext uri="{BB962C8B-B14F-4D97-AF65-F5344CB8AC3E}">
        <p14:creationId xmlns:p14="http://schemas.microsoft.com/office/powerpoint/2010/main" val="12943075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5"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Shape 16">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9"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vert="horz" lIns="91440" tIns="45720" rIns="91440" bIns="45720" rtlCol="0" anchor="ctr">
            <a:normAutofit/>
          </a:bodyPr>
          <a:lstStyle/>
          <a:p>
            <a:r>
              <a:rPr lang="en-US" sz="3200">
                <a:solidFill>
                  <a:srgbClr val="EBEBEB"/>
                </a:solidFill>
              </a:rPr>
              <a:t>Children Local park. </a:t>
            </a:r>
          </a:p>
        </p:txBody>
      </p:sp>
      <p:sp>
        <p:nvSpPr>
          <p:cNvPr id="6" name="TextBox 5"/>
          <p:cNvSpPr txBox="1"/>
          <p:nvPr/>
        </p:nvSpPr>
        <p:spPr>
          <a:xfrm>
            <a:off x="5290077" y="437513"/>
            <a:ext cx="5502614" cy="5954325"/>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buFont typeface="Wingdings 3" charset="2"/>
              <a:buChar char=""/>
            </a:pPr>
            <a:r>
              <a:rPr lang="en-US" sz="1300">
                <a:solidFill>
                  <a:schemeClr val="tx1">
                    <a:lumMod val="75000"/>
                    <a:lumOff val="25000"/>
                  </a:schemeClr>
                </a:solidFill>
              </a:rPr>
              <a:t>A child’s emotions can be triggered easily depending on what environment they are set in, young children don’t have full control over their emotions at the early years as they are still learning and growing.  There are pros and cons about where emotional development can be fully reached by children,  for example, a park would enable a child to accuses a rang of different emotions depending on whom may be there, where they are,  and their relationship with the individuals that are in the same environment. </a:t>
            </a:r>
          </a:p>
          <a:p>
            <a:pPr>
              <a:lnSpc>
                <a:spcPct val="90000"/>
              </a:lnSpc>
              <a:spcBef>
                <a:spcPts val="1000"/>
              </a:spcBef>
              <a:buClr>
                <a:schemeClr val="accent1"/>
              </a:buClr>
              <a:buSzPct val="80000"/>
              <a:buFont typeface="Wingdings 3" charset="2"/>
              <a:buChar char=""/>
            </a:pPr>
            <a:endParaRPr lang="en-US" sz="130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300">
                <a:solidFill>
                  <a:schemeClr val="tx1">
                    <a:lumMod val="75000"/>
                    <a:lumOff val="25000"/>
                  </a:schemeClr>
                </a:solidFill>
              </a:rPr>
              <a:t>A local park for a young individual would enable a child to interact with other children of all ages, these children may also be ALN or ADHD. </a:t>
            </a:r>
          </a:p>
          <a:p>
            <a:pPr>
              <a:lnSpc>
                <a:spcPct val="90000"/>
              </a:lnSpc>
              <a:spcBef>
                <a:spcPts val="1000"/>
              </a:spcBef>
              <a:buClr>
                <a:schemeClr val="accent1"/>
              </a:buClr>
              <a:buSzPct val="80000"/>
              <a:buFont typeface="Wingdings 3" charset="2"/>
              <a:buChar char=""/>
            </a:pPr>
            <a:r>
              <a:rPr lang="en-US" sz="1300">
                <a:solidFill>
                  <a:schemeClr val="tx1">
                    <a:lumMod val="75000"/>
                    <a:lumOff val="25000"/>
                  </a:schemeClr>
                </a:solidFill>
              </a:rPr>
              <a:t>For children who are struggling with emotional development with this type of environment might get distressed when interacting with these children as they might not be aware of why they are acting the way they are, this could cause them confusion. However, spending time with young children that have additional learning needs or ADHD from a young age could make them more emotionally prepared and aware for future events such as interacting with them in schools and social groups. </a:t>
            </a:r>
          </a:p>
          <a:p>
            <a:pPr>
              <a:lnSpc>
                <a:spcPct val="90000"/>
              </a:lnSpc>
              <a:spcBef>
                <a:spcPts val="1000"/>
              </a:spcBef>
              <a:buClr>
                <a:schemeClr val="accent1"/>
              </a:buClr>
              <a:buSzPct val="80000"/>
              <a:buFont typeface="Wingdings 3" charset="2"/>
              <a:buChar char=""/>
            </a:pPr>
            <a:r>
              <a:rPr lang="en-US" sz="1300">
                <a:solidFill>
                  <a:schemeClr val="tx1">
                    <a:lumMod val="75000"/>
                    <a:lumOff val="25000"/>
                  </a:schemeClr>
                </a:solidFill>
              </a:rPr>
              <a:t>Socialising with children of all ages with a park have hardly any negative effects as it helps them discover things for themselves, as they interact with children they learn to share the equipment, ands activity's taking place. They learn empathy, if a child was to fall and hurt themselves the children in this environment might help and care for that child. </a:t>
            </a:r>
          </a:p>
          <a:p>
            <a:pPr>
              <a:lnSpc>
                <a:spcPct val="90000"/>
              </a:lnSpc>
              <a:spcBef>
                <a:spcPts val="1000"/>
              </a:spcBef>
              <a:buClr>
                <a:schemeClr val="accent1"/>
              </a:buClr>
              <a:buSzPct val="80000"/>
              <a:buFont typeface="Wingdings 3" charset="2"/>
              <a:buChar char=""/>
            </a:pPr>
            <a:endParaRPr lang="en-US" sz="1300">
              <a:solidFill>
                <a:schemeClr val="tx1">
                  <a:lumMod val="75000"/>
                  <a:lumOff val="25000"/>
                </a:schemeClr>
              </a:solidFill>
            </a:endParaRPr>
          </a:p>
        </p:txBody>
      </p:sp>
    </p:spTree>
    <p:extLst>
      <p:ext uri="{BB962C8B-B14F-4D97-AF65-F5344CB8AC3E}">
        <p14:creationId xmlns:p14="http://schemas.microsoft.com/office/powerpoint/2010/main" val="25982490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p:cNvSpPr txBox="1"/>
          <p:nvPr/>
        </p:nvSpPr>
        <p:spPr>
          <a:xfrm>
            <a:off x="1154955" y="2603500"/>
            <a:ext cx="3481054" cy="3416300"/>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buFont typeface="Wingdings 3" charset="2"/>
              <a:buChar char=""/>
            </a:pPr>
            <a:r>
              <a:rPr lang="en-US" sz="1200">
                <a:solidFill>
                  <a:schemeClr val="tx1">
                    <a:lumMod val="75000"/>
                    <a:lumOff val="25000"/>
                  </a:schemeClr>
                </a:solidFill>
              </a:rPr>
              <a:t>Children can become distressed and annoyed easily at this stage if the don’t feel comfortable in themselves. Children can become very emotional and distressed if they start to over heat or if they are cold. On a hot summers day within a park children could easily become tired due to the heat, running around, playing on the equipment, their emotions are heightened and this could effect their mood making them, upset, angry, adjitated.  </a:t>
            </a:r>
          </a:p>
          <a:p>
            <a:pPr>
              <a:lnSpc>
                <a:spcPct val="90000"/>
              </a:lnSpc>
              <a:spcBef>
                <a:spcPts val="1000"/>
              </a:spcBef>
              <a:buClr>
                <a:schemeClr val="accent1"/>
              </a:buClr>
              <a:buSzPct val="80000"/>
              <a:buFont typeface="Wingdings 3" charset="2"/>
              <a:buChar char=""/>
            </a:pPr>
            <a:r>
              <a:rPr lang="en-US" sz="1200">
                <a:solidFill>
                  <a:schemeClr val="tx1">
                    <a:lumMod val="75000"/>
                    <a:lumOff val="25000"/>
                  </a:schemeClr>
                </a:solidFill>
              </a:rPr>
              <a:t>The children might find it hard to take part in some activities if the weather is cold, and implying the same sort of emotions, they might feel sad or annoyed because they cant take part due to the weather.   </a:t>
            </a:r>
          </a:p>
        </p:txBody>
      </p:sp>
      <p:pic>
        <p:nvPicPr>
          <p:cNvPr id="1032" name="Picture 8" descr="What Do Happy Kids Have In Common? - VIX"/>
          <p:cNvPicPr>
            <a:picLocks noChangeAspect="1" noChangeArrowheads="1"/>
          </p:cNvPicPr>
          <p:nvPr/>
        </p:nvPicPr>
        <p:blipFill rotWithShape="1">
          <a:blip r:embed="rId2"/>
          <a:srcRect t="6966" r="3" b="3"/>
          <a:stretch/>
        </p:blipFill>
        <p:spPr bwMode="auto">
          <a:xfrm>
            <a:off x="4984956" y="2769213"/>
            <a:ext cx="2350326" cy="1454095"/>
          </a:xfrm>
          <a:prstGeom prst="roundRect">
            <a:avLst>
              <a:gd name="adj" fmla="val 1858"/>
            </a:avLst>
          </a:prstGeom>
          <a:noFill/>
          <a:effectLst>
            <a:outerShdw blurRad="50800" dist="50800" dir="5400000" algn="tl" rotWithShape="0">
              <a:srgbClr val="000000">
                <a:alpha val="43000"/>
              </a:srgbClr>
            </a:outerShdw>
          </a:effectLst>
        </p:spPr>
      </p:pic>
      <p:pic>
        <p:nvPicPr>
          <p:cNvPr id="1028" name="Picture 4" descr="The 11 best playgrounds in Essex to take your kids to - Essex Live"/>
          <p:cNvPicPr>
            <a:picLocks noChangeAspect="1" noChangeArrowheads="1"/>
          </p:cNvPicPr>
          <p:nvPr/>
        </p:nvPicPr>
        <p:blipFill rotWithShape="1">
          <a:blip r:embed="rId3"/>
          <a:srcRect t="6784" r="3" b="10728"/>
          <a:stretch/>
        </p:blipFill>
        <p:spPr bwMode="auto">
          <a:xfrm>
            <a:off x="4984956" y="4389019"/>
            <a:ext cx="2350326" cy="1454095"/>
          </a:xfrm>
          <a:prstGeom prst="roundRect">
            <a:avLst>
              <a:gd name="adj" fmla="val 1858"/>
            </a:avLst>
          </a:prstGeom>
          <a:noFill/>
          <a:effectLst>
            <a:outerShdw blurRad="50800" dist="50800" dir="5400000" algn="tl" rotWithShape="0">
              <a:srgbClr val="000000">
                <a:alpha val="43000"/>
              </a:srgbClr>
            </a:outerShdw>
          </a:effectLst>
        </p:spPr>
      </p:pic>
      <p:pic>
        <p:nvPicPr>
          <p:cNvPr id="1030" name="Picture 6" descr="Ask Dr. Gurian: Is it wrong to tell your child &quot;Stop crying ..."/>
          <p:cNvPicPr>
            <a:picLocks noChangeAspect="1" noChangeArrowheads="1"/>
          </p:cNvPicPr>
          <p:nvPr/>
        </p:nvPicPr>
        <p:blipFill rotWithShape="1">
          <a:blip r:embed="rId4"/>
          <a:srcRect l="11774" r="9372" b="-3"/>
          <a:stretch/>
        </p:blipFill>
        <p:spPr bwMode="auto">
          <a:xfrm>
            <a:off x="7493420" y="2769212"/>
            <a:ext cx="3650338" cy="3073902"/>
          </a:xfrm>
          <a:prstGeom prst="roundRect">
            <a:avLst>
              <a:gd name="adj" fmla="val 1858"/>
            </a:avLst>
          </a:prstGeom>
          <a:noFill/>
          <a:effectLst>
            <a:outerShdw blurRad="50800" dist="50800" dir="5400000" algn="tl" rotWithShape="0">
              <a:srgbClr val="000000">
                <a:alpha val="43000"/>
              </a:srgbClr>
            </a:outerShdw>
          </a:effectLst>
        </p:spPr>
      </p:pic>
      <p:sp>
        <p:nvSpPr>
          <p:cNvPr id="1026" name="AutoShape 2" descr="The 11 best playgrounds in Essex to take your kids to - Essex Live"/>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0523778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4"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Shape 15">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8"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vert="horz" lIns="91440" tIns="45720" rIns="91440" bIns="45720" rtlCol="0" anchor="ctr">
            <a:normAutofit/>
          </a:bodyPr>
          <a:lstStyle/>
          <a:p>
            <a:r>
              <a:rPr lang="en-US" sz="3200">
                <a:solidFill>
                  <a:srgbClr val="EBEBEB"/>
                </a:solidFill>
              </a:rPr>
              <a:t>Conclusion</a:t>
            </a:r>
          </a:p>
        </p:txBody>
      </p:sp>
      <p:sp>
        <p:nvSpPr>
          <p:cNvPr id="5" name="TextBox 4"/>
          <p:cNvSpPr txBox="1"/>
          <p:nvPr/>
        </p:nvSpPr>
        <p:spPr>
          <a:xfrm>
            <a:off x="5290077" y="437513"/>
            <a:ext cx="5502614" cy="5954325"/>
          </a:xfrm>
          <a:prstGeom prst="rect">
            <a:avLst/>
          </a:prstGeom>
        </p:spPr>
        <p:txBody>
          <a:bodyPr vert="horz" lIns="91440" tIns="45720" rIns="91440" bIns="45720" rtlCol="0" anchor="ctr">
            <a:normAutofit/>
          </a:bodyPr>
          <a:lstStyle/>
          <a:p>
            <a:pPr>
              <a:spcBef>
                <a:spcPts val="1000"/>
              </a:spcBef>
              <a:buClr>
                <a:schemeClr val="accent1"/>
              </a:buClr>
              <a:buSzPct val="80000"/>
              <a:buFont typeface="Wingdings 3" charset="2"/>
              <a:buChar char=""/>
            </a:pPr>
            <a:r>
              <a:rPr lang="en-US" sz="2000">
                <a:solidFill>
                  <a:schemeClr val="tx1">
                    <a:lumMod val="75000"/>
                    <a:lumOff val="25000"/>
                  </a:schemeClr>
                </a:solidFill>
              </a:rPr>
              <a:t>In conclusion of our research as a group, we all found a particular environment could affect a child’s area of development. By gathering evidence of theorists and information from different sources,  all three different areas of development  would be affected by environment in different ways, regarding on what activities were taken place, whom may have been there, the nature surrounding them.</a:t>
            </a:r>
          </a:p>
        </p:txBody>
      </p:sp>
    </p:spTree>
    <p:extLst>
      <p:ext uri="{BB962C8B-B14F-4D97-AF65-F5344CB8AC3E}">
        <p14:creationId xmlns:p14="http://schemas.microsoft.com/office/powerpoint/2010/main" val="29076366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Content Placeholder 2"/>
          <p:cNvSpPr>
            <a:spLocks noGrp="1"/>
          </p:cNvSpPr>
          <p:nvPr>
            <p:ph sz="quarter" idx="1"/>
          </p:nvPr>
        </p:nvSpPr>
        <p:spPr/>
        <p:txBody>
          <a:bodyPr>
            <a:normAutofit fontScale="77500" lnSpcReduction="20000"/>
          </a:bodyPr>
          <a:lstStyle/>
          <a:p>
            <a:r>
              <a:rPr lang="en-GB" sz="1600" dirty="0"/>
              <a:t>Help Me Grow, What is Social and Emotional Development, </a:t>
            </a:r>
            <a:r>
              <a:rPr lang="en-GB" sz="1600" dirty="0">
                <a:hlinkClick r:id="rId2"/>
              </a:rPr>
              <a:t>http://helpmegrowmn.org/HMG/HelpfulRes/Articles/WhatSocialDev/index.html</a:t>
            </a:r>
            <a:endParaRPr lang="en-GB" sz="1600" dirty="0"/>
          </a:p>
          <a:p>
            <a:endParaRPr lang="en-GB" sz="1600" dirty="0"/>
          </a:p>
          <a:p>
            <a:r>
              <a:rPr lang="en-GB" sz="1600" dirty="0"/>
              <a:t>Suzan Van </a:t>
            </a:r>
            <a:r>
              <a:rPr lang="en-GB" sz="1600" dirty="0" err="1"/>
              <a:t>Dijken</a:t>
            </a:r>
            <a:r>
              <a:rPr lang="en-GB" sz="1600" dirty="0"/>
              <a:t>, (2019 updated 2020), John </a:t>
            </a:r>
            <a:r>
              <a:rPr lang="en-GB" sz="1600" dirty="0" err="1"/>
              <a:t>Bowlby</a:t>
            </a:r>
            <a:r>
              <a:rPr lang="en-GB" sz="1600" dirty="0"/>
              <a:t>, British Developmental Psychologist and Psychiatrist, Britannica,</a:t>
            </a:r>
            <a:r>
              <a:rPr lang="en-GB" sz="1600" dirty="0">
                <a:hlinkClick r:id="rId3"/>
              </a:rPr>
              <a:t>  https://www.britannica.com/biography/John-Bowlby</a:t>
            </a:r>
            <a:endParaRPr lang="en-GB" sz="1600" dirty="0"/>
          </a:p>
          <a:p>
            <a:endParaRPr lang="en-GB" sz="1600" dirty="0"/>
          </a:p>
          <a:p>
            <a:r>
              <a:rPr lang="en-GB" sz="1600" dirty="0"/>
              <a:t>David L. “Attachment Theory (</a:t>
            </a:r>
            <a:r>
              <a:rPr lang="en-GB" sz="1600" dirty="0" err="1"/>
              <a:t>bowlby</a:t>
            </a:r>
            <a:r>
              <a:rPr lang="en-GB" sz="1600" dirty="0"/>
              <a:t>)” in learning Theories. January 24 (2016)  </a:t>
            </a:r>
            <a:r>
              <a:rPr lang="en-GB" sz="1600" dirty="0">
                <a:hlinkClick r:id="rId4"/>
              </a:rPr>
              <a:t>https://www.learning-theories.com/attachment-theory-bowlby.html</a:t>
            </a:r>
            <a:r>
              <a:rPr lang="en-GB" sz="1600" dirty="0"/>
              <a:t>.</a:t>
            </a:r>
          </a:p>
          <a:p>
            <a:endParaRPr lang="en-GB" sz="1600" dirty="0"/>
          </a:p>
          <a:p>
            <a:r>
              <a:rPr lang="en-GB" sz="1600" dirty="0"/>
              <a:t>Saul McLeod (2017), Bowlby’s </a:t>
            </a:r>
            <a:r>
              <a:rPr lang="en-GB" sz="1600" dirty="0" err="1"/>
              <a:t>Attachmnet</a:t>
            </a:r>
            <a:r>
              <a:rPr lang="en-GB" sz="1600" dirty="0"/>
              <a:t> Theory, Simply Psychology, </a:t>
            </a:r>
            <a:r>
              <a:rPr lang="en-GB" sz="1600" dirty="0">
                <a:hlinkClick r:id="rId5"/>
              </a:rPr>
              <a:t>https://www.simplypsychology.org/bowlby.html</a:t>
            </a:r>
            <a:r>
              <a:rPr lang="en-GB" sz="1600" dirty="0"/>
              <a:t> </a:t>
            </a:r>
          </a:p>
          <a:p>
            <a:endParaRPr lang="en-GB" sz="1600" dirty="0"/>
          </a:p>
          <a:p>
            <a:r>
              <a:rPr lang="en-GB" sz="1600" dirty="0"/>
              <a:t>Playtime by fawns, seven benefits of outdoor play for children, </a:t>
            </a:r>
            <a:r>
              <a:rPr lang="en-GB" sz="1600" dirty="0">
                <a:hlinkClick r:id="rId6"/>
              </a:rPr>
              <a:t>https://www.fawns.co.uk/blog-posts/seven-benefits-outdoor-play-children/</a:t>
            </a:r>
            <a:endParaRPr lang="en-GB" sz="1600" dirty="0"/>
          </a:p>
        </p:txBody>
      </p:sp>
    </p:spTree>
    <p:extLst>
      <p:ext uri="{BB962C8B-B14F-4D97-AF65-F5344CB8AC3E}">
        <p14:creationId xmlns:p14="http://schemas.microsoft.com/office/powerpoint/2010/main" val="33831775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3634</Words>
  <Application>Microsoft Macintosh PowerPoint</Application>
  <PresentationFormat>Widescreen</PresentationFormat>
  <Paragraphs>117</Paragraphs>
  <Slides>25</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Century Gothic</vt:lpstr>
      <vt:lpstr>Wingdings 3</vt:lpstr>
      <vt:lpstr>Ion Boardroom</vt:lpstr>
      <vt:lpstr>Child Development.</vt:lpstr>
      <vt:lpstr>Introduction- </vt:lpstr>
      <vt:lpstr>Physical Development.</vt:lpstr>
      <vt:lpstr>What is physical development?</vt:lpstr>
      <vt:lpstr>Motor Skills.</vt:lpstr>
      <vt:lpstr>Piaget Stages-</vt:lpstr>
      <vt:lpstr>Environment-</vt:lpstr>
      <vt:lpstr>Conclusion-</vt:lpstr>
      <vt:lpstr>References-</vt:lpstr>
      <vt:lpstr>Social Development </vt:lpstr>
      <vt:lpstr>What is social development ?</vt:lpstr>
      <vt:lpstr>Erickson's Eight stages of development </vt:lpstr>
      <vt:lpstr>About Erickson's eight stages </vt:lpstr>
      <vt:lpstr>Social development theory (Lev Vygotsky)</vt:lpstr>
      <vt:lpstr>How a environment effects a child's social development </vt:lpstr>
      <vt:lpstr>References </vt:lpstr>
      <vt:lpstr>Emotional development</vt:lpstr>
      <vt:lpstr>PowerPoint Presentation</vt:lpstr>
      <vt:lpstr>John Bowlby’s attachment theory </vt:lpstr>
      <vt:lpstr>Some main points of the theory  </vt:lpstr>
      <vt:lpstr>PowerPoint Presentation</vt:lpstr>
      <vt:lpstr>Children Local park. </vt:lpstr>
      <vt:lpstr>PowerPoint Presentation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 Development.</dc:title>
  <dc:creator>Nia Bowen</dc:creator>
  <cp:lastModifiedBy>Nia Bowen</cp:lastModifiedBy>
  <cp:revision>2</cp:revision>
  <dcterms:created xsi:type="dcterms:W3CDTF">2020-04-21T11:16:04Z</dcterms:created>
  <dcterms:modified xsi:type="dcterms:W3CDTF">2020-04-21T12:00:29Z</dcterms:modified>
</cp:coreProperties>
</file>