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FD3AA1-18B1-ED58-5312-CEF2C9AF815D}" v="84" dt="2026-02-14T21:50:47.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3c799818380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3c799818380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c799818380_0_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c799818380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The human capital theory highlights that the workforce of an organisation needs to be catered in importance with the capital of the organisation. An organisational performance can be regulated with the help of the initiatives undertaken by the HR  managers of an organisation. The recruitment process carried out by the HR  is not administrative in nature but a strategic way to acquire resources. The HR  initiatives play a severely important role in determining how far organisations will be able to earn the competitive edge in the market.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c799818380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c799818380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cultural diversity practised within the Hilton hotels of the UK  are the strong suits of the organisation. The organisation focuses on the fact that Hilton hotels can be able to earn a competitive edge in the market with the help of focus on the customer satisfaction level (</a:t>
            </a:r>
            <a:r>
              <a:rPr lang="en-GB" sz="1200">
                <a:solidFill>
                  <a:srgbClr val="222222"/>
                </a:solidFill>
                <a:highlight>
                  <a:srgbClr val="FFFFFF"/>
                </a:highlight>
                <a:latin typeface="Times New Roman"/>
                <a:ea typeface="Times New Roman"/>
                <a:cs typeface="Times New Roman"/>
                <a:sym typeface="Times New Roman"/>
              </a:rPr>
              <a:t>Derowitsch </a:t>
            </a:r>
            <a:r>
              <a:rPr lang="en-GB" sz="1200" i="1">
                <a:solidFill>
                  <a:srgbClr val="222222"/>
                </a:solidFill>
                <a:highlight>
                  <a:srgbClr val="FFFFFF"/>
                </a:highlight>
                <a:latin typeface="Times New Roman"/>
                <a:ea typeface="Times New Roman"/>
                <a:cs typeface="Times New Roman"/>
                <a:sym typeface="Times New Roman"/>
              </a:rPr>
              <a:t>et al.,</a:t>
            </a:r>
            <a:r>
              <a:rPr lang="en-GB" sz="1200">
                <a:solidFill>
                  <a:srgbClr val="222222"/>
                </a:solidFill>
                <a:highlight>
                  <a:srgbClr val="FFFFFF"/>
                </a:highlight>
                <a:latin typeface="Times New Roman"/>
                <a:ea typeface="Times New Roman"/>
                <a:cs typeface="Times New Roman"/>
                <a:sym typeface="Times New Roman"/>
              </a:rPr>
              <a:t> 2025)</a:t>
            </a:r>
            <a:r>
              <a:rPr lang="en-GB" sz="1200">
                <a:solidFill>
                  <a:schemeClr val="dk1"/>
                </a:solidFill>
                <a:latin typeface="Times New Roman"/>
                <a:ea typeface="Times New Roman"/>
                <a:cs typeface="Times New Roman"/>
                <a:sym typeface="Times New Roman"/>
              </a:rPr>
              <a:t>. Through a service driven culture practiced within the organisation, the Hilton groups of the hotels have been staying in the competitive field for a longer time period. The reputation of the organisation is built on the  service deliverables that the organisation aims to provide to  the customers. However, in order to make sure that the service deliverables are actually effective, it is required that the employees are being provided with the proper training and development process.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c799818380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c799818380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A front-line officer supervisor in an organisation often works as the responsibility-bearing individual within the organisation. An organisation, especially in the hospitality sector, is largely dependent on the front-of-house supervisor (</a:t>
            </a:r>
            <a:r>
              <a:rPr lang="en-GB" sz="1200">
                <a:solidFill>
                  <a:srgbClr val="222222"/>
                </a:solidFill>
                <a:highlight>
                  <a:srgbClr val="FFFFFF"/>
                </a:highlight>
                <a:latin typeface="Times New Roman"/>
                <a:ea typeface="Times New Roman"/>
                <a:cs typeface="Times New Roman"/>
                <a:sym typeface="Times New Roman"/>
              </a:rPr>
              <a:t>Gouda, 2025)</a:t>
            </a:r>
            <a:r>
              <a:rPr lang="en-GB" sz="1200">
                <a:solidFill>
                  <a:srgbClr val="0E101A"/>
                </a:solidFill>
                <a:latin typeface="Times New Roman"/>
                <a:ea typeface="Times New Roman"/>
                <a:cs typeface="Times New Roman"/>
                <a:sym typeface="Times New Roman"/>
              </a:rPr>
              <a:t>. A supervisor is responsible for managing the grievances of the customers and also enables the management of a team under its control. Customers directly reflect their grievances to a front officer supervisor. The team members, dealing with the customers, rely on the front officer in getting the necessary training and development for the entire reputation building of the organisation.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c799818380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c799818380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The recruitment process is a severely important process in any organisation. The competitive edge of an organisation is highly reliant on how far the team members are actually performing within the organisation. It largely relied on the fact that HRs are skilled at selecting the correct team members for their organisation. Scientific management theory states that recruitment must be varied on the basis of the task involved in the process of recruitment. In order to recruit the correct team members, the analysis of the job role is very significant. Without a significant analysis, it is evident that there will be ambiguity in the entire process of recruitment.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c799818380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c799818380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A front office supervisor is an extremely complex structure of job role. The front office supervisor would not only have to cater to his own activities   but also be responsible for the activities of the other activities of others. The front office supervisor would have to maintain equality and refrain from the bias, as well. The Equality Act 2010 states that no discrimination of the guests or customers should be carried out on the basis of any race, colour, creed or any other factors. The supervisor would have to make sure that no individual is being under scrutiny due to its diversity or different practices.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c799818380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c799818380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Recruitment and selection methods are different as per the differences in the needs of the job portals and requirements. Generally, the two kinds of recruitment include internal recruitment and external recruitment. The psychological contract theory states that internal recruitment often works as a possible motivational triggering point for individuals working in the organisation for a long time period. The recruitment is basically conditioned based on the kinds of job roles that are actually available for an organisation. In an organisation, the most common tools that are used in the interviews are structured interviews, psychometric testing, assessment centres and behavioural interviews. In the hospitality sector, the interview-based selection process would highlight the kind of politeness and kindness that are required to manage the customers of an organisation.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c799818380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c799818380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In the hospitality sector, the employees need to be trained on a regular basis to understand how the satisfaction of the customers is maintained. The performance management cycle enables that training should be provided on the basis of three different levels that include organisational, task-related and individual needs-oriented. The training provision would help in ensuring that the overall performance in the hospital sectors would be improved and customer satisfaction would increase, as well.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c799818380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c799818380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The learning and training process involves self-growth. I feel that if I am provided with effective training in my job role, I will be able to improve my skills and acquire new knowledge, as well. I feel that the training also acts as a motivational factor for the team members. As per the Humanism theory, it could be stated that the training would help an individual to remain engaged and loyal towards the organisation and render better services. </a:t>
            </a:r>
            <a:endParaRPr sz="1200">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c799818380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3c799818380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In the case of a front office supervisor, it could be stated that on job training is the most feasible  training and learning procedure. Through the on job  training process, it is evident that the individual will get hands on the real life experiences of the job. The on job training will provide a detailed understanding of the fact that how the customer grievances will be handled and managed (</a:t>
            </a:r>
            <a:r>
              <a:rPr lang="en-GB" sz="1000">
                <a:solidFill>
                  <a:srgbClr val="222222"/>
                </a:solidFill>
                <a:highlight>
                  <a:srgbClr val="FFFFFF"/>
                </a:highlight>
              </a:rPr>
              <a:t>Wesonga and Van Der Westhuizen, 2024)</a:t>
            </a:r>
            <a:r>
              <a:rPr lang="en-GB" sz="1200">
                <a:solidFill>
                  <a:srgbClr val="222222"/>
                </a:solidFill>
                <a:latin typeface="Times New Roman"/>
                <a:ea typeface="Times New Roman"/>
                <a:cs typeface="Times New Roman"/>
                <a:sym typeface="Times New Roman"/>
              </a:rPr>
              <a:t>. The on job training process will also help in mitigating the cost problems faced due to the excessive training and learning sessions. The social learning theory states that the adoption of the learning process will be much more viable and effective if the individuals are provided with the opportunity to learn in a social context.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3c799818380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3c799818380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Provision of training is not a limited phase. After the provision of training, it needs to be catered whether the training is bringing any fruitful value. In the case of any hospitality sector, it could be stated that the training process must bring results through satisfied clients and consumer relationship building (</a:t>
            </a:r>
            <a:r>
              <a:rPr lang="en-GB" sz="1000">
                <a:solidFill>
                  <a:srgbClr val="222222"/>
                </a:solidFill>
                <a:highlight>
                  <a:srgbClr val="FFFFFF"/>
                </a:highlight>
              </a:rPr>
              <a:t>Hudson and Hudson, 2025)</a:t>
            </a:r>
            <a:r>
              <a:rPr lang="en-GB" sz="1200">
                <a:solidFill>
                  <a:srgbClr val="222222"/>
                </a:solidFill>
                <a:latin typeface="Times New Roman"/>
                <a:ea typeface="Times New Roman"/>
                <a:cs typeface="Times New Roman"/>
                <a:sym typeface="Times New Roman"/>
              </a:rPr>
              <a:t>. The training needs to be monitored and waited for feedback so that the actual change in these performances can be  highlighted through the satisfaction levels provided to the customer from the front of the brand image. However, reaction based evaluation might not give the best results because of the presence of bias and partiality.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c799818380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3c799818380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Sustainable business performances can only be carried out if there is an ethical and fair  practice of the  operations. In the hospitality sectors, people from across the globe visit hotels. Therefore, welcoming of their nature and practicing clean business helps in earning a competitive edge to the organisation. Customers will tend to come back to those organisations who are respectable towards their culture and practices. In order to respect the different cultures, the team members should also cater to the cultural beliefs and for that reason they should be provided with the necessary training and learning process. </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c799818380_0_1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c799818380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rgbClr val="222222"/>
                </a:solidFill>
                <a:latin typeface="Times New Roman"/>
                <a:ea typeface="Times New Roman"/>
                <a:cs typeface="Times New Roman"/>
                <a:sym typeface="Times New Roman"/>
              </a:rPr>
              <a:t>In conclusion, it could be stated that the report highlights the strategic recruitment procesd based on the HRM  policies for the selected role of Front Officer Supervisor. The reptrt has been concluded on the basis of how the recruitment process can be improved to make a strategic fit of operations. </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c799818380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c799818380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c799818380_0_1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c799818380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mIhYrP3iD8cC4bdtYR4v7kgwSqQNdiicBXja0bZRWNg/edit?tab=t.0#heading=h.xkq4ptlh8svl" TargetMode="External"/><Relationship Id="rId13" Type="http://schemas.openxmlformats.org/officeDocument/2006/relationships/hyperlink" Target="https://docs.google.com/document/d/1mIhYrP3iD8cC4bdtYR4v7kgwSqQNdiicBXja0bZRWNg/edit?tab=t.0#heading=h.xrs4qptymvwd" TargetMode="External"/><Relationship Id="rId3" Type="http://schemas.openxmlformats.org/officeDocument/2006/relationships/hyperlink" Target="https://docs.google.com/document/d/1mIhYrP3iD8cC4bdtYR4v7kgwSqQNdiicBXja0bZRWNg/edit?tab=t.0#heading=h.l34mmc6owl4q" TargetMode="External"/><Relationship Id="rId7" Type="http://schemas.openxmlformats.org/officeDocument/2006/relationships/hyperlink" Target="https://docs.google.com/document/d/1mIhYrP3iD8cC4bdtYR4v7kgwSqQNdiicBXja0bZRWNg/edit?tab=t.0#heading=h.w1x9ktet8ixz" TargetMode="External"/><Relationship Id="rId12" Type="http://schemas.openxmlformats.org/officeDocument/2006/relationships/hyperlink" Target="https://docs.google.com/document/d/1mIhYrP3iD8cC4bdtYR4v7kgwSqQNdiicBXja0bZRWNg/edit?tab=t.0#heading=h.ql9q0f1wkzke" TargetMode="External"/><Relationship Id="rId2" Type="http://schemas.openxmlformats.org/officeDocument/2006/relationships/notesSlide" Target="../notesSlides/notesSlide2.xml"/><Relationship Id="rId16" Type="http://schemas.openxmlformats.org/officeDocument/2006/relationships/hyperlink" Target="https://docs.google.com/document/d/1mIhYrP3iD8cC4bdtYR4v7kgwSqQNdiicBXja0bZRWNg/edit?tab=t.0#heading=h.rouovnnsegnd" TargetMode="External"/><Relationship Id="rId1" Type="http://schemas.openxmlformats.org/officeDocument/2006/relationships/slideLayout" Target="../slideLayouts/slideLayout3.xml"/><Relationship Id="rId6" Type="http://schemas.openxmlformats.org/officeDocument/2006/relationships/hyperlink" Target="https://docs.google.com/document/d/1mIhYrP3iD8cC4bdtYR4v7kgwSqQNdiicBXja0bZRWNg/edit?tab=t.0#heading=h.cnkrepk67aiq" TargetMode="External"/><Relationship Id="rId11" Type="http://schemas.openxmlformats.org/officeDocument/2006/relationships/hyperlink" Target="https://docs.google.com/document/d/1mIhYrP3iD8cC4bdtYR4v7kgwSqQNdiicBXja0bZRWNg/edit?tab=t.0#heading=h.gvbrixb3ioej" TargetMode="External"/><Relationship Id="rId5" Type="http://schemas.openxmlformats.org/officeDocument/2006/relationships/hyperlink" Target="https://docs.google.com/document/d/1mIhYrP3iD8cC4bdtYR4v7kgwSqQNdiicBXja0bZRWNg/edit?tab=t.0#heading=h.ug7j2u1vdtgq" TargetMode="External"/><Relationship Id="rId15" Type="http://schemas.openxmlformats.org/officeDocument/2006/relationships/hyperlink" Target="https://docs.google.com/document/d/1mIhYrP3iD8cC4bdtYR4v7kgwSqQNdiicBXja0bZRWNg/edit?tab=t.0#heading=h.ocad2wnl4711" TargetMode="External"/><Relationship Id="rId10" Type="http://schemas.openxmlformats.org/officeDocument/2006/relationships/hyperlink" Target="https://docs.google.com/document/d/1mIhYrP3iD8cC4bdtYR4v7kgwSqQNdiicBXja0bZRWNg/edit?tab=t.0#heading=h.q06xxfy385u7" TargetMode="External"/><Relationship Id="rId4" Type="http://schemas.openxmlformats.org/officeDocument/2006/relationships/hyperlink" Target="https://docs.google.com/document/d/1mIhYrP3iD8cC4bdtYR4v7kgwSqQNdiicBXja0bZRWNg/edit?tab=t.0#heading=h.cghuaphmmbqw" TargetMode="External"/><Relationship Id="rId9" Type="http://schemas.openxmlformats.org/officeDocument/2006/relationships/hyperlink" Target="https://docs.google.com/document/d/1mIhYrP3iD8cC4bdtYR4v7kgwSqQNdiicBXja0bZRWNg/edit?tab=t.0#heading=h.zgelf4x72rkg" TargetMode="External"/><Relationship Id="rId14" Type="http://schemas.openxmlformats.org/officeDocument/2006/relationships/hyperlink" Target="https://docs.google.com/document/d/1mIhYrP3iD8cC4bdtYR4v7kgwSqQNdiicBXja0bZRWNg/edit?tab=t.0#heading=h.vpy2mro1jdk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torrossa.com/it/resources/an/5996715" TargetMode="External"/><Relationship Id="rId3" Type="http://schemas.openxmlformats.org/officeDocument/2006/relationships/hyperlink" Target="http://publications.afropolitanjournals.com/index.php/ajmbr/article/view/376" TargetMode="External"/><Relationship Id="rId7" Type="http://schemas.openxmlformats.org/officeDocument/2006/relationships/hyperlink" Target="http://journal.eu-jr.eu/social/article/view/3342"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eprint.prasupub.org/id/eprint/21/" TargetMode="External"/><Relationship Id="rId5" Type="http://schemas.openxmlformats.org/officeDocument/2006/relationships/hyperlink" Target="https://www.taylorfrancis.com/chapters/edit/10.4324/9781003316718-22/contemporary-behaviourism-blackman" TargetMode="External"/><Relationship Id="rId4" Type="http://schemas.openxmlformats.org/officeDocument/2006/relationships/hyperlink" Target="https://digitalcommons.unl.edu/honorstheses/79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3"/>
          <p:cNvSpPr txBox="1">
            <a:spLocks noGrp="1"/>
          </p:cNvSpPr>
          <p:nvPr>
            <p:ph type="ctrTitle"/>
          </p:nvPr>
        </p:nvSpPr>
        <p:spPr>
          <a:xfrm>
            <a:off x="611521" y="1322450"/>
            <a:ext cx="7688100" cy="1664700"/>
          </a:xfrm>
          <a:prstGeom prst="rect">
            <a:avLst/>
          </a:prstGeom>
        </p:spPr>
        <p:txBody>
          <a:bodyPr spcFirstLastPara="1" wrap="square" lIns="91425" tIns="91425" rIns="91425" bIns="91425" anchor="t" anchorCtr="0">
            <a:normAutofit fontScale="90000"/>
          </a:bodyPr>
          <a:lstStyle/>
          <a:p>
            <a:pPr marL="0" lvl="0" indent="0" algn="ctr" rtl="0">
              <a:spcBef>
                <a:spcPts val="600"/>
              </a:spcBef>
              <a:spcAft>
                <a:spcPts val="0"/>
              </a:spcAft>
              <a:buNone/>
            </a:pPr>
            <a:r>
              <a:rPr lang="en-GB" sz="2300" dirty="0">
                <a:solidFill>
                  <a:srgbClr val="000000"/>
                </a:solidFill>
                <a:latin typeface="Times New Roman"/>
                <a:ea typeface="Times New Roman"/>
                <a:cs typeface="Times New Roman"/>
                <a:sym typeface="Times New Roman"/>
              </a:rPr>
              <a:t>LEVEL 5 ASSESSMENT SPECIFICATION</a:t>
            </a:r>
            <a:endParaRPr sz="2300" dirty="0">
              <a:solidFill>
                <a:srgbClr val="000000"/>
              </a:solidFill>
              <a:latin typeface="Times New Roman"/>
              <a:ea typeface="Times New Roman"/>
              <a:cs typeface="Times New Roman"/>
              <a:sym typeface="Times New Roman"/>
            </a:endParaRPr>
          </a:p>
          <a:p>
            <a:pPr marL="0" lvl="0" indent="0" algn="ctr" rtl="0">
              <a:spcBef>
                <a:spcPts val="600"/>
              </a:spcBef>
              <a:spcAft>
                <a:spcPts val="0"/>
              </a:spcAft>
              <a:buNone/>
            </a:pPr>
            <a:r>
              <a:rPr lang="en-GB" sz="2300" dirty="0">
                <a:solidFill>
                  <a:srgbClr val="000000"/>
                </a:solidFill>
                <a:latin typeface="Times New Roman"/>
                <a:ea typeface="Times New Roman"/>
                <a:cs typeface="Times New Roman"/>
                <a:sym typeface="Times New Roman"/>
              </a:rPr>
              <a:t>Module code:</a:t>
            </a:r>
            <a:endParaRPr sz="2300" dirty="0">
              <a:solidFill>
                <a:srgbClr val="000000"/>
              </a:solidFill>
              <a:latin typeface="Times New Roman"/>
              <a:ea typeface="Times New Roman"/>
              <a:cs typeface="Times New Roman"/>
              <a:sym typeface="Times New Roman"/>
            </a:endParaRPr>
          </a:p>
          <a:p>
            <a:pPr lvl="0" algn="ctr">
              <a:spcBef>
                <a:spcPts val="600"/>
              </a:spcBef>
            </a:pPr>
            <a:r>
              <a:rPr lang="en-GB" sz="2300" dirty="0">
                <a:solidFill>
                  <a:srgbClr val="000000"/>
                </a:solidFill>
                <a:latin typeface="Times New Roman"/>
                <a:ea typeface="Times New Roman"/>
                <a:cs typeface="Times New Roman"/>
                <a:sym typeface="Times New Roman"/>
              </a:rPr>
              <a:t>LM5002</a:t>
            </a:r>
            <a:br>
              <a:rPr lang="en-GB" sz="2300" dirty="0">
                <a:solidFill>
                  <a:srgbClr val="000000"/>
                </a:solidFill>
                <a:latin typeface="Times New Roman"/>
                <a:ea typeface="Times New Roman"/>
                <a:cs typeface="Times New Roman"/>
                <a:sym typeface="Times New Roman"/>
              </a:rPr>
            </a:br>
            <a:r>
              <a:rPr lang="en-GB" sz="2300" dirty="0">
                <a:solidFill>
                  <a:srgbClr val="000000"/>
                </a:solidFill>
                <a:latin typeface="Times New Roman"/>
                <a:ea typeface="Times New Roman"/>
                <a:cs typeface="Times New Roman"/>
                <a:sym typeface="Times New Roman"/>
              </a:rPr>
              <a:t>Topic: </a:t>
            </a:r>
            <a:r>
              <a:rPr lang="en-US" sz="2300" dirty="0">
                <a:solidFill>
                  <a:srgbClr val="000000"/>
                </a:solidFill>
                <a:latin typeface="Times New Roman"/>
                <a:ea typeface="Times New Roman"/>
                <a:cs typeface="Times New Roman"/>
                <a:sym typeface="Times New Roman"/>
              </a:rPr>
              <a:t>Recruitment &amp; Development Strategy for Front Officer Supervisor</a:t>
            </a:r>
            <a:endParaRPr sz="2300" dirty="0">
              <a:solidFill>
                <a:srgbClr val="000000"/>
              </a:solidFill>
              <a:latin typeface="Times New Roman"/>
              <a:ea typeface="Times New Roman"/>
              <a:cs typeface="Times New Roman"/>
              <a:sym typeface="Times New Roman"/>
            </a:endParaRPr>
          </a:p>
          <a:p>
            <a:pPr marL="0" lvl="0" indent="0" algn="ctr" rtl="0">
              <a:spcBef>
                <a:spcPts val="600"/>
              </a:spcBef>
              <a:spcAft>
                <a:spcPts val="0"/>
              </a:spcAft>
              <a:buNone/>
            </a:pPr>
            <a:r>
              <a:rPr lang="en-GB" sz="2200">
                <a:solidFill>
                  <a:srgbClr val="000000"/>
                </a:solidFill>
                <a:latin typeface="Times New Roman"/>
                <a:ea typeface="Times New Roman"/>
                <a:cs typeface="Times New Roman"/>
                <a:sym typeface="Times New Roman"/>
              </a:rPr>
              <a:t>Component 1- Individual Presentation </a:t>
            </a:r>
            <a:endParaRPr sz="2222" dirty="0">
              <a:solidFill>
                <a:srgbClr val="000000"/>
              </a:solidFill>
              <a:latin typeface="Times New Roman"/>
              <a:ea typeface="Times New Roman"/>
              <a:cs typeface="Times New Roman"/>
              <a:sym typeface="Times New Roman"/>
            </a:endParaRPr>
          </a:p>
          <a:p>
            <a:pPr algn="ctr">
              <a:spcBef>
                <a:spcPts val="800"/>
              </a:spcBef>
            </a:pPr>
            <a:r>
              <a:rPr lang="en-GB" sz="2300" dirty="0">
                <a:solidFill>
                  <a:srgbClr val="000000"/>
                </a:solidFill>
                <a:latin typeface="Times New Roman"/>
                <a:ea typeface="Times New Roman"/>
                <a:cs typeface="Times New Roman"/>
              </a:rPr>
              <a:t>Student Name: Roxana </a:t>
            </a:r>
            <a:r>
              <a:rPr lang="en-GB" sz="2300" dirty="0" err="1">
                <a:solidFill>
                  <a:srgbClr val="000000"/>
                </a:solidFill>
                <a:latin typeface="Times New Roman"/>
                <a:ea typeface="Times New Roman"/>
                <a:cs typeface="Times New Roman"/>
              </a:rPr>
              <a:t>Tincuta</a:t>
            </a:r>
            <a:r>
              <a:rPr lang="en-GB" sz="2300">
                <a:solidFill>
                  <a:srgbClr val="000000"/>
                </a:solidFill>
                <a:latin typeface="Times New Roman"/>
                <a:ea typeface="Times New Roman"/>
                <a:cs typeface="Times New Roman"/>
              </a:rPr>
              <a:t> Irimia</a:t>
            </a:r>
            <a:endParaRPr sz="2300" dirty="0">
              <a:solidFill>
                <a:srgbClr val="000000"/>
              </a:solidFill>
              <a:latin typeface="Times New Roman"/>
              <a:ea typeface="Times New Roman"/>
              <a:cs typeface="Times New Roman"/>
              <a:sym typeface="Times New Roman"/>
            </a:endParaRPr>
          </a:p>
          <a:p>
            <a:pPr algn="ctr">
              <a:spcBef>
                <a:spcPts val="600"/>
              </a:spcBef>
            </a:pPr>
            <a:r>
              <a:rPr lang="en-GB" sz="2000">
                <a:solidFill>
                  <a:srgbClr val="000000"/>
                </a:solidFill>
                <a:latin typeface="Arial"/>
                <a:ea typeface="Arial"/>
                <a:cs typeface="Arial"/>
              </a:rPr>
              <a:t>Student Number: 2424013</a:t>
            </a:r>
            <a:endParaRPr sz="2000" dirty="0">
              <a:solidFill>
                <a:srgbClr val="000000"/>
              </a:solidFill>
              <a:latin typeface="Arial"/>
              <a:ea typeface="Arial"/>
              <a:cs typeface="Arial"/>
              <a:sym typeface="Arial"/>
            </a:endParaRPr>
          </a:p>
          <a:p>
            <a:pPr algn="ctr">
              <a:spcBef>
                <a:spcPts val="600"/>
              </a:spcBef>
              <a:spcAft>
                <a:spcPts val="600"/>
              </a:spcAft>
            </a:pPr>
            <a:r>
              <a:rPr lang="en-GB" sz="2000">
                <a:solidFill>
                  <a:srgbClr val="000000"/>
                </a:solidFill>
                <a:latin typeface="Arial"/>
                <a:ea typeface="Arial"/>
                <a:cs typeface="Arial"/>
              </a:rPr>
              <a:t>Lecturer Name: Dr Doreen Nyaa Amundam</a:t>
            </a:r>
            <a:endParaRPr sz="2000" dirty="0">
              <a:solidFill>
                <a:srgbClr val="000000"/>
              </a:solidFill>
              <a:latin typeface="Arial"/>
              <a:ea typeface="Arial"/>
              <a:cs typeface="Arial"/>
              <a:sym typeface="Arial"/>
            </a:endParaRPr>
          </a:p>
        </p:txBody>
      </p:sp>
      <p:sp>
        <p:nvSpPr>
          <p:cNvPr id="87" name="Google Shape;87;p13"/>
          <p:cNvSpPr txBox="1">
            <a:spLocks noGrp="1"/>
          </p:cNvSpPr>
          <p:nvPr>
            <p:ph type="subTitle" idx="1"/>
          </p:nvPr>
        </p:nvSpPr>
        <p:spPr>
          <a:xfrm>
            <a:off x="729627" y="3233854"/>
            <a:ext cx="7688100" cy="480246"/>
          </a:xfrm>
          <a:prstGeom prst="rect">
            <a:avLst/>
          </a:prstGeom>
        </p:spPr>
        <p:txBody>
          <a:bodyPr spcFirstLastPara="1" wrap="square" lIns="91425" tIns="91425" rIns="91425" bIns="91425" anchor="t" anchorCtr="0">
            <a:normAutofit/>
          </a:bodyPr>
          <a:lstStyle/>
          <a:p>
            <a:pPr marL="0" indent="0"/>
            <a:r>
              <a:rPr lang="en-GB" dirty="0"/>
              <a:t>     </a:t>
            </a:r>
            <a:endParaRPr dirty="0"/>
          </a:p>
        </p:txBody>
      </p:sp>
      <p:pic>
        <p:nvPicPr>
          <p:cNvPr id="88" name="Google Shape;88;p13" descr="Discover University of Wales Trinity Saint David"/>
          <p:cNvPicPr preferRelativeResize="0"/>
          <p:nvPr/>
        </p:nvPicPr>
        <p:blipFill>
          <a:blip r:embed="rId3">
            <a:alphaModFix/>
          </a:blip>
          <a:stretch>
            <a:fillRect/>
          </a:stretch>
        </p:blipFill>
        <p:spPr>
          <a:xfrm>
            <a:off x="331050" y="598550"/>
            <a:ext cx="1809750" cy="723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4"/>
          <p:cNvSpPr txBox="1">
            <a:spLocks noGrp="1"/>
          </p:cNvSpPr>
          <p:nvPr>
            <p:ph type="title"/>
          </p:nvPr>
        </p:nvSpPr>
        <p:spPr>
          <a:xfrm>
            <a:off x="648300" y="896375"/>
            <a:ext cx="7688700" cy="5352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TABLE OF CONTENTS</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94" name="Google Shape;94;p14"/>
          <p:cNvSpPr txBox="1">
            <a:spLocks noGrp="1"/>
          </p:cNvSpPr>
          <p:nvPr>
            <p:ph type="body" idx="1"/>
          </p:nvPr>
        </p:nvSpPr>
        <p:spPr>
          <a:xfrm>
            <a:off x="519600" y="1301650"/>
            <a:ext cx="8624400" cy="3232200"/>
          </a:xfrm>
          <a:prstGeom prst="rect">
            <a:avLst/>
          </a:prstGeom>
        </p:spPr>
        <p:txBody>
          <a:bodyPr spcFirstLastPara="1" wrap="square" lIns="91425" tIns="91425" rIns="91425" bIns="91425" anchor="t" anchorCtr="0">
            <a:noAutofit/>
          </a:bodyPr>
          <a:lstStyle/>
          <a:p>
            <a:pPr marL="0" lvl="0" indent="0" algn="just" rtl="0">
              <a:lnSpc>
                <a:spcPct val="130000"/>
              </a:lnSpc>
              <a:spcBef>
                <a:spcPts val="300"/>
              </a:spcBef>
              <a:spcAft>
                <a:spcPts val="0"/>
              </a:spcAft>
              <a:buSzPts val="275"/>
              <a:buNone/>
            </a:pPr>
            <a:r>
              <a:rPr lang="en-GB" sz="1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P</a:t>
            </a:r>
            <a:r>
              <a:rPr lang="en-GB" sz="1025">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ART 1 – RECRUITMENT PROCESS (MLO 1)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INTRODUCTION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COMPANY OVERVIEW (Hilton UK)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SELECTED JOB ROLE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HR PLANNING &amp; JOB ANALYSIS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JOB DESCRIPTION &amp; PERSON SPECIFICATION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RECRUITMENT &amp; SELECTION METHODS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TRAINING NEEDS ANALYSIS (TNA)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LEARNING THEORIES APPLICATION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TRAINING &amp; DEVELOPMENT STRATEGY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EVALUATION OF TRAINING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ETHICS, EQUALITY &amp; SUSTAINABILITY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CONCLUSION	</a:t>
            </a:r>
            <a:endParaRPr sz="1025">
              <a:solidFill>
                <a:srgbClr val="000000"/>
              </a:solidFill>
              <a:latin typeface="Times New Roman"/>
              <a:ea typeface="Times New Roman"/>
              <a:cs typeface="Times New Roman"/>
              <a:sym typeface="Times New Roman"/>
            </a:endParaRPr>
          </a:p>
          <a:p>
            <a:pPr marL="0" lvl="0" indent="0" algn="just" rtl="0">
              <a:lnSpc>
                <a:spcPct val="130000"/>
              </a:lnSpc>
              <a:spcBef>
                <a:spcPts val="300"/>
              </a:spcBef>
              <a:spcAft>
                <a:spcPts val="0"/>
              </a:spcAft>
              <a:buSzPts val="275"/>
              <a:buNone/>
            </a:pPr>
            <a:r>
              <a:rPr lang="en-GB" sz="1025">
                <a:solidFill>
                  <a:srgbClr val="000000"/>
                </a:solidFill>
                <a:uFill>
                  <a:noFill/>
                </a:u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REFERENCES	</a:t>
            </a:r>
            <a:endParaRPr sz="1025"/>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INTRODUCTION</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00" name="Google Shape;100;p15"/>
          <p:cNvSpPr txBox="1">
            <a:spLocks noGrp="1"/>
          </p:cNvSpPr>
          <p:nvPr>
            <p:ph type="body" idx="1"/>
          </p:nvPr>
        </p:nvSpPr>
        <p:spPr>
          <a:xfrm>
            <a:off x="180450" y="1853850"/>
            <a:ext cx="4060500" cy="2486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000000"/>
                </a:solidFill>
                <a:latin typeface="Times New Roman"/>
                <a:ea typeface="Times New Roman"/>
                <a:cs typeface="Times New Roman"/>
                <a:sym typeface="Times New Roman"/>
              </a:rPr>
              <a:t>HR planning helps in maintaining organisational performance through management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000000"/>
                </a:solidFill>
                <a:latin typeface="Times New Roman"/>
                <a:ea typeface="Times New Roman"/>
                <a:cs typeface="Times New Roman"/>
                <a:sym typeface="Times New Roman"/>
              </a:rPr>
              <a:t>Organisational performance is directly linked with the teamwork and accountability of the individual (</a:t>
            </a:r>
            <a:r>
              <a:rPr lang="en-GB" sz="1200">
                <a:solidFill>
                  <a:srgbClr val="222222"/>
                </a:solidFill>
                <a:highlight>
                  <a:srgbClr val="FFFFFF"/>
                </a:highlight>
                <a:latin typeface="Times New Roman"/>
                <a:ea typeface="Times New Roman"/>
                <a:cs typeface="Times New Roman"/>
                <a:sym typeface="Times New Roman"/>
              </a:rPr>
              <a:t>Nwafor, 2023)</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000000"/>
                </a:solidFill>
                <a:latin typeface="Times New Roman"/>
                <a:ea typeface="Times New Roman"/>
                <a:cs typeface="Times New Roman"/>
                <a:sym typeface="Times New Roman"/>
              </a:rPr>
              <a:t>Sustainable performance can  be incurred through HR  initiatives </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01" name="Google Shape;101;p15"/>
          <p:cNvPicPr preferRelativeResize="0"/>
          <p:nvPr/>
        </p:nvPicPr>
        <p:blipFill>
          <a:blip r:embed="rId3">
            <a:alphaModFix/>
          </a:blip>
          <a:stretch>
            <a:fillRect/>
          </a:stretch>
        </p:blipFill>
        <p:spPr>
          <a:xfrm>
            <a:off x="4494175" y="1205475"/>
            <a:ext cx="4649824" cy="31344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COMPANY OVERVIEW (Hilton UK)</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07" name="Google Shape;107;p16"/>
          <p:cNvSpPr txBox="1">
            <a:spLocks noGrp="1"/>
          </p:cNvSpPr>
          <p:nvPr>
            <p:ph type="body" idx="1"/>
          </p:nvPr>
        </p:nvSpPr>
        <p:spPr>
          <a:xfrm>
            <a:off x="440325" y="2078875"/>
            <a:ext cx="4304100" cy="2261100"/>
          </a:xfrm>
          <a:prstGeom prst="rect">
            <a:avLst/>
          </a:prstGeom>
        </p:spPr>
        <p:txBody>
          <a:bodyPr spcFirstLastPara="1" wrap="square" lIns="91425" tIns="91425" rIns="91425" bIns="91425" anchor="t" anchorCtr="0">
            <a:normAutofit/>
          </a:bodyPr>
          <a:lstStyle/>
          <a:p>
            <a:pPr marL="596900" lvl="0" indent="-304800" algn="just" rtl="0">
              <a:lnSpc>
                <a:spcPct val="150000"/>
              </a:lnSpc>
              <a:spcBef>
                <a:spcPts val="100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Established presence in UK hospitality sector in 1963 (</a:t>
            </a:r>
            <a:r>
              <a:rPr lang="en-GB" sz="1200">
                <a:solidFill>
                  <a:srgbClr val="000000"/>
                </a:solidFill>
                <a:latin typeface="Times New Roman"/>
                <a:ea typeface="Times New Roman"/>
                <a:cs typeface="Times New Roman"/>
                <a:sym typeface="Times New Roman"/>
              </a:rPr>
              <a:t>Thesun , 2023)</a:t>
            </a:r>
            <a:endParaRPr sz="1200">
              <a:solidFill>
                <a:srgbClr val="222222"/>
              </a:solidFill>
              <a:latin typeface="Times New Roman"/>
              <a:ea typeface="Times New Roman"/>
              <a:cs typeface="Times New Roman"/>
              <a:sym typeface="Times New Roman"/>
            </a:endParaRPr>
          </a:p>
          <a:p>
            <a:pPr marL="5969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The organisation deeply follows workforce diversity</a:t>
            </a:r>
            <a:endParaRPr sz="1200">
              <a:solidFill>
                <a:srgbClr val="222222"/>
              </a:solidFill>
              <a:latin typeface="Times New Roman"/>
              <a:ea typeface="Times New Roman"/>
              <a:cs typeface="Times New Roman"/>
              <a:sym typeface="Times New Roman"/>
            </a:endParaRPr>
          </a:p>
          <a:p>
            <a:pPr marL="5969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Service-driven culture is practiced widely in the Hilton hotels UK </a:t>
            </a:r>
            <a:endParaRPr sz="1200">
              <a:solidFill>
                <a:srgbClr val="222222"/>
              </a:solidFill>
              <a:latin typeface="Times New Roman"/>
              <a:ea typeface="Times New Roman"/>
              <a:cs typeface="Times New Roman"/>
              <a:sym typeface="Times New Roman"/>
            </a:endParaRPr>
          </a:p>
          <a:p>
            <a:pPr marL="5969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The entire focal point of the business is based on the customer perception. </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08" name="Google Shape;108;p16"/>
          <p:cNvPicPr preferRelativeResize="0"/>
          <p:nvPr/>
        </p:nvPicPr>
        <p:blipFill>
          <a:blip r:embed="rId3">
            <a:alphaModFix/>
          </a:blip>
          <a:stretch>
            <a:fillRect/>
          </a:stretch>
        </p:blipFill>
        <p:spPr>
          <a:xfrm>
            <a:off x="4744425" y="1608750"/>
            <a:ext cx="4094775" cy="273121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SELECTED JOB ROLE </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14" name="Google Shape;114;p17"/>
          <p:cNvSpPr txBox="1">
            <a:spLocks noGrp="1"/>
          </p:cNvSpPr>
          <p:nvPr>
            <p:ph type="body" idx="1"/>
          </p:nvPr>
        </p:nvSpPr>
        <p:spPr>
          <a:xfrm>
            <a:off x="456575" y="2078875"/>
            <a:ext cx="3621900" cy="2261100"/>
          </a:xfrm>
          <a:prstGeom prst="rect">
            <a:avLst/>
          </a:prstGeom>
        </p:spPr>
        <p:txBody>
          <a:bodyPr spcFirstLastPara="1" wrap="square" lIns="91425" tIns="91425" rIns="91425" bIns="91425" anchor="t" anchorCtr="0">
            <a:normAutofit fontScale="92500"/>
          </a:bodyPr>
          <a:lstStyle/>
          <a:p>
            <a:pPr marL="457200" lvl="0" indent="-299085" algn="just" rtl="0">
              <a:lnSpc>
                <a:spcPct val="150000"/>
              </a:lnSpc>
              <a:spcBef>
                <a:spcPts val="0"/>
              </a:spcBef>
              <a:spcAft>
                <a:spcPts val="0"/>
              </a:spcAft>
              <a:buClr>
                <a:srgbClr val="0E101A"/>
              </a:buClr>
              <a:buSzPct val="100000"/>
              <a:buFont typeface="Times New Roman"/>
              <a:buChar char="●"/>
            </a:pPr>
            <a:r>
              <a:rPr lang="en-GB" sz="1200">
                <a:solidFill>
                  <a:srgbClr val="000000"/>
                </a:solidFill>
                <a:latin typeface="Times New Roman"/>
                <a:ea typeface="Times New Roman"/>
                <a:cs typeface="Times New Roman"/>
                <a:sym typeface="Times New Roman"/>
              </a:rPr>
              <a:t>The selected job role for this particular research is the Front Officer Supervisor.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E101A"/>
              </a:buClr>
              <a:buSzPct val="100000"/>
              <a:buFont typeface="Times New Roman"/>
              <a:buChar char="●"/>
            </a:pPr>
            <a:r>
              <a:rPr lang="en-GB" sz="1200">
                <a:solidFill>
                  <a:srgbClr val="000000"/>
                </a:solidFill>
                <a:latin typeface="Times New Roman"/>
                <a:ea typeface="Times New Roman"/>
                <a:cs typeface="Times New Roman"/>
                <a:sym typeface="Times New Roman"/>
              </a:rPr>
              <a:t>The operational responsibility of the FO includes guest check-ins/check-outs, staff handling, customer services and registering complaints</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The KPIs of the Front Officer Supervisor include the guest satisfaction scores, feedback from the customers and upselling of the revenues. </a:t>
            </a:r>
            <a:endParaRPr sz="1200">
              <a:solidFill>
                <a:srgbClr val="0E101A"/>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p:txBody>
      </p:sp>
      <p:pic>
        <p:nvPicPr>
          <p:cNvPr id="115" name="Google Shape;115;p17"/>
          <p:cNvPicPr preferRelativeResize="0"/>
          <p:nvPr/>
        </p:nvPicPr>
        <p:blipFill>
          <a:blip r:embed="rId3">
            <a:alphaModFix/>
          </a:blip>
          <a:stretch>
            <a:fillRect/>
          </a:stretch>
        </p:blipFill>
        <p:spPr>
          <a:xfrm>
            <a:off x="4669400" y="1318650"/>
            <a:ext cx="3979800" cy="29848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8"/>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HR PLANNING &amp; JOB ANALYSIS</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21" name="Google Shape;121;p18"/>
          <p:cNvSpPr txBox="1">
            <a:spLocks noGrp="1"/>
          </p:cNvSpPr>
          <p:nvPr>
            <p:ph type="body" idx="1"/>
          </p:nvPr>
        </p:nvSpPr>
        <p:spPr>
          <a:xfrm>
            <a:off x="342875" y="2013900"/>
            <a:ext cx="4353000" cy="2261100"/>
          </a:xfrm>
          <a:prstGeom prst="rect">
            <a:avLst/>
          </a:prstGeom>
        </p:spPr>
        <p:txBody>
          <a:bodyPr spcFirstLastPara="1" wrap="square" lIns="91425" tIns="91425" rIns="91425" bIns="91425" anchor="t" anchorCtr="0">
            <a:normAutofit fontScale="92500"/>
          </a:bodyPr>
          <a:lstStyle/>
          <a:p>
            <a:pPr marL="457200" lvl="0" indent="-293370"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Recruitment Process Framework includes several steps that involve Need Assessment → Recruitment Options → Advertisement → Sorting → Interview → Selection → Induction → Follow-Up.</a:t>
            </a:r>
            <a:endParaRPr sz="1200">
              <a:solidFill>
                <a:srgbClr val="0E101A"/>
              </a:solidFill>
              <a:latin typeface="Times New Roman"/>
              <a:ea typeface="Times New Roman"/>
              <a:cs typeface="Times New Roman"/>
              <a:sym typeface="Times New Roman"/>
            </a:endParaRPr>
          </a:p>
          <a:p>
            <a:pPr marL="457200" lvl="0" indent="-293370"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Recruitment is a strategic process through which talent is acquired in an organisation so as to earn a competitive edge in the market.</a:t>
            </a:r>
            <a:endParaRPr sz="1200">
              <a:solidFill>
                <a:srgbClr val="0E101A"/>
              </a:solidFill>
              <a:latin typeface="Times New Roman"/>
              <a:ea typeface="Times New Roman"/>
              <a:cs typeface="Times New Roman"/>
              <a:sym typeface="Times New Roman"/>
            </a:endParaRPr>
          </a:p>
          <a:p>
            <a:pPr marL="457200" lvl="0" indent="-293370"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Recruitment is generally carried out on the basis of the analysis carried out in reference to the job roles and context.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22" name="Google Shape;122;p18"/>
          <p:cNvPicPr preferRelativeResize="0"/>
          <p:nvPr/>
        </p:nvPicPr>
        <p:blipFill>
          <a:blip r:embed="rId3">
            <a:alphaModFix/>
          </a:blip>
          <a:stretch>
            <a:fillRect/>
          </a:stretch>
        </p:blipFill>
        <p:spPr>
          <a:xfrm>
            <a:off x="4695875" y="1616450"/>
            <a:ext cx="4143324" cy="275547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JOB DESCRIPTION &amp; PERSON SPECIFICATION</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28" name="Google Shape;128;p19"/>
          <p:cNvSpPr txBox="1">
            <a:spLocks noGrp="1"/>
          </p:cNvSpPr>
          <p:nvPr>
            <p:ph type="body" idx="1"/>
          </p:nvPr>
        </p:nvSpPr>
        <p:spPr>
          <a:xfrm>
            <a:off x="729450" y="2078875"/>
            <a:ext cx="4664700" cy="2261100"/>
          </a:xfrm>
          <a:prstGeom prst="rect">
            <a:avLst/>
          </a:prstGeom>
        </p:spPr>
        <p:txBody>
          <a:bodyPr spcFirstLastPara="1" wrap="square" lIns="91425" tIns="91425" rIns="91425" bIns="91425" anchor="t" anchorCtr="0">
            <a:normAutofit fontScale="92500" lnSpcReduction="10000"/>
          </a:bodyPr>
          <a:lstStyle/>
          <a:p>
            <a:pPr marL="596900" lvl="0" indent="-293370" algn="just" rtl="0">
              <a:lnSpc>
                <a:spcPct val="150000"/>
              </a:lnSpc>
              <a:spcBef>
                <a:spcPts val="100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Job Title for the following includes Front Office Supervisor </a:t>
            </a:r>
            <a:endParaRPr sz="1200">
              <a:solidFill>
                <a:srgbClr val="222222"/>
              </a:solidFill>
              <a:latin typeface="Times New Roman"/>
              <a:ea typeface="Times New Roman"/>
              <a:cs typeface="Times New Roman"/>
              <a:sym typeface="Times New Roman"/>
            </a:endParaRPr>
          </a:p>
          <a:p>
            <a:pPr marL="596900" lvl="0" indent="-293370" algn="just" rtl="0">
              <a:lnSpc>
                <a:spcPct val="150000"/>
              </a:lnSpc>
              <a:spcBef>
                <a:spcPts val="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Reporting Structure of a front office supervisor includes directly to the Assistant Front Office Manager (AFOM) or the Front Office Manager (FOM) (</a:t>
            </a:r>
            <a:r>
              <a:rPr lang="en-GB" sz="1200">
                <a:solidFill>
                  <a:srgbClr val="222222"/>
                </a:solidFill>
                <a:highlight>
                  <a:srgbClr val="FFFFFF"/>
                </a:highlight>
                <a:latin typeface="Times New Roman"/>
                <a:ea typeface="Times New Roman"/>
                <a:cs typeface="Times New Roman"/>
                <a:sym typeface="Times New Roman"/>
              </a:rPr>
              <a:t>Indeed UK, 2026)</a:t>
            </a:r>
            <a:endParaRPr sz="1200">
              <a:solidFill>
                <a:srgbClr val="222222"/>
              </a:solidFill>
              <a:latin typeface="Times New Roman"/>
              <a:ea typeface="Times New Roman"/>
              <a:cs typeface="Times New Roman"/>
              <a:sym typeface="Times New Roman"/>
            </a:endParaRPr>
          </a:p>
          <a:p>
            <a:pPr marL="596900" lvl="0" indent="-293370" algn="just" rtl="0">
              <a:lnSpc>
                <a:spcPct val="150000"/>
              </a:lnSpc>
              <a:spcBef>
                <a:spcPts val="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Duties of a front office supervisor is to supervise the subordinates and ensure that how  far the customer satisfaction is being maintained </a:t>
            </a:r>
            <a:endParaRPr sz="1200">
              <a:solidFill>
                <a:srgbClr val="222222"/>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The KPIs of the Front Officer Supervisor include the guest satisfaction scores, feedback from the customers and upselling of the revenues.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29" name="Google Shape;129;p19"/>
          <p:cNvPicPr preferRelativeResize="0"/>
          <p:nvPr/>
        </p:nvPicPr>
        <p:blipFill>
          <a:blip r:embed="rId3">
            <a:alphaModFix/>
          </a:blip>
          <a:stretch>
            <a:fillRect/>
          </a:stretch>
        </p:blipFill>
        <p:spPr>
          <a:xfrm>
            <a:off x="5507700" y="1318650"/>
            <a:ext cx="3334716" cy="31076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0"/>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RECRUITMENT &amp; SELECTION METHODS</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35" name="Google Shape;135;p20"/>
          <p:cNvSpPr txBox="1">
            <a:spLocks noGrp="1"/>
          </p:cNvSpPr>
          <p:nvPr>
            <p:ph type="body" idx="1"/>
          </p:nvPr>
        </p:nvSpPr>
        <p:spPr>
          <a:xfrm>
            <a:off x="729450" y="2078875"/>
            <a:ext cx="4258500" cy="2261100"/>
          </a:xfrm>
          <a:prstGeom prst="rect">
            <a:avLst/>
          </a:prstGeom>
        </p:spPr>
        <p:txBody>
          <a:bodyPr spcFirstLastPara="1" wrap="square" lIns="91425" tIns="91425" rIns="91425" bIns="91425" anchor="t" anchorCtr="0">
            <a:normAutofit lnSpcReduction="10000"/>
          </a:bodyPr>
          <a:lstStyle/>
          <a:p>
            <a:pPr marL="457200" lvl="0" indent="-299085" algn="just" rtl="0">
              <a:lnSpc>
                <a:spcPct val="150000"/>
              </a:lnSpc>
              <a:spcBef>
                <a:spcPts val="0"/>
              </a:spcBef>
              <a:spcAft>
                <a:spcPts val="0"/>
              </a:spcAft>
              <a:buClr>
                <a:srgbClr val="0E101A"/>
              </a:buClr>
              <a:buSzPct val="100000"/>
              <a:buFont typeface="Times New Roman"/>
              <a:buChar char="●"/>
            </a:pPr>
            <a:r>
              <a:rPr lang="en-GB" sz="1200">
                <a:solidFill>
                  <a:srgbClr val="000000"/>
                </a:solidFill>
                <a:latin typeface="Times New Roman"/>
                <a:ea typeface="Times New Roman"/>
                <a:cs typeface="Times New Roman"/>
                <a:sym typeface="Times New Roman"/>
              </a:rPr>
              <a:t>The two types of recruitment generally carried out by an organisation include internal and external recruitment. </a:t>
            </a:r>
            <a:endParaRPr sz="1200">
              <a:solidFill>
                <a:srgbClr val="000000"/>
              </a:solidFill>
              <a:latin typeface="Times New Roman"/>
              <a:ea typeface="Times New Roman"/>
              <a:cs typeface="Times New Roman"/>
              <a:sym typeface="Times New Roman"/>
            </a:endParaRPr>
          </a:p>
          <a:p>
            <a:pPr marL="457200" lvl="0" indent="-299085"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The different types of recruitment or interview processes include behavioural interviews, where STAR  techniques are used. </a:t>
            </a:r>
            <a:endParaRPr sz="1200">
              <a:solidFill>
                <a:srgbClr val="0E101A"/>
              </a:solidFill>
              <a:latin typeface="Times New Roman"/>
              <a:ea typeface="Times New Roman"/>
              <a:cs typeface="Times New Roman"/>
              <a:sym typeface="Times New Roman"/>
            </a:endParaRPr>
          </a:p>
          <a:p>
            <a:pPr marL="457200" lvl="0" indent="-299085"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Equity theory states that every capable individual must be provided with an equal opportunity to showcase their talent and prove their potential.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3" name="Picture 2">
            <a:extLst>
              <a:ext uri="{FF2B5EF4-FFF2-40B4-BE49-F238E27FC236}">
                <a16:creationId xmlns:a16="http://schemas.microsoft.com/office/drawing/2014/main" id="{082B92BC-DE21-11F6-5A6E-2E775482220B}"/>
              </a:ext>
            </a:extLst>
          </p:cNvPr>
          <p:cNvPicPr>
            <a:picLocks noChangeAspect="1"/>
          </p:cNvPicPr>
          <p:nvPr/>
        </p:nvPicPr>
        <p:blipFill>
          <a:blip r:embed="rId3"/>
          <a:stretch>
            <a:fillRect/>
          </a:stretch>
        </p:blipFill>
        <p:spPr>
          <a:xfrm>
            <a:off x="5185520" y="1511879"/>
            <a:ext cx="3064853" cy="313282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1"/>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TRAINING NEEDS ANALYSIS (TNA)</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42" name="Google Shape;142;p21"/>
          <p:cNvSpPr txBox="1">
            <a:spLocks noGrp="1"/>
          </p:cNvSpPr>
          <p:nvPr>
            <p:ph type="body" idx="1"/>
          </p:nvPr>
        </p:nvSpPr>
        <p:spPr>
          <a:xfrm>
            <a:off x="729450" y="2078875"/>
            <a:ext cx="3842700" cy="2261100"/>
          </a:xfrm>
          <a:prstGeom prst="rect">
            <a:avLst/>
          </a:prstGeom>
        </p:spPr>
        <p:txBody>
          <a:bodyPr spcFirstLastPara="1" wrap="square" lIns="91425" tIns="91425" rIns="91425" bIns="91425" anchor="t" anchorCtr="0">
            <a:normAutofit fontScale="92500"/>
          </a:bodyPr>
          <a:lstStyle/>
          <a:p>
            <a:pPr marL="457200" lvl="0" indent="-299085"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The performance management cycle underlines three levels of training, including organisational, task-oriented and individual.</a:t>
            </a:r>
            <a:endParaRPr sz="1200">
              <a:solidFill>
                <a:srgbClr val="0E101A"/>
              </a:solidFill>
              <a:latin typeface="Times New Roman"/>
              <a:ea typeface="Times New Roman"/>
              <a:cs typeface="Times New Roman"/>
              <a:sym typeface="Times New Roman"/>
            </a:endParaRPr>
          </a:p>
          <a:p>
            <a:pPr marL="457200" lvl="0" indent="-299085"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Training is required for conflict resolution, understanding the capabilities of leadership and knowledge in the digital booking systems. </a:t>
            </a:r>
            <a:endParaRPr sz="1200">
              <a:solidFill>
                <a:srgbClr val="0E101A"/>
              </a:solidFill>
              <a:latin typeface="Times New Roman"/>
              <a:ea typeface="Times New Roman"/>
              <a:cs typeface="Times New Roman"/>
              <a:sym typeface="Times New Roman"/>
            </a:endParaRPr>
          </a:p>
          <a:p>
            <a:pPr marL="457200" lvl="0" indent="-299085"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In the hospitality sector, the front office supervisors are provided with training to handle customers effectively.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43" name="Google Shape;143;p21"/>
          <p:cNvPicPr preferRelativeResize="0"/>
          <p:nvPr/>
        </p:nvPicPr>
        <p:blipFill>
          <a:blip r:embed="rId3">
            <a:alphaModFix/>
          </a:blip>
          <a:stretch>
            <a:fillRect/>
          </a:stretch>
        </p:blipFill>
        <p:spPr>
          <a:xfrm>
            <a:off x="4724550" y="2006250"/>
            <a:ext cx="4267051" cy="240021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2"/>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LEARNING THEORIES APPLICATION</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49" name="Google Shape;149;p22"/>
          <p:cNvSpPr txBox="1">
            <a:spLocks noGrp="1"/>
          </p:cNvSpPr>
          <p:nvPr>
            <p:ph type="body" idx="1"/>
          </p:nvPr>
        </p:nvSpPr>
        <p:spPr>
          <a:xfrm>
            <a:off x="729450" y="2078875"/>
            <a:ext cx="4307100" cy="2261100"/>
          </a:xfrm>
          <a:prstGeom prst="rect">
            <a:avLst/>
          </a:prstGeom>
        </p:spPr>
        <p:txBody>
          <a:bodyPr spcFirstLastPara="1" wrap="square" lIns="91425" tIns="91425" rIns="91425" bIns="91425" anchor="t" anchorCtr="0">
            <a:normAutofit fontScale="92500" lnSpcReduction="20000"/>
          </a:bodyPr>
          <a:lstStyle/>
          <a:p>
            <a:pPr marL="457200" lvl="0" indent="-293370" algn="just" rtl="0">
              <a:lnSpc>
                <a:spcPct val="150000"/>
              </a:lnSpc>
              <a:spcBef>
                <a:spcPts val="0"/>
              </a:spcBef>
              <a:spcAft>
                <a:spcPts val="0"/>
              </a:spcAft>
              <a:buClr>
                <a:srgbClr val="0E101A"/>
              </a:buClr>
              <a:buSzPct val="100000"/>
              <a:buFont typeface="Times New Roman"/>
              <a:buChar char="●"/>
            </a:pPr>
            <a:r>
              <a:rPr lang="en-GB" sz="1200">
                <a:solidFill>
                  <a:srgbClr val="000000"/>
                </a:solidFill>
                <a:latin typeface="Times New Roman"/>
                <a:ea typeface="Times New Roman"/>
                <a:cs typeface="Times New Roman"/>
                <a:sym typeface="Times New Roman"/>
              </a:rPr>
              <a:t>Behaviourism (Skinner) theory states that service training needs to be provided to improve the behaviours of the team members towards the customers (Blackman, 2022)</a:t>
            </a:r>
            <a:endParaRPr sz="1200">
              <a:solidFill>
                <a:srgbClr val="000000"/>
              </a:solidFill>
              <a:latin typeface="Times New Roman"/>
              <a:ea typeface="Times New Roman"/>
              <a:cs typeface="Times New Roman"/>
              <a:sym typeface="Times New Roman"/>
            </a:endParaRPr>
          </a:p>
          <a:p>
            <a:pPr marL="457200" lvl="0" indent="-293370"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Cognitivist theory highlights that knowledge-based training and learning systems should be provided to the employees in the hospitality sector. </a:t>
            </a:r>
            <a:endParaRPr sz="1200">
              <a:solidFill>
                <a:srgbClr val="0E101A"/>
              </a:solidFill>
              <a:latin typeface="Times New Roman"/>
              <a:ea typeface="Times New Roman"/>
              <a:cs typeface="Times New Roman"/>
              <a:sym typeface="Times New Roman"/>
            </a:endParaRPr>
          </a:p>
          <a:p>
            <a:pPr marL="457200" lvl="0" indent="-293370" algn="l" rtl="0">
              <a:lnSpc>
                <a:spcPct val="150000"/>
              </a:lnSpc>
              <a:spcBef>
                <a:spcPts val="0"/>
              </a:spcBef>
              <a:spcAft>
                <a:spcPts val="0"/>
              </a:spcAft>
              <a:buClr>
                <a:srgbClr val="0E101A"/>
              </a:buClr>
              <a:buSzPct val="100000"/>
              <a:buFont typeface="Times New Roman"/>
              <a:buChar char="●"/>
            </a:pPr>
            <a:r>
              <a:rPr lang="en-GB" sz="1200">
                <a:solidFill>
                  <a:srgbClr val="0E101A"/>
                </a:solidFill>
                <a:latin typeface="Times New Roman"/>
                <a:ea typeface="Times New Roman"/>
                <a:cs typeface="Times New Roman"/>
                <a:sym typeface="Times New Roman"/>
              </a:rPr>
              <a:t>Humanism theory states that training and learning opportunities are needed for the overall improvement of motivational factors among team members (Denis </a:t>
            </a:r>
            <a:r>
              <a:rPr lang="en-GB" sz="1200" i="1">
                <a:solidFill>
                  <a:srgbClr val="0E101A"/>
                </a:solidFill>
                <a:latin typeface="Times New Roman"/>
                <a:ea typeface="Times New Roman"/>
                <a:cs typeface="Times New Roman"/>
                <a:sym typeface="Times New Roman"/>
              </a:rPr>
              <a:t>et al., </a:t>
            </a:r>
            <a:r>
              <a:rPr lang="en-GB" sz="1200">
                <a:solidFill>
                  <a:srgbClr val="0E101A"/>
                </a:solidFill>
                <a:latin typeface="Times New Roman"/>
                <a:ea typeface="Times New Roman"/>
                <a:cs typeface="Times New Roman"/>
                <a:sym typeface="Times New Roman"/>
              </a:rPr>
              <a:t>2025). </a:t>
            </a:r>
            <a:endParaRPr sz="12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50" name="Google Shape;150;p22"/>
          <p:cNvPicPr preferRelativeResize="0"/>
          <p:nvPr/>
        </p:nvPicPr>
        <p:blipFill>
          <a:blip r:embed="rId3">
            <a:alphaModFix/>
          </a:blip>
          <a:stretch>
            <a:fillRect/>
          </a:stretch>
        </p:blipFill>
        <p:spPr>
          <a:xfrm>
            <a:off x="5188950" y="2006250"/>
            <a:ext cx="3802650" cy="210286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3"/>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TRAINING &amp; DEVELOPMENT STRATEGY</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56" name="Google Shape;156;p23"/>
          <p:cNvSpPr txBox="1">
            <a:spLocks noGrp="1"/>
          </p:cNvSpPr>
          <p:nvPr>
            <p:ph type="body" idx="1"/>
          </p:nvPr>
        </p:nvSpPr>
        <p:spPr>
          <a:xfrm>
            <a:off x="729450" y="2078875"/>
            <a:ext cx="3446400" cy="2261100"/>
          </a:xfrm>
          <a:prstGeom prst="rect">
            <a:avLst/>
          </a:prstGeom>
        </p:spPr>
        <p:txBody>
          <a:bodyPr spcFirstLastPara="1" wrap="square" lIns="91425" tIns="91425" rIns="91425" bIns="91425" anchor="t" anchorCtr="0">
            <a:normAutofit fontScale="85000" lnSpcReduction="10000"/>
          </a:bodyPr>
          <a:lstStyle/>
          <a:p>
            <a:pPr marL="596900" lvl="0" indent="-293370" algn="just" rtl="0">
              <a:lnSpc>
                <a:spcPct val="150000"/>
              </a:lnSpc>
              <a:spcBef>
                <a:spcPts val="100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On-the-job training must be provided for the front office supervisors </a:t>
            </a:r>
            <a:endParaRPr sz="1200">
              <a:solidFill>
                <a:srgbClr val="222222"/>
              </a:solidFill>
              <a:latin typeface="Times New Roman"/>
              <a:ea typeface="Times New Roman"/>
              <a:cs typeface="Times New Roman"/>
              <a:sym typeface="Times New Roman"/>
            </a:endParaRPr>
          </a:p>
          <a:p>
            <a:pPr marL="596900" lvl="0" indent="-293370" algn="just" rtl="0">
              <a:lnSpc>
                <a:spcPct val="150000"/>
              </a:lnSpc>
              <a:spcBef>
                <a:spcPts val="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Coaching &amp; mentoring on one-on-one session will help the individuals to share their grievances </a:t>
            </a:r>
            <a:endParaRPr sz="1200">
              <a:solidFill>
                <a:srgbClr val="222222"/>
              </a:solidFill>
              <a:latin typeface="Times New Roman"/>
              <a:ea typeface="Times New Roman"/>
              <a:cs typeface="Times New Roman"/>
              <a:sym typeface="Times New Roman"/>
            </a:endParaRPr>
          </a:p>
          <a:p>
            <a:pPr marL="596900" lvl="0" indent="-293370" algn="just" rtl="0">
              <a:lnSpc>
                <a:spcPct val="150000"/>
              </a:lnSpc>
              <a:spcBef>
                <a:spcPts val="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Social learning theory highlights that if learning can be carried out with the help of social interaction, access to knowledge will be more </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57" name="Google Shape;157;p23"/>
          <p:cNvPicPr preferRelativeResize="0"/>
          <p:nvPr/>
        </p:nvPicPr>
        <p:blipFill>
          <a:blip r:embed="rId3">
            <a:alphaModFix/>
          </a:blip>
          <a:stretch>
            <a:fillRect/>
          </a:stretch>
        </p:blipFill>
        <p:spPr>
          <a:xfrm>
            <a:off x="4328250" y="2006250"/>
            <a:ext cx="4663350" cy="236355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EVALUATION OF TRAINING</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63" name="Google Shape;163;p24"/>
          <p:cNvSpPr txBox="1">
            <a:spLocks noGrp="1"/>
          </p:cNvSpPr>
          <p:nvPr>
            <p:ph type="body" idx="1"/>
          </p:nvPr>
        </p:nvSpPr>
        <p:spPr>
          <a:xfrm>
            <a:off x="729450" y="2078875"/>
            <a:ext cx="3348900" cy="2261100"/>
          </a:xfrm>
          <a:prstGeom prst="rect">
            <a:avLst/>
          </a:prstGeom>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Kirkpatrick's four levels  of training highlights reaction, learning, behaviour and results</a:t>
            </a:r>
            <a:endParaRPr sz="1200">
              <a:solidFill>
                <a:srgbClr val="222222"/>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Philips ROI  model on training states that less cost must be invested  in training with an aim to recover maximum benefit and output </a:t>
            </a:r>
            <a:endParaRPr sz="1200">
              <a:solidFill>
                <a:srgbClr val="222222"/>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222222"/>
              </a:buClr>
              <a:buSzPct val="100000"/>
              <a:buFont typeface="Times New Roman"/>
              <a:buChar char="●"/>
            </a:pPr>
            <a:r>
              <a:rPr lang="en-GB" sz="1200">
                <a:solidFill>
                  <a:srgbClr val="222222"/>
                </a:solidFill>
                <a:latin typeface="Times New Roman"/>
                <a:ea typeface="Times New Roman"/>
                <a:cs typeface="Times New Roman"/>
                <a:sym typeface="Times New Roman"/>
              </a:rPr>
              <a:t>Feedback and monitoring would help in ensuring the training process has become actually effective </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64" name="Google Shape;164;p24"/>
          <p:cNvPicPr preferRelativeResize="0"/>
          <p:nvPr/>
        </p:nvPicPr>
        <p:blipFill>
          <a:blip r:embed="rId3">
            <a:alphaModFix/>
          </a:blip>
          <a:stretch>
            <a:fillRect/>
          </a:stretch>
        </p:blipFill>
        <p:spPr>
          <a:xfrm>
            <a:off x="4825275" y="1567725"/>
            <a:ext cx="3592875" cy="29848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5"/>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ETHICS, EQUALITY &amp; SUSTAINABILITY</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70" name="Google Shape;170;p25"/>
          <p:cNvSpPr txBox="1">
            <a:spLocks noGrp="1"/>
          </p:cNvSpPr>
          <p:nvPr>
            <p:ph type="body" idx="1"/>
          </p:nvPr>
        </p:nvSpPr>
        <p:spPr>
          <a:xfrm>
            <a:off x="729450" y="2078875"/>
            <a:ext cx="4031100" cy="2261100"/>
          </a:xfrm>
          <a:prstGeom prst="rect">
            <a:avLst/>
          </a:prstGeom>
        </p:spPr>
        <p:txBody>
          <a:bodyPr spcFirstLastPara="1" wrap="square" lIns="91425" tIns="91425" rIns="91425" bIns="91425" anchor="t" anchorCtr="0">
            <a:normAutofit/>
          </a:bodyPr>
          <a:lstStyle/>
          <a:p>
            <a:pPr marL="596900" lvl="0" indent="-304800" algn="just" rtl="0">
              <a:lnSpc>
                <a:spcPct val="150000"/>
              </a:lnSpc>
              <a:spcBef>
                <a:spcPts val="100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Equality Act 2010 states that every individual must be treated fairly on an organisational workspace and fairness </a:t>
            </a:r>
            <a:endParaRPr sz="1200">
              <a:solidFill>
                <a:srgbClr val="222222"/>
              </a:solidFill>
              <a:latin typeface="Times New Roman"/>
              <a:ea typeface="Times New Roman"/>
              <a:cs typeface="Times New Roman"/>
              <a:sym typeface="Times New Roman"/>
            </a:endParaRPr>
          </a:p>
          <a:p>
            <a:pPr marL="5969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Diversity hiring must be included within hospitality sector to engage customers from across the world </a:t>
            </a:r>
            <a:endParaRPr sz="1200">
              <a:solidFill>
                <a:srgbClr val="222222"/>
              </a:solidFill>
              <a:latin typeface="Times New Roman"/>
              <a:ea typeface="Times New Roman"/>
              <a:cs typeface="Times New Roman"/>
              <a:sym typeface="Times New Roman"/>
            </a:endParaRPr>
          </a:p>
          <a:p>
            <a:pPr marL="5969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Inclusive development of team members, irrespective of any bias and partiality </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71" name="Google Shape;171;p25"/>
          <p:cNvPicPr preferRelativeResize="0"/>
          <p:nvPr/>
        </p:nvPicPr>
        <p:blipFill>
          <a:blip r:embed="rId3">
            <a:alphaModFix/>
          </a:blip>
          <a:stretch>
            <a:fillRect/>
          </a:stretch>
        </p:blipFill>
        <p:spPr>
          <a:xfrm>
            <a:off x="4912950" y="2006250"/>
            <a:ext cx="4078650" cy="229424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6"/>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CONCLUSION</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77" name="Google Shape;177;p26"/>
          <p:cNvSpPr txBox="1">
            <a:spLocks noGrp="1"/>
          </p:cNvSpPr>
          <p:nvPr>
            <p:ph type="body" idx="1"/>
          </p:nvPr>
        </p:nvSpPr>
        <p:spPr>
          <a:xfrm>
            <a:off x="729450" y="2078875"/>
            <a:ext cx="3842700" cy="2261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 Strategic recruitment ensures right fit</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Learning &amp; development drives retention</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Theoretical integration improves decision-making</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latin typeface="Times New Roman"/>
                <a:ea typeface="Times New Roman"/>
                <a:cs typeface="Times New Roman"/>
                <a:sym typeface="Times New Roman"/>
              </a:rPr>
              <a:t>Recruitment and development are interdependent</a:t>
            </a:r>
            <a:endParaRPr sz="1200">
              <a:solidFill>
                <a:srgbClr val="222222"/>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78" name="Google Shape;178;p26"/>
          <p:cNvPicPr preferRelativeResize="0"/>
          <p:nvPr/>
        </p:nvPicPr>
        <p:blipFill>
          <a:blip r:embed="rId3">
            <a:alphaModFix/>
          </a:blip>
          <a:stretch>
            <a:fillRect/>
          </a:stretch>
        </p:blipFill>
        <p:spPr>
          <a:xfrm>
            <a:off x="4724550" y="2006250"/>
            <a:ext cx="4267049" cy="240646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7"/>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0"/>
              </a:spcAft>
              <a:buNone/>
            </a:pPr>
            <a:r>
              <a:rPr lang="en-GB" sz="1200">
                <a:solidFill>
                  <a:srgbClr val="000000"/>
                </a:solidFill>
                <a:latin typeface="Times New Roman"/>
                <a:ea typeface="Times New Roman"/>
                <a:cs typeface="Times New Roman"/>
                <a:sym typeface="Times New Roman"/>
              </a:rPr>
              <a:t>REFERENCES</a:t>
            </a:r>
            <a:endParaRPr sz="1200">
              <a:solidFill>
                <a:srgbClr val="000000"/>
              </a:solidFill>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84" name="Google Shape;184;p27"/>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fontScale="47500" lnSpcReduction="20000"/>
          </a:bodyPr>
          <a:lstStyle/>
          <a:p>
            <a:pPr marL="0" lvl="0" indent="0" algn="l" rtl="0">
              <a:spcBef>
                <a:spcPts val="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Nwafor, S., (2023). Human resource planning: panacea to organisational performance, strategic impact on employee’s efficiency and competitive advantage. </a:t>
            </a:r>
            <a:r>
              <a:rPr lang="en-GB" sz="1200" i="1">
                <a:solidFill>
                  <a:srgbClr val="222222"/>
                </a:solidFill>
                <a:highlight>
                  <a:srgbClr val="FFFFFF"/>
                </a:highlight>
                <a:latin typeface="Times New Roman"/>
                <a:ea typeface="Times New Roman"/>
                <a:cs typeface="Times New Roman"/>
                <a:sym typeface="Times New Roman"/>
              </a:rPr>
              <a:t>African Journal of Management and Business Research</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10</a:t>
            </a:r>
            <a:r>
              <a:rPr lang="en-GB" sz="1200">
                <a:solidFill>
                  <a:srgbClr val="222222"/>
                </a:solidFill>
                <a:highlight>
                  <a:srgbClr val="FFFFFF"/>
                </a:highlight>
                <a:latin typeface="Times New Roman"/>
                <a:ea typeface="Times New Roman"/>
                <a:cs typeface="Times New Roman"/>
                <a:sym typeface="Times New Roman"/>
              </a:rPr>
              <a:t>(1), pp.58-67.</a:t>
            </a:r>
            <a:r>
              <a:rPr lang="en-GB" sz="1200" u="sng">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http://publications.afropolitanjournals.com/index.php/ajmbr/article/view/376</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r>
              <a:rPr lang="en-GB" sz="1200">
                <a:solidFill>
                  <a:srgbClr val="000000"/>
                </a:solidFill>
                <a:latin typeface="Times New Roman"/>
                <a:ea typeface="Times New Roman"/>
                <a:cs typeface="Times New Roman"/>
                <a:sym typeface="Times New Roman"/>
              </a:rPr>
              <a:t>Thesun  (2023) </a:t>
            </a:r>
            <a:r>
              <a:rPr lang="en-GB" sz="1200" i="1">
                <a:solidFill>
                  <a:srgbClr val="000000"/>
                </a:solidFill>
                <a:latin typeface="Times New Roman"/>
                <a:ea typeface="Times New Roman"/>
                <a:cs typeface="Times New Roman"/>
                <a:sym typeface="Times New Roman"/>
              </a:rPr>
              <a:t>Inside the UK’s first Hilton Hotel with the ‘best views’ and very famous guests</a:t>
            </a:r>
            <a:r>
              <a:rPr lang="en-GB" sz="1200">
                <a:solidFill>
                  <a:srgbClr val="000000"/>
                </a:solidFill>
                <a:latin typeface="Times New Roman"/>
                <a:ea typeface="Times New Roman"/>
                <a:cs typeface="Times New Roman"/>
                <a:sym typeface="Times New Roman"/>
              </a:rPr>
              <a:t>, </a:t>
            </a:r>
            <a:r>
              <a:rPr lang="en-GB" sz="1200" i="1">
                <a:solidFill>
                  <a:srgbClr val="000000"/>
                </a:solidFill>
                <a:latin typeface="Times New Roman"/>
                <a:ea typeface="Times New Roman"/>
                <a:cs typeface="Times New Roman"/>
                <a:sym typeface="Times New Roman"/>
              </a:rPr>
              <a:t>The Sun</a:t>
            </a:r>
            <a:r>
              <a:rPr lang="en-GB" sz="1200">
                <a:solidFill>
                  <a:srgbClr val="000000"/>
                </a:solidFill>
                <a:latin typeface="Times New Roman"/>
                <a:ea typeface="Times New Roman"/>
                <a:cs typeface="Times New Roman"/>
                <a:sym typeface="Times New Roman"/>
              </a:rPr>
              <a:t>. Available at: https://www.thesun.co.uk/travel/24396691/hilton-hotel-first-uk-city-princess-diana-beatles/#:~:text=Princess%20Diana-,The%20London%20Hilton%20on%20Park%20Lane%20is%20the%20oldest%20Hilton,images%20Previous%20Image%20Next%20Image (Accessed: 12 February 2026). </a:t>
            </a:r>
            <a:endParaRPr sz="1200">
              <a:solidFill>
                <a:srgbClr val="000000"/>
              </a:solidFill>
              <a:latin typeface="Times New Roman"/>
              <a:ea typeface="Times New Roman"/>
              <a:cs typeface="Times New Roman"/>
              <a:sym typeface="Times New Roman"/>
            </a:endParaRPr>
          </a:p>
          <a:p>
            <a:pPr marL="0" lvl="0" indent="0" algn="l" rtl="0">
              <a:spcBef>
                <a:spcPts val="120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Derowitsch, J., Ngo, T., Katt, T., Henning, M. and Soukup, L., (2025). Strategic Audit: Hilton Worldwide Holdings, Inc.</a:t>
            </a:r>
            <a:r>
              <a:rPr lang="en-GB" sz="1200" u="sng">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https://digitalcommons.unl.edu/honorstheses/797/</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Gouda, A. (2025) </a:t>
            </a:r>
            <a:r>
              <a:rPr lang="en-GB" sz="1200" i="1">
                <a:solidFill>
                  <a:srgbClr val="222222"/>
                </a:solidFill>
                <a:highlight>
                  <a:srgbClr val="FFFFFF"/>
                </a:highlight>
                <a:latin typeface="Times New Roman"/>
                <a:ea typeface="Times New Roman"/>
                <a:cs typeface="Times New Roman"/>
                <a:sym typeface="Times New Roman"/>
              </a:rPr>
              <a:t>Understanding kpis in Hotel Management: A comprehensive guide: Adel Gouda posted on the topic</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LinkedIn</a:t>
            </a:r>
            <a:r>
              <a:rPr lang="en-GB" sz="1200">
                <a:solidFill>
                  <a:srgbClr val="222222"/>
                </a:solidFill>
                <a:highlight>
                  <a:srgbClr val="FFFFFF"/>
                </a:highlight>
                <a:latin typeface="Times New Roman"/>
                <a:ea typeface="Times New Roman"/>
                <a:cs typeface="Times New Roman"/>
                <a:sym typeface="Times New Roman"/>
              </a:rPr>
              <a:t>. Available at: https://www.linkedin.com/posts/adelgouda-15b21061_what-is-a-kpis-in-hotels-management-activity-7368673942837878784-S7vx (Accessed: 12 February 2026).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Indeed UK (2026) </a:t>
            </a:r>
            <a:r>
              <a:rPr lang="en-GB" sz="1200" i="1">
                <a:solidFill>
                  <a:srgbClr val="222222"/>
                </a:solidFill>
                <a:highlight>
                  <a:srgbClr val="FFFFFF"/>
                </a:highlight>
                <a:latin typeface="Times New Roman"/>
                <a:ea typeface="Times New Roman"/>
                <a:cs typeface="Times New Roman"/>
                <a:sym typeface="Times New Roman"/>
              </a:rPr>
              <a:t>Hilton Work, jobs in London (with salaries) | indeed United Kingdom</a:t>
            </a:r>
            <a:r>
              <a:rPr lang="en-GB" sz="1200">
                <a:solidFill>
                  <a:srgbClr val="222222"/>
                </a:solidFill>
                <a:highlight>
                  <a:srgbClr val="FFFFFF"/>
                </a:highlight>
                <a:latin typeface="Times New Roman"/>
                <a:ea typeface="Times New Roman"/>
                <a:cs typeface="Times New Roman"/>
                <a:sym typeface="Times New Roman"/>
              </a:rPr>
              <a:t>. Available at: https://uk.indeed.com/q-hilton-l-london-jobs.html (Accessed: 12 February 2026).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Blackman, D.E., (2022). Contemporary behaviourism: A brief overview. </a:t>
            </a:r>
            <a:r>
              <a:rPr lang="en-GB" sz="1200" i="1">
                <a:solidFill>
                  <a:srgbClr val="222222"/>
                </a:solidFill>
                <a:highlight>
                  <a:srgbClr val="FFFFFF"/>
                </a:highlight>
                <a:latin typeface="Times New Roman"/>
                <a:ea typeface="Times New Roman"/>
                <a:cs typeface="Times New Roman"/>
                <a:sym typeface="Times New Roman"/>
              </a:rPr>
              <a:t>Behaviour analysis and contemporary psychology</a:t>
            </a:r>
            <a:r>
              <a:rPr lang="en-GB" sz="1200">
                <a:solidFill>
                  <a:srgbClr val="222222"/>
                </a:solidFill>
                <a:highlight>
                  <a:srgbClr val="FFFFFF"/>
                </a:highlight>
                <a:latin typeface="Times New Roman"/>
                <a:ea typeface="Times New Roman"/>
                <a:cs typeface="Times New Roman"/>
                <a:sym typeface="Times New Roman"/>
              </a:rPr>
              <a:t>, pp.259-281.</a:t>
            </a:r>
            <a:r>
              <a:rPr lang="en-GB" sz="12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https://www.taylorfrancis.com/chapters/edit/10.4324/9781003316718-22/contemporary-behaviourism-blackman</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Denis, N., Joshua, N., Allen, N., Alexis Carboni, M., Mary, N. and Enock, B., (2025). Interogating Humanism Theory Principles into Effective Education in Ugandan Higher Education Institutions. </a:t>
            </a:r>
            <a:r>
              <a:rPr lang="en-GB" sz="1200" i="1">
                <a:solidFill>
                  <a:srgbClr val="222222"/>
                </a:solidFill>
                <a:highlight>
                  <a:srgbClr val="FFFFFF"/>
                </a:highlight>
                <a:latin typeface="Times New Roman"/>
                <a:ea typeface="Times New Roman"/>
                <a:cs typeface="Times New Roman"/>
                <a:sym typeface="Times New Roman"/>
              </a:rPr>
              <a:t>International Journal of Innovative Science and Research Technology</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10</a:t>
            </a:r>
            <a:r>
              <a:rPr lang="en-GB" sz="1200">
                <a:solidFill>
                  <a:srgbClr val="222222"/>
                </a:solidFill>
                <a:highlight>
                  <a:srgbClr val="FFFFFF"/>
                </a:highlight>
                <a:latin typeface="Times New Roman"/>
                <a:ea typeface="Times New Roman"/>
                <a:cs typeface="Times New Roman"/>
                <a:sym typeface="Times New Roman"/>
              </a:rPr>
              <a:t>(2), pp.2250-2259.</a:t>
            </a:r>
            <a:r>
              <a:rPr lang="en-GB" sz="12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https://eprint.prasupub.org/id/eprint/21/</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Wesonga, J.N. and Van Der Westhuizen, J., (2024). The role of grievance handling styles on employee performance. </a:t>
            </a:r>
            <a:r>
              <a:rPr lang="en-GB" sz="1200" i="1">
                <a:solidFill>
                  <a:srgbClr val="222222"/>
                </a:solidFill>
                <a:highlight>
                  <a:srgbClr val="FFFFFF"/>
                </a:highlight>
                <a:latin typeface="Times New Roman"/>
                <a:ea typeface="Times New Roman"/>
                <a:cs typeface="Times New Roman"/>
                <a:sym typeface="Times New Roman"/>
              </a:rPr>
              <a:t>EUREKA: Social and Humanities</a:t>
            </a:r>
            <a:r>
              <a:rPr lang="en-GB" sz="1200">
                <a:solidFill>
                  <a:srgbClr val="222222"/>
                </a:solidFill>
                <a:highlight>
                  <a:srgbClr val="FFFFFF"/>
                </a:highlight>
                <a:latin typeface="Times New Roman"/>
                <a:ea typeface="Times New Roman"/>
                <a:cs typeface="Times New Roman"/>
                <a:sym typeface="Times New Roman"/>
              </a:rPr>
              <a:t>, (3), pp.3-20.</a:t>
            </a:r>
            <a:r>
              <a:rPr lang="en-GB" sz="1200" u="sng">
                <a:solidFill>
                  <a:srgbClr val="1155CC"/>
                </a:solidFill>
                <a:highlight>
                  <a:srgbClr val="FFFFFF"/>
                </a:highlight>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http://journal.eu-jr.eu/social/article/view/3342</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r>
              <a:rPr lang="en-GB" sz="1200">
                <a:solidFill>
                  <a:srgbClr val="222222"/>
                </a:solidFill>
                <a:highlight>
                  <a:srgbClr val="FFFFFF"/>
                </a:highlight>
                <a:latin typeface="Times New Roman"/>
                <a:ea typeface="Times New Roman"/>
                <a:cs typeface="Times New Roman"/>
                <a:sym typeface="Times New Roman"/>
              </a:rPr>
              <a:t>Hudson, S. and Hudson, L., (2025). Customer service for hospitality and tourism.</a:t>
            </a:r>
            <a:r>
              <a:rPr lang="en-GB" sz="1200" u="sng">
                <a:solidFill>
                  <a:srgbClr val="1155CC"/>
                </a:solidFill>
                <a:highlight>
                  <a:srgbClr val="FFFFFF"/>
                </a:highlight>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https://www.torrossa.com/it/resources/an/5996715</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endParaRPr sz="1200">
              <a:solidFill>
                <a:srgbClr val="222222"/>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8"/>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90" name="Google Shape;190;p28"/>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91" name="Google Shape;191;p28"/>
          <p:cNvPicPr preferRelativeResize="0"/>
          <p:nvPr/>
        </p:nvPicPr>
        <p:blipFill>
          <a:blip r:embed="rId3">
            <a:alphaModFix/>
          </a:blip>
          <a:stretch>
            <a:fillRect/>
          </a:stretch>
        </p:blipFill>
        <p:spPr>
          <a:xfrm>
            <a:off x="0" y="84825"/>
            <a:ext cx="9144000" cy="4986150"/>
          </a:xfrm>
          <a:prstGeom prst="rect">
            <a:avLst/>
          </a:prstGeom>
          <a:noFill/>
          <a:ln>
            <a:noFill/>
          </a:ln>
        </p:spPr>
      </p:pic>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2541</Words>
  <Application>Microsoft Office PowerPoint</Application>
  <PresentationFormat>On-screen Show (16:9)</PresentationFormat>
  <Paragraphs>93</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Streamline</vt:lpstr>
      <vt:lpstr>LEVEL 5 ASSESSMENT SPECIFICATION Module code: LM5002 Topic: Recruitment &amp; Development Strategy for Front Officer Supervisor Component 1- Individual Presentation  Student Name: Roxana Tincuta Irimia Student Number: 2424013 Lecturer Name: Dr Doreen Nyaa Amundam</vt:lpstr>
      <vt:lpstr>TABLE OF CONTENTS </vt:lpstr>
      <vt:lpstr>INTRODUCTION </vt:lpstr>
      <vt:lpstr>COMPANY OVERVIEW (Hilton UK) </vt:lpstr>
      <vt:lpstr>SELECTED JOB ROLE  </vt:lpstr>
      <vt:lpstr>HR PLANNING &amp; JOB ANALYSIS </vt:lpstr>
      <vt:lpstr>JOB DESCRIPTION &amp; PERSON SPECIFICATION </vt:lpstr>
      <vt:lpstr>RECRUITMENT &amp; SELECTION METHODS </vt:lpstr>
      <vt:lpstr>TRAINING NEEDS ANALYSIS (TNA) </vt:lpstr>
      <vt:lpstr>LEARNING THEORIES APPLICATION </vt:lpstr>
      <vt:lpstr>TRAINING &amp; DEVELOPMENT STRATEGY </vt:lpstr>
      <vt:lpstr>EVALUATION OF TRAINING </vt:lpstr>
      <vt:lpstr>ETHICS, EQUALITY &amp; SUSTAINABILITY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32</cp:revision>
  <dcterms:modified xsi:type="dcterms:W3CDTF">2026-02-14T21:50:47Z</dcterms:modified>
</cp:coreProperties>
</file>