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5" r:id="rId5"/>
    <p:sldId id="257" r:id="rId6"/>
    <p:sldId id="259" r:id="rId7"/>
    <p:sldId id="260" r:id="rId8"/>
    <p:sldId id="262" r:id="rId9"/>
    <p:sldId id="263" r:id="rId10"/>
    <p:sldId id="264" r:id="rId11"/>
    <p:sldId id="258" r:id="rId12"/>
    <p:sldId id="2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43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241A78-2194-4257-9663-5E4240F6DD6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885FEC4-009E-4A4D-9D8B-DBE1BA2F433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Maintaining functional ability: physiotherapy, mobility support, and falls prevention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(WHO, 2015).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5C5AF7-BE84-44E1-AB1C-57A9E4D241AF}" type="parTrans" cxnId="{A64BBC47-4551-4CFD-9988-1E70739E4877}">
      <dgm:prSet/>
      <dgm:spPr/>
      <dgm:t>
        <a:bodyPr/>
        <a:lstStyle/>
        <a:p>
          <a:endParaRPr lang="en-US"/>
        </a:p>
      </dgm:t>
    </dgm:pt>
    <dgm:pt modelId="{51462622-6E92-4D00-A0DF-0F8AEF2C4CA4}" type="sibTrans" cxnId="{A64BBC47-4551-4CFD-9988-1E70739E4877}">
      <dgm:prSet/>
      <dgm:spPr/>
      <dgm:t>
        <a:bodyPr/>
        <a:lstStyle/>
        <a:p>
          <a:endParaRPr lang="en-US"/>
        </a:p>
      </dgm:t>
    </dgm:pt>
    <dgm:pt modelId="{449947C7-713D-46D3-8F10-E20788689737}">
      <dgm:prSet/>
      <dgm:spPr/>
      <dgm:t>
        <a:bodyPr/>
        <a:lstStyle/>
        <a:p>
          <a:r>
            <a:rPr lang="en-US" dirty="0"/>
            <a:t>Independence and autonomy: person-</a:t>
          </a:r>
          <a:r>
            <a:rPr lang="en-US" dirty="0" err="1"/>
            <a:t>centred</a:t>
          </a:r>
          <a:r>
            <a:rPr lang="en-US" dirty="0"/>
            <a:t> care, home adaptations, assistive technology</a:t>
          </a:r>
          <a:r>
            <a:rPr lang="en-GB" dirty="0"/>
            <a:t>(</a:t>
          </a:r>
          <a:r>
            <a:rPr lang="en-GB" dirty="0" err="1"/>
            <a:t>Kitwood</a:t>
          </a:r>
          <a:r>
            <a:rPr lang="en-GB" dirty="0"/>
            <a:t>, 1997).</a:t>
          </a:r>
          <a:endParaRPr lang="en-US" dirty="0"/>
        </a:p>
      </dgm:t>
    </dgm:pt>
    <dgm:pt modelId="{50F0F1B3-CB55-41CA-A64E-E66E4D50FEE3}" type="parTrans" cxnId="{A0A6D7B0-0CB7-464F-A2D0-023D5063A292}">
      <dgm:prSet/>
      <dgm:spPr/>
      <dgm:t>
        <a:bodyPr/>
        <a:lstStyle/>
        <a:p>
          <a:endParaRPr lang="en-US"/>
        </a:p>
      </dgm:t>
    </dgm:pt>
    <dgm:pt modelId="{048A6E5C-2E9A-4C91-A122-37779EC758DD}" type="sibTrans" cxnId="{A0A6D7B0-0CB7-464F-A2D0-023D5063A292}">
      <dgm:prSet/>
      <dgm:spPr/>
      <dgm:t>
        <a:bodyPr/>
        <a:lstStyle/>
        <a:p>
          <a:endParaRPr lang="en-US"/>
        </a:p>
      </dgm:t>
    </dgm:pt>
    <dgm:pt modelId="{FED5AFF3-EEDC-49D3-922C-41338C77C1B9}">
      <dgm:prSet/>
      <dgm:spPr/>
      <dgm:t>
        <a:bodyPr/>
        <a:lstStyle/>
        <a:p>
          <a:r>
            <a:rPr lang="en-US" dirty="0"/>
            <a:t>Freedom and choice: personal budgets, direct payments (Care Act 2014).</a:t>
          </a:r>
        </a:p>
      </dgm:t>
    </dgm:pt>
    <dgm:pt modelId="{AA7F67C5-9EA4-4E8F-9B94-55C46055C845}" type="parTrans" cxnId="{C506B040-4817-4620-85F0-2DAC4166C604}">
      <dgm:prSet/>
      <dgm:spPr/>
      <dgm:t>
        <a:bodyPr/>
        <a:lstStyle/>
        <a:p>
          <a:endParaRPr lang="en-US"/>
        </a:p>
      </dgm:t>
    </dgm:pt>
    <dgm:pt modelId="{F085E29B-F00B-44A7-AF45-A0E22567A4DC}" type="sibTrans" cxnId="{C506B040-4817-4620-85F0-2DAC4166C604}">
      <dgm:prSet/>
      <dgm:spPr/>
      <dgm:t>
        <a:bodyPr/>
        <a:lstStyle/>
        <a:p>
          <a:endParaRPr lang="en-US"/>
        </a:p>
      </dgm:t>
    </dgm:pt>
    <dgm:pt modelId="{75BED68C-6867-4807-B93D-5826F6742E08}">
      <dgm:prSet/>
      <dgm:spPr/>
      <dgm:t>
        <a:bodyPr/>
        <a:lstStyle/>
        <a:p>
          <a:r>
            <a:rPr lang="en-US" dirty="0"/>
            <a:t>Psychological well-being: reducing loneliness, promoting social participation</a:t>
          </a:r>
          <a:r>
            <a:rPr lang="en-GB" dirty="0"/>
            <a:t>(</a:t>
          </a:r>
          <a:r>
            <a:rPr lang="en-GB" dirty="0" err="1"/>
            <a:t>Kitwood</a:t>
          </a:r>
          <a:r>
            <a:rPr lang="en-GB" dirty="0"/>
            <a:t>, 1997)</a:t>
          </a:r>
          <a:endParaRPr lang="en-US" dirty="0"/>
        </a:p>
      </dgm:t>
    </dgm:pt>
    <dgm:pt modelId="{DA2F63DE-B6CD-4E35-A1F4-AAE5FD45597B}" type="parTrans" cxnId="{9E2A3314-641D-4616-89D5-12244AE52446}">
      <dgm:prSet/>
      <dgm:spPr/>
      <dgm:t>
        <a:bodyPr/>
        <a:lstStyle/>
        <a:p>
          <a:endParaRPr lang="en-US"/>
        </a:p>
      </dgm:t>
    </dgm:pt>
    <dgm:pt modelId="{3B97AC81-322D-43BA-B1B0-5C9239F4DB0E}" type="sibTrans" cxnId="{9E2A3314-641D-4616-89D5-12244AE52446}">
      <dgm:prSet/>
      <dgm:spPr/>
      <dgm:t>
        <a:bodyPr/>
        <a:lstStyle/>
        <a:p>
          <a:endParaRPr lang="en-US"/>
        </a:p>
      </dgm:t>
    </dgm:pt>
    <dgm:pt modelId="{C80ED377-4771-48E4-96A8-EF391A81BBBC}">
      <dgm:prSet/>
      <dgm:spPr/>
      <dgm:t>
        <a:bodyPr/>
        <a:lstStyle/>
        <a:p>
          <a:r>
            <a:rPr lang="en-US" dirty="0"/>
            <a:t>Safety and dignity: safeguarding, accessible housing, continuity of care</a:t>
          </a:r>
          <a:r>
            <a:rPr lang="en-GB" dirty="0"/>
            <a:t> (Care Act, 2014).</a:t>
          </a:r>
          <a:endParaRPr lang="en-US" dirty="0"/>
        </a:p>
      </dgm:t>
    </dgm:pt>
    <dgm:pt modelId="{1F35FDC8-904C-4958-A298-AF3ED64524D6}" type="parTrans" cxnId="{644E2CA1-1EE1-499D-B358-D2B7D03A637C}">
      <dgm:prSet/>
      <dgm:spPr/>
      <dgm:t>
        <a:bodyPr/>
        <a:lstStyle/>
        <a:p>
          <a:endParaRPr lang="en-US"/>
        </a:p>
      </dgm:t>
    </dgm:pt>
    <dgm:pt modelId="{C199900D-921B-4487-A30B-9850CB9BFD18}" type="sibTrans" cxnId="{644E2CA1-1EE1-499D-B358-D2B7D03A637C}">
      <dgm:prSet/>
      <dgm:spPr/>
      <dgm:t>
        <a:bodyPr/>
        <a:lstStyle/>
        <a:p>
          <a:endParaRPr lang="en-US"/>
        </a:p>
      </dgm:t>
    </dgm:pt>
    <dgm:pt modelId="{1934B447-7627-4109-808F-5764E8110142}" type="pres">
      <dgm:prSet presAssocID="{8D241A78-2194-4257-9663-5E4240F6DD68}" presName="vert0" presStyleCnt="0">
        <dgm:presLayoutVars>
          <dgm:dir/>
          <dgm:animOne val="branch"/>
          <dgm:animLvl val="lvl"/>
        </dgm:presLayoutVars>
      </dgm:prSet>
      <dgm:spPr/>
    </dgm:pt>
    <dgm:pt modelId="{48552EB4-3E90-4AA1-8869-D4D5CD60B739}" type="pres">
      <dgm:prSet presAssocID="{7885FEC4-009E-4A4D-9D8B-DBE1BA2F4331}" presName="thickLine" presStyleLbl="alignNode1" presStyleIdx="0" presStyleCnt="5"/>
      <dgm:spPr/>
    </dgm:pt>
    <dgm:pt modelId="{E3CCE4B3-678F-4C66-9D77-D53E88BDBFF2}" type="pres">
      <dgm:prSet presAssocID="{7885FEC4-009E-4A4D-9D8B-DBE1BA2F4331}" presName="horz1" presStyleCnt="0"/>
      <dgm:spPr/>
    </dgm:pt>
    <dgm:pt modelId="{027B7D2E-31D3-483D-9692-8C15CE11DD2D}" type="pres">
      <dgm:prSet presAssocID="{7885FEC4-009E-4A4D-9D8B-DBE1BA2F4331}" presName="tx1" presStyleLbl="revTx" presStyleIdx="0" presStyleCnt="5"/>
      <dgm:spPr/>
    </dgm:pt>
    <dgm:pt modelId="{7EAE399A-69B9-4D0D-AD06-B099094A9923}" type="pres">
      <dgm:prSet presAssocID="{7885FEC4-009E-4A4D-9D8B-DBE1BA2F4331}" presName="vert1" presStyleCnt="0"/>
      <dgm:spPr/>
    </dgm:pt>
    <dgm:pt modelId="{4EB1A3E6-8826-406F-8D76-CE4A565D9CDC}" type="pres">
      <dgm:prSet presAssocID="{449947C7-713D-46D3-8F10-E20788689737}" presName="thickLine" presStyleLbl="alignNode1" presStyleIdx="1" presStyleCnt="5"/>
      <dgm:spPr/>
    </dgm:pt>
    <dgm:pt modelId="{46722D86-AC7C-450F-9FC8-9B89C8EB5389}" type="pres">
      <dgm:prSet presAssocID="{449947C7-713D-46D3-8F10-E20788689737}" presName="horz1" presStyleCnt="0"/>
      <dgm:spPr/>
    </dgm:pt>
    <dgm:pt modelId="{3F261DB4-415D-46D6-9D19-7F2062E3EFEE}" type="pres">
      <dgm:prSet presAssocID="{449947C7-713D-46D3-8F10-E20788689737}" presName="tx1" presStyleLbl="revTx" presStyleIdx="1" presStyleCnt="5"/>
      <dgm:spPr/>
    </dgm:pt>
    <dgm:pt modelId="{169D14B4-6D2C-40ED-854E-E222FA38A251}" type="pres">
      <dgm:prSet presAssocID="{449947C7-713D-46D3-8F10-E20788689737}" presName="vert1" presStyleCnt="0"/>
      <dgm:spPr/>
    </dgm:pt>
    <dgm:pt modelId="{9C94E258-F7BD-4F2C-88C8-5E67E4E93B08}" type="pres">
      <dgm:prSet presAssocID="{FED5AFF3-EEDC-49D3-922C-41338C77C1B9}" presName="thickLine" presStyleLbl="alignNode1" presStyleIdx="2" presStyleCnt="5"/>
      <dgm:spPr/>
    </dgm:pt>
    <dgm:pt modelId="{6B6C9855-1022-4670-89AA-0773F40D20B4}" type="pres">
      <dgm:prSet presAssocID="{FED5AFF3-EEDC-49D3-922C-41338C77C1B9}" presName="horz1" presStyleCnt="0"/>
      <dgm:spPr/>
    </dgm:pt>
    <dgm:pt modelId="{CFF8C07A-62C0-4FC1-B839-C1843BD8067C}" type="pres">
      <dgm:prSet presAssocID="{FED5AFF3-EEDC-49D3-922C-41338C77C1B9}" presName="tx1" presStyleLbl="revTx" presStyleIdx="2" presStyleCnt="5"/>
      <dgm:spPr/>
    </dgm:pt>
    <dgm:pt modelId="{DD84A4E2-17A0-468E-9861-2C40E80B5731}" type="pres">
      <dgm:prSet presAssocID="{FED5AFF3-EEDC-49D3-922C-41338C77C1B9}" presName="vert1" presStyleCnt="0"/>
      <dgm:spPr/>
    </dgm:pt>
    <dgm:pt modelId="{59D3ABFB-6954-4ED0-8B44-57E985DEDC08}" type="pres">
      <dgm:prSet presAssocID="{75BED68C-6867-4807-B93D-5826F6742E08}" presName="thickLine" presStyleLbl="alignNode1" presStyleIdx="3" presStyleCnt="5"/>
      <dgm:spPr/>
    </dgm:pt>
    <dgm:pt modelId="{BADF38B6-68DC-4177-A65B-C73970ACBA7E}" type="pres">
      <dgm:prSet presAssocID="{75BED68C-6867-4807-B93D-5826F6742E08}" presName="horz1" presStyleCnt="0"/>
      <dgm:spPr/>
    </dgm:pt>
    <dgm:pt modelId="{FACE943E-DB50-4993-888B-66057F771BE2}" type="pres">
      <dgm:prSet presAssocID="{75BED68C-6867-4807-B93D-5826F6742E08}" presName="tx1" presStyleLbl="revTx" presStyleIdx="3" presStyleCnt="5"/>
      <dgm:spPr/>
    </dgm:pt>
    <dgm:pt modelId="{DA5B3CD6-16A1-48F8-B011-723DFE3465F0}" type="pres">
      <dgm:prSet presAssocID="{75BED68C-6867-4807-B93D-5826F6742E08}" presName="vert1" presStyleCnt="0"/>
      <dgm:spPr/>
    </dgm:pt>
    <dgm:pt modelId="{F3CC7ECE-E01A-4D15-AE0E-696F80D1416C}" type="pres">
      <dgm:prSet presAssocID="{C80ED377-4771-48E4-96A8-EF391A81BBBC}" presName="thickLine" presStyleLbl="alignNode1" presStyleIdx="4" presStyleCnt="5"/>
      <dgm:spPr/>
    </dgm:pt>
    <dgm:pt modelId="{94DB8005-60F7-48C2-8E37-2096E550EC7F}" type="pres">
      <dgm:prSet presAssocID="{C80ED377-4771-48E4-96A8-EF391A81BBBC}" presName="horz1" presStyleCnt="0"/>
      <dgm:spPr/>
    </dgm:pt>
    <dgm:pt modelId="{C6755959-BCD3-42CC-924A-DE038FB9C83E}" type="pres">
      <dgm:prSet presAssocID="{C80ED377-4771-48E4-96A8-EF391A81BBBC}" presName="tx1" presStyleLbl="revTx" presStyleIdx="4" presStyleCnt="5"/>
      <dgm:spPr/>
    </dgm:pt>
    <dgm:pt modelId="{50FA1728-54CD-4B71-9798-C1059ECDE467}" type="pres">
      <dgm:prSet presAssocID="{C80ED377-4771-48E4-96A8-EF391A81BBBC}" presName="vert1" presStyleCnt="0"/>
      <dgm:spPr/>
    </dgm:pt>
  </dgm:ptLst>
  <dgm:cxnLst>
    <dgm:cxn modelId="{9E2A3314-641D-4616-89D5-12244AE52446}" srcId="{8D241A78-2194-4257-9663-5E4240F6DD68}" destId="{75BED68C-6867-4807-B93D-5826F6742E08}" srcOrd="3" destOrd="0" parTransId="{DA2F63DE-B6CD-4E35-A1F4-AAE5FD45597B}" sibTransId="{3B97AC81-322D-43BA-B1B0-5C9239F4DB0E}"/>
    <dgm:cxn modelId="{4932FB22-4F61-4EAA-9157-26E9921E0C82}" type="presOf" srcId="{FED5AFF3-EEDC-49D3-922C-41338C77C1B9}" destId="{CFF8C07A-62C0-4FC1-B839-C1843BD8067C}" srcOrd="0" destOrd="0" presId="urn:microsoft.com/office/officeart/2008/layout/LinedList"/>
    <dgm:cxn modelId="{C506B040-4817-4620-85F0-2DAC4166C604}" srcId="{8D241A78-2194-4257-9663-5E4240F6DD68}" destId="{FED5AFF3-EEDC-49D3-922C-41338C77C1B9}" srcOrd="2" destOrd="0" parTransId="{AA7F67C5-9EA4-4E8F-9B94-55C46055C845}" sibTransId="{F085E29B-F00B-44A7-AF45-A0E22567A4DC}"/>
    <dgm:cxn modelId="{A64BBC47-4551-4CFD-9988-1E70739E4877}" srcId="{8D241A78-2194-4257-9663-5E4240F6DD68}" destId="{7885FEC4-009E-4A4D-9D8B-DBE1BA2F4331}" srcOrd="0" destOrd="0" parTransId="{1E5C5AF7-BE84-44E1-AB1C-57A9E4D241AF}" sibTransId="{51462622-6E92-4D00-A0DF-0F8AEF2C4CA4}"/>
    <dgm:cxn modelId="{CC7AB08E-2F5D-4E2D-8FB0-1B90CE18D443}" type="presOf" srcId="{449947C7-713D-46D3-8F10-E20788689737}" destId="{3F261DB4-415D-46D6-9D19-7F2062E3EFEE}" srcOrd="0" destOrd="0" presId="urn:microsoft.com/office/officeart/2008/layout/LinedList"/>
    <dgm:cxn modelId="{644E2CA1-1EE1-499D-B358-D2B7D03A637C}" srcId="{8D241A78-2194-4257-9663-5E4240F6DD68}" destId="{C80ED377-4771-48E4-96A8-EF391A81BBBC}" srcOrd="4" destOrd="0" parTransId="{1F35FDC8-904C-4958-A298-AF3ED64524D6}" sibTransId="{C199900D-921B-4487-A30B-9850CB9BFD18}"/>
    <dgm:cxn modelId="{7C90EBA5-0B7E-49AD-83FD-E91D9D94A415}" type="presOf" srcId="{75BED68C-6867-4807-B93D-5826F6742E08}" destId="{FACE943E-DB50-4993-888B-66057F771BE2}" srcOrd="0" destOrd="0" presId="urn:microsoft.com/office/officeart/2008/layout/LinedList"/>
    <dgm:cxn modelId="{A0A6D7B0-0CB7-464F-A2D0-023D5063A292}" srcId="{8D241A78-2194-4257-9663-5E4240F6DD68}" destId="{449947C7-713D-46D3-8F10-E20788689737}" srcOrd="1" destOrd="0" parTransId="{50F0F1B3-CB55-41CA-A64E-E66E4D50FEE3}" sibTransId="{048A6E5C-2E9A-4C91-A122-37779EC758DD}"/>
    <dgm:cxn modelId="{8DDCB8CA-233F-40AD-9CD4-F583995F37BB}" type="presOf" srcId="{7885FEC4-009E-4A4D-9D8B-DBE1BA2F4331}" destId="{027B7D2E-31D3-483D-9692-8C15CE11DD2D}" srcOrd="0" destOrd="0" presId="urn:microsoft.com/office/officeart/2008/layout/LinedList"/>
    <dgm:cxn modelId="{6B6A49CC-3567-4646-8909-9854A3A5B125}" type="presOf" srcId="{C80ED377-4771-48E4-96A8-EF391A81BBBC}" destId="{C6755959-BCD3-42CC-924A-DE038FB9C83E}" srcOrd="0" destOrd="0" presId="urn:microsoft.com/office/officeart/2008/layout/LinedList"/>
    <dgm:cxn modelId="{727B2EED-6953-411B-94F9-EC42A82E65E1}" type="presOf" srcId="{8D241A78-2194-4257-9663-5E4240F6DD68}" destId="{1934B447-7627-4109-808F-5764E8110142}" srcOrd="0" destOrd="0" presId="urn:microsoft.com/office/officeart/2008/layout/LinedList"/>
    <dgm:cxn modelId="{682D94CB-13AF-4412-96D1-A822B11FB7A7}" type="presParOf" srcId="{1934B447-7627-4109-808F-5764E8110142}" destId="{48552EB4-3E90-4AA1-8869-D4D5CD60B739}" srcOrd="0" destOrd="0" presId="urn:microsoft.com/office/officeart/2008/layout/LinedList"/>
    <dgm:cxn modelId="{159D5EFE-385C-4208-A701-F91CEFD4A198}" type="presParOf" srcId="{1934B447-7627-4109-808F-5764E8110142}" destId="{E3CCE4B3-678F-4C66-9D77-D53E88BDBFF2}" srcOrd="1" destOrd="0" presId="urn:microsoft.com/office/officeart/2008/layout/LinedList"/>
    <dgm:cxn modelId="{4687491E-4A80-461B-B45D-36FEF6D8F4AD}" type="presParOf" srcId="{E3CCE4B3-678F-4C66-9D77-D53E88BDBFF2}" destId="{027B7D2E-31D3-483D-9692-8C15CE11DD2D}" srcOrd="0" destOrd="0" presId="urn:microsoft.com/office/officeart/2008/layout/LinedList"/>
    <dgm:cxn modelId="{FA043368-5285-4D68-AC6F-6481ADE21616}" type="presParOf" srcId="{E3CCE4B3-678F-4C66-9D77-D53E88BDBFF2}" destId="{7EAE399A-69B9-4D0D-AD06-B099094A9923}" srcOrd="1" destOrd="0" presId="urn:microsoft.com/office/officeart/2008/layout/LinedList"/>
    <dgm:cxn modelId="{09D76068-CE3E-4393-A5F5-ADDFA3D7E246}" type="presParOf" srcId="{1934B447-7627-4109-808F-5764E8110142}" destId="{4EB1A3E6-8826-406F-8D76-CE4A565D9CDC}" srcOrd="2" destOrd="0" presId="urn:microsoft.com/office/officeart/2008/layout/LinedList"/>
    <dgm:cxn modelId="{5B346EEA-37DB-4ABB-9881-7D78DDAEAB57}" type="presParOf" srcId="{1934B447-7627-4109-808F-5764E8110142}" destId="{46722D86-AC7C-450F-9FC8-9B89C8EB5389}" srcOrd="3" destOrd="0" presId="urn:microsoft.com/office/officeart/2008/layout/LinedList"/>
    <dgm:cxn modelId="{D10305C8-DF2D-401D-AC84-6D7846889B93}" type="presParOf" srcId="{46722D86-AC7C-450F-9FC8-9B89C8EB5389}" destId="{3F261DB4-415D-46D6-9D19-7F2062E3EFEE}" srcOrd="0" destOrd="0" presId="urn:microsoft.com/office/officeart/2008/layout/LinedList"/>
    <dgm:cxn modelId="{C4B2BEE8-BDA0-4F70-98E4-F56484C50802}" type="presParOf" srcId="{46722D86-AC7C-450F-9FC8-9B89C8EB5389}" destId="{169D14B4-6D2C-40ED-854E-E222FA38A251}" srcOrd="1" destOrd="0" presId="urn:microsoft.com/office/officeart/2008/layout/LinedList"/>
    <dgm:cxn modelId="{2E888820-911B-45F6-BA8B-F39BE948E492}" type="presParOf" srcId="{1934B447-7627-4109-808F-5764E8110142}" destId="{9C94E258-F7BD-4F2C-88C8-5E67E4E93B08}" srcOrd="4" destOrd="0" presId="urn:microsoft.com/office/officeart/2008/layout/LinedList"/>
    <dgm:cxn modelId="{9EFD4B0A-C17E-4069-A44D-2225753BA499}" type="presParOf" srcId="{1934B447-7627-4109-808F-5764E8110142}" destId="{6B6C9855-1022-4670-89AA-0773F40D20B4}" srcOrd="5" destOrd="0" presId="urn:microsoft.com/office/officeart/2008/layout/LinedList"/>
    <dgm:cxn modelId="{AC92C1B9-9D11-4152-87E9-C3D486F53BF5}" type="presParOf" srcId="{6B6C9855-1022-4670-89AA-0773F40D20B4}" destId="{CFF8C07A-62C0-4FC1-B839-C1843BD8067C}" srcOrd="0" destOrd="0" presId="urn:microsoft.com/office/officeart/2008/layout/LinedList"/>
    <dgm:cxn modelId="{E07F0E18-C26B-4AF7-A0BE-39D2F8C6749D}" type="presParOf" srcId="{6B6C9855-1022-4670-89AA-0773F40D20B4}" destId="{DD84A4E2-17A0-468E-9861-2C40E80B5731}" srcOrd="1" destOrd="0" presId="urn:microsoft.com/office/officeart/2008/layout/LinedList"/>
    <dgm:cxn modelId="{27DF74EB-6920-4F4F-8DAC-BC026768C847}" type="presParOf" srcId="{1934B447-7627-4109-808F-5764E8110142}" destId="{59D3ABFB-6954-4ED0-8B44-57E985DEDC08}" srcOrd="6" destOrd="0" presId="urn:microsoft.com/office/officeart/2008/layout/LinedList"/>
    <dgm:cxn modelId="{E5AFE81F-A514-4D2D-B14A-28D9946BE6EF}" type="presParOf" srcId="{1934B447-7627-4109-808F-5764E8110142}" destId="{BADF38B6-68DC-4177-A65B-C73970ACBA7E}" srcOrd="7" destOrd="0" presId="urn:microsoft.com/office/officeart/2008/layout/LinedList"/>
    <dgm:cxn modelId="{38A68977-6ABE-412A-9DCC-C30455FFA6EB}" type="presParOf" srcId="{BADF38B6-68DC-4177-A65B-C73970ACBA7E}" destId="{FACE943E-DB50-4993-888B-66057F771BE2}" srcOrd="0" destOrd="0" presId="urn:microsoft.com/office/officeart/2008/layout/LinedList"/>
    <dgm:cxn modelId="{703A0B68-A772-43F3-9D12-F08809D4274F}" type="presParOf" srcId="{BADF38B6-68DC-4177-A65B-C73970ACBA7E}" destId="{DA5B3CD6-16A1-48F8-B011-723DFE3465F0}" srcOrd="1" destOrd="0" presId="urn:microsoft.com/office/officeart/2008/layout/LinedList"/>
    <dgm:cxn modelId="{49F61818-99C5-4591-8170-A9F138B4E76A}" type="presParOf" srcId="{1934B447-7627-4109-808F-5764E8110142}" destId="{F3CC7ECE-E01A-4D15-AE0E-696F80D1416C}" srcOrd="8" destOrd="0" presId="urn:microsoft.com/office/officeart/2008/layout/LinedList"/>
    <dgm:cxn modelId="{13299482-0202-4C04-9352-C805B48759FE}" type="presParOf" srcId="{1934B447-7627-4109-808F-5764E8110142}" destId="{94DB8005-60F7-48C2-8E37-2096E550EC7F}" srcOrd="9" destOrd="0" presId="urn:microsoft.com/office/officeart/2008/layout/LinedList"/>
    <dgm:cxn modelId="{D3076A28-2102-4A5A-BAF2-2592503F01D8}" type="presParOf" srcId="{94DB8005-60F7-48C2-8E37-2096E550EC7F}" destId="{C6755959-BCD3-42CC-924A-DE038FB9C83E}" srcOrd="0" destOrd="0" presId="urn:microsoft.com/office/officeart/2008/layout/LinedList"/>
    <dgm:cxn modelId="{D574675D-017C-40D1-BF63-CA6E4508F55D}" type="presParOf" srcId="{94DB8005-60F7-48C2-8E37-2096E550EC7F}" destId="{50FA1728-54CD-4B71-9798-C1059ECDE4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52EB4-3E90-4AA1-8869-D4D5CD60B739}">
      <dsp:nvSpPr>
        <dsp:cNvPr id="0" name=""/>
        <dsp:cNvSpPr/>
      </dsp:nvSpPr>
      <dsp:spPr>
        <a:xfrm>
          <a:off x="0" y="349"/>
          <a:ext cx="73269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B7D2E-31D3-483D-9692-8C15CE11DD2D}">
      <dsp:nvSpPr>
        <dsp:cNvPr id="0" name=""/>
        <dsp:cNvSpPr/>
      </dsp:nvSpPr>
      <dsp:spPr>
        <a:xfrm>
          <a:off x="0" y="349"/>
          <a:ext cx="7326923" cy="572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Maintaining functional ability: physiotherapy, mobility support, and falls prevention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(WHO, 2015).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9"/>
        <a:ext cx="7326923" cy="572324"/>
      </dsp:txXfrm>
    </dsp:sp>
    <dsp:sp modelId="{4EB1A3E6-8826-406F-8D76-CE4A565D9CDC}">
      <dsp:nvSpPr>
        <dsp:cNvPr id="0" name=""/>
        <dsp:cNvSpPr/>
      </dsp:nvSpPr>
      <dsp:spPr>
        <a:xfrm>
          <a:off x="0" y="572674"/>
          <a:ext cx="73269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261DB4-415D-46D6-9D19-7F2062E3EFEE}">
      <dsp:nvSpPr>
        <dsp:cNvPr id="0" name=""/>
        <dsp:cNvSpPr/>
      </dsp:nvSpPr>
      <dsp:spPr>
        <a:xfrm>
          <a:off x="0" y="572674"/>
          <a:ext cx="7326923" cy="572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Independence and autonomy: person-</a:t>
          </a:r>
          <a:r>
            <a:rPr lang="en-US" sz="1600" kern="1200" dirty="0" err="1"/>
            <a:t>centred</a:t>
          </a:r>
          <a:r>
            <a:rPr lang="en-US" sz="1600" kern="1200" dirty="0"/>
            <a:t> care, home adaptations, assistive technology</a:t>
          </a:r>
          <a:r>
            <a:rPr lang="en-GB" sz="1600" kern="1200" dirty="0"/>
            <a:t>(</a:t>
          </a:r>
          <a:r>
            <a:rPr lang="en-GB" sz="1600" kern="1200" dirty="0" err="1"/>
            <a:t>Kitwood</a:t>
          </a:r>
          <a:r>
            <a:rPr lang="en-GB" sz="1600" kern="1200" dirty="0"/>
            <a:t>, 1997).</a:t>
          </a:r>
          <a:endParaRPr lang="en-US" sz="1600" kern="1200" dirty="0"/>
        </a:p>
      </dsp:txBody>
      <dsp:txXfrm>
        <a:off x="0" y="572674"/>
        <a:ext cx="7326923" cy="572324"/>
      </dsp:txXfrm>
    </dsp:sp>
    <dsp:sp modelId="{9C94E258-F7BD-4F2C-88C8-5E67E4E93B08}">
      <dsp:nvSpPr>
        <dsp:cNvPr id="0" name=""/>
        <dsp:cNvSpPr/>
      </dsp:nvSpPr>
      <dsp:spPr>
        <a:xfrm>
          <a:off x="0" y="1144998"/>
          <a:ext cx="73269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F8C07A-62C0-4FC1-B839-C1843BD8067C}">
      <dsp:nvSpPr>
        <dsp:cNvPr id="0" name=""/>
        <dsp:cNvSpPr/>
      </dsp:nvSpPr>
      <dsp:spPr>
        <a:xfrm>
          <a:off x="0" y="1144998"/>
          <a:ext cx="7326923" cy="572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Freedom and choice: personal budgets, direct payments (Care Act 2014).</a:t>
          </a:r>
        </a:p>
      </dsp:txBody>
      <dsp:txXfrm>
        <a:off x="0" y="1144998"/>
        <a:ext cx="7326923" cy="572324"/>
      </dsp:txXfrm>
    </dsp:sp>
    <dsp:sp modelId="{59D3ABFB-6954-4ED0-8B44-57E985DEDC08}">
      <dsp:nvSpPr>
        <dsp:cNvPr id="0" name=""/>
        <dsp:cNvSpPr/>
      </dsp:nvSpPr>
      <dsp:spPr>
        <a:xfrm>
          <a:off x="0" y="1717323"/>
          <a:ext cx="73269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E943E-DB50-4993-888B-66057F771BE2}">
      <dsp:nvSpPr>
        <dsp:cNvPr id="0" name=""/>
        <dsp:cNvSpPr/>
      </dsp:nvSpPr>
      <dsp:spPr>
        <a:xfrm>
          <a:off x="0" y="1717323"/>
          <a:ext cx="7326923" cy="572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Psychological well-being: reducing loneliness, promoting social participation</a:t>
          </a:r>
          <a:r>
            <a:rPr lang="en-GB" sz="1600" kern="1200" dirty="0"/>
            <a:t>(</a:t>
          </a:r>
          <a:r>
            <a:rPr lang="en-GB" sz="1600" kern="1200" dirty="0" err="1"/>
            <a:t>Kitwood</a:t>
          </a:r>
          <a:r>
            <a:rPr lang="en-GB" sz="1600" kern="1200" dirty="0"/>
            <a:t>, 1997)</a:t>
          </a:r>
          <a:endParaRPr lang="en-US" sz="1600" kern="1200" dirty="0"/>
        </a:p>
      </dsp:txBody>
      <dsp:txXfrm>
        <a:off x="0" y="1717323"/>
        <a:ext cx="7326923" cy="572324"/>
      </dsp:txXfrm>
    </dsp:sp>
    <dsp:sp modelId="{F3CC7ECE-E01A-4D15-AE0E-696F80D1416C}">
      <dsp:nvSpPr>
        <dsp:cNvPr id="0" name=""/>
        <dsp:cNvSpPr/>
      </dsp:nvSpPr>
      <dsp:spPr>
        <a:xfrm>
          <a:off x="0" y="2289647"/>
          <a:ext cx="73269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55959-BCD3-42CC-924A-DE038FB9C83E}">
      <dsp:nvSpPr>
        <dsp:cNvPr id="0" name=""/>
        <dsp:cNvSpPr/>
      </dsp:nvSpPr>
      <dsp:spPr>
        <a:xfrm>
          <a:off x="0" y="2289647"/>
          <a:ext cx="7326923" cy="5723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Safety and dignity: safeguarding, accessible housing, continuity of care</a:t>
          </a:r>
          <a:r>
            <a:rPr lang="en-GB" sz="1600" kern="1200" dirty="0"/>
            <a:t> (Care Act, 2014).</a:t>
          </a:r>
          <a:endParaRPr lang="en-US" sz="1600" kern="1200" dirty="0"/>
        </a:p>
      </dsp:txBody>
      <dsp:txXfrm>
        <a:off x="0" y="2289647"/>
        <a:ext cx="7326923" cy="572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9D2130-1A5B-4DA9-82C6-095A5193034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6F7673-A628-475B-91F0-89D70DCE5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705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6F7673-A628-475B-91F0-89D70DCE55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85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7669-03DD-F537-EF7F-662224765C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30C65-0F3D-CF82-CC53-9E2FA4D8B0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60CBB0-D49A-5B59-4226-AEA3A9DC7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56964-AEC5-1FDE-C8C0-CDED7090C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8DCFA-AEF4-961D-9201-C2AD00631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496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C8B2D-A616-6CE7-2C34-8AA3D637A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5F0AC-4A59-9F25-51CC-FC1FA4409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3B3BF-D0D9-D828-76E6-9283C013C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774D9-BA6A-A746-5E4A-D7C2F442C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C436C3-D1A8-98CF-348C-12E449DBCF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69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88EE-A987-A1DB-B40E-73C3C81DA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8BBBA-B304-6579-7472-86F7280DF7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4C715A-A0AC-8785-DCDE-D35F1B042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02DB2-78AD-1AF7-6AA2-BA9EE9210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DA31E3-E083-8DE4-34FD-0F5141AD4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247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F3D09-19CE-60A4-30D3-D11C81AD4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35A8C-6785-1C49-817A-4665BB8430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487A03-5E92-0ED6-2367-700C2CCF24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8F7BAC-CAAE-8FAA-CC81-C145565DA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0AC5E8-B890-F2EA-67EF-6DB8C066B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33849-BE55-200A-9FF6-028B1641B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076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545F3-DB1B-889B-A717-412F502D9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5486DF-3089-8BA0-2058-D4B9A13C9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10A86-CAC7-81E6-F488-8BECD2015C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DB925B-477C-82F8-D3D5-36D62DA112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47F604-FC96-E338-2D12-2DF1C80DFD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64CC7-1C10-9C59-70D0-62FB22B8A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8352EC-9263-051B-D079-CA0393F7D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A7ECD2-F577-3EC7-C56D-796203EFD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292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0CF96-E0C9-6771-A62B-73C8B147F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160334-E4EC-06C3-CD6E-DFA4EE6A0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9B2A54-746D-514C-B5CE-0C07AE472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364E77-C6E1-8116-4C55-1A60B3E2B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25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118A9-23FC-AD08-8034-2B9B70A1C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40B16D-FF07-7DF1-3C2D-8BCE8876B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80895A-A12A-8D5B-BAC0-B0417DAFF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154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92732-C653-430C-DF3E-4A35B0756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C538C-1F9C-4F9F-C3CD-A92C8A852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C11DD5-F8D3-47D0-5046-E3BECD2A62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DEFB44-E89F-9692-D69D-B32AA172C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ADE341-F0BA-BEE0-537C-A17A6FE7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EC3463-42DB-C126-15E6-82808A203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792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D3440-1C3C-E13D-8B35-E08FC3E82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E98CBF-933A-75A5-DDBB-144B3B43C4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BBE520-2E48-FF9A-BEA3-DB1DF2C643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B5A02A-C024-9693-9552-2CFB2B28A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0481C-8E9B-E0B6-0F77-17D8AA923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B9E21-3358-8923-DB43-BF2017B03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87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17F9B-AE71-1656-7D19-2AFEEA312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AA509A-A157-AE09-8F1C-06471317E0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0CEAC-5DAA-C23A-6D2C-90A3BA550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433036-FECB-A713-0BF5-0A0C8774C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C3FA6-84D7-61FB-5121-081D545D8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39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33C2F7-545D-F997-FE22-829AAE1BE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0EFB9D-6177-BB8F-0C83-68CE8328D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2B6C1-0FA8-74B8-87AF-1BD9C6341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B3F2D-8CA7-30B7-5F25-623B4B0B4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0A609-378B-19D1-9227-4B0CEBBA3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7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21847-EB15-090E-1A24-072DC628F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D6ED22-38D8-0A11-2EFC-6780CAEBD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0BDAAC-2051-C06E-F683-C6CD67A366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CAD7B2-BD0B-43D7-855C-16DF68CA6BBF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DA1B9-D436-A47A-4665-73CA6E2BCD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72B60-03AE-8800-73C7-4565415A15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9F758C-CE71-4FBE-B05B-7EC016727D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99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cid:image001.png@01D0EA4A.2BD679A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lx.iriss.org.uk/sites/default/files/resources/scie_briefing39.pdf" TargetMode="External"/><Relationship Id="rId3" Type="http://schemas.openxmlformats.org/officeDocument/2006/relationships/hyperlink" Target="https://ageing-better.org.uk/resources/state-of-ageing-2020" TargetMode="External"/><Relationship Id="rId7" Type="http://schemas.openxmlformats.org/officeDocument/2006/relationships/hyperlink" Target="https://www.nice.org.uk/guidance/ng249/chapter/Recommendations" TargetMode="External"/><Relationship Id="rId2" Type="http://schemas.openxmlformats.org/officeDocument/2006/relationships/hyperlink" Target="https://www.ageuk.org.uk/siteassets/documents/reports-and-publications/reports-and-briefings/health--wellbeing/age-uk-briefing-state-of-health-and-care-july-2023-abridged-version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w.leadershipacademy.nhs.uk/wp-content/uploads/sites/33/2022/07/nhs-long-term-plan-version-1.2.pdf" TargetMode="External"/><Relationship Id="rId5" Type="http://schemas.openxmlformats.org/officeDocument/2006/relationships/hyperlink" Target="https://www.nice.org.uk/guidance/ng249/chapter/Recommendations#identifying-people-at-risk-of-falls-for-further-assessment" TargetMode="External"/><Relationship Id="rId4" Type="http://schemas.openxmlformats.org/officeDocument/2006/relationships/hyperlink" Target="http://www.cpa.org.uk/ltc/older-people-vision-for-care-full.pd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chranelibrary.com/cdsr/doi/10.1002/14651858.CD012424.pub2/full" TargetMode="External"/><Relationship Id="rId2" Type="http://schemas.openxmlformats.org/officeDocument/2006/relationships/hyperlink" Target="https://www.ons.gov.uk/peoplepopulationandcommunity/birthsdeathsandmarriages/ageing/articles/profileoftheolderpopulationlivinginenglandandwalesin2021andchangessince2011/2023-04-0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ho.int/publications/i/item/9789241565042" TargetMode="External"/><Relationship Id="rId4" Type="http://schemas.openxmlformats.org/officeDocument/2006/relationships/hyperlink" Target="https://www.kingsfund.org.uk/insight-and-analysis/long-reads/integrated-care-systems-explain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BD7151-7871-D180-69C0-3ACF857158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736" y="1714351"/>
            <a:ext cx="6096528" cy="3429297"/>
          </a:xfrm>
          <a:prstGeom prst="rect">
            <a:avLst/>
          </a:prstGeom>
        </p:spPr>
      </p:pic>
      <p:pic>
        <p:nvPicPr>
          <p:cNvPr id="1026" name="Picture 1" descr="Discover University of Wales Trinity Saint David">
            <a:extLst>
              <a:ext uri="{FF2B5EF4-FFF2-40B4-BE49-F238E27FC236}">
                <a16:creationId xmlns:a16="http://schemas.microsoft.com/office/drawing/2014/main" id="{3DED1C63-DBC0-210F-74C9-54CA625B8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88" y="387822"/>
            <a:ext cx="26003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762EA0-77F1-ADBE-CF5F-C23DC3763AA2}"/>
              </a:ext>
            </a:extLst>
          </p:cNvPr>
          <p:cNvSpPr txBox="1"/>
          <p:nvPr/>
        </p:nvSpPr>
        <p:spPr>
          <a:xfrm>
            <a:off x="815545" y="2594919"/>
            <a:ext cx="66403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b="1" dirty="0"/>
              <a:t>Student name</a:t>
            </a:r>
            <a:r>
              <a:rPr lang="nl-NL" dirty="0"/>
              <a:t>: Elena Vlasitchi</a:t>
            </a:r>
            <a:endParaRPr lang="en-GB" dirty="0"/>
          </a:p>
          <a:p>
            <a:r>
              <a:rPr lang="nl-NL" b="1" dirty="0"/>
              <a:t>Student ID</a:t>
            </a:r>
            <a:r>
              <a:rPr lang="nl-NL" dirty="0"/>
              <a:t>: 2314633</a:t>
            </a:r>
            <a:endParaRPr lang="en-GB" dirty="0"/>
          </a:p>
          <a:p>
            <a:r>
              <a:rPr lang="nl-NL" dirty="0"/>
              <a:t> </a:t>
            </a:r>
            <a:endParaRPr lang="en-GB" dirty="0"/>
          </a:p>
          <a:p>
            <a:r>
              <a:rPr lang="nl-NL" b="1" dirty="0"/>
              <a:t>Module name</a:t>
            </a:r>
            <a:r>
              <a:rPr lang="nl-NL" dirty="0"/>
              <a:t>: </a:t>
            </a:r>
            <a:r>
              <a:rPr lang="en-GB" dirty="0"/>
              <a:t>Empowering the Older Person.</a:t>
            </a:r>
          </a:p>
          <a:p>
            <a:r>
              <a:rPr lang="en-US" b="1" dirty="0"/>
              <a:t>Module code</a:t>
            </a:r>
            <a:r>
              <a:rPr lang="en-US" dirty="0"/>
              <a:t>: </a:t>
            </a:r>
            <a:r>
              <a:rPr lang="en-GB" dirty="0"/>
              <a:t>BMHP6027</a:t>
            </a:r>
          </a:p>
          <a:p>
            <a:r>
              <a:rPr lang="en-US" b="1" dirty="0"/>
              <a:t>Lecturer’s name</a:t>
            </a:r>
            <a:r>
              <a:rPr lang="en-US" dirty="0"/>
              <a:t>: </a:t>
            </a:r>
            <a:r>
              <a:rPr lang="en-GB" dirty="0"/>
              <a:t>Arif Ahmed</a:t>
            </a:r>
          </a:p>
        </p:txBody>
      </p:sp>
    </p:spTree>
    <p:extLst>
      <p:ext uri="{BB962C8B-B14F-4D97-AF65-F5344CB8AC3E}">
        <p14:creationId xmlns:p14="http://schemas.microsoft.com/office/powerpoint/2010/main" val="2272686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C84FD3-666E-BF90-DA07-A90D11CCBC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3531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A32CE9-0C49-41DB-F01F-A6879E0A1061}"/>
              </a:ext>
            </a:extLst>
          </p:cNvPr>
          <p:cNvSpPr/>
          <p:nvPr/>
        </p:nvSpPr>
        <p:spPr>
          <a:xfrm>
            <a:off x="4654294" y="4777739"/>
            <a:ext cx="6897626" cy="139922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tx1"/>
                </a:solidFill>
              </a:rPr>
              <a:t>Empowering Older Adults: Evaluating Care and Support Needs: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>
                <a:solidFill>
                  <a:schemeClr val="tx1"/>
                </a:solidFill>
              </a:rPr>
              <a:t>A critical evaluation of independence, empowerment, and care provision for older people in the UK.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F4BF4C-A2B6-029E-5024-892F8FAFB431}"/>
              </a:ext>
            </a:extLst>
          </p:cNvPr>
          <p:cNvSpPr txBox="1"/>
          <p:nvPr/>
        </p:nvSpPr>
        <p:spPr>
          <a:xfrm>
            <a:off x="224146" y="4450708"/>
            <a:ext cx="387893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https://uk.hfonline.org/wp-content/uploads/2024/09/Blog-cover-Image-2.jpg</a:t>
            </a:r>
          </a:p>
        </p:txBody>
      </p:sp>
    </p:spTree>
    <p:extLst>
      <p:ext uri="{BB962C8B-B14F-4D97-AF65-F5344CB8AC3E}">
        <p14:creationId xmlns:p14="http://schemas.microsoft.com/office/powerpoint/2010/main" val="2804292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26DEBAF-733D-8A74-4C4A-310C1C8FC5A4}"/>
              </a:ext>
            </a:extLst>
          </p:cNvPr>
          <p:cNvSpPr txBox="1"/>
          <p:nvPr/>
        </p:nvSpPr>
        <p:spPr>
          <a:xfrm>
            <a:off x="793662" y="-30183"/>
            <a:ext cx="10066122" cy="12984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Understanding the Needs of an Ageing Population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32FAC0-B364-EDD7-8A6F-BC17D856C421}"/>
              </a:ext>
            </a:extLst>
          </p:cNvPr>
          <p:cNvSpPr txBox="1"/>
          <p:nvPr/>
        </p:nvSpPr>
        <p:spPr>
          <a:xfrm>
            <a:off x="619978" y="2381775"/>
            <a:ext cx="5029766" cy="36394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UK population aged 65+ is projected to reach 17.4 million by 2043((Age UK, 2023).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Longer life expectancy increases the need for integrated health and social care.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Older adults often experience multimorbidity, frailty, and social isolation((Office for National Statistics, 2023).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support must promote functional ability, independence, choice, and empowerment(WHO, 2015).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D8E87A7-B4E5-6186-A172-313A89FDEB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3" y="2487278"/>
            <a:ext cx="4948251" cy="3562741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29D902-A27B-A9EA-0143-792F2F34CED0}"/>
              </a:ext>
            </a:extLst>
          </p:cNvPr>
          <p:cNvSpPr txBox="1"/>
          <p:nvPr/>
        </p:nvSpPr>
        <p:spPr>
          <a:xfrm>
            <a:off x="6020359" y="6023515"/>
            <a:ext cx="51012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https://ichef.bbci.co.uk/news/800/cpsprodpb/BCCC/production/_94223384_ageing_population_624gr.png</a:t>
            </a:r>
          </a:p>
        </p:txBody>
      </p:sp>
    </p:spTree>
    <p:extLst>
      <p:ext uri="{BB962C8B-B14F-4D97-AF65-F5344CB8AC3E}">
        <p14:creationId xmlns:p14="http://schemas.microsoft.com/office/powerpoint/2010/main" val="1199714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9E40CB-CB57-C6CA-E125-EDE4E3ED07B9}"/>
              </a:ext>
            </a:extLst>
          </p:cNvPr>
          <p:cNvSpPr txBox="1"/>
          <p:nvPr/>
        </p:nvSpPr>
        <p:spPr>
          <a:xfrm>
            <a:off x="2919045" y="703385"/>
            <a:ext cx="59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Care, Empowerment &amp; Support Needs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12886D-7693-8ABC-8A28-F5B66ECFFD00}"/>
              </a:ext>
            </a:extLst>
          </p:cNvPr>
          <p:cNvSpPr txBox="1"/>
          <p:nvPr/>
        </p:nvSpPr>
        <p:spPr>
          <a:xfrm>
            <a:off x="1230923" y="2157046"/>
            <a:ext cx="4982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Needs of Older Adults</a:t>
            </a:r>
            <a:r>
              <a:rPr lang="en-US" dirty="0"/>
              <a:t>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2F0BC8-1F6A-6E4E-94CA-0F11A20F34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0337" y="1726251"/>
            <a:ext cx="4062046" cy="4062046"/>
          </a:xfrm>
          <a:prstGeom prst="rect">
            <a:avLst/>
          </a:prstGeom>
        </p:spPr>
      </p:pic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82D679D5-C8D0-99B5-B94A-E2F0908F27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130568"/>
              </p:ext>
            </p:extLst>
          </p:nvPr>
        </p:nvGraphicFramePr>
        <p:xfrm>
          <a:off x="363414" y="2741309"/>
          <a:ext cx="7326923" cy="2862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AA438AF-E8FC-2193-FFC1-8A9A2DDD9CB1}"/>
              </a:ext>
            </a:extLst>
          </p:cNvPr>
          <p:cNvSpPr txBox="1"/>
          <p:nvPr/>
        </p:nvSpPr>
        <p:spPr>
          <a:xfrm>
            <a:off x="7854462" y="5754505"/>
            <a:ext cx="42554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https://i.pinimg.com/originals/0f/b4/21/0fb421b528fe97de1f297193f5649230.png</a:t>
            </a:r>
          </a:p>
        </p:txBody>
      </p:sp>
    </p:spTree>
    <p:extLst>
      <p:ext uri="{BB962C8B-B14F-4D97-AF65-F5344CB8AC3E}">
        <p14:creationId xmlns:p14="http://schemas.microsoft.com/office/powerpoint/2010/main" val="2870959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D3AACF0-4E58-B313-4B82-30F1C27B2262}"/>
              </a:ext>
            </a:extLst>
          </p:cNvPr>
          <p:cNvSpPr txBox="1"/>
          <p:nvPr/>
        </p:nvSpPr>
        <p:spPr>
          <a:xfrm>
            <a:off x="876693" y="741391"/>
            <a:ext cx="4355265" cy="1616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atin typeface="+mj-lt"/>
                <a:ea typeface="+mj-ea"/>
                <a:cs typeface="+mj-cs"/>
              </a:rPr>
              <a:t>Challenges to Independence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811A17-4AE4-363D-2D5F-58EA46D5B5C2}"/>
              </a:ext>
            </a:extLst>
          </p:cNvPr>
          <p:cNvSpPr txBox="1"/>
          <p:nvPr/>
        </p:nvSpPr>
        <p:spPr>
          <a:xfrm>
            <a:off x="876692" y="2533476"/>
            <a:ext cx="5946139" cy="412523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Frailty and chronic illness reduce mobility and daily functioning(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WHO, 2015).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Cognitive decline (e.g., dementia) affects decision‑making and independence(Kitwood, 1997).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isolation increases depression and reduces motivation(Windle et al., 2011).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Financial limitations restrict access to private care or home modifications(Age UK, 2023).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Unsuitable housing increases fall risk and reduces mobility (NICE, 2025).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Digital exclusion limits access to telehealth and online services(Age UK, 2023).</a:t>
            </a:r>
          </a:p>
          <a:p>
            <a:pPr marL="285750"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Workforce shortages in social care reduce continuity and quality of support(NHS England, 2019).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46EAAC-C82A-1FFA-72AC-44F3625F4CF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33" r="-1" b="10688"/>
          <a:stretch>
            <a:fillRect/>
          </a:stretch>
        </p:blipFill>
        <p:spPr>
          <a:xfrm>
            <a:off x="7939713" y="1371828"/>
            <a:ext cx="3162908" cy="355826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AC0A5F-4576-AA93-8905-11C3E75BD0B8}"/>
              </a:ext>
            </a:extLst>
          </p:cNvPr>
          <p:cNvSpPr txBox="1"/>
          <p:nvPr/>
        </p:nvSpPr>
        <p:spPr>
          <a:xfrm>
            <a:off x="6972884" y="5030098"/>
            <a:ext cx="570928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https://www.vecteezy.com/vector-art/26111084-elderly-people-icon-logo-vector-illustration-template-design</a:t>
            </a:r>
          </a:p>
        </p:txBody>
      </p:sp>
    </p:spTree>
    <p:extLst>
      <p:ext uri="{BB962C8B-B14F-4D97-AF65-F5344CB8AC3E}">
        <p14:creationId xmlns:p14="http://schemas.microsoft.com/office/powerpoint/2010/main" val="1156365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4F283A-DE4F-FA6A-393A-746FBE208AA8}"/>
              </a:ext>
            </a:extLst>
          </p:cNvPr>
          <p:cNvSpPr txBox="1"/>
          <p:nvPr/>
        </p:nvSpPr>
        <p:spPr>
          <a:xfrm>
            <a:off x="6096000" y="-164123"/>
            <a:ext cx="5344396" cy="1616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Approaches, Interventions &amp; UK Provisions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8734AE-3A3E-BDAA-26DF-D720E6E10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33" y="406690"/>
            <a:ext cx="4121399" cy="378225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1E489F-942D-9515-F6BC-1EECF6016EEF}"/>
              </a:ext>
            </a:extLst>
          </p:cNvPr>
          <p:cNvSpPr txBox="1"/>
          <p:nvPr/>
        </p:nvSpPr>
        <p:spPr>
          <a:xfrm>
            <a:off x="5884986" y="1575445"/>
            <a:ext cx="6307014" cy="48253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57150">
              <a:lnSpc>
                <a:spcPct val="160000"/>
              </a:lnSpc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Evaluating Current UK Approaches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Care Act 2014: emphasises wellbeing, prevention, personalisation, and empowerment.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(2019): focuses on ageing well, frailty pathways, and integrated care.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Reablement services: short-term support to regain independence; evidence shows improved outcomes(Crocker et al., 2013).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Assistive technology: telecare, fall detectors, medication reminders; supports autonomy but is limited by digital literacy(NICE, 2025). 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Community and voluntary sector: Age UK, befriending services, social groups; effective but underfunded(Windle et al., 2011).</a:t>
            </a:r>
          </a:p>
          <a:p>
            <a:pPr marL="57150">
              <a:lnSpc>
                <a:spcPct val="160000"/>
              </a:lnSpc>
              <a:spcAft>
                <a:spcPts val="600"/>
              </a:spcAft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Relevant Theories to Include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Person-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Care Theory (Kitwood): emphasises dignity, autonomy, and individual preferences(Kitwood, 1997).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Empowerment Theory: focuses on enabling individuals to gain control over decisions affecting their lives(Adams, 2008).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300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184E488-8D0C-A133-815B-1A34C1B378CA}"/>
              </a:ext>
            </a:extLst>
          </p:cNvPr>
          <p:cNvSpPr txBox="1"/>
          <p:nvPr/>
        </p:nvSpPr>
        <p:spPr>
          <a:xfrm>
            <a:off x="1" y="4267057"/>
            <a:ext cx="4349578" cy="25880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https://www.aacnnursing.org/portals/0/images/5b/5B-Person-Centered-Care-Graph.png</a:t>
            </a:r>
          </a:p>
        </p:txBody>
      </p:sp>
    </p:spTree>
    <p:extLst>
      <p:ext uri="{BB962C8B-B14F-4D97-AF65-F5344CB8AC3E}">
        <p14:creationId xmlns:p14="http://schemas.microsoft.com/office/powerpoint/2010/main" val="3788364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C31EAC-A54C-C4A7-3DE6-56791940988F}"/>
              </a:ext>
            </a:extLst>
          </p:cNvPr>
          <p:cNvSpPr txBox="1"/>
          <p:nvPr/>
        </p:nvSpPr>
        <p:spPr>
          <a:xfrm>
            <a:off x="4296126" y="-833785"/>
            <a:ext cx="7002136" cy="16675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Improving Services for Empowered Ageing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54D515-24D4-CCA3-CF07-2C30DED9E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547" y="1435963"/>
            <a:ext cx="3199070" cy="31974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388132-B67F-4F64-B0C4-C70CE255895A}"/>
              </a:ext>
            </a:extLst>
          </p:cNvPr>
          <p:cNvSpPr txBox="1"/>
          <p:nvPr/>
        </p:nvSpPr>
        <p:spPr>
          <a:xfrm>
            <a:off x="3868617" y="931871"/>
            <a:ext cx="8323381" cy="439458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Expand preventative services such as falls clinics and exercise programs, which have been shown to reduce hospital admissions and improve mobility (Sherrington et al., 2019).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Improve integration between NHS and social care(The King’s Fund, 2020).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Increase funding for community-based support.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Enhance digital inclusion training for older adults.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Invest in the social care workforce (training, pay, retention).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Promote age-friendly housing and accessible home adaptations.</a:t>
            </a:r>
          </a:p>
          <a:p>
            <a:pPr marL="285750" indent="-28575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Strengthen carer support and respite services(The King’s Fund, 2020).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Older adults require holistic, person-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and empowering care(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CPA, 2011)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While UK policies provide a strong foundation, gaps remain in implementation, funding, and workforce capacity (The King’s Fund, 2020).</a:t>
            </a:r>
          </a:p>
          <a:p>
            <a:pPr marL="285750"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Improving preventative care, integration, and community support will help older people maintain independence, functional ability, and quality of life</a:t>
            </a:r>
            <a:r>
              <a:rPr lang="da-DK" sz="1200" dirty="0">
                <a:latin typeface="Arial" panose="020B0604020202020204" pitchFamily="34" charset="0"/>
                <a:cs typeface="Arial" panose="020B0604020202020204" pitchFamily="34" charset="0"/>
              </a:rPr>
              <a:t>(Centre for Ageing Better, 2020).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5892C6-BAAB-230E-9A52-0BEB51B6C493}"/>
              </a:ext>
            </a:extLst>
          </p:cNvPr>
          <p:cNvSpPr txBox="1"/>
          <p:nvPr/>
        </p:nvSpPr>
        <p:spPr>
          <a:xfrm>
            <a:off x="213233" y="4721370"/>
            <a:ext cx="45111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https://www.shutterstock.com/search/senior-sand-art?dd_referrer=https%3A%2F%2Fwww.bing.com%2F</a:t>
            </a:r>
          </a:p>
        </p:txBody>
      </p:sp>
    </p:spTree>
    <p:extLst>
      <p:ext uri="{BB962C8B-B14F-4D97-AF65-F5344CB8AC3E}">
        <p14:creationId xmlns:p14="http://schemas.microsoft.com/office/powerpoint/2010/main" val="2466221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BEA322-B3E3-F7AE-4B1D-6DCA2C5CBDEC}"/>
              </a:ext>
            </a:extLst>
          </p:cNvPr>
          <p:cNvSpPr txBox="1"/>
          <p:nvPr/>
        </p:nvSpPr>
        <p:spPr>
          <a:xfrm>
            <a:off x="410308" y="535900"/>
            <a:ext cx="1178169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of older people 2023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 Abridged version. London: Age UK. 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https://www.ageuk.org.uk/siteassets/documents/reports-and-publications/reports-and-briefings/health--wellbeing/age-uk-briefing-state-of-health-and-care-july-2023-abridged-version.pdf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March 2026).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Adams, R. (2008)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Empowerment, Participation and Social Work.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4th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Care Act (2014) Care Act 2014. London: UK Government.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(2020)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State of Ageing in 2020. London: Centre for Ageing Better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https://ageing-better.org.uk/resources/state-of-ageing-2020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06 March 2026).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Centre for Policy on Ageing (CPA) (2011)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Older people’s vision for long‑term care. London: Centre for Policy on Ageing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http://www.cpa.org.uk/ltc/older-people-vision-for-care-full.pdf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06 March 2026).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Crocker, T. et al. (2013)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Rabblement: a cost‑effective intervention?, Health &amp; Social Care in the Community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21(6), pp. 623–633.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T. (1997)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Buckingham: Open University Press.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NICE (2025)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Falls: assessment and prevention in older people and in people 50 and over at higher risk (NG249).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London: National Institute for Health and Care Excellence.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https://www.nice.org.uk/guidance/ng249/chapter/Recommendations#identifying-people-at-risk-of-falls-for-further-assessment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03 March 2026).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Version 1.2. London: NHS England.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https://sw.leadershipacademy.nhs.uk/wp-content/uploads/sites/33/2022/07/nhs-long-term-plan-version-1.2.pdf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06 March 2026).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NICE (2025)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Falls: assessment and prevention in older people and in people aged 50 and over at higher risk (NG249).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London: National Institute for Health and Care Excellence.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https://www.nice.org.uk/guidance/ng249/chapter/Recommendations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 (Accessed: 06 March 2026).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SCIE (2012)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Preventing loneliness and social isolation: interventions and outcomes – Research briefing 39. London: Social Care Institute for Excellence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https://lx.iriss.org.uk/sites/default/files/resources/scie_briefing39.pdf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06 March 2026).</a:t>
            </a: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41136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9453DD9-B9A6-406D-5545-F2AD26F1C9DF}"/>
              </a:ext>
            </a:extLst>
          </p:cNvPr>
          <p:cNvSpPr txBox="1"/>
          <p:nvPr/>
        </p:nvSpPr>
        <p:spPr>
          <a:xfrm>
            <a:off x="1699846" y="586153"/>
            <a:ext cx="104921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Profile of the older population living in England and Wales in 2021 and changes since 2011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https://www.ons.gov.uk/peoplepopulationandcommunity/birthsdeathsandmarriages/ageing/articles/profileoftheolderpopulationlivinginenglandandwalesin2021andchangessince2011/2023-04-03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10 March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Sherrington, C.,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Fairhall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N., Wallbank, G., Tiedemann,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Michaleff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Z., Howard, K., Clemson, L., Hopewell, S. and Lamb, S. (2019)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Exercise for preventing falls in older people living in the community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Cochrane Database of Systematic Reviews, Issue 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https://www.cochranelibrary.com/cdsr/doi/10.1002/14651858.CD012424.pub2/full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06 March 2026). 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(2022)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explained. Available at: https://www.kingsfund.org.uk/insight-and-analysis/long-reads/integrated-care-systems-explained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https://www.kingsfund.org.uk/insight-and-analysis/long-reads/integrated-care-systems-explained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06 March 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report on ageing and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WHO.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https://www.who.int/publications/i/item/9789241565042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Windle, G. et al. (2011)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effectiveness of interventions to reduce social isolation among older people,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Reviews in Clinical Gerontology, 21(3), pp. 218–227.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472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d7657ea15468d73babdb4b7b4e168c7e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90278297d16224803ab3ad3427a3b5bb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DDC412C-7D1D-475F-AD79-7DF3402D98EE}">
  <ds:schemaRefs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550816ce-8156-4f45-b1c4-24236a73d01f"/>
    <ds:schemaRef ds:uri="http://purl.org/dc/terms/"/>
    <ds:schemaRef ds:uri="http://schemas.openxmlformats.org/package/2006/metadata/core-properties"/>
    <ds:schemaRef ds:uri="http://www.w3.org/XML/1998/namespace"/>
    <ds:schemaRef ds:uri="0ebdf10f-b5a3-45b6-acdb-7dc1eb398785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7EFE171-10F5-4658-867D-6A96911E9C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C423C61-0E62-49DC-B504-6823486BA0C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910</TotalTime>
  <Words>1536</Words>
  <Application>Microsoft Office PowerPoint</Application>
  <PresentationFormat>Widescreen</PresentationFormat>
  <Paragraphs>102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Vlasitchi (2314633)</dc:creator>
  <cp:lastModifiedBy>Elena Vlasitchi (2314633)</cp:lastModifiedBy>
  <cp:revision>8</cp:revision>
  <dcterms:created xsi:type="dcterms:W3CDTF">2026-03-20T08:41:13Z</dcterms:created>
  <dcterms:modified xsi:type="dcterms:W3CDTF">2026-03-26T23:22:16Z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