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5"/>
  </p:notesMasterIdLst>
  <p:handoutMasterIdLst>
    <p:handoutMasterId r:id="rId26"/>
  </p:handoutMasterIdLst>
  <p:sldIdLst>
    <p:sldId id="291" r:id="rId6"/>
    <p:sldId id="265" r:id="rId7"/>
    <p:sldId id="271" r:id="rId8"/>
    <p:sldId id="286" r:id="rId9"/>
    <p:sldId id="275" r:id="rId10"/>
    <p:sldId id="276" r:id="rId11"/>
    <p:sldId id="277" r:id="rId12"/>
    <p:sldId id="278" r:id="rId13"/>
    <p:sldId id="279" r:id="rId14"/>
    <p:sldId id="280" r:id="rId15"/>
    <p:sldId id="281" r:id="rId16"/>
    <p:sldId id="285" r:id="rId17"/>
    <p:sldId id="282" r:id="rId18"/>
    <p:sldId id="272" r:id="rId19"/>
    <p:sldId id="289" r:id="rId20"/>
    <p:sldId id="290" r:id="rId21"/>
    <p:sldId id="283" r:id="rId22"/>
    <p:sldId id="273" r:id="rId23"/>
    <p:sldId id="288" r:id="rId24"/>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6B9"/>
    <a:srgbClr val="0033CC"/>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144" autoAdjust="0"/>
    <p:restoredTop sz="94660"/>
  </p:normalViewPr>
  <p:slideViewPr>
    <p:cSldViewPr>
      <p:cViewPr varScale="1">
        <p:scale>
          <a:sx n="73" d="100"/>
          <a:sy n="73" d="100"/>
        </p:scale>
        <p:origin x="1272" y="72"/>
      </p:cViewPr>
      <p:guideLst>
        <p:guide orient="horz" pos="2160"/>
        <p:guide pos="2880"/>
      </p:guideLst>
    </p:cSldViewPr>
  </p:slideViewPr>
  <p:notesTextViewPr>
    <p:cViewPr>
      <p:scale>
        <a:sx n="100" d="100"/>
        <a:sy n="100" d="100"/>
      </p:scale>
      <p:origin x="0" y="0"/>
    </p:cViewPr>
  </p:notesTextViewPr>
  <p:sorterViewPr>
    <p:cViewPr>
      <p:scale>
        <a:sx n="75" d="100"/>
        <a:sy n="75"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24958186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121216648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2262331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3954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2840874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765512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4283617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4018619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998560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775480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574181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3896712341"/>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39274258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08720"/>
            <a:ext cx="7772400" cy="2387600"/>
          </a:xfrm>
        </p:spPr>
        <p:txBody>
          <a:bodyPr/>
          <a:lstStyle/>
          <a:p>
            <a:r>
              <a:rPr lang="en-US" sz="3600" b="1" dirty="0" smtClean="0"/>
              <a:t>Chapter 2</a:t>
            </a:r>
            <a:endParaRPr lang="en-US" dirty="0" smtClean="0"/>
          </a:p>
        </p:txBody>
      </p:sp>
      <p:sp>
        <p:nvSpPr>
          <p:cNvPr id="2" name="Subtitle 1"/>
          <p:cNvSpPr>
            <a:spLocks noGrp="1"/>
          </p:cNvSpPr>
          <p:nvPr>
            <p:ph type="subTitle" idx="1"/>
          </p:nvPr>
        </p:nvSpPr>
        <p:spPr>
          <a:xfrm>
            <a:off x="1143000" y="3573016"/>
            <a:ext cx="6858000" cy="1655762"/>
          </a:xfrm>
        </p:spPr>
        <p:txBody>
          <a:bodyPr>
            <a:normAutofit/>
          </a:bodyPr>
          <a:lstStyle/>
          <a:p>
            <a:r>
              <a:rPr lang="en-US" sz="3600" b="1" dirty="0" smtClean="0"/>
              <a:t>Decisions, </a:t>
            </a:r>
            <a:r>
              <a:rPr lang="en-US" sz="3600" b="1" dirty="0" err="1" smtClean="0"/>
              <a:t>behaviours</a:t>
            </a:r>
            <a:r>
              <a:rPr lang="en-US" sz="3600" b="1" dirty="0" smtClean="0"/>
              <a:t> and interactions</a:t>
            </a:r>
            <a:endParaRPr lang="en-US" sz="3600" b="1"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normAutofit/>
          </a:bodyPr>
          <a:lstStyle/>
          <a:p>
            <a:r>
              <a:rPr lang="en-GB" dirty="0" smtClean="0"/>
              <a:t>Describe the role of goals in decision-making.</a:t>
            </a:r>
          </a:p>
          <a:p>
            <a:r>
              <a:rPr lang="en-GB" dirty="0" smtClean="0"/>
              <a:t>Explain the importance of being included in the ‘consideration set’.</a:t>
            </a:r>
          </a:p>
          <a:p>
            <a:r>
              <a:rPr lang="en-GB" dirty="0" smtClean="0"/>
              <a:t>Explain some of the limiting factors on information searches.</a:t>
            </a:r>
          </a:p>
          <a:p>
            <a:r>
              <a:rPr lang="en-GB" dirty="0" smtClean="0"/>
              <a:t>Explain how decision rules are established and used.</a:t>
            </a:r>
          </a:p>
          <a:p>
            <a:r>
              <a:rPr lang="en-GB" dirty="0" smtClean="0"/>
              <a:t>Explain the relationship between involvement and information processing.</a:t>
            </a:r>
          </a:p>
          <a:p>
            <a:r>
              <a:rPr lang="en-GB" dirty="0" smtClean="0"/>
              <a:t>Show how involvement relates to end goals and values.</a:t>
            </a:r>
          </a:p>
          <a:p>
            <a:pPr marL="0" indent="0">
              <a:buNone/>
            </a:pPr>
            <a:endParaRPr lang="en-US" dirty="0" smtClean="0"/>
          </a:p>
          <a:p>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normAutofit/>
          </a:bodyPr>
          <a:lstStyle/>
          <a:p>
            <a:r>
              <a:rPr lang="en-GB" dirty="0" smtClean="0"/>
              <a:t>Describe how dimensions of involvement can be used to segment markets.</a:t>
            </a:r>
          </a:p>
          <a:p>
            <a:r>
              <a:rPr lang="en-GB" dirty="0" smtClean="0"/>
              <a:t>Explain what is meant by unsought goods.</a:t>
            </a:r>
          </a:p>
          <a:p>
            <a:r>
              <a:rPr lang="en-GB" dirty="0" smtClean="0"/>
              <a:t>Describe the significance of loyalty and branding in buyer behaviour.</a:t>
            </a:r>
            <a:endParaRPr lang="en-US" dirty="0" smtClean="0"/>
          </a:p>
          <a:p>
            <a:endParaRPr lang="en-US" dirty="0" smtClean="0"/>
          </a:p>
          <a:p>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extLst>
      <p:ext uri="{BB962C8B-B14F-4D97-AF65-F5344CB8AC3E}">
        <p14:creationId xmlns:p14="http://schemas.microsoft.com/office/powerpoint/2010/main" val="1379976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Decision-making using goals</a:t>
            </a:r>
          </a:p>
        </p:txBody>
      </p:sp>
      <p:sp>
        <p:nvSpPr>
          <p:cNvPr id="1433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14337" name="Picture 1" descr="Sethna &amp; Blythe_3e_Figure 3"/>
          <p:cNvPicPr>
            <a:picLocks noChangeAspect="1" noChangeArrowheads="1"/>
          </p:cNvPicPr>
          <p:nvPr/>
        </p:nvPicPr>
        <p:blipFill>
          <a:blip r:embed="rId2"/>
          <a:srcRect/>
          <a:stretch>
            <a:fillRect/>
          </a:stretch>
        </p:blipFill>
        <p:spPr bwMode="auto">
          <a:xfrm>
            <a:off x="2123729" y="1697224"/>
            <a:ext cx="3888432" cy="1931673"/>
          </a:xfrm>
          <a:prstGeom prst="rect">
            <a:avLst/>
          </a:prstGeom>
          <a:noFill/>
        </p:spPr>
      </p:pic>
      <p:sp>
        <p:nvSpPr>
          <p:cNvPr id="14339" name="Rectangle 3"/>
          <p:cNvSpPr>
            <a:spLocks noChangeArrowheads="1"/>
          </p:cNvSpPr>
          <p:nvPr/>
        </p:nvSpPr>
        <p:spPr bwMode="auto">
          <a:xfrm>
            <a:off x="2468915" y="3566181"/>
            <a:ext cx="3059832"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Figure 2.1 Drivers for end goals</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14341"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14340" name="Picture 4" descr="Sethna &amp; Blythe_3e_Figure 3"/>
          <p:cNvPicPr>
            <a:picLocks noChangeAspect="1" noChangeArrowheads="1"/>
          </p:cNvPicPr>
          <p:nvPr/>
        </p:nvPicPr>
        <p:blipFill>
          <a:blip r:embed="rId3"/>
          <a:srcRect/>
          <a:stretch>
            <a:fillRect/>
          </a:stretch>
        </p:blipFill>
        <p:spPr bwMode="auto">
          <a:xfrm>
            <a:off x="2267744" y="4021572"/>
            <a:ext cx="3929718" cy="1855700"/>
          </a:xfrm>
          <a:prstGeom prst="rect">
            <a:avLst/>
          </a:prstGeom>
          <a:noFill/>
        </p:spPr>
      </p:pic>
      <p:sp>
        <p:nvSpPr>
          <p:cNvPr id="14342" name="Rectangle 6"/>
          <p:cNvSpPr>
            <a:spLocks noChangeArrowheads="1"/>
          </p:cNvSpPr>
          <p:nvPr/>
        </p:nvSpPr>
        <p:spPr bwMode="auto">
          <a:xfrm>
            <a:off x="2936459" y="5867399"/>
            <a:ext cx="2592288"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Figure 2.2 Developing goals</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descr="Sethna &amp; Blythe_3e_Figure 3"/>
          <p:cNvPicPr>
            <a:picLocks noChangeAspect="1" noChangeArrowheads="1"/>
          </p:cNvPicPr>
          <p:nvPr/>
        </p:nvPicPr>
        <p:blipFill>
          <a:blip r:embed="rId2"/>
          <a:srcRect/>
          <a:stretch>
            <a:fillRect/>
          </a:stretch>
        </p:blipFill>
        <p:spPr bwMode="auto">
          <a:xfrm>
            <a:off x="2010210" y="1834480"/>
            <a:ext cx="5123579" cy="3610744"/>
          </a:xfrm>
          <a:prstGeom prst="rect">
            <a:avLst/>
          </a:prstGeom>
          <a:noFill/>
        </p:spPr>
      </p:pic>
      <p:sp>
        <p:nvSpPr>
          <p:cNvPr id="5122" name="Rectangle 2"/>
          <p:cNvSpPr>
            <a:spLocks noGrp="1" noChangeArrowheads="1"/>
          </p:cNvSpPr>
          <p:nvPr>
            <p:ph type="title"/>
          </p:nvPr>
        </p:nvSpPr>
        <p:spPr/>
        <p:txBody>
          <a:bodyPr/>
          <a:lstStyle/>
          <a:p>
            <a:r>
              <a:rPr lang="en-US" dirty="0" smtClean="0"/>
              <a:t>The decision-making process/models</a:t>
            </a:r>
          </a:p>
        </p:txBody>
      </p:sp>
      <p:sp>
        <p:nvSpPr>
          <p:cNvPr id="1331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3315" name="Rectangle 3"/>
          <p:cNvSpPr>
            <a:spLocks noChangeArrowheads="1"/>
          </p:cNvSpPr>
          <p:nvPr/>
        </p:nvSpPr>
        <p:spPr bwMode="auto">
          <a:xfrm>
            <a:off x="2987824" y="5429835"/>
            <a:ext cx="4320480"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Figure 2.3 The decision-making process</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Slide Number Placeholder 1"/>
          <p:cNvSpPr>
            <a:spLocks noGrp="1"/>
          </p:cNvSpPr>
          <p:nvPr>
            <p:ph type="sldNum" sz="quarter" idx="12"/>
          </p:nvPr>
        </p:nvSpPr>
        <p:spPr/>
        <p:txBody>
          <a:bodyPr/>
          <a:lstStyle/>
          <a:p>
            <a:fld id="{C439CF85-8457-400C-A4F9-DC61A400AE11}" type="slidenum">
              <a:rPr lang="en-US" smtClean="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Interrupts, risk and uncertainty</a:t>
            </a:r>
          </a:p>
        </p:txBody>
      </p:sp>
      <p:sp>
        <p:nvSpPr>
          <p:cNvPr id="5123" name="Rectangle 3"/>
          <p:cNvSpPr>
            <a:spLocks noGrp="1" noChangeArrowheads="1"/>
          </p:cNvSpPr>
          <p:nvPr>
            <p:ph idx="1"/>
          </p:nvPr>
        </p:nvSpPr>
        <p:spPr/>
        <p:txBody>
          <a:bodyPr/>
          <a:lstStyle/>
          <a:p>
            <a:r>
              <a:rPr lang="en-US" dirty="0" smtClean="0"/>
              <a:t>Unexpected Information</a:t>
            </a:r>
          </a:p>
          <a:p>
            <a:r>
              <a:rPr lang="en-US" dirty="0" smtClean="0"/>
              <a:t>Prominent environmental stimuli</a:t>
            </a:r>
          </a:p>
          <a:p>
            <a:r>
              <a:rPr lang="en-US" dirty="0" smtClean="0"/>
              <a:t>Affective states</a:t>
            </a:r>
          </a:p>
          <a:p>
            <a:r>
              <a:rPr lang="en-US" dirty="0" smtClean="0"/>
              <a:t>Conflicts</a:t>
            </a:r>
          </a:p>
          <a:p>
            <a:r>
              <a:rPr lang="en-US" dirty="0" smtClean="0"/>
              <a:t>Heuristics</a:t>
            </a:r>
          </a:p>
          <a:p>
            <a:r>
              <a:rPr lang="en-US" dirty="0" smtClean="0"/>
              <a:t>Risk and uncertainty</a:t>
            </a:r>
          </a:p>
          <a:p>
            <a:pPr marL="0" indent="0">
              <a:buNone/>
            </a:pPr>
            <a:endParaRPr lang="en-US" dirty="0" smtClean="0"/>
          </a:p>
          <a:p>
            <a:endParaRPr lang="en-US" dirty="0" smtClean="0"/>
          </a:p>
          <a:p>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Pre-purchase activity</a:t>
            </a:r>
          </a:p>
        </p:txBody>
      </p:sp>
      <p:sp>
        <p:nvSpPr>
          <p:cNvPr id="1126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11265" name="Picture 1" descr="Sethna &amp; Blythe_3e_Figure 3"/>
          <p:cNvPicPr>
            <a:picLocks noChangeAspect="1" noChangeArrowheads="1"/>
          </p:cNvPicPr>
          <p:nvPr/>
        </p:nvPicPr>
        <p:blipFill>
          <a:blip r:embed="rId2"/>
          <a:srcRect/>
          <a:stretch>
            <a:fillRect/>
          </a:stretch>
        </p:blipFill>
        <p:spPr bwMode="auto">
          <a:xfrm>
            <a:off x="1187624" y="1874243"/>
            <a:ext cx="6440716" cy="3528392"/>
          </a:xfrm>
          <a:prstGeom prst="rect">
            <a:avLst/>
          </a:prstGeom>
          <a:noFill/>
        </p:spPr>
      </p:pic>
      <p:sp>
        <p:nvSpPr>
          <p:cNvPr id="11267" name="Rectangle 3"/>
          <p:cNvSpPr>
            <a:spLocks noChangeArrowheads="1"/>
          </p:cNvSpPr>
          <p:nvPr/>
        </p:nvSpPr>
        <p:spPr bwMode="auto">
          <a:xfrm>
            <a:off x="2904942" y="5589240"/>
            <a:ext cx="3006080"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Figure 2.8 Information searching</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Slide Number Placeholder 1"/>
          <p:cNvSpPr>
            <a:spLocks noGrp="1"/>
          </p:cNvSpPr>
          <p:nvPr>
            <p:ph type="sldNum" sz="quarter" idx="12"/>
          </p:nvPr>
        </p:nvSpPr>
        <p:spPr/>
        <p:txBody>
          <a:bodyPr/>
          <a:lstStyle/>
          <a:p>
            <a:fld id="{C439CF85-8457-400C-A4F9-DC61A400AE11}"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The search effort</a:t>
            </a:r>
          </a:p>
        </p:txBody>
      </p:sp>
      <p:sp>
        <p:nvSpPr>
          <p:cNvPr id="5123" name="Rectangle 3"/>
          <p:cNvSpPr>
            <a:spLocks noGrp="1" noChangeArrowheads="1"/>
          </p:cNvSpPr>
          <p:nvPr>
            <p:ph idx="1"/>
          </p:nvPr>
        </p:nvSpPr>
        <p:spPr/>
        <p:txBody>
          <a:bodyPr/>
          <a:lstStyle/>
          <a:p>
            <a:r>
              <a:rPr lang="en-US" dirty="0" smtClean="0"/>
              <a:t>Basing decisions on price?</a:t>
            </a:r>
          </a:p>
          <a:p>
            <a:r>
              <a:rPr lang="en-US" dirty="0" smtClean="0"/>
              <a:t>Search subject to time/effort?</a:t>
            </a:r>
          </a:p>
          <a:p>
            <a:r>
              <a:rPr lang="en-US" dirty="0" smtClean="0"/>
              <a:t>Internet and price comparison websites?</a:t>
            </a:r>
          </a:p>
          <a:p>
            <a:r>
              <a:rPr lang="en-US" dirty="0" smtClean="0"/>
              <a:t>Consumer complaints and related websites/portals</a:t>
            </a:r>
          </a:p>
          <a:p>
            <a:pPr marL="0" indent="0">
              <a:buNone/>
            </a:pPr>
            <a:endParaRPr lang="en-US" dirty="0" smtClean="0"/>
          </a:p>
          <a:p>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7" name="Picture 1" descr="Sethna &amp; Blythe_3e_Figure 3"/>
          <p:cNvPicPr>
            <a:picLocks noChangeAspect="1" noChangeArrowheads="1"/>
          </p:cNvPicPr>
          <p:nvPr/>
        </p:nvPicPr>
        <p:blipFill>
          <a:blip r:embed="rId2"/>
          <a:srcRect/>
          <a:stretch>
            <a:fillRect/>
          </a:stretch>
        </p:blipFill>
        <p:spPr bwMode="auto">
          <a:xfrm>
            <a:off x="2838078" y="1635394"/>
            <a:ext cx="3467844" cy="4175102"/>
          </a:xfrm>
          <a:prstGeom prst="rect">
            <a:avLst/>
          </a:prstGeom>
          <a:noFill/>
        </p:spPr>
      </p:pic>
      <p:sp>
        <p:nvSpPr>
          <p:cNvPr id="5122" name="Rectangle 2"/>
          <p:cNvSpPr>
            <a:spLocks noGrp="1" noChangeArrowheads="1"/>
          </p:cNvSpPr>
          <p:nvPr>
            <p:ph type="title"/>
          </p:nvPr>
        </p:nvSpPr>
        <p:spPr/>
        <p:txBody>
          <a:bodyPr/>
          <a:lstStyle/>
          <a:p>
            <a:r>
              <a:rPr lang="en-US" dirty="0" smtClean="0"/>
              <a:t>External search for information</a:t>
            </a:r>
          </a:p>
        </p:txBody>
      </p:sp>
      <p:sp>
        <p:nvSpPr>
          <p:cNvPr id="921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9219" name="Rectangle 3"/>
          <p:cNvSpPr>
            <a:spLocks noChangeArrowheads="1"/>
          </p:cNvSpPr>
          <p:nvPr/>
        </p:nvSpPr>
        <p:spPr bwMode="auto">
          <a:xfrm>
            <a:off x="1691680" y="5929535"/>
            <a:ext cx="5760640"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Figure 2.10 Factors affecting the external search for information</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Slide Number Placeholder 1"/>
          <p:cNvSpPr>
            <a:spLocks noGrp="1"/>
          </p:cNvSpPr>
          <p:nvPr>
            <p:ph type="sldNum" sz="quarter" idx="12"/>
          </p:nvPr>
        </p:nvSpPr>
        <p:spPr/>
        <p:txBody>
          <a:bodyPr/>
          <a:lstStyle/>
          <a:p>
            <a:fld id="{C439CF85-8457-400C-A4F9-DC61A400AE11}"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Howard</a:t>
            </a:r>
            <a:r>
              <a:rPr lang="en-US" b="1" dirty="0">
                <a:latin typeface="Arial" pitchFamily="34" charset="0"/>
                <a:ea typeface="Times New Roman" pitchFamily="18" charset="0"/>
                <a:cs typeface="Arial" pitchFamily="34" charset="0"/>
              </a:rPr>
              <a:t>–</a:t>
            </a:r>
            <a:r>
              <a:rPr lang="en-US" dirty="0" err="1" smtClean="0"/>
              <a:t>Sheth</a:t>
            </a:r>
            <a:r>
              <a:rPr lang="en-US" dirty="0" smtClean="0"/>
              <a:t> model</a:t>
            </a:r>
          </a:p>
        </p:txBody>
      </p:sp>
      <p:sp>
        <p:nvSpPr>
          <p:cNvPr id="819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8193" name="Picture 1" descr="Sethna &amp; Blythe_3e_Figure 3"/>
          <p:cNvPicPr>
            <a:picLocks noChangeAspect="1" noChangeArrowheads="1"/>
          </p:cNvPicPr>
          <p:nvPr/>
        </p:nvPicPr>
        <p:blipFill>
          <a:blip r:embed="rId2"/>
          <a:srcRect/>
          <a:stretch>
            <a:fillRect/>
          </a:stretch>
        </p:blipFill>
        <p:spPr bwMode="auto">
          <a:xfrm>
            <a:off x="701823" y="2359196"/>
            <a:ext cx="7740353" cy="2465162"/>
          </a:xfrm>
          <a:prstGeom prst="rect">
            <a:avLst/>
          </a:prstGeom>
          <a:noFill/>
        </p:spPr>
      </p:pic>
      <p:sp>
        <p:nvSpPr>
          <p:cNvPr id="8195" name="Rectangle 3"/>
          <p:cNvSpPr>
            <a:spLocks noChangeArrowheads="1"/>
          </p:cNvSpPr>
          <p:nvPr/>
        </p:nvSpPr>
        <p:spPr bwMode="auto">
          <a:xfrm>
            <a:off x="1547664" y="5008820"/>
            <a:ext cx="6480720"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Figure 2.12 Howard–Sheth model (adapted from Howard and Sheth 1969)</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Slide Number Placeholder 1"/>
          <p:cNvSpPr>
            <a:spLocks noGrp="1"/>
          </p:cNvSpPr>
          <p:nvPr>
            <p:ph type="sldNum" sz="quarter" idx="12"/>
          </p:nvPr>
        </p:nvSpPr>
        <p:spPr/>
        <p:txBody>
          <a:bodyPr/>
          <a:lstStyle/>
          <a:p>
            <a:fld id="{C439CF85-8457-400C-A4F9-DC61A400AE11}"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Involvement</a:t>
            </a:r>
          </a:p>
        </p:txBody>
      </p:sp>
      <p:sp>
        <p:nvSpPr>
          <p:cNvPr id="5123" name="Rectangle 3"/>
          <p:cNvSpPr>
            <a:spLocks noGrp="1" noChangeArrowheads="1"/>
          </p:cNvSpPr>
          <p:nvPr>
            <p:ph idx="1"/>
          </p:nvPr>
        </p:nvSpPr>
        <p:spPr>
          <a:xfrm>
            <a:off x="628650" y="1965723"/>
            <a:ext cx="7886700" cy="4152952"/>
          </a:xfrm>
        </p:spPr>
        <p:txBody>
          <a:bodyPr/>
          <a:lstStyle/>
          <a:p>
            <a:r>
              <a:rPr lang="en-US" dirty="0" smtClean="0"/>
              <a:t>‘is the perceived relevance to the object based on the person’s inherent needs, values and interests’ (</a:t>
            </a:r>
            <a:r>
              <a:rPr lang="en-US" dirty="0" err="1" smtClean="0"/>
              <a:t>Zaichowsky</a:t>
            </a:r>
            <a:r>
              <a:rPr lang="en-US" dirty="0" smtClean="0"/>
              <a:t> 1985).</a:t>
            </a:r>
          </a:p>
        </p:txBody>
      </p:sp>
      <p:sp>
        <p:nvSpPr>
          <p:cNvPr id="717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7169" name="Picture 1" descr="Sethna &amp; Blythe_3e_Figure 3"/>
          <p:cNvPicPr>
            <a:picLocks noChangeAspect="1" noChangeArrowheads="1"/>
          </p:cNvPicPr>
          <p:nvPr/>
        </p:nvPicPr>
        <p:blipFill>
          <a:blip r:embed="rId2"/>
          <a:srcRect/>
          <a:stretch>
            <a:fillRect/>
          </a:stretch>
        </p:blipFill>
        <p:spPr bwMode="auto">
          <a:xfrm>
            <a:off x="1591288" y="3218733"/>
            <a:ext cx="5961421" cy="2348855"/>
          </a:xfrm>
          <a:prstGeom prst="rect">
            <a:avLst/>
          </a:prstGeom>
          <a:noFill/>
        </p:spPr>
      </p:pic>
      <p:sp>
        <p:nvSpPr>
          <p:cNvPr id="7171" name="Rectangle 3"/>
          <p:cNvSpPr>
            <a:spLocks noChangeArrowheads="1"/>
          </p:cNvSpPr>
          <p:nvPr/>
        </p:nvSpPr>
        <p:spPr bwMode="auto">
          <a:xfrm>
            <a:off x="2771799" y="5805264"/>
            <a:ext cx="3600400"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Figure 2.14 Categories of involvement</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2" name="Slide Number Placeholder 1"/>
          <p:cNvSpPr>
            <a:spLocks noGrp="1"/>
          </p:cNvSpPr>
          <p:nvPr>
            <p:ph type="sldNum" sz="quarter" idx="12"/>
          </p:nvPr>
        </p:nvSpPr>
        <p:spPr/>
        <p:txBody>
          <a:bodyPr/>
          <a:lstStyle/>
          <a:p>
            <a:fld id="{C439CF85-8457-400C-A4F9-DC61A400AE11}"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Involvement with brands</a:t>
            </a:r>
          </a:p>
        </p:txBody>
      </p:sp>
      <p:sp>
        <p:nvSpPr>
          <p:cNvPr id="5123" name="Rectangle 3"/>
          <p:cNvSpPr>
            <a:spLocks noGrp="1" noChangeArrowheads="1"/>
          </p:cNvSpPr>
          <p:nvPr>
            <p:ph idx="1"/>
          </p:nvPr>
        </p:nvSpPr>
        <p:spPr/>
        <p:txBody>
          <a:bodyPr/>
          <a:lstStyle/>
          <a:p>
            <a:r>
              <a:rPr lang="en-US" dirty="0" smtClean="0"/>
              <a:t>People often develop relationships with brands</a:t>
            </a:r>
          </a:p>
          <a:p>
            <a:r>
              <a:rPr lang="en-US" dirty="0" smtClean="0"/>
              <a:t>Attachment theory (avoidance/anxiety factors)</a:t>
            </a:r>
          </a:p>
          <a:p>
            <a:r>
              <a:rPr lang="en-US" dirty="0" smtClean="0"/>
              <a:t>Brand loyalists, brand buyers, information seekers, brand switchers (Table 2.3)</a:t>
            </a:r>
          </a:p>
          <a:p>
            <a:r>
              <a:rPr lang="en-US" dirty="0" smtClean="0"/>
              <a:t>Issues of ‘loyalty’</a:t>
            </a:r>
          </a:p>
        </p:txBody>
      </p:sp>
      <p:sp>
        <p:nvSpPr>
          <p:cNvPr id="2" name="Slide Number Placeholder 1"/>
          <p:cNvSpPr>
            <a:spLocks noGrp="1"/>
          </p:cNvSpPr>
          <p:nvPr>
            <p:ph type="sldNum" sz="quarter" idx="12"/>
          </p:nvPr>
        </p:nvSpPr>
        <p:spPr/>
        <p:txBody>
          <a:bodyPr/>
          <a:lstStyle/>
          <a:p>
            <a:fld id="{C439CF85-8457-400C-A4F9-DC61A400AE11}"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Unsought goods</a:t>
            </a:r>
          </a:p>
        </p:txBody>
      </p:sp>
      <p:sp>
        <p:nvSpPr>
          <p:cNvPr id="5123" name="Rectangle 3"/>
          <p:cNvSpPr>
            <a:spLocks noGrp="1" noChangeArrowheads="1"/>
          </p:cNvSpPr>
          <p:nvPr>
            <p:ph idx="1"/>
          </p:nvPr>
        </p:nvSpPr>
        <p:spPr/>
        <p:txBody>
          <a:bodyPr>
            <a:normAutofit/>
          </a:bodyPr>
          <a:lstStyle/>
          <a:p>
            <a:r>
              <a:rPr lang="en-GB" dirty="0" smtClean="0"/>
              <a:t>People do not like to think about the reasons for needing the products. Because people do not like to think about old age and death, they prefer not to think about pensions and insurance.</a:t>
            </a:r>
          </a:p>
          <a:p>
            <a:r>
              <a:rPr lang="en-GB" dirty="0" smtClean="0"/>
              <a:t>Given the vast number of stories in the press (for instance, the Payment Protection Insurance scandal), the consumer has come to perhaps mistrust marketers of such products.</a:t>
            </a:r>
          </a:p>
          <a:p>
            <a:r>
              <a:rPr lang="en-GB" dirty="0" smtClean="0"/>
              <a:t>The products are expensive or require a long-term commitment, and people do not like to risk making a mistake.</a:t>
            </a:r>
          </a:p>
        </p:txBody>
      </p:sp>
      <p:sp>
        <p:nvSpPr>
          <p:cNvPr id="2" name="Slide Number Placeholder 1"/>
          <p:cNvSpPr>
            <a:spLocks noGrp="1"/>
          </p:cNvSpPr>
          <p:nvPr>
            <p:ph type="sldNum" sz="quarter" idx="12"/>
          </p:nvPr>
        </p:nvSpPr>
        <p:spPr/>
        <p:txBody>
          <a:bodyPr/>
          <a:lstStyle/>
          <a:p>
            <a:fld id="{C439CF85-8457-400C-A4F9-DC61A400AE11}"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628650" y="548680"/>
            <a:ext cx="7886700" cy="1325563"/>
          </a:xfrm>
        </p:spPr>
        <p:txBody>
          <a:bodyPr/>
          <a:lstStyle/>
          <a:p>
            <a:r>
              <a:rPr lang="en-US" dirty="0" smtClean="0"/>
              <a:t>Unsought goods</a:t>
            </a:r>
          </a:p>
        </p:txBody>
      </p:sp>
      <p:sp>
        <p:nvSpPr>
          <p:cNvPr id="7" name="Rectangle 3"/>
          <p:cNvSpPr>
            <a:spLocks noGrp="1" noChangeArrowheads="1"/>
          </p:cNvSpPr>
          <p:nvPr>
            <p:ph idx="1"/>
          </p:nvPr>
        </p:nvSpPr>
        <p:spPr>
          <a:xfrm>
            <a:off x="628650" y="2060848"/>
            <a:ext cx="7886700" cy="4152952"/>
          </a:xfrm>
        </p:spPr>
        <p:txBody>
          <a:bodyPr>
            <a:normAutofit/>
          </a:bodyPr>
          <a:lstStyle/>
          <a:p>
            <a:r>
              <a:rPr lang="en-GB" dirty="0"/>
              <a:t>There is no urgency about seeking a solution. Retirement may be a long way off, or the roof may last another year or two</a:t>
            </a:r>
            <a:r>
              <a:rPr lang="en-GB" dirty="0" smtClean="0"/>
              <a:t>.</a:t>
            </a:r>
          </a:p>
          <a:p>
            <a:r>
              <a:rPr lang="en-GB" dirty="0"/>
              <a:t>The consumer may not see any immediate benefit. In the case of life insurance, the insured person never benefits directly, since the policy only pays out on proof of death</a:t>
            </a:r>
            <a:r>
              <a:rPr lang="en-GB" dirty="0" smtClean="0"/>
              <a:t>.</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15</a:t>
            </a:fld>
            <a:endParaRPr lang="en-US"/>
          </a:p>
        </p:txBody>
      </p:sp>
    </p:spTree>
    <p:extLst>
      <p:ext uri="{BB962C8B-B14F-4D97-AF65-F5344CB8AC3E}">
        <p14:creationId xmlns:p14="http://schemas.microsoft.com/office/powerpoint/2010/main" val="1062337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628650" y="548680"/>
            <a:ext cx="7886700" cy="1325563"/>
          </a:xfrm>
        </p:spPr>
        <p:txBody>
          <a:bodyPr/>
          <a:lstStyle/>
          <a:p>
            <a:r>
              <a:rPr lang="en-US" dirty="0" smtClean="0"/>
              <a:t>Unsought goods</a:t>
            </a:r>
          </a:p>
        </p:txBody>
      </p:sp>
      <p:sp>
        <p:nvSpPr>
          <p:cNvPr id="5" name="Rectangle 3"/>
          <p:cNvSpPr>
            <a:spLocks noGrp="1" noChangeArrowheads="1"/>
          </p:cNvSpPr>
          <p:nvPr>
            <p:ph idx="1"/>
          </p:nvPr>
        </p:nvSpPr>
        <p:spPr>
          <a:xfrm>
            <a:off x="628650" y="2060848"/>
            <a:ext cx="7886700" cy="4152952"/>
          </a:xfrm>
        </p:spPr>
        <p:txBody>
          <a:bodyPr>
            <a:normAutofit/>
          </a:bodyPr>
          <a:lstStyle/>
          <a:p>
            <a:r>
              <a:rPr lang="en-GB" dirty="0" smtClean="0"/>
              <a:t>Some </a:t>
            </a:r>
            <a:r>
              <a:rPr lang="en-GB" dirty="0"/>
              <a:t>unsought goods are new on the market, so the level of knowledge about them is low and the individual automatically rejects any marketing approach because the benefits are not obvious. Trust in both the product and the brand needs to be established first before information can be transferred</a:t>
            </a:r>
            <a:r>
              <a:rPr lang="en-GB" dirty="0" smtClean="0"/>
              <a:t>.</a:t>
            </a:r>
            <a:endParaRPr lang="en-GB" dirty="0"/>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16</a:t>
            </a:fld>
            <a:endParaRPr lang="en-US"/>
          </a:p>
        </p:txBody>
      </p:sp>
    </p:spTree>
    <p:extLst>
      <p:ext uri="{BB962C8B-B14F-4D97-AF65-F5344CB8AC3E}">
        <p14:creationId xmlns:p14="http://schemas.microsoft.com/office/powerpoint/2010/main" val="221489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Decision-making model for unsought goods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80" y="1901802"/>
            <a:ext cx="7740352" cy="4047478"/>
          </a:xfrm>
          <a:prstGeom prst="rect">
            <a:avLst/>
          </a:prstGeom>
        </p:spPr>
      </p:pic>
      <p:sp>
        <p:nvSpPr>
          <p:cNvPr id="5" name="Rectangle 3"/>
          <p:cNvSpPr>
            <a:spLocks noChangeArrowheads="1"/>
          </p:cNvSpPr>
          <p:nvPr/>
        </p:nvSpPr>
        <p:spPr bwMode="auto">
          <a:xfrm>
            <a:off x="2123728" y="5933891"/>
            <a:ext cx="5508104"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itchFamily="34" charset="0"/>
              </a:rPr>
              <a:t>Table</a:t>
            </a:r>
            <a:r>
              <a:rPr kumimoji="0" lang="en-US" sz="1400" b="1" i="0" u="none" strike="noStrike" cap="none" normalizeH="0" dirty="0" smtClean="0">
                <a:ln>
                  <a:noFill/>
                </a:ln>
                <a:solidFill>
                  <a:schemeClr val="tx1"/>
                </a:solidFill>
                <a:effectLst/>
                <a:latin typeface="Arial" pitchFamily="34" charset="0"/>
                <a:ea typeface="Times New Roman" pitchFamily="18" charset="0"/>
                <a:cs typeface="Arial" pitchFamily="34" charset="0"/>
              </a:rPr>
              <a:t> </a:t>
            </a:r>
            <a:r>
              <a:rPr kumimoji="0" lang="en-US"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2.4 Decision-making</a:t>
            </a:r>
            <a:r>
              <a:rPr kumimoji="0" lang="en-US" sz="1400" b="1" i="0" u="none" strike="noStrike" cap="none" normalizeH="0" dirty="0" smtClean="0">
                <a:ln>
                  <a:noFill/>
                </a:ln>
                <a:solidFill>
                  <a:schemeClr val="tx1"/>
                </a:solidFill>
                <a:effectLst/>
                <a:latin typeface="Arial" pitchFamily="34" charset="0"/>
                <a:ea typeface="Times New Roman" pitchFamily="18" charset="0"/>
                <a:cs typeface="Arial" pitchFamily="34" charset="0"/>
              </a:rPr>
              <a:t> model for unsought goods</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3" name="Slide Number Placeholder 2"/>
          <p:cNvSpPr>
            <a:spLocks noGrp="1"/>
          </p:cNvSpPr>
          <p:nvPr>
            <p:ph type="sldNum" sz="quarter" idx="12"/>
          </p:nvPr>
        </p:nvSpPr>
        <p:spPr/>
        <p:txBody>
          <a:bodyPr/>
          <a:lstStyle/>
          <a:p>
            <a:fld id="{C439CF85-8457-400C-A4F9-DC61A400AE11}" type="slidenum">
              <a:rPr lang="en-US" smtClean="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rmAutofit lnSpcReduction="10000"/>
          </a:bodyPr>
          <a:lstStyle/>
          <a:p>
            <a:r>
              <a:rPr lang="en-GB" dirty="0" smtClean="0"/>
              <a:t>Needs become activated when there is a divergence between the actual and the desired states.</a:t>
            </a:r>
          </a:p>
          <a:p>
            <a:r>
              <a:rPr lang="en-GB" dirty="0" smtClean="0"/>
              <a:t>Any information search is likely to be limited, since there is a cost attached as well as a risk reduction aspect.</a:t>
            </a:r>
          </a:p>
          <a:p>
            <a:r>
              <a:rPr lang="en-GB" dirty="0" smtClean="0"/>
              <a:t>Heuristics are decision rules intended to reduce cognitive effort and risk.</a:t>
            </a:r>
          </a:p>
          <a:p>
            <a:r>
              <a:rPr lang="en-GB" dirty="0" smtClean="0"/>
              <a:t>Interrupts usually only delay problem-solving behaviour, but the delay depends on the strength of the interrupt and the strength of the goal.</a:t>
            </a:r>
          </a:p>
          <a:p>
            <a:r>
              <a:rPr lang="en-GB" dirty="0" smtClean="0"/>
              <a:t>The type of problem-solving undertaken will depend in part on whether the consumer is replenishing the assortment or extending it.</a:t>
            </a:r>
          </a:p>
        </p:txBody>
      </p:sp>
      <p:sp>
        <p:nvSpPr>
          <p:cNvPr id="2" name="Slide Number Placeholder 1"/>
          <p:cNvSpPr>
            <a:spLocks noGrp="1"/>
          </p:cNvSpPr>
          <p:nvPr>
            <p:ph type="sldNum" sz="quarter" idx="12"/>
          </p:nvPr>
        </p:nvSpPr>
        <p:spPr/>
        <p:txBody>
          <a:bodyPr/>
          <a:lstStyle/>
          <a:p>
            <a:fld id="{C439CF85-8457-400C-A4F9-DC61A400AE11}" type="slidenum">
              <a:rPr lang="en-US" smtClean="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rmAutofit lnSpcReduction="10000"/>
          </a:bodyPr>
          <a:lstStyle/>
          <a:p>
            <a:r>
              <a:rPr lang="en-GB" dirty="0" smtClean="0"/>
              <a:t>The consideration set doesn’t include every possible solution.</a:t>
            </a:r>
          </a:p>
          <a:p>
            <a:r>
              <a:rPr lang="en-GB" dirty="0" smtClean="0"/>
              <a:t>Most decisions involve decision rules, either pre-programmed or invented on the spot.</a:t>
            </a:r>
          </a:p>
          <a:p>
            <a:r>
              <a:rPr lang="en-GB" dirty="0" smtClean="0"/>
              <a:t>Involvement is the motivation to process information.</a:t>
            </a:r>
          </a:p>
          <a:p>
            <a:r>
              <a:rPr lang="en-GB" dirty="0" smtClean="0"/>
              <a:t>High involvement is linked to end goals and values.</a:t>
            </a:r>
          </a:p>
          <a:p>
            <a:r>
              <a:rPr lang="en-GB" dirty="0" smtClean="0"/>
              <a:t>Dimensions of involvement can be used to segment markets.</a:t>
            </a:r>
          </a:p>
          <a:p>
            <a:r>
              <a:rPr lang="en-GB" dirty="0" smtClean="0"/>
              <a:t>Word of mouth is a strong factor in high-tech purchases.</a:t>
            </a:r>
          </a:p>
          <a:p>
            <a:r>
              <a:rPr lang="en-GB" dirty="0" smtClean="0"/>
              <a:t>Unsought goods are those for which people recognise a need, but still avoid buying.</a:t>
            </a:r>
          </a:p>
        </p:txBody>
      </p:sp>
      <p:sp>
        <p:nvSpPr>
          <p:cNvPr id="2" name="Slide Number Placeholder 1"/>
          <p:cNvSpPr>
            <a:spLocks noGrp="1"/>
          </p:cNvSpPr>
          <p:nvPr>
            <p:ph type="sldNum" sz="quarter" idx="12"/>
          </p:nvPr>
        </p:nvSpPr>
        <p:spPr/>
        <p:txBody>
          <a:bodyPr/>
          <a:lstStyle/>
          <a:p>
            <a:fld id="{C439CF85-8457-400C-A4F9-DC61A400AE11}" type="slidenum">
              <a:rPr lang="en-US" smtClean="0"/>
              <a:t>19</a:t>
            </a:fld>
            <a:endParaRPr lang="en-US"/>
          </a:p>
        </p:txBody>
      </p:sp>
    </p:spTree>
    <p:extLst>
      <p:ext uri="{BB962C8B-B14F-4D97-AF65-F5344CB8AC3E}">
        <p14:creationId xmlns:p14="http://schemas.microsoft.com/office/powerpoint/2010/main" val="3325876919"/>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07771A-7F07-4F11-8AAD-0069E1EA977E}">
  <ds:schemaRefs>
    <ds:schemaRef ds:uri="http://schemas.microsoft.com/office/2006/metadata/longProperties"/>
  </ds:schemaRefs>
</ds:datastoreItem>
</file>

<file path=customXml/itemProps2.xml><?xml version="1.0" encoding="utf-8"?>
<ds:datastoreItem xmlns:ds="http://schemas.openxmlformats.org/officeDocument/2006/customXml" ds:itemID="{8B5E02A0-1D66-493B-8D0A-9C1F293F322B}">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222221df-2d11-4f4f-86cd-f7ac7d5e56ae"/>
    <ds:schemaRef ds:uri="http://schemas.microsoft.com/office/2006/documentManagement/types"/>
    <ds:schemaRef ds:uri="http://www.w3.org/XML/1998/namespace"/>
  </ds:schemaRefs>
</ds:datastoreItem>
</file>

<file path=customXml/itemProps3.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4.xml><?xml version="1.0" encoding="utf-8"?>
<ds:datastoreItem xmlns:ds="http://schemas.openxmlformats.org/officeDocument/2006/customXml" ds:itemID="{037EE024-4EAF-4CFD-8CAD-2F96E63DEC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24575</TotalTime>
  <Words>644</Words>
  <Application>Microsoft Office PowerPoint</Application>
  <PresentationFormat>On-screen Show (4:3)</PresentationFormat>
  <Paragraphs>90</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ＭＳ Ｐゴシック</vt:lpstr>
      <vt:lpstr>Arial</vt:lpstr>
      <vt:lpstr>Courier New</vt:lpstr>
      <vt:lpstr>HelveticaNeue-Light</vt:lpstr>
      <vt:lpstr>Times New Roman</vt:lpstr>
      <vt:lpstr>CDC PPT master theme</vt:lpstr>
      <vt:lpstr>PowerPoint Presentation</vt:lpstr>
      <vt:lpstr>Chapter 2</vt:lpstr>
      <vt:lpstr>Session objectives</vt:lpstr>
      <vt:lpstr>Session objectives</vt:lpstr>
      <vt:lpstr>Decision-making using goals</vt:lpstr>
      <vt:lpstr>The decision-making process/models</vt:lpstr>
      <vt:lpstr>Interrupts, risk and uncertainty</vt:lpstr>
      <vt:lpstr>Pre-purchase activity</vt:lpstr>
      <vt:lpstr>The search effort</vt:lpstr>
      <vt:lpstr>External search for information</vt:lpstr>
      <vt:lpstr>Howard–Sheth model</vt:lpstr>
      <vt:lpstr>Involvement</vt:lpstr>
      <vt:lpstr>Involvement with brands</vt:lpstr>
      <vt:lpstr>Unsought goods</vt:lpstr>
      <vt:lpstr>Unsought goods</vt:lpstr>
      <vt:lpstr>Unsought goods</vt:lpstr>
      <vt:lpstr>Decision-making model for unsought goods</vt:lpstr>
      <vt:lpstr>Summary</vt:lpstr>
      <vt:lpstr>Summary</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mukherjee</dc:creator>
  <cp:lastModifiedBy>Nicola Carrier</cp:lastModifiedBy>
  <cp:revision>35</cp:revision>
  <dcterms:created xsi:type="dcterms:W3CDTF">2008-06-18T10:11:10Z</dcterms:created>
  <dcterms:modified xsi:type="dcterms:W3CDTF">2019-06-03T13:17:55Z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