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4"/>
    <p:sldMasterId id="2147483789" r:id="rId5"/>
  </p:sldMasterIdLst>
  <p:notesMasterIdLst>
    <p:notesMasterId r:id="rId184"/>
  </p:notesMasterIdLst>
  <p:handoutMasterIdLst>
    <p:handoutMasterId r:id="rId185"/>
  </p:handoutMasterIdLst>
  <p:sldIdLst>
    <p:sldId id="337" r:id="rId6"/>
    <p:sldId id="424" r:id="rId7"/>
    <p:sldId id="425" r:id="rId8"/>
    <p:sldId id="426" r:id="rId9"/>
    <p:sldId id="427" r:id="rId10"/>
    <p:sldId id="435" r:id="rId11"/>
    <p:sldId id="414" r:id="rId12"/>
    <p:sldId id="402" r:id="rId13"/>
    <p:sldId id="405" r:id="rId14"/>
    <p:sldId id="413" r:id="rId15"/>
    <p:sldId id="437" r:id="rId16"/>
    <p:sldId id="438" r:id="rId17"/>
    <p:sldId id="439" r:id="rId18"/>
    <p:sldId id="440" r:id="rId19"/>
    <p:sldId id="441" r:id="rId20"/>
    <p:sldId id="442" r:id="rId21"/>
    <p:sldId id="443" r:id="rId22"/>
    <p:sldId id="436" r:id="rId23"/>
    <p:sldId id="444" r:id="rId24"/>
    <p:sldId id="445" r:id="rId25"/>
    <p:sldId id="406" r:id="rId26"/>
    <p:sldId id="407" r:id="rId27"/>
    <p:sldId id="408" r:id="rId28"/>
    <p:sldId id="446" r:id="rId29"/>
    <p:sldId id="447" r:id="rId30"/>
    <p:sldId id="448" r:id="rId31"/>
    <p:sldId id="449" r:id="rId32"/>
    <p:sldId id="450" r:id="rId33"/>
    <p:sldId id="451" r:id="rId34"/>
    <p:sldId id="452" r:id="rId35"/>
    <p:sldId id="453" r:id="rId36"/>
    <p:sldId id="256" r:id="rId37"/>
    <p:sldId id="257" r:id="rId38"/>
    <p:sldId id="409" r:id="rId39"/>
    <p:sldId id="258" r:id="rId40"/>
    <p:sldId id="459" r:id="rId41"/>
    <p:sldId id="467" r:id="rId42"/>
    <p:sldId id="259" r:id="rId43"/>
    <p:sldId id="261" r:id="rId44"/>
    <p:sldId id="468" r:id="rId45"/>
    <p:sldId id="469" r:id="rId46"/>
    <p:sldId id="471" r:id="rId47"/>
    <p:sldId id="339" r:id="rId48"/>
    <p:sldId id="340" r:id="rId49"/>
    <p:sldId id="472" r:id="rId50"/>
    <p:sldId id="410" r:id="rId51"/>
    <p:sldId id="341" r:id="rId52"/>
    <p:sldId id="486" r:id="rId53"/>
    <p:sldId id="342" r:id="rId54"/>
    <p:sldId id="343" r:id="rId55"/>
    <p:sldId id="344" r:id="rId56"/>
    <p:sldId id="345" r:id="rId57"/>
    <p:sldId id="346" r:id="rId58"/>
    <p:sldId id="347" r:id="rId59"/>
    <p:sldId id="348" r:id="rId60"/>
    <p:sldId id="487" r:id="rId61"/>
    <p:sldId id="262" r:id="rId62"/>
    <p:sldId id="263" r:id="rId63"/>
    <p:sldId id="264" r:id="rId64"/>
    <p:sldId id="265" r:id="rId65"/>
    <p:sldId id="401" r:id="rId66"/>
    <p:sldId id="338" r:id="rId67"/>
    <p:sldId id="460" r:id="rId68"/>
    <p:sldId id="461" r:id="rId69"/>
    <p:sldId id="462" r:id="rId70"/>
    <p:sldId id="463" r:id="rId71"/>
    <p:sldId id="273" r:id="rId72"/>
    <p:sldId id="274" r:id="rId73"/>
    <p:sldId id="485" r:id="rId74"/>
    <p:sldId id="276" r:id="rId75"/>
    <p:sldId id="277" r:id="rId76"/>
    <p:sldId id="278" r:id="rId77"/>
    <p:sldId id="279" r:id="rId78"/>
    <p:sldId id="474" r:id="rId79"/>
    <p:sldId id="473" r:id="rId80"/>
    <p:sldId id="454" r:id="rId81"/>
    <p:sldId id="280" r:id="rId82"/>
    <p:sldId id="281" r:id="rId83"/>
    <p:sldId id="282" r:id="rId84"/>
    <p:sldId id="475" r:id="rId85"/>
    <p:sldId id="476" r:id="rId86"/>
    <p:sldId id="283" r:id="rId87"/>
    <p:sldId id="284" r:id="rId88"/>
    <p:sldId id="477" r:id="rId89"/>
    <p:sldId id="286" r:id="rId90"/>
    <p:sldId id="287" r:id="rId91"/>
    <p:sldId id="480" r:id="rId92"/>
    <p:sldId id="288" r:id="rId93"/>
    <p:sldId id="289" r:id="rId94"/>
    <p:sldId id="290" r:id="rId95"/>
    <p:sldId id="291" r:id="rId96"/>
    <p:sldId id="292" r:id="rId97"/>
    <p:sldId id="293" r:id="rId98"/>
    <p:sldId id="294" r:id="rId99"/>
    <p:sldId id="295" r:id="rId100"/>
    <p:sldId id="296" r:id="rId101"/>
    <p:sldId id="297" r:id="rId102"/>
    <p:sldId id="298" r:id="rId103"/>
    <p:sldId id="299" r:id="rId104"/>
    <p:sldId id="300" r:id="rId105"/>
    <p:sldId id="484" r:id="rId106"/>
    <p:sldId id="301" r:id="rId107"/>
    <p:sldId id="302" r:id="rId108"/>
    <p:sldId id="305" r:id="rId109"/>
    <p:sldId id="466" r:id="rId110"/>
    <p:sldId id="306" r:id="rId111"/>
    <p:sldId id="307" r:id="rId112"/>
    <p:sldId id="308" r:id="rId113"/>
    <p:sldId id="309" r:id="rId114"/>
    <p:sldId id="310" r:id="rId115"/>
    <p:sldId id="312" r:id="rId116"/>
    <p:sldId id="313" r:id="rId117"/>
    <p:sldId id="314" r:id="rId118"/>
    <p:sldId id="315" r:id="rId119"/>
    <p:sldId id="316" r:id="rId120"/>
    <p:sldId id="317" r:id="rId121"/>
    <p:sldId id="319" r:id="rId122"/>
    <p:sldId id="320" r:id="rId123"/>
    <p:sldId id="481" r:id="rId124"/>
    <p:sldId id="321" r:id="rId125"/>
    <p:sldId id="352" r:id="rId126"/>
    <p:sldId id="354" r:id="rId127"/>
    <p:sldId id="355" r:id="rId128"/>
    <p:sldId id="356" r:id="rId129"/>
    <p:sldId id="357" r:id="rId130"/>
    <p:sldId id="358" r:id="rId131"/>
    <p:sldId id="369" r:id="rId132"/>
    <p:sldId id="370" r:id="rId133"/>
    <p:sldId id="482" r:id="rId134"/>
    <p:sldId id="483" r:id="rId135"/>
    <p:sldId id="371" r:id="rId136"/>
    <p:sldId id="372" r:id="rId137"/>
    <p:sldId id="373" r:id="rId138"/>
    <p:sldId id="374" r:id="rId139"/>
    <p:sldId id="386" r:id="rId140"/>
    <p:sldId id="387" r:id="rId141"/>
    <p:sldId id="389" r:id="rId142"/>
    <p:sldId id="393" r:id="rId143"/>
    <p:sldId id="394" r:id="rId144"/>
    <p:sldId id="395" r:id="rId145"/>
    <p:sldId id="396" r:id="rId146"/>
    <p:sldId id="397" r:id="rId147"/>
    <p:sldId id="398" r:id="rId148"/>
    <p:sldId id="399" r:id="rId149"/>
    <p:sldId id="400" r:id="rId150"/>
    <p:sldId id="404" r:id="rId151"/>
    <p:sldId id="417" r:id="rId152"/>
    <p:sldId id="422" r:id="rId153"/>
    <p:sldId id="423" r:id="rId154"/>
    <p:sldId id="457" r:id="rId155"/>
    <p:sldId id="420" r:id="rId156"/>
    <p:sldId id="421" r:id="rId157"/>
    <p:sldId id="455" r:id="rId158"/>
    <p:sldId id="458" r:id="rId159"/>
    <p:sldId id="419" r:id="rId160"/>
    <p:sldId id="456" r:id="rId161"/>
    <p:sldId id="418" r:id="rId162"/>
    <p:sldId id="412" r:id="rId163"/>
    <p:sldId id="322" r:id="rId164"/>
    <p:sldId id="323" r:id="rId165"/>
    <p:sldId id="324" r:id="rId166"/>
    <p:sldId id="325" r:id="rId167"/>
    <p:sldId id="326" r:id="rId168"/>
    <p:sldId id="327" r:id="rId169"/>
    <p:sldId id="328" r:id="rId170"/>
    <p:sldId id="403" r:id="rId171"/>
    <p:sldId id="415" r:id="rId172"/>
    <p:sldId id="464" r:id="rId173"/>
    <p:sldId id="416" r:id="rId174"/>
    <p:sldId id="329" r:id="rId175"/>
    <p:sldId id="478" r:id="rId176"/>
    <p:sldId id="465" r:id="rId177"/>
    <p:sldId id="331" r:id="rId178"/>
    <p:sldId id="332" r:id="rId179"/>
    <p:sldId id="333" r:id="rId180"/>
    <p:sldId id="334" r:id="rId181"/>
    <p:sldId id="335" r:id="rId182"/>
    <p:sldId id="336" r:id="rId183"/>
  </p:sldIdLst>
  <p:sldSz cx="9144000" cy="6858000" type="letter"/>
  <p:notesSz cx="7010400" cy="9296400"/>
  <p:defaultTextStyle>
    <a:defPPr>
      <a:defRPr lang="en-GB"/>
    </a:defPPr>
    <a:lvl1pPr algn="l" rtl="0" fontAlgn="base">
      <a:spcBef>
        <a:spcPct val="0"/>
      </a:spcBef>
      <a:spcAft>
        <a:spcPct val="0"/>
      </a:spcAft>
      <a:defRPr sz="2400" kern="1200">
        <a:solidFill>
          <a:schemeClr val="tx1"/>
        </a:solidFill>
        <a:latin typeface="Verdana" pitchFamily="34" charset="0"/>
        <a:ea typeface="+mn-ea"/>
        <a:cs typeface="+mn-cs"/>
      </a:defRPr>
    </a:lvl1pPr>
    <a:lvl2pPr marL="457200" algn="l" rtl="0" fontAlgn="base">
      <a:spcBef>
        <a:spcPct val="0"/>
      </a:spcBef>
      <a:spcAft>
        <a:spcPct val="0"/>
      </a:spcAft>
      <a:defRPr sz="2400" kern="1200">
        <a:solidFill>
          <a:schemeClr val="tx1"/>
        </a:solidFill>
        <a:latin typeface="Verdana" pitchFamily="34" charset="0"/>
        <a:ea typeface="+mn-ea"/>
        <a:cs typeface="+mn-cs"/>
      </a:defRPr>
    </a:lvl2pPr>
    <a:lvl3pPr marL="914400" algn="l" rtl="0" fontAlgn="base">
      <a:spcBef>
        <a:spcPct val="0"/>
      </a:spcBef>
      <a:spcAft>
        <a:spcPct val="0"/>
      </a:spcAft>
      <a:defRPr sz="2400" kern="1200">
        <a:solidFill>
          <a:schemeClr val="tx1"/>
        </a:solidFill>
        <a:latin typeface="Verdana" pitchFamily="34" charset="0"/>
        <a:ea typeface="+mn-ea"/>
        <a:cs typeface="+mn-cs"/>
      </a:defRPr>
    </a:lvl3pPr>
    <a:lvl4pPr marL="1371600" algn="l" rtl="0" fontAlgn="base">
      <a:spcBef>
        <a:spcPct val="0"/>
      </a:spcBef>
      <a:spcAft>
        <a:spcPct val="0"/>
      </a:spcAft>
      <a:defRPr sz="2400" kern="1200">
        <a:solidFill>
          <a:schemeClr val="tx1"/>
        </a:solidFill>
        <a:latin typeface="Verdana" pitchFamily="34" charset="0"/>
        <a:ea typeface="+mn-ea"/>
        <a:cs typeface="+mn-cs"/>
      </a:defRPr>
    </a:lvl4pPr>
    <a:lvl5pPr marL="1828800" algn="l" rtl="0" fontAlgn="base">
      <a:spcBef>
        <a:spcPct val="0"/>
      </a:spcBef>
      <a:spcAft>
        <a:spcPct val="0"/>
      </a:spcAft>
      <a:defRPr sz="2400" kern="1200">
        <a:solidFill>
          <a:schemeClr val="tx1"/>
        </a:solidFill>
        <a:latin typeface="Verdana" pitchFamily="34" charset="0"/>
        <a:ea typeface="+mn-ea"/>
        <a:cs typeface="+mn-cs"/>
      </a:defRPr>
    </a:lvl5pPr>
    <a:lvl6pPr marL="2286000" algn="l" defTabSz="914400" rtl="0" eaLnBrk="1" latinLnBrk="0" hangingPunct="1">
      <a:defRPr sz="2400" kern="1200">
        <a:solidFill>
          <a:schemeClr val="tx1"/>
        </a:solidFill>
        <a:latin typeface="Verdana" pitchFamily="34" charset="0"/>
        <a:ea typeface="+mn-ea"/>
        <a:cs typeface="+mn-cs"/>
      </a:defRPr>
    </a:lvl6pPr>
    <a:lvl7pPr marL="2743200" algn="l" defTabSz="914400" rtl="0" eaLnBrk="1" latinLnBrk="0" hangingPunct="1">
      <a:defRPr sz="2400" kern="1200">
        <a:solidFill>
          <a:schemeClr val="tx1"/>
        </a:solidFill>
        <a:latin typeface="Verdana" pitchFamily="34" charset="0"/>
        <a:ea typeface="+mn-ea"/>
        <a:cs typeface="+mn-cs"/>
      </a:defRPr>
    </a:lvl7pPr>
    <a:lvl8pPr marL="3200400" algn="l" defTabSz="914400" rtl="0" eaLnBrk="1" latinLnBrk="0" hangingPunct="1">
      <a:defRPr sz="2400" kern="1200">
        <a:solidFill>
          <a:schemeClr val="tx1"/>
        </a:solidFill>
        <a:latin typeface="Verdana" pitchFamily="34" charset="0"/>
        <a:ea typeface="+mn-ea"/>
        <a:cs typeface="+mn-cs"/>
      </a:defRPr>
    </a:lvl8pPr>
    <a:lvl9pPr marL="3657600" algn="l" defTabSz="914400" rtl="0" eaLnBrk="1" latinLnBrk="0" hangingPunct="1">
      <a:defRPr sz="2400"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78" autoAdjust="0"/>
    <p:restoredTop sz="94660"/>
  </p:normalViewPr>
  <p:slideViewPr>
    <p:cSldViewPr snapToGrid="0">
      <p:cViewPr varScale="1">
        <p:scale>
          <a:sx n="109" d="100"/>
          <a:sy n="109" d="100"/>
        </p:scale>
        <p:origin x="1692" y="12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928"/>
        <p:guide pos="2209"/>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38" Type="http://schemas.openxmlformats.org/officeDocument/2006/relationships/slide" Target="slides/slide133.xml"/><Relationship Id="rId154" Type="http://schemas.openxmlformats.org/officeDocument/2006/relationships/slide" Target="slides/slide149.xml"/><Relationship Id="rId159" Type="http://schemas.openxmlformats.org/officeDocument/2006/relationships/slide" Target="slides/slide154.xml"/><Relationship Id="rId175" Type="http://schemas.openxmlformats.org/officeDocument/2006/relationships/slide" Target="slides/slide170.xml"/><Relationship Id="rId170" Type="http://schemas.openxmlformats.org/officeDocument/2006/relationships/slide" Target="slides/slide165.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28" Type="http://schemas.openxmlformats.org/officeDocument/2006/relationships/slide" Target="slides/slide123.xml"/><Relationship Id="rId144" Type="http://schemas.openxmlformats.org/officeDocument/2006/relationships/slide" Target="slides/slide139.xml"/><Relationship Id="rId149" Type="http://schemas.openxmlformats.org/officeDocument/2006/relationships/slide" Target="slides/slide14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160" Type="http://schemas.openxmlformats.org/officeDocument/2006/relationships/slide" Target="slides/slide155.xml"/><Relationship Id="rId165" Type="http://schemas.openxmlformats.org/officeDocument/2006/relationships/slide" Target="slides/slide160.xml"/><Relationship Id="rId181" Type="http://schemas.openxmlformats.org/officeDocument/2006/relationships/slide" Target="slides/slide176.xml"/><Relationship Id="rId186" Type="http://schemas.openxmlformats.org/officeDocument/2006/relationships/presProps" Target="pres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slide" Target="slides/slide129.xml"/><Relationship Id="rId139" Type="http://schemas.openxmlformats.org/officeDocument/2006/relationships/slide" Target="slides/slide134.xml"/><Relationship Id="rId80" Type="http://schemas.openxmlformats.org/officeDocument/2006/relationships/slide" Target="slides/slide75.xml"/><Relationship Id="rId85" Type="http://schemas.openxmlformats.org/officeDocument/2006/relationships/slide" Target="slides/slide80.xml"/><Relationship Id="rId150" Type="http://schemas.openxmlformats.org/officeDocument/2006/relationships/slide" Target="slides/slide145.xml"/><Relationship Id="rId155" Type="http://schemas.openxmlformats.org/officeDocument/2006/relationships/slide" Target="slides/slide150.xml"/><Relationship Id="rId171" Type="http://schemas.openxmlformats.org/officeDocument/2006/relationships/slide" Target="slides/slide166.xml"/><Relationship Id="rId176" Type="http://schemas.openxmlformats.org/officeDocument/2006/relationships/slide" Target="slides/slide171.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61" Type="http://schemas.openxmlformats.org/officeDocument/2006/relationships/slide" Target="slides/slide156.xml"/><Relationship Id="rId166" Type="http://schemas.openxmlformats.org/officeDocument/2006/relationships/slide" Target="slides/slide161.xml"/><Relationship Id="rId182" Type="http://schemas.openxmlformats.org/officeDocument/2006/relationships/slide" Target="slides/slide177.xml"/><Relationship Id="rId187"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slide" Target="slides/slide146.xml"/><Relationship Id="rId156" Type="http://schemas.openxmlformats.org/officeDocument/2006/relationships/slide" Target="slides/slide151.xml"/><Relationship Id="rId177" Type="http://schemas.openxmlformats.org/officeDocument/2006/relationships/slide" Target="slides/slide172.xml"/><Relationship Id="rId172" Type="http://schemas.openxmlformats.org/officeDocument/2006/relationships/slide" Target="slides/slide167.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slide" Target="slides/slide141.xml"/><Relationship Id="rId167" Type="http://schemas.openxmlformats.org/officeDocument/2006/relationships/slide" Target="slides/slide162.xml"/><Relationship Id="rId188"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162" Type="http://schemas.openxmlformats.org/officeDocument/2006/relationships/slide" Target="slides/slide157.xml"/><Relationship Id="rId183" Type="http://schemas.openxmlformats.org/officeDocument/2006/relationships/slide" Target="slides/slide178.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slide" Target="slides/slide152.xml"/><Relationship Id="rId178" Type="http://schemas.openxmlformats.org/officeDocument/2006/relationships/slide" Target="slides/slide173.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73" Type="http://schemas.openxmlformats.org/officeDocument/2006/relationships/slide" Target="slides/slide168.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168" Type="http://schemas.openxmlformats.org/officeDocument/2006/relationships/slide" Target="slides/slide163.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slide" Target="slides/slide158.xml"/><Relationship Id="rId184" Type="http://schemas.openxmlformats.org/officeDocument/2006/relationships/notesMaster" Target="notesMasters/notesMaster1.xml"/><Relationship Id="rId189" Type="http://schemas.openxmlformats.org/officeDocument/2006/relationships/tableStyles" Target="tableStyles.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slide" Target="slides/slide153.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74" Type="http://schemas.openxmlformats.org/officeDocument/2006/relationships/slide" Target="slides/slide169.xml"/><Relationship Id="rId179" Type="http://schemas.openxmlformats.org/officeDocument/2006/relationships/slide" Target="slides/slide174.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164" Type="http://schemas.openxmlformats.org/officeDocument/2006/relationships/slide" Target="slides/slide159.xml"/><Relationship Id="rId169" Type="http://schemas.openxmlformats.org/officeDocument/2006/relationships/slide" Target="slides/slide164.xml"/><Relationship Id="rId18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80" Type="http://schemas.openxmlformats.org/officeDocument/2006/relationships/slide" Target="slides/slide17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8C9322-C403-4A03-82D9-0A86AC742CE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2EF5D846-726F-414D-936A-946A526CBE2C}">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a:solidFill>
                <a:srgbClr val="FFFF00"/>
              </a:solidFill>
            </a:rPr>
            <a:t>Experiment</a:t>
          </a:r>
        </a:p>
      </dgm:t>
    </dgm:pt>
    <dgm:pt modelId="{85575505-C714-438D-B72E-31984CD18BDF}" type="parTrans" cxnId="{51B71B26-D58F-4A96-91C5-116D722BAA26}">
      <dgm:prSet/>
      <dgm:spPr/>
      <dgm:t>
        <a:bodyPr/>
        <a:lstStyle/>
        <a:p>
          <a:endParaRPr lang="en-GB"/>
        </a:p>
      </dgm:t>
    </dgm:pt>
    <dgm:pt modelId="{135152E0-39CE-46E6-8286-8A82E71CB358}" type="sibTrans" cxnId="{51B71B26-D58F-4A96-91C5-116D722BAA26}">
      <dgm:prSet/>
      <dgm:spPr/>
      <dgm:t>
        <a:bodyPr/>
        <a:lstStyle/>
        <a:p>
          <a:endParaRPr lang="en-GB"/>
        </a:p>
      </dgm:t>
    </dgm:pt>
    <dgm:pt modelId="{8903D407-5B4E-459A-9967-8C6500CF19CE}">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a:solidFill>
                <a:srgbClr val="FFFF00"/>
              </a:solidFill>
            </a:rPr>
            <a:t>Ethnographic</a:t>
          </a:r>
        </a:p>
      </dgm:t>
    </dgm:pt>
    <dgm:pt modelId="{4E31F0F4-7E13-401F-A363-EF71679CE93B}" type="parTrans" cxnId="{4AFD5A0C-6C2F-48B9-BED9-5FFC052630E0}">
      <dgm:prSet/>
      <dgm:spPr/>
      <dgm:t>
        <a:bodyPr/>
        <a:lstStyle/>
        <a:p>
          <a:endParaRPr lang="en-GB"/>
        </a:p>
      </dgm:t>
    </dgm:pt>
    <dgm:pt modelId="{A05C6CDE-0F23-40B7-A9E9-5A3C1E8BD37A}" type="sibTrans" cxnId="{4AFD5A0C-6C2F-48B9-BED9-5FFC052630E0}">
      <dgm:prSet/>
      <dgm:spPr/>
      <dgm:t>
        <a:bodyPr/>
        <a:lstStyle/>
        <a:p>
          <a:endParaRPr lang="en-GB"/>
        </a:p>
      </dgm:t>
    </dgm:pt>
    <dgm:pt modelId="{D63D7603-2536-4D44-B288-9548741BCD3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a:solidFill>
                <a:srgbClr val="FFFF00"/>
              </a:solidFill>
            </a:rPr>
            <a:t>Case study</a:t>
          </a:r>
          <a:endParaRPr lang="en-GB"/>
        </a:p>
      </dgm:t>
    </dgm:pt>
    <dgm:pt modelId="{943D5868-4A6C-4223-B94C-FEC205284C2A}" type="parTrans" cxnId="{DB4D180D-3CF6-4314-9412-AC1C6B2C573F}">
      <dgm:prSet/>
      <dgm:spPr/>
      <dgm:t>
        <a:bodyPr/>
        <a:lstStyle/>
        <a:p>
          <a:endParaRPr lang="en-GB"/>
        </a:p>
      </dgm:t>
    </dgm:pt>
    <dgm:pt modelId="{ECD5E6F4-CB43-4EAF-AF81-FC791521DD3F}" type="sibTrans" cxnId="{DB4D180D-3CF6-4314-9412-AC1C6B2C573F}">
      <dgm:prSet/>
      <dgm:spPr/>
      <dgm:t>
        <a:bodyPr/>
        <a:lstStyle/>
        <a:p>
          <a:endParaRPr lang="en-GB"/>
        </a:p>
      </dgm:t>
    </dgm:pt>
    <dgm:pt modelId="{08FDAFA4-1E8D-487A-8FA5-EFE3D3E94937}">
      <dgm:prSet phldrT="[Text]" custT="1"/>
      <dgm:spPr/>
      <dgm:t>
        <a:bodyPr/>
        <a:lstStyle/>
        <a:p>
          <a:pPr marL="0" marR="0" lvl="0" indent="0" defTabSz="1955800" eaLnBrk="1" fontAlgn="auto" latinLnBrk="0" hangingPunct="1">
            <a:lnSpc>
              <a:spcPct val="90000"/>
            </a:lnSpc>
            <a:spcBef>
              <a:spcPct val="0"/>
            </a:spcBef>
            <a:spcAft>
              <a:spcPct val="35000"/>
            </a:spcAft>
            <a:buClrTx/>
            <a:buSzTx/>
            <a:buFontTx/>
            <a:buNone/>
            <a:tabLst/>
            <a:defRPr/>
          </a:pPr>
          <a:r>
            <a:rPr lang="en-GB" sz="1800">
              <a:solidFill>
                <a:srgbClr val="FFFF00"/>
              </a:solidFill>
            </a:rPr>
            <a:t>Grounded theory</a:t>
          </a:r>
          <a:endParaRPr lang="en-GB"/>
        </a:p>
      </dgm:t>
    </dgm:pt>
    <dgm:pt modelId="{9BD5249F-8E24-4A0E-90D4-72A8F001EB50}" type="parTrans" cxnId="{42F94B3B-EDAE-40D4-8997-42F2A49092E0}">
      <dgm:prSet/>
      <dgm:spPr/>
      <dgm:t>
        <a:bodyPr/>
        <a:lstStyle/>
        <a:p>
          <a:endParaRPr lang="en-GB"/>
        </a:p>
      </dgm:t>
    </dgm:pt>
    <dgm:pt modelId="{2910F4BC-48BC-4C91-B361-9002F0DD9779}" type="sibTrans" cxnId="{42F94B3B-EDAE-40D4-8997-42F2A49092E0}">
      <dgm:prSet/>
      <dgm:spPr/>
      <dgm:t>
        <a:bodyPr/>
        <a:lstStyle/>
        <a:p>
          <a:endParaRPr lang="en-GB"/>
        </a:p>
      </dgm:t>
    </dgm:pt>
    <dgm:pt modelId="{DBA3895A-1023-4746-8D8D-615FB7E0349B}">
      <dgm:prSet phldrT="[Text]" custT="1"/>
      <dgm:spPr/>
      <dgm:t>
        <a:bodyPr/>
        <a:lstStyle/>
        <a:p>
          <a:pPr marL="0" marR="0" lvl="0" indent="0" defTabSz="1955800" eaLnBrk="1" fontAlgn="auto" latinLnBrk="0" hangingPunct="1">
            <a:lnSpc>
              <a:spcPct val="90000"/>
            </a:lnSpc>
            <a:spcBef>
              <a:spcPct val="0"/>
            </a:spcBef>
            <a:spcAft>
              <a:spcPct val="35000"/>
            </a:spcAft>
            <a:buClrTx/>
            <a:buSzTx/>
            <a:buFontTx/>
            <a:buNone/>
            <a:tabLst/>
            <a:defRPr/>
          </a:pPr>
          <a:r>
            <a:rPr lang="en-GB" sz="1800">
              <a:solidFill>
                <a:srgbClr val="FFFF00"/>
              </a:solidFill>
            </a:rPr>
            <a:t>Action research</a:t>
          </a:r>
        </a:p>
      </dgm:t>
    </dgm:pt>
    <dgm:pt modelId="{5C51523C-AE10-408C-9D78-D6069B0CA9A0}" type="parTrans" cxnId="{ED877260-1AC7-421D-8D55-FB24D51C9C83}">
      <dgm:prSet/>
      <dgm:spPr/>
      <dgm:t>
        <a:bodyPr/>
        <a:lstStyle/>
        <a:p>
          <a:endParaRPr lang="en-GB"/>
        </a:p>
      </dgm:t>
    </dgm:pt>
    <dgm:pt modelId="{0B2E5F6D-7173-4A52-AE38-A0A15928F916}" type="sibTrans" cxnId="{ED877260-1AC7-421D-8D55-FB24D51C9C83}">
      <dgm:prSet/>
      <dgm:spPr/>
      <dgm:t>
        <a:bodyPr/>
        <a:lstStyle/>
        <a:p>
          <a:endParaRPr lang="en-GB"/>
        </a:p>
      </dgm:t>
    </dgm:pt>
    <dgm:pt modelId="{6C8ACA2C-CDD9-41D2-B605-964E36897F6C}">
      <dgm:prSet phldrT="[Text]" custT="1"/>
      <dgm:spPr/>
      <dgm:t>
        <a:bodyPr/>
        <a:lstStyle/>
        <a:p>
          <a:pPr defTabSz="1955800">
            <a:lnSpc>
              <a:spcPct val="90000"/>
            </a:lnSpc>
            <a:spcBef>
              <a:spcPct val="0"/>
            </a:spcBef>
            <a:spcAft>
              <a:spcPct val="35000"/>
            </a:spcAft>
          </a:pPr>
          <a:r>
            <a:rPr lang="en-GB" sz="1800">
              <a:solidFill>
                <a:srgbClr val="FFFF00"/>
              </a:solidFill>
            </a:rPr>
            <a:t>Survey</a:t>
          </a:r>
        </a:p>
      </dgm:t>
    </dgm:pt>
    <dgm:pt modelId="{2766022D-9B7C-4AC9-A9A4-14FBB8C8F1EF}" type="parTrans" cxnId="{8E9FEA96-F507-4346-A006-02C54F32423E}">
      <dgm:prSet/>
      <dgm:spPr/>
      <dgm:t>
        <a:bodyPr/>
        <a:lstStyle/>
        <a:p>
          <a:endParaRPr lang="en-GB"/>
        </a:p>
      </dgm:t>
    </dgm:pt>
    <dgm:pt modelId="{99CC3EA8-A8E4-4C5A-BF1C-D92E606EADDB}" type="sibTrans" cxnId="{8E9FEA96-F507-4346-A006-02C54F32423E}">
      <dgm:prSet/>
      <dgm:spPr/>
      <dgm:t>
        <a:bodyPr/>
        <a:lstStyle/>
        <a:p>
          <a:endParaRPr lang="en-GB"/>
        </a:p>
      </dgm:t>
    </dgm:pt>
    <dgm:pt modelId="{A5ADB478-56D7-499D-993F-9A85F5CE837D}" type="pres">
      <dgm:prSet presAssocID="{588C9322-C403-4A03-82D9-0A86AC742CED}" presName="Name0" presStyleCnt="0">
        <dgm:presLayoutVars>
          <dgm:chMax val="7"/>
          <dgm:chPref val="7"/>
          <dgm:dir/>
        </dgm:presLayoutVars>
      </dgm:prSet>
      <dgm:spPr/>
      <dgm:t>
        <a:bodyPr/>
        <a:lstStyle/>
        <a:p>
          <a:endParaRPr lang="en-US"/>
        </a:p>
      </dgm:t>
    </dgm:pt>
    <dgm:pt modelId="{72C51471-1094-4983-9C80-FE6A9958FCCE}" type="pres">
      <dgm:prSet presAssocID="{588C9322-C403-4A03-82D9-0A86AC742CED}" presName="Name1" presStyleCnt="0"/>
      <dgm:spPr/>
    </dgm:pt>
    <dgm:pt modelId="{3253DC9B-BF4D-43CD-8202-8F3F7C711915}" type="pres">
      <dgm:prSet presAssocID="{588C9322-C403-4A03-82D9-0A86AC742CED}" presName="cycle" presStyleCnt="0"/>
      <dgm:spPr/>
    </dgm:pt>
    <dgm:pt modelId="{B84FC9E9-1680-4E72-BD1E-69C3B4A06E32}" type="pres">
      <dgm:prSet presAssocID="{588C9322-C403-4A03-82D9-0A86AC742CED}" presName="srcNode" presStyleLbl="node1" presStyleIdx="0" presStyleCnt="6"/>
      <dgm:spPr/>
    </dgm:pt>
    <dgm:pt modelId="{EC5D4449-6F86-4EF2-B047-6D50D9F2680A}" type="pres">
      <dgm:prSet presAssocID="{588C9322-C403-4A03-82D9-0A86AC742CED}" presName="conn" presStyleLbl="parChTrans1D2" presStyleIdx="0" presStyleCnt="1"/>
      <dgm:spPr/>
      <dgm:t>
        <a:bodyPr/>
        <a:lstStyle/>
        <a:p>
          <a:endParaRPr lang="en-US"/>
        </a:p>
      </dgm:t>
    </dgm:pt>
    <dgm:pt modelId="{49F79756-F61D-439E-B294-24852F2B4474}" type="pres">
      <dgm:prSet presAssocID="{588C9322-C403-4A03-82D9-0A86AC742CED}" presName="extraNode" presStyleLbl="node1" presStyleIdx="0" presStyleCnt="6"/>
      <dgm:spPr/>
    </dgm:pt>
    <dgm:pt modelId="{131E8282-E374-48A3-9D6D-A8E7AE6004AE}" type="pres">
      <dgm:prSet presAssocID="{588C9322-C403-4A03-82D9-0A86AC742CED}" presName="dstNode" presStyleLbl="node1" presStyleIdx="0" presStyleCnt="6"/>
      <dgm:spPr/>
    </dgm:pt>
    <dgm:pt modelId="{49B833EF-5B4B-479D-871A-0C7F8D0004E8}" type="pres">
      <dgm:prSet presAssocID="{2EF5D846-726F-414D-936A-946A526CBE2C}" presName="text_1" presStyleLbl="node1" presStyleIdx="0" presStyleCnt="6">
        <dgm:presLayoutVars>
          <dgm:bulletEnabled val="1"/>
        </dgm:presLayoutVars>
      </dgm:prSet>
      <dgm:spPr/>
      <dgm:t>
        <a:bodyPr/>
        <a:lstStyle/>
        <a:p>
          <a:endParaRPr lang="en-US"/>
        </a:p>
      </dgm:t>
    </dgm:pt>
    <dgm:pt modelId="{9A65530C-A5C9-4B82-8D8C-BD01297702E3}" type="pres">
      <dgm:prSet presAssocID="{2EF5D846-726F-414D-936A-946A526CBE2C}" presName="accent_1" presStyleCnt="0"/>
      <dgm:spPr/>
    </dgm:pt>
    <dgm:pt modelId="{B2DA9288-0864-44A2-99DB-AF9B7305D9B4}" type="pres">
      <dgm:prSet presAssocID="{2EF5D846-726F-414D-936A-946A526CBE2C}" presName="accentRepeatNode" presStyleLbl="solidFgAcc1" presStyleIdx="0" presStyleCnt="6"/>
      <dgm:spPr/>
    </dgm:pt>
    <dgm:pt modelId="{1F804078-DFF2-4E26-9E10-22034E1B97F0}" type="pres">
      <dgm:prSet presAssocID="{8903D407-5B4E-459A-9967-8C6500CF19CE}" presName="text_2" presStyleLbl="node1" presStyleIdx="1" presStyleCnt="6">
        <dgm:presLayoutVars>
          <dgm:bulletEnabled val="1"/>
        </dgm:presLayoutVars>
      </dgm:prSet>
      <dgm:spPr/>
      <dgm:t>
        <a:bodyPr/>
        <a:lstStyle/>
        <a:p>
          <a:endParaRPr lang="en-US"/>
        </a:p>
      </dgm:t>
    </dgm:pt>
    <dgm:pt modelId="{4BA98FB6-BDE1-42E8-9031-EE885A65265C}" type="pres">
      <dgm:prSet presAssocID="{8903D407-5B4E-459A-9967-8C6500CF19CE}" presName="accent_2" presStyleCnt="0"/>
      <dgm:spPr/>
    </dgm:pt>
    <dgm:pt modelId="{38C9FA87-1C13-4129-8085-AF751C60A8E4}" type="pres">
      <dgm:prSet presAssocID="{8903D407-5B4E-459A-9967-8C6500CF19CE}" presName="accentRepeatNode" presStyleLbl="solidFgAcc1" presStyleIdx="1" presStyleCnt="6"/>
      <dgm:spPr/>
    </dgm:pt>
    <dgm:pt modelId="{2DEBCD41-B2EB-42AF-9707-A2DEDBBA8FB9}" type="pres">
      <dgm:prSet presAssocID="{D63D7603-2536-4D44-B288-9548741BCD35}" presName="text_3" presStyleLbl="node1" presStyleIdx="2" presStyleCnt="6">
        <dgm:presLayoutVars>
          <dgm:bulletEnabled val="1"/>
        </dgm:presLayoutVars>
      </dgm:prSet>
      <dgm:spPr/>
      <dgm:t>
        <a:bodyPr/>
        <a:lstStyle/>
        <a:p>
          <a:endParaRPr lang="en-US"/>
        </a:p>
      </dgm:t>
    </dgm:pt>
    <dgm:pt modelId="{DC9561ED-2053-44BC-8DBC-80BBE357AE3C}" type="pres">
      <dgm:prSet presAssocID="{D63D7603-2536-4D44-B288-9548741BCD35}" presName="accent_3" presStyleCnt="0"/>
      <dgm:spPr/>
    </dgm:pt>
    <dgm:pt modelId="{DC414D38-CCD9-40DF-9090-B51B63F82C91}" type="pres">
      <dgm:prSet presAssocID="{D63D7603-2536-4D44-B288-9548741BCD35}" presName="accentRepeatNode" presStyleLbl="solidFgAcc1" presStyleIdx="2" presStyleCnt="6"/>
      <dgm:spPr/>
    </dgm:pt>
    <dgm:pt modelId="{0D7EAE10-012A-4E3D-BDC2-4C79EBDC1925}" type="pres">
      <dgm:prSet presAssocID="{08FDAFA4-1E8D-487A-8FA5-EFE3D3E94937}" presName="text_4" presStyleLbl="node1" presStyleIdx="3" presStyleCnt="6">
        <dgm:presLayoutVars>
          <dgm:bulletEnabled val="1"/>
        </dgm:presLayoutVars>
      </dgm:prSet>
      <dgm:spPr/>
      <dgm:t>
        <a:bodyPr/>
        <a:lstStyle/>
        <a:p>
          <a:endParaRPr lang="en-US"/>
        </a:p>
      </dgm:t>
    </dgm:pt>
    <dgm:pt modelId="{3C6E8D31-5506-4B58-BC97-901C9BC02080}" type="pres">
      <dgm:prSet presAssocID="{08FDAFA4-1E8D-487A-8FA5-EFE3D3E94937}" presName="accent_4" presStyleCnt="0"/>
      <dgm:spPr/>
    </dgm:pt>
    <dgm:pt modelId="{FBD0B790-1D42-4FAD-91A6-865287D553DA}" type="pres">
      <dgm:prSet presAssocID="{08FDAFA4-1E8D-487A-8FA5-EFE3D3E94937}" presName="accentRepeatNode" presStyleLbl="solidFgAcc1" presStyleIdx="3" presStyleCnt="6"/>
      <dgm:spPr/>
    </dgm:pt>
    <dgm:pt modelId="{B06E73C5-FA6B-45B8-89B0-55EFD9EAAFC2}" type="pres">
      <dgm:prSet presAssocID="{DBA3895A-1023-4746-8D8D-615FB7E0349B}" presName="text_5" presStyleLbl="node1" presStyleIdx="4" presStyleCnt="6">
        <dgm:presLayoutVars>
          <dgm:bulletEnabled val="1"/>
        </dgm:presLayoutVars>
      </dgm:prSet>
      <dgm:spPr/>
      <dgm:t>
        <a:bodyPr/>
        <a:lstStyle/>
        <a:p>
          <a:endParaRPr lang="en-US"/>
        </a:p>
      </dgm:t>
    </dgm:pt>
    <dgm:pt modelId="{72FD80FB-C455-40C5-888E-835E099C317A}" type="pres">
      <dgm:prSet presAssocID="{DBA3895A-1023-4746-8D8D-615FB7E0349B}" presName="accent_5" presStyleCnt="0"/>
      <dgm:spPr/>
    </dgm:pt>
    <dgm:pt modelId="{A2FC809F-0B4B-4959-AD78-6704DCA73200}" type="pres">
      <dgm:prSet presAssocID="{DBA3895A-1023-4746-8D8D-615FB7E0349B}" presName="accentRepeatNode" presStyleLbl="solidFgAcc1" presStyleIdx="4" presStyleCnt="6"/>
      <dgm:spPr/>
    </dgm:pt>
    <dgm:pt modelId="{CC89A8F0-2385-4E08-A57F-1BAF643AC239}" type="pres">
      <dgm:prSet presAssocID="{6C8ACA2C-CDD9-41D2-B605-964E36897F6C}" presName="text_6" presStyleLbl="node1" presStyleIdx="5" presStyleCnt="6">
        <dgm:presLayoutVars>
          <dgm:bulletEnabled val="1"/>
        </dgm:presLayoutVars>
      </dgm:prSet>
      <dgm:spPr/>
      <dgm:t>
        <a:bodyPr/>
        <a:lstStyle/>
        <a:p>
          <a:endParaRPr lang="en-US"/>
        </a:p>
      </dgm:t>
    </dgm:pt>
    <dgm:pt modelId="{F2F3A833-497F-40AA-B85F-A0F275DE7AE0}" type="pres">
      <dgm:prSet presAssocID="{6C8ACA2C-CDD9-41D2-B605-964E36897F6C}" presName="accent_6" presStyleCnt="0"/>
      <dgm:spPr/>
    </dgm:pt>
    <dgm:pt modelId="{5F18093F-A7EC-4E10-8F8B-B565D0E56C49}" type="pres">
      <dgm:prSet presAssocID="{6C8ACA2C-CDD9-41D2-B605-964E36897F6C}" presName="accentRepeatNode" presStyleLbl="solidFgAcc1" presStyleIdx="5" presStyleCnt="6"/>
      <dgm:spPr/>
    </dgm:pt>
  </dgm:ptLst>
  <dgm:cxnLst>
    <dgm:cxn modelId="{072316F2-B8FD-4238-93F1-4D706B238BAC}" type="presOf" srcId="{08FDAFA4-1E8D-487A-8FA5-EFE3D3E94937}" destId="{0D7EAE10-012A-4E3D-BDC2-4C79EBDC1925}" srcOrd="0" destOrd="0" presId="urn:microsoft.com/office/officeart/2008/layout/VerticalCurvedList"/>
    <dgm:cxn modelId="{08F7AB23-13DA-432A-8C43-284CC0C709C9}" type="presOf" srcId="{6C8ACA2C-CDD9-41D2-B605-964E36897F6C}" destId="{CC89A8F0-2385-4E08-A57F-1BAF643AC239}" srcOrd="0" destOrd="0" presId="urn:microsoft.com/office/officeart/2008/layout/VerticalCurvedList"/>
    <dgm:cxn modelId="{42F94B3B-EDAE-40D4-8997-42F2A49092E0}" srcId="{588C9322-C403-4A03-82D9-0A86AC742CED}" destId="{08FDAFA4-1E8D-487A-8FA5-EFE3D3E94937}" srcOrd="3" destOrd="0" parTransId="{9BD5249F-8E24-4A0E-90D4-72A8F001EB50}" sibTransId="{2910F4BC-48BC-4C91-B361-9002F0DD9779}"/>
    <dgm:cxn modelId="{81AA1E35-DCF6-4CEC-9AC7-A744EF7D858D}" type="presOf" srcId="{8903D407-5B4E-459A-9967-8C6500CF19CE}" destId="{1F804078-DFF2-4E26-9E10-22034E1B97F0}" srcOrd="0" destOrd="0" presId="urn:microsoft.com/office/officeart/2008/layout/VerticalCurvedList"/>
    <dgm:cxn modelId="{2BC23ED2-7254-460B-A0B9-890B569EE7D1}" type="presOf" srcId="{135152E0-39CE-46E6-8286-8A82E71CB358}" destId="{EC5D4449-6F86-4EF2-B047-6D50D9F2680A}" srcOrd="0" destOrd="0" presId="urn:microsoft.com/office/officeart/2008/layout/VerticalCurvedList"/>
    <dgm:cxn modelId="{20CE7BFD-B288-4AF5-8EBD-E0BC7E13865A}" type="presOf" srcId="{2EF5D846-726F-414D-936A-946A526CBE2C}" destId="{49B833EF-5B4B-479D-871A-0C7F8D0004E8}" srcOrd="0" destOrd="0" presId="urn:microsoft.com/office/officeart/2008/layout/VerticalCurvedList"/>
    <dgm:cxn modelId="{DB4D180D-3CF6-4314-9412-AC1C6B2C573F}" srcId="{588C9322-C403-4A03-82D9-0A86AC742CED}" destId="{D63D7603-2536-4D44-B288-9548741BCD35}" srcOrd="2" destOrd="0" parTransId="{943D5868-4A6C-4223-B94C-FEC205284C2A}" sibTransId="{ECD5E6F4-CB43-4EAF-AF81-FC791521DD3F}"/>
    <dgm:cxn modelId="{87F950BD-941A-4F18-B21B-B56868AEE020}" type="presOf" srcId="{588C9322-C403-4A03-82D9-0A86AC742CED}" destId="{A5ADB478-56D7-499D-993F-9A85F5CE837D}" srcOrd="0" destOrd="0" presId="urn:microsoft.com/office/officeart/2008/layout/VerticalCurvedList"/>
    <dgm:cxn modelId="{51B71B26-D58F-4A96-91C5-116D722BAA26}" srcId="{588C9322-C403-4A03-82D9-0A86AC742CED}" destId="{2EF5D846-726F-414D-936A-946A526CBE2C}" srcOrd="0" destOrd="0" parTransId="{85575505-C714-438D-B72E-31984CD18BDF}" sibTransId="{135152E0-39CE-46E6-8286-8A82E71CB358}"/>
    <dgm:cxn modelId="{600ED7E4-B583-4F7D-A461-F885D3F553F3}" type="presOf" srcId="{DBA3895A-1023-4746-8D8D-615FB7E0349B}" destId="{B06E73C5-FA6B-45B8-89B0-55EFD9EAAFC2}" srcOrd="0" destOrd="0" presId="urn:microsoft.com/office/officeart/2008/layout/VerticalCurvedList"/>
    <dgm:cxn modelId="{4AFD5A0C-6C2F-48B9-BED9-5FFC052630E0}" srcId="{588C9322-C403-4A03-82D9-0A86AC742CED}" destId="{8903D407-5B4E-459A-9967-8C6500CF19CE}" srcOrd="1" destOrd="0" parTransId="{4E31F0F4-7E13-401F-A363-EF71679CE93B}" sibTransId="{A05C6CDE-0F23-40B7-A9E9-5A3C1E8BD37A}"/>
    <dgm:cxn modelId="{04E93ABF-8CFF-4D59-936F-21E4EA21519A}" type="presOf" srcId="{D63D7603-2536-4D44-B288-9548741BCD35}" destId="{2DEBCD41-B2EB-42AF-9707-A2DEDBBA8FB9}" srcOrd="0" destOrd="0" presId="urn:microsoft.com/office/officeart/2008/layout/VerticalCurvedList"/>
    <dgm:cxn modelId="{ED877260-1AC7-421D-8D55-FB24D51C9C83}" srcId="{588C9322-C403-4A03-82D9-0A86AC742CED}" destId="{DBA3895A-1023-4746-8D8D-615FB7E0349B}" srcOrd="4" destOrd="0" parTransId="{5C51523C-AE10-408C-9D78-D6069B0CA9A0}" sibTransId="{0B2E5F6D-7173-4A52-AE38-A0A15928F916}"/>
    <dgm:cxn modelId="{8E9FEA96-F507-4346-A006-02C54F32423E}" srcId="{588C9322-C403-4A03-82D9-0A86AC742CED}" destId="{6C8ACA2C-CDD9-41D2-B605-964E36897F6C}" srcOrd="5" destOrd="0" parTransId="{2766022D-9B7C-4AC9-A9A4-14FBB8C8F1EF}" sibTransId="{99CC3EA8-A8E4-4C5A-BF1C-D92E606EADDB}"/>
    <dgm:cxn modelId="{6216B6B6-091B-49A0-B1CC-BA60DAD46E4D}" type="presParOf" srcId="{A5ADB478-56D7-499D-993F-9A85F5CE837D}" destId="{72C51471-1094-4983-9C80-FE6A9958FCCE}" srcOrd="0" destOrd="0" presId="urn:microsoft.com/office/officeart/2008/layout/VerticalCurvedList"/>
    <dgm:cxn modelId="{AAE5126F-C7D0-41BD-8621-725B7AD9A583}" type="presParOf" srcId="{72C51471-1094-4983-9C80-FE6A9958FCCE}" destId="{3253DC9B-BF4D-43CD-8202-8F3F7C711915}" srcOrd="0" destOrd="0" presId="urn:microsoft.com/office/officeart/2008/layout/VerticalCurvedList"/>
    <dgm:cxn modelId="{02A7776F-CAAB-4194-B0BA-47BB2E34144E}" type="presParOf" srcId="{3253DC9B-BF4D-43CD-8202-8F3F7C711915}" destId="{B84FC9E9-1680-4E72-BD1E-69C3B4A06E32}" srcOrd="0" destOrd="0" presId="urn:microsoft.com/office/officeart/2008/layout/VerticalCurvedList"/>
    <dgm:cxn modelId="{9CB22FC3-34BB-4A4A-8932-B4911898BE22}" type="presParOf" srcId="{3253DC9B-BF4D-43CD-8202-8F3F7C711915}" destId="{EC5D4449-6F86-4EF2-B047-6D50D9F2680A}" srcOrd="1" destOrd="0" presId="urn:microsoft.com/office/officeart/2008/layout/VerticalCurvedList"/>
    <dgm:cxn modelId="{142D1791-82AA-4B5F-A9E7-CA34D8629AB6}" type="presParOf" srcId="{3253DC9B-BF4D-43CD-8202-8F3F7C711915}" destId="{49F79756-F61D-439E-B294-24852F2B4474}" srcOrd="2" destOrd="0" presId="urn:microsoft.com/office/officeart/2008/layout/VerticalCurvedList"/>
    <dgm:cxn modelId="{7AFDEBE3-28AB-47D5-AF16-4D3C56B9699A}" type="presParOf" srcId="{3253DC9B-BF4D-43CD-8202-8F3F7C711915}" destId="{131E8282-E374-48A3-9D6D-A8E7AE6004AE}" srcOrd="3" destOrd="0" presId="urn:microsoft.com/office/officeart/2008/layout/VerticalCurvedList"/>
    <dgm:cxn modelId="{1A669D54-0795-4103-8041-B10A467BAC50}" type="presParOf" srcId="{72C51471-1094-4983-9C80-FE6A9958FCCE}" destId="{49B833EF-5B4B-479D-871A-0C7F8D0004E8}" srcOrd="1" destOrd="0" presId="urn:microsoft.com/office/officeart/2008/layout/VerticalCurvedList"/>
    <dgm:cxn modelId="{2C6A740D-31DB-44FB-A308-99BB63F19DE2}" type="presParOf" srcId="{72C51471-1094-4983-9C80-FE6A9958FCCE}" destId="{9A65530C-A5C9-4B82-8D8C-BD01297702E3}" srcOrd="2" destOrd="0" presId="urn:microsoft.com/office/officeart/2008/layout/VerticalCurvedList"/>
    <dgm:cxn modelId="{E5A485D7-81E7-4EB9-A83F-CA23FAD2985B}" type="presParOf" srcId="{9A65530C-A5C9-4B82-8D8C-BD01297702E3}" destId="{B2DA9288-0864-44A2-99DB-AF9B7305D9B4}" srcOrd="0" destOrd="0" presId="urn:microsoft.com/office/officeart/2008/layout/VerticalCurvedList"/>
    <dgm:cxn modelId="{3CA898FA-F588-4503-92EC-E61DDA01540A}" type="presParOf" srcId="{72C51471-1094-4983-9C80-FE6A9958FCCE}" destId="{1F804078-DFF2-4E26-9E10-22034E1B97F0}" srcOrd="3" destOrd="0" presId="urn:microsoft.com/office/officeart/2008/layout/VerticalCurvedList"/>
    <dgm:cxn modelId="{1EA2B2B5-EF49-4C0D-8678-2182D9E575DA}" type="presParOf" srcId="{72C51471-1094-4983-9C80-FE6A9958FCCE}" destId="{4BA98FB6-BDE1-42E8-9031-EE885A65265C}" srcOrd="4" destOrd="0" presId="urn:microsoft.com/office/officeart/2008/layout/VerticalCurvedList"/>
    <dgm:cxn modelId="{C0A2B2E0-D40F-4A9B-B15F-4D23DC802342}" type="presParOf" srcId="{4BA98FB6-BDE1-42E8-9031-EE885A65265C}" destId="{38C9FA87-1C13-4129-8085-AF751C60A8E4}" srcOrd="0" destOrd="0" presId="urn:microsoft.com/office/officeart/2008/layout/VerticalCurvedList"/>
    <dgm:cxn modelId="{9CEA7259-1F8C-4CC5-B752-23079C763235}" type="presParOf" srcId="{72C51471-1094-4983-9C80-FE6A9958FCCE}" destId="{2DEBCD41-B2EB-42AF-9707-A2DEDBBA8FB9}" srcOrd="5" destOrd="0" presId="urn:microsoft.com/office/officeart/2008/layout/VerticalCurvedList"/>
    <dgm:cxn modelId="{5DE133CC-6917-4AD4-B900-BDC8E49BD400}" type="presParOf" srcId="{72C51471-1094-4983-9C80-FE6A9958FCCE}" destId="{DC9561ED-2053-44BC-8DBC-80BBE357AE3C}" srcOrd="6" destOrd="0" presId="urn:microsoft.com/office/officeart/2008/layout/VerticalCurvedList"/>
    <dgm:cxn modelId="{D552251C-2601-4C23-9BD3-B2A79D5231E0}" type="presParOf" srcId="{DC9561ED-2053-44BC-8DBC-80BBE357AE3C}" destId="{DC414D38-CCD9-40DF-9090-B51B63F82C91}" srcOrd="0" destOrd="0" presId="urn:microsoft.com/office/officeart/2008/layout/VerticalCurvedList"/>
    <dgm:cxn modelId="{F2A2CE83-CEFD-457F-8167-D144C8753F7D}" type="presParOf" srcId="{72C51471-1094-4983-9C80-FE6A9958FCCE}" destId="{0D7EAE10-012A-4E3D-BDC2-4C79EBDC1925}" srcOrd="7" destOrd="0" presId="urn:microsoft.com/office/officeart/2008/layout/VerticalCurvedList"/>
    <dgm:cxn modelId="{DB00EC2D-A2A6-4FC1-B6C2-391014EB1036}" type="presParOf" srcId="{72C51471-1094-4983-9C80-FE6A9958FCCE}" destId="{3C6E8D31-5506-4B58-BC97-901C9BC02080}" srcOrd="8" destOrd="0" presId="urn:microsoft.com/office/officeart/2008/layout/VerticalCurvedList"/>
    <dgm:cxn modelId="{9A8D3272-72AD-46E0-8900-4D09B3424F90}" type="presParOf" srcId="{3C6E8D31-5506-4B58-BC97-901C9BC02080}" destId="{FBD0B790-1D42-4FAD-91A6-865287D553DA}" srcOrd="0" destOrd="0" presId="urn:microsoft.com/office/officeart/2008/layout/VerticalCurvedList"/>
    <dgm:cxn modelId="{126D38BB-D248-4FB0-B4CC-1658D27FD319}" type="presParOf" srcId="{72C51471-1094-4983-9C80-FE6A9958FCCE}" destId="{B06E73C5-FA6B-45B8-89B0-55EFD9EAAFC2}" srcOrd="9" destOrd="0" presId="urn:microsoft.com/office/officeart/2008/layout/VerticalCurvedList"/>
    <dgm:cxn modelId="{C7F922C7-CC0B-4257-A939-4EA7F34368E3}" type="presParOf" srcId="{72C51471-1094-4983-9C80-FE6A9958FCCE}" destId="{72FD80FB-C455-40C5-888E-835E099C317A}" srcOrd="10" destOrd="0" presId="urn:microsoft.com/office/officeart/2008/layout/VerticalCurvedList"/>
    <dgm:cxn modelId="{6287ABAC-F63E-4DC7-9A3E-2B4E579E4124}" type="presParOf" srcId="{72FD80FB-C455-40C5-888E-835E099C317A}" destId="{A2FC809F-0B4B-4959-AD78-6704DCA73200}" srcOrd="0" destOrd="0" presId="urn:microsoft.com/office/officeart/2008/layout/VerticalCurvedList"/>
    <dgm:cxn modelId="{91A1567A-976F-45F9-8D36-F14F3587E2B1}" type="presParOf" srcId="{72C51471-1094-4983-9C80-FE6A9958FCCE}" destId="{CC89A8F0-2385-4E08-A57F-1BAF643AC239}" srcOrd="11" destOrd="0" presId="urn:microsoft.com/office/officeart/2008/layout/VerticalCurvedList"/>
    <dgm:cxn modelId="{F8BE3517-67DD-4EC5-9614-3BFF5A6EAD3B}" type="presParOf" srcId="{72C51471-1094-4983-9C80-FE6A9958FCCE}" destId="{F2F3A833-497F-40AA-B85F-A0F275DE7AE0}" srcOrd="12" destOrd="0" presId="urn:microsoft.com/office/officeart/2008/layout/VerticalCurvedList"/>
    <dgm:cxn modelId="{EDC9C1D9-77D8-483E-A49B-8B92957A731C}" type="presParOf" srcId="{F2F3A833-497F-40AA-B85F-A0F275DE7AE0}" destId="{5F18093F-A7EC-4E10-8F8B-B565D0E56C4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A76DDB-4105-4AC1-8D29-82560356938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5CF7851F-4978-48E5-9C02-344C8A362C8B}">
      <dgm:prSet phldrT="[Text]"/>
      <dgm:spPr>
        <a:xfrm>
          <a:off x="1994445" y="1249827"/>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Models</a:t>
          </a:r>
        </a:p>
      </dgm:t>
    </dgm:pt>
    <dgm:pt modelId="{EF03A363-72E1-477C-A116-81DBC2703ACA}" type="parTrans" cxnId="{B8A13794-BF83-4E08-A31C-8151E92DAEC8}">
      <dgm:prSet/>
      <dgm:spPr/>
      <dgm:t>
        <a:bodyPr/>
        <a:lstStyle/>
        <a:p>
          <a:endParaRPr lang="en-GB"/>
        </a:p>
      </dgm:t>
    </dgm:pt>
    <dgm:pt modelId="{B0AFE5B1-3701-46FD-B7C4-92D3C529A436}" type="sibTrans" cxnId="{B8A13794-BF83-4E08-A31C-8151E92DAEC8}">
      <dgm:prSet/>
      <dgm:spPr/>
      <dgm:t>
        <a:bodyPr/>
        <a:lstStyle/>
        <a:p>
          <a:endParaRPr lang="en-GB"/>
        </a:p>
      </dgm:t>
    </dgm:pt>
    <dgm:pt modelId="{7CB072F0-6127-43BB-A875-9C706397F065}">
      <dgm:prSet phldrT="[Text]"/>
      <dgm:spPr>
        <a:xfrm>
          <a:off x="600610" y="2017703"/>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conceptual or qualitative</a:t>
          </a:r>
        </a:p>
      </dgm:t>
    </dgm:pt>
    <dgm:pt modelId="{4AB10D96-8A3C-4856-8092-342464048305}" type="parTrans" cxnId="{1F43B35F-E064-4E93-81B5-9B6B66647ECA}">
      <dgm:prSet/>
      <dgm:spPr>
        <a:xfrm>
          <a:off x="923151" y="1688942"/>
          <a:ext cx="1393834" cy="241214"/>
        </a:xfrm>
        <a:custGeom>
          <a:avLst/>
          <a:gdLst/>
          <a:ahLst/>
          <a:cxnLst/>
          <a:rect l="0" t="0" r="0" b="0"/>
          <a:pathLst>
            <a:path>
              <a:moveTo>
                <a:pt x="1393834" y="0"/>
              </a:moveTo>
              <a:lnTo>
                <a:pt x="1393834" y="164380"/>
              </a:lnTo>
              <a:lnTo>
                <a:pt x="0" y="164380"/>
              </a:lnTo>
              <a:lnTo>
                <a:pt x="0" y="24121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130817EE-BCC9-4DAD-B17C-EE6AEF634639}" type="sibTrans" cxnId="{1F43B35F-E064-4E93-81B5-9B6B66647ECA}">
      <dgm:prSet/>
      <dgm:spPr/>
      <dgm:t>
        <a:bodyPr/>
        <a:lstStyle/>
        <a:p>
          <a:endParaRPr lang="en-GB"/>
        </a:p>
      </dgm:t>
    </dgm:pt>
    <dgm:pt modelId="{BEC3BA20-2F40-4880-8475-B1FBF9EE1A40}">
      <dgm:prSet phldrT="[Text]"/>
      <dgm:spPr>
        <a:xfrm>
          <a:off x="93761"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Flow charts</a:t>
          </a:r>
        </a:p>
      </dgm:t>
    </dgm:pt>
    <dgm:pt modelId="{2F641107-B3AE-46FA-AFDD-226BCD65FEA6}" type="parTrans" cxnId="{56EE6725-78D6-409C-B240-4AE1D09C1EE0}">
      <dgm:prSet/>
      <dgm:spPr>
        <a:xfrm>
          <a:off x="416302" y="2456818"/>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E66831E6-ED42-4277-8073-00A123F5EE00}" type="sibTrans" cxnId="{56EE6725-78D6-409C-B240-4AE1D09C1EE0}">
      <dgm:prSet/>
      <dgm:spPr/>
      <dgm:t>
        <a:bodyPr/>
        <a:lstStyle/>
        <a:p>
          <a:endParaRPr lang="en-GB"/>
        </a:p>
      </dgm:t>
    </dgm:pt>
    <dgm:pt modelId="{7B9ACDD4-3543-49F4-AADF-C5FF64A916DE}">
      <dgm:prSet phldrT="[Text]"/>
      <dgm:spPr>
        <a:xfrm>
          <a:off x="1107459"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Cyclical</a:t>
          </a:r>
        </a:p>
      </dgm:t>
    </dgm:pt>
    <dgm:pt modelId="{6D1EDA33-90CD-4B19-BC77-414557CAD665}" type="parTrans" cxnId="{F70D9025-0A82-43AD-A872-07DE51069C90}">
      <dgm:prSet/>
      <dgm:spPr>
        <a:xfrm>
          <a:off x="923151" y="2456818"/>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A5B7C0C-F69B-438D-AFF7-65CB38D153F8}" type="sibTrans" cxnId="{F70D9025-0A82-43AD-A872-07DE51069C90}">
      <dgm:prSet/>
      <dgm:spPr/>
      <dgm:t>
        <a:bodyPr/>
        <a:lstStyle/>
        <a:p>
          <a:endParaRPr lang="en-GB"/>
        </a:p>
      </dgm:t>
    </dgm:pt>
    <dgm:pt modelId="{DB6D3254-0803-42E3-A5EA-330DBDFC0F00}">
      <dgm:prSet phldrT="[Text]"/>
      <dgm:spPr>
        <a:xfrm>
          <a:off x="3388280" y="2017703"/>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Mathematical or quantitative</a:t>
          </a:r>
        </a:p>
      </dgm:t>
    </dgm:pt>
    <dgm:pt modelId="{F1DB6D43-9E34-4BB9-8849-B953E81E314E}" type="parTrans" cxnId="{30F780DA-61EF-44E4-9354-5F95F007BED7}">
      <dgm:prSet/>
      <dgm:spPr>
        <a:xfrm>
          <a:off x="2316986" y="1688942"/>
          <a:ext cx="1393834" cy="241214"/>
        </a:xfrm>
        <a:custGeom>
          <a:avLst/>
          <a:gdLst/>
          <a:ahLst/>
          <a:cxnLst/>
          <a:rect l="0" t="0" r="0" b="0"/>
          <a:pathLst>
            <a:path>
              <a:moveTo>
                <a:pt x="0" y="0"/>
              </a:moveTo>
              <a:lnTo>
                <a:pt x="0" y="164380"/>
              </a:lnTo>
              <a:lnTo>
                <a:pt x="1393834" y="164380"/>
              </a:lnTo>
              <a:lnTo>
                <a:pt x="1393834" y="24121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DB8086A9-B498-42CD-B63E-DE6350B85564}" type="sibTrans" cxnId="{30F780DA-61EF-44E4-9354-5F95F007BED7}">
      <dgm:prSet/>
      <dgm:spPr/>
      <dgm:t>
        <a:bodyPr/>
        <a:lstStyle/>
        <a:p>
          <a:endParaRPr lang="en-GB"/>
        </a:p>
      </dgm:t>
    </dgm:pt>
    <dgm:pt modelId="{EC69D81F-D679-4FDA-8653-4F69015F9FD2}">
      <dgm:prSet phldrT="[Text]"/>
      <dgm:spPr>
        <a:xfrm>
          <a:off x="2121157"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Statistical</a:t>
          </a:r>
        </a:p>
      </dgm:t>
    </dgm:pt>
    <dgm:pt modelId="{71B77288-AFF2-4C9F-90D3-B3E1608BD9A3}" type="parTrans" cxnId="{2BA545C8-BC99-4AB1-ABA4-E7DBC4A27A04}">
      <dgm:prSet/>
      <dgm:spPr>
        <a:xfrm>
          <a:off x="2443698" y="2456818"/>
          <a:ext cx="1267122" cy="241214"/>
        </a:xfrm>
        <a:custGeom>
          <a:avLst/>
          <a:gdLst/>
          <a:ahLst/>
          <a:cxnLst/>
          <a:rect l="0" t="0" r="0" b="0"/>
          <a:pathLst>
            <a:path>
              <a:moveTo>
                <a:pt x="1267122" y="0"/>
              </a:moveTo>
              <a:lnTo>
                <a:pt x="1267122"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35FB2FA-411B-4342-B0BC-D210E8EDA42D}" type="sibTrans" cxnId="{2BA545C8-BC99-4AB1-ABA4-E7DBC4A27A04}">
      <dgm:prSet/>
      <dgm:spPr/>
      <dgm:t>
        <a:bodyPr/>
        <a:lstStyle/>
        <a:p>
          <a:endParaRPr lang="en-GB"/>
        </a:p>
      </dgm:t>
    </dgm:pt>
    <dgm:pt modelId="{5823994A-D926-4E1A-A88D-63812823BA62}">
      <dgm:prSet phldrT="[Text]"/>
      <dgm:spPr>
        <a:xfrm>
          <a:off x="3641705"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Mechanistic</a:t>
          </a:r>
        </a:p>
      </dgm:t>
    </dgm:pt>
    <dgm:pt modelId="{9453E029-9DF1-47D1-9EE9-1D3BEDB44FDC}" type="parTrans" cxnId="{886075FB-673D-45D4-8AF5-EFEC1B1F7801}">
      <dgm:prSet/>
      <dgm:spPr>
        <a:xfrm>
          <a:off x="3710820" y="2456818"/>
          <a:ext cx="253424" cy="241214"/>
        </a:xfrm>
        <a:custGeom>
          <a:avLst/>
          <a:gdLst/>
          <a:ahLst/>
          <a:cxnLst/>
          <a:rect l="0" t="0" r="0" b="0"/>
          <a:pathLst>
            <a:path>
              <a:moveTo>
                <a:pt x="0" y="0"/>
              </a:moveTo>
              <a:lnTo>
                <a:pt x="0" y="164380"/>
              </a:lnTo>
              <a:lnTo>
                <a:pt x="253424" y="164380"/>
              </a:lnTo>
              <a:lnTo>
                <a:pt x="253424"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082D8263-5C06-48A1-849C-6DD64336A7A2}" type="sibTrans" cxnId="{886075FB-673D-45D4-8AF5-EFEC1B1F7801}">
      <dgm:prSet/>
      <dgm:spPr/>
      <dgm:t>
        <a:bodyPr/>
        <a:lstStyle/>
        <a:p>
          <a:endParaRPr lang="en-GB"/>
        </a:p>
      </dgm:t>
    </dgm:pt>
    <dgm:pt modelId="{10570A0D-91FD-4A73-822A-B7BF81C48442}">
      <dgm:prSet phldrT="[Text]"/>
      <dgm:spPr>
        <a:xfrm>
          <a:off x="3134856"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Black box</a:t>
          </a:r>
        </a:p>
      </dgm:t>
    </dgm:pt>
    <dgm:pt modelId="{6312CFD3-9B58-40A6-B12E-96DDCF560166}" type="parTrans" cxnId="{D2A4AF1A-D6C8-4975-87F6-5DC70B322047}">
      <dgm:prSet/>
      <dgm:spPr>
        <a:xfrm>
          <a:off x="3457396" y="3224695"/>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1ED96B2D-C519-4A57-8A78-77C61EB7AE71}" type="sibTrans" cxnId="{D2A4AF1A-D6C8-4975-87F6-5DC70B322047}">
      <dgm:prSet/>
      <dgm:spPr/>
      <dgm:t>
        <a:bodyPr/>
        <a:lstStyle/>
        <a:p>
          <a:endParaRPr lang="en-GB"/>
        </a:p>
      </dgm:t>
    </dgm:pt>
    <dgm:pt modelId="{6CF6A40D-806F-4361-80AE-CF677CB02A88}">
      <dgm:prSet phldrT="[Text]"/>
      <dgm:spPr>
        <a:xfrm>
          <a:off x="4148554"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Clear or class box</a:t>
          </a:r>
        </a:p>
      </dgm:t>
    </dgm:pt>
    <dgm:pt modelId="{AF0ECD36-09CB-4FA9-8EA2-5E6E3F03D88B}" type="parTrans" cxnId="{B0859CCF-AF3C-49FF-8FB2-5505028948D5}">
      <dgm:prSet/>
      <dgm:spPr>
        <a:xfrm>
          <a:off x="3964245" y="3224695"/>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E398DE6-5BCF-4C80-993D-C5F66058FAAE}" type="sibTrans" cxnId="{B0859CCF-AF3C-49FF-8FB2-5505028948D5}">
      <dgm:prSet/>
      <dgm:spPr/>
      <dgm:t>
        <a:bodyPr/>
        <a:lstStyle/>
        <a:p>
          <a:endParaRPr lang="en-GB"/>
        </a:p>
      </dgm:t>
    </dgm:pt>
    <dgm:pt modelId="{6B0E7D4A-E6B8-48F2-9B0E-D951D36D4C19}">
      <dgm:prSet/>
      <dgm:spPr>
        <a:xfrm>
          <a:off x="4655403"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Computer</a:t>
          </a:r>
        </a:p>
      </dgm:t>
    </dgm:pt>
    <dgm:pt modelId="{07EF7647-2586-4DF5-A26C-3AD4D7F94D63}" type="parTrans" cxnId="{E05906FF-6CCC-4CB5-B27B-F99FCBF16E04}">
      <dgm:prSet/>
      <dgm:spPr>
        <a:xfrm>
          <a:off x="3710820" y="2456818"/>
          <a:ext cx="1267122" cy="241214"/>
        </a:xfrm>
        <a:custGeom>
          <a:avLst/>
          <a:gdLst/>
          <a:ahLst/>
          <a:cxnLst/>
          <a:rect l="0" t="0" r="0" b="0"/>
          <a:pathLst>
            <a:path>
              <a:moveTo>
                <a:pt x="0" y="0"/>
              </a:moveTo>
              <a:lnTo>
                <a:pt x="0" y="164380"/>
              </a:lnTo>
              <a:lnTo>
                <a:pt x="1267122" y="164380"/>
              </a:lnTo>
              <a:lnTo>
                <a:pt x="1267122"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A88BE990-C43C-4983-8773-7FAAC374D84E}" type="sibTrans" cxnId="{E05906FF-6CCC-4CB5-B27B-F99FCBF16E04}">
      <dgm:prSet/>
      <dgm:spPr/>
      <dgm:t>
        <a:bodyPr/>
        <a:lstStyle/>
        <a:p>
          <a:endParaRPr lang="en-GB"/>
        </a:p>
      </dgm:t>
    </dgm:pt>
    <dgm:pt modelId="{F4CD95A7-F1CD-4EA9-AF56-BFFED6CED2EE}">
      <dgm:prSet/>
      <dgm:spPr>
        <a:xfrm>
          <a:off x="2121157"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Predictive</a:t>
          </a:r>
        </a:p>
      </dgm:t>
    </dgm:pt>
    <dgm:pt modelId="{C9861A9E-F45E-4726-B5C2-EE5C53BACDA2}" type="parTrans" cxnId="{410C1C0E-D79F-4472-8D51-DBFC36CEB913}">
      <dgm:prSet/>
      <dgm:spPr>
        <a:xfrm>
          <a:off x="2397978" y="3224695"/>
          <a:ext cx="91440" cy="241214"/>
        </a:xfrm>
        <a:custGeom>
          <a:avLst/>
          <a:gdLst/>
          <a:ahLst/>
          <a:cxnLst/>
          <a:rect l="0" t="0" r="0" b="0"/>
          <a:pathLst>
            <a:path>
              <a:moveTo>
                <a:pt x="45720" y="0"/>
              </a:moveTo>
              <a:lnTo>
                <a:pt x="4572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0F0DF0C4-3122-4561-A63C-905E3BB63132}" type="sibTrans" cxnId="{410C1C0E-D79F-4472-8D51-DBFC36CEB913}">
      <dgm:prSet/>
      <dgm:spPr/>
      <dgm:t>
        <a:bodyPr/>
        <a:lstStyle/>
        <a:p>
          <a:endParaRPr lang="en-GB"/>
        </a:p>
      </dgm:t>
    </dgm:pt>
    <dgm:pt modelId="{72157B18-1A08-424D-8176-921E653825CD}">
      <dgm:prSet/>
      <dgm:spPr>
        <a:xfrm>
          <a:off x="1614308" y="4321332"/>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Classification </a:t>
          </a:r>
        </a:p>
      </dgm:t>
    </dgm:pt>
    <dgm:pt modelId="{267804A7-5CFC-4E07-B8CC-37C8CD18B537}" type="parTrans" cxnId="{1BD9468A-1E7A-4004-A372-3412272E074B}">
      <dgm:prSet/>
      <dgm:spPr>
        <a:xfrm>
          <a:off x="1936849" y="3992571"/>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10F3BC46-2CA4-48CB-82A3-294BA5156E80}" type="sibTrans" cxnId="{1BD9468A-1E7A-4004-A372-3412272E074B}">
      <dgm:prSet/>
      <dgm:spPr/>
      <dgm:t>
        <a:bodyPr/>
        <a:lstStyle/>
        <a:p>
          <a:endParaRPr lang="en-GB"/>
        </a:p>
      </dgm:t>
    </dgm:pt>
    <dgm:pt modelId="{466C289F-66F4-40D0-B82F-9093B951B582}">
      <dgm:prSet/>
      <dgm:spPr>
        <a:xfrm>
          <a:off x="2628007" y="4321332"/>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Regression</a:t>
          </a:r>
        </a:p>
      </dgm:t>
    </dgm:pt>
    <dgm:pt modelId="{8D03181E-E0EC-4EE4-99BD-82E9711629DD}" type="parTrans" cxnId="{61CAF29D-8C6F-4453-BB06-52B2BB6DE75C}">
      <dgm:prSet/>
      <dgm:spPr>
        <a:xfrm>
          <a:off x="2443698" y="3992571"/>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301671E8-6B27-4DB4-BB03-3B1EA48C6578}" type="sibTrans" cxnId="{61CAF29D-8C6F-4453-BB06-52B2BB6DE75C}">
      <dgm:prSet/>
      <dgm:spPr/>
      <dgm:t>
        <a:bodyPr/>
        <a:lstStyle/>
        <a:p>
          <a:endParaRPr lang="en-GB"/>
        </a:p>
      </dgm:t>
    </dgm:pt>
    <dgm:pt modelId="{E32D904D-3280-4A0D-90FC-54F5A99D105A}" type="pres">
      <dgm:prSet presAssocID="{EDA76DDB-4105-4AC1-8D29-825603569386}" presName="hierChild1" presStyleCnt="0">
        <dgm:presLayoutVars>
          <dgm:chPref val="1"/>
          <dgm:dir/>
          <dgm:animOne val="branch"/>
          <dgm:animLvl val="lvl"/>
          <dgm:resizeHandles/>
        </dgm:presLayoutVars>
      </dgm:prSet>
      <dgm:spPr/>
      <dgm:t>
        <a:bodyPr/>
        <a:lstStyle/>
        <a:p>
          <a:endParaRPr lang="en-US"/>
        </a:p>
      </dgm:t>
    </dgm:pt>
    <dgm:pt modelId="{F365B997-DAED-4325-B477-4FB04D40BCE0}" type="pres">
      <dgm:prSet presAssocID="{5CF7851F-4978-48E5-9C02-344C8A362C8B}" presName="hierRoot1" presStyleCnt="0"/>
      <dgm:spPr/>
    </dgm:pt>
    <dgm:pt modelId="{C618751F-B21A-4F02-B4A2-18E6BC747396}" type="pres">
      <dgm:prSet presAssocID="{5CF7851F-4978-48E5-9C02-344C8A362C8B}" presName="composite" presStyleCnt="0"/>
      <dgm:spPr/>
    </dgm:pt>
    <dgm:pt modelId="{F7759B38-FDEE-4234-AD14-3B5C01BA31C5}" type="pres">
      <dgm:prSet presAssocID="{5CF7851F-4978-48E5-9C02-344C8A362C8B}" presName="background" presStyleLbl="node0" presStyleIdx="0" presStyleCnt="1"/>
      <dgm:spPr>
        <a:xfrm>
          <a:off x="1902291" y="1162280"/>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F4FE3430-2931-4A90-8261-622E8E83B44E}" type="pres">
      <dgm:prSet presAssocID="{5CF7851F-4978-48E5-9C02-344C8A362C8B}" presName="text" presStyleLbl="fgAcc0" presStyleIdx="0" presStyleCnt="1">
        <dgm:presLayoutVars>
          <dgm:chPref val="3"/>
        </dgm:presLayoutVars>
      </dgm:prSet>
      <dgm:spPr/>
      <dgm:t>
        <a:bodyPr/>
        <a:lstStyle/>
        <a:p>
          <a:endParaRPr lang="en-US"/>
        </a:p>
      </dgm:t>
    </dgm:pt>
    <dgm:pt modelId="{5C5F1FE8-0A5E-4ECF-B1D8-4AE24AAAF733}" type="pres">
      <dgm:prSet presAssocID="{5CF7851F-4978-48E5-9C02-344C8A362C8B}" presName="hierChild2" presStyleCnt="0"/>
      <dgm:spPr/>
    </dgm:pt>
    <dgm:pt modelId="{A23416E9-3DED-4886-8398-A01A7327631A}" type="pres">
      <dgm:prSet presAssocID="{4AB10D96-8A3C-4856-8092-342464048305}" presName="Name10" presStyleLbl="parChTrans1D2" presStyleIdx="0" presStyleCnt="2"/>
      <dgm:spPr/>
      <dgm:t>
        <a:bodyPr/>
        <a:lstStyle/>
        <a:p>
          <a:endParaRPr lang="en-US"/>
        </a:p>
      </dgm:t>
    </dgm:pt>
    <dgm:pt modelId="{FB8DA969-AF58-4CB2-A6C7-8B5CA5F63A7D}" type="pres">
      <dgm:prSet presAssocID="{7CB072F0-6127-43BB-A875-9C706397F065}" presName="hierRoot2" presStyleCnt="0"/>
      <dgm:spPr/>
    </dgm:pt>
    <dgm:pt modelId="{80DAF897-54C3-4D10-8A18-29383A2A7A83}" type="pres">
      <dgm:prSet presAssocID="{7CB072F0-6127-43BB-A875-9C706397F065}" presName="composite2" presStyleCnt="0"/>
      <dgm:spPr/>
    </dgm:pt>
    <dgm:pt modelId="{62392FAF-C2B9-499F-A513-2CD010BC0307}" type="pres">
      <dgm:prSet presAssocID="{7CB072F0-6127-43BB-A875-9C706397F065}" presName="background2" presStyleLbl="node2" presStyleIdx="0" presStyleCnt="2"/>
      <dgm:spPr>
        <a:xfrm>
          <a:off x="508456" y="1930156"/>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1DE440F2-5841-47DD-9D7D-CBDCBB804FD4}" type="pres">
      <dgm:prSet presAssocID="{7CB072F0-6127-43BB-A875-9C706397F065}" presName="text2" presStyleLbl="fgAcc2" presStyleIdx="0" presStyleCnt="2">
        <dgm:presLayoutVars>
          <dgm:chPref val="3"/>
        </dgm:presLayoutVars>
      </dgm:prSet>
      <dgm:spPr/>
      <dgm:t>
        <a:bodyPr/>
        <a:lstStyle/>
        <a:p>
          <a:endParaRPr lang="en-US"/>
        </a:p>
      </dgm:t>
    </dgm:pt>
    <dgm:pt modelId="{4AC7D562-B279-4B35-9A4F-94DCB99670A9}" type="pres">
      <dgm:prSet presAssocID="{7CB072F0-6127-43BB-A875-9C706397F065}" presName="hierChild3" presStyleCnt="0"/>
      <dgm:spPr/>
    </dgm:pt>
    <dgm:pt modelId="{5BC79D32-79EF-4BF5-B83A-4E6A086D8F4C}" type="pres">
      <dgm:prSet presAssocID="{2F641107-B3AE-46FA-AFDD-226BCD65FEA6}" presName="Name17" presStyleLbl="parChTrans1D3" presStyleIdx="0" presStyleCnt="5"/>
      <dgm:spPr/>
      <dgm:t>
        <a:bodyPr/>
        <a:lstStyle/>
        <a:p>
          <a:endParaRPr lang="en-US"/>
        </a:p>
      </dgm:t>
    </dgm:pt>
    <dgm:pt modelId="{B5F10198-0108-4AB1-B418-64B6263808EB}" type="pres">
      <dgm:prSet presAssocID="{BEC3BA20-2F40-4880-8475-B1FBF9EE1A40}" presName="hierRoot3" presStyleCnt="0"/>
      <dgm:spPr/>
    </dgm:pt>
    <dgm:pt modelId="{EBD82DB2-67DC-430D-8D55-279D6303191C}" type="pres">
      <dgm:prSet presAssocID="{BEC3BA20-2F40-4880-8475-B1FBF9EE1A40}" presName="composite3" presStyleCnt="0"/>
      <dgm:spPr/>
    </dgm:pt>
    <dgm:pt modelId="{894420D4-B814-462B-9982-A15E6FC0A77B}" type="pres">
      <dgm:prSet presAssocID="{BEC3BA20-2F40-4880-8475-B1FBF9EE1A40}" presName="background3" presStyleLbl="node3" presStyleIdx="0" presStyleCnt="5"/>
      <dgm:spPr>
        <a:xfrm>
          <a:off x="1607"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44E8545B-9D8D-4BB2-841F-25AF2D3E5BE1}" type="pres">
      <dgm:prSet presAssocID="{BEC3BA20-2F40-4880-8475-B1FBF9EE1A40}" presName="text3" presStyleLbl="fgAcc3" presStyleIdx="0" presStyleCnt="5">
        <dgm:presLayoutVars>
          <dgm:chPref val="3"/>
        </dgm:presLayoutVars>
      </dgm:prSet>
      <dgm:spPr/>
      <dgm:t>
        <a:bodyPr/>
        <a:lstStyle/>
        <a:p>
          <a:endParaRPr lang="en-US"/>
        </a:p>
      </dgm:t>
    </dgm:pt>
    <dgm:pt modelId="{D4C4779A-D70B-4199-84E1-AAE96CBE7994}" type="pres">
      <dgm:prSet presAssocID="{BEC3BA20-2F40-4880-8475-B1FBF9EE1A40}" presName="hierChild4" presStyleCnt="0"/>
      <dgm:spPr/>
    </dgm:pt>
    <dgm:pt modelId="{4CD4B330-7E4A-46FA-B2BF-F850A0239E5C}" type="pres">
      <dgm:prSet presAssocID="{6D1EDA33-90CD-4B19-BC77-414557CAD665}" presName="Name17" presStyleLbl="parChTrans1D3" presStyleIdx="1" presStyleCnt="5"/>
      <dgm:spPr/>
      <dgm:t>
        <a:bodyPr/>
        <a:lstStyle/>
        <a:p>
          <a:endParaRPr lang="en-US"/>
        </a:p>
      </dgm:t>
    </dgm:pt>
    <dgm:pt modelId="{3C25BF64-C1C0-4710-BCFC-8B97D82A1489}" type="pres">
      <dgm:prSet presAssocID="{7B9ACDD4-3543-49F4-AADF-C5FF64A916DE}" presName="hierRoot3" presStyleCnt="0"/>
      <dgm:spPr/>
    </dgm:pt>
    <dgm:pt modelId="{F296C441-255B-4E65-AE32-E87425C54099}" type="pres">
      <dgm:prSet presAssocID="{7B9ACDD4-3543-49F4-AADF-C5FF64A916DE}" presName="composite3" presStyleCnt="0"/>
      <dgm:spPr/>
    </dgm:pt>
    <dgm:pt modelId="{4AE41B19-1F05-466F-BB4F-FF542AA91A8F}" type="pres">
      <dgm:prSet presAssocID="{7B9ACDD4-3543-49F4-AADF-C5FF64A916DE}" presName="background3" presStyleLbl="node3" presStyleIdx="1" presStyleCnt="5"/>
      <dgm:spPr>
        <a:xfrm>
          <a:off x="1015305"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BB21CD09-4AA2-46D0-875D-A697813F069D}" type="pres">
      <dgm:prSet presAssocID="{7B9ACDD4-3543-49F4-AADF-C5FF64A916DE}" presName="text3" presStyleLbl="fgAcc3" presStyleIdx="1" presStyleCnt="5">
        <dgm:presLayoutVars>
          <dgm:chPref val="3"/>
        </dgm:presLayoutVars>
      </dgm:prSet>
      <dgm:spPr/>
      <dgm:t>
        <a:bodyPr/>
        <a:lstStyle/>
        <a:p>
          <a:endParaRPr lang="en-US"/>
        </a:p>
      </dgm:t>
    </dgm:pt>
    <dgm:pt modelId="{E4442D7D-77CF-40FE-8F06-83E849EA91B3}" type="pres">
      <dgm:prSet presAssocID="{7B9ACDD4-3543-49F4-AADF-C5FF64A916DE}" presName="hierChild4" presStyleCnt="0"/>
      <dgm:spPr/>
    </dgm:pt>
    <dgm:pt modelId="{CF857882-D832-4166-9AB2-B3C1C411B9A6}" type="pres">
      <dgm:prSet presAssocID="{F1DB6D43-9E34-4BB9-8849-B953E81E314E}" presName="Name10" presStyleLbl="parChTrans1D2" presStyleIdx="1" presStyleCnt="2"/>
      <dgm:spPr/>
      <dgm:t>
        <a:bodyPr/>
        <a:lstStyle/>
        <a:p>
          <a:endParaRPr lang="en-US"/>
        </a:p>
      </dgm:t>
    </dgm:pt>
    <dgm:pt modelId="{874D7E36-2EEA-4829-8918-EC4E7EC65F79}" type="pres">
      <dgm:prSet presAssocID="{DB6D3254-0803-42E3-A5EA-330DBDFC0F00}" presName="hierRoot2" presStyleCnt="0"/>
      <dgm:spPr/>
    </dgm:pt>
    <dgm:pt modelId="{681C59E6-6B88-42B1-8C86-5DCB6F6CD069}" type="pres">
      <dgm:prSet presAssocID="{DB6D3254-0803-42E3-A5EA-330DBDFC0F00}" presName="composite2" presStyleCnt="0"/>
      <dgm:spPr/>
    </dgm:pt>
    <dgm:pt modelId="{C7D15962-8471-4D0F-AA80-491C7C38EA4E}" type="pres">
      <dgm:prSet presAssocID="{DB6D3254-0803-42E3-A5EA-330DBDFC0F00}" presName="background2" presStyleLbl="node2" presStyleIdx="1" presStyleCnt="2"/>
      <dgm:spPr>
        <a:xfrm>
          <a:off x="3296126" y="1930156"/>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B475087E-8397-4367-885F-9C560F7B06FE}" type="pres">
      <dgm:prSet presAssocID="{DB6D3254-0803-42E3-A5EA-330DBDFC0F00}" presName="text2" presStyleLbl="fgAcc2" presStyleIdx="1" presStyleCnt="2">
        <dgm:presLayoutVars>
          <dgm:chPref val="3"/>
        </dgm:presLayoutVars>
      </dgm:prSet>
      <dgm:spPr/>
      <dgm:t>
        <a:bodyPr/>
        <a:lstStyle/>
        <a:p>
          <a:endParaRPr lang="en-US"/>
        </a:p>
      </dgm:t>
    </dgm:pt>
    <dgm:pt modelId="{D53C729B-6ED9-41E1-B56A-FDCB1F6D0C28}" type="pres">
      <dgm:prSet presAssocID="{DB6D3254-0803-42E3-A5EA-330DBDFC0F00}" presName="hierChild3" presStyleCnt="0"/>
      <dgm:spPr/>
    </dgm:pt>
    <dgm:pt modelId="{703255BC-DBC2-444D-A423-1B974CC5F6AC}" type="pres">
      <dgm:prSet presAssocID="{71B77288-AFF2-4C9F-90D3-B3E1608BD9A3}" presName="Name17" presStyleLbl="parChTrans1D3" presStyleIdx="2" presStyleCnt="5"/>
      <dgm:spPr/>
      <dgm:t>
        <a:bodyPr/>
        <a:lstStyle/>
        <a:p>
          <a:endParaRPr lang="en-US"/>
        </a:p>
      </dgm:t>
    </dgm:pt>
    <dgm:pt modelId="{C6C20C78-9297-467B-8355-68C8D9F12C4B}" type="pres">
      <dgm:prSet presAssocID="{EC69D81F-D679-4FDA-8653-4F69015F9FD2}" presName="hierRoot3" presStyleCnt="0"/>
      <dgm:spPr/>
    </dgm:pt>
    <dgm:pt modelId="{4BA5670A-7203-4E2B-BC5A-564717BD5D14}" type="pres">
      <dgm:prSet presAssocID="{EC69D81F-D679-4FDA-8653-4F69015F9FD2}" presName="composite3" presStyleCnt="0"/>
      <dgm:spPr/>
    </dgm:pt>
    <dgm:pt modelId="{5425FB91-8FEC-46BB-B032-9B3AFC7654E7}" type="pres">
      <dgm:prSet presAssocID="{EC69D81F-D679-4FDA-8653-4F69015F9FD2}" presName="background3" presStyleLbl="node3" presStyleIdx="2" presStyleCnt="5"/>
      <dgm:spPr>
        <a:xfrm>
          <a:off x="2029003"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F7A48956-DE3D-410F-87D2-B99493274D85}" type="pres">
      <dgm:prSet presAssocID="{EC69D81F-D679-4FDA-8653-4F69015F9FD2}" presName="text3" presStyleLbl="fgAcc3" presStyleIdx="2" presStyleCnt="5">
        <dgm:presLayoutVars>
          <dgm:chPref val="3"/>
        </dgm:presLayoutVars>
      </dgm:prSet>
      <dgm:spPr/>
      <dgm:t>
        <a:bodyPr/>
        <a:lstStyle/>
        <a:p>
          <a:endParaRPr lang="en-US"/>
        </a:p>
      </dgm:t>
    </dgm:pt>
    <dgm:pt modelId="{9DC7F66A-2EFB-4D85-9DDA-56D46312536C}" type="pres">
      <dgm:prSet presAssocID="{EC69D81F-D679-4FDA-8653-4F69015F9FD2}" presName="hierChild4" presStyleCnt="0"/>
      <dgm:spPr/>
    </dgm:pt>
    <dgm:pt modelId="{7AD44482-BF05-45CC-9B68-966193273F20}" type="pres">
      <dgm:prSet presAssocID="{C9861A9E-F45E-4726-B5C2-EE5C53BACDA2}" presName="Name23" presStyleLbl="parChTrans1D4" presStyleIdx="0" presStyleCnt="5"/>
      <dgm:spPr/>
      <dgm:t>
        <a:bodyPr/>
        <a:lstStyle/>
        <a:p>
          <a:endParaRPr lang="en-US"/>
        </a:p>
      </dgm:t>
    </dgm:pt>
    <dgm:pt modelId="{978C0354-EB49-4148-8167-0C07DDA5DA76}" type="pres">
      <dgm:prSet presAssocID="{F4CD95A7-F1CD-4EA9-AF56-BFFED6CED2EE}" presName="hierRoot4" presStyleCnt="0"/>
      <dgm:spPr/>
    </dgm:pt>
    <dgm:pt modelId="{0E13CAB6-EF95-4B7E-BF9D-A6D77EA6AF9E}" type="pres">
      <dgm:prSet presAssocID="{F4CD95A7-F1CD-4EA9-AF56-BFFED6CED2EE}" presName="composite4" presStyleCnt="0"/>
      <dgm:spPr/>
    </dgm:pt>
    <dgm:pt modelId="{B44AE831-0B75-4512-B961-186A1D8B690F}" type="pres">
      <dgm:prSet presAssocID="{F4CD95A7-F1CD-4EA9-AF56-BFFED6CED2EE}" presName="background4" presStyleLbl="node4" presStyleIdx="0" presStyleCnt="5"/>
      <dgm:spPr>
        <a:xfrm>
          <a:off x="2029003"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02319E13-E9D3-4B62-A74E-A1299D5EF4C0}" type="pres">
      <dgm:prSet presAssocID="{F4CD95A7-F1CD-4EA9-AF56-BFFED6CED2EE}" presName="text4" presStyleLbl="fgAcc4" presStyleIdx="0" presStyleCnt="5">
        <dgm:presLayoutVars>
          <dgm:chPref val="3"/>
        </dgm:presLayoutVars>
      </dgm:prSet>
      <dgm:spPr/>
      <dgm:t>
        <a:bodyPr/>
        <a:lstStyle/>
        <a:p>
          <a:endParaRPr lang="en-US"/>
        </a:p>
      </dgm:t>
    </dgm:pt>
    <dgm:pt modelId="{EA466DA1-7977-4D4F-B0E5-6194D2C3C58B}" type="pres">
      <dgm:prSet presAssocID="{F4CD95A7-F1CD-4EA9-AF56-BFFED6CED2EE}" presName="hierChild5" presStyleCnt="0"/>
      <dgm:spPr/>
    </dgm:pt>
    <dgm:pt modelId="{DE2EA862-09BA-46C7-95FD-0D29996AF81C}" type="pres">
      <dgm:prSet presAssocID="{267804A7-5CFC-4E07-B8CC-37C8CD18B537}" presName="Name23" presStyleLbl="parChTrans1D4" presStyleIdx="1" presStyleCnt="5"/>
      <dgm:spPr/>
      <dgm:t>
        <a:bodyPr/>
        <a:lstStyle/>
        <a:p>
          <a:endParaRPr lang="en-US"/>
        </a:p>
      </dgm:t>
    </dgm:pt>
    <dgm:pt modelId="{7733C753-BD00-47DB-8472-DA974C16F389}" type="pres">
      <dgm:prSet presAssocID="{72157B18-1A08-424D-8176-921E653825CD}" presName="hierRoot4" presStyleCnt="0"/>
      <dgm:spPr/>
    </dgm:pt>
    <dgm:pt modelId="{44A8B4F3-4941-4CCB-AF00-E79E7D862EC0}" type="pres">
      <dgm:prSet presAssocID="{72157B18-1A08-424D-8176-921E653825CD}" presName="composite4" presStyleCnt="0"/>
      <dgm:spPr/>
    </dgm:pt>
    <dgm:pt modelId="{6F347DC2-6374-4F41-B22A-FB2A9B1C2AC0}" type="pres">
      <dgm:prSet presAssocID="{72157B18-1A08-424D-8176-921E653825CD}" presName="background4" presStyleLbl="node4" presStyleIdx="1" presStyleCnt="5"/>
      <dgm:spPr>
        <a:xfrm>
          <a:off x="1522154" y="4233785"/>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A6E9BFC9-FA92-4908-AEB3-C2D7828D6D31}" type="pres">
      <dgm:prSet presAssocID="{72157B18-1A08-424D-8176-921E653825CD}" presName="text4" presStyleLbl="fgAcc4" presStyleIdx="1" presStyleCnt="5">
        <dgm:presLayoutVars>
          <dgm:chPref val="3"/>
        </dgm:presLayoutVars>
      </dgm:prSet>
      <dgm:spPr/>
      <dgm:t>
        <a:bodyPr/>
        <a:lstStyle/>
        <a:p>
          <a:endParaRPr lang="en-US"/>
        </a:p>
      </dgm:t>
    </dgm:pt>
    <dgm:pt modelId="{916CEA32-A8D2-4C11-96E1-72BEE0BEB035}" type="pres">
      <dgm:prSet presAssocID="{72157B18-1A08-424D-8176-921E653825CD}" presName="hierChild5" presStyleCnt="0"/>
      <dgm:spPr/>
    </dgm:pt>
    <dgm:pt modelId="{AC788063-6E28-4CAB-B068-CBD6430CC395}" type="pres">
      <dgm:prSet presAssocID="{8D03181E-E0EC-4EE4-99BD-82E9711629DD}" presName="Name23" presStyleLbl="parChTrans1D4" presStyleIdx="2" presStyleCnt="5"/>
      <dgm:spPr/>
      <dgm:t>
        <a:bodyPr/>
        <a:lstStyle/>
        <a:p>
          <a:endParaRPr lang="en-US"/>
        </a:p>
      </dgm:t>
    </dgm:pt>
    <dgm:pt modelId="{1EE53E04-88F1-48C3-837A-C7D283B4082A}" type="pres">
      <dgm:prSet presAssocID="{466C289F-66F4-40D0-B82F-9093B951B582}" presName="hierRoot4" presStyleCnt="0"/>
      <dgm:spPr/>
    </dgm:pt>
    <dgm:pt modelId="{3EB027B2-4FCE-4701-8376-0CBD79C33BF8}" type="pres">
      <dgm:prSet presAssocID="{466C289F-66F4-40D0-B82F-9093B951B582}" presName="composite4" presStyleCnt="0"/>
      <dgm:spPr/>
    </dgm:pt>
    <dgm:pt modelId="{4CEF8247-8640-4082-95DB-33978243D39A}" type="pres">
      <dgm:prSet presAssocID="{466C289F-66F4-40D0-B82F-9093B951B582}" presName="background4" presStyleLbl="node4" presStyleIdx="2" presStyleCnt="5"/>
      <dgm:spPr>
        <a:xfrm>
          <a:off x="2535852" y="4233785"/>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8F2CC2A3-2312-4CA4-A013-CE4792095A69}" type="pres">
      <dgm:prSet presAssocID="{466C289F-66F4-40D0-B82F-9093B951B582}" presName="text4" presStyleLbl="fgAcc4" presStyleIdx="2" presStyleCnt="5">
        <dgm:presLayoutVars>
          <dgm:chPref val="3"/>
        </dgm:presLayoutVars>
      </dgm:prSet>
      <dgm:spPr/>
      <dgm:t>
        <a:bodyPr/>
        <a:lstStyle/>
        <a:p>
          <a:endParaRPr lang="en-US"/>
        </a:p>
      </dgm:t>
    </dgm:pt>
    <dgm:pt modelId="{C0B5FC45-365D-4BEF-9934-F5DDD05BFC1B}" type="pres">
      <dgm:prSet presAssocID="{466C289F-66F4-40D0-B82F-9093B951B582}" presName="hierChild5" presStyleCnt="0"/>
      <dgm:spPr/>
    </dgm:pt>
    <dgm:pt modelId="{4365174E-ADDA-4444-8379-B8695C99CD2A}" type="pres">
      <dgm:prSet presAssocID="{9453E029-9DF1-47D1-9EE9-1D3BEDB44FDC}" presName="Name17" presStyleLbl="parChTrans1D3" presStyleIdx="3" presStyleCnt="5"/>
      <dgm:spPr/>
      <dgm:t>
        <a:bodyPr/>
        <a:lstStyle/>
        <a:p>
          <a:endParaRPr lang="en-US"/>
        </a:p>
      </dgm:t>
    </dgm:pt>
    <dgm:pt modelId="{7AB09B78-4824-4F16-A122-384FE1FCB849}" type="pres">
      <dgm:prSet presAssocID="{5823994A-D926-4E1A-A88D-63812823BA62}" presName="hierRoot3" presStyleCnt="0"/>
      <dgm:spPr/>
    </dgm:pt>
    <dgm:pt modelId="{C2840716-63B4-4FC1-A9CE-45CA2A17C22F}" type="pres">
      <dgm:prSet presAssocID="{5823994A-D926-4E1A-A88D-63812823BA62}" presName="composite3" presStyleCnt="0"/>
      <dgm:spPr/>
    </dgm:pt>
    <dgm:pt modelId="{0FAC5CB7-20B9-4B05-B8A6-D3A84DB8A408}" type="pres">
      <dgm:prSet presAssocID="{5823994A-D926-4E1A-A88D-63812823BA62}" presName="background3" presStyleLbl="node3" presStyleIdx="3" presStyleCnt="5"/>
      <dgm:spPr>
        <a:xfrm>
          <a:off x="3549550"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D03D7443-4D8F-424C-81B5-927B62A65186}" type="pres">
      <dgm:prSet presAssocID="{5823994A-D926-4E1A-A88D-63812823BA62}" presName="text3" presStyleLbl="fgAcc3" presStyleIdx="3" presStyleCnt="5">
        <dgm:presLayoutVars>
          <dgm:chPref val="3"/>
        </dgm:presLayoutVars>
      </dgm:prSet>
      <dgm:spPr/>
      <dgm:t>
        <a:bodyPr/>
        <a:lstStyle/>
        <a:p>
          <a:endParaRPr lang="en-US"/>
        </a:p>
      </dgm:t>
    </dgm:pt>
    <dgm:pt modelId="{9849572A-D3E6-4D37-BA03-BF3113E06375}" type="pres">
      <dgm:prSet presAssocID="{5823994A-D926-4E1A-A88D-63812823BA62}" presName="hierChild4" presStyleCnt="0"/>
      <dgm:spPr/>
    </dgm:pt>
    <dgm:pt modelId="{31E64258-6DD7-45EF-B2F6-9BC83C0A3473}" type="pres">
      <dgm:prSet presAssocID="{6312CFD3-9B58-40A6-B12E-96DDCF560166}" presName="Name23" presStyleLbl="parChTrans1D4" presStyleIdx="3" presStyleCnt="5"/>
      <dgm:spPr/>
      <dgm:t>
        <a:bodyPr/>
        <a:lstStyle/>
        <a:p>
          <a:endParaRPr lang="en-US"/>
        </a:p>
      </dgm:t>
    </dgm:pt>
    <dgm:pt modelId="{73967014-A433-40A7-8607-A1DB4366DF2C}" type="pres">
      <dgm:prSet presAssocID="{10570A0D-91FD-4A73-822A-B7BF81C48442}" presName="hierRoot4" presStyleCnt="0"/>
      <dgm:spPr/>
    </dgm:pt>
    <dgm:pt modelId="{47C13371-A7FA-4F58-8650-E0B72DB06E8F}" type="pres">
      <dgm:prSet presAssocID="{10570A0D-91FD-4A73-822A-B7BF81C48442}" presName="composite4" presStyleCnt="0"/>
      <dgm:spPr/>
    </dgm:pt>
    <dgm:pt modelId="{1F858673-A9F0-4AD6-84A7-BB19A861BBF2}" type="pres">
      <dgm:prSet presAssocID="{10570A0D-91FD-4A73-822A-B7BF81C48442}" presName="background4" presStyleLbl="node4" presStyleIdx="3" presStyleCnt="5"/>
      <dgm:spPr>
        <a:xfrm>
          <a:off x="3042701"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A0BE34EA-B717-4A1B-BE9E-4DEEDF1D0EF4}" type="pres">
      <dgm:prSet presAssocID="{10570A0D-91FD-4A73-822A-B7BF81C48442}" presName="text4" presStyleLbl="fgAcc4" presStyleIdx="3" presStyleCnt="5">
        <dgm:presLayoutVars>
          <dgm:chPref val="3"/>
        </dgm:presLayoutVars>
      </dgm:prSet>
      <dgm:spPr/>
      <dgm:t>
        <a:bodyPr/>
        <a:lstStyle/>
        <a:p>
          <a:endParaRPr lang="en-US"/>
        </a:p>
      </dgm:t>
    </dgm:pt>
    <dgm:pt modelId="{430C2063-B357-40AE-8022-F8B1EC7147BF}" type="pres">
      <dgm:prSet presAssocID="{10570A0D-91FD-4A73-822A-B7BF81C48442}" presName="hierChild5" presStyleCnt="0"/>
      <dgm:spPr/>
    </dgm:pt>
    <dgm:pt modelId="{1AF2F471-0553-4B4F-944B-1B227C8EEA7C}" type="pres">
      <dgm:prSet presAssocID="{AF0ECD36-09CB-4FA9-8EA2-5E6E3F03D88B}" presName="Name23" presStyleLbl="parChTrans1D4" presStyleIdx="4" presStyleCnt="5"/>
      <dgm:spPr/>
      <dgm:t>
        <a:bodyPr/>
        <a:lstStyle/>
        <a:p>
          <a:endParaRPr lang="en-US"/>
        </a:p>
      </dgm:t>
    </dgm:pt>
    <dgm:pt modelId="{E24609D7-5DC5-4852-9043-66D89D864320}" type="pres">
      <dgm:prSet presAssocID="{6CF6A40D-806F-4361-80AE-CF677CB02A88}" presName="hierRoot4" presStyleCnt="0"/>
      <dgm:spPr/>
    </dgm:pt>
    <dgm:pt modelId="{437B1C31-D0BD-438E-A7A2-CA3E5D3FB2C7}" type="pres">
      <dgm:prSet presAssocID="{6CF6A40D-806F-4361-80AE-CF677CB02A88}" presName="composite4" presStyleCnt="0"/>
      <dgm:spPr/>
    </dgm:pt>
    <dgm:pt modelId="{43CDF376-32AD-420E-B89F-9BF3C50A8E07}" type="pres">
      <dgm:prSet presAssocID="{6CF6A40D-806F-4361-80AE-CF677CB02A88}" presName="background4" presStyleLbl="node4" presStyleIdx="4" presStyleCnt="5"/>
      <dgm:spPr>
        <a:xfrm>
          <a:off x="4056399"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5101DA6F-F461-4A55-946E-12F6F8844098}" type="pres">
      <dgm:prSet presAssocID="{6CF6A40D-806F-4361-80AE-CF677CB02A88}" presName="text4" presStyleLbl="fgAcc4" presStyleIdx="4" presStyleCnt="5">
        <dgm:presLayoutVars>
          <dgm:chPref val="3"/>
        </dgm:presLayoutVars>
      </dgm:prSet>
      <dgm:spPr/>
      <dgm:t>
        <a:bodyPr/>
        <a:lstStyle/>
        <a:p>
          <a:endParaRPr lang="en-US"/>
        </a:p>
      </dgm:t>
    </dgm:pt>
    <dgm:pt modelId="{0573FCBD-D495-43A7-9DBA-488B60308C0E}" type="pres">
      <dgm:prSet presAssocID="{6CF6A40D-806F-4361-80AE-CF677CB02A88}" presName="hierChild5" presStyleCnt="0"/>
      <dgm:spPr/>
    </dgm:pt>
    <dgm:pt modelId="{A544037F-C917-4B12-9FC9-EEB038D6FF84}" type="pres">
      <dgm:prSet presAssocID="{07EF7647-2586-4DF5-A26C-3AD4D7F94D63}" presName="Name17" presStyleLbl="parChTrans1D3" presStyleIdx="4" presStyleCnt="5"/>
      <dgm:spPr/>
      <dgm:t>
        <a:bodyPr/>
        <a:lstStyle/>
        <a:p>
          <a:endParaRPr lang="en-US"/>
        </a:p>
      </dgm:t>
    </dgm:pt>
    <dgm:pt modelId="{AFB02687-DCDD-4105-81C3-D5FEA5A622A7}" type="pres">
      <dgm:prSet presAssocID="{6B0E7D4A-E6B8-48F2-9B0E-D951D36D4C19}" presName="hierRoot3" presStyleCnt="0"/>
      <dgm:spPr/>
    </dgm:pt>
    <dgm:pt modelId="{10FB20E8-0979-4B1E-9DF1-B8CB20B86B33}" type="pres">
      <dgm:prSet presAssocID="{6B0E7D4A-E6B8-48F2-9B0E-D951D36D4C19}" presName="composite3" presStyleCnt="0"/>
      <dgm:spPr/>
    </dgm:pt>
    <dgm:pt modelId="{F725EF34-D103-4593-B379-FC6E62C31540}" type="pres">
      <dgm:prSet presAssocID="{6B0E7D4A-E6B8-48F2-9B0E-D951D36D4C19}" presName="background3" presStyleLbl="node3" presStyleIdx="4" presStyleCnt="5"/>
      <dgm:spPr>
        <a:xfrm>
          <a:off x="4563248"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67105396-45D7-4D31-8C15-D45B9357CBFE}" type="pres">
      <dgm:prSet presAssocID="{6B0E7D4A-E6B8-48F2-9B0E-D951D36D4C19}" presName="text3" presStyleLbl="fgAcc3" presStyleIdx="4" presStyleCnt="5">
        <dgm:presLayoutVars>
          <dgm:chPref val="3"/>
        </dgm:presLayoutVars>
      </dgm:prSet>
      <dgm:spPr/>
      <dgm:t>
        <a:bodyPr/>
        <a:lstStyle/>
        <a:p>
          <a:endParaRPr lang="en-US"/>
        </a:p>
      </dgm:t>
    </dgm:pt>
    <dgm:pt modelId="{FD0318B9-286E-49A6-8741-047F70FE6B6E}" type="pres">
      <dgm:prSet presAssocID="{6B0E7D4A-E6B8-48F2-9B0E-D951D36D4C19}" presName="hierChild4" presStyleCnt="0"/>
      <dgm:spPr/>
    </dgm:pt>
  </dgm:ptLst>
  <dgm:cxnLst>
    <dgm:cxn modelId="{9B9FCCDF-A454-4625-B594-4F4CFB8B4B28}" type="presOf" srcId="{8D03181E-E0EC-4EE4-99BD-82E9711629DD}" destId="{AC788063-6E28-4CAB-B068-CBD6430CC395}" srcOrd="0" destOrd="0" presId="urn:microsoft.com/office/officeart/2005/8/layout/hierarchy1"/>
    <dgm:cxn modelId="{1BD9468A-1E7A-4004-A372-3412272E074B}" srcId="{F4CD95A7-F1CD-4EA9-AF56-BFFED6CED2EE}" destId="{72157B18-1A08-424D-8176-921E653825CD}" srcOrd="0" destOrd="0" parTransId="{267804A7-5CFC-4E07-B8CC-37C8CD18B537}" sibTransId="{10F3BC46-2CA4-48CB-82A3-294BA5156E80}"/>
    <dgm:cxn modelId="{2C764B16-5634-49A6-93E5-6F80FB031A29}" type="presOf" srcId="{EDA76DDB-4105-4AC1-8D29-825603569386}" destId="{E32D904D-3280-4A0D-90FC-54F5A99D105A}" srcOrd="0" destOrd="0" presId="urn:microsoft.com/office/officeart/2005/8/layout/hierarchy1"/>
    <dgm:cxn modelId="{F70D9025-0A82-43AD-A872-07DE51069C90}" srcId="{7CB072F0-6127-43BB-A875-9C706397F065}" destId="{7B9ACDD4-3543-49F4-AADF-C5FF64A916DE}" srcOrd="1" destOrd="0" parTransId="{6D1EDA33-90CD-4B19-BC77-414557CAD665}" sibTransId="{FA5B7C0C-F69B-438D-AFF7-65CB38D153F8}"/>
    <dgm:cxn modelId="{ECF70DEA-4676-4A6F-8BD8-A97762D4AD37}" type="presOf" srcId="{BEC3BA20-2F40-4880-8475-B1FBF9EE1A40}" destId="{44E8545B-9D8D-4BB2-841F-25AF2D3E5BE1}" srcOrd="0" destOrd="0" presId="urn:microsoft.com/office/officeart/2005/8/layout/hierarchy1"/>
    <dgm:cxn modelId="{D2A4AF1A-D6C8-4975-87F6-5DC70B322047}" srcId="{5823994A-D926-4E1A-A88D-63812823BA62}" destId="{10570A0D-91FD-4A73-822A-B7BF81C48442}" srcOrd="0" destOrd="0" parTransId="{6312CFD3-9B58-40A6-B12E-96DDCF560166}" sibTransId="{1ED96B2D-C519-4A57-8A78-77C61EB7AE71}"/>
    <dgm:cxn modelId="{1F43B35F-E064-4E93-81B5-9B6B66647ECA}" srcId="{5CF7851F-4978-48E5-9C02-344C8A362C8B}" destId="{7CB072F0-6127-43BB-A875-9C706397F065}" srcOrd="0" destOrd="0" parTransId="{4AB10D96-8A3C-4856-8092-342464048305}" sibTransId="{130817EE-BCC9-4DAD-B17C-EE6AEF634639}"/>
    <dgm:cxn modelId="{AA2E15DD-8201-4640-94D1-69B64CCC4E62}" type="presOf" srcId="{7B9ACDD4-3543-49F4-AADF-C5FF64A916DE}" destId="{BB21CD09-4AA2-46D0-875D-A697813F069D}" srcOrd="0" destOrd="0" presId="urn:microsoft.com/office/officeart/2005/8/layout/hierarchy1"/>
    <dgm:cxn modelId="{410C1C0E-D79F-4472-8D51-DBFC36CEB913}" srcId="{EC69D81F-D679-4FDA-8653-4F69015F9FD2}" destId="{F4CD95A7-F1CD-4EA9-AF56-BFFED6CED2EE}" srcOrd="0" destOrd="0" parTransId="{C9861A9E-F45E-4726-B5C2-EE5C53BACDA2}" sibTransId="{0F0DF0C4-3122-4561-A63C-905E3BB63132}"/>
    <dgm:cxn modelId="{285CDD5F-CDB2-40E8-AFA6-8B05264A0A25}" type="presOf" srcId="{6CF6A40D-806F-4361-80AE-CF677CB02A88}" destId="{5101DA6F-F461-4A55-946E-12F6F8844098}" srcOrd="0" destOrd="0" presId="urn:microsoft.com/office/officeart/2005/8/layout/hierarchy1"/>
    <dgm:cxn modelId="{20D1C2A2-7DD0-41ED-82E5-C5CBD3D78C8E}" type="presOf" srcId="{DB6D3254-0803-42E3-A5EA-330DBDFC0F00}" destId="{B475087E-8397-4367-885F-9C560F7B06FE}" srcOrd="0" destOrd="0" presId="urn:microsoft.com/office/officeart/2005/8/layout/hierarchy1"/>
    <dgm:cxn modelId="{B8A13794-BF83-4E08-A31C-8151E92DAEC8}" srcId="{EDA76DDB-4105-4AC1-8D29-825603569386}" destId="{5CF7851F-4978-48E5-9C02-344C8A362C8B}" srcOrd="0" destOrd="0" parTransId="{EF03A363-72E1-477C-A116-81DBC2703ACA}" sibTransId="{B0AFE5B1-3701-46FD-B7C4-92D3C529A436}"/>
    <dgm:cxn modelId="{2BA545C8-BC99-4AB1-ABA4-E7DBC4A27A04}" srcId="{DB6D3254-0803-42E3-A5EA-330DBDFC0F00}" destId="{EC69D81F-D679-4FDA-8653-4F69015F9FD2}" srcOrd="0" destOrd="0" parTransId="{71B77288-AFF2-4C9F-90D3-B3E1608BD9A3}" sibTransId="{F35FB2FA-411B-4342-B0BC-D210E8EDA42D}"/>
    <dgm:cxn modelId="{BCF999AF-4C8F-480B-BB61-4121EFE67E4F}" type="presOf" srcId="{07EF7647-2586-4DF5-A26C-3AD4D7F94D63}" destId="{A544037F-C917-4B12-9FC9-EEB038D6FF84}" srcOrd="0" destOrd="0" presId="urn:microsoft.com/office/officeart/2005/8/layout/hierarchy1"/>
    <dgm:cxn modelId="{3A62BBC8-526B-4D20-8798-5B728347F2C4}" type="presOf" srcId="{71B77288-AFF2-4C9F-90D3-B3E1608BD9A3}" destId="{703255BC-DBC2-444D-A423-1B974CC5F6AC}" srcOrd="0" destOrd="0" presId="urn:microsoft.com/office/officeart/2005/8/layout/hierarchy1"/>
    <dgm:cxn modelId="{B0859CCF-AF3C-49FF-8FB2-5505028948D5}" srcId="{5823994A-D926-4E1A-A88D-63812823BA62}" destId="{6CF6A40D-806F-4361-80AE-CF677CB02A88}" srcOrd="1" destOrd="0" parTransId="{AF0ECD36-09CB-4FA9-8EA2-5E6E3F03D88B}" sibTransId="{FE398DE6-5BCF-4C80-993D-C5F66058FAAE}"/>
    <dgm:cxn modelId="{CF7F77A7-6837-4534-A826-EDB0AC41F5BA}" type="presOf" srcId="{EC69D81F-D679-4FDA-8653-4F69015F9FD2}" destId="{F7A48956-DE3D-410F-87D2-B99493274D85}" srcOrd="0" destOrd="0" presId="urn:microsoft.com/office/officeart/2005/8/layout/hierarchy1"/>
    <dgm:cxn modelId="{5F3C2F7C-962A-4F80-A07B-1047A5822C4C}" type="presOf" srcId="{267804A7-5CFC-4E07-B8CC-37C8CD18B537}" destId="{DE2EA862-09BA-46C7-95FD-0D29996AF81C}" srcOrd="0" destOrd="0" presId="urn:microsoft.com/office/officeart/2005/8/layout/hierarchy1"/>
    <dgm:cxn modelId="{141C311A-4865-4F5F-B1B6-917372B20731}" type="presOf" srcId="{C9861A9E-F45E-4726-B5C2-EE5C53BACDA2}" destId="{7AD44482-BF05-45CC-9B68-966193273F20}" srcOrd="0" destOrd="0" presId="urn:microsoft.com/office/officeart/2005/8/layout/hierarchy1"/>
    <dgm:cxn modelId="{886075FB-673D-45D4-8AF5-EFEC1B1F7801}" srcId="{DB6D3254-0803-42E3-A5EA-330DBDFC0F00}" destId="{5823994A-D926-4E1A-A88D-63812823BA62}" srcOrd="1" destOrd="0" parTransId="{9453E029-9DF1-47D1-9EE9-1D3BEDB44FDC}" sibTransId="{082D8263-5C06-48A1-849C-6DD64336A7A2}"/>
    <dgm:cxn modelId="{79A00559-89A9-4D62-A1A5-48B979E9B029}" type="presOf" srcId="{466C289F-66F4-40D0-B82F-9093B951B582}" destId="{8F2CC2A3-2312-4CA4-A013-CE4792095A69}" srcOrd="0" destOrd="0" presId="urn:microsoft.com/office/officeart/2005/8/layout/hierarchy1"/>
    <dgm:cxn modelId="{30F780DA-61EF-44E4-9354-5F95F007BED7}" srcId="{5CF7851F-4978-48E5-9C02-344C8A362C8B}" destId="{DB6D3254-0803-42E3-A5EA-330DBDFC0F00}" srcOrd="1" destOrd="0" parTransId="{F1DB6D43-9E34-4BB9-8849-B953E81E314E}" sibTransId="{DB8086A9-B498-42CD-B63E-DE6350B85564}"/>
    <dgm:cxn modelId="{52B2C3E0-2BF6-46BE-BF64-8E9ED56CF4DB}" type="presOf" srcId="{9453E029-9DF1-47D1-9EE9-1D3BEDB44FDC}" destId="{4365174E-ADDA-4444-8379-B8695C99CD2A}" srcOrd="0" destOrd="0" presId="urn:microsoft.com/office/officeart/2005/8/layout/hierarchy1"/>
    <dgm:cxn modelId="{26C20140-9695-4978-815C-8FF4E59C4676}" type="presOf" srcId="{10570A0D-91FD-4A73-822A-B7BF81C48442}" destId="{A0BE34EA-B717-4A1B-BE9E-4DEEDF1D0EF4}" srcOrd="0" destOrd="0" presId="urn:microsoft.com/office/officeart/2005/8/layout/hierarchy1"/>
    <dgm:cxn modelId="{E05906FF-6CCC-4CB5-B27B-F99FCBF16E04}" srcId="{DB6D3254-0803-42E3-A5EA-330DBDFC0F00}" destId="{6B0E7D4A-E6B8-48F2-9B0E-D951D36D4C19}" srcOrd="2" destOrd="0" parTransId="{07EF7647-2586-4DF5-A26C-3AD4D7F94D63}" sibTransId="{A88BE990-C43C-4983-8773-7FAAC374D84E}"/>
    <dgm:cxn modelId="{07C6CA76-3EE9-4E12-BC41-8BE89F9F8F88}" type="presOf" srcId="{6D1EDA33-90CD-4B19-BC77-414557CAD665}" destId="{4CD4B330-7E4A-46FA-B2BF-F850A0239E5C}" srcOrd="0" destOrd="0" presId="urn:microsoft.com/office/officeart/2005/8/layout/hierarchy1"/>
    <dgm:cxn modelId="{3297FA24-B10B-4405-9475-379FA5C93078}" type="presOf" srcId="{4AB10D96-8A3C-4856-8092-342464048305}" destId="{A23416E9-3DED-4886-8398-A01A7327631A}" srcOrd="0" destOrd="0" presId="urn:microsoft.com/office/officeart/2005/8/layout/hierarchy1"/>
    <dgm:cxn modelId="{3E1BA1A4-DEE8-4FDB-91C2-BE53AA0100C9}" type="presOf" srcId="{F4CD95A7-F1CD-4EA9-AF56-BFFED6CED2EE}" destId="{02319E13-E9D3-4B62-A74E-A1299D5EF4C0}" srcOrd="0" destOrd="0" presId="urn:microsoft.com/office/officeart/2005/8/layout/hierarchy1"/>
    <dgm:cxn modelId="{56EE6725-78D6-409C-B240-4AE1D09C1EE0}" srcId="{7CB072F0-6127-43BB-A875-9C706397F065}" destId="{BEC3BA20-2F40-4880-8475-B1FBF9EE1A40}" srcOrd="0" destOrd="0" parTransId="{2F641107-B3AE-46FA-AFDD-226BCD65FEA6}" sibTransId="{E66831E6-ED42-4277-8073-00A123F5EE00}"/>
    <dgm:cxn modelId="{50F542BE-9873-40FD-A73B-1868F415AA81}" type="presOf" srcId="{6B0E7D4A-E6B8-48F2-9B0E-D951D36D4C19}" destId="{67105396-45D7-4D31-8C15-D45B9357CBFE}" srcOrd="0" destOrd="0" presId="urn:microsoft.com/office/officeart/2005/8/layout/hierarchy1"/>
    <dgm:cxn modelId="{D1D39F6B-E13B-4486-946C-4351D9E8F08C}" type="presOf" srcId="{AF0ECD36-09CB-4FA9-8EA2-5E6E3F03D88B}" destId="{1AF2F471-0553-4B4F-944B-1B227C8EEA7C}" srcOrd="0" destOrd="0" presId="urn:microsoft.com/office/officeart/2005/8/layout/hierarchy1"/>
    <dgm:cxn modelId="{F0183904-9AC3-4E3F-B211-F67B649856D1}" type="presOf" srcId="{72157B18-1A08-424D-8176-921E653825CD}" destId="{A6E9BFC9-FA92-4908-AEB3-C2D7828D6D31}" srcOrd="0" destOrd="0" presId="urn:microsoft.com/office/officeart/2005/8/layout/hierarchy1"/>
    <dgm:cxn modelId="{042783FF-7608-4B0A-A017-83DE9E5A9D6E}" type="presOf" srcId="{5CF7851F-4978-48E5-9C02-344C8A362C8B}" destId="{F4FE3430-2931-4A90-8261-622E8E83B44E}" srcOrd="0" destOrd="0" presId="urn:microsoft.com/office/officeart/2005/8/layout/hierarchy1"/>
    <dgm:cxn modelId="{EB94A40B-DE5B-4F3B-BD4D-FE3675775A8E}" type="presOf" srcId="{6312CFD3-9B58-40A6-B12E-96DDCF560166}" destId="{31E64258-6DD7-45EF-B2F6-9BC83C0A3473}" srcOrd="0" destOrd="0" presId="urn:microsoft.com/office/officeart/2005/8/layout/hierarchy1"/>
    <dgm:cxn modelId="{61CAF29D-8C6F-4453-BB06-52B2BB6DE75C}" srcId="{F4CD95A7-F1CD-4EA9-AF56-BFFED6CED2EE}" destId="{466C289F-66F4-40D0-B82F-9093B951B582}" srcOrd="1" destOrd="0" parTransId="{8D03181E-E0EC-4EE4-99BD-82E9711629DD}" sibTransId="{301671E8-6B27-4DB4-BB03-3B1EA48C6578}"/>
    <dgm:cxn modelId="{31AFBBD9-0954-48B3-A43D-99191930F487}" type="presOf" srcId="{7CB072F0-6127-43BB-A875-9C706397F065}" destId="{1DE440F2-5841-47DD-9D7D-CBDCBB804FD4}" srcOrd="0" destOrd="0" presId="urn:microsoft.com/office/officeart/2005/8/layout/hierarchy1"/>
    <dgm:cxn modelId="{FB8E46CC-CDDA-4AA6-B6BA-A53C3867D69B}" type="presOf" srcId="{5823994A-D926-4E1A-A88D-63812823BA62}" destId="{D03D7443-4D8F-424C-81B5-927B62A65186}" srcOrd="0" destOrd="0" presId="urn:microsoft.com/office/officeart/2005/8/layout/hierarchy1"/>
    <dgm:cxn modelId="{C8C94D60-BEAB-4F08-A708-68093EDF89BF}" type="presOf" srcId="{2F641107-B3AE-46FA-AFDD-226BCD65FEA6}" destId="{5BC79D32-79EF-4BF5-B83A-4E6A086D8F4C}" srcOrd="0" destOrd="0" presId="urn:microsoft.com/office/officeart/2005/8/layout/hierarchy1"/>
    <dgm:cxn modelId="{0302ECFF-7AB1-4251-A861-DACC5B411FB2}" type="presOf" srcId="{F1DB6D43-9E34-4BB9-8849-B953E81E314E}" destId="{CF857882-D832-4166-9AB2-B3C1C411B9A6}" srcOrd="0" destOrd="0" presId="urn:microsoft.com/office/officeart/2005/8/layout/hierarchy1"/>
    <dgm:cxn modelId="{EE2C915D-D5C6-4A6F-A473-45DB7871DBD5}" type="presParOf" srcId="{E32D904D-3280-4A0D-90FC-54F5A99D105A}" destId="{F365B997-DAED-4325-B477-4FB04D40BCE0}" srcOrd="0" destOrd="0" presId="urn:microsoft.com/office/officeart/2005/8/layout/hierarchy1"/>
    <dgm:cxn modelId="{A300F6D0-2964-4F42-9777-92F8912BAEC6}" type="presParOf" srcId="{F365B997-DAED-4325-B477-4FB04D40BCE0}" destId="{C618751F-B21A-4F02-B4A2-18E6BC747396}" srcOrd="0" destOrd="0" presId="urn:microsoft.com/office/officeart/2005/8/layout/hierarchy1"/>
    <dgm:cxn modelId="{EC3D4AA4-5D66-46A4-993E-78CFAEFAB6D3}" type="presParOf" srcId="{C618751F-B21A-4F02-B4A2-18E6BC747396}" destId="{F7759B38-FDEE-4234-AD14-3B5C01BA31C5}" srcOrd="0" destOrd="0" presId="urn:microsoft.com/office/officeart/2005/8/layout/hierarchy1"/>
    <dgm:cxn modelId="{5AC81B40-A247-4CF0-A1CC-FC2A67A65B97}" type="presParOf" srcId="{C618751F-B21A-4F02-B4A2-18E6BC747396}" destId="{F4FE3430-2931-4A90-8261-622E8E83B44E}" srcOrd="1" destOrd="0" presId="urn:microsoft.com/office/officeart/2005/8/layout/hierarchy1"/>
    <dgm:cxn modelId="{6225C4B8-C158-47DC-9790-745BC2C92733}" type="presParOf" srcId="{F365B997-DAED-4325-B477-4FB04D40BCE0}" destId="{5C5F1FE8-0A5E-4ECF-B1D8-4AE24AAAF733}" srcOrd="1" destOrd="0" presId="urn:microsoft.com/office/officeart/2005/8/layout/hierarchy1"/>
    <dgm:cxn modelId="{4C7D4E9D-37AC-483D-AE6E-C9FABB9E9EEF}" type="presParOf" srcId="{5C5F1FE8-0A5E-4ECF-B1D8-4AE24AAAF733}" destId="{A23416E9-3DED-4886-8398-A01A7327631A}" srcOrd="0" destOrd="0" presId="urn:microsoft.com/office/officeart/2005/8/layout/hierarchy1"/>
    <dgm:cxn modelId="{03A58092-0E16-4AEE-A8D0-5495B53F5940}" type="presParOf" srcId="{5C5F1FE8-0A5E-4ECF-B1D8-4AE24AAAF733}" destId="{FB8DA969-AF58-4CB2-A6C7-8B5CA5F63A7D}" srcOrd="1" destOrd="0" presId="urn:microsoft.com/office/officeart/2005/8/layout/hierarchy1"/>
    <dgm:cxn modelId="{63A3A528-5666-4015-BC73-9378E83B9D4A}" type="presParOf" srcId="{FB8DA969-AF58-4CB2-A6C7-8B5CA5F63A7D}" destId="{80DAF897-54C3-4D10-8A18-29383A2A7A83}" srcOrd="0" destOrd="0" presId="urn:microsoft.com/office/officeart/2005/8/layout/hierarchy1"/>
    <dgm:cxn modelId="{70FD2864-D4D2-4D66-B980-42C0A94C44BE}" type="presParOf" srcId="{80DAF897-54C3-4D10-8A18-29383A2A7A83}" destId="{62392FAF-C2B9-499F-A513-2CD010BC0307}" srcOrd="0" destOrd="0" presId="urn:microsoft.com/office/officeart/2005/8/layout/hierarchy1"/>
    <dgm:cxn modelId="{5A68B42B-89D5-41BF-A53B-7C4FC41C99F9}" type="presParOf" srcId="{80DAF897-54C3-4D10-8A18-29383A2A7A83}" destId="{1DE440F2-5841-47DD-9D7D-CBDCBB804FD4}" srcOrd="1" destOrd="0" presId="urn:microsoft.com/office/officeart/2005/8/layout/hierarchy1"/>
    <dgm:cxn modelId="{BDCE457E-0010-4F7F-A2B4-FACDABA2D7B5}" type="presParOf" srcId="{FB8DA969-AF58-4CB2-A6C7-8B5CA5F63A7D}" destId="{4AC7D562-B279-4B35-9A4F-94DCB99670A9}" srcOrd="1" destOrd="0" presId="urn:microsoft.com/office/officeart/2005/8/layout/hierarchy1"/>
    <dgm:cxn modelId="{3EE9E6CC-8CDB-4B49-A865-5A55BC878194}" type="presParOf" srcId="{4AC7D562-B279-4B35-9A4F-94DCB99670A9}" destId="{5BC79D32-79EF-4BF5-B83A-4E6A086D8F4C}" srcOrd="0" destOrd="0" presId="urn:microsoft.com/office/officeart/2005/8/layout/hierarchy1"/>
    <dgm:cxn modelId="{666ECEE1-5749-4A6A-8764-586CDD9CE4C4}" type="presParOf" srcId="{4AC7D562-B279-4B35-9A4F-94DCB99670A9}" destId="{B5F10198-0108-4AB1-B418-64B6263808EB}" srcOrd="1" destOrd="0" presId="urn:microsoft.com/office/officeart/2005/8/layout/hierarchy1"/>
    <dgm:cxn modelId="{A0E03E21-B087-4E2F-AA17-41F78C9B631E}" type="presParOf" srcId="{B5F10198-0108-4AB1-B418-64B6263808EB}" destId="{EBD82DB2-67DC-430D-8D55-279D6303191C}" srcOrd="0" destOrd="0" presId="urn:microsoft.com/office/officeart/2005/8/layout/hierarchy1"/>
    <dgm:cxn modelId="{5E3695E2-57FC-4B32-B444-6DF952BBAB63}" type="presParOf" srcId="{EBD82DB2-67DC-430D-8D55-279D6303191C}" destId="{894420D4-B814-462B-9982-A15E6FC0A77B}" srcOrd="0" destOrd="0" presId="urn:microsoft.com/office/officeart/2005/8/layout/hierarchy1"/>
    <dgm:cxn modelId="{467B9F5A-0259-4E94-935E-90D1350282A0}" type="presParOf" srcId="{EBD82DB2-67DC-430D-8D55-279D6303191C}" destId="{44E8545B-9D8D-4BB2-841F-25AF2D3E5BE1}" srcOrd="1" destOrd="0" presId="urn:microsoft.com/office/officeart/2005/8/layout/hierarchy1"/>
    <dgm:cxn modelId="{A3035EB4-57E4-485F-A03C-52E8713B9A7D}" type="presParOf" srcId="{B5F10198-0108-4AB1-B418-64B6263808EB}" destId="{D4C4779A-D70B-4199-84E1-AAE96CBE7994}" srcOrd="1" destOrd="0" presId="urn:microsoft.com/office/officeart/2005/8/layout/hierarchy1"/>
    <dgm:cxn modelId="{36A3DB68-0D20-4CEE-AC4F-7604A090D3B4}" type="presParOf" srcId="{4AC7D562-B279-4B35-9A4F-94DCB99670A9}" destId="{4CD4B330-7E4A-46FA-B2BF-F850A0239E5C}" srcOrd="2" destOrd="0" presId="urn:microsoft.com/office/officeart/2005/8/layout/hierarchy1"/>
    <dgm:cxn modelId="{864409D9-A98F-4E02-A19E-A5E3B9D53226}" type="presParOf" srcId="{4AC7D562-B279-4B35-9A4F-94DCB99670A9}" destId="{3C25BF64-C1C0-4710-BCFC-8B97D82A1489}" srcOrd="3" destOrd="0" presId="urn:microsoft.com/office/officeart/2005/8/layout/hierarchy1"/>
    <dgm:cxn modelId="{A4ED21FF-BEDF-44BA-8E8F-C87023B485FC}" type="presParOf" srcId="{3C25BF64-C1C0-4710-BCFC-8B97D82A1489}" destId="{F296C441-255B-4E65-AE32-E87425C54099}" srcOrd="0" destOrd="0" presId="urn:microsoft.com/office/officeart/2005/8/layout/hierarchy1"/>
    <dgm:cxn modelId="{0951FDE3-1434-4C31-9C33-9B03BE85F3BE}" type="presParOf" srcId="{F296C441-255B-4E65-AE32-E87425C54099}" destId="{4AE41B19-1F05-466F-BB4F-FF542AA91A8F}" srcOrd="0" destOrd="0" presId="urn:microsoft.com/office/officeart/2005/8/layout/hierarchy1"/>
    <dgm:cxn modelId="{AE5366E9-B78A-4093-9BDF-DFB1E616E833}" type="presParOf" srcId="{F296C441-255B-4E65-AE32-E87425C54099}" destId="{BB21CD09-4AA2-46D0-875D-A697813F069D}" srcOrd="1" destOrd="0" presId="urn:microsoft.com/office/officeart/2005/8/layout/hierarchy1"/>
    <dgm:cxn modelId="{E23EB504-B3C5-4C39-A4C2-68E6C09277AD}" type="presParOf" srcId="{3C25BF64-C1C0-4710-BCFC-8B97D82A1489}" destId="{E4442D7D-77CF-40FE-8F06-83E849EA91B3}" srcOrd="1" destOrd="0" presId="urn:microsoft.com/office/officeart/2005/8/layout/hierarchy1"/>
    <dgm:cxn modelId="{F31C000A-84B5-45B1-9E3A-E512B7EF2B66}" type="presParOf" srcId="{5C5F1FE8-0A5E-4ECF-B1D8-4AE24AAAF733}" destId="{CF857882-D832-4166-9AB2-B3C1C411B9A6}" srcOrd="2" destOrd="0" presId="urn:microsoft.com/office/officeart/2005/8/layout/hierarchy1"/>
    <dgm:cxn modelId="{F6CA79E7-1CDB-4B7F-B149-6BBCA5E7AA34}" type="presParOf" srcId="{5C5F1FE8-0A5E-4ECF-B1D8-4AE24AAAF733}" destId="{874D7E36-2EEA-4829-8918-EC4E7EC65F79}" srcOrd="3" destOrd="0" presId="urn:microsoft.com/office/officeart/2005/8/layout/hierarchy1"/>
    <dgm:cxn modelId="{82DE151E-B8DD-4207-B5F5-B649458F6C43}" type="presParOf" srcId="{874D7E36-2EEA-4829-8918-EC4E7EC65F79}" destId="{681C59E6-6B88-42B1-8C86-5DCB6F6CD069}" srcOrd="0" destOrd="0" presId="urn:microsoft.com/office/officeart/2005/8/layout/hierarchy1"/>
    <dgm:cxn modelId="{07139798-86F7-473E-848E-E883431C60C8}" type="presParOf" srcId="{681C59E6-6B88-42B1-8C86-5DCB6F6CD069}" destId="{C7D15962-8471-4D0F-AA80-491C7C38EA4E}" srcOrd="0" destOrd="0" presId="urn:microsoft.com/office/officeart/2005/8/layout/hierarchy1"/>
    <dgm:cxn modelId="{77A0B2AF-5555-495B-AED0-6C9917E8EE7E}" type="presParOf" srcId="{681C59E6-6B88-42B1-8C86-5DCB6F6CD069}" destId="{B475087E-8397-4367-885F-9C560F7B06FE}" srcOrd="1" destOrd="0" presId="urn:microsoft.com/office/officeart/2005/8/layout/hierarchy1"/>
    <dgm:cxn modelId="{ECA3C8CE-6081-40E8-A80E-86AFF89019ED}" type="presParOf" srcId="{874D7E36-2EEA-4829-8918-EC4E7EC65F79}" destId="{D53C729B-6ED9-41E1-B56A-FDCB1F6D0C28}" srcOrd="1" destOrd="0" presId="urn:microsoft.com/office/officeart/2005/8/layout/hierarchy1"/>
    <dgm:cxn modelId="{C0E33B16-5D86-4848-A6C2-F422ECB9A18C}" type="presParOf" srcId="{D53C729B-6ED9-41E1-B56A-FDCB1F6D0C28}" destId="{703255BC-DBC2-444D-A423-1B974CC5F6AC}" srcOrd="0" destOrd="0" presId="urn:microsoft.com/office/officeart/2005/8/layout/hierarchy1"/>
    <dgm:cxn modelId="{A950E20E-C5C5-40CE-A919-9D55E13E4F58}" type="presParOf" srcId="{D53C729B-6ED9-41E1-B56A-FDCB1F6D0C28}" destId="{C6C20C78-9297-467B-8355-68C8D9F12C4B}" srcOrd="1" destOrd="0" presId="urn:microsoft.com/office/officeart/2005/8/layout/hierarchy1"/>
    <dgm:cxn modelId="{EF116165-A93F-47A7-95D4-08E8ED0B301F}" type="presParOf" srcId="{C6C20C78-9297-467B-8355-68C8D9F12C4B}" destId="{4BA5670A-7203-4E2B-BC5A-564717BD5D14}" srcOrd="0" destOrd="0" presId="urn:microsoft.com/office/officeart/2005/8/layout/hierarchy1"/>
    <dgm:cxn modelId="{DD7251BA-32CA-47CA-B57D-297258CA72D7}" type="presParOf" srcId="{4BA5670A-7203-4E2B-BC5A-564717BD5D14}" destId="{5425FB91-8FEC-46BB-B032-9B3AFC7654E7}" srcOrd="0" destOrd="0" presId="urn:microsoft.com/office/officeart/2005/8/layout/hierarchy1"/>
    <dgm:cxn modelId="{B52F59BC-A767-464F-B2EF-15551693AF1C}" type="presParOf" srcId="{4BA5670A-7203-4E2B-BC5A-564717BD5D14}" destId="{F7A48956-DE3D-410F-87D2-B99493274D85}" srcOrd="1" destOrd="0" presId="urn:microsoft.com/office/officeart/2005/8/layout/hierarchy1"/>
    <dgm:cxn modelId="{E50C6918-0789-4240-B7EF-5C05FE8C6934}" type="presParOf" srcId="{C6C20C78-9297-467B-8355-68C8D9F12C4B}" destId="{9DC7F66A-2EFB-4D85-9DDA-56D46312536C}" srcOrd="1" destOrd="0" presId="urn:microsoft.com/office/officeart/2005/8/layout/hierarchy1"/>
    <dgm:cxn modelId="{016F9D9D-B5B4-4CD1-9C4C-2C83DF56BEBB}" type="presParOf" srcId="{9DC7F66A-2EFB-4D85-9DDA-56D46312536C}" destId="{7AD44482-BF05-45CC-9B68-966193273F20}" srcOrd="0" destOrd="0" presId="urn:microsoft.com/office/officeart/2005/8/layout/hierarchy1"/>
    <dgm:cxn modelId="{1FAA5C82-BEB3-47D8-A7F6-DE2F6909FA6A}" type="presParOf" srcId="{9DC7F66A-2EFB-4D85-9DDA-56D46312536C}" destId="{978C0354-EB49-4148-8167-0C07DDA5DA76}" srcOrd="1" destOrd="0" presId="urn:microsoft.com/office/officeart/2005/8/layout/hierarchy1"/>
    <dgm:cxn modelId="{E77C498D-0549-4A57-8A38-53264D7E6318}" type="presParOf" srcId="{978C0354-EB49-4148-8167-0C07DDA5DA76}" destId="{0E13CAB6-EF95-4B7E-BF9D-A6D77EA6AF9E}" srcOrd="0" destOrd="0" presId="urn:microsoft.com/office/officeart/2005/8/layout/hierarchy1"/>
    <dgm:cxn modelId="{73455812-2325-49BF-933D-3CA1DBF339BE}" type="presParOf" srcId="{0E13CAB6-EF95-4B7E-BF9D-A6D77EA6AF9E}" destId="{B44AE831-0B75-4512-B961-186A1D8B690F}" srcOrd="0" destOrd="0" presId="urn:microsoft.com/office/officeart/2005/8/layout/hierarchy1"/>
    <dgm:cxn modelId="{D950DB69-6CDE-448D-BA56-58315CA62275}" type="presParOf" srcId="{0E13CAB6-EF95-4B7E-BF9D-A6D77EA6AF9E}" destId="{02319E13-E9D3-4B62-A74E-A1299D5EF4C0}" srcOrd="1" destOrd="0" presId="urn:microsoft.com/office/officeart/2005/8/layout/hierarchy1"/>
    <dgm:cxn modelId="{1B61EF90-1F1A-444B-BB70-2DD54DE6482B}" type="presParOf" srcId="{978C0354-EB49-4148-8167-0C07DDA5DA76}" destId="{EA466DA1-7977-4D4F-B0E5-6194D2C3C58B}" srcOrd="1" destOrd="0" presId="urn:microsoft.com/office/officeart/2005/8/layout/hierarchy1"/>
    <dgm:cxn modelId="{F7261032-9979-46EC-A034-F3B72C7A6F0D}" type="presParOf" srcId="{EA466DA1-7977-4D4F-B0E5-6194D2C3C58B}" destId="{DE2EA862-09BA-46C7-95FD-0D29996AF81C}" srcOrd="0" destOrd="0" presId="urn:microsoft.com/office/officeart/2005/8/layout/hierarchy1"/>
    <dgm:cxn modelId="{B4EBFF49-ACAB-43F6-A4A1-F3D0F5E84D79}" type="presParOf" srcId="{EA466DA1-7977-4D4F-B0E5-6194D2C3C58B}" destId="{7733C753-BD00-47DB-8472-DA974C16F389}" srcOrd="1" destOrd="0" presId="urn:microsoft.com/office/officeart/2005/8/layout/hierarchy1"/>
    <dgm:cxn modelId="{6FE527F0-FC4C-4BCA-9B27-A0028492DA15}" type="presParOf" srcId="{7733C753-BD00-47DB-8472-DA974C16F389}" destId="{44A8B4F3-4941-4CCB-AF00-E79E7D862EC0}" srcOrd="0" destOrd="0" presId="urn:microsoft.com/office/officeart/2005/8/layout/hierarchy1"/>
    <dgm:cxn modelId="{9D6F646A-052A-4DB3-AE39-3224E52415AC}" type="presParOf" srcId="{44A8B4F3-4941-4CCB-AF00-E79E7D862EC0}" destId="{6F347DC2-6374-4F41-B22A-FB2A9B1C2AC0}" srcOrd="0" destOrd="0" presId="urn:microsoft.com/office/officeart/2005/8/layout/hierarchy1"/>
    <dgm:cxn modelId="{EB8774A7-4E48-46B6-A4CB-AD5368FE7782}" type="presParOf" srcId="{44A8B4F3-4941-4CCB-AF00-E79E7D862EC0}" destId="{A6E9BFC9-FA92-4908-AEB3-C2D7828D6D31}" srcOrd="1" destOrd="0" presId="urn:microsoft.com/office/officeart/2005/8/layout/hierarchy1"/>
    <dgm:cxn modelId="{C8792C16-285C-44EC-B358-1FA45BCF4ED8}" type="presParOf" srcId="{7733C753-BD00-47DB-8472-DA974C16F389}" destId="{916CEA32-A8D2-4C11-96E1-72BEE0BEB035}" srcOrd="1" destOrd="0" presId="urn:microsoft.com/office/officeart/2005/8/layout/hierarchy1"/>
    <dgm:cxn modelId="{B9BCFF5B-218F-47FD-9A79-B752412AF189}" type="presParOf" srcId="{EA466DA1-7977-4D4F-B0E5-6194D2C3C58B}" destId="{AC788063-6E28-4CAB-B068-CBD6430CC395}" srcOrd="2" destOrd="0" presId="urn:microsoft.com/office/officeart/2005/8/layout/hierarchy1"/>
    <dgm:cxn modelId="{317D0506-21B7-4BCA-BC42-DE05D4EA078B}" type="presParOf" srcId="{EA466DA1-7977-4D4F-B0E5-6194D2C3C58B}" destId="{1EE53E04-88F1-48C3-837A-C7D283B4082A}" srcOrd="3" destOrd="0" presId="urn:microsoft.com/office/officeart/2005/8/layout/hierarchy1"/>
    <dgm:cxn modelId="{C0DD7A1E-9F36-4E7F-8070-A03D0DB54B4F}" type="presParOf" srcId="{1EE53E04-88F1-48C3-837A-C7D283B4082A}" destId="{3EB027B2-4FCE-4701-8376-0CBD79C33BF8}" srcOrd="0" destOrd="0" presId="urn:microsoft.com/office/officeart/2005/8/layout/hierarchy1"/>
    <dgm:cxn modelId="{55109780-67B5-445A-869A-EC7924F72A0A}" type="presParOf" srcId="{3EB027B2-4FCE-4701-8376-0CBD79C33BF8}" destId="{4CEF8247-8640-4082-95DB-33978243D39A}" srcOrd="0" destOrd="0" presId="urn:microsoft.com/office/officeart/2005/8/layout/hierarchy1"/>
    <dgm:cxn modelId="{FE3FAE88-4C2A-4349-A10F-5C11BEBCF56C}" type="presParOf" srcId="{3EB027B2-4FCE-4701-8376-0CBD79C33BF8}" destId="{8F2CC2A3-2312-4CA4-A013-CE4792095A69}" srcOrd="1" destOrd="0" presId="urn:microsoft.com/office/officeart/2005/8/layout/hierarchy1"/>
    <dgm:cxn modelId="{08FDD3E8-EA04-4707-B6A9-7226202E2A38}" type="presParOf" srcId="{1EE53E04-88F1-48C3-837A-C7D283B4082A}" destId="{C0B5FC45-365D-4BEF-9934-F5DDD05BFC1B}" srcOrd="1" destOrd="0" presId="urn:microsoft.com/office/officeart/2005/8/layout/hierarchy1"/>
    <dgm:cxn modelId="{7C2BCF27-5942-49C4-BD4F-2A0DCAFE0CC8}" type="presParOf" srcId="{D53C729B-6ED9-41E1-B56A-FDCB1F6D0C28}" destId="{4365174E-ADDA-4444-8379-B8695C99CD2A}" srcOrd="2" destOrd="0" presId="urn:microsoft.com/office/officeart/2005/8/layout/hierarchy1"/>
    <dgm:cxn modelId="{F42A4EC3-E90D-425B-BE43-BC9940A070D6}" type="presParOf" srcId="{D53C729B-6ED9-41E1-B56A-FDCB1F6D0C28}" destId="{7AB09B78-4824-4F16-A122-384FE1FCB849}" srcOrd="3" destOrd="0" presId="urn:microsoft.com/office/officeart/2005/8/layout/hierarchy1"/>
    <dgm:cxn modelId="{7FBFABC6-2882-4AF5-9A88-277721A234E8}" type="presParOf" srcId="{7AB09B78-4824-4F16-A122-384FE1FCB849}" destId="{C2840716-63B4-4FC1-A9CE-45CA2A17C22F}" srcOrd="0" destOrd="0" presId="urn:microsoft.com/office/officeart/2005/8/layout/hierarchy1"/>
    <dgm:cxn modelId="{54F3F809-E256-47BE-834A-4DF250DBD55C}" type="presParOf" srcId="{C2840716-63B4-4FC1-A9CE-45CA2A17C22F}" destId="{0FAC5CB7-20B9-4B05-B8A6-D3A84DB8A408}" srcOrd="0" destOrd="0" presId="urn:microsoft.com/office/officeart/2005/8/layout/hierarchy1"/>
    <dgm:cxn modelId="{D4FE846B-5EC6-40CF-8FB6-D584A35239B0}" type="presParOf" srcId="{C2840716-63B4-4FC1-A9CE-45CA2A17C22F}" destId="{D03D7443-4D8F-424C-81B5-927B62A65186}" srcOrd="1" destOrd="0" presId="urn:microsoft.com/office/officeart/2005/8/layout/hierarchy1"/>
    <dgm:cxn modelId="{F6C4A3C7-1D19-4A11-8B63-4401364A1515}" type="presParOf" srcId="{7AB09B78-4824-4F16-A122-384FE1FCB849}" destId="{9849572A-D3E6-4D37-BA03-BF3113E06375}" srcOrd="1" destOrd="0" presId="urn:microsoft.com/office/officeart/2005/8/layout/hierarchy1"/>
    <dgm:cxn modelId="{156DFBBD-54CF-4900-AC03-96B7F1880126}" type="presParOf" srcId="{9849572A-D3E6-4D37-BA03-BF3113E06375}" destId="{31E64258-6DD7-45EF-B2F6-9BC83C0A3473}" srcOrd="0" destOrd="0" presId="urn:microsoft.com/office/officeart/2005/8/layout/hierarchy1"/>
    <dgm:cxn modelId="{A3216E05-3FA4-48B7-AC92-E753FAD1C626}" type="presParOf" srcId="{9849572A-D3E6-4D37-BA03-BF3113E06375}" destId="{73967014-A433-40A7-8607-A1DB4366DF2C}" srcOrd="1" destOrd="0" presId="urn:microsoft.com/office/officeart/2005/8/layout/hierarchy1"/>
    <dgm:cxn modelId="{2F2AAF3F-EDA9-44BF-882A-D08037E24774}" type="presParOf" srcId="{73967014-A433-40A7-8607-A1DB4366DF2C}" destId="{47C13371-A7FA-4F58-8650-E0B72DB06E8F}" srcOrd="0" destOrd="0" presId="urn:microsoft.com/office/officeart/2005/8/layout/hierarchy1"/>
    <dgm:cxn modelId="{E1C550CD-56E9-4AC3-AA87-5F15FB7E6A58}" type="presParOf" srcId="{47C13371-A7FA-4F58-8650-E0B72DB06E8F}" destId="{1F858673-A9F0-4AD6-84A7-BB19A861BBF2}" srcOrd="0" destOrd="0" presId="urn:microsoft.com/office/officeart/2005/8/layout/hierarchy1"/>
    <dgm:cxn modelId="{248646A0-3A59-4D9E-BC74-FD063B9FD634}" type="presParOf" srcId="{47C13371-A7FA-4F58-8650-E0B72DB06E8F}" destId="{A0BE34EA-B717-4A1B-BE9E-4DEEDF1D0EF4}" srcOrd="1" destOrd="0" presId="urn:microsoft.com/office/officeart/2005/8/layout/hierarchy1"/>
    <dgm:cxn modelId="{7418FEBC-EDBE-40F9-A6E9-3C7DC3F4655D}" type="presParOf" srcId="{73967014-A433-40A7-8607-A1DB4366DF2C}" destId="{430C2063-B357-40AE-8022-F8B1EC7147BF}" srcOrd="1" destOrd="0" presId="urn:microsoft.com/office/officeart/2005/8/layout/hierarchy1"/>
    <dgm:cxn modelId="{73773200-2672-4914-ADE5-8EF7F029BB29}" type="presParOf" srcId="{9849572A-D3E6-4D37-BA03-BF3113E06375}" destId="{1AF2F471-0553-4B4F-944B-1B227C8EEA7C}" srcOrd="2" destOrd="0" presId="urn:microsoft.com/office/officeart/2005/8/layout/hierarchy1"/>
    <dgm:cxn modelId="{1D492A40-1614-484C-9760-70CAFC411628}" type="presParOf" srcId="{9849572A-D3E6-4D37-BA03-BF3113E06375}" destId="{E24609D7-5DC5-4852-9043-66D89D864320}" srcOrd="3" destOrd="0" presId="urn:microsoft.com/office/officeart/2005/8/layout/hierarchy1"/>
    <dgm:cxn modelId="{1E95C1FB-4FFB-4D7E-8967-0A2EBB8B8435}" type="presParOf" srcId="{E24609D7-5DC5-4852-9043-66D89D864320}" destId="{437B1C31-D0BD-438E-A7A2-CA3E5D3FB2C7}" srcOrd="0" destOrd="0" presId="urn:microsoft.com/office/officeart/2005/8/layout/hierarchy1"/>
    <dgm:cxn modelId="{F1FEBF40-A4D6-43B5-A5AA-22370A47BE51}" type="presParOf" srcId="{437B1C31-D0BD-438E-A7A2-CA3E5D3FB2C7}" destId="{43CDF376-32AD-420E-B89F-9BF3C50A8E07}" srcOrd="0" destOrd="0" presId="urn:microsoft.com/office/officeart/2005/8/layout/hierarchy1"/>
    <dgm:cxn modelId="{4BEA8F3A-1D1B-47A9-97B8-91F1FCFA4691}" type="presParOf" srcId="{437B1C31-D0BD-438E-A7A2-CA3E5D3FB2C7}" destId="{5101DA6F-F461-4A55-946E-12F6F8844098}" srcOrd="1" destOrd="0" presId="urn:microsoft.com/office/officeart/2005/8/layout/hierarchy1"/>
    <dgm:cxn modelId="{B1B825FA-C89A-472E-A13B-CFE19D0C872A}" type="presParOf" srcId="{E24609D7-5DC5-4852-9043-66D89D864320}" destId="{0573FCBD-D495-43A7-9DBA-488B60308C0E}" srcOrd="1" destOrd="0" presId="urn:microsoft.com/office/officeart/2005/8/layout/hierarchy1"/>
    <dgm:cxn modelId="{9CB36AD2-DCDE-4E41-BD53-0B04A994F32B}" type="presParOf" srcId="{D53C729B-6ED9-41E1-B56A-FDCB1F6D0C28}" destId="{A544037F-C917-4B12-9FC9-EEB038D6FF84}" srcOrd="4" destOrd="0" presId="urn:microsoft.com/office/officeart/2005/8/layout/hierarchy1"/>
    <dgm:cxn modelId="{FD824C43-B6C4-4EFD-BA83-784BEE3D046A}" type="presParOf" srcId="{D53C729B-6ED9-41E1-B56A-FDCB1F6D0C28}" destId="{AFB02687-DCDD-4105-81C3-D5FEA5A622A7}" srcOrd="5" destOrd="0" presId="urn:microsoft.com/office/officeart/2005/8/layout/hierarchy1"/>
    <dgm:cxn modelId="{1A8C31C6-DD0F-4610-9601-3740E304F1F9}" type="presParOf" srcId="{AFB02687-DCDD-4105-81C3-D5FEA5A622A7}" destId="{10FB20E8-0979-4B1E-9DF1-B8CB20B86B33}" srcOrd="0" destOrd="0" presId="urn:microsoft.com/office/officeart/2005/8/layout/hierarchy1"/>
    <dgm:cxn modelId="{AE817FEC-06CC-4E9D-85F5-80EDF24180D9}" type="presParOf" srcId="{10FB20E8-0979-4B1E-9DF1-B8CB20B86B33}" destId="{F725EF34-D103-4593-B379-FC6E62C31540}" srcOrd="0" destOrd="0" presId="urn:microsoft.com/office/officeart/2005/8/layout/hierarchy1"/>
    <dgm:cxn modelId="{8F6790C6-097D-46C9-A553-F5F8EE10933D}" type="presParOf" srcId="{10FB20E8-0979-4B1E-9DF1-B8CB20B86B33}" destId="{67105396-45D7-4D31-8C15-D45B9357CBFE}" srcOrd="1" destOrd="0" presId="urn:microsoft.com/office/officeart/2005/8/layout/hierarchy1"/>
    <dgm:cxn modelId="{BAB5E3D8-BC29-4703-8EC6-3EB7D77D85AC}" type="presParOf" srcId="{AFB02687-DCDD-4105-81C3-D5FEA5A622A7}" destId="{FD0318B9-286E-49A6-8741-047F70FE6B6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D4449-6F86-4EF2-B047-6D50D9F2680A}">
      <dsp:nvSpPr>
        <dsp:cNvPr id="0" name=""/>
        <dsp:cNvSpPr/>
      </dsp:nvSpPr>
      <dsp:spPr>
        <a:xfrm>
          <a:off x="-4594335" y="-704407"/>
          <a:ext cx="5472816" cy="5472816"/>
        </a:xfrm>
        <a:prstGeom prst="blockArc">
          <a:avLst>
            <a:gd name="adj1" fmla="val 18900000"/>
            <a:gd name="adj2" fmla="val 2700000"/>
            <a:gd name="adj3" fmla="val 395"/>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B833EF-5B4B-479D-871A-0C7F8D0004E8}">
      <dsp:nvSpPr>
        <dsp:cNvPr id="0" name=""/>
        <dsp:cNvSpPr/>
      </dsp:nvSpPr>
      <dsp:spPr>
        <a:xfrm>
          <a:off x="328048" y="214010"/>
          <a:ext cx="5712764"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a:solidFill>
                <a:srgbClr val="FFFF00"/>
              </a:solidFill>
            </a:rPr>
            <a:t>Experiment</a:t>
          </a:r>
        </a:p>
      </dsp:txBody>
      <dsp:txXfrm>
        <a:off x="328048" y="214010"/>
        <a:ext cx="5712764" cy="427857"/>
      </dsp:txXfrm>
    </dsp:sp>
    <dsp:sp modelId="{B2DA9288-0864-44A2-99DB-AF9B7305D9B4}">
      <dsp:nvSpPr>
        <dsp:cNvPr id="0" name=""/>
        <dsp:cNvSpPr/>
      </dsp:nvSpPr>
      <dsp:spPr>
        <a:xfrm>
          <a:off x="60637" y="160528"/>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804078-DFF2-4E26-9E10-22034E1B97F0}">
      <dsp:nvSpPr>
        <dsp:cNvPr id="0" name=""/>
        <dsp:cNvSpPr/>
      </dsp:nvSpPr>
      <dsp:spPr>
        <a:xfrm>
          <a:off x="679991" y="855715"/>
          <a:ext cx="5360822"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a:solidFill>
                <a:srgbClr val="FFFF00"/>
              </a:solidFill>
            </a:rPr>
            <a:t>Ethnographic</a:t>
          </a:r>
        </a:p>
      </dsp:txBody>
      <dsp:txXfrm>
        <a:off x="679991" y="855715"/>
        <a:ext cx="5360822" cy="427857"/>
      </dsp:txXfrm>
    </dsp:sp>
    <dsp:sp modelId="{38C9FA87-1C13-4129-8085-AF751C60A8E4}">
      <dsp:nvSpPr>
        <dsp:cNvPr id="0" name=""/>
        <dsp:cNvSpPr/>
      </dsp:nvSpPr>
      <dsp:spPr>
        <a:xfrm>
          <a:off x="412579" y="802233"/>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EBCD41-B2EB-42AF-9707-A2DEDBBA8FB9}">
      <dsp:nvSpPr>
        <dsp:cNvPr id="0" name=""/>
        <dsp:cNvSpPr/>
      </dsp:nvSpPr>
      <dsp:spPr>
        <a:xfrm>
          <a:off x="840925" y="1497421"/>
          <a:ext cx="5199888"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a:solidFill>
                <a:srgbClr val="FFFF00"/>
              </a:solidFill>
            </a:rPr>
            <a:t>Case study</a:t>
          </a:r>
          <a:endParaRPr lang="en-GB" kern="1200"/>
        </a:p>
      </dsp:txBody>
      <dsp:txXfrm>
        <a:off x="840925" y="1497421"/>
        <a:ext cx="5199888" cy="427857"/>
      </dsp:txXfrm>
    </dsp:sp>
    <dsp:sp modelId="{DC414D38-CCD9-40DF-9090-B51B63F82C91}">
      <dsp:nvSpPr>
        <dsp:cNvPr id="0" name=""/>
        <dsp:cNvSpPr/>
      </dsp:nvSpPr>
      <dsp:spPr>
        <a:xfrm>
          <a:off x="573514" y="1443939"/>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7EAE10-012A-4E3D-BDC2-4C79EBDC1925}">
      <dsp:nvSpPr>
        <dsp:cNvPr id="0" name=""/>
        <dsp:cNvSpPr/>
      </dsp:nvSpPr>
      <dsp:spPr>
        <a:xfrm>
          <a:off x="840925" y="2138720"/>
          <a:ext cx="5199888"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1955800" eaLnBrk="1" fontAlgn="auto" latinLnBrk="0" hangingPunct="1">
            <a:lnSpc>
              <a:spcPct val="90000"/>
            </a:lnSpc>
            <a:spcBef>
              <a:spcPct val="0"/>
            </a:spcBef>
            <a:spcAft>
              <a:spcPct val="35000"/>
            </a:spcAft>
            <a:buClrTx/>
            <a:buSzTx/>
            <a:buFontTx/>
            <a:buNone/>
            <a:tabLst/>
            <a:defRPr/>
          </a:pPr>
          <a:r>
            <a:rPr lang="en-GB" sz="1800" kern="1200">
              <a:solidFill>
                <a:srgbClr val="FFFF00"/>
              </a:solidFill>
            </a:rPr>
            <a:t>Grounded theory</a:t>
          </a:r>
          <a:endParaRPr lang="en-GB" kern="1200"/>
        </a:p>
      </dsp:txBody>
      <dsp:txXfrm>
        <a:off x="840925" y="2138720"/>
        <a:ext cx="5199888" cy="427857"/>
      </dsp:txXfrm>
    </dsp:sp>
    <dsp:sp modelId="{FBD0B790-1D42-4FAD-91A6-865287D553DA}">
      <dsp:nvSpPr>
        <dsp:cNvPr id="0" name=""/>
        <dsp:cNvSpPr/>
      </dsp:nvSpPr>
      <dsp:spPr>
        <a:xfrm>
          <a:off x="573514" y="2085238"/>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6E73C5-FA6B-45B8-89B0-55EFD9EAAFC2}">
      <dsp:nvSpPr>
        <dsp:cNvPr id="0" name=""/>
        <dsp:cNvSpPr/>
      </dsp:nvSpPr>
      <dsp:spPr>
        <a:xfrm>
          <a:off x="679991" y="2780426"/>
          <a:ext cx="5360822"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1955800" eaLnBrk="1" fontAlgn="auto" latinLnBrk="0" hangingPunct="1">
            <a:lnSpc>
              <a:spcPct val="90000"/>
            </a:lnSpc>
            <a:spcBef>
              <a:spcPct val="0"/>
            </a:spcBef>
            <a:spcAft>
              <a:spcPct val="35000"/>
            </a:spcAft>
            <a:buClrTx/>
            <a:buSzTx/>
            <a:buFontTx/>
            <a:buNone/>
            <a:tabLst/>
            <a:defRPr/>
          </a:pPr>
          <a:r>
            <a:rPr lang="en-GB" sz="1800" kern="1200">
              <a:solidFill>
                <a:srgbClr val="FFFF00"/>
              </a:solidFill>
            </a:rPr>
            <a:t>Action research</a:t>
          </a:r>
        </a:p>
      </dsp:txBody>
      <dsp:txXfrm>
        <a:off x="679991" y="2780426"/>
        <a:ext cx="5360822" cy="427857"/>
      </dsp:txXfrm>
    </dsp:sp>
    <dsp:sp modelId="{A2FC809F-0B4B-4959-AD78-6704DCA73200}">
      <dsp:nvSpPr>
        <dsp:cNvPr id="0" name=""/>
        <dsp:cNvSpPr/>
      </dsp:nvSpPr>
      <dsp:spPr>
        <a:xfrm>
          <a:off x="412579" y="2726944"/>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89A8F0-2385-4E08-A57F-1BAF643AC239}">
      <dsp:nvSpPr>
        <dsp:cNvPr id="0" name=""/>
        <dsp:cNvSpPr/>
      </dsp:nvSpPr>
      <dsp:spPr>
        <a:xfrm>
          <a:off x="328048" y="3422131"/>
          <a:ext cx="5712764"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lvl="0" algn="l" defTabSz="1955800">
            <a:lnSpc>
              <a:spcPct val="90000"/>
            </a:lnSpc>
            <a:spcBef>
              <a:spcPct val="0"/>
            </a:spcBef>
            <a:spcAft>
              <a:spcPct val="35000"/>
            </a:spcAft>
          </a:pPr>
          <a:r>
            <a:rPr lang="en-GB" sz="1800" kern="1200">
              <a:solidFill>
                <a:srgbClr val="FFFF00"/>
              </a:solidFill>
            </a:rPr>
            <a:t>Survey</a:t>
          </a:r>
        </a:p>
      </dsp:txBody>
      <dsp:txXfrm>
        <a:off x="328048" y="3422131"/>
        <a:ext cx="5712764" cy="427857"/>
      </dsp:txXfrm>
    </dsp:sp>
    <dsp:sp modelId="{5F18093F-A7EC-4E10-8F8B-B565D0E56C49}">
      <dsp:nvSpPr>
        <dsp:cNvPr id="0" name=""/>
        <dsp:cNvSpPr/>
      </dsp:nvSpPr>
      <dsp:spPr>
        <a:xfrm>
          <a:off x="60637" y="3368649"/>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4037F-C917-4B12-9FC9-EEB038D6FF84}">
      <dsp:nvSpPr>
        <dsp:cNvPr id="0" name=""/>
        <dsp:cNvSpPr/>
      </dsp:nvSpPr>
      <dsp:spPr>
        <a:xfrm>
          <a:off x="4628019" y="1612281"/>
          <a:ext cx="1576916" cy="300187"/>
        </a:xfrm>
        <a:custGeom>
          <a:avLst/>
          <a:gdLst/>
          <a:ahLst/>
          <a:cxnLst/>
          <a:rect l="0" t="0" r="0" b="0"/>
          <a:pathLst>
            <a:path>
              <a:moveTo>
                <a:pt x="0" y="0"/>
              </a:moveTo>
              <a:lnTo>
                <a:pt x="0" y="164380"/>
              </a:lnTo>
              <a:lnTo>
                <a:pt x="1267122" y="164380"/>
              </a:lnTo>
              <a:lnTo>
                <a:pt x="1267122"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AF2F471-0553-4B4F-944B-1B227C8EEA7C}">
      <dsp:nvSpPr>
        <dsp:cNvPr id="0" name=""/>
        <dsp:cNvSpPr/>
      </dsp:nvSpPr>
      <dsp:spPr>
        <a:xfrm>
          <a:off x="4943402" y="2567893"/>
          <a:ext cx="630766" cy="300187"/>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1E64258-6DD7-45EF-B2F6-9BC83C0A3473}">
      <dsp:nvSpPr>
        <dsp:cNvPr id="0" name=""/>
        <dsp:cNvSpPr/>
      </dsp:nvSpPr>
      <dsp:spPr>
        <a:xfrm>
          <a:off x="4312635" y="2567893"/>
          <a:ext cx="630766" cy="300187"/>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4365174E-ADDA-4444-8379-B8695C99CD2A}">
      <dsp:nvSpPr>
        <dsp:cNvPr id="0" name=""/>
        <dsp:cNvSpPr/>
      </dsp:nvSpPr>
      <dsp:spPr>
        <a:xfrm>
          <a:off x="4628019" y="1612281"/>
          <a:ext cx="315383" cy="300187"/>
        </a:xfrm>
        <a:custGeom>
          <a:avLst/>
          <a:gdLst/>
          <a:ahLst/>
          <a:cxnLst/>
          <a:rect l="0" t="0" r="0" b="0"/>
          <a:pathLst>
            <a:path>
              <a:moveTo>
                <a:pt x="0" y="0"/>
              </a:moveTo>
              <a:lnTo>
                <a:pt x="0" y="164380"/>
              </a:lnTo>
              <a:lnTo>
                <a:pt x="253424" y="164380"/>
              </a:lnTo>
              <a:lnTo>
                <a:pt x="253424"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C788063-6E28-4CAB-B068-CBD6430CC395}">
      <dsp:nvSpPr>
        <dsp:cNvPr id="0" name=""/>
        <dsp:cNvSpPr/>
      </dsp:nvSpPr>
      <dsp:spPr>
        <a:xfrm>
          <a:off x="3051102" y="3523504"/>
          <a:ext cx="630766" cy="300187"/>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DE2EA862-09BA-46C7-95FD-0D29996AF81C}">
      <dsp:nvSpPr>
        <dsp:cNvPr id="0" name=""/>
        <dsp:cNvSpPr/>
      </dsp:nvSpPr>
      <dsp:spPr>
        <a:xfrm>
          <a:off x="2420335" y="3523504"/>
          <a:ext cx="630766" cy="300187"/>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AD44482-BF05-45CC-9B68-966193273F20}">
      <dsp:nvSpPr>
        <dsp:cNvPr id="0" name=""/>
        <dsp:cNvSpPr/>
      </dsp:nvSpPr>
      <dsp:spPr>
        <a:xfrm>
          <a:off x="3005382" y="2567893"/>
          <a:ext cx="91440" cy="300187"/>
        </a:xfrm>
        <a:custGeom>
          <a:avLst/>
          <a:gdLst/>
          <a:ahLst/>
          <a:cxnLst/>
          <a:rect l="0" t="0" r="0" b="0"/>
          <a:pathLst>
            <a:path>
              <a:moveTo>
                <a:pt x="45720" y="0"/>
              </a:moveTo>
              <a:lnTo>
                <a:pt x="4572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03255BC-DBC2-444D-A423-1B974CC5F6AC}">
      <dsp:nvSpPr>
        <dsp:cNvPr id="0" name=""/>
        <dsp:cNvSpPr/>
      </dsp:nvSpPr>
      <dsp:spPr>
        <a:xfrm>
          <a:off x="3051102" y="1612281"/>
          <a:ext cx="1576916" cy="300187"/>
        </a:xfrm>
        <a:custGeom>
          <a:avLst/>
          <a:gdLst/>
          <a:ahLst/>
          <a:cxnLst/>
          <a:rect l="0" t="0" r="0" b="0"/>
          <a:pathLst>
            <a:path>
              <a:moveTo>
                <a:pt x="1267122" y="0"/>
              </a:moveTo>
              <a:lnTo>
                <a:pt x="1267122"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F857882-D832-4166-9AB2-B3C1C411B9A6}">
      <dsp:nvSpPr>
        <dsp:cNvPr id="0" name=""/>
        <dsp:cNvSpPr/>
      </dsp:nvSpPr>
      <dsp:spPr>
        <a:xfrm>
          <a:off x="2893410" y="656669"/>
          <a:ext cx="1734608" cy="300187"/>
        </a:xfrm>
        <a:custGeom>
          <a:avLst/>
          <a:gdLst/>
          <a:ahLst/>
          <a:cxnLst/>
          <a:rect l="0" t="0" r="0" b="0"/>
          <a:pathLst>
            <a:path>
              <a:moveTo>
                <a:pt x="0" y="0"/>
              </a:moveTo>
              <a:lnTo>
                <a:pt x="0" y="164380"/>
              </a:lnTo>
              <a:lnTo>
                <a:pt x="1393834" y="164380"/>
              </a:lnTo>
              <a:lnTo>
                <a:pt x="1393834" y="24121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4CD4B330-7E4A-46FA-B2BF-F850A0239E5C}">
      <dsp:nvSpPr>
        <dsp:cNvPr id="0" name=""/>
        <dsp:cNvSpPr/>
      </dsp:nvSpPr>
      <dsp:spPr>
        <a:xfrm>
          <a:off x="1158801" y="1612281"/>
          <a:ext cx="630766" cy="300187"/>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5BC79D32-79EF-4BF5-B83A-4E6A086D8F4C}">
      <dsp:nvSpPr>
        <dsp:cNvPr id="0" name=""/>
        <dsp:cNvSpPr/>
      </dsp:nvSpPr>
      <dsp:spPr>
        <a:xfrm>
          <a:off x="528035" y="1612281"/>
          <a:ext cx="630766" cy="300187"/>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23416E9-3DED-4886-8398-A01A7327631A}">
      <dsp:nvSpPr>
        <dsp:cNvPr id="0" name=""/>
        <dsp:cNvSpPr/>
      </dsp:nvSpPr>
      <dsp:spPr>
        <a:xfrm>
          <a:off x="1158801" y="656669"/>
          <a:ext cx="1734608" cy="300187"/>
        </a:xfrm>
        <a:custGeom>
          <a:avLst/>
          <a:gdLst/>
          <a:ahLst/>
          <a:cxnLst/>
          <a:rect l="0" t="0" r="0" b="0"/>
          <a:pathLst>
            <a:path>
              <a:moveTo>
                <a:pt x="1393834" y="0"/>
              </a:moveTo>
              <a:lnTo>
                <a:pt x="1393834" y="164380"/>
              </a:lnTo>
              <a:lnTo>
                <a:pt x="0" y="164380"/>
              </a:lnTo>
              <a:lnTo>
                <a:pt x="0" y="24121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F7759B38-FDEE-4234-AD14-3B5C01BA31C5}">
      <dsp:nvSpPr>
        <dsp:cNvPr id="0" name=""/>
        <dsp:cNvSpPr/>
      </dsp:nvSpPr>
      <dsp:spPr>
        <a:xfrm>
          <a:off x="2377328" y="1245"/>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F4FE3430-2931-4A90-8261-622E8E83B44E}">
      <dsp:nvSpPr>
        <dsp:cNvPr id="0" name=""/>
        <dsp:cNvSpPr/>
      </dsp:nvSpPr>
      <dsp:spPr>
        <a:xfrm>
          <a:off x="2492013" y="110196"/>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Models</a:t>
          </a:r>
        </a:p>
      </dsp:txBody>
      <dsp:txXfrm>
        <a:off x="2511210" y="129393"/>
        <a:ext cx="993769" cy="617029"/>
      </dsp:txXfrm>
    </dsp:sp>
    <dsp:sp modelId="{62392FAF-C2B9-499F-A513-2CD010BC0307}">
      <dsp:nvSpPr>
        <dsp:cNvPr id="0" name=""/>
        <dsp:cNvSpPr/>
      </dsp:nvSpPr>
      <dsp:spPr>
        <a:xfrm>
          <a:off x="642720" y="956857"/>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1DE440F2-5841-47DD-9D7D-CBDCBB804FD4}">
      <dsp:nvSpPr>
        <dsp:cNvPr id="0" name=""/>
        <dsp:cNvSpPr/>
      </dsp:nvSpPr>
      <dsp:spPr>
        <a:xfrm>
          <a:off x="757404" y="1065808"/>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conceptual or qualitative</a:t>
          </a:r>
        </a:p>
      </dsp:txBody>
      <dsp:txXfrm>
        <a:off x="776601" y="1085005"/>
        <a:ext cx="993769" cy="617029"/>
      </dsp:txXfrm>
    </dsp:sp>
    <dsp:sp modelId="{894420D4-B814-462B-9982-A15E6FC0A77B}">
      <dsp:nvSpPr>
        <dsp:cNvPr id="0" name=""/>
        <dsp:cNvSpPr/>
      </dsp:nvSpPr>
      <dsp:spPr>
        <a:xfrm>
          <a:off x="11953"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44E8545B-9D8D-4BB2-841F-25AF2D3E5BE1}">
      <dsp:nvSpPr>
        <dsp:cNvPr id="0" name=""/>
        <dsp:cNvSpPr/>
      </dsp:nvSpPr>
      <dsp:spPr>
        <a:xfrm>
          <a:off x="126638"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Flow charts</a:t>
          </a:r>
        </a:p>
      </dsp:txBody>
      <dsp:txXfrm>
        <a:off x="145835" y="2040616"/>
        <a:ext cx="993769" cy="617029"/>
      </dsp:txXfrm>
    </dsp:sp>
    <dsp:sp modelId="{4AE41B19-1F05-466F-BB4F-FF542AA91A8F}">
      <dsp:nvSpPr>
        <dsp:cNvPr id="0" name=""/>
        <dsp:cNvSpPr/>
      </dsp:nvSpPr>
      <dsp:spPr>
        <a:xfrm>
          <a:off x="1273486"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BB21CD09-4AA2-46D0-875D-A697813F069D}">
      <dsp:nvSpPr>
        <dsp:cNvPr id="0" name=""/>
        <dsp:cNvSpPr/>
      </dsp:nvSpPr>
      <dsp:spPr>
        <a:xfrm>
          <a:off x="1388171"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Cyclical</a:t>
          </a:r>
        </a:p>
      </dsp:txBody>
      <dsp:txXfrm>
        <a:off x="1407368" y="2040616"/>
        <a:ext cx="993769" cy="617029"/>
      </dsp:txXfrm>
    </dsp:sp>
    <dsp:sp modelId="{C7D15962-8471-4D0F-AA80-491C7C38EA4E}">
      <dsp:nvSpPr>
        <dsp:cNvPr id="0" name=""/>
        <dsp:cNvSpPr/>
      </dsp:nvSpPr>
      <dsp:spPr>
        <a:xfrm>
          <a:off x="4111937" y="956857"/>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B475087E-8397-4367-885F-9C560F7B06FE}">
      <dsp:nvSpPr>
        <dsp:cNvPr id="0" name=""/>
        <dsp:cNvSpPr/>
      </dsp:nvSpPr>
      <dsp:spPr>
        <a:xfrm>
          <a:off x="4226622" y="1065808"/>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Mathematical or quantitative</a:t>
          </a:r>
        </a:p>
      </dsp:txBody>
      <dsp:txXfrm>
        <a:off x="4245819" y="1085005"/>
        <a:ext cx="993769" cy="617029"/>
      </dsp:txXfrm>
    </dsp:sp>
    <dsp:sp modelId="{5425FB91-8FEC-46BB-B032-9B3AFC7654E7}">
      <dsp:nvSpPr>
        <dsp:cNvPr id="0" name=""/>
        <dsp:cNvSpPr/>
      </dsp:nvSpPr>
      <dsp:spPr>
        <a:xfrm>
          <a:off x="2535020"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F7A48956-DE3D-410F-87D2-B99493274D85}">
      <dsp:nvSpPr>
        <dsp:cNvPr id="0" name=""/>
        <dsp:cNvSpPr/>
      </dsp:nvSpPr>
      <dsp:spPr>
        <a:xfrm>
          <a:off x="2649705"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Statistical</a:t>
          </a:r>
        </a:p>
      </dsp:txBody>
      <dsp:txXfrm>
        <a:off x="2668902" y="2040616"/>
        <a:ext cx="993769" cy="617029"/>
      </dsp:txXfrm>
    </dsp:sp>
    <dsp:sp modelId="{B44AE831-0B75-4512-B961-186A1D8B690F}">
      <dsp:nvSpPr>
        <dsp:cNvPr id="0" name=""/>
        <dsp:cNvSpPr/>
      </dsp:nvSpPr>
      <dsp:spPr>
        <a:xfrm>
          <a:off x="2535020" y="2868080"/>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02319E13-E9D3-4B62-A74E-A1299D5EF4C0}">
      <dsp:nvSpPr>
        <dsp:cNvPr id="0" name=""/>
        <dsp:cNvSpPr/>
      </dsp:nvSpPr>
      <dsp:spPr>
        <a:xfrm>
          <a:off x="2649705" y="2977031"/>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Predictive</a:t>
          </a:r>
        </a:p>
      </dsp:txBody>
      <dsp:txXfrm>
        <a:off x="2668902" y="2996228"/>
        <a:ext cx="993769" cy="617029"/>
      </dsp:txXfrm>
    </dsp:sp>
    <dsp:sp modelId="{6F347DC2-6374-4F41-B22A-FB2A9B1C2AC0}">
      <dsp:nvSpPr>
        <dsp:cNvPr id="0" name=""/>
        <dsp:cNvSpPr/>
      </dsp:nvSpPr>
      <dsp:spPr>
        <a:xfrm>
          <a:off x="1904253" y="3823692"/>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A6E9BFC9-FA92-4908-AEB3-C2D7828D6D31}">
      <dsp:nvSpPr>
        <dsp:cNvPr id="0" name=""/>
        <dsp:cNvSpPr/>
      </dsp:nvSpPr>
      <dsp:spPr>
        <a:xfrm>
          <a:off x="2018938" y="3932643"/>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Classification </a:t>
          </a:r>
        </a:p>
      </dsp:txBody>
      <dsp:txXfrm>
        <a:off x="2038135" y="3951840"/>
        <a:ext cx="993769" cy="617029"/>
      </dsp:txXfrm>
    </dsp:sp>
    <dsp:sp modelId="{4CEF8247-8640-4082-95DB-33978243D39A}">
      <dsp:nvSpPr>
        <dsp:cNvPr id="0" name=""/>
        <dsp:cNvSpPr/>
      </dsp:nvSpPr>
      <dsp:spPr>
        <a:xfrm>
          <a:off x="3165787" y="3823692"/>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8F2CC2A3-2312-4CA4-A013-CE4792095A69}">
      <dsp:nvSpPr>
        <dsp:cNvPr id="0" name=""/>
        <dsp:cNvSpPr/>
      </dsp:nvSpPr>
      <dsp:spPr>
        <a:xfrm>
          <a:off x="3280471" y="3932643"/>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Regression</a:t>
          </a:r>
        </a:p>
      </dsp:txBody>
      <dsp:txXfrm>
        <a:off x="3299668" y="3951840"/>
        <a:ext cx="993769" cy="617029"/>
      </dsp:txXfrm>
    </dsp:sp>
    <dsp:sp modelId="{0FAC5CB7-20B9-4B05-B8A6-D3A84DB8A408}">
      <dsp:nvSpPr>
        <dsp:cNvPr id="0" name=""/>
        <dsp:cNvSpPr/>
      </dsp:nvSpPr>
      <dsp:spPr>
        <a:xfrm>
          <a:off x="4427320"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D03D7443-4D8F-424C-81B5-927B62A65186}">
      <dsp:nvSpPr>
        <dsp:cNvPr id="0" name=""/>
        <dsp:cNvSpPr/>
      </dsp:nvSpPr>
      <dsp:spPr>
        <a:xfrm>
          <a:off x="4542005"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Mechanistic</a:t>
          </a:r>
        </a:p>
      </dsp:txBody>
      <dsp:txXfrm>
        <a:off x="4561202" y="2040616"/>
        <a:ext cx="993769" cy="617029"/>
      </dsp:txXfrm>
    </dsp:sp>
    <dsp:sp modelId="{1F858673-A9F0-4AD6-84A7-BB19A861BBF2}">
      <dsp:nvSpPr>
        <dsp:cNvPr id="0" name=""/>
        <dsp:cNvSpPr/>
      </dsp:nvSpPr>
      <dsp:spPr>
        <a:xfrm>
          <a:off x="3796553" y="2868080"/>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A0BE34EA-B717-4A1B-BE9E-4DEEDF1D0EF4}">
      <dsp:nvSpPr>
        <dsp:cNvPr id="0" name=""/>
        <dsp:cNvSpPr/>
      </dsp:nvSpPr>
      <dsp:spPr>
        <a:xfrm>
          <a:off x="3911238" y="2977031"/>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Black box</a:t>
          </a:r>
        </a:p>
      </dsp:txBody>
      <dsp:txXfrm>
        <a:off x="3930435" y="2996228"/>
        <a:ext cx="993769" cy="617029"/>
      </dsp:txXfrm>
    </dsp:sp>
    <dsp:sp modelId="{43CDF376-32AD-420E-B89F-9BF3C50A8E07}">
      <dsp:nvSpPr>
        <dsp:cNvPr id="0" name=""/>
        <dsp:cNvSpPr/>
      </dsp:nvSpPr>
      <dsp:spPr>
        <a:xfrm>
          <a:off x="5058087" y="2868080"/>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5101DA6F-F461-4A55-946E-12F6F8844098}">
      <dsp:nvSpPr>
        <dsp:cNvPr id="0" name=""/>
        <dsp:cNvSpPr/>
      </dsp:nvSpPr>
      <dsp:spPr>
        <a:xfrm>
          <a:off x="5172772" y="2977031"/>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Clear or class box</a:t>
          </a:r>
        </a:p>
      </dsp:txBody>
      <dsp:txXfrm>
        <a:off x="5191969" y="2996228"/>
        <a:ext cx="993769" cy="617029"/>
      </dsp:txXfrm>
    </dsp:sp>
    <dsp:sp modelId="{F725EF34-D103-4593-B379-FC6E62C31540}">
      <dsp:nvSpPr>
        <dsp:cNvPr id="0" name=""/>
        <dsp:cNvSpPr/>
      </dsp:nvSpPr>
      <dsp:spPr>
        <a:xfrm>
          <a:off x="5688854"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67105396-45D7-4D31-8C15-D45B9357CBFE}">
      <dsp:nvSpPr>
        <dsp:cNvPr id="0" name=""/>
        <dsp:cNvSpPr/>
      </dsp:nvSpPr>
      <dsp:spPr>
        <a:xfrm>
          <a:off x="5803538"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Computer</a:t>
          </a:r>
        </a:p>
      </dsp:txBody>
      <dsp:txXfrm>
        <a:off x="5822735" y="2040616"/>
        <a:ext cx="993769" cy="61702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2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45380" y="4073377"/>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3" name="Line 21"/>
          <p:cNvSpPr>
            <a:spLocks noChangeShapeType="1"/>
          </p:cNvSpPr>
          <p:nvPr/>
        </p:nvSpPr>
        <p:spPr bwMode="auto">
          <a:xfrm>
            <a:off x="545380" y="4510029"/>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4" name="Line 22"/>
          <p:cNvSpPr>
            <a:spLocks noChangeShapeType="1"/>
          </p:cNvSpPr>
          <p:nvPr/>
        </p:nvSpPr>
        <p:spPr bwMode="auto">
          <a:xfrm>
            <a:off x="545380" y="4946680"/>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5" name="Line 23"/>
          <p:cNvSpPr>
            <a:spLocks noChangeShapeType="1"/>
          </p:cNvSpPr>
          <p:nvPr/>
        </p:nvSpPr>
        <p:spPr bwMode="auto">
          <a:xfrm>
            <a:off x="545380" y="5383331"/>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0" name="Line 28"/>
          <p:cNvSpPr>
            <a:spLocks noChangeShapeType="1"/>
          </p:cNvSpPr>
          <p:nvPr/>
        </p:nvSpPr>
        <p:spPr bwMode="auto">
          <a:xfrm>
            <a:off x="545380" y="509936"/>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1" name="Line 29"/>
          <p:cNvSpPr>
            <a:spLocks noChangeShapeType="1"/>
          </p:cNvSpPr>
          <p:nvPr/>
        </p:nvSpPr>
        <p:spPr bwMode="auto">
          <a:xfrm>
            <a:off x="545380" y="945061"/>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2" name="Line 30"/>
          <p:cNvSpPr>
            <a:spLocks noChangeShapeType="1"/>
          </p:cNvSpPr>
          <p:nvPr/>
        </p:nvSpPr>
        <p:spPr bwMode="auto">
          <a:xfrm>
            <a:off x="545380" y="1381712"/>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3" name="Line 31"/>
          <p:cNvSpPr>
            <a:spLocks noChangeShapeType="1"/>
          </p:cNvSpPr>
          <p:nvPr/>
        </p:nvSpPr>
        <p:spPr bwMode="auto">
          <a:xfrm>
            <a:off x="467469" y="8148282"/>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4" name="Line 32"/>
          <p:cNvSpPr>
            <a:spLocks noChangeShapeType="1"/>
          </p:cNvSpPr>
          <p:nvPr/>
        </p:nvSpPr>
        <p:spPr bwMode="auto">
          <a:xfrm>
            <a:off x="467469" y="8583406"/>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5" name="Line 33"/>
          <p:cNvSpPr>
            <a:spLocks noChangeShapeType="1"/>
          </p:cNvSpPr>
          <p:nvPr/>
        </p:nvSpPr>
        <p:spPr bwMode="auto">
          <a:xfrm>
            <a:off x="467469" y="9020057"/>
            <a:ext cx="6075464" cy="0"/>
          </a:xfrm>
          <a:prstGeom prst="line">
            <a:avLst/>
          </a:prstGeom>
          <a:noFill/>
          <a:ln w="12700">
            <a:solidFill>
              <a:schemeClr val="tx1"/>
            </a:solidFill>
            <a:round/>
            <a:headEnd/>
            <a:tailEnd/>
          </a:ln>
          <a:effectLst/>
        </p:spPr>
        <p:txBody>
          <a:bodyPr/>
          <a:lstStyle/>
          <a:p>
            <a:pPr>
              <a:defRPr/>
            </a:pPr>
            <a:endParaRPr lang="en-GB" sz="1800"/>
          </a:p>
        </p:txBody>
      </p:sp>
    </p:spTree>
    <p:extLst>
      <p:ext uri="{BB962C8B-B14F-4D97-AF65-F5344CB8AC3E}">
        <p14:creationId xmlns:p14="http://schemas.microsoft.com/office/powerpoint/2010/main" val="36082368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idx="2"/>
          </p:nvPr>
        </p:nvSpPr>
        <p:spPr bwMode="auto">
          <a:xfrm>
            <a:off x="1333500" y="811213"/>
            <a:ext cx="4343400" cy="3257550"/>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934937" y="4418424"/>
            <a:ext cx="5140527" cy="3913069"/>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noProof="0"/>
              <a:t>Click to edit Master notes styles</a:t>
            </a:r>
          </a:p>
          <a:p>
            <a:pPr lvl="1"/>
            <a:r>
              <a:rPr lang="en-GB" noProof="0"/>
              <a:t>Second Level</a:t>
            </a:r>
          </a:p>
          <a:p>
            <a:pPr lvl="2"/>
            <a:r>
              <a:rPr lang="en-GB" noProof="0"/>
              <a:t>Third Level</a:t>
            </a:r>
          </a:p>
          <a:p>
            <a:pPr lvl="3"/>
            <a:r>
              <a:rPr lang="en-GB" noProof="0"/>
              <a:t>Fourth Level</a:t>
            </a:r>
          </a:p>
          <a:p>
            <a:pPr lvl="4"/>
            <a:r>
              <a:rPr lang="en-GB" noProof="0"/>
              <a:t>Fifth Level</a:t>
            </a:r>
          </a:p>
        </p:txBody>
      </p:sp>
    </p:spTree>
    <p:extLst>
      <p:ext uri="{BB962C8B-B14F-4D97-AF65-F5344CB8AC3E}">
        <p14:creationId xmlns:p14="http://schemas.microsoft.com/office/powerpoint/2010/main" val="410483693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75198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0669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Multi- 2 or more methods from the same paradigm e.g. quantitative</a:t>
            </a:r>
          </a:p>
          <a:p>
            <a:r>
              <a:rPr lang="en-GB" dirty="0" smtClean="0"/>
              <a:t>Mixed can use more than one paradigm e.g. quantitative and qualitative</a:t>
            </a:r>
            <a:endParaRPr lang="en-GB" dirty="0"/>
          </a:p>
        </p:txBody>
      </p:sp>
    </p:spTree>
    <p:extLst>
      <p:ext uri="{BB962C8B-B14F-4D97-AF65-F5344CB8AC3E}">
        <p14:creationId xmlns:p14="http://schemas.microsoft.com/office/powerpoint/2010/main" val="2135870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16388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099032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613023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959332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734296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147790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96812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96435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433213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424223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344249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ln/>
        </p:spPr>
      </p:sp>
      <p:sp>
        <p:nvSpPr>
          <p:cNvPr id="1587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7139430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xfrm>
            <a:off x="1182688" y="698500"/>
            <a:ext cx="4649787" cy="3486150"/>
          </a:xfrm>
          <a:ln/>
        </p:spPr>
      </p:sp>
      <p:sp>
        <p:nvSpPr>
          <p:cNvPr id="159747"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970923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ln/>
        </p:spPr>
      </p:sp>
      <p:sp>
        <p:nvSpPr>
          <p:cNvPr id="1607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38778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xfrm>
            <a:off x="1182688" y="698500"/>
            <a:ext cx="4649787" cy="3486150"/>
          </a:xfrm>
          <a:ln/>
        </p:spPr>
      </p:sp>
      <p:sp>
        <p:nvSpPr>
          <p:cNvPr id="161795"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3070265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1182688" y="698500"/>
            <a:ext cx="4649787" cy="3486150"/>
          </a:xfrm>
          <a:ln/>
        </p:spPr>
      </p:sp>
      <p:sp>
        <p:nvSpPr>
          <p:cNvPr id="162819"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38823717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Rot="1" noChangeAspect="1" noChangeArrowheads="1" noTextEdit="1"/>
          </p:cNvSpPr>
          <p:nvPr>
            <p:ph type="sldImg"/>
          </p:nvPr>
        </p:nvSpPr>
        <p:spPr>
          <a:xfrm>
            <a:off x="1182688" y="698500"/>
            <a:ext cx="4649787" cy="3486150"/>
          </a:xfrm>
          <a:ln/>
        </p:spPr>
      </p:sp>
      <p:sp>
        <p:nvSpPr>
          <p:cNvPr id="163843"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942252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44352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7022602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1970362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228367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646248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2315562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Rot="1" noChangeAspect="1" noChangeArrowheads="1" noTextEdit="1"/>
          </p:cNvSpPr>
          <p:nvPr>
            <p:ph type="sldImg"/>
          </p:nvPr>
        </p:nvSpPr>
        <p:spPr>
          <a:ln/>
        </p:spPr>
      </p:sp>
      <p:sp>
        <p:nvSpPr>
          <p:cNvPr id="1761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629107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Rot="1" noChangeAspect="1" noChangeArrowheads="1" noTextEdit="1"/>
          </p:cNvSpPr>
          <p:nvPr>
            <p:ph type="sldImg"/>
          </p:nvPr>
        </p:nvSpPr>
        <p:spPr>
          <a:ln/>
        </p:spPr>
      </p:sp>
      <p:sp>
        <p:nvSpPr>
          <p:cNvPr id="1781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7560312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Rot="1" noChangeAspect="1" noChangeArrowheads="1" noTextEdit="1"/>
          </p:cNvSpPr>
          <p:nvPr>
            <p:ph type="sldImg"/>
          </p:nvPr>
        </p:nvSpPr>
        <p:spPr>
          <a:ln/>
        </p:spPr>
      </p:sp>
      <p:sp>
        <p:nvSpPr>
          <p:cNvPr id="1792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572965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Rot="1" noChangeAspect="1" noChangeArrowheads="1" noTextEdit="1"/>
          </p:cNvSpPr>
          <p:nvPr>
            <p:ph type="sldImg"/>
          </p:nvPr>
        </p:nvSpPr>
        <p:spPr>
          <a:ln/>
        </p:spPr>
      </p:sp>
      <p:sp>
        <p:nvSpPr>
          <p:cNvPr id="1812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889169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Rot="1" noChangeAspect="1" noChangeArrowheads="1" noTextEdit="1"/>
          </p:cNvSpPr>
          <p:nvPr>
            <p:ph type="sldImg"/>
          </p:nvPr>
        </p:nvSpPr>
        <p:spPr>
          <a:ln/>
        </p:spPr>
      </p:sp>
      <p:sp>
        <p:nvSpPr>
          <p:cNvPr id="1822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9237728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Rot="1" noChangeAspect="1" noChangeArrowheads="1" noTextEdit="1"/>
          </p:cNvSpPr>
          <p:nvPr>
            <p:ph type="sldImg"/>
          </p:nvPr>
        </p:nvSpPr>
        <p:spPr>
          <a:ln/>
        </p:spPr>
      </p:sp>
      <p:sp>
        <p:nvSpPr>
          <p:cNvPr id="1832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985367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5482510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ChangeArrowheads="1" noTextEdit="1"/>
          </p:cNvSpPr>
          <p:nvPr>
            <p:ph type="sldImg"/>
          </p:nvPr>
        </p:nvSpPr>
        <p:spPr>
          <a:ln/>
        </p:spPr>
      </p:sp>
      <p:sp>
        <p:nvSpPr>
          <p:cNvPr id="18534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757185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3847005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652735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695369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8419579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Rot="1" noChangeAspect="1" noChangeArrowheads="1" noTextEdit="1"/>
          </p:cNvSpPr>
          <p:nvPr>
            <p:ph type="sldImg"/>
          </p:nvPr>
        </p:nvSpPr>
        <p:spPr>
          <a:ln/>
        </p:spPr>
      </p:sp>
      <p:sp>
        <p:nvSpPr>
          <p:cNvPr id="18944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8281779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073060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769531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140083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Rot="1" noChangeAspect="1" noChangeArrowheads="1" noTextEdit="1"/>
          </p:cNvSpPr>
          <p:nvPr>
            <p:ph type="sldImg"/>
          </p:nvPr>
        </p:nvSpPr>
        <p:spPr>
          <a:ln/>
        </p:spPr>
      </p:sp>
      <p:sp>
        <p:nvSpPr>
          <p:cNvPr id="19353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6674777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028114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Rot="1" noChangeAspect="1" noChangeArrowheads="1" noTextEdit="1"/>
          </p:cNvSpPr>
          <p:nvPr>
            <p:ph type="sldImg"/>
          </p:nvPr>
        </p:nvSpPr>
        <p:spPr>
          <a:ln/>
        </p:spPr>
      </p:sp>
      <p:sp>
        <p:nvSpPr>
          <p:cNvPr id="1955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60488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562220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a:ln/>
        </p:spPr>
      </p:sp>
      <p:sp>
        <p:nvSpPr>
          <p:cNvPr id="19763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5643737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136743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7417568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0711988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0020231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81837899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1137462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56888855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Rot="1" noChangeAspect="1" noChangeArrowheads="1" noTextEdit="1"/>
          </p:cNvSpPr>
          <p:nvPr>
            <p:ph type="sldImg"/>
          </p:nvPr>
        </p:nvSpPr>
        <p:spPr>
          <a:ln/>
        </p:spPr>
      </p:sp>
      <p:sp>
        <p:nvSpPr>
          <p:cNvPr id="2058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29296689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81675948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60507383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31151497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78088454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73409115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01366879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67169559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6693748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Rot="1" noChangeAspect="1" noChangeArrowheads="1" noTextEdit="1"/>
          </p:cNvSpPr>
          <p:nvPr>
            <p:ph type="sldImg"/>
          </p:nvPr>
        </p:nvSpPr>
        <p:spPr>
          <a:ln/>
        </p:spPr>
      </p:sp>
      <p:sp>
        <p:nvSpPr>
          <p:cNvPr id="21606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1629592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Rot="1" noChangeAspect="1" noChangeArrowheads="1" noTextEdit="1"/>
          </p:cNvSpPr>
          <p:nvPr>
            <p:ph type="sldImg"/>
          </p:nvPr>
        </p:nvSpPr>
        <p:spPr>
          <a:ln/>
        </p:spPr>
      </p:sp>
      <p:sp>
        <p:nvSpPr>
          <p:cNvPr id="21709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2927597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15735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Rot="1" noChangeAspect="1" noChangeArrowheads="1" noTextEdit="1"/>
          </p:cNvSpPr>
          <p:nvPr>
            <p:ph type="sldImg"/>
          </p:nvPr>
        </p:nvSpPr>
        <p:spPr>
          <a:ln/>
        </p:spPr>
      </p:sp>
      <p:sp>
        <p:nvSpPr>
          <p:cNvPr id="21913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701766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Rot="1" noChangeAspect="1" noChangeArrowheads="1" noTextEdit="1"/>
          </p:cNvSpPr>
          <p:nvPr>
            <p:ph type="sldImg"/>
          </p:nvPr>
        </p:nvSpPr>
        <p:spPr>
          <a:ln/>
        </p:spPr>
      </p:sp>
      <p:sp>
        <p:nvSpPr>
          <p:cNvPr id="22016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9605987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Rot="1" noChangeAspect="1" noChangeArrowheads="1" noTextEdit="1"/>
          </p:cNvSpPr>
          <p:nvPr>
            <p:ph type="sldImg"/>
          </p:nvPr>
        </p:nvSpPr>
        <p:spPr>
          <a:ln/>
        </p:spPr>
      </p:sp>
      <p:sp>
        <p:nvSpPr>
          <p:cNvPr id="2211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5548425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Rot="1" noChangeAspect="1" noChangeArrowheads="1" noTextEdit="1"/>
          </p:cNvSpPr>
          <p:nvPr>
            <p:ph type="sldImg"/>
          </p:nvPr>
        </p:nvSpPr>
        <p:spPr>
          <a:ln/>
        </p:spPr>
      </p:sp>
      <p:sp>
        <p:nvSpPr>
          <p:cNvPr id="22323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67064437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Rot="1" noChangeAspect="1" noChangeArrowheads="1" noTextEdit="1"/>
          </p:cNvSpPr>
          <p:nvPr>
            <p:ph type="sldImg"/>
          </p:nvPr>
        </p:nvSpPr>
        <p:spPr>
          <a:ln/>
        </p:spPr>
      </p:sp>
      <p:sp>
        <p:nvSpPr>
          <p:cNvPr id="224259" name="Rectangle 3"/>
          <p:cNvSpPr>
            <a:spLocks noGrp="1" noChangeArrowheads="1"/>
          </p:cNvSpPr>
          <p:nvPr>
            <p:ph type="body" idx="1"/>
          </p:nvPr>
        </p:nvSpPr>
        <p:spPr>
          <a:noFill/>
          <a:ln w="9525"/>
        </p:spPr>
        <p:txBody>
          <a:bodyPr/>
          <a:lstStyle/>
          <a:p>
            <a:pPr eaLnBrk="1" hangingPunct="1"/>
            <a:r>
              <a:rPr lang="en-GB"/>
              <a:t>Heritage interpretation is a vital part of how people experience the places they visit, whether they be towns or countryside, historic sites, monuments or museums. Good heritage interpretation will leave visitors feeling connected, inspired and alive with curiosity and enable better understanding of a site or collection.</a:t>
            </a:r>
            <a:endParaRPr lang="en-US"/>
          </a:p>
        </p:txBody>
      </p:sp>
    </p:spTree>
    <p:extLst>
      <p:ext uri="{BB962C8B-B14F-4D97-AF65-F5344CB8AC3E}">
        <p14:creationId xmlns:p14="http://schemas.microsoft.com/office/powerpoint/2010/main" val="334523183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p:cNvSpPr>
            <a:spLocks noGrp="1" noRot="1" noChangeAspect="1" noChangeArrowheads="1" noTextEdit="1"/>
          </p:cNvSpPr>
          <p:nvPr>
            <p:ph type="sldImg"/>
          </p:nvPr>
        </p:nvSpPr>
        <p:spPr>
          <a:ln/>
        </p:spPr>
      </p:sp>
      <p:sp>
        <p:nvSpPr>
          <p:cNvPr id="2252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1082555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2332580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9398996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1026"/>
          <p:cNvSpPr>
            <a:spLocks noGrp="1" noRot="1" noChangeAspect="1" noChangeArrowheads="1" noTextEdit="1"/>
          </p:cNvSpPr>
          <p:nvPr>
            <p:ph type="sldImg"/>
          </p:nvPr>
        </p:nvSpPr>
        <p:spPr>
          <a:ln/>
        </p:spPr>
      </p:sp>
      <p:sp>
        <p:nvSpPr>
          <p:cNvPr id="228355" name="Rectangle 1027"/>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9386290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2250794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4978718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5123230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ln/>
        </p:spPr>
      </p:sp>
      <p:sp>
        <p:nvSpPr>
          <p:cNvPr id="24269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30197515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Rot="1" noChangeAspect="1" noChangeArrowheads="1" noTextEdit="1"/>
          </p:cNvSpPr>
          <p:nvPr>
            <p:ph type="sldImg"/>
          </p:nvPr>
        </p:nvSpPr>
        <p:spPr>
          <a:ln/>
        </p:spPr>
      </p:sp>
      <p:sp>
        <p:nvSpPr>
          <p:cNvPr id="2437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8160944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Rot="1" noChangeAspect="1" noChangeArrowheads="1" noTextEdit="1"/>
          </p:cNvSpPr>
          <p:nvPr>
            <p:ph type="sldImg"/>
          </p:nvPr>
        </p:nvSpPr>
        <p:spPr>
          <a:xfrm>
            <a:off x="1182688" y="698500"/>
            <a:ext cx="4646612" cy="3484563"/>
          </a:xfrm>
          <a:ln/>
        </p:spPr>
      </p:sp>
      <p:sp>
        <p:nvSpPr>
          <p:cNvPr id="244739"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86950730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182688" y="698500"/>
            <a:ext cx="4646612" cy="3484563"/>
          </a:xfrm>
          <a:ln/>
        </p:spPr>
      </p:sp>
      <p:sp>
        <p:nvSpPr>
          <p:cNvPr id="245763"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215504262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Rot="1" noChangeAspect="1" noChangeArrowheads="1" noTextEdit="1"/>
          </p:cNvSpPr>
          <p:nvPr>
            <p:ph type="sldImg"/>
          </p:nvPr>
        </p:nvSpPr>
        <p:spPr>
          <a:xfrm>
            <a:off x="1182688" y="698500"/>
            <a:ext cx="4646612" cy="3484563"/>
          </a:xfrm>
          <a:ln/>
        </p:spPr>
      </p:sp>
      <p:sp>
        <p:nvSpPr>
          <p:cNvPr id="246787"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262839150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Rot="1" noChangeAspect="1" noChangeArrowheads="1" noTextEdit="1"/>
          </p:cNvSpPr>
          <p:nvPr>
            <p:ph type="sldImg"/>
          </p:nvPr>
        </p:nvSpPr>
        <p:spPr>
          <a:xfrm>
            <a:off x="1182688" y="698500"/>
            <a:ext cx="4646612" cy="3484563"/>
          </a:xfrm>
          <a:ln/>
        </p:spPr>
      </p:sp>
      <p:sp>
        <p:nvSpPr>
          <p:cNvPr id="247811"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109568324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Rot="1" noChangeAspect="1" noChangeArrowheads="1" noTextEdit="1"/>
          </p:cNvSpPr>
          <p:nvPr>
            <p:ph type="sldImg"/>
          </p:nvPr>
        </p:nvSpPr>
        <p:spPr>
          <a:xfrm>
            <a:off x="1182688" y="698500"/>
            <a:ext cx="4646612" cy="3484563"/>
          </a:xfrm>
          <a:ln/>
        </p:spPr>
      </p:sp>
      <p:sp>
        <p:nvSpPr>
          <p:cNvPr id="260099" name="Rectangle 3"/>
          <p:cNvSpPr>
            <a:spLocks noGrp="1" noChangeArrowheads="1"/>
          </p:cNvSpPr>
          <p:nvPr>
            <p:ph type="body" idx="1"/>
          </p:nvPr>
        </p:nvSpPr>
        <p:spPr>
          <a:xfrm>
            <a:off x="934937" y="4416897"/>
            <a:ext cx="5140527" cy="4181776"/>
          </a:xfrm>
          <a:noFill/>
          <a:ln w="9525"/>
        </p:spPr>
        <p:txBody>
          <a:bodyPr/>
          <a:lstStyle/>
          <a:p>
            <a:pPr eaLnBrk="1" hangingPunct="1"/>
            <a:endParaRPr lang="en-US" sz="1400"/>
          </a:p>
        </p:txBody>
      </p:sp>
    </p:spTree>
    <p:extLst>
      <p:ext uri="{BB962C8B-B14F-4D97-AF65-F5344CB8AC3E}">
        <p14:creationId xmlns:p14="http://schemas.microsoft.com/office/powerpoint/2010/main" val="301402555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884539072"/>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ln/>
        </p:spPr>
      </p:sp>
      <p:sp>
        <p:nvSpPr>
          <p:cNvPr id="2631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056219056"/>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182688" y="698500"/>
            <a:ext cx="4646612" cy="3484563"/>
          </a:xfrm>
          <a:ln/>
        </p:spPr>
      </p:sp>
      <p:sp>
        <p:nvSpPr>
          <p:cNvPr id="267267"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124271529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Rot="1" noChangeAspect="1" noChangeArrowheads="1" noTextEdit="1"/>
          </p:cNvSpPr>
          <p:nvPr>
            <p:ph type="sldImg"/>
          </p:nvPr>
        </p:nvSpPr>
        <p:spPr>
          <a:xfrm>
            <a:off x="1182688" y="698500"/>
            <a:ext cx="4646612" cy="3484563"/>
          </a:xfrm>
          <a:ln/>
        </p:spPr>
      </p:sp>
      <p:sp>
        <p:nvSpPr>
          <p:cNvPr id="268291" name="Rectangle 3"/>
          <p:cNvSpPr>
            <a:spLocks noGrp="1" noChangeArrowheads="1"/>
          </p:cNvSpPr>
          <p:nvPr>
            <p:ph type="body" idx="1"/>
          </p:nvPr>
        </p:nvSpPr>
        <p:spPr>
          <a:xfrm>
            <a:off x="934937" y="4416897"/>
            <a:ext cx="5140527" cy="4181776"/>
          </a:xfrm>
          <a:noFill/>
          <a:ln w="9525"/>
        </p:spPr>
        <p:txBody>
          <a:bodyPr/>
          <a:lstStyle/>
          <a:p>
            <a:pPr eaLnBrk="1" hangingPunct="1"/>
            <a:r>
              <a:rPr lang="en-US"/>
              <a:t>In theory it is such, but people still use parametric anyway.</a:t>
            </a:r>
          </a:p>
          <a:p>
            <a:pPr eaLnBrk="1" hangingPunct="1"/>
            <a:r>
              <a:rPr lang="en-US"/>
              <a:t> How many assumptions can you violate?</a:t>
            </a:r>
          </a:p>
          <a:p>
            <a:pPr eaLnBrk="1" hangingPunct="1"/>
            <a:r>
              <a:rPr lang="en-US"/>
              <a:t>--Not an exact number, but if you violate the important ones.</a:t>
            </a:r>
          </a:p>
          <a:p>
            <a:pPr eaLnBrk="1" hangingPunct="1"/>
            <a:endParaRPr lang="en-US"/>
          </a:p>
          <a:p>
            <a:pPr eaLnBrk="1" hangingPunct="1"/>
            <a:r>
              <a:rPr lang="en-US"/>
              <a:t>If your sample size is very small, you can still run t test but choose a more stringent a level.</a:t>
            </a:r>
          </a:p>
          <a:p>
            <a:pPr eaLnBrk="1" hangingPunct="1"/>
            <a:endParaRPr lang="en-US"/>
          </a:p>
          <a:p>
            <a:pPr eaLnBrk="1" hangingPunct="1"/>
            <a:r>
              <a:rPr lang="en-US"/>
              <a:t>Theoretically, Ordinal data: like survey data from a </a:t>
            </a:r>
            <a:r>
              <a:rPr lang="en-US" err="1"/>
              <a:t>Likert</a:t>
            </a:r>
            <a:r>
              <a:rPr lang="en-US"/>
              <a:t> Scale needs to analyzed in using nonparametric tests.</a:t>
            </a:r>
          </a:p>
          <a:p>
            <a:pPr eaLnBrk="1" hangingPunct="1"/>
            <a:endParaRPr lang="en-US"/>
          </a:p>
          <a:p>
            <a:pPr eaLnBrk="1" hangingPunct="1"/>
            <a:r>
              <a:rPr lang="en-US"/>
              <a:t>Parametric is more for real scores, like a test score.</a:t>
            </a:r>
          </a:p>
          <a:p>
            <a:pPr eaLnBrk="1" hangingPunct="1"/>
            <a:r>
              <a:rPr lang="en-US"/>
              <a:t>In essence, Non-parametric tests compare the means of the rank.  </a:t>
            </a:r>
          </a:p>
          <a:p>
            <a:pPr eaLnBrk="1" hangingPunct="1"/>
            <a:endParaRPr lang="en-US"/>
          </a:p>
          <a:p>
            <a:pPr eaLnBrk="1" hangingPunct="1"/>
            <a:endParaRPr lang="en-US"/>
          </a:p>
        </p:txBody>
      </p:sp>
    </p:spTree>
    <p:extLst>
      <p:ext uri="{BB962C8B-B14F-4D97-AF65-F5344CB8AC3E}">
        <p14:creationId xmlns:p14="http://schemas.microsoft.com/office/powerpoint/2010/main" val="1626878336"/>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182688" y="698500"/>
            <a:ext cx="4646612" cy="3484563"/>
          </a:xfrm>
          <a:ln/>
        </p:spPr>
      </p:sp>
      <p:sp>
        <p:nvSpPr>
          <p:cNvPr id="269315" name="Rectangle 3"/>
          <p:cNvSpPr>
            <a:spLocks noGrp="1" noChangeArrowheads="1"/>
          </p:cNvSpPr>
          <p:nvPr>
            <p:ph type="body" idx="1"/>
          </p:nvPr>
        </p:nvSpPr>
        <p:spPr>
          <a:xfrm>
            <a:off x="934937" y="4416897"/>
            <a:ext cx="5140527" cy="4181776"/>
          </a:xfrm>
          <a:noFill/>
          <a:ln w="9525"/>
        </p:spPr>
        <p:txBody>
          <a:bodyPr/>
          <a:lstStyle/>
          <a:p>
            <a:pPr eaLnBrk="1" hangingPunct="1"/>
            <a:r>
              <a:rPr lang="en-US"/>
              <a:t>1. When there is no </a:t>
            </a:r>
          </a:p>
          <a:p>
            <a:pPr eaLnBrk="1" hangingPunct="1"/>
            <a:endParaRPr lang="en-US"/>
          </a:p>
          <a:p>
            <a:pPr eaLnBrk="1" hangingPunct="1"/>
            <a:endParaRPr lang="en-US"/>
          </a:p>
          <a:p>
            <a:pPr eaLnBrk="1" hangingPunct="1"/>
            <a:r>
              <a:rPr lang="en-US"/>
              <a:t>IV and DV are both nominal. Chi Squares determines the association between IV and DV by counting the frequencies of distribution. </a:t>
            </a:r>
          </a:p>
          <a:p>
            <a:pPr lvl="1" eaLnBrk="1" hangingPunct="1"/>
            <a:endParaRPr lang="en-US" i="1"/>
          </a:p>
          <a:p>
            <a:pPr eaLnBrk="1" hangingPunct="1"/>
            <a:endParaRPr lang="en-US"/>
          </a:p>
        </p:txBody>
      </p:sp>
    </p:spTree>
    <p:extLst>
      <p:ext uri="{BB962C8B-B14F-4D97-AF65-F5344CB8AC3E}">
        <p14:creationId xmlns:p14="http://schemas.microsoft.com/office/powerpoint/2010/main" val="374152176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Rot="1" noChangeAspect="1" noChangeArrowheads="1" noTextEdit="1"/>
          </p:cNvSpPr>
          <p:nvPr>
            <p:ph type="sldImg"/>
          </p:nvPr>
        </p:nvSpPr>
        <p:spPr>
          <a:xfrm>
            <a:off x="1182688" y="698500"/>
            <a:ext cx="4646612" cy="3484563"/>
          </a:xfrm>
          <a:ln/>
        </p:spPr>
      </p:sp>
      <p:sp>
        <p:nvSpPr>
          <p:cNvPr id="270339" name="Rectangle 3"/>
          <p:cNvSpPr>
            <a:spLocks noGrp="1" noChangeArrowheads="1"/>
          </p:cNvSpPr>
          <p:nvPr>
            <p:ph type="body" idx="1"/>
          </p:nvPr>
        </p:nvSpPr>
        <p:spPr>
          <a:xfrm>
            <a:off x="934937" y="4416897"/>
            <a:ext cx="5140527" cy="4181776"/>
          </a:xfrm>
          <a:noFill/>
          <a:ln w="9525"/>
        </p:spPr>
        <p:txBody>
          <a:bodyPr/>
          <a:lstStyle/>
          <a:p>
            <a:pPr lvl="1" eaLnBrk="1" hangingPunct="1"/>
            <a:r>
              <a:rPr lang="en-US" i="1"/>
              <a:t>Does people with brown eyes are more likely to have brown hair than any other hair color?</a:t>
            </a:r>
          </a:p>
          <a:p>
            <a:pPr lvl="1" eaLnBrk="1" hangingPunct="1"/>
            <a:endParaRPr lang="en-US" i="1"/>
          </a:p>
          <a:p>
            <a:pPr eaLnBrk="1" hangingPunct="1"/>
            <a:r>
              <a:rPr lang="en-US"/>
              <a:t>Allows you to determine if what you observe in a distribution of frequencies would be what you would expect to occur by chance.</a:t>
            </a:r>
          </a:p>
          <a:p>
            <a:pPr eaLnBrk="1" hangingPunct="1"/>
            <a:endParaRPr lang="en-US"/>
          </a:p>
          <a:p>
            <a:pPr eaLnBrk="1" hangingPunct="1"/>
            <a:r>
              <a:rPr lang="en-US"/>
              <a:t>The chance distribution is: the total number of occurrences/the no. of classes or categories</a:t>
            </a:r>
          </a:p>
          <a:p>
            <a:pPr lvl="1" eaLnBrk="1" hangingPunct="1"/>
            <a:endParaRPr lang="en-US"/>
          </a:p>
          <a:p>
            <a:pPr eaLnBrk="1" hangingPunct="1"/>
            <a:endParaRPr lang="en-US"/>
          </a:p>
        </p:txBody>
      </p:sp>
    </p:spTree>
    <p:extLst>
      <p:ext uri="{BB962C8B-B14F-4D97-AF65-F5344CB8AC3E}">
        <p14:creationId xmlns:p14="http://schemas.microsoft.com/office/powerpoint/2010/main" val="1896569216"/>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xfrm>
            <a:off x="1182688" y="698500"/>
            <a:ext cx="4646612" cy="3484563"/>
          </a:xfrm>
          <a:ln/>
        </p:spPr>
      </p:sp>
      <p:sp>
        <p:nvSpPr>
          <p:cNvPr id="271363" name="Rectangle 3"/>
          <p:cNvSpPr>
            <a:spLocks noGrp="1" noChangeArrowheads="1"/>
          </p:cNvSpPr>
          <p:nvPr>
            <p:ph type="body" idx="1"/>
          </p:nvPr>
        </p:nvSpPr>
        <p:spPr>
          <a:xfrm>
            <a:off x="934937" y="4416897"/>
            <a:ext cx="5140527" cy="4181776"/>
          </a:xfrm>
          <a:noFill/>
          <a:ln w="9525"/>
        </p:spPr>
        <p:txBody>
          <a:bodyPr/>
          <a:lstStyle/>
          <a:p>
            <a:pPr eaLnBrk="1" hangingPunct="1"/>
            <a:endParaRPr lang="en-US" sz="1400"/>
          </a:p>
        </p:txBody>
      </p:sp>
    </p:spTree>
    <p:extLst>
      <p:ext uri="{BB962C8B-B14F-4D97-AF65-F5344CB8AC3E}">
        <p14:creationId xmlns:p14="http://schemas.microsoft.com/office/powerpoint/2010/main" val="3517505084"/>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Rot="1" noChangeAspect="1" noChangeArrowheads="1" noTextEdit="1"/>
          </p:cNvSpPr>
          <p:nvPr>
            <p:ph type="sldImg"/>
          </p:nvPr>
        </p:nvSpPr>
        <p:spPr>
          <a:ln/>
        </p:spPr>
      </p:sp>
      <p:sp>
        <p:nvSpPr>
          <p:cNvPr id="2723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571460708"/>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Rot="1" noChangeAspect="1" noChangeArrowheads="1" noTextEdit="1"/>
          </p:cNvSpPr>
          <p:nvPr>
            <p:ph type="sldImg"/>
          </p:nvPr>
        </p:nvSpPr>
        <p:spPr>
          <a:xfrm>
            <a:off x="1182688" y="698500"/>
            <a:ext cx="4646612" cy="3484563"/>
          </a:xfrm>
          <a:ln/>
        </p:spPr>
      </p:sp>
      <p:sp>
        <p:nvSpPr>
          <p:cNvPr id="273411"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380129526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ln/>
        </p:spPr>
      </p:sp>
      <p:sp>
        <p:nvSpPr>
          <p:cNvPr id="27443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071359161"/>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Rot="1" noChangeAspect="1" noChangeArrowheads="1" noTextEdit="1"/>
          </p:cNvSpPr>
          <p:nvPr>
            <p:ph type="sldImg"/>
          </p:nvPr>
        </p:nvSpPr>
        <p:spPr>
          <a:ln/>
        </p:spPr>
      </p:sp>
      <p:sp>
        <p:nvSpPr>
          <p:cNvPr id="27545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14427702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2721076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Rot="1" noChangeAspect="1" noChangeArrowheads="1" noTextEdit="1"/>
          </p:cNvSpPr>
          <p:nvPr>
            <p:ph type="sldImg"/>
          </p:nvPr>
        </p:nvSpPr>
        <p:spPr>
          <a:ln/>
        </p:spPr>
      </p:sp>
      <p:sp>
        <p:nvSpPr>
          <p:cNvPr id="2775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373630849"/>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33486873"/>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Rot="1" noChangeAspect="1" noChangeArrowheads="1" noTextEdit="1"/>
          </p:cNvSpPr>
          <p:nvPr>
            <p:ph type="sldImg"/>
          </p:nvPr>
        </p:nvSpPr>
        <p:spPr>
          <a:ln/>
        </p:spPr>
      </p:sp>
      <p:sp>
        <p:nvSpPr>
          <p:cNvPr id="27955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610953824"/>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13373764"/>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863959651"/>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24851135"/>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70637257"/>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36036882"/>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38411910"/>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24657720"/>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35647856"/>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457062812"/>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Rot="1" noChangeAspect="1" noChangeArrowheads="1" noTextEdit="1"/>
          </p:cNvSpPr>
          <p:nvPr>
            <p:ph type="sldImg"/>
          </p:nvPr>
        </p:nvSpPr>
        <p:spPr>
          <a:ln/>
        </p:spPr>
      </p:sp>
      <p:sp>
        <p:nvSpPr>
          <p:cNvPr id="2887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80027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r>
              <a:rPr lang="en-GB" smtClean="0"/>
              <a:t>CH2021 postgraduate</a:t>
            </a:r>
            <a:endParaRPr lang="en-GB"/>
          </a:p>
        </p:txBody>
      </p:sp>
      <p:sp>
        <p:nvSpPr>
          <p:cNvPr id="27" name="Slide Number Placeholder 26"/>
          <p:cNvSpPr>
            <a:spLocks noGrp="1"/>
          </p:cNvSpPr>
          <p:nvPr>
            <p:ph type="sldNum" sz="quarter" idx="12"/>
          </p:nvPr>
        </p:nvSpPr>
        <p:spPr/>
        <p:txBody>
          <a:bodyPr/>
          <a:lstStyle/>
          <a:p>
            <a:pPr>
              <a:defRPr/>
            </a:pPr>
            <a:fld id="{F61C1482-8BD1-48FB-B9B3-CB1F7D41ACC0}"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7E4E7646-6A11-4947-8CAD-4A876CDDF21E}"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A267B8A4-0731-46F7-8055-7B3AC62898BB}"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p:txBody>
          <a:bodyPr/>
          <a:lstStyle/>
          <a:p>
            <a:pPr>
              <a:defRPr/>
            </a:pPr>
            <a:fld id="{04B74D4B-D1F5-4F6C-A1CA-A5ABD25CB219}"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smtClean="0"/>
              <a:t>CH2021 postgraduate</a:t>
            </a:r>
            <a:endParaRPr lang="en-GB"/>
          </a:p>
        </p:txBody>
      </p:sp>
      <p:sp>
        <p:nvSpPr>
          <p:cNvPr id="9" name="Slide Number Placeholder 8"/>
          <p:cNvSpPr>
            <a:spLocks noGrp="1"/>
          </p:cNvSpPr>
          <p:nvPr>
            <p:ph type="sldNum" sz="quarter" idx="12"/>
          </p:nvPr>
        </p:nvSpPr>
        <p:spPr/>
        <p:txBody>
          <a:bodyPr/>
          <a:lstStyle/>
          <a:p>
            <a:pPr>
              <a:defRPr/>
            </a:pPr>
            <a:fld id="{51211B16-5AF4-4AE3-A4B5-B49230959504}"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31477FB8-1EE2-4CBD-B6CC-361C4876323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r>
              <a:rPr lang="en-GB" smtClean="0"/>
              <a:t>CH2021 postgraduate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smtClean="0"/>
              <a:t>CH2021 postgraduate</a:t>
            </a:r>
            <a:endParaRPr lang="en-GB"/>
          </a:p>
        </p:txBody>
      </p:sp>
      <p:sp>
        <p:nvSpPr>
          <p:cNvPr id="4" name="Slide Number Placeholder 3"/>
          <p:cNvSpPr>
            <a:spLocks noGrp="1"/>
          </p:cNvSpPr>
          <p:nvPr>
            <p:ph type="sldNum" sz="quarter" idx="12"/>
          </p:nvPr>
        </p:nvSpPr>
        <p:spPr/>
        <p:txBody>
          <a:bodyPr/>
          <a:lstStyle/>
          <a:p>
            <a:pPr>
              <a:defRPr/>
            </a:pPr>
            <a:fld id="{591BDF92-9956-4B95-A664-915A97DDFCCA}"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a:xfrm>
            <a:off x="8156448" y="6422064"/>
            <a:ext cx="762000" cy="365125"/>
          </a:xfrm>
        </p:spPr>
        <p:txBody>
          <a:bodyPr/>
          <a:lstStyle/>
          <a:p>
            <a:pPr>
              <a:defRPr/>
            </a:pPr>
            <a:fld id="{D9C2CD00-2B85-42B0-9B11-8BB98D1CA574}"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p:txBody>
          <a:bodyPr/>
          <a:lstStyle/>
          <a:p>
            <a:pPr>
              <a:defRPr/>
            </a:pPr>
            <a:fld id="{733EB26C-04BB-4FD7-A226-003090F3DF20}"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6CC0CDFE-60D4-4AD0-947D-CBFF1384BB3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97785D35-650D-417B-A786-A6B0B9069E13}"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F1375D56-C15F-4073-A857-E54780AA51C9}"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1370013" y="1827213"/>
            <a:ext cx="7313612" cy="4114800"/>
          </a:xfrm>
        </p:spPr>
        <p:txBody>
          <a:bodyPr/>
          <a:lstStyle/>
          <a:p>
            <a:pPr lvl="0"/>
            <a:endParaRPr lang="en-GB" noProof="0"/>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62F18F9E-4FDB-474E-9614-50F673E65EF0}"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102225" y="1827213"/>
            <a:ext cx="3581400" cy="4114800"/>
          </a:xfrm>
        </p:spPr>
        <p:txBody>
          <a:bodyPr/>
          <a:lstStyle/>
          <a:p>
            <a:pPr lvl="0"/>
            <a:endParaRPr lang="en-GB" noProof="0"/>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10E96862-69D3-4D16-BFBB-52D8AA3FF0EA}"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0013" y="301625"/>
            <a:ext cx="7313612"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1370013" y="3960813"/>
            <a:ext cx="35798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5102225" y="39608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46A60E31-6F27-491A-B8D2-C6EDFBCF670A}"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102225" y="39608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8"/>
          <p:cNvSpPr>
            <a:spLocks noGrp="1" noChangeArrowheads="1"/>
          </p:cNvSpPr>
          <p:nvPr>
            <p:ph type="dt" sz="half" idx="10"/>
          </p:nvPr>
        </p:nvSpPr>
        <p:spPr>
          <a:ln/>
        </p:spPr>
        <p:txBody>
          <a:bodyPr/>
          <a:lstStyle>
            <a:lvl1pPr>
              <a:defRPr/>
            </a:lvl1pPr>
          </a:lstStyle>
          <a:p>
            <a:pPr>
              <a:defRPr/>
            </a:pPr>
            <a:endParaRPr lang="en-GB"/>
          </a:p>
        </p:txBody>
      </p:sp>
      <p:sp>
        <p:nvSpPr>
          <p:cNvPr id="7"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8" name="Rectangle 10"/>
          <p:cNvSpPr>
            <a:spLocks noGrp="1" noChangeArrowheads="1"/>
          </p:cNvSpPr>
          <p:nvPr>
            <p:ph type="sldNum" sz="quarter" idx="12"/>
          </p:nvPr>
        </p:nvSpPr>
        <p:spPr>
          <a:ln/>
        </p:spPr>
        <p:txBody>
          <a:bodyPr/>
          <a:lstStyle>
            <a:lvl1pPr>
              <a:defRPr/>
            </a:lvl1pPr>
          </a:lstStyle>
          <a:p>
            <a:pPr>
              <a:defRPr/>
            </a:pPr>
            <a:fld id="{89BB3464-9362-4196-AE04-2797282C6591}"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1370013" y="1827213"/>
            <a:ext cx="3579812" cy="4114800"/>
          </a:xfrm>
        </p:spPr>
        <p:txBody>
          <a:bodyPr/>
          <a:lstStyle/>
          <a:p>
            <a:pPr lvl="0"/>
            <a:endParaRPr lang="en-GB" noProof="0"/>
          </a:p>
        </p:txBody>
      </p:sp>
      <p:sp>
        <p:nvSpPr>
          <p:cNvPr id="4" name="Text Placeholder 3"/>
          <p:cNvSpPr>
            <a:spLocks noGrp="1"/>
          </p:cNvSpPr>
          <p:nvPr>
            <p:ph type="body" sz="half" idx="2"/>
          </p:nvPr>
        </p:nvSpPr>
        <p:spPr>
          <a:xfrm>
            <a:off x="5102225" y="1827213"/>
            <a:ext cx="3581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1B9F177F-8E4D-47D1-851E-EFBC3A0C4B44}"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GB" smtClean="0"/>
              <a:t>CH2021 postgraduate</a:t>
            </a:r>
            <a:endParaRPr lang="en-GB"/>
          </a:p>
        </p:txBody>
      </p:sp>
      <p:sp>
        <p:nvSpPr>
          <p:cNvPr id="6" name="Slide Number Placeholder 5"/>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17737721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GB" smtClean="0"/>
              <a:t>CH2021 postgraduate</a:t>
            </a:r>
            <a:endParaRPr lang="en-GB"/>
          </a:p>
        </p:txBody>
      </p:sp>
      <p:sp>
        <p:nvSpPr>
          <p:cNvPr id="6" name="Slide Number Placeholder 5"/>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23544248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GB" smtClean="0"/>
              <a:t>CH2021 postgraduate</a:t>
            </a:r>
            <a:endParaRPr lang="en-GB"/>
          </a:p>
        </p:txBody>
      </p:sp>
      <p:sp>
        <p:nvSpPr>
          <p:cNvPr id="6" name="Slide Number Placeholder 5"/>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31893500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GB" smtClean="0"/>
              <a:t>CH2021 postgraduate</a:t>
            </a:r>
            <a:endParaRPr lang="en-GB"/>
          </a:p>
        </p:txBody>
      </p:sp>
      <p:sp>
        <p:nvSpPr>
          <p:cNvPr id="7" name="Slide Number Placeholder 6"/>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23158409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GB" smtClean="0"/>
              <a:t>CH2021 postgraduate</a:t>
            </a:r>
            <a:endParaRPr lang="en-GB"/>
          </a:p>
        </p:txBody>
      </p:sp>
      <p:sp>
        <p:nvSpPr>
          <p:cNvPr id="9" name="Slide Number Placeholder 8"/>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16643794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35621428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GB" smtClean="0"/>
              <a:t>CH2021 postgraduate</a:t>
            </a:r>
            <a:endParaRPr lang="en-GB"/>
          </a:p>
        </p:txBody>
      </p:sp>
      <p:sp>
        <p:nvSpPr>
          <p:cNvPr id="4" name="Slide Number Placeholder 3"/>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27272726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GB" smtClean="0"/>
              <a:t>CH2021 postgraduate</a:t>
            </a:r>
            <a:endParaRPr lang="en-GB"/>
          </a:p>
        </p:txBody>
      </p:sp>
      <p:sp>
        <p:nvSpPr>
          <p:cNvPr id="7" name="Slide Number Placeholder 6"/>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21084166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GB" smtClean="0"/>
              <a:t>CH2021 postgraduate</a:t>
            </a:r>
            <a:endParaRPr lang="en-GB"/>
          </a:p>
        </p:txBody>
      </p:sp>
      <p:sp>
        <p:nvSpPr>
          <p:cNvPr id="7" name="Slide Number Placeholder 6"/>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16851422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GB" smtClean="0"/>
              <a:t>CH2021 postgraduate</a:t>
            </a:r>
            <a:endParaRPr lang="en-GB"/>
          </a:p>
        </p:txBody>
      </p:sp>
      <p:sp>
        <p:nvSpPr>
          <p:cNvPr id="6" name="Slide Number Placeholder 5"/>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33085836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GB" smtClean="0"/>
              <a:t>CH2021 postgraduate</a:t>
            </a:r>
            <a:endParaRPr lang="en-GB"/>
          </a:p>
        </p:txBody>
      </p:sp>
      <p:sp>
        <p:nvSpPr>
          <p:cNvPr id="6" name="Slide Number Placeholder 5"/>
          <p:cNvSpPr>
            <a:spLocks noGrp="1"/>
          </p:cNvSpPr>
          <p:nvPr>
            <p:ph type="sldNum" sz="quarter" idx="12"/>
          </p:nvPr>
        </p:nvSpPr>
        <p:spPr/>
        <p:txBody>
          <a:bodyPr/>
          <a:lstStyle/>
          <a:p>
            <a:fld id="{6DEBFC85-DD5D-42F5-B665-F56843310DAD}" type="slidenum">
              <a:rPr lang="en-GB" smtClean="0"/>
              <a:t>‹#›</a:t>
            </a:fld>
            <a:endParaRPr lang="en-GB"/>
          </a:p>
        </p:txBody>
      </p:sp>
    </p:spTree>
    <p:extLst>
      <p:ext uri="{BB962C8B-B14F-4D97-AF65-F5344CB8AC3E}">
        <p14:creationId xmlns:p14="http://schemas.microsoft.com/office/powerpoint/2010/main" val="468770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r>
              <a:rPr lang="en-GB" smtClean="0"/>
              <a:t>CH2021 postgraduate</a:t>
            </a:r>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8FCF8BF6-AFDF-455E-A083-4A42E1A46B9A}"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Lst>
  <p:hf hdr="0" dt="0"/>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GB" smtClean="0"/>
              <a:t>CH2021 postgraduate</a:t>
            </a:r>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DEBFC85-DD5D-42F5-B665-F56843310DAD}" type="slidenum">
              <a:rPr lang="en-GB" smtClean="0"/>
              <a:t>‹#›</a:t>
            </a:fld>
            <a:endParaRPr lang="en-GB"/>
          </a:p>
        </p:txBody>
      </p:sp>
    </p:spTree>
    <p:extLst>
      <p:ext uri="{BB962C8B-B14F-4D97-AF65-F5344CB8AC3E}">
        <p14:creationId xmlns:p14="http://schemas.microsoft.com/office/powerpoint/2010/main" val="1261808764"/>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personal/chris_house_uwtsd_ac_uk/Documents/MSc/Research%20methods/MSc%20module%20descriptor%202019.doc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F8UFGu2M2g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erm.ecs.soton.ac.uk/theme2/what_is_your_paradigm.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url?sa=i&amp;rct=j&amp;q=einstein&amp;source=images&amp;cd=&amp;docid=HIItjfmSTD6FoM&amp;tbnid=WZRmOvlEFoLRaM:&amp;ved=0CAUQjRw&amp;url=http://siliconangle.com/blog/2013/05/22/sap-thinks-outside-the-box-launches-drive-to-recruit-autistic-workers/93434191-einstein-tongue_custom-36fb0ce35776dc2d92eda90880022bf48a67e192-s6-c10/&amp;ei=4sWtUdSZCOaQ0QXx3oCADg&amp;bvm=bv.47244034,d.d2k&amp;psig=AFQjCNGytkc53-o3BBB9Rv97OJO-Cym1lg&amp;ust=137042927505308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aqr.org.uk/glossary/?term=ethnography"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roundedtheoryonline.com/what-is-grounded-theory"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infed.org/research/b-actres.htm%202013" TargetMode="Externa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thereadingrhizome.com/?p=133" TargetMode="Externa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infed.org/research/b-actres.h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Survey&amp;source=images&amp;cd=&amp;cad=rja&amp;docid=f3xWeNb3ageU9M&amp;tbnid=azGi9VJrhXEf3M:&amp;ved=0CAUQjRw&amp;url=http://webfronter.com/greenwich/DeLucy/menu3/Surveys/Survey.html&amp;ei=28atUf7tHuSt0QXNxoCQDg&amp;bvm=bv.47244034,d.d2k&amp;psig=AFQjCNExAKdjpYdj5Y-Ha8cslOS9T91rVw&amp;ust=1370429524920093"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tylervigen.com/spurious-correlation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30.jpeg"/></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6.xml"/><Relationship Id="rId5" Type="http://schemas.openxmlformats.org/officeDocument/2006/relationships/image" Target="../media/image37.png"/><Relationship Id="rId4" Type="http://schemas.openxmlformats.org/officeDocument/2006/relationships/image" Target="../media/image36.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dailypost.co.uk/authors/hywel-trewyn/"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s://www.google.co.uk/url?sa=i&amp;rct=j&amp;q=&amp;esrc=s&amp;frm=1&amp;source=images&amp;cd=&amp;cad=rja&amp;docid=fV_jys2SHbVPsM&amp;tbnid=jafA-dSpimASlM:&amp;ved=0CAUQjRw&amp;url=https://wiki.ucl.ac.uk/display/ELearningStudentSupport/Turnitin&amp;ei=S2g4UZKdOYnP0QW-wICgCA&amp;bvm=bv.43287494,d.ZWU&amp;psig=AFQjCNG5V6HLrYMxS9KKbUlBBdULZsMNkA&amp;ust=1362737608701385"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50.png"/></Relationships>
</file>

<file path=ppt/slides/_rels/slide6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6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hyperlink" Target="https://researchguides.ben.edu/source-evaluation" TargetMode="Externa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4.xml"/><Relationship Id="rId1" Type="http://schemas.openxmlformats.org/officeDocument/2006/relationships/slideLayout" Target="../slideLayouts/slideLayout4.xml"/><Relationship Id="rId5" Type="http://schemas.openxmlformats.org/officeDocument/2006/relationships/image" Target="../media/image60.png"/><Relationship Id="rId4" Type="http://schemas.openxmlformats.org/officeDocument/2006/relationships/image" Target="../media/image59.png"/></Relationships>
</file>

<file path=ppt/slides/_rels/slide7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8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68.png"/></Relationships>
</file>

<file path=ppt/slides/_rels/slide8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3.xml"/><Relationship Id="rId1" Type="http://schemas.openxmlformats.org/officeDocument/2006/relationships/slideLayout" Target="../slideLayouts/slideLayout4.xml"/><Relationship Id="rId5" Type="http://schemas.openxmlformats.org/officeDocument/2006/relationships/image" Target="../media/image71.png"/><Relationship Id="rId4" Type="http://schemas.openxmlformats.org/officeDocument/2006/relationships/image" Target="../media/image70.png"/></Relationships>
</file>

<file path=ppt/slides/_rels/slide89.xml.rels><?xml version="1.0" encoding="UTF-8" standalone="yes"?>
<Relationships xmlns="http://schemas.openxmlformats.org/package/2006/relationships"><Relationship Id="rId3" Type="http://schemas.openxmlformats.org/officeDocument/2006/relationships/image" Target="../media/image72.gif"/><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9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0.xml"/><Relationship Id="rId1" Type="http://schemas.openxmlformats.org/officeDocument/2006/relationships/slideLayout" Target="../slideLayouts/slideLayout14.xml"/><Relationship Id="rId4" Type="http://schemas.openxmlformats.org/officeDocument/2006/relationships/image" Target="../media/image78.png"/></Relationships>
</file>

<file path=ppt/slides/_rels/slide9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9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9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10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3" Type="http://schemas.openxmlformats.org/officeDocument/2006/relationships/image" Target="../media/image89.gif"/><Relationship Id="rId2" Type="http://schemas.openxmlformats.org/officeDocument/2006/relationships/notesSlide" Target="../notesSlides/notesSlide60.xml"/><Relationship Id="rId1" Type="http://schemas.openxmlformats.org/officeDocument/2006/relationships/slideLayout" Target="../slideLayouts/slideLayout14.xml"/></Relationships>
</file>

<file path=ppt/slides/_rels/slide10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11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63.xml"/><Relationship Id="rId1" Type="http://schemas.openxmlformats.org/officeDocument/2006/relationships/slideLayout" Target="../slideLayouts/slideLayout2.xml"/><Relationship Id="rId5" Type="http://schemas.openxmlformats.org/officeDocument/2006/relationships/image" Target="../media/image95.png"/><Relationship Id="rId4" Type="http://schemas.openxmlformats.org/officeDocument/2006/relationships/image" Target="../media/image94.png"/></Relationships>
</file>

<file path=ppt/slides/_rels/slide111.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11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65.xml"/><Relationship Id="rId1" Type="http://schemas.openxmlformats.org/officeDocument/2006/relationships/slideLayout" Target="../slideLayouts/slideLayout1.xml"/></Relationships>
</file>

<file path=ppt/slides/_rels/slide11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66.xml"/><Relationship Id="rId1" Type="http://schemas.openxmlformats.org/officeDocument/2006/relationships/slideLayout" Target="../slideLayouts/slideLayout4.xml"/><Relationship Id="rId4" Type="http://schemas.openxmlformats.org/officeDocument/2006/relationships/image" Target="../media/image99.png"/></Relationships>
</file>

<file path=ppt/slides/_rels/slide11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68.xml"/><Relationship Id="rId1" Type="http://schemas.openxmlformats.org/officeDocument/2006/relationships/slideLayout" Target="../slideLayouts/slideLayout4.xml"/><Relationship Id="rId4" Type="http://schemas.openxmlformats.org/officeDocument/2006/relationships/image" Target="../media/image102.png"/></Relationships>
</file>

<file path=ppt/slides/_rels/slide116.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69.xml"/><Relationship Id="rId1" Type="http://schemas.openxmlformats.org/officeDocument/2006/relationships/slideLayout" Target="../slideLayouts/slideLayout2.xml"/><Relationship Id="rId5" Type="http://schemas.openxmlformats.org/officeDocument/2006/relationships/image" Target="../media/image105.png"/><Relationship Id="rId4" Type="http://schemas.openxmlformats.org/officeDocument/2006/relationships/image" Target="../media/image104.png"/></Relationships>
</file>

<file path=ppt/slides/_rels/slide11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70.xml"/><Relationship Id="rId1" Type="http://schemas.openxmlformats.org/officeDocument/2006/relationships/slideLayout" Target="../slideLayouts/slideLayout2.xml"/><Relationship Id="rId4" Type="http://schemas.openxmlformats.org/officeDocument/2006/relationships/image" Target="../media/image107.png"/></Relationships>
</file>

<file path=ppt/slides/_rels/slide11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71.xml"/><Relationship Id="rId1" Type="http://schemas.openxmlformats.org/officeDocument/2006/relationships/slideLayout" Target="../slideLayouts/slideLayout16.xml"/></Relationships>
</file>

<file path=ppt/slides/_rels/slide119.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4.xml"/></Relationships>
</file>

<file path=ppt/slides/_rels/slide12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72.xml"/><Relationship Id="rId1" Type="http://schemas.openxmlformats.org/officeDocument/2006/relationships/slideLayout" Target="../slideLayouts/slideLayout14.xml"/></Relationships>
</file>

<file path=ppt/slides/_rels/slide12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73.xml"/><Relationship Id="rId1" Type="http://schemas.openxmlformats.org/officeDocument/2006/relationships/slideLayout" Target="../slideLayouts/slideLayout1.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hyperlink" Target="http://www.feynman.com/science/the-challenger-disaster/#targetText=Feynman%20was%20always%20the%20inquisitive,had%20to%20have%20the%20facts.&amp;targetText=NASA%20officials%20said%20that%20the,closer%20to%201%20in%20100" TargetMode="External"/><Relationship Id="rId2" Type="http://schemas.openxmlformats.org/officeDocument/2006/relationships/hyperlink" Target="https://www.youtube.com/watch?v=DT7Yx5kxYco" TargetMode="External"/><Relationship Id="rId1" Type="http://schemas.openxmlformats.org/officeDocument/2006/relationships/slideLayout" Target="../slideLayouts/slideLayout18.xml"/><Relationship Id="rId4" Type="http://schemas.openxmlformats.org/officeDocument/2006/relationships/image" Target="../media/image114.png"/></Relationships>
</file>

<file path=ppt/slides/_rels/slide131.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81.xml"/><Relationship Id="rId1" Type="http://schemas.openxmlformats.org/officeDocument/2006/relationships/slideLayout" Target="../slideLayouts/slideLayout1.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84.xml"/><Relationship Id="rId1" Type="http://schemas.openxmlformats.org/officeDocument/2006/relationships/slideLayout" Target="../slideLayouts/slideLayout2.xml"/><Relationship Id="rId5" Type="http://schemas.openxmlformats.org/officeDocument/2006/relationships/image" Target="../media/image118.png"/><Relationship Id="rId4" Type="http://schemas.openxmlformats.org/officeDocument/2006/relationships/image" Target="../media/image117.png"/></Relationships>
</file>

<file path=ppt/slides/_rels/slide135.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87.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21.wmf"/><Relationship Id="rId4" Type="http://schemas.openxmlformats.org/officeDocument/2006/relationships/oleObject" Target="../embeddings/oleObject1.bin"/></Relationships>
</file>

<file path=ppt/slides/_rels/slide138.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89.xml"/><Relationship Id="rId1" Type="http://schemas.openxmlformats.org/officeDocument/2006/relationships/slideLayout" Target="../slideLayouts/slideLayout2.xml"/><Relationship Id="rId5" Type="http://schemas.openxmlformats.org/officeDocument/2006/relationships/image" Target="../media/image124.png"/><Relationship Id="rId4" Type="http://schemas.openxmlformats.org/officeDocument/2006/relationships/image" Target="../media/image123.png"/></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92.xml"/><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95.xml"/><Relationship Id="rId1" Type="http://schemas.openxmlformats.org/officeDocument/2006/relationships/slideLayout" Target="../slideLayouts/slideLayout2.xml"/><Relationship Id="rId4" Type="http://schemas.openxmlformats.org/officeDocument/2006/relationships/image" Target="../media/image129.png"/></Relationships>
</file>

<file path=ppt/slides/_rels/slide146.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hyperlink" Target="Taxonomy%20of%20models.docx" TargetMode="Externa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8.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openxmlformats.org/officeDocument/2006/relationships/image" Target="../media/image138.png"/><Relationship Id="rId2" Type="http://schemas.openxmlformats.org/officeDocument/2006/relationships/image" Target="../media/image137.png"/><Relationship Id="rId1" Type="http://schemas.openxmlformats.org/officeDocument/2006/relationships/slideLayout" Target="../slideLayouts/slideLayout2.xml"/><Relationship Id="rId4" Type="http://schemas.openxmlformats.org/officeDocument/2006/relationships/image" Target="../media/image139.png"/></Relationships>
</file>

<file path=ppt/slides/_rels/slide155.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96.xml"/><Relationship Id="rId1" Type="http://schemas.openxmlformats.org/officeDocument/2006/relationships/slideLayout" Target="../slideLayouts/slideLayout1.xml"/></Relationships>
</file>

<file path=ppt/slides/_rels/slide160.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notesSlide" Target="../notesSlides/notesSlide97.xml"/><Relationship Id="rId1" Type="http://schemas.openxmlformats.org/officeDocument/2006/relationships/slideLayout" Target="../slideLayouts/slideLayout4.xml"/><Relationship Id="rId4" Type="http://schemas.openxmlformats.org/officeDocument/2006/relationships/image" Target="../media/image146.png"/></Relationships>
</file>

<file path=ppt/slides/_rels/slide161.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98.xml"/><Relationship Id="rId1" Type="http://schemas.openxmlformats.org/officeDocument/2006/relationships/slideLayout" Target="../slideLayouts/slideLayout14.xml"/></Relationships>
</file>

<file path=ppt/slides/_rels/slide162.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99.xml"/><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image" Target="../media/image152.gif"/><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image" Target="../media/image153.png"/><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image" Target="../media/image155.jpe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103.xml"/><Relationship Id="rId1" Type="http://schemas.openxmlformats.org/officeDocument/2006/relationships/slideLayout" Target="../slideLayouts/slideLayout1.xml"/></Relationships>
</file>

<file path=ppt/slides/_rels/slide171.xml.rels><?xml version="1.0" encoding="UTF-8" standalone="yes"?>
<Relationships xmlns="http://schemas.openxmlformats.org/package/2006/relationships"><Relationship Id="rId3" Type="http://schemas.openxmlformats.org/officeDocument/2006/relationships/hyperlink" Target="https://www.youtube.com/watch?v=9zzTy_0euvc" TargetMode="External"/><Relationship Id="rId2" Type="http://schemas.openxmlformats.org/officeDocument/2006/relationships/notesSlide" Target="../notesSlides/notesSlide104.xml"/><Relationship Id="rId1" Type="http://schemas.openxmlformats.org/officeDocument/2006/relationships/slideLayout" Target="../slideLayouts/slideLayout1.xml"/><Relationship Id="rId4" Type="http://schemas.openxmlformats.org/officeDocument/2006/relationships/image" Target="../media/image158.png"/></Relationships>
</file>

<file path=ppt/slides/_rels/slide172.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notesSlide" Target="../notesSlides/notesSlide105.xml"/><Relationship Id="rId1" Type="http://schemas.openxmlformats.org/officeDocument/2006/relationships/slideLayout" Target="../slideLayouts/slideLayout1.xml"/></Relationships>
</file>

<file path=ppt/slides/_rels/slide174.xml.rels><?xml version="1.0" encoding="UTF-8" standalone="yes"?>
<Relationships xmlns="http://schemas.openxmlformats.org/package/2006/relationships"><Relationship Id="rId3" Type="http://schemas.openxmlformats.org/officeDocument/2006/relationships/image" Target="../media/image161.jpeg"/><Relationship Id="rId2" Type="http://schemas.openxmlformats.org/officeDocument/2006/relationships/notesSlide" Target="../notesSlides/notesSlide106.xml"/><Relationship Id="rId1" Type="http://schemas.openxmlformats.org/officeDocument/2006/relationships/slideLayout" Target="../slideLayouts/slideLayout17.xml"/></Relationships>
</file>

<file path=ppt/slides/_rels/slide175.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107.xml"/><Relationship Id="rId1" Type="http://schemas.openxmlformats.org/officeDocument/2006/relationships/slideLayout" Target="../slideLayouts/slideLayout14.xml"/><Relationship Id="rId4" Type="http://schemas.openxmlformats.org/officeDocument/2006/relationships/image" Target="../media/image130.png"/></Relationships>
</file>

<file path=ppt/slides/_rels/slide176.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notesSlide" Target="../notesSlides/notesSlide108.xml"/><Relationship Id="rId1" Type="http://schemas.openxmlformats.org/officeDocument/2006/relationships/slideLayout" Target="../slideLayouts/slideLayout4.xml"/></Relationships>
</file>

<file path=ppt/slides/_rels/slide177.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notesSlide" Target="../notesSlides/notesSlide109.xml"/><Relationship Id="rId1" Type="http://schemas.openxmlformats.org/officeDocument/2006/relationships/slideLayout" Target="../slideLayouts/slideLayout14.xml"/></Relationships>
</file>

<file path=ppt/slides/_rels/slide178.xml.rels><?xml version="1.0" encoding="UTF-8" standalone="yes"?>
<Relationships xmlns="http://schemas.openxmlformats.org/package/2006/relationships"><Relationship Id="rId3" Type="http://schemas.openxmlformats.org/officeDocument/2006/relationships/image" Target="../media/image165.png"/><Relationship Id="rId2" Type="http://schemas.openxmlformats.org/officeDocument/2006/relationships/notesSlide" Target="../notesSlides/notesSlide11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p:txBody>
          <a:bodyPr>
            <a:normAutofit fontScale="90000"/>
          </a:bodyPr>
          <a:lstStyle/>
          <a:p>
            <a:pPr eaLnBrk="1" hangingPunct="1"/>
            <a:r>
              <a:rPr lang="en-US" b="1"/>
              <a:t>Postgraduate Research Methods Module</a:t>
            </a:r>
          </a:p>
        </p:txBody>
      </p:sp>
      <p:sp>
        <p:nvSpPr>
          <p:cNvPr id="172035" name="Rectangle 3"/>
          <p:cNvSpPr>
            <a:spLocks noGrp="1" noChangeArrowheads="1"/>
          </p:cNvSpPr>
          <p:nvPr>
            <p:ph idx="1"/>
          </p:nvPr>
        </p:nvSpPr>
        <p:spPr>
          <a:xfrm>
            <a:off x="5476" y="2852936"/>
            <a:ext cx="3276600" cy="4114800"/>
          </a:xfrm>
        </p:spPr>
        <p:txBody>
          <a:bodyPr>
            <a:normAutofit/>
          </a:bodyPr>
          <a:lstStyle/>
          <a:p>
            <a:pPr eaLnBrk="1" hangingPunct="1"/>
            <a:r>
              <a:rPr lang="en-GB" dirty="0"/>
              <a:t>Introduction</a:t>
            </a:r>
          </a:p>
          <a:p>
            <a:pPr eaLnBrk="1" hangingPunct="1"/>
            <a:r>
              <a:rPr lang="en-GB" dirty="0"/>
              <a:t>Assessment and module format</a:t>
            </a:r>
          </a:p>
          <a:p>
            <a:pPr eaLnBrk="1" hangingPunct="1"/>
            <a:r>
              <a:rPr lang="en-GB" dirty="0" smtClean="0">
                <a:hlinkClick r:id="rId3"/>
              </a:rPr>
              <a:t>module descriptor 2021</a:t>
            </a:r>
            <a:endParaRPr lang="en-GB" dirty="0"/>
          </a:p>
          <a:p>
            <a:pPr eaLnBrk="1" hangingPunct="1"/>
            <a:r>
              <a:rPr lang="en-GB" dirty="0"/>
              <a:t>Timetable</a:t>
            </a:r>
          </a:p>
          <a:p>
            <a:pPr eaLnBrk="1" hangingPunct="1">
              <a:buFont typeface="Wingdings" pitchFamily="2" charset="2"/>
              <a:buNone/>
            </a:pPr>
            <a:endParaRPr lang="en-GB" dirty="0"/>
          </a:p>
        </p:txBody>
      </p:sp>
      <p:sp>
        <p:nvSpPr>
          <p:cNvPr id="32770" name="Footer Placeholder 4"/>
          <p:cNvSpPr>
            <a:spLocks noGrp="1"/>
          </p:cNvSpPr>
          <p:nvPr>
            <p:ph type="ftr" sz="quarter" idx="11"/>
          </p:nvPr>
        </p:nvSpPr>
        <p:spPr>
          <a:noFill/>
        </p:spPr>
        <p:txBody>
          <a:bodyPr/>
          <a:lstStyle/>
          <a:p>
            <a:r>
              <a:rPr lang="en-GB" smtClean="0"/>
              <a:t>CH2021 postgraduate</a:t>
            </a:r>
            <a:endParaRPr lang="en-GB" dirty="0"/>
          </a:p>
        </p:txBody>
      </p:sp>
      <p:sp>
        <p:nvSpPr>
          <p:cNvPr id="32771" name="Slide Number Placeholder 5"/>
          <p:cNvSpPr>
            <a:spLocks noGrp="1"/>
          </p:cNvSpPr>
          <p:nvPr>
            <p:ph type="sldNum" sz="quarter" idx="12"/>
          </p:nvPr>
        </p:nvSpPr>
        <p:spPr>
          <a:noFill/>
        </p:spPr>
        <p:txBody>
          <a:bodyPr/>
          <a:lstStyle/>
          <a:p>
            <a:fld id="{A41EAED9-C9EC-4F23-B1E7-7D2EA273198B}" type="slidenum">
              <a:rPr lang="en-GB" smtClean="0"/>
              <a:pPr/>
              <a:t>1</a:t>
            </a:fld>
            <a:endParaRPr lang="en-GB"/>
          </a:p>
        </p:txBody>
      </p:sp>
      <p:pic>
        <p:nvPicPr>
          <p:cNvPr id="71682" name="Picture 2" descr="http://www.bradwayresearch.com/wp-content/uploads/wppa/1.jpg"/>
          <p:cNvPicPr>
            <a:picLocks noChangeAspect="1" noChangeArrowheads="1"/>
          </p:cNvPicPr>
          <p:nvPr/>
        </p:nvPicPr>
        <p:blipFill>
          <a:blip r:embed="rId4" cstate="print"/>
          <a:srcRect/>
          <a:stretch>
            <a:fillRect/>
          </a:stretch>
        </p:blipFill>
        <p:spPr bwMode="auto">
          <a:xfrm>
            <a:off x="3419872" y="2996952"/>
            <a:ext cx="4770990" cy="3168352"/>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research?</a:t>
            </a:r>
          </a:p>
        </p:txBody>
      </p:sp>
      <p:sp>
        <p:nvSpPr>
          <p:cNvPr id="3" name="Content Placeholder 2"/>
          <p:cNvSpPr>
            <a:spLocks noGrp="1"/>
          </p:cNvSpPr>
          <p:nvPr>
            <p:ph idx="1"/>
          </p:nvPr>
        </p:nvSpPr>
        <p:spPr>
          <a:xfrm>
            <a:off x="5437238" y="1844824"/>
            <a:ext cx="3600399" cy="4114800"/>
          </a:xfrm>
        </p:spPr>
        <p:txBody>
          <a:bodyPr>
            <a:normAutofit lnSpcReduction="10000"/>
          </a:bodyPr>
          <a:lstStyle/>
          <a:p>
            <a:r>
              <a:rPr lang="en-GB"/>
              <a:t>On the flipcharts answer the following:</a:t>
            </a:r>
          </a:p>
          <a:p>
            <a:pPr lvl="1"/>
            <a:r>
              <a:rPr lang="en-GB">
                <a:solidFill>
                  <a:schemeClr val="accent2">
                    <a:lumMod val="40000"/>
                    <a:lumOff val="60000"/>
                  </a:schemeClr>
                </a:solidFill>
              </a:rPr>
              <a:t>What do think is required in good research?</a:t>
            </a:r>
          </a:p>
          <a:p>
            <a:pPr lvl="1"/>
            <a:r>
              <a:rPr lang="en-GB">
                <a:solidFill>
                  <a:schemeClr val="accent2">
                    <a:lumMod val="40000"/>
                    <a:lumOff val="60000"/>
                  </a:schemeClr>
                </a:solidFill>
              </a:rPr>
              <a:t>What do you think is required in a good dissertation?</a:t>
            </a:r>
          </a:p>
          <a:p>
            <a:endParaRPr lang="en-GB"/>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2</a:t>
            </a:fld>
            <a:endParaRPr lang="en-GB"/>
          </a:p>
        </p:txBody>
      </p:sp>
      <p:pic>
        <p:nvPicPr>
          <p:cNvPr id="349186" name="Picture 2" descr="http://studyingeconomics.ac.uk/uploads/images/Dissertation2.jpg"/>
          <p:cNvPicPr>
            <a:picLocks noChangeAspect="1" noChangeArrowheads="1"/>
          </p:cNvPicPr>
          <p:nvPr/>
        </p:nvPicPr>
        <p:blipFill>
          <a:blip r:embed="rId2"/>
          <a:srcRect/>
          <a:stretch>
            <a:fillRect/>
          </a:stretch>
        </p:blipFill>
        <p:spPr bwMode="auto">
          <a:xfrm>
            <a:off x="251520" y="2348880"/>
            <a:ext cx="5257726" cy="3312368"/>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Good Research</a:t>
            </a:r>
          </a:p>
        </p:txBody>
      </p:sp>
      <p:sp>
        <p:nvSpPr>
          <p:cNvPr id="3" name="Content Placeholder 2"/>
          <p:cNvSpPr>
            <a:spLocks noGrp="1"/>
          </p:cNvSpPr>
          <p:nvPr>
            <p:ph idx="1"/>
          </p:nvPr>
        </p:nvSpPr>
        <p:spPr>
          <a:xfrm>
            <a:off x="1187624" y="5805264"/>
            <a:ext cx="7313612" cy="496789"/>
          </a:xfrm>
        </p:spPr>
        <p:txBody>
          <a:bodyPr>
            <a:normAutofit fontScale="85000" lnSpcReduction="20000"/>
          </a:bodyPr>
          <a:lstStyle/>
          <a:p>
            <a:r>
              <a:rPr lang="en-GB" sz="1800">
                <a:latin typeface="Calibri" pitchFamily="34" charset="0"/>
                <a:cs typeface="Calibri" pitchFamily="34" charset="0"/>
              </a:rPr>
              <a:t>Adapted from Doran (1981), Meyer (2003) Applied to performance indicators in management but also relevant to good research.</a:t>
            </a:r>
          </a:p>
          <a:p>
            <a:endParaRPr lang="en-GB"/>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3</a:t>
            </a:fld>
            <a:endParaRPr lang="en-GB"/>
          </a:p>
        </p:txBody>
      </p:sp>
      <p:graphicFrame>
        <p:nvGraphicFramePr>
          <p:cNvPr id="6" name="Table 5"/>
          <p:cNvGraphicFramePr>
            <a:graphicFrameLocks noGrp="1"/>
          </p:cNvGraphicFramePr>
          <p:nvPr/>
        </p:nvGraphicFramePr>
        <p:xfrm>
          <a:off x="1115616" y="1700810"/>
          <a:ext cx="7416824" cy="3888432"/>
        </p:xfrm>
        <a:graphic>
          <a:graphicData uri="http://schemas.openxmlformats.org/drawingml/2006/table">
            <a:tbl>
              <a:tblPr/>
              <a:tblGrid>
                <a:gridCol w="655440">
                  <a:extLst>
                    <a:ext uri="{9D8B030D-6E8A-4147-A177-3AD203B41FA5}">
                      <a16:colId xmlns:a16="http://schemas.microsoft.com/office/drawing/2014/main" val="20000"/>
                    </a:ext>
                  </a:extLst>
                </a:gridCol>
                <a:gridCol w="2731669">
                  <a:extLst>
                    <a:ext uri="{9D8B030D-6E8A-4147-A177-3AD203B41FA5}">
                      <a16:colId xmlns:a16="http://schemas.microsoft.com/office/drawing/2014/main" val="20001"/>
                    </a:ext>
                  </a:extLst>
                </a:gridCol>
                <a:gridCol w="4029715">
                  <a:extLst>
                    <a:ext uri="{9D8B030D-6E8A-4147-A177-3AD203B41FA5}">
                      <a16:colId xmlns:a16="http://schemas.microsoft.com/office/drawing/2014/main" val="20002"/>
                    </a:ext>
                  </a:extLst>
                </a:gridCol>
              </a:tblGrid>
              <a:tr h="388843">
                <a:tc>
                  <a:txBody>
                    <a:bodyPr/>
                    <a:lstStyle/>
                    <a:p>
                      <a:pPr algn="ctr">
                        <a:lnSpc>
                          <a:spcPct val="115000"/>
                        </a:lnSpc>
                        <a:spcAft>
                          <a:spcPts val="0"/>
                        </a:spcAft>
                      </a:pPr>
                      <a:r>
                        <a:rPr lang="en-GB" sz="2000" b="1">
                          <a:solidFill>
                            <a:schemeClr val="tx1"/>
                          </a:solidFill>
                          <a:latin typeface="Calibri"/>
                          <a:ea typeface="Calibri"/>
                          <a:cs typeface="Times New Roman"/>
                        </a:rPr>
                        <a:t>S</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SPECIFIC</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Significant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M</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MEASURABLE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Manageable, Meaningful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1"/>
                  </a:ext>
                </a:extLst>
              </a:tr>
              <a:tr h="777687">
                <a:tc>
                  <a:txBody>
                    <a:bodyPr/>
                    <a:lstStyle/>
                    <a:p>
                      <a:pPr algn="ctr">
                        <a:lnSpc>
                          <a:spcPct val="115000"/>
                        </a:lnSpc>
                        <a:spcAft>
                          <a:spcPts val="0"/>
                        </a:spcAft>
                      </a:pPr>
                      <a:r>
                        <a:rPr lang="en-GB" sz="2000" b="1">
                          <a:solidFill>
                            <a:schemeClr val="tx1"/>
                          </a:solidFill>
                          <a:latin typeface="Calibri"/>
                          <a:ea typeface="Calibri"/>
                          <a:cs typeface="Times New Roman"/>
                        </a:rPr>
                        <a:t>A</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ACHIEVABLE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Attainable, ambitious, appropriate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77687">
                <a:tc>
                  <a:txBody>
                    <a:bodyPr/>
                    <a:lstStyle/>
                    <a:p>
                      <a:pPr algn="ctr">
                        <a:lnSpc>
                          <a:spcPct val="115000"/>
                        </a:lnSpc>
                        <a:spcAft>
                          <a:spcPts val="0"/>
                        </a:spcAft>
                      </a:pPr>
                      <a:r>
                        <a:rPr lang="en-GB" sz="2000" b="1">
                          <a:solidFill>
                            <a:schemeClr val="tx1"/>
                          </a:solidFill>
                          <a:latin typeface="Calibri"/>
                          <a:ea typeface="Calibri"/>
                          <a:cs typeface="Times New Roman"/>
                        </a:rPr>
                        <a:t>R</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RELIABLE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Relevant, Result based, realistic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3"/>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T</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TIMELY</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Time management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E</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EVALUATIVE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Enjoyable, engaging, ethical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5"/>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R</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REALISTIC</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Rewarding. replicable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S</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SATISFACTORY</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Strategic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7"/>
                  </a:ext>
                </a:extLst>
              </a:tr>
            </a:tbl>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6357214"/>
              </p:ext>
            </p:extLst>
          </p:nvPr>
        </p:nvGraphicFramePr>
        <p:xfrm>
          <a:off x="539552" y="24824"/>
          <a:ext cx="8604447" cy="6694134"/>
        </p:xfrm>
        <a:graphic>
          <a:graphicData uri="http://schemas.openxmlformats.org/drawingml/2006/table">
            <a:tbl>
              <a:tblPr/>
              <a:tblGrid>
                <a:gridCol w="5864382">
                  <a:extLst>
                    <a:ext uri="{9D8B030D-6E8A-4147-A177-3AD203B41FA5}">
                      <a16:colId xmlns:a16="http://schemas.microsoft.com/office/drawing/2014/main" val="20000"/>
                    </a:ext>
                  </a:extLst>
                </a:gridCol>
                <a:gridCol w="1353119">
                  <a:extLst>
                    <a:ext uri="{9D8B030D-6E8A-4147-A177-3AD203B41FA5}">
                      <a16:colId xmlns:a16="http://schemas.microsoft.com/office/drawing/2014/main" val="20001"/>
                    </a:ext>
                  </a:extLst>
                </a:gridCol>
                <a:gridCol w="1386946">
                  <a:extLst>
                    <a:ext uri="{9D8B030D-6E8A-4147-A177-3AD203B41FA5}">
                      <a16:colId xmlns:a16="http://schemas.microsoft.com/office/drawing/2014/main" val="20002"/>
                    </a:ext>
                  </a:extLst>
                </a:gridCol>
              </a:tblGrid>
              <a:tr h="0">
                <a:tc>
                  <a:txBody>
                    <a:bodyPr/>
                    <a:lstStyle/>
                    <a:p>
                      <a:pPr algn="ctr">
                        <a:spcAft>
                          <a:spcPts val="600"/>
                        </a:spcAft>
                      </a:pPr>
                      <a:r>
                        <a:rPr lang="en-GB" sz="1400" b="1">
                          <a:latin typeface="Calibri"/>
                          <a:ea typeface="Times New Roman"/>
                          <a:cs typeface="Times New Roman"/>
                        </a:rPr>
                        <a:t>Indicative Assessment Criteria</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Possible</a:t>
                      </a:r>
                      <a:endParaRPr lang="en-GB" sz="1400">
                        <a:latin typeface="Times New Roman"/>
                        <a:ea typeface="Times New Roman"/>
                        <a:cs typeface="Times New Roman"/>
                      </a:endParaRPr>
                    </a:p>
                    <a:p>
                      <a:pPr algn="ctr">
                        <a:spcAft>
                          <a:spcPts val="600"/>
                        </a:spcAft>
                      </a:pPr>
                      <a:r>
                        <a:rPr lang="en-GB" sz="1400" b="1">
                          <a:latin typeface="Calibri"/>
                          <a:ea typeface="Times New Roman"/>
                          <a:cs typeface="Times New Roman"/>
                        </a:rPr>
                        <a:t>%</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Total</a:t>
                      </a:r>
                      <a:endParaRPr lang="en-GB" sz="1400">
                        <a:latin typeface="Times New Roman"/>
                        <a:ea typeface="Times New Roman"/>
                        <a:cs typeface="Times New Roman"/>
                      </a:endParaRPr>
                    </a:p>
                    <a:p>
                      <a:pPr algn="ctr">
                        <a:spcAft>
                          <a:spcPts val="600"/>
                        </a:spcAft>
                      </a:pPr>
                      <a:r>
                        <a:rPr lang="en-GB" sz="1400" b="1">
                          <a:latin typeface="Calibri"/>
                          <a:ea typeface="Times New Roman"/>
                          <a:cs typeface="Times New Roman"/>
                        </a:rPr>
                        <a:t> %</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Research Proposal</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Formative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67654">
                <a:tc>
                  <a:txBody>
                    <a:bodyPr/>
                    <a:lstStyle/>
                    <a:p>
                      <a:pPr>
                        <a:spcAft>
                          <a:spcPts val="600"/>
                        </a:spcAft>
                      </a:pPr>
                      <a:r>
                        <a:rPr lang="en-GB" sz="1400" b="1">
                          <a:latin typeface="Calibri"/>
                          <a:ea typeface="Times New Roman"/>
                          <a:cs typeface="Times New Roman"/>
                        </a:rPr>
                        <a:t>Interim Progress Report (Date negotiated with supervisor normally after initial, literature review and data collection.)</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Formative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Final Viva</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Summative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398112">
                <a:tc>
                  <a:txBody>
                    <a:bodyPr/>
                    <a:lstStyle/>
                    <a:p>
                      <a:pPr>
                        <a:spcAft>
                          <a:spcPts val="600"/>
                        </a:spcAft>
                      </a:pPr>
                      <a:endParaRPr lang="en-GB" sz="1400">
                        <a:latin typeface="Calibri"/>
                        <a:ea typeface="Times New Roman"/>
                        <a:cs typeface="Times New Roman"/>
                      </a:endParaRPr>
                    </a:p>
                    <a:p>
                      <a:pPr>
                        <a:spcAft>
                          <a:spcPts val="600"/>
                        </a:spcAft>
                      </a:pPr>
                      <a:r>
                        <a:rPr lang="en-GB" sz="1400">
                          <a:latin typeface="Calibri"/>
                          <a:ea typeface="Times New Roman"/>
                          <a:cs typeface="Times New Roman"/>
                        </a:rPr>
                        <a:t>(</a:t>
                      </a:r>
                      <a:r>
                        <a:rPr lang="en-GB" sz="1400" err="1">
                          <a:latin typeface="Calibri"/>
                          <a:ea typeface="Times New Roman"/>
                          <a:cs typeface="Times New Roman"/>
                        </a:rPr>
                        <a:t>i</a:t>
                      </a:r>
                      <a:r>
                        <a:rPr lang="en-GB" sz="1400">
                          <a:latin typeface="Calibri"/>
                          <a:ea typeface="Times New Roman"/>
                          <a:cs typeface="Times New Roman"/>
                        </a:rPr>
                        <a:t>)     Structure</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    Clarity of presentation</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    Use of visual aids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(iv)   Coherence of the critique / defence</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    Response to questioning</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8</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6</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20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Dissertation</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Summative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881669">
                <a:tc>
                  <a:txBody>
                    <a:bodyPr/>
                    <a:lstStyle/>
                    <a:p>
                      <a:pPr>
                        <a:spcAft>
                          <a:spcPts val="600"/>
                        </a:spcAft>
                      </a:pPr>
                      <a:endParaRPr lang="en-GB" sz="1400">
                        <a:latin typeface="Calibri"/>
                        <a:ea typeface="Times New Roman"/>
                        <a:cs typeface="Times New Roman"/>
                      </a:endParaRPr>
                    </a:p>
                    <a:p>
                      <a:pPr>
                        <a:spcAft>
                          <a:spcPts val="600"/>
                        </a:spcAft>
                      </a:pPr>
                      <a:r>
                        <a:rPr lang="en-GB" sz="1400">
                          <a:latin typeface="Calibri"/>
                          <a:ea typeface="Times New Roman"/>
                          <a:cs typeface="Times New Roman"/>
                        </a:rPr>
                        <a:t>(i)     Structure</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   Clarity of presentation</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(iii)  Justification</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(iv)  Quality of results/solutions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   Analysis and Evaluation of the results/solutions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(vi)  Accuracy of the abstract and conclusions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(vii) Referencing</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30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80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189218">
                <a:tc>
                  <a:txBody>
                    <a:bodyPr/>
                    <a:lstStyle/>
                    <a:p>
                      <a:pP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Total</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100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11813421"/>
              </p:ext>
            </p:extLst>
          </p:nvPr>
        </p:nvGraphicFramePr>
        <p:xfrm>
          <a:off x="395536" y="116632"/>
          <a:ext cx="8496944" cy="6759519"/>
        </p:xfrm>
        <a:graphic>
          <a:graphicData uri="http://schemas.openxmlformats.org/drawingml/2006/table">
            <a:tbl>
              <a:tblPr/>
              <a:tblGrid>
                <a:gridCol w="2163883">
                  <a:extLst>
                    <a:ext uri="{9D8B030D-6E8A-4147-A177-3AD203B41FA5}">
                      <a16:colId xmlns:a16="http://schemas.microsoft.com/office/drawing/2014/main" val="20000"/>
                    </a:ext>
                  </a:extLst>
                </a:gridCol>
                <a:gridCol w="2751428">
                  <a:extLst>
                    <a:ext uri="{9D8B030D-6E8A-4147-A177-3AD203B41FA5}">
                      <a16:colId xmlns:a16="http://schemas.microsoft.com/office/drawing/2014/main" val="20001"/>
                    </a:ext>
                  </a:extLst>
                </a:gridCol>
                <a:gridCol w="3581633">
                  <a:extLst>
                    <a:ext uri="{9D8B030D-6E8A-4147-A177-3AD203B41FA5}">
                      <a16:colId xmlns:a16="http://schemas.microsoft.com/office/drawing/2014/main" val="20002"/>
                    </a:ext>
                  </a:extLst>
                </a:gridCol>
              </a:tblGrid>
              <a:tr h="408568">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GRADING:</a:t>
                      </a:r>
                      <a:endParaRPr lang="en-GB" sz="1100">
                        <a:solidFill>
                          <a:srgbClr val="FFFF00"/>
                        </a:solidFill>
                        <a:latin typeface="Times New Roman"/>
                        <a:ea typeface="Times New Roman"/>
                        <a:cs typeface="Times New Roman"/>
                      </a:endParaRPr>
                    </a:p>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CRITERIA</a:t>
                      </a:r>
                      <a:endParaRPr lang="en-GB" sz="1100">
                        <a:solidFill>
                          <a:srgbClr val="FFFF00"/>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M Pass</a:t>
                      </a:r>
                      <a:endParaRPr lang="en-GB" sz="1100">
                        <a:solidFill>
                          <a:srgbClr val="FFFF00"/>
                        </a:solidFill>
                        <a:latin typeface="Times New Roman"/>
                        <a:ea typeface="Times New Roman"/>
                        <a:cs typeface="Times New Roman"/>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50%</a:t>
                      </a:r>
                      <a:endParaRPr lang="en-GB" sz="1100">
                        <a:solidFill>
                          <a:srgbClr val="FFFF00"/>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M Merit/Distinction</a:t>
                      </a:r>
                      <a:endParaRPr lang="en-GB" sz="1100">
                        <a:solidFill>
                          <a:srgbClr val="FFFF00"/>
                        </a:solidFill>
                        <a:latin typeface="Times New Roman"/>
                        <a:ea typeface="Times New Roman"/>
                        <a:cs typeface="Times New Roman"/>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(Merit 60% plus /Distinction 70% plus)</a:t>
                      </a:r>
                      <a:endParaRPr lang="en-GB" sz="1100">
                        <a:solidFill>
                          <a:srgbClr val="FFFF00"/>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21419">
                <a:tc>
                  <a:txBody>
                    <a:bodyPr/>
                    <a:lstStyle/>
                    <a:p>
                      <a:pPr>
                        <a:spcAft>
                          <a:spcPts val="0"/>
                        </a:spcAft>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latin typeface="Calibri"/>
                          <a:ea typeface="Times New Roman"/>
                          <a:cs typeface="Times New Roman"/>
                        </a:rPr>
                        <a:t>INTRODUCTORY MATERIAL</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Consistent and logical introduction of the research and the significance of the hypotheses </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Set the research in a very coherent form and effectively show the significance of the hypotheses for the academic community</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12851">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chemeClr val="accent2">
                              <a:lumMod val="60000"/>
                              <a:lumOff val="40000"/>
                            </a:schemeClr>
                          </a:solidFill>
                          <a:latin typeface="Calibri"/>
                          <a:ea typeface="Times New Roman"/>
                          <a:cs typeface="Times New Roman"/>
                        </a:rPr>
                        <a:t>RESEARCH</a:t>
                      </a:r>
                      <a:endParaRPr lang="en-GB" sz="1100">
                        <a:solidFill>
                          <a:schemeClr val="accent2">
                            <a:lumMod val="60000"/>
                            <a:lumOff val="40000"/>
                          </a:schemeClr>
                        </a:solidFill>
                        <a:latin typeface="Times New Roman"/>
                        <a:ea typeface="Times New Roman"/>
                        <a:cs typeface="Times New Roman"/>
                      </a:endParaRPr>
                    </a:p>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chemeClr val="accent2">
                              <a:lumMod val="60000"/>
                              <a:lumOff val="40000"/>
                            </a:schemeClr>
                          </a:solidFill>
                          <a:latin typeface="Calibri"/>
                          <a:ea typeface="Times New Roman"/>
                          <a:cs typeface="Times New Roman"/>
                        </a:rPr>
                        <a:t>(methodology)</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Identification and application of current research into topic</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Wide-ranging use of appropriate and imaginative research methodology</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25703">
                <a:tc>
                  <a:txBody>
                    <a:bodyPr/>
                    <a:lstStyle/>
                    <a:p>
                      <a:pPr>
                        <a:spcAft>
                          <a:spcPts val="0"/>
                        </a:spcAft>
                      </a:pPr>
                      <a:r>
                        <a:rPr lang="en-GB" sz="1400" b="1">
                          <a:latin typeface="Calibri"/>
                          <a:ea typeface="Times New Roman"/>
                          <a:cs typeface="Times New Roman"/>
                        </a:rPr>
                        <a:t>CONCEPT DEVELOPMENT AND PLANNING</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Rational and logical understanding of issues and corresponding presentation.  Set clearly within a wider academic context.</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Comprehensive, logical, contemporary understanding leading to  insights and clear critical thinking of the literature in the context of the research</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021419">
                <a:tc>
                  <a:txBody>
                    <a:bodyPr/>
                    <a:lstStyle/>
                    <a:p>
                      <a:pPr>
                        <a:spcAft>
                          <a:spcPts val="0"/>
                        </a:spcAft>
                      </a:pPr>
                      <a:r>
                        <a:rPr lang="en-GB" sz="1400" b="1">
                          <a:solidFill>
                            <a:schemeClr val="accent2">
                              <a:lumMod val="60000"/>
                              <a:lumOff val="40000"/>
                            </a:schemeClr>
                          </a:solidFill>
                          <a:latin typeface="Calibri"/>
                          <a:ea typeface="Times New Roman"/>
                          <a:cs typeface="Times New Roman"/>
                        </a:rPr>
                        <a:t>ANALYSIS AND SYNTHESIS OF RESEARCH</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Application, analysis and evaluation of appropriate primary research to an appropriate standard</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Evaluation of research used to develop new concepts and contribute to the academic debate.  Should be of publishable quality.</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817135">
                <a:tc>
                  <a:txBody>
                    <a:bodyPr/>
                    <a:lstStyle/>
                    <a:p>
                      <a:pPr>
                        <a:spcAft>
                          <a:spcPts val="0"/>
                        </a:spcAft>
                      </a:pPr>
                      <a:r>
                        <a:rPr lang="en-GB" sz="1400" b="1">
                          <a:latin typeface="Calibri"/>
                          <a:ea typeface="Times New Roman"/>
                          <a:cs typeface="Times New Roman"/>
                        </a:rPr>
                        <a:t>REFERENCING</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Consistent use of referencing system.  Extensive use of Journal articles</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Consistent and accurate use of an appropriate referencing system and quality research literature</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634272">
                <a:tc>
                  <a:txBody>
                    <a:bodyPr/>
                    <a:lstStyle/>
                    <a:p>
                      <a:pPr>
                        <a:spcAft>
                          <a:spcPts val="0"/>
                        </a:spcAft>
                      </a:pPr>
                      <a:r>
                        <a:rPr lang="en-GB" sz="1400" b="1">
                          <a:solidFill>
                            <a:schemeClr val="accent2">
                              <a:lumMod val="60000"/>
                              <a:lumOff val="40000"/>
                            </a:schemeClr>
                          </a:solidFill>
                          <a:latin typeface="Calibri"/>
                          <a:ea typeface="Times New Roman"/>
                          <a:cs typeface="Times New Roman"/>
                        </a:rPr>
                        <a:t>VIVA VOCE</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Clearly structured and use visual aids appropriately.  Defend the research to a high academic standard and answer the questions with academic maturity</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Very coherently structured and effectively presented.  The defence should be a very high academic standard and the answering should demonstrate a clear awareness of the works contribution to the academic debate.</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88"/>
            <a:ext cx="7467600" cy="1143000"/>
          </a:xfrm>
        </p:spPr>
        <p:txBody>
          <a:bodyPr/>
          <a:lstStyle/>
          <a:p>
            <a:r>
              <a:rPr lang="en-GB"/>
              <a:t>Skills and Aptitude</a:t>
            </a:r>
          </a:p>
        </p:txBody>
      </p:sp>
      <p:sp>
        <p:nvSpPr>
          <p:cNvPr id="6" name="Content Placeholder 5"/>
          <p:cNvSpPr>
            <a:spLocks noGrp="1"/>
          </p:cNvSpPr>
          <p:nvPr>
            <p:ph sz="half" idx="1"/>
          </p:nvPr>
        </p:nvSpPr>
        <p:spPr>
          <a:xfrm rot="20832113">
            <a:off x="453110" y="3825432"/>
            <a:ext cx="3878487" cy="4525963"/>
          </a:xfrm>
        </p:spPr>
        <p:txBody>
          <a:bodyPr/>
          <a:lstStyle/>
          <a:p>
            <a:r>
              <a:rPr lang="en-GB"/>
              <a:t>Skills</a:t>
            </a:r>
          </a:p>
          <a:p>
            <a:r>
              <a:rPr lang="en-GB">
                <a:solidFill>
                  <a:srgbClr val="FFFF00"/>
                </a:solidFill>
              </a:rPr>
              <a:t>Communication</a:t>
            </a:r>
          </a:p>
          <a:p>
            <a:r>
              <a:rPr lang="en-GB">
                <a:solidFill>
                  <a:srgbClr val="FFFF00"/>
                </a:solidFill>
              </a:rPr>
              <a:t>Evaluation &amp; analysis</a:t>
            </a:r>
          </a:p>
          <a:p>
            <a:r>
              <a:rPr lang="en-GB">
                <a:solidFill>
                  <a:srgbClr val="FFFF00"/>
                </a:solidFill>
              </a:rPr>
              <a:t>IT</a:t>
            </a:r>
          </a:p>
          <a:p>
            <a:r>
              <a:rPr lang="en-GB">
                <a:solidFill>
                  <a:srgbClr val="FFFF00"/>
                </a:solidFill>
              </a:rPr>
              <a:t>Project management</a:t>
            </a:r>
          </a:p>
        </p:txBody>
      </p:sp>
      <p:sp>
        <p:nvSpPr>
          <p:cNvPr id="7" name="Content Placeholder 6"/>
          <p:cNvSpPr>
            <a:spLocks noGrp="1"/>
          </p:cNvSpPr>
          <p:nvPr>
            <p:ph sz="half" idx="2"/>
          </p:nvPr>
        </p:nvSpPr>
        <p:spPr>
          <a:xfrm rot="1352375">
            <a:off x="4860032" y="1556792"/>
            <a:ext cx="3657600" cy="4525963"/>
          </a:xfrm>
        </p:spPr>
        <p:txBody>
          <a:bodyPr/>
          <a:lstStyle/>
          <a:p>
            <a:r>
              <a:rPr lang="en-GB"/>
              <a:t>Aptitude</a:t>
            </a:r>
          </a:p>
          <a:p>
            <a:r>
              <a:rPr lang="en-GB">
                <a:solidFill>
                  <a:srgbClr val="FFFF00"/>
                </a:solidFill>
              </a:rPr>
              <a:t>Knowledge </a:t>
            </a:r>
          </a:p>
          <a:p>
            <a:r>
              <a:rPr lang="en-GB">
                <a:solidFill>
                  <a:srgbClr val="FFFF00"/>
                </a:solidFill>
              </a:rPr>
              <a:t>Comprehension</a:t>
            </a:r>
          </a:p>
          <a:p>
            <a:r>
              <a:rPr lang="en-GB">
                <a:solidFill>
                  <a:srgbClr val="FFFF00"/>
                </a:solidFill>
              </a:rPr>
              <a:t>Critical thinking</a:t>
            </a:r>
          </a:p>
          <a:p>
            <a:r>
              <a:rPr lang="en-GB">
                <a:solidFill>
                  <a:srgbClr val="FFFF00"/>
                </a:solidFill>
              </a:rPr>
              <a:t>Independent thinking</a:t>
            </a:r>
          </a:p>
          <a:p>
            <a:r>
              <a:rPr lang="en-GB">
                <a:solidFill>
                  <a:srgbClr val="FFFF00"/>
                </a:solidFill>
              </a:rPr>
              <a:t>Reflective</a:t>
            </a:r>
          </a:p>
          <a:p>
            <a:r>
              <a:rPr lang="en-GB">
                <a:solidFill>
                  <a:srgbClr val="FFFF00"/>
                </a:solidFill>
              </a:rPr>
              <a:t>New ideas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6</a:t>
            </a:fld>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773750">
            <a:off x="1088898" y="1816633"/>
            <a:ext cx="3783390" cy="17766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78719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7467600" cy="1143000"/>
          </a:xfrm>
        </p:spPr>
        <p:txBody>
          <a:bodyPr/>
          <a:lstStyle/>
          <a:p>
            <a:r>
              <a:rPr lang="en-GB"/>
              <a:t>Skills</a:t>
            </a:r>
          </a:p>
        </p:txBody>
      </p:sp>
      <p:sp>
        <p:nvSpPr>
          <p:cNvPr id="3" name="Content Placeholder 2"/>
          <p:cNvSpPr>
            <a:spLocks noGrp="1"/>
          </p:cNvSpPr>
          <p:nvPr>
            <p:ph idx="1"/>
          </p:nvPr>
        </p:nvSpPr>
        <p:spPr>
          <a:xfrm>
            <a:off x="50540" y="908720"/>
            <a:ext cx="4665476" cy="5688631"/>
          </a:xfrm>
        </p:spPr>
        <p:txBody>
          <a:bodyPr>
            <a:normAutofit/>
          </a:bodyPr>
          <a:lstStyle/>
          <a:p>
            <a:r>
              <a:rPr lang="en-GB"/>
              <a:t>‘Roberts agenda’ 2001 need to address postgraduate ‘skills gap’</a:t>
            </a:r>
          </a:p>
          <a:p>
            <a:r>
              <a:rPr lang="en-GB"/>
              <a:t>Research Council 2014:</a:t>
            </a:r>
          </a:p>
          <a:p>
            <a:pPr lvl="1"/>
            <a:r>
              <a:rPr lang="en-GB" sz="2000">
                <a:solidFill>
                  <a:srgbClr val="FFFF00"/>
                </a:solidFill>
              </a:rPr>
              <a:t>Research skills/techniques</a:t>
            </a:r>
          </a:p>
          <a:p>
            <a:pPr lvl="1"/>
            <a:r>
              <a:rPr lang="en-GB" sz="2000">
                <a:solidFill>
                  <a:srgbClr val="FFFF00"/>
                </a:solidFill>
              </a:rPr>
              <a:t>Research environment</a:t>
            </a:r>
          </a:p>
          <a:p>
            <a:pPr lvl="1"/>
            <a:r>
              <a:rPr lang="en-GB" sz="2000">
                <a:solidFill>
                  <a:srgbClr val="FFFF00"/>
                </a:solidFill>
              </a:rPr>
              <a:t>Research management</a:t>
            </a:r>
          </a:p>
          <a:p>
            <a:pPr lvl="1"/>
            <a:r>
              <a:rPr lang="en-GB" sz="2000">
                <a:solidFill>
                  <a:srgbClr val="FFFF00"/>
                </a:solidFill>
              </a:rPr>
              <a:t>Personal effectiveness</a:t>
            </a:r>
          </a:p>
          <a:p>
            <a:pPr lvl="1"/>
            <a:r>
              <a:rPr lang="en-GB" sz="2000">
                <a:solidFill>
                  <a:srgbClr val="FFFF00"/>
                </a:solidFill>
              </a:rPr>
              <a:t>Communication skills</a:t>
            </a:r>
          </a:p>
          <a:p>
            <a:pPr lvl="1"/>
            <a:r>
              <a:rPr lang="en-GB" sz="2000">
                <a:solidFill>
                  <a:srgbClr val="FFFF00"/>
                </a:solidFill>
              </a:rPr>
              <a:t>Networking/team working</a:t>
            </a:r>
          </a:p>
          <a:p>
            <a:pPr lvl="1"/>
            <a:r>
              <a:rPr lang="en-GB" sz="2000">
                <a:solidFill>
                  <a:srgbClr val="FFFF00"/>
                </a:solidFill>
              </a:rPr>
              <a:t>Career management </a:t>
            </a:r>
          </a:p>
          <a:p>
            <a:r>
              <a:rPr lang="en-GB" sz="2400"/>
              <a:t>Research skills self assessment handout</a:t>
            </a:r>
            <a:endParaRPr lang="en-GB"/>
          </a:p>
          <a:p>
            <a:endParaRPr lang="en-GB"/>
          </a:p>
        </p:txBody>
      </p:sp>
      <p:sp>
        <p:nvSpPr>
          <p:cNvPr id="4" name="Footer Placeholder 3"/>
          <p:cNvSpPr>
            <a:spLocks noGrp="1"/>
          </p:cNvSpPr>
          <p:nvPr>
            <p:ph type="ftr" sz="quarter" idx="11"/>
          </p:nvPr>
        </p:nvSpPr>
        <p:spPr>
          <a:xfrm>
            <a:off x="3275856" y="6237312"/>
            <a:ext cx="2895600" cy="457200"/>
          </a:xfrm>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7</a:t>
            </a:fld>
            <a:endParaRPr lang="en-GB"/>
          </a:p>
        </p:txBody>
      </p:sp>
      <p:pic>
        <p:nvPicPr>
          <p:cNvPr id="6" name="Picture 5"/>
          <p:cNvPicPr>
            <a:picLocks noChangeAspect="1"/>
          </p:cNvPicPr>
          <p:nvPr/>
        </p:nvPicPr>
        <p:blipFill>
          <a:blip r:embed="rId2"/>
          <a:stretch>
            <a:fillRect/>
          </a:stretch>
        </p:blipFill>
        <p:spPr>
          <a:xfrm>
            <a:off x="4933952" y="1911043"/>
            <a:ext cx="3981448" cy="3344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Some fundamentals</a:t>
            </a:r>
          </a:p>
        </p:txBody>
      </p:sp>
      <p:pic>
        <p:nvPicPr>
          <p:cNvPr id="6" name="Content Placeholder 5" descr="http://www.communitiesscotland.gov.uk/stellent/groups/public/documents/webgraphics/rics_011928-1.gif"/>
          <p:cNvPicPr>
            <a:picLocks noGrp="1"/>
          </p:cNvPicPr>
          <p:nvPr>
            <p:ph sz="half" idx="1"/>
          </p:nvPr>
        </p:nvPicPr>
        <p:blipFill>
          <a:blip r:embed="rId2" cstate="print"/>
          <a:stretch>
            <a:fillRect/>
          </a:stretch>
        </p:blipFill>
        <p:spPr bwMode="auto">
          <a:xfrm>
            <a:off x="457200" y="1907633"/>
            <a:ext cx="3657600" cy="3911097"/>
          </a:xfrm>
          <a:prstGeom prst="rect">
            <a:avLst/>
          </a:prstGeom>
          <a:noFill/>
          <a:ln w="9525">
            <a:noFill/>
            <a:miter lim="800000"/>
            <a:headEnd/>
            <a:tailEnd/>
          </a:ln>
        </p:spPr>
      </p:pic>
      <p:sp>
        <p:nvSpPr>
          <p:cNvPr id="7" name="Content Placeholder 6"/>
          <p:cNvSpPr>
            <a:spLocks noGrp="1"/>
          </p:cNvSpPr>
          <p:nvPr>
            <p:ph sz="half" idx="2"/>
          </p:nvPr>
        </p:nvSpPr>
        <p:spPr/>
        <p:txBody>
          <a:bodyPr/>
          <a:lstStyle/>
          <a:p>
            <a:pPr marL="550926" indent="-514350">
              <a:buFont typeface="+mj-lt"/>
              <a:buAutoNum type="arabicPeriod"/>
            </a:pPr>
            <a:r>
              <a:rPr lang="en-GB"/>
              <a:t>Time management</a:t>
            </a:r>
          </a:p>
          <a:p>
            <a:pPr marL="550926" indent="-514350">
              <a:buFont typeface="+mj-lt"/>
              <a:buAutoNum type="arabicPeriod"/>
            </a:pPr>
            <a:r>
              <a:rPr lang="en-GB">
                <a:solidFill>
                  <a:srgbClr val="FFFF00"/>
                </a:solidFill>
              </a:rPr>
              <a:t>Structure</a:t>
            </a:r>
          </a:p>
          <a:p>
            <a:pPr marL="550926" indent="-514350">
              <a:buFont typeface="+mj-lt"/>
              <a:buAutoNum type="arabicPeriod"/>
            </a:pPr>
            <a:r>
              <a:rPr lang="en-GB"/>
              <a:t>The idea</a:t>
            </a:r>
          </a:p>
          <a:p>
            <a:pPr marL="550926" indent="-514350">
              <a:buFont typeface="+mj-lt"/>
              <a:buAutoNum type="arabicPeriod"/>
            </a:pPr>
            <a:r>
              <a:rPr lang="en-GB">
                <a:solidFill>
                  <a:srgbClr val="FFFF00"/>
                </a:solidFill>
              </a:rPr>
              <a:t>Practicalities</a:t>
            </a:r>
          </a:p>
          <a:p>
            <a:pPr marL="550926" indent="-514350">
              <a:buFont typeface="+mj-lt"/>
              <a:buAutoNum type="arabicPeriod"/>
            </a:pPr>
            <a:r>
              <a:rPr lang="en-GB"/>
              <a:t>Supervisor</a:t>
            </a:r>
          </a:p>
          <a:p>
            <a:pPr marL="550926" indent="-514350">
              <a:buFont typeface="+mj-lt"/>
              <a:buAutoNum type="arabicPeriod"/>
            </a:pPr>
            <a:r>
              <a:rPr lang="en-GB">
                <a:solidFill>
                  <a:srgbClr val="FFFF00"/>
                </a:solidFill>
              </a:rPr>
              <a:t>Context</a:t>
            </a:r>
          </a:p>
          <a:p>
            <a:pPr marL="550926" indent="-514350">
              <a:buFont typeface="+mj-lt"/>
              <a:buAutoNum type="arabicPeriod"/>
            </a:pPr>
            <a:r>
              <a:rPr lang="en-GB"/>
              <a:t>Validity /reliability</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wipe(down)">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wipe(down)">
                                      <p:cBhvr>
                                        <p:cTn id="37"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Some explanations</a:t>
            </a:r>
          </a:p>
        </p:txBody>
      </p:sp>
      <p:sp>
        <p:nvSpPr>
          <p:cNvPr id="7" name="Content Placeholder 6"/>
          <p:cNvSpPr>
            <a:spLocks noGrp="1"/>
          </p:cNvSpPr>
          <p:nvPr>
            <p:ph idx="1"/>
          </p:nvPr>
        </p:nvSpPr>
        <p:spPr>
          <a:xfrm rot="21154035">
            <a:off x="857224" y="1827213"/>
            <a:ext cx="7826401" cy="4114800"/>
          </a:xfrm>
        </p:spPr>
        <p:txBody>
          <a:bodyPr>
            <a:normAutofit lnSpcReduction="10000"/>
          </a:bodyPr>
          <a:lstStyle/>
          <a:p>
            <a:r>
              <a:rPr lang="en-GB" sz="2400" dirty="0">
                <a:solidFill>
                  <a:schemeClr val="bg2">
                    <a:lumMod val="50000"/>
                    <a:lumOff val="50000"/>
                  </a:schemeClr>
                </a:solidFill>
              </a:rPr>
              <a:t>Written Report: </a:t>
            </a:r>
            <a:r>
              <a:rPr lang="en-GB" sz="2400" dirty="0">
                <a:solidFill>
                  <a:srgbClr val="FFFF00"/>
                </a:solidFill>
              </a:rPr>
              <a:t>a document describing the findings of some individual or group, communicated in the written form.</a:t>
            </a:r>
          </a:p>
          <a:p>
            <a:r>
              <a:rPr lang="en-GB" sz="2400" dirty="0">
                <a:solidFill>
                  <a:schemeClr val="bg2">
                    <a:lumMod val="50000"/>
                    <a:lumOff val="50000"/>
                  </a:schemeClr>
                </a:solidFill>
              </a:rPr>
              <a:t>Dissertation: </a:t>
            </a:r>
            <a:r>
              <a:rPr lang="en-GB" sz="2400" dirty="0"/>
              <a:t>a treatise advancing a new point of view resulting from research; a requirement of most advanced degrees</a:t>
            </a:r>
          </a:p>
          <a:p>
            <a:r>
              <a:rPr lang="en-GB" sz="2400" dirty="0">
                <a:solidFill>
                  <a:schemeClr val="bg2">
                    <a:lumMod val="50000"/>
                    <a:lumOff val="50000"/>
                  </a:schemeClr>
                </a:solidFill>
              </a:rPr>
              <a:t>Treatise: </a:t>
            </a:r>
            <a:r>
              <a:rPr lang="en-GB" sz="2400" dirty="0">
                <a:solidFill>
                  <a:srgbClr val="FFFF00"/>
                </a:solidFill>
              </a:rPr>
              <a:t>A formal exposition.</a:t>
            </a:r>
          </a:p>
          <a:p>
            <a:r>
              <a:rPr lang="en-GB" sz="2400" dirty="0">
                <a:solidFill>
                  <a:schemeClr val="bg2">
                    <a:lumMod val="50000"/>
                    <a:lumOff val="50000"/>
                  </a:schemeClr>
                </a:solidFill>
              </a:rPr>
              <a:t>Thesis: </a:t>
            </a:r>
            <a:r>
              <a:rPr lang="en-GB" sz="2400" dirty="0"/>
              <a:t>An unproved statement put forward as a premise in an argument.  It is the requirement of an advanced degree when presented as a treatise.</a:t>
            </a:r>
          </a:p>
          <a:p>
            <a:pPr algn="r">
              <a:buNone/>
            </a:pPr>
            <a:r>
              <a:rPr lang="en-GB" sz="1400" dirty="0"/>
              <a:t>(Brown, </a:t>
            </a:r>
            <a:r>
              <a:rPr lang="en-GB" sz="1400" dirty="0" err="1"/>
              <a:t>pers</a:t>
            </a:r>
            <a:r>
              <a:rPr lang="en-GB" sz="1400" dirty="0"/>
              <a:t> comm. </a:t>
            </a:r>
            <a:r>
              <a:rPr lang="en-GB" sz="1400" dirty="0" smtClean="0"/>
              <a:t>2019</a:t>
            </a:r>
            <a:r>
              <a:rPr lang="en-GB" sz="1400" dirty="0"/>
              <a:t>)</a:t>
            </a:r>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a:xfrm>
            <a:off x="6553200" y="6572272"/>
            <a:ext cx="2133600" cy="133328"/>
          </a:xfrm>
        </p:spPr>
        <p:txBody>
          <a:bodyPr/>
          <a:lstStyle/>
          <a:p>
            <a:pPr>
              <a:defRPr/>
            </a:pPr>
            <a:fld id="{04B74D4B-D1F5-4F6C-A1CA-A5ABD25CB219}" type="slidenum">
              <a:rPr lang="en-GB" smtClean="0"/>
              <a:pPr>
                <a:defRPr/>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Questions</a:t>
            </a:r>
          </a:p>
        </p:txBody>
      </p:sp>
      <p:sp>
        <p:nvSpPr>
          <p:cNvPr id="3" name="Content Placeholder 2"/>
          <p:cNvSpPr>
            <a:spLocks noGrp="1"/>
          </p:cNvSpPr>
          <p:nvPr>
            <p:ph idx="1"/>
          </p:nvPr>
        </p:nvSpPr>
        <p:spPr>
          <a:xfrm>
            <a:off x="323528" y="1700808"/>
            <a:ext cx="8568952" cy="4114800"/>
          </a:xfrm>
        </p:spPr>
        <p:txBody>
          <a:bodyPr>
            <a:normAutofit fontScale="77500" lnSpcReduction="20000"/>
          </a:bodyPr>
          <a:lstStyle/>
          <a:p>
            <a:r>
              <a:rPr lang="en-GB" err="1">
                <a:hlinkClick r:id="rId2"/>
              </a:rPr>
              <a:t>Curiousity</a:t>
            </a:r>
            <a:endParaRPr lang="en-GB">
              <a:hlinkClick r:id="rId2"/>
            </a:endParaRPr>
          </a:p>
          <a:p>
            <a:pPr lvl="1"/>
            <a:r>
              <a:rPr lang="en-GB">
                <a:hlinkClick r:id="rId2"/>
              </a:rPr>
              <a:t>8 min TED</a:t>
            </a:r>
            <a:endParaRPr lang="en-GB"/>
          </a:p>
          <a:p>
            <a:pPr lvl="1"/>
            <a:r>
              <a:rPr lang="en-GB"/>
              <a:t>Discuss</a:t>
            </a:r>
          </a:p>
          <a:p>
            <a:r>
              <a:rPr lang="en-GB"/>
              <a:t>Write down 3 questions you would like to ask successful researchers.</a:t>
            </a:r>
          </a:p>
          <a:p>
            <a:r>
              <a:rPr lang="en-GB"/>
              <a:t>Have you researched role models?</a:t>
            </a:r>
          </a:p>
          <a:p>
            <a:r>
              <a:rPr lang="en-GB"/>
              <a:t>Personal perspectives </a:t>
            </a:r>
          </a:p>
          <a:p>
            <a:pPr lvl="1"/>
            <a:r>
              <a:rPr lang="en-GB"/>
              <a:t>What are your:</a:t>
            </a:r>
          </a:p>
          <a:p>
            <a:pPr lvl="1"/>
            <a:r>
              <a:rPr lang="en-GB">
                <a:solidFill>
                  <a:srgbClr val="FFFF00"/>
                </a:solidFill>
              </a:rPr>
              <a:t>Goals</a:t>
            </a:r>
          </a:p>
          <a:p>
            <a:pPr lvl="1"/>
            <a:r>
              <a:rPr lang="en-GB">
                <a:solidFill>
                  <a:srgbClr val="FFFF00"/>
                </a:solidFill>
              </a:rPr>
              <a:t>Progress</a:t>
            </a:r>
          </a:p>
          <a:p>
            <a:pPr lvl="1"/>
            <a:r>
              <a:rPr lang="en-GB">
                <a:solidFill>
                  <a:srgbClr val="FFFF00"/>
                </a:solidFill>
              </a:rPr>
              <a:t>Options</a:t>
            </a:r>
          </a:p>
          <a:p>
            <a:pPr lvl="1"/>
            <a:r>
              <a:rPr lang="en-GB">
                <a:solidFill>
                  <a:srgbClr val="FFFF00"/>
                </a:solidFill>
              </a:rPr>
              <a:t>Next stage</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10</a:t>
            </a:fld>
            <a:endParaRPr lang="en-GB"/>
          </a:p>
        </p:txBody>
      </p:sp>
      <p:pic>
        <p:nvPicPr>
          <p:cNvPr id="6" name="Picture 5"/>
          <p:cNvPicPr>
            <a:picLocks noChangeAspect="1"/>
          </p:cNvPicPr>
          <p:nvPr/>
        </p:nvPicPr>
        <p:blipFill>
          <a:blip r:embed="rId3"/>
          <a:stretch>
            <a:fillRect/>
          </a:stretch>
        </p:blipFill>
        <p:spPr>
          <a:xfrm>
            <a:off x="5364088" y="3284984"/>
            <a:ext cx="3316796" cy="29282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540" y="18978"/>
            <a:ext cx="7920880" cy="1143000"/>
          </a:xfrm>
        </p:spPr>
        <p:txBody>
          <a:bodyPr>
            <a:normAutofit fontScale="90000"/>
          </a:bodyPr>
          <a:lstStyle/>
          <a:p>
            <a:r>
              <a:rPr lang="en-GB"/>
              <a:t>Considerations in research design</a:t>
            </a:r>
          </a:p>
        </p:txBody>
      </p:sp>
      <p:sp>
        <p:nvSpPr>
          <p:cNvPr id="3" name="Content Placeholder 2"/>
          <p:cNvSpPr>
            <a:spLocks noGrp="1"/>
          </p:cNvSpPr>
          <p:nvPr>
            <p:ph idx="1"/>
          </p:nvPr>
        </p:nvSpPr>
        <p:spPr>
          <a:xfrm>
            <a:off x="107504" y="1124744"/>
            <a:ext cx="5194920" cy="4525963"/>
          </a:xfrm>
        </p:spPr>
        <p:txBody>
          <a:bodyPr>
            <a:normAutofit fontScale="77500" lnSpcReduction="20000"/>
          </a:bodyPr>
          <a:lstStyle/>
          <a:p>
            <a:r>
              <a:rPr lang="en-GB"/>
              <a:t>The following are explained on the following slides (there are other design approaches you could use):</a:t>
            </a:r>
          </a:p>
          <a:p>
            <a:pPr marL="514350" indent="-514350">
              <a:buFont typeface="+mj-lt"/>
              <a:buAutoNum type="arabicPeriod"/>
            </a:pPr>
            <a:r>
              <a:rPr lang="en-GB">
                <a:solidFill>
                  <a:srgbClr val="FFFF00"/>
                </a:solidFill>
              </a:rPr>
              <a:t>Experiment</a:t>
            </a:r>
          </a:p>
          <a:p>
            <a:pPr marL="514350" indent="-514350">
              <a:buFont typeface="+mj-lt"/>
              <a:buAutoNum type="arabicPeriod"/>
            </a:pPr>
            <a:r>
              <a:rPr lang="en-GB">
                <a:solidFill>
                  <a:srgbClr val="FFFF00"/>
                </a:solidFill>
              </a:rPr>
              <a:t>Ethnographic</a:t>
            </a:r>
          </a:p>
          <a:p>
            <a:pPr marL="514350" indent="-514350">
              <a:buFont typeface="+mj-lt"/>
              <a:buAutoNum type="arabicPeriod"/>
            </a:pPr>
            <a:r>
              <a:rPr lang="en-GB">
                <a:solidFill>
                  <a:srgbClr val="FFFF00"/>
                </a:solidFill>
              </a:rPr>
              <a:t>Case study</a:t>
            </a:r>
          </a:p>
          <a:p>
            <a:pPr marL="514350" indent="-514350">
              <a:buFont typeface="+mj-lt"/>
              <a:buAutoNum type="arabicPeriod"/>
            </a:pPr>
            <a:r>
              <a:rPr lang="en-GB">
                <a:solidFill>
                  <a:srgbClr val="FFFF00"/>
                </a:solidFill>
              </a:rPr>
              <a:t>Grounded theory</a:t>
            </a:r>
          </a:p>
          <a:p>
            <a:pPr marL="514350" indent="-514350">
              <a:buFont typeface="+mj-lt"/>
              <a:buAutoNum type="arabicPeriod"/>
            </a:pPr>
            <a:r>
              <a:rPr lang="en-GB">
                <a:solidFill>
                  <a:srgbClr val="FFFF00"/>
                </a:solidFill>
              </a:rPr>
              <a:t>Action research</a:t>
            </a:r>
          </a:p>
          <a:p>
            <a:pPr marL="514350" indent="-514350">
              <a:buFont typeface="+mj-lt"/>
              <a:buAutoNum type="arabicPeriod"/>
            </a:pPr>
            <a:r>
              <a:rPr lang="en-GB">
                <a:solidFill>
                  <a:srgbClr val="FFFF00"/>
                </a:solidFill>
              </a:rPr>
              <a:t>Surveys</a:t>
            </a:r>
          </a:p>
          <a:p>
            <a:pPr marL="0" indent="0">
              <a:buNone/>
            </a:pPr>
            <a:endParaRPr lang="en-GB">
              <a:solidFill>
                <a:srgbClr val="FFFF00"/>
              </a:solidFill>
            </a:endParaRPr>
          </a:p>
          <a:p>
            <a:pPr marL="0" indent="0">
              <a:buNone/>
            </a:pPr>
            <a:r>
              <a:rPr lang="en-GB">
                <a:solidFill>
                  <a:srgbClr val="FFFF00"/>
                </a:solidFill>
              </a:rPr>
              <a:t>RESEARCH ONION</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11</a:t>
            </a:fld>
            <a:endParaRPr lang="en-GB">
              <a:solidFill>
                <a:srgbClr val="D4D2D0">
                  <a:shade val="50000"/>
                </a:srgbClr>
              </a:solidFill>
            </a:endParaRPr>
          </a:p>
        </p:txBody>
      </p:sp>
      <p:pic>
        <p:nvPicPr>
          <p:cNvPr id="368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052736"/>
            <a:ext cx="8424936" cy="5631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369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1000"/>
                                        <p:tgtEl>
                                          <p:spTgt spid="36866"/>
                                        </p:tgtEl>
                                      </p:cBhvr>
                                    </p:animEffect>
                                    <p:anim calcmode="lin" valueType="num">
                                      <p:cBhvr>
                                        <p:cTn id="8" dur="1000" fill="hold"/>
                                        <p:tgtEl>
                                          <p:spTgt spid="36866"/>
                                        </p:tgtEl>
                                        <p:attrNameLst>
                                          <p:attrName>ppt_x</p:attrName>
                                        </p:attrNameLst>
                                      </p:cBhvr>
                                      <p:tavLst>
                                        <p:tav tm="0">
                                          <p:val>
                                            <p:strVal val="#ppt_x"/>
                                          </p:val>
                                        </p:tav>
                                        <p:tav tm="100000">
                                          <p:val>
                                            <p:strVal val="#ppt_x"/>
                                          </p:val>
                                        </p:tav>
                                      </p:tavLst>
                                    </p:anim>
                                    <p:anim calcmode="lin" valueType="num">
                                      <p:cBhvr>
                                        <p:cTn id="9" dur="1000" fill="hold"/>
                                        <p:tgtEl>
                                          <p:spTgt spid="368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Paradigms</a:t>
            </a:r>
          </a:p>
        </p:txBody>
      </p:sp>
      <p:sp>
        <p:nvSpPr>
          <p:cNvPr id="3" name="Content Placeholder 2"/>
          <p:cNvSpPr>
            <a:spLocks noGrp="1"/>
          </p:cNvSpPr>
          <p:nvPr>
            <p:ph idx="1"/>
          </p:nvPr>
        </p:nvSpPr>
        <p:spPr/>
        <p:txBody>
          <a:bodyPr>
            <a:normAutofit fontScale="70000" lnSpcReduction="20000"/>
          </a:bodyPr>
          <a:lstStyle/>
          <a:p>
            <a:r>
              <a:rPr lang="en-GB"/>
              <a:t>A paradigm is simply a </a:t>
            </a:r>
            <a:r>
              <a:rPr lang="en-GB">
                <a:solidFill>
                  <a:srgbClr val="FFFF00"/>
                </a:solidFill>
              </a:rPr>
              <a:t>belief system </a:t>
            </a:r>
            <a:r>
              <a:rPr lang="en-GB"/>
              <a:t>(or theory) that guides the way we do things, or more formally establishes a set of practices. This can range from thought patterns to action.</a:t>
            </a:r>
          </a:p>
          <a:p>
            <a:r>
              <a:rPr lang="en-GB"/>
              <a:t>Disciplines tend to be governed by particular paradigms, such as: </a:t>
            </a:r>
          </a:p>
          <a:p>
            <a:pPr lvl="1"/>
            <a:r>
              <a:rPr lang="en-GB">
                <a:solidFill>
                  <a:srgbClr val="FFFF00"/>
                </a:solidFill>
              </a:rPr>
              <a:t>positivism </a:t>
            </a:r>
            <a:r>
              <a:rPr lang="en-GB"/>
              <a:t>(e.g. experimental testing), </a:t>
            </a:r>
          </a:p>
          <a:p>
            <a:pPr lvl="1"/>
            <a:r>
              <a:rPr lang="en-GB">
                <a:solidFill>
                  <a:srgbClr val="FFFF00"/>
                </a:solidFill>
              </a:rPr>
              <a:t>post positivism </a:t>
            </a:r>
            <a:r>
              <a:rPr lang="en-GB"/>
              <a:t>(i.e. a view that we need context and that context free experimental design is insufficient) </a:t>
            </a:r>
          </a:p>
          <a:p>
            <a:pPr lvl="1"/>
            <a:r>
              <a:rPr lang="en-GB">
                <a:solidFill>
                  <a:srgbClr val="FFFF00"/>
                </a:solidFill>
              </a:rPr>
              <a:t>constructivism</a:t>
            </a:r>
            <a:r>
              <a:rPr lang="en-GB"/>
              <a:t> (i.e. each individual constructs his/her own reality so there are multiple interpretations. This is sometimes referred to as </a:t>
            </a:r>
            <a:r>
              <a:rPr lang="en-GB" err="1"/>
              <a:t>interpretivism</a:t>
            </a:r>
            <a:r>
              <a:rPr lang="en-GB"/>
              <a:t>). Needs substantial consensus.</a:t>
            </a:r>
            <a:r>
              <a:rPr lang="en-GB">
                <a:solidFill>
                  <a:srgbClr val="FFFF00"/>
                </a:solidFill>
              </a:rPr>
              <a:t> </a:t>
            </a:r>
            <a:r>
              <a:rPr lang="en-GB"/>
              <a:t>(1960s)</a:t>
            </a:r>
          </a:p>
          <a:p>
            <a:pPr lvl="1"/>
            <a:r>
              <a:rPr lang="en-GB">
                <a:solidFill>
                  <a:srgbClr val="FFFF00"/>
                </a:solidFill>
              </a:rPr>
              <a:t>critical theory </a:t>
            </a:r>
            <a:r>
              <a:rPr lang="en-GB"/>
              <a:t>(e.g. ideas in relation to an ideology - knowledge is not value free and bias should be articulated) (1980s, postmodernity)</a:t>
            </a:r>
          </a:p>
          <a:p>
            <a:pPr lvl="1"/>
            <a:endParaRPr lang="en-GB"/>
          </a:p>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12</a:t>
            </a:fld>
            <a:endParaRPr lang="en-GB">
              <a:solidFill>
                <a:srgbClr val="D4D2D0">
                  <a:shade val="50000"/>
                </a:srgbClr>
              </a:solidFill>
            </a:endParaRPr>
          </a:p>
        </p:txBody>
      </p:sp>
      <p:sp>
        <p:nvSpPr>
          <p:cNvPr id="6" name="TextBox 5"/>
          <p:cNvSpPr txBox="1"/>
          <p:nvPr/>
        </p:nvSpPr>
        <p:spPr>
          <a:xfrm>
            <a:off x="3275856" y="6214478"/>
            <a:ext cx="6217087" cy="276999"/>
          </a:xfrm>
          <a:prstGeom prst="rect">
            <a:avLst/>
          </a:prstGeom>
          <a:noFill/>
        </p:spPr>
        <p:txBody>
          <a:bodyPr wrap="none" rtlCol="0">
            <a:spAutoFit/>
          </a:bodyPr>
          <a:lstStyle/>
          <a:p>
            <a:r>
              <a:rPr lang="en-GB" sz="1200">
                <a:solidFill>
                  <a:prstClr val="white"/>
                </a:solidFill>
                <a:hlinkClick r:id="rId2"/>
              </a:rPr>
              <a:t>http://www.erm.ecs.soton.ac.uk/theme2/what_is_your_paradigm.html</a:t>
            </a:r>
            <a:r>
              <a:rPr lang="en-GB" sz="1200">
                <a:solidFill>
                  <a:prstClr val="white"/>
                </a:solidFill>
              </a:rPr>
              <a:t>, 2014</a:t>
            </a:r>
          </a:p>
        </p:txBody>
      </p:sp>
    </p:spTree>
    <p:extLst>
      <p:ext uri="{BB962C8B-B14F-4D97-AF65-F5344CB8AC3E}">
        <p14:creationId xmlns:p14="http://schemas.microsoft.com/office/powerpoint/2010/main" val="200043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Paradigms</a:t>
            </a:r>
          </a:p>
        </p:txBody>
      </p:sp>
      <p:sp>
        <p:nvSpPr>
          <p:cNvPr id="3" name="Content Placeholder 2"/>
          <p:cNvSpPr>
            <a:spLocks noGrp="1"/>
          </p:cNvSpPr>
          <p:nvPr>
            <p:ph idx="1"/>
          </p:nvPr>
        </p:nvSpPr>
        <p:spPr/>
        <p:txBody>
          <a:bodyPr>
            <a:normAutofit fontScale="85000" lnSpcReduction="10000"/>
          </a:bodyPr>
          <a:lstStyle/>
          <a:p>
            <a:r>
              <a:rPr lang="en-GB" err="1"/>
              <a:t>Guba</a:t>
            </a:r>
            <a:r>
              <a:rPr lang="en-GB"/>
              <a:t> (1990) &amp; </a:t>
            </a:r>
            <a:r>
              <a:rPr lang="en-GB" err="1"/>
              <a:t>Cresswell</a:t>
            </a:r>
            <a:r>
              <a:rPr lang="en-GB"/>
              <a:t> (2003), suggests paradigms can be characterised through their:</a:t>
            </a:r>
          </a:p>
          <a:p>
            <a:r>
              <a:rPr lang="en-GB">
                <a:solidFill>
                  <a:srgbClr val="FFFF00"/>
                </a:solidFill>
              </a:rPr>
              <a:t>ontology</a:t>
            </a:r>
            <a:r>
              <a:rPr lang="en-GB"/>
              <a:t> (What is reality?) (These are explained on following slides)</a:t>
            </a:r>
          </a:p>
          <a:p>
            <a:r>
              <a:rPr lang="en-GB">
                <a:solidFill>
                  <a:srgbClr val="FFFF00"/>
                </a:solidFill>
              </a:rPr>
              <a:t>epistemology</a:t>
            </a:r>
            <a:r>
              <a:rPr lang="en-GB"/>
              <a:t> (How do you know something?)</a:t>
            </a:r>
          </a:p>
          <a:p>
            <a:r>
              <a:rPr lang="en-GB">
                <a:solidFill>
                  <a:srgbClr val="FFFF00"/>
                </a:solidFill>
              </a:rPr>
              <a:t>methodology</a:t>
            </a:r>
            <a:r>
              <a:rPr lang="en-GB"/>
              <a:t> (How to go about finding out?). </a:t>
            </a:r>
          </a:p>
          <a:p>
            <a:r>
              <a:rPr lang="en-GB"/>
              <a:t>These characteristics create a holistic view of how we view </a:t>
            </a:r>
            <a:r>
              <a:rPr lang="en-GB">
                <a:solidFill>
                  <a:srgbClr val="FFFF00"/>
                </a:solidFill>
              </a:rPr>
              <a:t>knowledge</a:t>
            </a:r>
            <a:r>
              <a:rPr lang="en-GB"/>
              <a:t>: how we see ourselves in relation to this knowledge and the methodological strategies we use to un/discover it.</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13</a:t>
            </a:fld>
            <a:endParaRPr lang="en-GB">
              <a:solidFill>
                <a:srgbClr val="D4D2D0">
                  <a:shade val="50000"/>
                </a:srgbClr>
              </a:solidFill>
            </a:endParaRPr>
          </a:p>
        </p:txBody>
      </p:sp>
      <p:sp>
        <p:nvSpPr>
          <p:cNvPr id="6" name="TextBox 5"/>
          <p:cNvSpPr txBox="1"/>
          <p:nvPr/>
        </p:nvSpPr>
        <p:spPr>
          <a:xfrm>
            <a:off x="337320" y="6083898"/>
            <a:ext cx="8784976" cy="400110"/>
          </a:xfrm>
          <a:prstGeom prst="rect">
            <a:avLst/>
          </a:prstGeom>
          <a:noFill/>
        </p:spPr>
        <p:txBody>
          <a:bodyPr wrap="square" rtlCol="0">
            <a:spAutoFit/>
          </a:bodyPr>
          <a:lstStyle/>
          <a:p>
            <a:r>
              <a:rPr lang="en-GB" sz="1000">
                <a:solidFill>
                  <a:prstClr val="white"/>
                </a:solidFill>
              </a:rPr>
              <a:t>Young, S. "Paradigm Accommodation in Water Pollution Assessment." </a:t>
            </a:r>
            <a:r>
              <a:rPr lang="en-GB" sz="1000" i="1">
                <a:solidFill>
                  <a:prstClr val="white"/>
                </a:solidFill>
              </a:rPr>
              <a:t>Shawnyoung.com</a:t>
            </a:r>
            <a:r>
              <a:rPr lang="en-GB" sz="1000">
                <a:solidFill>
                  <a:prstClr val="white"/>
                </a:solidFill>
              </a:rPr>
              <a:t>. 06 January 203. Web. 6 May 2014. </a:t>
            </a:r>
          </a:p>
          <a:p>
            <a:r>
              <a:rPr lang="en-GB" sz="1000">
                <a:solidFill>
                  <a:prstClr val="white"/>
                </a:solidFill>
              </a:rPr>
              <a:t>&lt;http://www.shawnyoung.com/writing/paradigm-accommodation-in-water-pollution-assessment.php&gt;.</a:t>
            </a:r>
          </a:p>
        </p:txBody>
      </p:sp>
    </p:spTree>
    <p:extLst>
      <p:ext uri="{BB962C8B-B14F-4D97-AF65-F5344CB8AC3E}">
        <p14:creationId xmlns:p14="http://schemas.microsoft.com/office/powerpoint/2010/main" val="1214035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Ontology</a:t>
            </a:r>
          </a:p>
        </p:txBody>
      </p:sp>
      <p:sp>
        <p:nvSpPr>
          <p:cNvPr id="3" name="Content Placeholder 2"/>
          <p:cNvSpPr>
            <a:spLocks noGrp="1"/>
          </p:cNvSpPr>
          <p:nvPr>
            <p:ph idx="1"/>
          </p:nvPr>
        </p:nvSpPr>
        <p:spPr/>
        <p:txBody>
          <a:bodyPr>
            <a:normAutofit fontScale="85000" lnSpcReduction="20000"/>
          </a:bodyPr>
          <a:lstStyle/>
          <a:p>
            <a:r>
              <a:rPr lang="en-GB" dirty="0"/>
              <a:t>Ontology is what </a:t>
            </a:r>
            <a:r>
              <a:rPr lang="en-GB" dirty="0">
                <a:solidFill>
                  <a:srgbClr val="FFFF00"/>
                </a:solidFill>
              </a:rPr>
              <a:t>exists</a:t>
            </a:r>
            <a:r>
              <a:rPr lang="en-GB" dirty="0"/>
              <a:t> and is a view on the nature of reality. </a:t>
            </a:r>
          </a:p>
          <a:p>
            <a:endParaRPr lang="en-GB" dirty="0"/>
          </a:p>
          <a:p>
            <a:pPr lvl="1"/>
            <a:r>
              <a:rPr lang="en-GB" dirty="0"/>
              <a:t>Are you a </a:t>
            </a:r>
            <a:r>
              <a:rPr lang="en-GB" dirty="0">
                <a:solidFill>
                  <a:srgbClr val="FFFF00"/>
                </a:solidFill>
              </a:rPr>
              <a:t>realist</a:t>
            </a:r>
            <a:r>
              <a:rPr lang="en-GB" dirty="0"/>
              <a:t>? You see reality as something 'out there', as a law of nature just waiting to be found ? </a:t>
            </a:r>
          </a:p>
          <a:p>
            <a:pPr lvl="1"/>
            <a:endParaRPr lang="en-GB" dirty="0"/>
          </a:p>
          <a:p>
            <a:pPr lvl="1"/>
            <a:r>
              <a:rPr lang="en-GB" dirty="0"/>
              <a:t>Are you a </a:t>
            </a:r>
            <a:r>
              <a:rPr lang="en-GB" dirty="0">
                <a:solidFill>
                  <a:srgbClr val="FFFF00"/>
                </a:solidFill>
              </a:rPr>
              <a:t>critical realist</a:t>
            </a:r>
            <a:r>
              <a:rPr lang="en-GB" dirty="0"/>
              <a:t>? You know things exist 'out there' but as human beings our own presence as researchers influences what we are trying to measure. </a:t>
            </a:r>
          </a:p>
          <a:p>
            <a:pPr lvl="1"/>
            <a:endParaRPr lang="en-GB" dirty="0"/>
          </a:p>
          <a:p>
            <a:pPr lvl="1"/>
            <a:r>
              <a:rPr lang="en-GB" dirty="0"/>
              <a:t>Or, are you a </a:t>
            </a:r>
            <a:r>
              <a:rPr lang="en-GB" dirty="0">
                <a:solidFill>
                  <a:srgbClr val="FFFF00"/>
                </a:solidFill>
              </a:rPr>
              <a:t>relativist </a:t>
            </a:r>
            <a:r>
              <a:rPr lang="en-GB" dirty="0"/>
              <a:t>? You believe that knowledge is a social reality, value-laden and it only comes to light through individual interpretation</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14</a:t>
            </a:fld>
            <a:endParaRPr lang="en-GB">
              <a:solidFill>
                <a:srgbClr val="D4D2D0">
                  <a:shade val="50000"/>
                </a:srgbClr>
              </a:solidFill>
            </a:endParaRPr>
          </a:p>
        </p:txBody>
      </p:sp>
    </p:spTree>
    <p:extLst>
      <p:ext uri="{BB962C8B-B14F-4D97-AF65-F5344CB8AC3E}">
        <p14:creationId xmlns:p14="http://schemas.microsoft.com/office/powerpoint/2010/main" val="404716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Epistemology</a:t>
            </a:r>
          </a:p>
        </p:txBody>
      </p:sp>
      <p:sp>
        <p:nvSpPr>
          <p:cNvPr id="3" name="Content Placeholder 2"/>
          <p:cNvSpPr>
            <a:spLocks noGrp="1"/>
          </p:cNvSpPr>
          <p:nvPr>
            <p:ph idx="1"/>
          </p:nvPr>
        </p:nvSpPr>
        <p:spPr>
          <a:xfrm>
            <a:off x="68484" y="1194578"/>
            <a:ext cx="4402832" cy="4821864"/>
          </a:xfrm>
        </p:spPr>
        <p:txBody>
          <a:bodyPr>
            <a:normAutofit fontScale="62500" lnSpcReduction="20000"/>
          </a:bodyPr>
          <a:lstStyle/>
          <a:p>
            <a:r>
              <a:rPr lang="en-GB" dirty="0"/>
              <a:t>Epistemology is our </a:t>
            </a:r>
            <a:r>
              <a:rPr lang="en-GB" dirty="0">
                <a:solidFill>
                  <a:srgbClr val="FFFF00"/>
                </a:solidFill>
              </a:rPr>
              <a:t>perceived relationship </a:t>
            </a:r>
            <a:r>
              <a:rPr lang="en-GB" dirty="0"/>
              <a:t>with the knowledge we are un/dis/covering. Are we part of that knowledge or are we external to it? </a:t>
            </a:r>
          </a:p>
          <a:p>
            <a:endParaRPr lang="en-GB" dirty="0"/>
          </a:p>
          <a:p>
            <a:r>
              <a:rPr lang="en-GB" dirty="0"/>
              <a:t>Your view will frame your interaction with what you are researching and will depend on your ontological view. Your approach, for example, will be objective if you see knowledge governed by the laws of nature or subjective if you see knowledge as something interpreted by individuals. </a:t>
            </a:r>
          </a:p>
          <a:p>
            <a:pPr marL="36576" indent="0">
              <a:buNone/>
            </a:pPr>
            <a:endParaRPr lang="en-GB" dirty="0"/>
          </a:p>
          <a:p>
            <a:r>
              <a:rPr lang="en-GB" dirty="0"/>
              <a:t>In turn influences your methodology.</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15</a:t>
            </a:fld>
            <a:endParaRPr lang="en-GB">
              <a:solidFill>
                <a:srgbClr val="D4D2D0">
                  <a:shade val="50000"/>
                </a:srgbClr>
              </a:solidFill>
            </a:endParaRPr>
          </a:p>
        </p:txBody>
      </p:sp>
      <p:pic>
        <p:nvPicPr>
          <p:cNvPr id="6" name="Picture 5"/>
          <p:cNvPicPr>
            <a:picLocks noChangeAspect="1"/>
          </p:cNvPicPr>
          <p:nvPr/>
        </p:nvPicPr>
        <p:blipFill>
          <a:blip r:embed="rId2"/>
          <a:stretch>
            <a:fillRect/>
          </a:stretch>
        </p:blipFill>
        <p:spPr>
          <a:xfrm>
            <a:off x="4390341" y="2060848"/>
            <a:ext cx="4525059" cy="3089766"/>
          </a:xfrm>
          <a:prstGeom prst="rect">
            <a:avLst/>
          </a:prstGeom>
        </p:spPr>
      </p:pic>
    </p:spTree>
    <p:extLst>
      <p:ext uri="{BB962C8B-B14F-4D97-AF65-F5344CB8AC3E}">
        <p14:creationId xmlns:p14="http://schemas.microsoft.com/office/powerpoint/2010/main" val="137890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2" end="2"/>
                                            </p:txEl>
                                          </p:spTgt>
                                        </p:tgtEl>
                                        <p:attrNameLst>
                                          <p:attrName>r</p:attrName>
                                        </p:attrNameLst>
                                      </p:cBhvr>
                                    </p:animRot>
                                    <p:animRot by="-240000">
                                      <p:cBhvr>
                                        <p:cTn id="15" dur="200" fill="hold">
                                          <p:stCondLst>
                                            <p:cond delay="200"/>
                                          </p:stCondLst>
                                        </p:cTn>
                                        <p:tgtEl>
                                          <p:spTgt spid="3">
                                            <p:txEl>
                                              <p:pRg st="2" end="2"/>
                                            </p:txEl>
                                          </p:spTgt>
                                        </p:tgtEl>
                                        <p:attrNameLst>
                                          <p:attrName>r</p:attrName>
                                        </p:attrNameLst>
                                      </p:cBhvr>
                                    </p:animRot>
                                    <p:animRot by="240000">
                                      <p:cBhvr>
                                        <p:cTn id="16" dur="200" fill="hold">
                                          <p:stCondLst>
                                            <p:cond delay="400"/>
                                          </p:stCondLst>
                                        </p:cTn>
                                        <p:tgtEl>
                                          <p:spTgt spid="3">
                                            <p:txEl>
                                              <p:pRg st="2" end="2"/>
                                            </p:txEl>
                                          </p:spTgt>
                                        </p:tgtEl>
                                        <p:attrNameLst>
                                          <p:attrName>r</p:attrName>
                                        </p:attrNameLst>
                                      </p:cBhvr>
                                    </p:animRot>
                                    <p:animRot by="-240000">
                                      <p:cBhvr>
                                        <p:cTn id="17" dur="200" fill="hold">
                                          <p:stCondLst>
                                            <p:cond delay="600"/>
                                          </p:stCondLst>
                                        </p:cTn>
                                        <p:tgtEl>
                                          <p:spTgt spid="3">
                                            <p:txEl>
                                              <p:pRg st="2" end="2"/>
                                            </p:txEl>
                                          </p:spTgt>
                                        </p:tgtEl>
                                        <p:attrNameLst>
                                          <p:attrName>r</p:attrName>
                                        </p:attrNameLst>
                                      </p:cBhvr>
                                    </p:animRot>
                                    <p:animRot by="120000">
                                      <p:cBhvr>
                                        <p:cTn id="18" dur="200" fill="hold">
                                          <p:stCondLst>
                                            <p:cond delay="800"/>
                                          </p:stCondLst>
                                        </p:cTn>
                                        <p:tgtEl>
                                          <p:spTgt spid="3">
                                            <p:txEl>
                                              <p:pRg st="2" end="2"/>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2" presetClass="emph" presetSubtype="0" fill="hold" grpId="0" nodeType="clickEffect">
                                  <p:stCondLst>
                                    <p:cond delay="0"/>
                                  </p:stCondLst>
                                  <p:childTnLst>
                                    <p:animRot by="120000">
                                      <p:cBhvr>
                                        <p:cTn id="22" dur="100" fill="hold">
                                          <p:stCondLst>
                                            <p:cond delay="0"/>
                                          </p:stCondLst>
                                        </p:cTn>
                                        <p:tgtEl>
                                          <p:spTgt spid="3">
                                            <p:txEl>
                                              <p:pRg st="4" end="4"/>
                                            </p:txEl>
                                          </p:spTgt>
                                        </p:tgtEl>
                                        <p:attrNameLst>
                                          <p:attrName>r</p:attrName>
                                        </p:attrNameLst>
                                      </p:cBhvr>
                                    </p:animRot>
                                    <p:animRot by="-240000">
                                      <p:cBhvr>
                                        <p:cTn id="23" dur="200" fill="hold">
                                          <p:stCondLst>
                                            <p:cond delay="200"/>
                                          </p:stCondLst>
                                        </p:cTn>
                                        <p:tgtEl>
                                          <p:spTgt spid="3">
                                            <p:txEl>
                                              <p:pRg st="4" end="4"/>
                                            </p:txEl>
                                          </p:spTgt>
                                        </p:tgtEl>
                                        <p:attrNameLst>
                                          <p:attrName>r</p:attrName>
                                        </p:attrNameLst>
                                      </p:cBhvr>
                                    </p:animRot>
                                    <p:animRot by="240000">
                                      <p:cBhvr>
                                        <p:cTn id="24" dur="200" fill="hold">
                                          <p:stCondLst>
                                            <p:cond delay="400"/>
                                          </p:stCondLst>
                                        </p:cTn>
                                        <p:tgtEl>
                                          <p:spTgt spid="3">
                                            <p:txEl>
                                              <p:pRg st="4" end="4"/>
                                            </p:txEl>
                                          </p:spTgt>
                                        </p:tgtEl>
                                        <p:attrNameLst>
                                          <p:attrName>r</p:attrName>
                                        </p:attrNameLst>
                                      </p:cBhvr>
                                    </p:animRot>
                                    <p:animRot by="-240000">
                                      <p:cBhvr>
                                        <p:cTn id="25" dur="200" fill="hold">
                                          <p:stCondLst>
                                            <p:cond delay="600"/>
                                          </p:stCondLst>
                                        </p:cTn>
                                        <p:tgtEl>
                                          <p:spTgt spid="3">
                                            <p:txEl>
                                              <p:pRg st="4" end="4"/>
                                            </p:txEl>
                                          </p:spTgt>
                                        </p:tgtEl>
                                        <p:attrNameLst>
                                          <p:attrName>r</p:attrName>
                                        </p:attrNameLst>
                                      </p:cBhvr>
                                    </p:animRot>
                                    <p:animRot by="120000">
                                      <p:cBhvr>
                                        <p:cTn id="26" dur="200" fill="hold">
                                          <p:stCondLst>
                                            <p:cond delay="80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Methodology</a:t>
            </a:r>
          </a:p>
        </p:txBody>
      </p:sp>
      <p:sp>
        <p:nvSpPr>
          <p:cNvPr id="3" name="Content Placeholder 2"/>
          <p:cNvSpPr>
            <a:spLocks noGrp="1"/>
          </p:cNvSpPr>
          <p:nvPr>
            <p:ph idx="1"/>
          </p:nvPr>
        </p:nvSpPr>
        <p:spPr/>
        <p:txBody>
          <a:bodyPr>
            <a:normAutofit fontScale="70000" lnSpcReduction="20000"/>
          </a:bodyPr>
          <a:lstStyle/>
          <a:p>
            <a:r>
              <a:rPr lang="en-GB" dirty="0"/>
              <a:t>Methodology refers to how you go about finding out knowledge and doing your research. It is your </a:t>
            </a:r>
            <a:r>
              <a:rPr lang="en-GB" dirty="0">
                <a:solidFill>
                  <a:srgbClr val="FFFF00"/>
                </a:solidFill>
              </a:rPr>
              <a:t>strategic</a:t>
            </a:r>
            <a:r>
              <a:rPr lang="en-GB" dirty="0"/>
              <a:t> approach, rather than your techniques and data analysis (</a:t>
            </a:r>
            <a:r>
              <a:rPr lang="en-GB" dirty="0" err="1"/>
              <a:t>Wainright</a:t>
            </a:r>
            <a:r>
              <a:rPr lang="en-GB" dirty="0"/>
              <a:t>, 1997). </a:t>
            </a:r>
          </a:p>
          <a:p>
            <a:r>
              <a:rPr lang="en-GB" dirty="0"/>
              <a:t>E.g.</a:t>
            </a:r>
          </a:p>
          <a:p>
            <a:pPr lvl="1"/>
            <a:r>
              <a:rPr lang="en-GB" dirty="0"/>
              <a:t>scientific method (quantitative method), </a:t>
            </a:r>
          </a:p>
          <a:p>
            <a:pPr lvl="1"/>
            <a:r>
              <a:rPr lang="en-GB" dirty="0"/>
              <a:t>ethnographic approach</a:t>
            </a:r>
          </a:p>
          <a:p>
            <a:pPr lvl="1"/>
            <a:r>
              <a:rPr lang="en-GB" dirty="0"/>
              <a:t>case study approach</a:t>
            </a:r>
          </a:p>
          <a:p>
            <a:pPr lvl="1"/>
            <a:r>
              <a:rPr lang="en-GB" dirty="0"/>
              <a:t>ideological framework (e.g. an interpretation from Marxist, Feminist viewpoint)</a:t>
            </a:r>
          </a:p>
          <a:p>
            <a:pPr lvl="1"/>
            <a:r>
              <a:rPr lang="en-GB" dirty="0"/>
              <a:t>dialectic approach (e.g. compare and contrast different points of view or constructs, including your own).</a:t>
            </a:r>
          </a:p>
          <a:p>
            <a:endParaRPr lang="en-GB" dirty="0"/>
          </a:p>
          <a:p>
            <a:r>
              <a:rPr lang="en-GB" dirty="0">
                <a:solidFill>
                  <a:srgbClr val="FFFF00"/>
                </a:solidFill>
              </a:rPr>
              <a:t>HENCE OUR VIEW OF KNOWLEDGE INFLUENCES OUR RESEARCH.  IT VARIES BETWEEN AND WITHIN DISCIPLINES </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16</a:t>
            </a:fld>
            <a:endParaRPr lang="en-GB">
              <a:solidFill>
                <a:srgbClr val="D4D2D0">
                  <a:shade val="50000"/>
                </a:srgbClr>
              </a:solidFill>
            </a:endParaRPr>
          </a:p>
        </p:txBody>
      </p:sp>
    </p:spTree>
    <p:extLst>
      <p:ext uri="{BB962C8B-B14F-4D97-AF65-F5344CB8AC3E}">
        <p14:creationId xmlns:p14="http://schemas.microsoft.com/office/powerpoint/2010/main" val="407121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wipe(down)">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26"/>
            <a:ext cx="7470648" cy="1143000"/>
          </a:xfrm>
        </p:spPr>
        <p:txBody>
          <a:bodyPr/>
          <a:lstStyle/>
          <a:p>
            <a:r>
              <a:rPr lang="en-GB"/>
              <a:t>Summary of some examples</a:t>
            </a:r>
          </a:p>
        </p:txBody>
      </p:sp>
      <p:sp>
        <p:nvSpPr>
          <p:cNvPr id="3" name="Slide Number Placeholder 2"/>
          <p:cNvSpPr>
            <a:spLocks noGrp="1"/>
          </p:cNvSpPr>
          <p:nvPr>
            <p:ph type="sldNum" sz="quarter" idx="11"/>
          </p:nvPr>
        </p:nvSpPr>
        <p:spPr/>
        <p:txBody>
          <a:bodyPr/>
          <a:lstStyle/>
          <a:p>
            <a:pPr>
              <a:defRPr/>
            </a:pPr>
            <a:fld id="{31477FB8-1EE2-4CBD-B6CC-361C48763236}" type="slidenum">
              <a:rPr lang="en-GB" smtClean="0">
                <a:solidFill>
                  <a:srgbClr val="D4D2D0">
                    <a:shade val="50000"/>
                  </a:srgbClr>
                </a:solidFill>
              </a:rPr>
              <a:pPr>
                <a:defRPr/>
              </a:pPr>
              <a:t>17</a:t>
            </a:fld>
            <a:endParaRPr lang="en-GB">
              <a:solidFill>
                <a:srgbClr val="D4D2D0">
                  <a:shade val="50000"/>
                </a:srgbClr>
              </a:solidFill>
            </a:endParaRPr>
          </a:p>
        </p:txBody>
      </p:sp>
      <p:sp>
        <p:nvSpPr>
          <p:cNvPr id="4" name="Footer Placeholder 3"/>
          <p:cNvSpPr>
            <a:spLocks noGrp="1"/>
          </p:cNvSpPr>
          <p:nvPr>
            <p:ph type="ftr" sz="quarter" idx="12"/>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953278596"/>
              </p:ext>
            </p:extLst>
          </p:nvPr>
        </p:nvGraphicFramePr>
        <p:xfrm>
          <a:off x="179512" y="980728"/>
          <a:ext cx="8784975" cy="5662254"/>
        </p:xfrm>
        <a:graphic>
          <a:graphicData uri="http://schemas.openxmlformats.org/drawingml/2006/table">
            <a:tbl>
              <a:tblPr firstRow="1" bandRow="1">
                <a:tableStyleId>{5C22544A-7EE6-4342-B048-85BDC9FD1C3A}</a:tableStyleId>
              </a:tblPr>
              <a:tblGrid>
                <a:gridCol w="1756995">
                  <a:extLst>
                    <a:ext uri="{9D8B030D-6E8A-4147-A177-3AD203B41FA5}">
                      <a16:colId xmlns:a16="http://schemas.microsoft.com/office/drawing/2014/main" val="20000"/>
                    </a:ext>
                  </a:extLst>
                </a:gridCol>
                <a:gridCol w="1756995">
                  <a:extLst>
                    <a:ext uri="{9D8B030D-6E8A-4147-A177-3AD203B41FA5}">
                      <a16:colId xmlns:a16="http://schemas.microsoft.com/office/drawing/2014/main" val="20001"/>
                    </a:ext>
                  </a:extLst>
                </a:gridCol>
                <a:gridCol w="1756995">
                  <a:extLst>
                    <a:ext uri="{9D8B030D-6E8A-4147-A177-3AD203B41FA5}">
                      <a16:colId xmlns:a16="http://schemas.microsoft.com/office/drawing/2014/main" val="20002"/>
                    </a:ext>
                  </a:extLst>
                </a:gridCol>
                <a:gridCol w="1756995">
                  <a:extLst>
                    <a:ext uri="{9D8B030D-6E8A-4147-A177-3AD203B41FA5}">
                      <a16:colId xmlns:a16="http://schemas.microsoft.com/office/drawing/2014/main" val="20003"/>
                    </a:ext>
                  </a:extLst>
                </a:gridCol>
                <a:gridCol w="1756995">
                  <a:extLst>
                    <a:ext uri="{9D8B030D-6E8A-4147-A177-3AD203B41FA5}">
                      <a16:colId xmlns:a16="http://schemas.microsoft.com/office/drawing/2014/main" val="20004"/>
                    </a:ext>
                  </a:extLst>
                </a:gridCol>
              </a:tblGrid>
              <a:tr h="881888">
                <a:tc>
                  <a:txBody>
                    <a:bodyPr/>
                    <a:lstStyle/>
                    <a:p>
                      <a:r>
                        <a:rPr lang="en-GB" sz="1600"/>
                        <a:t>Examples of paradigms</a:t>
                      </a:r>
                    </a:p>
                    <a:p>
                      <a:endParaRPr lang="en-GB" sz="1600"/>
                    </a:p>
                  </a:txBody>
                  <a:tcPr/>
                </a:tc>
                <a:tc>
                  <a:txBody>
                    <a:bodyPr/>
                    <a:lstStyle/>
                    <a:p>
                      <a:r>
                        <a:rPr lang="en-GB" sz="1600">
                          <a:solidFill>
                            <a:schemeClr val="tx1"/>
                          </a:solidFill>
                        </a:rPr>
                        <a:t>Positivism</a:t>
                      </a:r>
                    </a:p>
                  </a:txBody>
                  <a:tcPr/>
                </a:tc>
                <a:tc>
                  <a:txBody>
                    <a:bodyPr/>
                    <a:lstStyle/>
                    <a:p>
                      <a:r>
                        <a:rPr lang="en-GB" sz="1600"/>
                        <a:t>Post positivism</a:t>
                      </a:r>
                    </a:p>
                  </a:txBody>
                  <a:tcPr/>
                </a:tc>
                <a:tc>
                  <a:txBody>
                    <a:bodyPr/>
                    <a:lstStyle/>
                    <a:p>
                      <a:r>
                        <a:rPr lang="en-GB" sz="1600" err="1"/>
                        <a:t>Interpretivism</a:t>
                      </a:r>
                      <a:r>
                        <a:rPr lang="en-GB" sz="1600"/>
                        <a:t> /</a:t>
                      </a:r>
                      <a:r>
                        <a:rPr lang="en-GB" sz="1600" baseline="0"/>
                        <a:t> </a:t>
                      </a:r>
                      <a:r>
                        <a:rPr lang="en-GB" sz="1600"/>
                        <a:t>constructivism</a:t>
                      </a:r>
                    </a:p>
                  </a:txBody>
                  <a:tcPr/>
                </a:tc>
                <a:tc>
                  <a:txBody>
                    <a:bodyPr/>
                    <a:lstStyle/>
                    <a:p>
                      <a:r>
                        <a:rPr lang="en-GB" sz="1600"/>
                        <a:t>Critical theory</a:t>
                      </a:r>
                    </a:p>
                  </a:txBody>
                  <a:tcPr/>
                </a:tc>
                <a:extLst>
                  <a:ext uri="{0D108BD9-81ED-4DB2-BD59-A6C34878D82A}">
                    <a16:rowId xmlns:a16="http://schemas.microsoft.com/office/drawing/2014/main" val="10000"/>
                  </a:ext>
                </a:extLst>
              </a:tr>
              <a:tr h="474863">
                <a:tc>
                  <a:txBody>
                    <a:bodyPr/>
                    <a:lstStyle/>
                    <a:p>
                      <a:r>
                        <a:rPr lang="en-GB" sz="1600"/>
                        <a:t>Ontology</a:t>
                      </a:r>
                    </a:p>
                  </a:txBody>
                  <a:tcPr/>
                </a:tc>
                <a:tc>
                  <a:txBody>
                    <a:bodyPr/>
                    <a:lstStyle/>
                    <a:p>
                      <a:r>
                        <a:rPr lang="en-GB" sz="1600"/>
                        <a:t>Realism</a:t>
                      </a:r>
                    </a:p>
                  </a:txBody>
                  <a:tcPr/>
                </a:tc>
                <a:tc>
                  <a:txBody>
                    <a:bodyPr/>
                    <a:lstStyle/>
                    <a:p>
                      <a:r>
                        <a:rPr lang="en-GB" sz="1600"/>
                        <a:t>Critical realism</a:t>
                      </a:r>
                    </a:p>
                  </a:txBody>
                  <a:tcPr/>
                </a:tc>
                <a:tc>
                  <a:txBody>
                    <a:bodyPr/>
                    <a:lstStyle/>
                    <a:p>
                      <a:r>
                        <a:rPr lang="en-GB" sz="1600"/>
                        <a:t>Relativism</a:t>
                      </a:r>
                    </a:p>
                  </a:txBody>
                  <a:tcPr/>
                </a:tc>
                <a:tc>
                  <a:txBody>
                    <a:bodyPr/>
                    <a:lstStyle/>
                    <a:p>
                      <a:r>
                        <a:rPr lang="en-GB" sz="1600"/>
                        <a:t>Critical realism</a:t>
                      </a:r>
                    </a:p>
                  </a:txBody>
                  <a:tcPr/>
                </a:tc>
                <a:extLst>
                  <a:ext uri="{0D108BD9-81ED-4DB2-BD59-A6C34878D82A}">
                    <a16:rowId xmlns:a16="http://schemas.microsoft.com/office/drawing/2014/main" val="10001"/>
                  </a:ext>
                </a:extLst>
              </a:tr>
              <a:tr h="474863">
                <a:tc>
                  <a:txBody>
                    <a:bodyPr/>
                    <a:lstStyle/>
                    <a:p>
                      <a:r>
                        <a:rPr lang="en-GB" sz="1600"/>
                        <a:t>Epistemology</a:t>
                      </a:r>
                    </a:p>
                  </a:txBody>
                  <a:tcPr/>
                </a:tc>
                <a:tc>
                  <a:txBody>
                    <a:bodyPr/>
                    <a:lstStyle/>
                    <a:p>
                      <a:r>
                        <a:rPr lang="en-GB" sz="1600"/>
                        <a:t>Objective</a:t>
                      </a:r>
                    </a:p>
                  </a:txBody>
                  <a:tcPr/>
                </a:tc>
                <a:tc>
                  <a:txBody>
                    <a:bodyPr/>
                    <a:lstStyle/>
                    <a:p>
                      <a:r>
                        <a:rPr lang="en-GB" sz="1600"/>
                        <a:t>Objective</a:t>
                      </a:r>
                    </a:p>
                  </a:txBody>
                  <a:tcPr/>
                </a:tc>
                <a:tc>
                  <a:txBody>
                    <a:bodyPr/>
                    <a:lstStyle/>
                    <a:p>
                      <a:r>
                        <a:rPr lang="en-GB" sz="1600"/>
                        <a:t>Subjective</a:t>
                      </a:r>
                    </a:p>
                  </a:txBody>
                  <a:tcPr/>
                </a:tc>
                <a:tc>
                  <a:txBody>
                    <a:bodyPr/>
                    <a:lstStyle/>
                    <a:p>
                      <a:r>
                        <a:rPr lang="en-GB" sz="1600"/>
                        <a:t>Subjective</a:t>
                      </a:r>
                    </a:p>
                  </a:txBody>
                  <a:tcPr/>
                </a:tc>
                <a:extLst>
                  <a:ext uri="{0D108BD9-81ED-4DB2-BD59-A6C34878D82A}">
                    <a16:rowId xmlns:a16="http://schemas.microsoft.com/office/drawing/2014/main" val="10002"/>
                  </a:ext>
                </a:extLst>
              </a:tr>
              <a:tr h="1296000">
                <a:tc>
                  <a:txBody>
                    <a:bodyPr/>
                    <a:lstStyle/>
                    <a:p>
                      <a:r>
                        <a:rPr lang="en-GB" sz="1600"/>
                        <a:t>Methodology</a:t>
                      </a:r>
                    </a:p>
                  </a:txBody>
                  <a:tcPr/>
                </a:tc>
                <a:tc>
                  <a:txBody>
                    <a:bodyPr/>
                    <a:lstStyle/>
                    <a:p>
                      <a:r>
                        <a:rPr lang="en-GB" sz="1600"/>
                        <a:t>Experimental/</a:t>
                      </a:r>
                    </a:p>
                    <a:p>
                      <a:r>
                        <a:rPr lang="en-GB" sz="1600"/>
                        <a:t>structured measurement</a:t>
                      </a:r>
                    </a:p>
                  </a:txBody>
                  <a:tcPr/>
                </a:tc>
                <a:tc>
                  <a:txBody>
                    <a:bodyPr/>
                    <a:lstStyle/>
                    <a:p>
                      <a:r>
                        <a:rPr lang="en-GB" sz="1600"/>
                        <a:t>Modified experimental/</a:t>
                      </a:r>
                    </a:p>
                    <a:p>
                      <a:r>
                        <a:rPr lang="en-GB" sz="1600"/>
                        <a:t>structured measurement</a:t>
                      </a:r>
                    </a:p>
                    <a:p>
                      <a:endParaRPr lang="en-GB" sz="1600"/>
                    </a:p>
                  </a:txBody>
                  <a:tcPr/>
                </a:tc>
                <a:tc>
                  <a:txBody>
                    <a:bodyPr/>
                    <a:lstStyle/>
                    <a:p>
                      <a:r>
                        <a:rPr lang="en-GB" sz="1600"/>
                        <a:t>Case study, Ethnography, grounded theory</a:t>
                      </a:r>
                    </a:p>
                  </a:txBody>
                  <a:tcPr/>
                </a:tc>
                <a:tc>
                  <a:txBody>
                    <a:bodyPr/>
                    <a:lstStyle/>
                    <a:p>
                      <a:r>
                        <a:rPr lang="en-GB" sz="1600"/>
                        <a:t>Action research </a:t>
                      </a:r>
                      <a:r>
                        <a:rPr lang="en-GB" sz="1600" err="1"/>
                        <a:t>Diologic</a:t>
                      </a:r>
                      <a:endParaRPr lang="en-GB" sz="1600"/>
                    </a:p>
                  </a:txBody>
                  <a:tcPr/>
                </a:tc>
                <a:extLst>
                  <a:ext uri="{0D108BD9-81ED-4DB2-BD59-A6C34878D82A}">
                    <a16:rowId xmlns:a16="http://schemas.microsoft.com/office/drawing/2014/main" val="10003"/>
                  </a:ext>
                </a:extLst>
              </a:tr>
              <a:tr h="1188000">
                <a:tc>
                  <a:txBody>
                    <a:bodyPr/>
                    <a:lstStyle/>
                    <a:p>
                      <a:r>
                        <a:rPr lang="en-GB" sz="1600"/>
                        <a:t>Method</a:t>
                      </a:r>
                    </a:p>
                  </a:txBody>
                  <a:tcPr/>
                </a:tc>
                <a:tc>
                  <a:txBody>
                    <a:bodyPr/>
                    <a:lstStyle/>
                    <a:p>
                      <a:r>
                        <a:rPr lang="en-GB" sz="1600"/>
                        <a:t>Questionnaires, Experiment</a:t>
                      </a:r>
                    </a:p>
                  </a:txBody>
                  <a:tcPr/>
                </a:tc>
                <a:tc>
                  <a:txBody>
                    <a:bodyPr/>
                    <a:lstStyle/>
                    <a:p>
                      <a:r>
                        <a:rPr lang="en-GB" sz="1600"/>
                        <a:t>Questionnaires, Experiment</a:t>
                      </a:r>
                    </a:p>
                  </a:txBody>
                  <a:tcPr/>
                </a:tc>
                <a:tc>
                  <a:txBody>
                    <a:bodyPr/>
                    <a:lstStyle/>
                    <a:p>
                      <a:r>
                        <a:rPr lang="en-GB" sz="1600"/>
                        <a:t>Open ended questionnaires,  Qualitative data.</a:t>
                      </a:r>
                      <a:r>
                        <a:rPr lang="en-GB" sz="1600" baseline="0"/>
                        <a:t> </a:t>
                      </a:r>
                      <a:endParaRPr lang="en-GB" sz="1600"/>
                    </a:p>
                  </a:txBody>
                  <a:tcPr/>
                </a:tc>
                <a:tc>
                  <a:txBody>
                    <a:bodyPr/>
                    <a:lstStyle/>
                    <a:p>
                      <a:r>
                        <a:rPr lang="en-GB" sz="1600"/>
                        <a:t>Interviews, focus groups, communities, organisations</a:t>
                      </a:r>
                    </a:p>
                  </a:txBody>
                  <a:tcPr/>
                </a:tc>
                <a:extLst>
                  <a:ext uri="{0D108BD9-81ED-4DB2-BD59-A6C34878D82A}">
                    <a16:rowId xmlns:a16="http://schemas.microsoft.com/office/drawing/2014/main" val="10004"/>
                  </a:ext>
                </a:extLst>
              </a:tr>
              <a:tr h="1332000">
                <a:tc>
                  <a:txBody>
                    <a:bodyPr/>
                    <a:lstStyle/>
                    <a:p>
                      <a:r>
                        <a:rPr lang="en-GB" sz="1600" b="1">
                          <a:solidFill>
                            <a:srgbClr val="0070C0"/>
                          </a:solidFill>
                        </a:rPr>
                        <a:t>EXAMPLE</a:t>
                      </a:r>
                    </a:p>
                    <a:p>
                      <a:r>
                        <a:rPr lang="en-GB" sz="1600">
                          <a:solidFill>
                            <a:srgbClr val="0070C0"/>
                          </a:solidFill>
                        </a:rPr>
                        <a:t>Water company research pollution</a:t>
                      </a:r>
                    </a:p>
                  </a:txBody>
                  <a:tcPr/>
                </a:tc>
                <a:tc>
                  <a:txBody>
                    <a:bodyPr/>
                    <a:lstStyle/>
                    <a:p>
                      <a:r>
                        <a:rPr lang="en-GB" sz="1600">
                          <a:solidFill>
                            <a:srgbClr val="0070C0"/>
                          </a:solidFill>
                        </a:rPr>
                        <a:t>Laboratory Chemical</a:t>
                      </a:r>
                      <a:r>
                        <a:rPr lang="en-GB" sz="1600" baseline="0">
                          <a:solidFill>
                            <a:srgbClr val="0070C0"/>
                          </a:solidFill>
                        </a:rPr>
                        <a:t> experiment dissolved solids</a:t>
                      </a:r>
                      <a:endParaRPr lang="en-GB" sz="1600">
                        <a:solidFill>
                          <a:srgbClr val="0070C0"/>
                        </a:solidFill>
                      </a:endParaRPr>
                    </a:p>
                  </a:txBody>
                  <a:tcPr/>
                </a:tc>
                <a:tc>
                  <a:txBody>
                    <a:bodyPr/>
                    <a:lstStyle/>
                    <a:p>
                      <a:r>
                        <a:rPr lang="en-GB" sz="1600" err="1">
                          <a:solidFill>
                            <a:srgbClr val="0070C0"/>
                          </a:solidFill>
                        </a:rPr>
                        <a:t>Locationally</a:t>
                      </a:r>
                      <a:r>
                        <a:rPr lang="en-GB" sz="1600">
                          <a:solidFill>
                            <a:srgbClr val="0070C0"/>
                          </a:solidFill>
                        </a:rPr>
                        <a:t> considered chemical experiments</a:t>
                      </a:r>
                    </a:p>
                  </a:txBody>
                  <a:tcPr/>
                </a:tc>
                <a:tc>
                  <a:txBody>
                    <a:bodyPr/>
                    <a:lstStyle/>
                    <a:p>
                      <a:r>
                        <a:rPr lang="en-GB" sz="1600">
                          <a:solidFill>
                            <a:srgbClr val="0070C0"/>
                          </a:solidFill>
                        </a:rPr>
                        <a:t>Case study of the company</a:t>
                      </a:r>
                      <a:r>
                        <a:rPr lang="en-GB" sz="1600" baseline="0">
                          <a:solidFill>
                            <a:srgbClr val="0070C0"/>
                          </a:solidFill>
                        </a:rPr>
                        <a:t> and attitudes to pollution/profit</a:t>
                      </a:r>
                      <a:endParaRPr lang="en-GB" sz="1600">
                        <a:solidFill>
                          <a:srgbClr val="0070C0"/>
                        </a:solidFill>
                      </a:endParaRPr>
                    </a:p>
                  </a:txBody>
                  <a:tcPr/>
                </a:tc>
                <a:tc>
                  <a:txBody>
                    <a:bodyPr/>
                    <a:lstStyle/>
                    <a:p>
                      <a:r>
                        <a:rPr lang="en-GB" sz="1600">
                          <a:solidFill>
                            <a:srgbClr val="0070C0"/>
                          </a:solidFill>
                        </a:rPr>
                        <a:t>Action research</a:t>
                      </a:r>
                      <a:r>
                        <a:rPr lang="en-GB" sz="1600" baseline="0">
                          <a:solidFill>
                            <a:srgbClr val="0070C0"/>
                          </a:solidFill>
                        </a:rPr>
                        <a:t> in communities to include stakeholders / workshops</a:t>
                      </a:r>
                      <a:endParaRPr lang="en-GB" sz="1600">
                        <a:solidFill>
                          <a:srgbClr val="0070C0"/>
                        </a:solidFill>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4353427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investigative process</a:t>
            </a:r>
          </a:p>
        </p:txBody>
      </p:sp>
      <p:sp>
        <p:nvSpPr>
          <p:cNvPr id="3" name="Content Placeholder 2"/>
          <p:cNvSpPr>
            <a:spLocks noGrp="1"/>
          </p:cNvSpPr>
          <p:nvPr>
            <p:ph idx="1"/>
          </p:nvPr>
        </p:nvSpPr>
        <p:spPr/>
        <p:txBody>
          <a:bodyPr>
            <a:normAutofit fontScale="92500" lnSpcReduction="20000"/>
          </a:bodyPr>
          <a:lstStyle/>
          <a:p>
            <a:r>
              <a:rPr lang="en-GB" dirty="0">
                <a:solidFill>
                  <a:srgbClr val="FFFF00"/>
                </a:solidFill>
              </a:rPr>
              <a:t>Practical</a:t>
            </a:r>
          </a:p>
          <a:p>
            <a:pPr marL="962406" lvl="1" indent="-514350">
              <a:buFont typeface="+mj-lt"/>
              <a:buAutoNum type="arabicPeriod"/>
            </a:pPr>
            <a:r>
              <a:rPr lang="en-GB" dirty="0"/>
              <a:t>Individually complete the stipulations in activity 2a (10 </a:t>
            </a:r>
            <a:r>
              <a:rPr lang="en-GB" dirty="0" smtClean="0"/>
              <a:t>minutes</a:t>
            </a:r>
            <a:r>
              <a:rPr lang="en-GB" dirty="0"/>
              <a:t>)</a:t>
            </a:r>
          </a:p>
          <a:p>
            <a:pPr marL="1245870" lvl="2" indent="-514350">
              <a:buFont typeface="+mj-lt"/>
              <a:buAutoNum type="arabicPeriod"/>
            </a:pPr>
            <a:r>
              <a:rPr lang="en-GB" dirty="0"/>
              <a:t>Replace management with </a:t>
            </a:r>
            <a:r>
              <a:rPr lang="en-GB" dirty="0" smtClean="0"/>
              <a:t>facilities management, computing</a:t>
            </a:r>
            <a:r>
              <a:rPr lang="en-GB" dirty="0"/>
              <a:t>, </a:t>
            </a:r>
            <a:r>
              <a:rPr lang="en-GB" dirty="0" smtClean="0"/>
              <a:t>engineering, auto, sustainability etc. </a:t>
            </a:r>
            <a:endParaRPr lang="en-GB" dirty="0"/>
          </a:p>
          <a:p>
            <a:pPr marL="1207008" lvl="2" indent="-457200">
              <a:buFont typeface="+mj-lt"/>
              <a:buAutoNum type="arabicPeriod"/>
            </a:pPr>
            <a:r>
              <a:rPr lang="en-GB" dirty="0" smtClean="0">
                <a:solidFill>
                  <a:srgbClr val="FFFF00"/>
                </a:solidFill>
              </a:rPr>
              <a:t>Why are your answers important to your research?</a:t>
            </a:r>
            <a:endParaRPr lang="en-GB" dirty="0">
              <a:solidFill>
                <a:srgbClr val="FFFF00"/>
              </a:solidFill>
            </a:endParaRPr>
          </a:p>
          <a:p>
            <a:pPr marL="1207008" lvl="2" indent="-457200">
              <a:buFont typeface="+mj-lt"/>
              <a:buAutoNum type="arabicPeriod"/>
            </a:pPr>
            <a:r>
              <a:rPr lang="en-GB" dirty="0">
                <a:solidFill>
                  <a:srgbClr val="FFFF00"/>
                </a:solidFill>
              </a:rPr>
              <a:t>What are the </a:t>
            </a:r>
            <a:r>
              <a:rPr lang="en-GB" dirty="0" smtClean="0">
                <a:solidFill>
                  <a:srgbClr val="FFFF00"/>
                </a:solidFill>
              </a:rPr>
              <a:t>implications of your answers </a:t>
            </a:r>
            <a:r>
              <a:rPr lang="en-GB" dirty="0">
                <a:solidFill>
                  <a:srgbClr val="FFFF00"/>
                </a:solidFill>
              </a:rPr>
              <a:t>for your investigation?</a:t>
            </a:r>
          </a:p>
          <a:p>
            <a:pPr marL="962406" lvl="1" indent="-514350">
              <a:buFont typeface="+mj-lt"/>
              <a:buAutoNum type="arabicPeriod"/>
            </a:pPr>
            <a:r>
              <a:rPr lang="en-GB" dirty="0"/>
              <a:t>Individually share </a:t>
            </a:r>
            <a:r>
              <a:rPr lang="en-GB" dirty="0" smtClean="0"/>
              <a:t>(via meeting chat) the </a:t>
            </a:r>
            <a:r>
              <a:rPr lang="en-GB" dirty="0"/>
              <a:t>one point you think is </a:t>
            </a:r>
            <a:r>
              <a:rPr lang="en-GB" dirty="0" smtClean="0"/>
              <a:t>most important </a:t>
            </a:r>
            <a:r>
              <a:rPr lang="en-GB" dirty="0"/>
              <a:t>from this activity.</a:t>
            </a:r>
          </a:p>
          <a:p>
            <a:pPr lvl="1"/>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18</a:t>
            </a:fld>
            <a:endParaRPr lang="en-GB"/>
          </a:p>
        </p:txBody>
      </p:sp>
    </p:spTree>
    <p:extLst>
      <p:ext uri="{BB962C8B-B14F-4D97-AF65-F5344CB8AC3E}">
        <p14:creationId xmlns:p14="http://schemas.microsoft.com/office/powerpoint/2010/main" val="248749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Strategies and methodology</a:t>
            </a:r>
          </a:p>
        </p:txBody>
      </p:sp>
      <p:sp>
        <p:nvSpPr>
          <p:cNvPr id="3" name="Content Placeholder 2"/>
          <p:cNvSpPr>
            <a:spLocks noGrp="1"/>
          </p:cNvSpPr>
          <p:nvPr>
            <p:ph idx="1"/>
          </p:nvPr>
        </p:nvSpPr>
        <p:spPr/>
        <p:txBody>
          <a:bodyPr/>
          <a:lstStyle/>
          <a:p>
            <a:r>
              <a:rPr lang="en-GB">
                <a:solidFill>
                  <a:srgbClr val="FFFF00"/>
                </a:solidFill>
              </a:rPr>
              <a:t>Experimentation</a:t>
            </a:r>
          </a:p>
          <a:p>
            <a:r>
              <a:rPr lang="en-GB">
                <a:solidFill>
                  <a:srgbClr val="FFFF00"/>
                </a:solidFill>
              </a:rPr>
              <a:t>Ethnographic</a:t>
            </a:r>
          </a:p>
          <a:p>
            <a:r>
              <a:rPr lang="en-GB">
                <a:solidFill>
                  <a:srgbClr val="FFFF00"/>
                </a:solidFill>
              </a:rPr>
              <a:t>Case study</a:t>
            </a:r>
          </a:p>
          <a:p>
            <a:r>
              <a:rPr lang="en-GB">
                <a:solidFill>
                  <a:srgbClr val="FFFF00"/>
                </a:solidFill>
              </a:rPr>
              <a:t>Grounded theory</a:t>
            </a:r>
          </a:p>
          <a:p>
            <a:r>
              <a:rPr lang="en-GB">
                <a:solidFill>
                  <a:srgbClr val="FFFF00"/>
                </a:solidFill>
              </a:rPr>
              <a:t>Action</a:t>
            </a:r>
          </a:p>
          <a:p>
            <a:r>
              <a:rPr lang="en-GB">
                <a:solidFill>
                  <a:srgbClr val="FFFF00"/>
                </a:solidFill>
              </a:rPr>
              <a:t>Surveys</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19</a:t>
            </a:fld>
            <a:endParaRPr lang="en-GB">
              <a:solidFill>
                <a:srgbClr val="D4D2D0">
                  <a:shade val="50000"/>
                </a:srgbClr>
              </a:solidFill>
            </a:endParaRPr>
          </a:p>
        </p:txBody>
      </p:sp>
      <p:sp>
        <p:nvSpPr>
          <p:cNvPr id="6" name="Rectangle 5"/>
          <p:cNvSpPr/>
          <p:nvPr/>
        </p:nvSpPr>
        <p:spPr>
          <a:xfrm rot="19262087">
            <a:off x="2076330" y="2833260"/>
            <a:ext cx="7723589" cy="64633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3600" b="1">
                <a:ln w="11430"/>
                <a:gradFill>
                  <a:gsLst>
                    <a:gs pos="0">
                      <a:srgbClr val="CCAF0A">
                        <a:tint val="70000"/>
                        <a:satMod val="245000"/>
                      </a:srgbClr>
                    </a:gs>
                    <a:gs pos="75000">
                      <a:srgbClr val="CCAF0A">
                        <a:tint val="90000"/>
                        <a:shade val="60000"/>
                        <a:satMod val="240000"/>
                      </a:srgbClr>
                    </a:gs>
                    <a:gs pos="100000">
                      <a:srgbClr val="CCAF0A">
                        <a:tint val="100000"/>
                        <a:shade val="50000"/>
                        <a:satMod val="240000"/>
                      </a:srgbClr>
                    </a:gs>
                  </a:gsLst>
                  <a:lin ang="5400000"/>
                </a:gradFill>
                <a:effectLst>
                  <a:outerShdw blurRad="50800" dist="39000" dir="5460000" algn="tl">
                    <a:srgbClr val="000000">
                      <a:alpha val="38000"/>
                    </a:srgbClr>
                  </a:outerShdw>
                </a:effectLst>
              </a:rPr>
              <a:t>Explained on following slides</a:t>
            </a:r>
          </a:p>
        </p:txBody>
      </p:sp>
    </p:spTree>
    <p:extLst>
      <p:ext uri="{BB962C8B-B14F-4D97-AF65-F5344CB8AC3E}">
        <p14:creationId xmlns:p14="http://schemas.microsoft.com/office/powerpoint/2010/main" val="36352406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Experimentation</a:t>
            </a:r>
          </a:p>
        </p:txBody>
      </p:sp>
      <p:sp>
        <p:nvSpPr>
          <p:cNvPr id="3" name="Content Placeholder 2"/>
          <p:cNvSpPr>
            <a:spLocks noGrp="1"/>
          </p:cNvSpPr>
          <p:nvPr>
            <p:ph idx="1"/>
          </p:nvPr>
        </p:nvSpPr>
        <p:spPr>
          <a:xfrm>
            <a:off x="539552" y="1628800"/>
            <a:ext cx="6120680" cy="4608512"/>
          </a:xfrm>
        </p:spPr>
        <p:txBody>
          <a:bodyPr vert="horz" anchor="t">
            <a:normAutofit/>
          </a:bodyPr>
          <a:lstStyle/>
          <a:p>
            <a:pPr marL="420370" indent="-383540"/>
            <a:r>
              <a:rPr lang="en-GB" sz="2000" dirty="0">
                <a:latin typeface="+mj-lt"/>
              </a:rPr>
              <a:t>Scientific method (Bacon, 1620) But initiated in the Middle East</a:t>
            </a:r>
            <a:endParaRPr lang="en-US" dirty="0"/>
          </a:p>
          <a:p>
            <a:pPr marL="420370" indent="-383540"/>
            <a:r>
              <a:rPr lang="en-GB" sz="2000" dirty="0">
                <a:latin typeface="+mj-lt"/>
              </a:rPr>
              <a:t>An </a:t>
            </a:r>
            <a:r>
              <a:rPr lang="en-GB" sz="2000" b="1" dirty="0">
                <a:latin typeface="+mj-lt"/>
              </a:rPr>
              <a:t>experiment</a:t>
            </a:r>
            <a:r>
              <a:rPr lang="en-GB" sz="2000" dirty="0">
                <a:latin typeface="+mj-lt"/>
              </a:rPr>
              <a:t> is an orderly procedure carried out with the goal of verifying, falsifying, or establishing the validity of a hypothesis. Experiments provide insight into causal links/effects by demonstrating what outcome occurs when a particular factor is manipulated</a:t>
            </a:r>
          </a:p>
          <a:p>
            <a:pPr marL="721995" lvl="1"/>
            <a:r>
              <a:rPr lang="en-GB" sz="1600" dirty="0">
                <a:solidFill>
                  <a:srgbClr val="FF9900"/>
                </a:solidFill>
                <a:latin typeface="+mj-lt"/>
              </a:rPr>
              <a:t>Tests existing theories</a:t>
            </a:r>
          </a:p>
          <a:p>
            <a:pPr marL="721995" lvl="1"/>
            <a:r>
              <a:rPr lang="en-GB" sz="1600" dirty="0">
                <a:solidFill>
                  <a:srgbClr val="FF9900"/>
                </a:solidFill>
                <a:latin typeface="+mj-lt"/>
              </a:rPr>
              <a:t>Usually applies an empirical methodology</a:t>
            </a:r>
          </a:p>
          <a:p>
            <a:pPr marL="721995" lvl="1"/>
            <a:r>
              <a:rPr lang="en-GB" sz="1600" dirty="0">
                <a:solidFill>
                  <a:srgbClr val="FF9900"/>
                </a:solidFill>
                <a:latin typeface="+mj-lt"/>
              </a:rPr>
              <a:t>Tests a hypothesis</a:t>
            </a:r>
          </a:p>
          <a:p>
            <a:pPr marL="721995" lvl="1"/>
            <a:r>
              <a:rPr lang="en-GB" sz="1600" dirty="0">
                <a:solidFill>
                  <a:srgbClr val="FF9900"/>
                </a:solidFill>
                <a:latin typeface="+mj-lt"/>
              </a:rPr>
              <a:t>Replication, e.g. Clinical trails</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20</a:t>
            </a:fld>
            <a:endParaRPr lang="en-GB">
              <a:solidFill>
                <a:srgbClr val="D4D2D0">
                  <a:shade val="50000"/>
                </a:srgbClr>
              </a:solidFill>
            </a:endParaRPr>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333828" name="Picture 4" descr="http://siliconangle.com/files/2013/05/93434191-einstein-tongue_custom-36fb0ce35776dc2d92eda90880022bf48a67e192-s6-c10.jpg">
            <a:hlinkClick r:id="rId2"/>
          </p:cNvPr>
          <p:cNvPicPr>
            <a:picLocks noChangeAspect="1" noChangeArrowheads="1"/>
          </p:cNvPicPr>
          <p:nvPr/>
        </p:nvPicPr>
        <p:blipFill>
          <a:blip r:embed="rId3" cstate="print"/>
          <a:srcRect/>
          <a:stretch>
            <a:fillRect/>
          </a:stretch>
        </p:blipFill>
        <p:spPr bwMode="auto">
          <a:xfrm>
            <a:off x="6873991" y="177793"/>
            <a:ext cx="2253630" cy="2530505"/>
          </a:xfrm>
          <a:prstGeom prst="rect">
            <a:avLst/>
          </a:prstGeom>
          <a:noFill/>
        </p:spPr>
      </p:pic>
      <p:sp>
        <p:nvSpPr>
          <p:cNvPr id="6" name="Rectangle 5"/>
          <p:cNvSpPr/>
          <p:nvPr/>
        </p:nvSpPr>
        <p:spPr>
          <a:xfrm rot="20947990">
            <a:off x="2225180" y="5165376"/>
            <a:ext cx="7128792" cy="1754326"/>
          </a:xfrm>
          <a:prstGeom prst="rect">
            <a:avLst/>
          </a:prstGeom>
          <a:noFill/>
        </p:spPr>
        <p:txBody>
          <a:bodyPr wrap="squar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GB" sz="1800" b="1">
                <a:ln/>
                <a:solidFill>
                  <a:srgbClr val="FFFF00"/>
                </a:solidFill>
              </a:rPr>
              <a:t>No amount of experimentation can ever prove me right; but a single experiment can prove me wrong (Einstein)</a:t>
            </a:r>
          </a:p>
          <a:p>
            <a:pPr algn="ctr"/>
            <a:endParaRPr lang="en-US" sz="5400" b="1" cap="none" spc="0">
              <a:ln/>
              <a:solidFill>
                <a:schemeClr val="accent5">
                  <a:tint val="50000"/>
                  <a:satMod val="180000"/>
                </a:schemeClr>
              </a:solidFill>
              <a:effectLst/>
            </a:endParaRPr>
          </a:p>
        </p:txBody>
      </p:sp>
    </p:spTree>
    <p:extLst>
      <p:ext uri="{BB962C8B-B14F-4D97-AF65-F5344CB8AC3E}">
        <p14:creationId xmlns:p14="http://schemas.microsoft.com/office/powerpoint/2010/main" val="1003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Scientific method</a:t>
            </a:r>
          </a:p>
        </p:txBody>
      </p:sp>
      <p:sp>
        <p:nvSpPr>
          <p:cNvPr id="3" name="Content Placeholder 2"/>
          <p:cNvSpPr>
            <a:spLocks noGrp="1"/>
          </p:cNvSpPr>
          <p:nvPr>
            <p:ph idx="1"/>
          </p:nvPr>
        </p:nvSpPr>
        <p:spPr>
          <a:xfrm>
            <a:off x="3714744" y="1643050"/>
            <a:ext cx="4968881" cy="4114800"/>
          </a:xfrm>
        </p:spPr>
        <p:txBody>
          <a:bodyPr>
            <a:normAutofit lnSpcReduction="10000"/>
          </a:bodyPr>
          <a:lstStyle/>
          <a:p>
            <a:r>
              <a:rPr lang="en-GB" sz="2400" dirty="0">
                <a:solidFill>
                  <a:schemeClr val="bg2">
                    <a:lumMod val="50000"/>
                    <a:lumOff val="50000"/>
                  </a:schemeClr>
                </a:solidFill>
              </a:rPr>
              <a:t>Empirical</a:t>
            </a:r>
            <a:r>
              <a:rPr lang="en-GB" sz="2400" dirty="0"/>
              <a:t>: derived from experiment and observation is more appropriate than human induced theory.</a:t>
            </a:r>
          </a:p>
          <a:p>
            <a:r>
              <a:rPr lang="en-GB" sz="2400" dirty="0"/>
              <a:t>Formulate hypotheses: test</a:t>
            </a:r>
          </a:p>
          <a:p>
            <a:r>
              <a:rPr lang="en-GB" sz="2400" dirty="0"/>
              <a:t>Hence link theory to measured observation (positivism, Comte 1820s)</a:t>
            </a:r>
          </a:p>
          <a:p>
            <a:pPr marL="914400" lvl="1" indent="-457200">
              <a:buFont typeface="+mj-lt"/>
              <a:buAutoNum type="arabicPeriod"/>
            </a:pPr>
            <a:r>
              <a:rPr lang="en-GB" sz="2000" dirty="0"/>
              <a:t>Logical positivism (Inductive reasoning) creates a Law</a:t>
            </a:r>
          </a:p>
          <a:p>
            <a:pPr marL="914400" lvl="1" indent="-457200">
              <a:buFont typeface="+mj-lt"/>
              <a:buAutoNum type="arabicPeriod"/>
            </a:pPr>
            <a:r>
              <a:rPr lang="en-GB" sz="2000" dirty="0"/>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21</a:t>
            </a:fld>
            <a:endParaRPr lang="en-GB"/>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Hypothetical </a:t>
            </a:r>
            <a:r>
              <a:rPr lang="en-GB" err="1"/>
              <a:t>Deductivism</a:t>
            </a:r>
            <a:r>
              <a:rPr lang="en-GB"/>
              <a:t> </a:t>
            </a:r>
          </a:p>
        </p:txBody>
      </p:sp>
      <p:sp>
        <p:nvSpPr>
          <p:cNvPr id="3" name="Content Placeholder 2"/>
          <p:cNvSpPr>
            <a:spLocks noGrp="1"/>
          </p:cNvSpPr>
          <p:nvPr>
            <p:ph idx="1"/>
          </p:nvPr>
        </p:nvSpPr>
        <p:spPr>
          <a:xfrm>
            <a:off x="857224" y="1643050"/>
            <a:ext cx="7826401" cy="4114800"/>
          </a:xfrm>
        </p:spPr>
        <p:txBody>
          <a:bodyPr/>
          <a:lstStyle/>
          <a:p>
            <a:r>
              <a:rPr lang="en-GB" sz="2800" dirty="0">
                <a:solidFill>
                  <a:srgbClr val="FFFF00"/>
                </a:solidFill>
              </a:rPr>
              <a:t>HD dominates but is criticised:</a:t>
            </a:r>
          </a:p>
          <a:p>
            <a:pPr marL="914400" lvl="1" indent="-457200">
              <a:buFont typeface="+mj-lt"/>
              <a:buAutoNum type="arabicPeriod"/>
            </a:pPr>
            <a:r>
              <a:rPr lang="en-GB" sz="2400" dirty="0"/>
              <a:t>Human involvement means objectivity is questionable</a:t>
            </a:r>
          </a:p>
          <a:p>
            <a:pPr marL="914400" lvl="1" indent="-457200">
              <a:buFont typeface="+mj-lt"/>
              <a:buAutoNum type="arabicPeriod"/>
            </a:pPr>
            <a:r>
              <a:rPr lang="en-GB" sz="2400" dirty="0"/>
              <a:t>Context stripping- simplification leads to reductionism e.g. </a:t>
            </a:r>
            <a:r>
              <a:rPr lang="en-GB" sz="2400" dirty="0" err="1"/>
              <a:t>bivariant</a:t>
            </a:r>
            <a:endParaRPr lang="en-GB" sz="2400" dirty="0"/>
          </a:p>
          <a:p>
            <a:pPr marL="914400" lvl="1" indent="-457200">
              <a:buFont typeface="+mj-lt"/>
              <a:buAutoNum type="arabicPeriod"/>
            </a:pPr>
            <a:r>
              <a:rPr lang="en-GB" sz="2400" dirty="0"/>
              <a:t>Statistical generalisations create grand theories that are often difficult locally </a:t>
            </a:r>
            <a:r>
              <a:rPr lang="en-GB" sz="2400" dirty="0" smtClean="0"/>
              <a:t>to contextualise</a:t>
            </a:r>
            <a:r>
              <a:rPr lang="en-GB" sz="2400" dirty="0"/>
              <a:t>.</a:t>
            </a:r>
          </a:p>
          <a:p>
            <a:pPr marL="914400" lvl="1" indent="-457200">
              <a:buFont typeface="+mj-lt"/>
              <a:buAutoNum type="arabicPeriod"/>
            </a:pPr>
            <a:r>
              <a:rPr lang="en-GB" sz="2400" dirty="0"/>
              <a:t>The act of measurement can change the result</a:t>
            </a:r>
          </a:p>
          <a:p>
            <a:pPr marL="914400" lvl="1" indent="-457200">
              <a:buFont typeface="+mj-lt"/>
              <a:buAutoNum type="arabicPeriod"/>
            </a:pPr>
            <a:r>
              <a:rPr lang="en-GB" sz="2400" dirty="0"/>
              <a:t>Some important issues are not measureable</a:t>
            </a:r>
          </a:p>
          <a:p>
            <a:pPr lvl="1"/>
            <a:endParaRPr lang="en-GB" sz="2800" dirty="0"/>
          </a:p>
          <a:p>
            <a:endParaRPr lang="en-GB" dirty="0"/>
          </a:p>
        </p:txBody>
      </p:sp>
      <p:sp>
        <p:nvSpPr>
          <p:cNvPr id="4" name="Footer Placeholder 3"/>
          <p:cNvSpPr>
            <a:spLocks noGrp="1"/>
          </p:cNvSpPr>
          <p:nvPr>
            <p:ph type="ftr" sz="quarter" idx="11"/>
          </p:nvPr>
        </p:nvSpPr>
        <p:spPr>
          <a:xfrm>
            <a:off x="4143372" y="6248400"/>
            <a:ext cx="1876428" cy="457200"/>
          </a:xfrm>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a:xfrm>
            <a:off x="6553200" y="6429396"/>
            <a:ext cx="2133600" cy="276204"/>
          </a:xfrm>
        </p:spPr>
        <p:txBody>
          <a:bodyPr/>
          <a:lstStyle/>
          <a:p>
            <a:pPr marL="0" lvl="1" algn="r">
              <a:defRPr/>
            </a:pPr>
            <a:r>
              <a:rPr lang="en-GB" sz="1800"/>
              <a:t>(Holden, 2015)</a:t>
            </a:r>
          </a:p>
          <a:p>
            <a:pPr>
              <a:defRPr/>
            </a:pPr>
            <a:fld id="{7E4E7646-6A11-4947-8CAD-4A876CDDF21E}" type="slidenum">
              <a:rPr lang="en-GB" smtClean="0"/>
              <a:pPr>
                <a:defRPr/>
              </a:pPr>
              <a:t>22</a:t>
            </a:fld>
            <a:endParaRPr lang="en-GB"/>
          </a:p>
        </p:txBody>
      </p:sp>
      <p:pic>
        <p:nvPicPr>
          <p:cNvPr id="6" name="Picture 5"/>
          <p:cNvPicPr>
            <a:picLocks noChangeAspect="1"/>
          </p:cNvPicPr>
          <p:nvPr/>
        </p:nvPicPr>
        <p:blipFill>
          <a:blip r:embed="rId2"/>
          <a:stretch>
            <a:fillRect/>
          </a:stretch>
        </p:blipFill>
        <p:spPr>
          <a:xfrm>
            <a:off x="7747496" y="10573"/>
            <a:ext cx="1384929" cy="16324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No single Scientific Method</a:t>
            </a:r>
          </a:p>
        </p:txBody>
      </p:sp>
      <p:sp>
        <p:nvSpPr>
          <p:cNvPr id="3" name="Content Placeholder 2"/>
          <p:cNvSpPr>
            <a:spLocks noGrp="1"/>
          </p:cNvSpPr>
          <p:nvPr>
            <p:ph sz="half" idx="1"/>
          </p:nvPr>
        </p:nvSpPr>
        <p:spPr>
          <a:xfrm>
            <a:off x="785786" y="1785926"/>
            <a:ext cx="3579812" cy="4114800"/>
          </a:xfrm>
        </p:spPr>
        <p:txBody>
          <a:bodyPr/>
          <a:lstStyle/>
          <a:p>
            <a:r>
              <a:rPr lang="en-GB" sz="2000"/>
              <a:t>Science moves forward by trying to solve differences between findings discovered by different methodologies (Law, 2001)</a:t>
            </a:r>
          </a:p>
          <a:p>
            <a:r>
              <a:rPr lang="en-GB" sz="2000"/>
              <a:t>Creates a rich and diverse subject</a:t>
            </a:r>
          </a:p>
          <a:p>
            <a:r>
              <a:rPr lang="en-GB" sz="1800"/>
              <a:t>Field, Laboratory and models </a:t>
            </a:r>
          </a:p>
          <a:p>
            <a:r>
              <a:rPr lang="en-GB" sz="1800" err="1">
                <a:hlinkClick r:id="rId2"/>
              </a:rPr>
              <a:t>monty</a:t>
            </a:r>
            <a:r>
              <a:rPr lang="en-GB" sz="1800">
                <a:hlinkClick r:id="rId2"/>
              </a:rPr>
              <a:t> scientific method</a:t>
            </a:r>
            <a:endParaRPr lang="en-GB" sz="1800"/>
          </a:p>
        </p:txBody>
      </p:sp>
      <p:sp>
        <p:nvSpPr>
          <p:cNvPr id="10" name="Text Placeholder 9"/>
          <p:cNvSpPr>
            <a:spLocks noGrp="1"/>
          </p:cNvSpPr>
          <p:nvPr>
            <p:ph type="body" sz="half" idx="2"/>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23</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1785926"/>
            <a:ext cx="4495800" cy="31908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Ethnographic research</a:t>
            </a:r>
          </a:p>
        </p:txBody>
      </p:sp>
      <p:sp>
        <p:nvSpPr>
          <p:cNvPr id="3" name="Content Placeholder 2"/>
          <p:cNvSpPr>
            <a:spLocks noGrp="1"/>
          </p:cNvSpPr>
          <p:nvPr>
            <p:ph idx="1"/>
          </p:nvPr>
        </p:nvSpPr>
        <p:spPr>
          <a:xfrm>
            <a:off x="68796" y="1556792"/>
            <a:ext cx="8244408" cy="4114800"/>
          </a:xfrm>
        </p:spPr>
        <p:txBody>
          <a:bodyPr>
            <a:normAutofit fontScale="92500" lnSpcReduction="10000"/>
          </a:bodyPr>
          <a:lstStyle/>
          <a:p>
            <a:r>
              <a:rPr lang="en-GB">
                <a:solidFill>
                  <a:srgbClr val="FFFF00"/>
                </a:solidFill>
              </a:rPr>
              <a:t>Originating in anthropology, this term traditionally refers to a practice in which researchers spend long periods living within a culture in order to study it. </a:t>
            </a:r>
          </a:p>
          <a:p>
            <a:pPr lvl="1" algn="r"/>
            <a:r>
              <a:rPr lang="en-GB" sz="1600"/>
              <a:t>(</a:t>
            </a:r>
            <a:r>
              <a:rPr lang="en-GB" sz="1600">
                <a:hlinkClick r:id="rId2"/>
              </a:rPr>
              <a:t>http://www.aqr.org.uk/glossary/?term=ethnography</a:t>
            </a:r>
            <a:r>
              <a:rPr lang="en-GB" sz="1600"/>
              <a:t> 2013)</a:t>
            </a:r>
            <a:endParaRPr lang="en-GB"/>
          </a:p>
          <a:p>
            <a:r>
              <a:rPr lang="en-GB"/>
              <a:t>Therefore research is in a groups ‘own environment’</a:t>
            </a:r>
          </a:p>
          <a:p>
            <a:r>
              <a:rPr lang="en-GB">
                <a:solidFill>
                  <a:srgbClr val="FFFF00"/>
                </a:solidFill>
              </a:rPr>
              <a:t>Time consuming but produces great detail</a:t>
            </a:r>
          </a:p>
          <a:p>
            <a:r>
              <a:rPr lang="en-GB"/>
              <a:t>Normally researching socially produced ‘answers’</a:t>
            </a:r>
          </a:p>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24</a:t>
            </a:fld>
            <a:endParaRPr lang="en-GB">
              <a:solidFill>
                <a:srgbClr val="D4D2D0">
                  <a:shade val="50000"/>
                </a:srgbClr>
              </a:solidFill>
            </a:endParaRPr>
          </a:p>
        </p:txBody>
      </p:sp>
      <p:pic>
        <p:nvPicPr>
          <p:cNvPr id="7" name="Picture 6"/>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rot="1670859">
            <a:off x="6525684" y="465154"/>
            <a:ext cx="2606869" cy="1303434"/>
          </a:xfrm>
          <a:prstGeom prst="rect">
            <a:avLst/>
          </a:prstGeom>
        </p:spPr>
      </p:pic>
      <p:pic>
        <p:nvPicPr>
          <p:cNvPr id="8" name="Picture 7"/>
          <p:cNvPicPr>
            <a:picLocks noChangeAspect="1"/>
          </p:cNvPicPr>
          <p:nvPr/>
        </p:nvPicPr>
        <p:blipFill>
          <a:blip r:embed="rId4"/>
          <a:stretch>
            <a:fillRect/>
          </a:stretch>
        </p:blipFill>
        <p:spPr>
          <a:xfrm>
            <a:off x="2793081" y="5391621"/>
            <a:ext cx="3579118" cy="1441344"/>
          </a:xfrm>
          <a:prstGeom prst="rect">
            <a:avLst/>
          </a:prstGeom>
        </p:spPr>
      </p:pic>
    </p:spTree>
    <p:extLst>
      <p:ext uri="{BB962C8B-B14F-4D97-AF65-F5344CB8AC3E}">
        <p14:creationId xmlns:p14="http://schemas.microsoft.com/office/powerpoint/2010/main" val="3312360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Case study</a:t>
            </a:r>
          </a:p>
        </p:txBody>
      </p:sp>
      <p:sp>
        <p:nvSpPr>
          <p:cNvPr id="3" name="Content Placeholder 2"/>
          <p:cNvSpPr>
            <a:spLocks noGrp="1"/>
          </p:cNvSpPr>
          <p:nvPr>
            <p:ph idx="1"/>
          </p:nvPr>
        </p:nvSpPr>
        <p:spPr>
          <a:xfrm>
            <a:off x="827584" y="1412776"/>
            <a:ext cx="7958138" cy="5040560"/>
          </a:xfrm>
        </p:spPr>
        <p:txBody>
          <a:bodyPr>
            <a:normAutofit/>
          </a:bodyPr>
          <a:lstStyle/>
          <a:p>
            <a:r>
              <a:rPr lang="en-GB" sz="2000" dirty="0"/>
              <a:t>A case study is an in-depth study of a particular subject or aspect of that subject (Gillham 2000)</a:t>
            </a:r>
          </a:p>
          <a:p>
            <a:r>
              <a:rPr lang="en-GB" sz="2000" dirty="0">
                <a:solidFill>
                  <a:srgbClr val="FFFF00"/>
                </a:solidFill>
              </a:rPr>
              <a:t>Woodside (2010) and Yin (2016) point out that a case study enables a researcher to focus on the minute detail of the subject</a:t>
            </a:r>
          </a:p>
          <a:p>
            <a:r>
              <a:rPr lang="en-GB" sz="2000" dirty="0"/>
              <a:t>Gillham (2017:7) states that, a case study can be conducted by a single researcher</a:t>
            </a:r>
          </a:p>
          <a:p>
            <a:r>
              <a:rPr lang="en-GB" sz="2000" dirty="0">
                <a:solidFill>
                  <a:srgbClr val="FFFF00"/>
                </a:solidFill>
              </a:rPr>
              <a:t>Woodside (2010) adds that the researcher is not reliant on a third party, whereas in a survey the survey is dependent on getting a sufficient number of people to take part in the survey.  Therefore the researcher has a measure of control over the collection of data</a:t>
            </a:r>
          </a:p>
          <a:p>
            <a:r>
              <a:rPr lang="en-GB" sz="2000" dirty="0"/>
              <a:t>However, White (2017) warns that for the case study to be relevant to the research question, the researcher must choose a case that is typical</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25</a:t>
            </a:fld>
            <a:endParaRPr lang="en-GB">
              <a:solidFill>
                <a:srgbClr val="D4D2D0">
                  <a:shade val="50000"/>
                </a:srgbClr>
              </a:solidFill>
            </a:endParaRPr>
          </a:p>
        </p:txBody>
      </p:sp>
    </p:spTree>
    <p:extLst>
      <p:ext uri="{BB962C8B-B14F-4D97-AF65-F5344CB8AC3E}">
        <p14:creationId xmlns:p14="http://schemas.microsoft.com/office/powerpoint/2010/main" val="357995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Grounded theory</a:t>
            </a:r>
          </a:p>
        </p:txBody>
      </p:sp>
      <p:sp>
        <p:nvSpPr>
          <p:cNvPr id="3" name="Content Placeholder 2"/>
          <p:cNvSpPr>
            <a:spLocks noGrp="1"/>
          </p:cNvSpPr>
          <p:nvPr>
            <p:ph idx="1"/>
          </p:nvPr>
        </p:nvSpPr>
        <p:spPr>
          <a:xfrm>
            <a:off x="457200" y="1337163"/>
            <a:ext cx="3888432" cy="4824536"/>
          </a:xfrm>
        </p:spPr>
        <p:txBody>
          <a:bodyPr>
            <a:normAutofit fontScale="92500" lnSpcReduction="10000"/>
          </a:bodyPr>
          <a:lstStyle/>
          <a:p>
            <a:endParaRPr lang="en-GB" sz="2000" dirty="0">
              <a:solidFill>
                <a:srgbClr val="FFFF00"/>
              </a:solidFill>
            </a:endParaRPr>
          </a:p>
          <a:p>
            <a:pPr marL="36576" indent="0">
              <a:buNone/>
            </a:pPr>
            <a:endParaRPr lang="en-GB" sz="2000" dirty="0">
              <a:solidFill>
                <a:srgbClr val="FFFF00"/>
              </a:solidFill>
            </a:endParaRPr>
          </a:p>
          <a:p>
            <a:r>
              <a:rPr lang="en-GB" sz="2000" dirty="0"/>
              <a:t>a </a:t>
            </a:r>
            <a:r>
              <a:rPr lang="en-GB" sz="2000" i="1" dirty="0"/>
              <a:t>research </a:t>
            </a:r>
            <a:r>
              <a:rPr lang="en-GB" sz="2000" dirty="0"/>
              <a:t> that will enable you to develop a </a:t>
            </a:r>
            <a:r>
              <a:rPr lang="en-GB" sz="2000" i="1" dirty="0"/>
              <a:t>theory</a:t>
            </a:r>
            <a:r>
              <a:rPr lang="en-GB" sz="2000" dirty="0"/>
              <a:t> which offers an explanation about the main concern of the population of your substantive area and how that concern is resolved or processed</a:t>
            </a:r>
            <a:r>
              <a:rPr lang="en-GB" sz="2000" dirty="0" smtClean="0"/>
              <a:t>.</a:t>
            </a:r>
          </a:p>
          <a:p>
            <a:pPr marL="36576" indent="0">
              <a:buNone/>
            </a:pPr>
            <a:endParaRPr lang="en-GB" sz="2000" dirty="0">
              <a:solidFill>
                <a:srgbClr val="FFFF00"/>
              </a:solidFill>
            </a:endParaRPr>
          </a:p>
          <a:p>
            <a:r>
              <a:rPr lang="en-GB" sz="2000" dirty="0">
                <a:solidFill>
                  <a:srgbClr val="FFFF00"/>
                </a:solidFill>
              </a:rPr>
              <a:t>Holton, J.A. &amp; Glaser, B.G., Eds. (2012). </a:t>
            </a:r>
            <a:r>
              <a:rPr lang="en-GB" sz="2000" i="1" dirty="0"/>
              <a:t>The Grounded Theory Review Methodology Reader:  Selected Papers 2004-2011.</a:t>
            </a:r>
            <a:r>
              <a:rPr lang="en-GB" sz="2000" dirty="0"/>
              <a:t> Mill Valley, CA: Sociology Press.</a:t>
            </a:r>
          </a:p>
          <a:p>
            <a:r>
              <a:rPr lang="en-GB" sz="2000" dirty="0"/>
              <a:t> </a:t>
            </a:r>
            <a:r>
              <a:rPr lang="en-GB" sz="2000" b="1" i="1" dirty="0">
                <a:hlinkClick r:id="rId2"/>
              </a:rPr>
              <a:t>grounded theory website</a:t>
            </a:r>
            <a:endParaRPr lang="en-GB" sz="2000" i="1" dirty="0">
              <a:latin typeface="+mj-lt"/>
            </a:endParaRP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26</a:t>
            </a:fld>
            <a:endParaRPr lang="en-GB">
              <a:solidFill>
                <a:srgbClr val="D4D2D0">
                  <a:shade val="50000"/>
                </a:srgbClr>
              </a:solidFill>
            </a:endParaRPr>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358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228966"/>
            <a:ext cx="4005461" cy="3672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727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 research</a:t>
            </a:r>
          </a:p>
        </p:txBody>
      </p:sp>
      <p:sp>
        <p:nvSpPr>
          <p:cNvPr id="3" name="Text Placeholder 2"/>
          <p:cNvSpPr>
            <a:spLocks noGrp="1"/>
          </p:cNvSpPr>
          <p:nvPr>
            <p:ph type="body" sz="half" idx="1"/>
          </p:nvPr>
        </p:nvSpPr>
        <p:spPr>
          <a:xfrm>
            <a:off x="539552" y="1340768"/>
            <a:ext cx="7866831" cy="5112568"/>
          </a:xfrm>
        </p:spPr>
        <p:txBody>
          <a:bodyPr>
            <a:normAutofit/>
          </a:bodyPr>
          <a:lstStyle/>
          <a:p>
            <a:r>
              <a:rPr lang="en-GB" sz="2000" dirty="0"/>
              <a:t>Initiated by Kurt Lewin (1946) MIT</a:t>
            </a:r>
          </a:p>
          <a:p>
            <a:r>
              <a:rPr lang="en-GB" sz="2000" dirty="0"/>
              <a:t>Action research involves the process of actively participating in an organization change situation whilst conducting research (Cameron &amp; Price, 2012). </a:t>
            </a:r>
          </a:p>
          <a:p>
            <a:r>
              <a:rPr lang="en-GB" sz="2000" dirty="0">
                <a:solidFill>
                  <a:srgbClr val="FF9900"/>
                </a:solidFill>
              </a:rPr>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p>
          <a:p>
            <a:pPr lvl="1" algn="r"/>
            <a:r>
              <a:rPr lang="en-GB" sz="1600" dirty="0"/>
              <a:t>(</a:t>
            </a:r>
            <a:r>
              <a:rPr lang="en-GB" sz="1600" dirty="0" err="1"/>
              <a:t>Carr</a:t>
            </a:r>
            <a:r>
              <a:rPr lang="en-GB" sz="1600" dirty="0"/>
              <a:t> and </a:t>
            </a:r>
            <a:r>
              <a:rPr lang="en-GB" sz="1600" dirty="0" err="1"/>
              <a:t>Kemmis</a:t>
            </a:r>
            <a:r>
              <a:rPr lang="en-GB" sz="1600" dirty="0"/>
              <a:t> 1986: 162 cited in </a:t>
            </a:r>
            <a:r>
              <a:rPr lang="en-GB" sz="1600" dirty="0">
                <a:hlinkClick r:id="rId2"/>
              </a:rPr>
              <a:t>http://www.infed.org/research/b-actres.htm 2013</a:t>
            </a:r>
            <a:r>
              <a:rPr lang="en-GB" sz="1600" dirty="0"/>
              <a:t>).</a:t>
            </a:r>
          </a:p>
          <a:p>
            <a:r>
              <a:rPr lang="en-GB" sz="2000" dirty="0"/>
              <a:t>Declined in importance in the 60s but becoming increasingly important  (Stringer, 2015)</a:t>
            </a:r>
          </a:p>
          <a:p>
            <a:pPr>
              <a:buNone/>
            </a:pPr>
            <a:endParaRPr lang="en-GB" sz="2000"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27</a:t>
            </a:fld>
            <a:endParaRPr lang="en-GB">
              <a:solidFill>
                <a:srgbClr val="D4D2D0">
                  <a:shade val="50000"/>
                </a:srgbClr>
              </a:solidFill>
            </a:endParaRPr>
          </a:p>
        </p:txBody>
      </p:sp>
    </p:spTree>
    <p:extLst>
      <p:ext uri="{BB962C8B-B14F-4D97-AF65-F5344CB8AC3E}">
        <p14:creationId xmlns:p14="http://schemas.microsoft.com/office/powerpoint/2010/main" val="294792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 Research cont’d</a:t>
            </a:r>
          </a:p>
        </p:txBody>
      </p:sp>
      <p:sp>
        <p:nvSpPr>
          <p:cNvPr id="3" name="Text Placeholder 2"/>
          <p:cNvSpPr>
            <a:spLocks noGrp="1"/>
          </p:cNvSpPr>
          <p:nvPr>
            <p:ph type="body" sz="half" idx="1"/>
          </p:nvPr>
        </p:nvSpPr>
        <p:spPr>
          <a:xfrm>
            <a:off x="755576" y="1628800"/>
            <a:ext cx="7920880" cy="3881437"/>
          </a:xfrm>
        </p:spPr>
        <p:txBody>
          <a:bodyPr/>
          <a:lstStyle/>
          <a:p>
            <a:r>
              <a:rPr lang="en-GB" sz="2000" dirty="0"/>
              <a:t>Action research starts with an idea to solve or improve something. This idea is from a real life situation and will have real life benefits and applications.</a:t>
            </a:r>
          </a:p>
          <a:p>
            <a:r>
              <a:rPr lang="en-GB" sz="2000" dirty="0"/>
              <a:t>The people who have formed the idea are then also the people to test it and participate in the research.</a:t>
            </a:r>
          </a:p>
          <a:p>
            <a:r>
              <a:rPr lang="en-GB" sz="2000" dirty="0"/>
              <a:t>The research then follows a cycle, in which the idea is planned, put into action, monitored, analysed, and evaluated.</a:t>
            </a:r>
          </a:p>
          <a:p>
            <a:pPr algn="r">
              <a:buNone/>
            </a:pPr>
            <a:r>
              <a:rPr lang="en-GB" sz="2000" dirty="0">
                <a:hlinkClick r:id="rId2"/>
              </a:rPr>
              <a:t>http://www.thereadingrhizome.com/?p=133</a:t>
            </a:r>
            <a:r>
              <a:rPr lang="en-GB" sz="2000" dirty="0"/>
              <a:t> (</a:t>
            </a:r>
            <a:r>
              <a:rPr lang="en-GB" sz="2000" dirty="0" smtClean="0"/>
              <a:t>2019)</a:t>
            </a:r>
            <a:endParaRPr lang="en-GB" sz="2000" dirty="0"/>
          </a:p>
          <a:p>
            <a:endParaRPr lang="en-GB"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28</a:t>
            </a:fld>
            <a:endParaRPr lang="en-GB">
              <a:solidFill>
                <a:srgbClr val="D4D2D0">
                  <a:shade val="50000"/>
                </a:srgbClr>
              </a:solidFill>
            </a:endParaRPr>
          </a:p>
        </p:txBody>
      </p:sp>
      <p:pic>
        <p:nvPicPr>
          <p:cNvPr id="320516" name="Picture 4" descr="2008-11-15_0705.png"/>
          <p:cNvPicPr>
            <a:picLocks noChangeAspect="1" noChangeArrowheads="1"/>
          </p:cNvPicPr>
          <p:nvPr/>
        </p:nvPicPr>
        <p:blipFill>
          <a:blip r:embed="rId3" cstate="print"/>
          <a:srcRect/>
          <a:stretch>
            <a:fillRect/>
          </a:stretch>
        </p:blipFill>
        <p:spPr bwMode="auto">
          <a:xfrm>
            <a:off x="971600" y="4796880"/>
            <a:ext cx="7344816" cy="2061120"/>
          </a:xfrm>
          <a:prstGeom prst="rect">
            <a:avLst/>
          </a:prstGeom>
          <a:noFill/>
        </p:spPr>
      </p:pic>
    </p:spTree>
    <p:extLst>
      <p:ext uri="{BB962C8B-B14F-4D97-AF65-F5344CB8AC3E}">
        <p14:creationId xmlns:p14="http://schemas.microsoft.com/office/powerpoint/2010/main" val="212268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 Research Spiral</a:t>
            </a:r>
          </a:p>
        </p:txBody>
      </p:sp>
      <p:sp>
        <p:nvSpPr>
          <p:cNvPr id="7" name="Content Placeholder 6"/>
          <p:cNvSpPr>
            <a:spLocks noGrp="1"/>
          </p:cNvSpPr>
          <p:nvPr>
            <p:ph idx="1"/>
          </p:nvPr>
        </p:nvSpPr>
        <p:spPr>
          <a:xfrm>
            <a:off x="179512" y="5805264"/>
            <a:ext cx="8784976" cy="1052736"/>
          </a:xfrm>
        </p:spPr>
        <p:txBody>
          <a:bodyPr/>
          <a:lstStyle/>
          <a:p>
            <a:pPr lvl="1">
              <a:buFont typeface="+mj-lt"/>
              <a:buAutoNum type="arabicPeriod"/>
            </a:pPr>
            <a:r>
              <a:rPr lang="en-GB" sz="1200" dirty="0"/>
              <a:t>Johnson, A. P. (2007) </a:t>
            </a:r>
            <a:r>
              <a:rPr lang="en-GB" sz="1200" i="1" dirty="0"/>
              <a:t>A short guide to action research</a:t>
            </a:r>
            <a:r>
              <a:rPr lang="en-GB" sz="1200" dirty="0"/>
              <a:t>.  </a:t>
            </a:r>
            <a:endParaRPr lang="en-GB" sz="1200" i="1" dirty="0"/>
          </a:p>
          <a:p>
            <a:pPr lvl="1">
              <a:buFont typeface="+mj-lt"/>
              <a:buAutoNum type="arabicPeriod"/>
            </a:pPr>
            <a:r>
              <a:rPr lang="en-GB" sz="1200" dirty="0"/>
              <a:t>Smith, M. K. (2013) 'Action research', </a:t>
            </a:r>
            <a:r>
              <a:rPr lang="en-GB" sz="1200" i="1" dirty="0"/>
              <a:t>the </a:t>
            </a:r>
            <a:r>
              <a:rPr lang="en-GB" sz="1200" i="1" dirty="0" err="1"/>
              <a:t>encyclopedia</a:t>
            </a:r>
            <a:r>
              <a:rPr lang="en-GB" sz="1200" i="1" dirty="0"/>
              <a:t> of informal education</a:t>
            </a:r>
            <a:r>
              <a:rPr lang="en-GB" sz="1200" dirty="0"/>
              <a:t>, </a:t>
            </a:r>
            <a:r>
              <a:rPr lang="en-GB" sz="1200" dirty="0">
                <a:hlinkClick r:id="rId2"/>
              </a:rPr>
              <a:t>www.infed.org/research/b-actres.htm</a:t>
            </a:r>
            <a:r>
              <a:rPr lang="en-GB" sz="1200" dirty="0"/>
              <a:t>. </a:t>
            </a:r>
          </a:p>
          <a:p>
            <a:pPr lvl="1">
              <a:buFont typeface="+mj-lt"/>
              <a:buAutoNum type="arabicPeriod"/>
            </a:pPr>
            <a:r>
              <a:rPr lang="en-GB" sz="1200" dirty="0"/>
              <a:t>Stringer, E. T. (</a:t>
            </a:r>
            <a:r>
              <a:rPr lang="en-GB" sz="1200" dirty="0" smtClean="0"/>
              <a:t>2017</a:t>
            </a:r>
            <a:r>
              <a:rPr lang="en-GB" sz="1200" dirty="0"/>
              <a:t>) </a:t>
            </a:r>
            <a:r>
              <a:rPr lang="en-GB" sz="1200" i="1" dirty="0"/>
              <a:t>Action Research: A handbook for practitioners </a:t>
            </a:r>
            <a:endParaRPr lang="en-GB" sz="1200"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29</a:t>
            </a:fld>
            <a:endParaRPr lang="en-GB">
              <a:solidFill>
                <a:srgbClr val="D4D2D0">
                  <a:shade val="50000"/>
                </a:srgbClr>
              </a:solidFill>
            </a:endParaRPr>
          </a:p>
        </p:txBody>
      </p:sp>
      <p:pic>
        <p:nvPicPr>
          <p:cNvPr id="8" name="Picture 2" descr="http://www.thereadingrhizome.com/wp-content/uploads/2011/01/action.jpeg"/>
          <p:cNvPicPr>
            <a:picLocks noChangeAspect="1" noChangeArrowheads="1"/>
          </p:cNvPicPr>
          <p:nvPr/>
        </p:nvPicPr>
        <p:blipFill>
          <a:blip r:embed="rId3" cstate="print"/>
          <a:srcRect/>
          <a:stretch>
            <a:fillRect/>
          </a:stretch>
        </p:blipFill>
        <p:spPr bwMode="auto">
          <a:xfrm>
            <a:off x="179512" y="1412775"/>
            <a:ext cx="8784976" cy="4381065"/>
          </a:xfrm>
          <a:prstGeom prst="rect">
            <a:avLst/>
          </a:prstGeom>
          <a:noFill/>
        </p:spPr>
      </p:pic>
    </p:spTree>
    <p:extLst>
      <p:ext uri="{BB962C8B-B14F-4D97-AF65-F5344CB8AC3E}">
        <p14:creationId xmlns:p14="http://schemas.microsoft.com/office/powerpoint/2010/main" val="42094570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Survey</a:t>
            </a:r>
          </a:p>
        </p:txBody>
      </p:sp>
      <p:sp>
        <p:nvSpPr>
          <p:cNvPr id="3" name="Content Placeholder 2"/>
          <p:cNvSpPr>
            <a:spLocks noGrp="1"/>
          </p:cNvSpPr>
          <p:nvPr>
            <p:ph idx="1"/>
          </p:nvPr>
        </p:nvSpPr>
        <p:spPr>
          <a:xfrm>
            <a:off x="528058" y="1916832"/>
            <a:ext cx="8316416" cy="4618856"/>
          </a:xfrm>
        </p:spPr>
        <p:txBody>
          <a:bodyPr>
            <a:normAutofit/>
          </a:bodyPr>
          <a:lstStyle/>
          <a:p>
            <a:r>
              <a:rPr lang="en-GB" sz="2000"/>
              <a:t>Collects data about a population generally through sampling</a:t>
            </a:r>
          </a:p>
          <a:p>
            <a:r>
              <a:rPr lang="en-GB" sz="2000"/>
              <a:t>Fink (2003) points out that a survey enables a researcher to pose questions that are specific to the dissertation question. </a:t>
            </a:r>
          </a:p>
          <a:p>
            <a:r>
              <a:rPr lang="en-GB" sz="2000">
                <a:solidFill>
                  <a:srgbClr val="FF9900"/>
                </a:solidFill>
              </a:rPr>
              <a:t>White (2012) adds that a survey can be used to deliver a large volume of data for analysis  but is dependent on the sample size, individual knowledge and sample representation of the research population.</a:t>
            </a:r>
          </a:p>
          <a:p>
            <a:r>
              <a:rPr lang="en-GB" sz="2000" err="1"/>
              <a:t>Biggam</a:t>
            </a:r>
            <a:r>
              <a:rPr lang="en-GB" sz="2000"/>
              <a:t> (2011) states that it is a feasible method of researching a dissertation topic. </a:t>
            </a:r>
          </a:p>
          <a:p>
            <a:r>
              <a:rPr lang="en-GB" sz="2000">
                <a:solidFill>
                  <a:srgbClr val="FF9900"/>
                </a:solidFill>
              </a:rPr>
              <a:t>Fowler (1995) warns that the value of a survey is linked to the type of questions asked and the format of those questions and suggests that this method requires clarity of the survey objectives and suggests that an inexperienced researcher could add bias to the data collected.</a:t>
            </a:r>
          </a:p>
          <a:p>
            <a:endParaRPr lang="en-GB" sz="2000"/>
          </a:p>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30</a:t>
            </a:fld>
            <a:endParaRPr lang="en-GB">
              <a:solidFill>
                <a:srgbClr val="D4D2D0">
                  <a:shade val="50000"/>
                </a:srgbClr>
              </a:solidFill>
            </a:endParaRPr>
          </a:p>
        </p:txBody>
      </p:sp>
      <p:pic>
        <p:nvPicPr>
          <p:cNvPr id="322564" name="Picture 4" descr="http://webfronter.com/greenwich/DeLucy/menu3/Surveys/Survey_files/images/survey.jpg">
            <a:hlinkClick r:id="rId2"/>
          </p:cNvPr>
          <p:cNvPicPr>
            <a:picLocks noChangeAspect="1" noChangeArrowheads="1"/>
          </p:cNvPicPr>
          <p:nvPr/>
        </p:nvPicPr>
        <p:blipFill>
          <a:blip r:embed="rId3" cstate="print"/>
          <a:srcRect/>
          <a:stretch>
            <a:fillRect/>
          </a:stretch>
        </p:blipFill>
        <p:spPr bwMode="auto">
          <a:xfrm>
            <a:off x="6732240" y="188640"/>
            <a:ext cx="2112234" cy="1584176"/>
          </a:xfrm>
          <a:prstGeom prst="rect">
            <a:avLst/>
          </a:prstGeom>
          <a:noFill/>
        </p:spPr>
      </p:pic>
    </p:spTree>
    <p:extLst>
      <p:ext uri="{BB962C8B-B14F-4D97-AF65-F5344CB8AC3E}">
        <p14:creationId xmlns:p14="http://schemas.microsoft.com/office/powerpoint/2010/main" val="132858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467600" cy="1143000"/>
          </a:xfrm>
        </p:spPr>
        <p:txBody>
          <a:bodyPr/>
          <a:lstStyle/>
          <a:p>
            <a:r>
              <a:rPr lang="en-GB"/>
              <a:t>Research strategies</a:t>
            </a:r>
          </a:p>
        </p:txBody>
      </p:sp>
      <p:sp>
        <p:nvSpPr>
          <p:cNvPr id="3" name="Content Placeholder 2"/>
          <p:cNvSpPr>
            <a:spLocks noGrp="1"/>
          </p:cNvSpPr>
          <p:nvPr>
            <p:ph idx="1"/>
          </p:nvPr>
        </p:nvSpPr>
        <p:spPr>
          <a:xfrm>
            <a:off x="457200" y="1600200"/>
            <a:ext cx="3250704" cy="4525963"/>
          </a:xfrm>
        </p:spPr>
        <p:txBody>
          <a:bodyPr>
            <a:normAutofit/>
          </a:bodyPr>
          <a:lstStyle/>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31</a:t>
            </a:fld>
            <a:endParaRPr lang="en-GB">
              <a:solidFill>
                <a:srgbClr val="D4D2D0">
                  <a:shade val="50000"/>
                </a:srgbClr>
              </a:solidFill>
            </a:endParaRPr>
          </a:p>
        </p:txBody>
      </p:sp>
      <p:graphicFrame>
        <p:nvGraphicFramePr>
          <p:cNvPr id="7" name="Diagram 6"/>
          <p:cNvGraphicFramePr/>
          <p:nvPr>
            <p:extLst>
              <p:ext uri="{D42A27DB-BD31-4B8C-83A1-F6EECF244321}">
                <p14:modId xmlns:p14="http://schemas.microsoft.com/office/powerpoint/2010/main" val="3202773317"/>
              </p:ext>
            </p:extLst>
          </p:nvPr>
        </p:nvGraphicFramePr>
        <p:xfrm>
          <a:off x="251520" y="1772816"/>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6467127" y="1542658"/>
            <a:ext cx="2448273" cy="4524315"/>
          </a:xfrm>
          <a:prstGeom prst="rect">
            <a:avLst/>
          </a:prstGeom>
          <a:noFill/>
        </p:spPr>
        <p:txBody>
          <a:bodyPr wrap="square" rtlCol="0">
            <a:spAutoFit/>
          </a:bodyPr>
          <a:lstStyle/>
          <a:p>
            <a:r>
              <a:rPr lang="en-GB" dirty="0" smtClean="0">
                <a:solidFill>
                  <a:srgbClr val="FFFF00"/>
                </a:solidFill>
              </a:rPr>
              <a:t>Consider the </a:t>
            </a:r>
            <a:r>
              <a:rPr lang="en-GB" dirty="0">
                <a:solidFill>
                  <a:srgbClr val="FFFF00"/>
                </a:solidFill>
              </a:rPr>
              <a:t>strengths and weaknesses of each strategy for your </a:t>
            </a:r>
            <a:r>
              <a:rPr lang="en-GB" dirty="0" smtClean="0">
                <a:solidFill>
                  <a:srgbClr val="FFFF00"/>
                </a:solidFill>
              </a:rPr>
              <a:t>research.</a:t>
            </a:r>
          </a:p>
          <a:p>
            <a:endParaRPr lang="en-GB" dirty="0" smtClean="0">
              <a:solidFill>
                <a:srgbClr val="FFFF00"/>
              </a:solidFill>
            </a:endParaRPr>
          </a:p>
          <a:p>
            <a:r>
              <a:rPr lang="en-GB" dirty="0" smtClean="0">
                <a:solidFill>
                  <a:srgbClr val="FFFF00"/>
                </a:solidFill>
              </a:rPr>
              <a:t>Which did you use in your undergraduate research and why?</a:t>
            </a:r>
            <a:endParaRPr lang="en-GB" dirty="0">
              <a:solidFill>
                <a:srgbClr val="FFFF00"/>
              </a:solidFill>
            </a:endParaRPr>
          </a:p>
        </p:txBody>
      </p:sp>
    </p:spTree>
    <p:extLst>
      <p:ext uri="{BB962C8B-B14F-4D97-AF65-F5344CB8AC3E}">
        <p14:creationId xmlns:p14="http://schemas.microsoft.com/office/powerpoint/2010/main" val="90134601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1331913" y="692150"/>
            <a:ext cx="8001000" cy="1143000"/>
          </a:xfrm>
        </p:spPr>
        <p:txBody>
          <a:bodyPr lIns="90488" tIns="44450" rIns="90488" bIns="44450" anchor="ctr">
            <a:normAutofit fontScale="90000"/>
          </a:bodyPr>
          <a:lstStyle/>
          <a:p>
            <a:pPr algn="l" eaLnBrk="1" hangingPunct="1"/>
            <a:r>
              <a:rPr lang="en-GB" sz="3200" b="1"/>
              <a:t>Is there a Dichotomy between Qualitative and Quantitative Research Techniques?</a:t>
            </a:r>
          </a:p>
        </p:txBody>
      </p:sp>
      <p:sp>
        <p:nvSpPr>
          <p:cNvPr id="4099" name="Rectangle 3"/>
          <p:cNvSpPr>
            <a:spLocks noGrp="1" noChangeArrowheads="1"/>
          </p:cNvSpPr>
          <p:nvPr>
            <p:ph type="subTitle" idx="1"/>
          </p:nvPr>
        </p:nvSpPr>
        <p:spPr>
          <a:xfrm>
            <a:off x="1304869" y="1826579"/>
            <a:ext cx="7010400" cy="1752600"/>
          </a:xfrm>
        </p:spPr>
        <p:txBody>
          <a:bodyPr lIns="90488" tIns="44450" rIns="90488" bIns="44450">
            <a:normAutofit fontScale="92500" lnSpcReduction="10000"/>
          </a:bodyPr>
          <a:lstStyle/>
          <a:p>
            <a:pPr marL="342900" indent="-342900" algn="l" eaLnBrk="1" hangingPunct="1">
              <a:buFont typeface="Wingdings" pitchFamily="2" charset="2"/>
              <a:buChar char="¡"/>
            </a:pPr>
            <a:r>
              <a:rPr lang="en-GB" sz="2100" b="1" dirty="0">
                <a:solidFill>
                  <a:srgbClr val="FFFF00"/>
                </a:solidFill>
              </a:rPr>
              <a:t>Introduction</a:t>
            </a:r>
          </a:p>
          <a:p>
            <a:pPr marL="342900" indent="-342900" algn="l" eaLnBrk="1" hangingPunct="1"/>
            <a:r>
              <a:rPr lang="en-GB" sz="2100" b="1" i="1" dirty="0"/>
              <a:t>   </a:t>
            </a:r>
            <a:r>
              <a:rPr lang="en-GB" sz="2100" i="1" dirty="0"/>
              <a:t>“The purists assert that qualitative and quantitative methods are based in paradigms that make different assumptions about the social world, about how science should be conducted, and what constitutes legitimate problems, solutions and criteria of ‘proof’ </a:t>
            </a:r>
            <a:r>
              <a:rPr lang="en-GB" sz="2100" dirty="0"/>
              <a:t>(Burns, </a:t>
            </a:r>
            <a:r>
              <a:rPr lang="en-GB" sz="2100" dirty="0" smtClean="0"/>
              <a:t>2000: 388</a:t>
            </a:r>
            <a:r>
              <a:rPr lang="en-GB" sz="2100" dirty="0"/>
              <a:t>)</a:t>
            </a:r>
          </a:p>
        </p:txBody>
      </p:sp>
      <p:sp>
        <p:nvSpPr>
          <p:cNvPr id="33794" name="Rectangle 9"/>
          <p:cNvSpPr>
            <a:spLocks noGrp="1" noChangeArrowheads="1"/>
          </p:cNvSpPr>
          <p:nvPr>
            <p:ph type="ftr" sz="quarter" idx="11"/>
          </p:nvPr>
        </p:nvSpPr>
        <p:spPr>
          <a:noFill/>
        </p:spPr>
        <p:txBody>
          <a:bodyPr/>
          <a:lstStyle/>
          <a:p>
            <a:r>
              <a:rPr lang="en-GB" smtClean="0"/>
              <a:t>CH2021 postgraduate</a:t>
            </a:r>
            <a:endParaRPr lang="en-GB"/>
          </a:p>
        </p:txBody>
      </p:sp>
      <p:sp>
        <p:nvSpPr>
          <p:cNvPr id="33795" name="Rectangle 10"/>
          <p:cNvSpPr>
            <a:spLocks noGrp="1" noChangeArrowheads="1"/>
          </p:cNvSpPr>
          <p:nvPr>
            <p:ph type="sldNum" sz="quarter" idx="12"/>
          </p:nvPr>
        </p:nvSpPr>
        <p:spPr>
          <a:noFill/>
        </p:spPr>
        <p:txBody>
          <a:bodyPr/>
          <a:lstStyle/>
          <a:p>
            <a:fld id="{93E16E77-35E8-4A17-A0CF-5EB5F4772005}" type="slidenum">
              <a:rPr lang="en-GB" smtClean="0"/>
              <a:pPr/>
              <a:t>32</a:t>
            </a:fld>
            <a:endParaRPr lang="en-GB"/>
          </a:p>
        </p:txBody>
      </p:sp>
      <p:pic>
        <p:nvPicPr>
          <p:cNvPr id="3" name="Picture 2"/>
          <p:cNvPicPr>
            <a:picLocks noChangeAspect="1"/>
          </p:cNvPicPr>
          <p:nvPr/>
        </p:nvPicPr>
        <p:blipFill>
          <a:blip r:embed="rId3"/>
          <a:stretch>
            <a:fillRect/>
          </a:stretch>
        </p:blipFill>
        <p:spPr>
          <a:xfrm>
            <a:off x="2131641" y="3683753"/>
            <a:ext cx="4880717" cy="313830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type="title"/>
          </p:nvPr>
        </p:nvSpPr>
        <p:spPr/>
        <p:txBody>
          <a:bodyPr lIns="90488" tIns="44450" rIns="90488" bIns="44450" anchor="ctr"/>
          <a:lstStyle/>
          <a:p>
            <a:pPr eaLnBrk="1" hangingPunct="1"/>
            <a:r>
              <a:rPr lang="en-GB" sz="2800" b="1"/>
              <a:t>What is Qualitative Research?</a:t>
            </a:r>
          </a:p>
        </p:txBody>
      </p:sp>
      <p:sp>
        <p:nvSpPr>
          <p:cNvPr id="5122" name="Rectangle 2"/>
          <p:cNvSpPr>
            <a:spLocks noGrp="1" noChangeArrowheads="1"/>
          </p:cNvSpPr>
          <p:nvPr>
            <p:ph idx="1"/>
          </p:nvPr>
        </p:nvSpPr>
        <p:spPr>
          <a:xfrm>
            <a:off x="499281" y="1213680"/>
            <a:ext cx="8375650" cy="4114800"/>
          </a:xfrm>
        </p:spPr>
        <p:txBody>
          <a:bodyPr lIns="90488" tIns="44450" rIns="90488" bIns="44450"/>
          <a:lstStyle/>
          <a:p>
            <a:pPr eaLnBrk="1" hangingPunct="1">
              <a:lnSpc>
                <a:spcPct val="90000"/>
              </a:lnSpc>
            </a:pPr>
            <a:r>
              <a:rPr lang="en-GB" sz="2400" dirty="0"/>
              <a:t>‘truth’ and ‘knowledge’</a:t>
            </a:r>
          </a:p>
          <a:p>
            <a:pPr eaLnBrk="1" hangingPunct="1">
              <a:lnSpc>
                <a:spcPct val="90000"/>
              </a:lnSpc>
            </a:pPr>
            <a:r>
              <a:rPr lang="en-GB" sz="2400" dirty="0"/>
              <a:t>1960s and 70s (humanistic)</a:t>
            </a:r>
          </a:p>
          <a:p>
            <a:pPr eaLnBrk="1" hangingPunct="1">
              <a:lnSpc>
                <a:spcPct val="90000"/>
              </a:lnSpc>
            </a:pPr>
            <a:r>
              <a:rPr lang="en-GB" sz="2400" dirty="0"/>
              <a:t>reflect the multiple realities of society</a:t>
            </a:r>
          </a:p>
          <a:p>
            <a:pPr eaLnBrk="1" hangingPunct="1">
              <a:lnSpc>
                <a:spcPct val="90000"/>
              </a:lnSpc>
            </a:pPr>
            <a:r>
              <a:rPr lang="en-GB" sz="2400" i="1" dirty="0">
                <a:solidFill>
                  <a:srgbClr val="FFFF00"/>
                </a:solidFill>
              </a:rPr>
              <a:t>“since humans are conscious of their own behaviour, the thoughts, feelings and perceptions of their informants are vital” </a:t>
            </a:r>
            <a:r>
              <a:rPr lang="en-GB" sz="2400" dirty="0"/>
              <a:t>(</a:t>
            </a:r>
            <a:r>
              <a:rPr lang="en-GB" sz="2400" i="1" dirty="0"/>
              <a:t>ibid.)</a:t>
            </a:r>
            <a:endParaRPr lang="en-GB" sz="2400" dirty="0"/>
          </a:p>
          <a:p>
            <a:pPr eaLnBrk="1" hangingPunct="1">
              <a:lnSpc>
                <a:spcPct val="90000"/>
              </a:lnSpc>
            </a:pPr>
            <a:r>
              <a:rPr lang="en-GB" sz="2400" dirty="0"/>
              <a:t>behaviour and meaning</a:t>
            </a:r>
          </a:p>
        </p:txBody>
      </p:sp>
      <p:sp>
        <p:nvSpPr>
          <p:cNvPr id="34818" name="Footer Placeholder 4"/>
          <p:cNvSpPr>
            <a:spLocks noGrp="1"/>
          </p:cNvSpPr>
          <p:nvPr>
            <p:ph type="ftr" sz="quarter" idx="11"/>
          </p:nvPr>
        </p:nvSpPr>
        <p:spPr>
          <a:noFill/>
        </p:spPr>
        <p:txBody>
          <a:bodyPr/>
          <a:lstStyle/>
          <a:p>
            <a:r>
              <a:rPr lang="en-GB" smtClean="0"/>
              <a:t>CH2021 postgraduate</a:t>
            </a:r>
            <a:endParaRPr lang="en-GB"/>
          </a:p>
        </p:txBody>
      </p:sp>
      <p:sp>
        <p:nvSpPr>
          <p:cNvPr id="34819" name="Slide Number Placeholder 5"/>
          <p:cNvSpPr>
            <a:spLocks noGrp="1"/>
          </p:cNvSpPr>
          <p:nvPr>
            <p:ph type="sldNum" sz="quarter" idx="12"/>
          </p:nvPr>
        </p:nvSpPr>
        <p:spPr>
          <a:noFill/>
        </p:spPr>
        <p:txBody>
          <a:bodyPr/>
          <a:lstStyle/>
          <a:p>
            <a:fld id="{22904511-6EF9-4701-8CEE-8EBBAF1A0C8A}" type="slidenum">
              <a:rPr lang="en-GB" smtClean="0"/>
              <a:pPr/>
              <a:t>33</a:t>
            </a:fld>
            <a:endParaRPr lang="en-GB"/>
          </a:p>
        </p:txBody>
      </p:sp>
      <p:pic>
        <p:nvPicPr>
          <p:cNvPr id="2" name="Picture 1"/>
          <p:cNvPicPr>
            <a:picLocks noChangeAspect="1"/>
          </p:cNvPicPr>
          <p:nvPr/>
        </p:nvPicPr>
        <p:blipFill>
          <a:blip r:embed="rId3"/>
          <a:stretch>
            <a:fillRect/>
          </a:stretch>
        </p:blipFill>
        <p:spPr>
          <a:xfrm>
            <a:off x="2373473" y="4013269"/>
            <a:ext cx="4627265" cy="277392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122">
                                            <p:txEl>
                                              <p:pRg st="0" end="0"/>
                                            </p:txEl>
                                          </p:spTgt>
                                        </p:tgtEl>
                                        <p:attrNameLst>
                                          <p:attrName>style.visibility</p:attrName>
                                        </p:attrNameLst>
                                      </p:cBhvr>
                                      <p:to>
                                        <p:strVal val="visible"/>
                                      </p:to>
                                    </p:set>
                                    <p:animEffect transition="in" filter="wipe(down)">
                                      <p:cBhvr>
                                        <p:cTn id="12" dur="500"/>
                                        <p:tgtEl>
                                          <p:spTgt spid="51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122">
                                            <p:txEl>
                                              <p:pRg st="1" end="1"/>
                                            </p:txEl>
                                          </p:spTgt>
                                        </p:tgtEl>
                                        <p:attrNameLst>
                                          <p:attrName>style.visibility</p:attrName>
                                        </p:attrNameLst>
                                      </p:cBhvr>
                                      <p:to>
                                        <p:strVal val="visible"/>
                                      </p:to>
                                    </p:set>
                                    <p:animEffect transition="in" filter="wipe(down)">
                                      <p:cBhvr>
                                        <p:cTn id="17" dur="500"/>
                                        <p:tgtEl>
                                          <p:spTgt spid="51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122">
                                            <p:txEl>
                                              <p:pRg st="2" end="2"/>
                                            </p:txEl>
                                          </p:spTgt>
                                        </p:tgtEl>
                                        <p:attrNameLst>
                                          <p:attrName>style.visibility</p:attrName>
                                        </p:attrNameLst>
                                      </p:cBhvr>
                                      <p:to>
                                        <p:strVal val="visible"/>
                                      </p:to>
                                    </p:set>
                                    <p:animEffect transition="in" filter="wipe(down)">
                                      <p:cBhvr>
                                        <p:cTn id="22" dur="500"/>
                                        <p:tgtEl>
                                          <p:spTgt spid="51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122">
                                            <p:txEl>
                                              <p:pRg st="3" end="3"/>
                                            </p:txEl>
                                          </p:spTgt>
                                        </p:tgtEl>
                                        <p:attrNameLst>
                                          <p:attrName>style.visibility</p:attrName>
                                        </p:attrNameLst>
                                      </p:cBhvr>
                                      <p:to>
                                        <p:strVal val="visible"/>
                                      </p:to>
                                    </p:set>
                                    <p:animEffect transition="in" filter="wipe(down)">
                                      <p:cBhvr>
                                        <p:cTn id="27" dur="500"/>
                                        <p:tgtEl>
                                          <p:spTgt spid="512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122">
                                            <p:txEl>
                                              <p:pRg st="4" end="4"/>
                                            </p:txEl>
                                          </p:spTgt>
                                        </p:tgtEl>
                                        <p:attrNameLst>
                                          <p:attrName>style.visibility</p:attrName>
                                        </p:attrNameLst>
                                      </p:cBhvr>
                                      <p:to>
                                        <p:strVal val="visible"/>
                                      </p:to>
                                    </p:set>
                                    <p:animEffect transition="in" filter="wipe(down)">
                                      <p:cBhvr>
                                        <p:cTn id="32" dur="500"/>
                                        <p:tgtEl>
                                          <p:spTgt spid="512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p:bldP spid="512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is quantitative research?</a:t>
            </a:r>
          </a:p>
        </p:txBody>
      </p:sp>
      <p:sp>
        <p:nvSpPr>
          <p:cNvPr id="3" name="Content Placeholder 2"/>
          <p:cNvSpPr>
            <a:spLocks noGrp="1"/>
          </p:cNvSpPr>
          <p:nvPr>
            <p:ph idx="1"/>
          </p:nvPr>
        </p:nvSpPr>
        <p:spPr>
          <a:xfrm>
            <a:off x="928663" y="1827213"/>
            <a:ext cx="5357850" cy="4114800"/>
          </a:xfrm>
        </p:spPr>
        <p:txBody>
          <a:bodyPr>
            <a:normAutofit lnSpcReduction="10000"/>
          </a:bodyPr>
          <a:lstStyle/>
          <a:p>
            <a:r>
              <a:rPr lang="en-GB" sz="2000" dirty="0" smtClean="0"/>
              <a:t>Quantitative </a:t>
            </a:r>
            <a:r>
              <a:rPr lang="en-GB" sz="2000" dirty="0"/>
              <a:t>research refers to the systematic empirical investigation of quantitative properties and phenomena and their relationships. </a:t>
            </a:r>
            <a:endParaRPr lang="en-GB" sz="2000" dirty="0" smtClean="0"/>
          </a:p>
          <a:p>
            <a:r>
              <a:rPr lang="en-GB" sz="2000" dirty="0" smtClean="0">
                <a:solidFill>
                  <a:srgbClr val="FFFF00"/>
                </a:solidFill>
              </a:rPr>
              <a:t>The </a:t>
            </a:r>
            <a:r>
              <a:rPr lang="en-GB" sz="2000" dirty="0">
                <a:solidFill>
                  <a:srgbClr val="FFFF00"/>
                </a:solidFill>
              </a:rPr>
              <a:t>objective of quantitative research is to develop and employ mathematical models, theories and/or hypotheses pertaining to phenomena. </a:t>
            </a:r>
            <a:endParaRPr lang="en-GB" sz="2000" dirty="0" smtClean="0">
              <a:solidFill>
                <a:srgbClr val="FFFF00"/>
              </a:solidFill>
            </a:endParaRPr>
          </a:p>
          <a:p>
            <a:r>
              <a:rPr lang="en-GB" sz="2000" dirty="0" smtClean="0"/>
              <a:t>The </a:t>
            </a:r>
            <a:r>
              <a:rPr lang="en-GB" sz="2000" dirty="0"/>
              <a:t>process of measurement is central to quantitative research because it provides the fundamental connection between empirical observation and mathematical expression</a:t>
            </a:r>
          </a:p>
          <a:p>
            <a:endParaRPr lang="en-GB" sz="2000"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34</a:t>
            </a:fld>
            <a:endParaRPr lang="en-GB"/>
          </a:p>
        </p:txBody>
      </p:sp>
      <p:pic>
        <p:nvPicPr>
          <p:cNvPr id="315394" name="Picture 2" descr="http://www.b2binternational.com/b2b-blog/images/abacus.jpg"/>
          <p:cNvPicPr>
            <a:picLocks noChangeAspect="1" noChangeArrowheads="1"/>
          </p:cNvPicPr>
          <p:nvPr/>
        </p:nvPicPr>
        <p:blipFill>
          <a:blip r:embed="rId2" cstate="print"/>
          <a:srcRect/>
          <a:stretch>
            <a:fillRect/>
          </a:stretch>
        </p:blipFill>
        <p:spPr bwMode="auto">
          <a:xfrm>
            <a:off x="6357950" y="2000240"/>
            <a:ext cx="2457450" cy="2857500"/>
          </a:xfrm>
          <a:prstGeom prst="rect">
            <a:avLst/>
          </a:prstGeom>
          <a:noFill/>
        </p:spPr>
      </p:pic>
      <p:sp>
        <p:nvSpPr>
          <p:cNvPr id="7" name="TextBox 6"/>
          <p:cNvSpPr txBox="1"/>
          <p:nvPr/>
        </p:nvSpPr>
        <p:spPr>
          <a:xfrm>
            <a:off x="6643702" y="5286388"/>
            <a:ext cx="2214578" cy="1138773"/>
          </a:xfrm>
          <a:prstGeom prst="rect">
            <a:avLst/>
          </a:prstGeom>
          <a:noFill/>
        </p:spPr>
        <p:txBody>
          <a:bodyPr wrap="square" rtlCol="0">
            <a:spAutoFit/>
          </a:bodyPr>
          <a:lstStyle/>
          <a:p>
            <a:r>
              <a:rPr lang="en-GB" sz="1100" dirty="0"/>
              <a:t>http://en.wikipedia.org/wiki/Quantitative_methods of quantitative relationships. Accessed </a:t>
            </a:r>
            <a:r>
              <a:rPr lang="en-GB" sz="1100" dirty="0" smtClean="0"/>
              <a:t>10/2018</a:t>
            </a:r>
            <a:endParaRPr lang="en-GB" sz="1100"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43000" y="333375"/>
            <a:ext cx="8001000" cy="1143000"/>
          </a:xfrm>
        </p:spPr>
        <p:txBody>
          <a:bodyPr lIns="90488" tIns="44450" rIns="90488" bIns="44450" anchor="ctr"/>
          <a:lstStyle/>
          <a:p>
            <a:pPr eaLnBrk="1" hangingPunct="1"/>
            <a:r>
              <a:rPr lang="en-GB" sz="2800" b="1"/>
              <a:t>A Comparison of Qualitative and Quantitative Research (Silverman, 2009: 2)</a:t>
            </a:r>
          </a:p>
        </p:txBody>
      </p:sp>
      <p:sp>
        <p:nvSpPr>
          <p:cNvPr id="6147" name="Rectangle 3"/>
          <p:cNvSpPr>
            <a:spLocks noGrp="1" noChangeArrowheads="1"/>
          </p:cNvSpPr>
          <p:nvPr>
            <p:ph sz="half" idx="1"/>
          </p:nvPr>
        </p:nvSpPr>
        <p:spPr>
          <a:xfrm>
            <a:off x="1370013" y="1827213"/>
            <a:ext cx="3586162" cy="4114800"/>
          </a:xfrm>
        </p:spPr>
        <p:txBody>
          <a:bodyPr lIns="90488" tIns="44450" rIns="90488" bIns="44450"/>
          <a:lstStyle/>
          <a:p>
            <a:pPr eaLnBrk="1" hangingPunct="1"/>
            <a:r>
              <a:rPr lang="en-GB" sz="2500" b="1" dirty="0">
                <a:solidFill>
                  <a:srgbClr val="FFFF00"/>
                </a:solidFill>
              </a:rPr>
              <a:t>Qualitative</a:t>
            </a:r>
          </a:p>
          <a:p>
            <a:pPr eaLnBrk="1" hangingPunct="1"/>
            <a:r>
              <a:rPr lang="en-GB" sz="2500" dirty="0"/>
              <a:t>Soft</a:t>
            </a:r>
          </a:p>
          <a:p>
            <a:pPr eaLnBrk="1" hangingPunct="1"/>
            <a:r>
              <a:rPr lang="en-GB" sz="2500" dirty="0"/>
              <a:t>Flexible</a:t>
            </a:r>
          </a:p>
          <a:p>
            <a:pPr eaLnBrk="1" hangingPunct="1"/>
            <a:r>
              <a:rPr lang="en-GB" sz="2500" dirty="0"/>
              <a:t>Subjective</a:t>
            </a:r>
          </a:p>
          <a:p>
            <a:pPr eaLnBrk="1" hangingPunct="1"/>
            <a:r>
              <a:rPr lang="en-GB" sz="2500" dirty="0"/>
              <a:t>Political</a:t>
            </a:r>
          </a:p>
          <a:p>
            <a:pPr eaLnBrk="1" hangingPunct="1"/>
            <a:r>
              <a:rPr lang="en-GB" sz="2500" dirty="0"/>
              <a:t>Case study</a:t>
            </a:r>
          </a:p>
          <a:p>
            <a:pPr eaLnBrk="1" hangingPunct="1"/>
            <a:r>
              <a:rPr lang="en-GB" sz="2500" dirty="0"/>
              <a:t>Speculative</a:t>
            </a:r>
          </a:p>
          <a:p>
            <a:pPr eaLnBrk="1" hangingPunct="1"/>
            <a:r>
              <a:rPr lang="en-GB" sz="2500" dirty="0"/>
              <a:t>Grounded</a:t>
            </a:r>
          </a:p>
        </p:txBody>
      </p:sp>
      <p:sp>
        <p:nvSpPr>
          <p:cNvPr id="6148" name="Rectangle 4"/>
          <p:cNvSpPr>
            <a:spLocks noGrp="1" noChangeArrowheads="1"/>
          </p:cNvSpPr>
          <p:nvPr>
            <p:ph sz="half" idx="2"/>
          </p:nvPr>
        </p:nvSpPr>
        <p:spPr>
          <a:xfrm>
            <a:off x="5097463" y="1827213"/>
            <a:ext cx="3586162" cy="4114800"/>
          </a:xfrm>
        </p:spPr>
        <p:txBody>
          <a:bodyPr lIns="90488" tIns="44450" rIns="90488" bIns="44450"/>
          <a:lstStyle/>
          <a:p>
            <a:pPr eaLnBrk="1" hangingPunct="1"/>
            <a:r>
              <a:rPr lang="en-GB" sz="2500" b="1" dirty="0">
                <a:solidFill>
                  <a:srgbClr val="FFFF00"/>
                </a:solidFill>
              </a:rPr>
              <a:t>Quantitative</a:t>
            </a:r>
          </a:p>
          <a:p>
            <a:pPr eaLnBrk="1" hangingPunct="1"/>
            <a:r>
              <a:rPr lang="en-GB" sz="2500" dirty="0"/>
              <a:t>Hard</a:t>
            </a:r>
          </a:p>
          <a:p>
            <a:pPr eaLnBrk="1" hangingPunct="1"/>
            <a:r>
              <a:rPr lang="en-GB" sz="2500" dirty="0"/>
              <a:t>Fixed</a:t>
            </a:r>
          </a:p>
          <a:p>
            <a:pPr eaLnBrk="1" hangingPunct="1"/>
            <a:r>
              <a:rPr lang="en-GB" sz="2500" dirty="0"/>
              <a:t>Objective</a:t>
            </a:r>
          </a:p>
          <a:p>
            <a:pPr eaLnBrk="1" hangingPunct="1"/>
            <a:r>
              <a:rPr lang="en-GB" sz="2500" dirty="0"/>
              <a:t>Value-free</a:t>
            </a:r>
          </a:p>
          <a:p>
            <a:pPr eaLnBrk="1" hangingPunct="1"/>
            <a:r>
              <a:rPr lang="en-GB" sz="2500" dirty="0"/>
              <a:t>Survey</a:t>
            </a:r>
          </a:p>
          <a:p>
            <a:pPr eaLnBrk="1" hangingPunct="1"/>
            <a:r>
              <a:rPr lang="en-GB" sz="2500" dirty="0"/>
              <a:t>Hypothesis testing</a:t>
            </a:r>
          </a:p>
          <a:p>
            <a:pPr eaLnBrk="1" hangingPunct="1"/>
            <a:r>
              <a:rPr lang="en-GB" sz="2500" dirty="0"/>
              <a:t>Abstract</a:t>
            </a:r>
          </a:p>
        </p:txBody>
      </p:sp>
      <p:sp>
        <p:nvSpPr>
          <p:cNvPr id="35842" name="Footer Placeholder 5"/>
          <p:cNvSpPr>
            <a:spLocks noGrp="1"/>
          </p:cNvSpPr>
          <p:nvPr>
            <p:ph type="ftr" sz="quarter" idx="11"/>
          </p:nvPr>
        </p:nvSpPr>
        <p:spPr>
          <a:noFill/>
        </p:spPr>
        <p:txBody>
          <a:bodyPr/>
          <a:lstStyle/>
          <a:p>
            <a:r>
              <a:rPr lang="en-GB" smtClean="0"/>
              <a:t>CH2021 postgraduate</a:t>
            </a:r>
            <a:endParaRPr lang="en-GB"/>
          </a:p>
        </p:txBody>
      </p:sp>
      <p:sp>
        <p:nvSpPr>
          <p:cNvPr id="35843" name="Slide Number Placeholder 6"/>
          <p:cNvSpPr>
            <a:spLocks noGrp="1"/>
          </p:cNvSpPr>
          <p:nvPr>
            <p:ph type="sldNum" sz="quarter" idx="12"/>
          </p:nvPr>
        </p:nvSpPr>
        <p:spPr>
          <a:noFill/>
        </p:spPr>
        <p:txBody>
          <a:bodyPr/>
          <a:lstStyle/>
          <a:p>
            <a:fld id="{9C21B625-FBAD-4F6B-97A9-B07D53B2C889}" type="slidenum">
              <a:rPr lang="en-GB" smtClean="0"/>
              <a:pPr/>
              <a:t>35</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1" nodeType="clickEffect">
                                  <p:stCondLst>
                                    <p:cond delay="0"/>
                                  </p:stCondLst>
                                  <p:childTnLst>
                                    <p:set>
                                      <p:cBhvr>
                                        <p:cTn id="17" dur="1" fill="hold">
                                          <p:stCondLst>
                                            <p:cond delay="0"/>
                                          </p:stCondLst>
                                        </p:cTn>
                                        <p:tgtEl>
                                          <p:spTgt spid="6147"/>
                                        </p:tgtEl>
                                        <p:attrNameLst>
                                          <p:attrName>style.visibility</p:attrName>
                                        </p:attrNameLst>
                                      </p:cBhvr>
                                      <p:to>
                                        <p:strVal val="visible"/>
                                      </p:to>
                                    </p:set>
                                    <p:animEffect transition="in" filter="fade">
                                      <p:cBhvr>
                                        <p:cTn id="18" dur="2000"/>
                                        <p:tgtEl>
                                          <p:spTgt spid="6147"/>
                                        </p:tgtEl>
                                      </p:cBhvr>
                                    </p:animEffect>
                                    <p:anim calcmode="lin" valueType="num">
                                      <p:cBhvr>
                                        <p:cTn id="19" dur="2000" fill="hold"/>
                                        <p:tgtEl>
                                          <p:spTgt spid="6147"/>
                                        </p:tgtEl>
                                        <p:attrNameLst>
                                          <p:attrName>ppt_w</p:attrName>
                                        </p:attrNameLst>
                                      </p:cBhvr>
                                      <p:tavLst>
                                        <p:tav tm="0" fmla="#ppt_w*sin(2.5*pi*$)">
                                          <p:val>
                                            <p:fltVal val="0"/>
                                          </p:val>
                                        </p:tav>
                                        <p:tav tm="100000">
                                          <p:val>
                                            <p:fltVal val="1"/>
                                          </p:val>
                                        </p:tav>
                                      </p:tavLst>
                                    </p:anim>
                                    <p:anim calcmode="lin" valueType="num">
                                      <p:cBhvr>
                                        <p:cTn id="20" dur="2000" fill="hold"/>
                                        <p:tgtEl>
                                          <p:spTgt spid="6147"/>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1" nodeType="clickEffect">
                                  <p:stCondLst>
                                    <p:cond delay="0"/>
                                  </p:stCondLst>
                                  <p:childTnLst>
                                    <p:set>
                                      <p:cBhvr>
                                        <p:cTn id="24" dur="1" fill="hold">
                                          <p:stCondLst>
                                            <p:cond delay="0"/>
                                          </p:stCondLst>
                                        </p:cTn>
                                        <p:tgtEl>
                                          <p:spTgt spid="6148"/>
                                        </p:tgtEl>
                                        <p:attrNameLst>
                                          <p:attrName>style.visibility</p:attrName>
                                        </p:attrNameLst>
                                      </p:cBhvr>
                                      <p:to>
                                        <p:strVal val="visible"/>
                                      </p:to>
                                    </p:set>
                                    <p:animEffect transition="in" filter="fade">
                                      <p:cBhvr>
                                        <p:cTn id="25" dur="2000"/>
                                        <p:tgtEl>
                                          <p:spTgt spid="6148"/>
                                        </p:tgtEl>
                                      </p:cBhvr>
                                    </p:animEffect>
                                    <p:anim calcmode="lin" valueType="num">
                                      <p:cBhvr>
                                        <p:cTn id="26" dur="2000" fill="hold"/>
                                        <p:tgtEl>
                                          <p:spTgt spid="6148"/>
                                        </p:tgtEl>
                                        <p:attrNameLst>
                                          <p:attrName>ppt_w</p:attrName>
                                        </p:attrNameLst>
                                      </p:cBhvr>
                                      <p:tavLst>
                                        <p:tav tm="0" fmla="#ppt_w*sin(2.5*pi*$)">
                                          <p:val>
                                            <p:fltVal val="0"/>
                                          </p:val>
                                        </p:tav>
                                        <p:tav tm="100000">
                                          <p:val>
                                            <p:fltVal val="1"/>
                                          </p:val>
                                        </p:tav>
                                      </p:tavLst>
                                    </p:anim>
                                    <p:anim calcmode="lin" valueType="num">
                                      <p:cBhvr>
                                        <p:cTn id="27" dur="2000" fill="hold"/>
                                        <p:tgtEl>
                                          <p:spTgt spid="614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7" grpId="1"/>
      <p:bldP spid="6148" grpId="0"/>
      <p:bldP spid="6148" grpId="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a:t>
            </a:r>
            <a:endParaRPr lang="en-GB" dirty="0"/>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36</a:t>
            </a:fld>
            <a:endParaRPr lang="en-GB"/>
          </a:p>
        </p:txBody>
      </p:sp>
      <p:pic>
        <p:nvPicPr>
          <p:cNvPr id="10" name="Picture 9"/>
          <p:cNvPicPr>
            <a:picLocks noChangeAspect="1"/>
          </p:cNvPicPr>
          <p:nvPr/>
        </p:nvPicPr>
        <p:blipFill>
          <a:blip r:embed="rId2"/>
          <a:stretch>
            <a:fillRect/>
          </a:stretch>
        </p:blipFill>
        <p:spPr>
          <a:xfrm>
            <a:off x="5732585" y="0"/>
            <a:ext cx="3324440" cy="1886111"/>
          </a:xfrm>
          <a:prstGeom prst="rect">
            <a:avLst/>
          </a:prstGeom>
        </p:spPr>
      </p:pic>
      <p:graphicFrame>
        <p:nvGraphicFramePr>
          <p:cNvPr id="4" name="Content Placeholder 3"/>
          <p:cNvGraphicFramePr>
            <a:graphicFrameLocks noGrp="1"/>
          </p:cNvGraphicFramePr>
          <p:nvPr>
            <p:ph sz="half" idx="2"/>
            <p:extLst>
              <p:ext uri="{D42A27DB-BD31-4B8C-83A1-F6EECF244321}">
                <p14:modId xmlns:p14="http://schemas.microsoft.com/office/powerpoint/2010/main" val="2357311458"/>
              </p:ext>
            </p:extLst>
          </p:nvPr>
        </p:nvGraphicFramePr>
        <p:xfrm>
          <a:off x="269632" y="2160748"/>
          <a:ext cx="8056683" cy="4460829"/>
        </p:xfrm>
        <a:graphic>
          <a:graphicData uri="http://schemas.openxmlformats.org/drawingml/2006/table">
            <a:tbl>
              <a:tblPr firstRow="1" bandRow="1">
                <a:tableStyleId>{5C22544A-7EE6-4342-B048-85BDC9FD1C3A}</a:tableStyleId>
              </a:tblPr>
              <a:tblGrid>
                <a:gridCol w="2685561">
                  <a:extLst>
                    <a:ext uri="{9D8B030D-6E8A-4147-A177-3AD203B41FA5}">
                      <a16:colId xmlns:a16="http://schemas.microsoft.com/office/drawing/2014/main" val="3153082493"/>
                    </a:ext>
                  </a:extLst>
                </a:gridCol>
                <a:gridCol w="2685561">
                  <a:extLst>
                    <a:ext uri="{9D8B030D-6E8A-4147-A177-3AD203B41FA5}">
                      <a16:colId xmlns:a16="http://schemas.microsoft.com/office/drawing/2014/main" val="3413496107"/>
                    </a:ext>
                  </a:extLst>
                </a:gridCol>
                <a:gridCol w="2685561">
                  <a:extLst>
                    <a:ext uri="{9D8B030D-6E8A-4147-A177-3AD203B41FA5}">
                      <a16:colId xmlns:a16="http://schemas.microsoft.com/office/drawing/2014/main" val="1152166059"/>
                    </a:ext>
                  </a:extLst>
                </a:gridCol>
              </a:tblGrid>
              <a:tr h="767931">
                <a:tc>
                  <a:txBody>
                    <a:bodyPr/>
                    <a:lstStyle/>
                    <a:p>
                      <a:r>
                        <a:rPr lang="en-GB" dirty="0" smtClean="0"/>
                        <a:t>Data collection methods</a:t>
                      </a:r>
                      <a:endParaRPr lang="en-GB" dirty="0"/>
                    </a:p>
                  </a:txBody>
                  <a:tcPr/>
                </a:tc>
                <a:tc>
                  <a:txBody>
                    <a:bodyPr/>
                    <a:lstStyle/>
                    <a:p>
                      <a:r>
                        <a:rPr lang="en-GB" dirty="0" smtClean="0"/>
                        <a:t>Quantitative</a:t>
                      </a:r>
                      <a:endParaRPr lang="en-GB" dirty="0"/>
                    </a:p>
                  </a:txBody>
                  <a:tcPr/>
                </a:tc>
                <a:tc>
                  <a:txBody>
                    <a:bodyPr/>
                    <a:lstStyle/>
                    <a:p>
                      <a:r>
                        <a:rPr lang="en-GB" dirty="0" smtClean="0"/>
                        <a:t>Qualitative</a:t>
                      </a:r>
                      <a:endParaRPr lang="en-GB" dirty="0"/>
                    </a:p>
                  </a:txBody>
                  <a:tcPr/>
                </a:tc>
                <a:extLst>
                  <a:ext uri="{0D108BD9-81ED-4DB2-BD59-A6C34878D82A}">
                    <a16:rowId xmlns:a16="http://schemas.microsoft.com/office/drawing/2014/main" val="1506243933"/>
                  </a:ext>
                </a:extLst>
              </a:tr>
              <a:tr h="1158556">
                <a:tc>
                  <a:txBody>
                    <a:bodyPr/>
                    <a:lstStyle/>
                    <a:p>
                      <a:r>
                        <a:rPr lang="en-GB" dirty="0" smtClean="0"/>
                        <a:t>Sampling</a:t>
                      </a:r>
                      <a:endParaRPr lang="en-GB" dirty="0"/>
                    </a:p>
                  </a:txBody>
                  <a:tcPr/>
                </a:tc>
                <a:tc>
                  <a:txBody>
                    <a:bodyPr/>
                    <a:lstStyle/>
                    <a:p>
                      <a:r>
                        <a:rPr lang="en-GB" dirty="0" smtClean="0"/>
                        <a:t>Random sampling</a:t>
                      </a:r>
                      <a:endParaRPr lang="en-GB" dirty="0"/>
                    </a:p>
                  </a:txBody>
                  <a:tcPr/>
                </a:tc>
                <a:tc>
                  <a:txBody>
                    <a:bodyPr/>
                    <a:lstStyle/>
                    <a:p>
                      <a:r>
                        <a:rPr lang="en-GB" dirty="0" smtClean="0"/>
                        <a:t>Flexible.  Open ended/less structured protocols</a:t>
                      </a:r>
                      <a:endParaRPr lang="en-GB" dirty="0"/>
                    </a:p>
                  </a:txBody>
                  <a:tcPr/>
                </a:tc>
                <a:extLst>
                  <a:ext uri="{0D108BD9-81ED-4DB2-BD59-A6C34878D82A}">
                    <a16:rowId xmlns:a16="http://schemas.microsoft.com/office/drawing/2014/main" val="3977080076"/>
                  </a:ext>
                </a:extLst>
              </a:tr>
              <a:tr h="941327">
                <a:tc>
                  <a:txBody>
                    <a:bodyPr/>
                    <a:lstStyle/>
                    <a:p>
                      <a:r>
                        <a:rPr lang="en-GB" dirty="0" smtClean="0"/>
                        <a:t>Tools</a:t>
                      </a:r>
                      <a:endParaRPr lang="en-GB" dirty="0"/>
                    </a:p>
                  </a:txBody>
                  <a:tcPr/>
                </a:tc>
                <a:tc>
                  <a:txBody>
                    <a:bodyPr/>
                    <a:lstStyle/>
                    <a:p>
                      <a:r>
                        <a:rPr lang="en-GB" dirty="0" smtClean="0"/>
                        <a:t>Structured data collection instruments</a:t>
                      </a:r>
                      <a:endParaRPr lang="en-GB" dirty="0"/>
                    </a:p>
                  </a:txBody>
                  <a:tcPr/>
                </a:tc>
                <a:tc>
                  <a:txBody>
                    <a:bodyPr/>
                    <a:lstStyle/>
                    <a:p>
                      <a:r>
                        <a:rPr lang="en-GB" dirty="0" smtClean="0"/>
                        <a:t>Depend on interactive</a:t>
                      </a:r>
                      <a:r>
                        <a:rPr lang="en-GB" baseline="0" dirty="0" smtClean="0"/>
                        <a:t> tools</a:t>
                      </a:r>
                      <a:endParaRPr lang="en-GB" dirty="0"/>
                    </a:p>
                  </a:txBody>
                  <a:tcPr/>
                </a:tc>
                <a:extLst>
                  <a:ext uri="{0D108BD9-81ED-4DB2-BD59-A6C34878D82A}">
                    <a16:rowId xmlns:a16="http://schemas.microsoft.com/office/drawing/2014/main" val="258136986"/>
                  </a:ext>
                </a:extLst>
              </a:tr>
              <a:tr h="1593015">
                <a:tc>
                  <a:txBody>
                    <a:bodyPr/>
                    <a:lstStyle/>
                    <a:p>
                      <a:r>
                        <a:rPr lang="en-GB" dirty="0" smtClean="0"/>
                        <a:t>Results</a:t>
                      </a:r>
                      <a:endParaRPr lang="en-GB" dirty="0"/>
                    </a:p>
                  </a:txBody>
                  <a:tcPr/>
                </a:tc>
                <a:tc>
                  <a:txBody>
                    <a:bodyPr/>
                    <a:lstStyle/>
                    <a:p>
                      <a:r>
                        <a:rPr lang="en-GB" dirty="0" smtClean="0"/>
                        <a:t>Produce results that can be generalised,</a:t>
                      </a:r>
                      <a:r>
                        <a:rPr lang="en-GB" baseline="0" dirty="0" smtClean="0"/>
                        <a:t> compared and summarised</a:t>
                      </a:r>
                      <a:endParaRPr lang="en-GB" dirty="0"/>
                    </a:p>
                  </a:txBody>
                  <a:tcPr/>
                </a:tc>
                <a:tc>
                  <a:txBody>
                    <a:bodyPr/>
                    <a:lstStyle/>
                    <a:p>
                      <a:r>
                        <a:rPr lang="en-GB" dirty="0" smtClean="0"/>
                        <a:t>Produce results that provide meaning,</a:t>
                      </a:r>
                      <a:r>
                        <a:rPr lang="en-GB" baseline="0" dirty="0" smtClean="0"/>
                        <a:t> experience and views</a:t>
                      </a:r>
                      <a:endParaRPr lang="en-GB" dirty="0"/>
                    </a:p>
                  </a:txBody>
                  <a:tcPr/>
                </a:tc>
                <a:extLst>
                  <a:ext uri="{0D108BD9-81ED-4DB2-BD59-A6C34878D82A}">
                    <a16:rowId xmlns:a16="http://schemas.microsoft.com/office/drawing/2014/main" val="3473355575"/>
                  </a:ext>
                </a:extLst>
              </a:tr>
            </a:tbl>
          </a:graphicData>
        </a:graphic>
      </p:graphicFrame>
    </p:spTree>
    <p:extLst>
      <p:ext uri="{BB962C8B-B14F-4D97-AF65-F5344CB8AC3E}">
        <p14:creationId xmlns:p14="http://schemas.microsoft.com/office/powerpoint/2010/main" val="2904775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and analysis</a:t>
            </a:r>
            <a:endParaRPr lang="en-GB" dirty="0"/>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37</a:t>
            </a:fld>
            <a:endParaRPr lang="en-GB"/>
          </a:p>
        </p:txBody>
      </p:sp>
      <p:graphicFrame>
        <p:nvGraphicFramePr>
          <p:cNvPr id="12" name="Content Placeholder 3"/>
          <p:cNvGraphicFramePr>
            <a:graphicFrameLocks/>
          </p:cNvGraphicFramePr>
          <p:nvPr>
            <p:extLst>
              <p:ext uri="{D42A27DB-BD31-4B8C-83A1-F6EECF244321}">
                <p14:modId xmlns:p14="http://schemas.microsoft.com/office/powerpoint/2010/main" val="1938242228"/>
              </p:ext>
            </p:extLst>
          </p:nvPr>
        </p:nvGraphicFramePr>
        <p:xfrm>
          <a:off x="342901" y="1417638"/>
          <a:ext cx="8458198" cy="4933951"/>
        </p:xfrm>
        <a:graphic>
          <a:graphicData uri="http://schemas.openxmlformats.org/drawingml/2006/table">
            <a:tbl>
              <a:tblPr firstRow="1" bandRow="1">
                <a:tableStyleId>{5C22544A-7EE6-4342-B048-85BDC9FD1C3A}</a:tableStyleId>
              </a:tblPr>
              <a:tblGrid>
                <a:gridCol w="869285">
                  <a:extLst>
                    <a:ext uri="{9D8B030D-6E8A-4147-A177-3AD203B41FA5}">
                      <a16:colId xmlns:a16="http://schemas.microsoft.com/office/drawing/2014/main" val="799785536"/>
                    </a:ext>
                  </a:extLst>
                </a:gridCol>
                <a:gridCol w="2207878">
                  <a:extLst>
                    <a:ext uri="{9D8B030D-6E8A-4147-A177-3AD203B41FA5}">
                      <a16:colId xmlns:a16="http://schemas.microsoft.com/office/drawing/2014/main" val="3153082493"/>
                    </a:ext>
                  </a:extLst>
                </a:gridCol>
                <a:gridCol w="3266484">
                  <a:extLst>
                    <a:ext uri="{9D8B030D-6E8A-4147-A177-3AD203B41FA5}">
                      <a16:colId xmlns:a16="http://schemas.microsoft.com/office/drawing/2014/main" val="3413496107"/>
                    </a:ext>
                  </a:extLst>
                </a:gridCol>
                <a:gridCol w="2114551">
                  <a:extLst>
                    <a:ext uri="{9D8B030D-6E8A-4147-A177-3AD203B41FA5}">
                      <a16:colId xmlns:a16="http://schemas.microsoft.com/office/drawing/2014/main" val="1152166059"/>
                    </a:ext>
                  </a:extLst>
                </a:gridCol>
              </a:tblGrid>
              <a:tr h="711555">
                <a:tc gridSpan="4">
                  <a:txBody>
                    <a:bodyPr/>
                    <a:lstStyle/>
                    <a:p>
                      <a:pPr algn="ctr"/>
                      <a:endParaRPr lang="en-GB" dirty="0" smtClean="0"/>
                    </a:p>
                    <a:p>
                      <a:pPr algn="ctr"/>
                      <a:r>
                        <a:rPr lang="en-GB" dirty="0" smtClean="0"/>
                        <a:t>DATA</a:t>
                      </a:r>
                      <a:endParaRPr lang="en-GB" dirty="0"/>
                    </a:p>
                  </a:txBody>
                  <a:tcPr>
                    <a:solidFill>
                      <a:schemeClr val="accent1">
                        <a:lumMod val="75000"/>
                      </a:schemeClr>
                    </a:solidFill>
                  </a:tcPr>
                </a:tc>
                <a:tc hMerge="1">
                  <a:txBody>
                    <a:bodyPr/>
                    <a:lstStyle/>
                    <a:p>
                      <a:endParaRPr lang="en-GB" dirty="0"/>
                    </a:p>
                  </a:txBody>
                  <a:tcPr>
                    <a:solidFill>
                      <a:schemeClr val="accent1">
                        <a:lumMod val="75000"/>
                      </a:schemeClr>
                    </a:solidFill>
                  </a:tcPr>
                </a:tc>
                <a:tc hMerge="1">
                  <a:txBody>
                    <a:bodyPr/>
                    <a:lstStyle/>
                    <a:p>
                      <a:endParaRPr lang="en-GB" dirty="0"/>
                    </a:p>
                  </a:txBody>
                  <a:tcPr>
                    <a:solidFill>
                      <a:schemeClr val="accent1">
                        <a:lumMod val="75000"/>
                      </a:schemeClr>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txBody>
                  <a:tcPr/>
                </a:tc>
                <a:extLst>
                  <a:ext uri="{0D108BD9-81ED-4DB2-BD59-A6C34878D82A}">
                    <a16:rowId xmlns:a16="http://schemas.microsoft.com/office/drawing/2014/main" val="1656306012"/>
                  </a:ext>
                </a:extLst>
              </a:tr>
              <a:tr h="1130655">
                <a:tc rowSpan="3">
                  <a:txBody>
                    <a:bodyPr/>
                    <a:lstStyle/>
                    <a:p>
                      <a:pPr algn="ctr"/>
                      <a:r>
                        <a:rPr lang="en-GB" b="1" dirty="0" smtClean="0">
                          <a:solidFill>
                            <a:schemeClr val="tx1"/>
                          </a:solidFill>
                        </a:rPr>
                        <a:t>ANALYSIS</a:t>
                      </a:r>
                      <a:endParaRPr lang="en-GB" b="1" dirty="0">
                        <a:solidFill>
                          <a:schemeClr val="tx1"/>
                        </a:solidFill>
                      </a:endParaRPr>
                    </a:p>
                  </a:txBody>
                  <a:tcPr vert="vert270">
                    <a:solidFill>
                      <a:schemeClr val="accent1">
                        <a:lumMod val="75000"/>
                      </a:schemeClr>
                    </a:solidFill>
                  </a:tcPr>
                </a:tc>
                <a:tc>
                  <a:txBody>
                    <a:bodyPr/>
                    <a:lstStyle/>
                    <a:p>
                      <a:r>
                        <a:rPr lang="en-GB" b="1" dirty="0" smtClean="0">
                          <a:solidFill>
                            <a:schemeClr val="tx1"/>
                          </a:solidFill>
                        </a:rPr>
                        <a:t>Data and</a:t>
                      </a:r>
                    </a:p>
                    <a:p>
                      <a:r>
                        <a:rPr lang="en-GB" b="1" dirty="0" smtClean="0">
                          <a:solidFill>
                            <a:schemeClr val="tx1"/>
                          </a:solidFill>
                        </a:rPr>
                        <a:t>Analysis</a:t>
                      </a:r>
                      <a:r>
                        <a:rPr lang="en-GB" b="1" baseline="0" dirty="0" smtClean="0">
                          <a:solidFill>
                            <a:schemeClr val="tx1"/>
                          </a:solidFill>
                        </a:rPr>
                        <a:t> </a:t>
                      </a:r>
                      <a:endParaRPr lang="en-GB" b="1" dirty="0">
                        <a:solidFill>
                          <a:schemeClr val="tx1"/>
                        </a:solidFill>
                      </a:endParaRPr>
                    </a:p>
                  </a:txBody>
                  <a:tcPr>
                    <a:solidFill>
                      <a:schemeClr val="accent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Qualitative</a:t>
                      </a:r>
                    </a:p>
                  </a:txBody>
                  <a:tcPr>
                    <a:solidFill>
                      <a:schemeClr val="accent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Quantitative</a:t>
                      </a:r>
                    </a:p>
                  </a:txBody>
                  <a:tcPr>
                    <a:solidFill>
                      <a:schemeClr val="accent1">
                        <a:lumMod val="75000"/>
                      </a:schemeClr>
                    </a:solidFill>
                  </a:tcPr>
                </a:tc>
                <a:extLst>
                  <a:ext uri="{0D108BD9-81ED-4DB2-BD59-A6C34878D82A}">
                    <a16:rowId xmlns:a16="http://schemas.microsoft.com/office/drawing/2014/main" val="1506243933"/>
                  </a:ext>
                </a:extLst>
              </a:tr>
              <a:tr h="1705788">
                <a:tc vMerge="1">
                  <a:txBody>
                    <a:bodyPr/>
                    <a:lstStyle/>
                    <a:p>
                      <a:pPr algn="ctr"/>
                      <a:endParaRPr lang="en-GB" b="1" dirty="0">
                        <a:solidFill>
                          <a:schemeClr val="tx1"/>
                        </a:solidFill>
                      </a:endParaRPr>
                    </a:p>
                  </a:txBody>
                  <a:tcPr vert="vert270">
                    <a:solidFill>
                      <a:schemeClr val="accent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Qualitative</a:t>
                      </a:r>
                    </a:p>
                    <a:p>
                      <a:endParaRPr lang="en-GB" dirty="0"/>
                    </a:p>
                  </a:txBody>
                  <a:tcPr>
                    <a:solidFill>
                      <a:schemeClr val="accent1">
                        <a:lumMod val="75000"/>
                      </a:schemeClr>
                    </a:solidFill>
                  </a:tcPr>
                </a:tc>
                <a:tc>
                  <a:txBody>
                    <a:bodyPr/>
                    <a:lstStyle/>
                    <a:p>
                      <a:r>
                        <a:rPr lang="en-GB" sz="1600" dirty="0" smtClean="0"/>
                        <a:t>Finding meaning in society e.g. Interpretive</a:t>
                      </a:r>
                      <a:r>
                        <a:rPr lang="en-GB" sz="1600" baseline="0" dirty="0" smtClean="0"/>
                        <a:t> studies of texts</a:t>
                      </a:r>
                      <a:endParaRPr lang="en-GB" sz="1600" dirty="0"/>
                    </a:p>
                  </a:txBody>
                  <a:tcPr/>
                </a:tc>
                <a:tc>
                  <a:txBody>
                    <a:bodyPr/>
                    <a:lstStyle/>
                    <a:p>
                      <a:r>
                        <a:rPr lang="en-GB" sz="1600" dirty="0" smtClean="0"/>
                        <a:t>Finding meaning in the results of quantitative analysis e.g.</a:t>
                      </a:r>
                      <a:r>
                        <a:rPr lang="en-GB" sz="1600" baseline="0" dirty="0" smtClean="0"/>
                        <a:t> Racing car safety protocol research</a:t>
                      </a:r>
                      <a:endParaRPr lang="en-GB" sz="1600" dirty="0"/>
                    </a:p>
                  </a:txBody>
                  <a:tcPr/>
                </a:tc>
                <a:extLst>
                  <a:ext uri="{0D108BD9-81ED-4DB2-BD59-A6C34878D82A}">
                    <a16:rowId xmlns:a16="http://schemas.microsoft.com/office/drawing/2014/main" val="3977080076"/>
                  </a:ext>
                </a:extLst>
              </a:tr>
              <a:tr h="1385953">
                <a:tc vMerge="1">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Quantitative</a:t>
                      </a:r>
                    </a:p>
                    <a:p>
                      <a:endParaRPr lang="en-GB" dirty="0"/>
                    </a:p>
                  </a:txBody>
                  <a:tcPr>
                    <a:solidFill>
                      <a:schemeClr val="accent1">
                        <a:lumMod val="75000"/>
                      </a:schemeClr>
                    </a:solidFill>
                  </a:tcPr>
                </a:tc>
                <a:tc>
                  <a:txBody>
                    <a:bodyPr/>
                    <a:lstStyle/>
                    <a:p>
                      <a:r>
                        <a:rPr lang="en-GB" sz="1600" dirty="0" smtClean="0"/>
                        <a:t>Quantitative</a:t>
                      </a:r>
                      <a:r>
                        <a:rPr lang="en-GB" sz="1600" baseline="0" dirty="0" smtClean="0"/>
                        <a:t> meaning from qualitative data </a:t>
                      </a:r>
                      <a:r>
                        <a:rPr lang="en-GB" sz="1600" dirty="0" smtClean="0"/>
                        <a:t>e.g. Digitising sounds/images</a:t>
                      </a:r>
                      <a:endParaRPr lang="en-GB" sz="1600" dirty="0"/>
                    </a:p>
                  </a:txBody>
                  <a:tcPr/>
                </a:tc>
                <a:tc>
                  <a:txBody>
                    <a:bodyPr/>
                    <a:lstStyle/>
                    <a:p>
                      <a:r>
                        <a:rPr lang="en-GB" sz="1600" dirty="0" smtClean="0"/>
                        <a:t>Statistical analysis of questionnaires/experiments  e.g. Aerodynamic models</a:t>
                      </a:r>
                      <a:endParaRPr lang="en-GB" sz="1600" dirty="0"/>
                    </a:p>
                  </a:txBody>
                  <a:tcPr/>
                </a:tc>
                <a:extLst>
                  <a:ext uri="{0D108BD9-81ED-4DB2-BD59-A6C34878D82A}">
                    <a16:rowId xmlns:a16="http://schemas.microsoft.com/office/drawing/2014/main" val="258136986"/>
                  </a:ext>
                </a:extLst>
              </a:tr>
            </a:tbl>
          </a:graphicData>
        </a:graphic>
      </p:graphicFrame>
    </p:spTree>
    <p:extLst>
      <p:ext uri="{BB962C8B-B14F-4D97-AF65-F5344CB8AC3E}">
        <p14:creationId xmlns:p14="http://schemas.microsoft.com/office/powerpoint/2010/main" val="22574102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lIns="90488" tIns="44450" rIns="90488" bIns="44450" anchor="ctr">
            <a:normAutofit/>
          </a:bodyPr>
          <a:lstStyle/>
          <a:p>
            <a:pPr eaLnBrk="1" hangingPunct="1"/>
            <a:r>
              <a:rPr lang="en-GB" sz="2800" b="1"/>
              <a:t>What type of research method should we be using?</a:t>
            </a:r>
          </a:p>
        </p:txBody>
      </p:sp>
      <p:sp>
        <p:nvSpPr>
          <p:cNvPr id="7171" name="Rectangle 3"/>
          <p:cNvSpPr>
            <a:spLocks noGrp="1" noChangeArrowheads="1"/>
          </p:cNvSpPr>
          <p:nvPr>
            <p:ph idx="1"/>
          </p:nvPr>
        </p:nvSpPr>
        <p:spPr>
          <a:xfrm>
            <a:off x="971550" y="1844675"/>
            <a:ext cx="7313613" cy="4114800"/>
          </a:xfrm>
        </p:spPr>
        <p:txBody>
          <a:bodyPr lIns="90488" tIns="44450" rIns="90488" bIns="44450"/>
          <a:lstStyle/>
          <a:p>
            <a:pPr eaLnBrk="1" hangingPunct="1">
              <a:lnSpc>
                <a:spcPct val="90000"/>
              </a:lnSpc>
            </a:pPr>
            <a:r>
              <a:rPr lang="en-GB" dirty="0">
                <a:solidFill>
                  <a:srgbClr val="FFFF00"/>
                </a:solidFill>
              </a:rPr>
              <a:t>Beyond the social sciences </a:t>
            </a:r>
            <a:r>
              <a:rPr lang="en-GB" dirty="0"/>
              <a:t>Quantitative dominates. </a:t>
            </a:r>
          </a:p>
          <a:p>
            <a:pPr lvl="1" eaLnBrk="1" hangingPunct="1">
              <a:lnSpc>
                <a:spcPct val="90000"/>
              </a:lnSpc>
            </a:pPr>
            <a:r>
              <a:rPr lang="en-GB" dirty="0"/>
              <a:t>Journalists bias (</a:t>
            </a:r>
            <a:r>
              <a:rPr lang="en-GB" dirty="0" err="1"/>
              <a:t>Denzin</a:t>
            </a:r>
            <a:r>
              <a:rPr lang="en-GB" dirty="0"/>
              <a:t> &amp; Lincoln, 2014)</a:t>
            </a:r>
          </a:p>
          <a:p>
            <a:pPr lvl="1" eaLnBrk="1" hangingPunct="1">
              <a:lnSpc>
                <a:spcPct val="90000"/>
              </a:lnSpc>
            </a:pPr>
            <a:r>
              <a:rPr lang="en-GB" dirty="0"/>
              <a:t>Public &amp; Media</a:t>
            </a:r>
          </a:p>
          <a:p>
            <a:pPr lvl="1" eaLnBrk="1" hangingPunct="1">
              <a:lnSpc>
                <a:spcPct val="90000"/>
              </a:lnSpc>
            </a:pPr>
            <a:r>
              <a:rPr lang="en-GB" dirty="0"/>
              <a:t>Government &amp; Business</a:t>
            </a:r>
          </a:p>
          <a:p>
            <a:pPr lvl="1" eaLnBrk="1" hangingPunct="1">
              <a:lnSpc>
                <a:spcPct val="90000"/>
              </a:lnSpc>
            </a:pPr>
            <a:r>
              <a:rPr lang="en-GB" dirty="0"/>
              <a:t>1990s reliability</a:t>
            </a:r>
          </a:p>
          <a:p>
            <a:pPr eaLnBrk="1" hangingPunct="1">
              <a:lnSpc>
                <a:spcPct val="90000"/>
              </a:lnSpc>
            </a:pPr>
            <a:r>
              <a:rPr lang="en-GB" dirty="0"/>
              <a:t>Should be based on what you are trying to achieve / understand</a:t>
            </a:r>
          </a:p>
          <a:p>
            <a:pPr marL="448056" lvl="1" indent="0" eaLnBrk="1" hangingPunct="1">
              <a:lnSpc>
                <a:spcPct val="90000"/>
              </a:lnSpc>
              <a:buNone/>
            </a:pPr>
            <a:endParaRPr lang="en-GB" sz="2900" dirty="0"/>
          </a:p>
        </p:txBody>
      </p:sp>
      <p:sp>
        <p:nvSpPr>
          <p:cNvPr id="36866" name="Footer Placeholder 4"/>
          <p:cNvSpPr>
            <a:spLocks noGrp="1"/>
          </p:cNvSpPr>
          <p:nvPr>
            <p:ph type="ftr" sz="quarter" idx="11"/>
          </p:nvPr>
        </p:nvSpPr>
        <p:spPr>
          <a:noFill/>
        </p:spPr>
        <p:txBody>
          <a:bodyPr/>
          <a:lstStyle/>
          <a:p>
            <a:r>
              <a:rPr lang="en-GB" smtClean="0"/>
              <a:t>CH2021 postgraduate</a:t>
            </a:r>
            <a:endParaRPr lang="en-GB"/>
          </a:p>
        </p:txBody>
      </p:sp>
      <p:sp>
        <p:nvSpPr>
          <p:cNvPr id="36867" name="Slide Number Placeholder 5"/>
          <p:cNvSpPr>
            <a:spLocks noGrp="1"/>
          </p:cNvSpPr>
          <p:nvPr>
            <p:ph type="sldNum" sz="quarter" idx="12"/>
          </p:nvPr>
        </p:nvSpPr>
        <p:spPr>
          <a:noFill/>
        </p:spPr>
        <p:txBody>
          <a:bodyPr/>
          <a:lstStyle/>
          <a:p>
            <a:fld id="{740A4CFE-117D-4FE0-8081-C4C63A14074A}" type="slidenum">
              <a:rPr lang="en-GB" smtClean="0"/>
              <a:pPr/>
              <a:t>38</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1"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circle(in)">
                                      <p:cBhvr>
                                        <p:cTn id="7" dur="2000"/>
                                        <p:tgtEl>
                                          <p:spTgt spid="7171">
                                            <p:txEl>
                                              <p:pRg st="0" end="0"/>
                                            </p:txEl>
                                          </p:spTgt>
                                        </p:tgtEl>
                                      </p:cBhvr>
                                    </p:animEffect>
                                  </p:childTnLst>
                                </p:cTn>
                              </p:par>
                              <p:par>
                                <p:cTn id="8" presetID="6" presetClass="entr" presetSubtype="16" fill="hold" grpId="1" nodeType="withEffect">
                                  <p:stCondLst>
                                    <p:cond delay="0"/>
                                  </p:stCondLst>
                                  <p:childTnLst>
                                    <p:set>
                                      <p:cBhvr>
                                        <p:cTn id="9" dur="1" fill="hold">
                                          <p:stCondLst>
                                            <p:cond delay="0"/>
                                          </p:stCondLst>
                                        </p:cTn>
                                        <p:tgtEl>
                                          <p:spTgt spid="7171">
                                            <p:txEl>
                                              <p:pRg st="1" end="1"/>
                                            </p:txEl>
                                          </p:spTgt>
                                        </p:tgtEl>
                                        <p:attrNameLst>
                                          <p:attrName>style.visibility</p:attrName>
                                        </p:attrNameLst>
                                      </p:cBhvr>
                                      <p:to>
                                        <p:strVal val="visible"/>
                                      </p:to>
                                    </p:set>
                                    <p:animEffect transition="in" filter="circle(in)">
                                      <p:cBhvr>
                                        <p:cTn id="10" dur="2000"/>
                                        <p:tgtEl>
                                          <p:spTgt spid="7171">
                                            <p:txEl>
                                              <p:pRg st="1" end="1"/>
                                            </p:txEl>
                                          </p:spTgt>
                                        </p:tgtEl>
                                      </p:cBhvr>
                                    </p:animEffect>
                                  </p:childTnLst>
                                </p:cTn>
                              </p:par>
                              <p:par>
                                <p:cTn id="11" presetID="6" presetClass="entr" presetSubtype="16" fill="hold" grpId="1" nodeType="with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animEffect transition="in" filter="circle(in)">
                                      <p:cBhvr>
                                        <p:cTn id="13" dur="2000"/>
                                        <p:tgtEl>
                                          <p:spTgt spid="7171">
                                            <p:txEl>
                                              <p:pRg st="2" end="2"/>
                                            </p:txEl>
                                          </p:spTgt>
                                        </p:tgtEl>
                                      </p:cBhvr>
                                    </p:animEffect>
                                  </p:childTnLst>
                                </p:cTn>
                              </p:par>
                              <p:par>
                                <p:cTn id="14" presetID="6" presetClass="entr" presetSubtype="16" fill="hold" grpId="1" nodeType="withEffect">
                                  <p:stCondLst>
                                    <p:cond delay="0"/>
                                  </p:stCondLst>
                                  <p:childTnLst>
                                    <p:set>
                                      <p:cBhvr>
                                        <p:cTn id="15" dur="1" fill="hold">
                                          <p:stCondLst>
                                            <p:cond delay="0"/>
                                          </p:stCondLst>
                                        </p:cTn>
                                        <p:tgtEl>
                                          <p:spTgt spid="7171">
                                            <p:txEl>
                                              <p:pRg st="3" end="3"/>
                                            </p:txEl>
                                          </p:spTgt>
                                        </p:tgtEl>
                                        <p:attrNameLst>
                                          <p:attrName>style.visibility</p:attrName>
                                        </p:attrNameLst>
                                      </p:cBhvr>
                                      <p:to>
                                        <p:strVal val="visible"/>
                                      </p:to>
                                    </p:set>
                                    <p:animEffect transition="in" filter="circle(in)">
                                      <p:cBhvr>
                                        <p:cTn id="16" dur="2000"/>
                                        <p:tgtEl>
                                          <p:spTgt spid="7171">
                                            <p:txEl>
                                              <p:pRg st="3" end="3"/>
                                            </p:txEl>
                                          </p:spTgt>
                                        </p:tgtEl>
                                      </p:cBhvr>
                                    </p:animEffect>
                                  </p:childTnLst>
                                </p:cTn>
                              </p:par>
                              <p:par>
                                <p:cTn id="17" presetID="6" presetClass="entr" presetSubtype="16" fill="hold" grpId="1" nodeType="with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animEffect transition="in" filter="circle(in)">
                                      <p:cBhvr>
                                        <p:cTn id="19" dur="2000"/>
                                        <p:tgtEl>
                                          <p:spTgt spid="7171">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1" nodeType="clickEffect">
                                  <p:stCondLst>
                                    <p:cond delay="0"/>
                                  </p:stCondLst>
                                  <p:childTnLst>
                                    <p:set>
                                      <p:cBhvr>
                                        <p:cTn id="23" dur="1" fill="hold">
                                          <p:stCondLst>
                                            <p:cond delay="0"/>
                                          </p:stCondLst>
                                        </p:cTn>
                                        <p:tgtEl>
                                          <p:spTgt spid="7171">
                                            <p:txEl>
                                              <p:pRg st="5" end="5"/>
                                            </p:txEl>
                                          </p:spTgt>
                                        </p:tgtEl>
                                        <p:attrNameLst>
                                          <p:attrName>style.visibility</p:attrName>
                                        </p:attrNameLst>
                                      </p:cBhvr>
                                      <p:to>
                                        <p:strVal val="visible"/>
                                      </p:to>
                                    </p:set>
                                    <p:animEffect transition="in" filter="circle(in)">
                                      <p:cBhvr>
                                        <p:cTn id="24" dur="2000"/>
                                        <p:tgtEl>
                                          <p:spTgt spid="7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1"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lIns="90488" tIns="44450" rIns="90488" bIns="44450" anchor="ctr"/>
          <a:lstStyle/>
          <a:p>
            <a:pPr eaLnBrk="1" hangingPunct="1"/>
            <a:r>
              <a:rPr lang="en-GB" sz="2800" b="1" dirty="0" smtClean="0"/>
              <a:t>Causal relationships</a:t>
            </a:r>
            <a:endParaRPr lang="en-GB" sz="2800" b="1" dirty="0"/>
          </a:p>
        </p:txBody>
      </p:sp>
      <p:sp>
        <p:nvSpPr>
          <p:cNvPr id="9219" name="Rectangle 3"/>
          <p:cNvSpPr>
            <a:spLocks noGrp="1" noChangeArrowheads="1"/>
          </p:cNvSpPr>
          <p:nvPr>
            <p:ph idx="1"/>
          </p:nvPr>
        </p:nvSpPr>
        <p:spPr/>
        <p:txBody>
          <a:bodyPr lIns="90488" tIns="44450" rIns="90488" bIns="44450"/>
          <a:lstStyle/>
          <a:p>
            <a:pPr eaLnBrk="1" hangingPunct="1"/>
            <a:r>
              <a:rPr lang="en-GB" sz="2500" dirty="0" smtClean="0"/>
              <a:t>Quant</a:t>
            </a:r>
            <a:r>
              <a:rPr lang="en-GB" sz="2500" dirty="0"/>
              <a:t>. are reluctant to move from correlation to causal </a:t>
            </a:r>
            <a:r>
              <a:rPr lang="en-GB" sz="2500" dirty="0" smtClean="0"/>
              <a:t>relationships</a:t>
            </a:r>
          </a:p>
          <a:p>
            <a:r>
              <a:rPr lang="en-GB" sz="2500" dirty="0">
                <a:solidFill>
                  <a:srgbClr val="FFFF00"/>
                </a:solidFill>
              </a:rPr>
              <a:t>A correlation is a measure or degree of relationship between two variables. A set of data can be positively correlated, negatively correlated or not correlated at all. </a:t>
            </a:r>
            <a:endParaRPr lang="en-GB" sz="2500" dirty="0" smtClean="0">
              <a:solidFill>
                <a:srgbClr val="FFFF00"/>
              </a:solidFill>
            </a:endParaRPr>
          </a:p>
          <a:p>
            <a:r>
              <a:rPr lang="en-GB" sz="2500" dirty="0" smtClean="0">
                <a:solidFill>
                  <a:srgbClr val="FFFF00"/>
                </a:solidFill>
              </a:rPr>
              <a:t>As </a:t>
            </a:r>
            <a:r>
              <a:rPr lang="en-GB" sz="2500" dirty="0">
                <a:solidFill>
                  <a:srgbClr val="FFFF00"/>
                </a:solidFill>
              </a:rPr>
              <a:t>one set of values increases the other set tends to increase then it is called a positive correlation</a:t>
            </a:r>
            <a:r>
              <a:rPr lang="en-GB" sz="2500" dirty="0" smtClean="0">
                <a:solidFill>
                  <a:srgbClr val="FFFF00"/>
                </a:solidFill>
              </a:rPr>
              <a:t>. (Varsity, 2019:2)</a:t>
            </a:r>
            <a:endParaRPr lang="en-GB" sz="2500" dirty="0">
              <a:solidFill>
                <a:srgbClr val="FFFF00"/>
              </a:solidFill>
            </a:endParaRPr>
          </a:p>
          <a:p>
            <a:pPr eaLnBrk="1" hangingPunct="1"/>
            <a:r>
              <a:rPr lang="en-GB" sz="2500" dirty="0"/>
              <a:t>e.g.. Rum Vs Methodist </a:t>
            </a:r>
          </a:p>
        </p:txBody>
      </p:sp>
      <p:sp>
        <p:nvSpPr>
          <p:cNvPr id="38914" name="Footer Placeholder 4"/>
          <p:cNvSpPr>
            <a:spLocks noGrp="1"/>
          </p:cNvSpPr>
          <p:nvPr>
            <p:ph type="ftr" sz="quarter" idx="11"/>
          </p:nvPr>
        </p:nvSpPr>
        <p:spPr>
          <a:noFill/>
        </p:spPr>
        <p:txBody>
          <a:bodyPr/>
          <a:lstStyle/>
          <a:p>
            <a:r>
              <a:rPr lang="en-GB" smtClean="0"/>
              <a:t>CH2021 postgraduate</a:t>
            </a:r>
            <a:endParaRPr lang="en-GB"/>
          </a:p>
        </p:txBody>
      </p:sp>
      <p:sp>
        <p:nvSpPr>
          <p:cNvPr id="38915" name="Slide Number Placeholder 5"/>
          <p:cNvSpPr>
            <a:spLocks noGrp="1"/>
          </p:cNvSpPr>
          <p:nvPr>
            <p:ph type="sldNum" sz="quarter" idx="12"/>
          </p:nvPr>
        </p:nvSpPr>
        <p:spPr>
          <a:noFill/>
        </p:spPr>
        <p:txBody>
          <a:bodyPr/>
          <a:lstStyle/>
          <a:p>
            <a:fld id="{FCB6FDA1-5DF4-445F-AE05-0B5A0F3959B7}" type="slidenum">
              <a:rPr lang="en-GB" smtClean="0"/>
              <a:pPr/>
              <a:t>39</a:t>
            </a:fld>
            <a:endParaRPr lang="en-GB"/>
          </a:p>
        </p:txBody>
      </p:sp>
      <p:pic>
        <p:nvPicPr>
          <p:cNvPr id="2" name="Picture 1"/>
          <p:cNvPicPr>
            <a:picLocks noChangeAspect="1"/>
          </p:cNvPicPr>
          <p:nvPr/>
        </p:nvPicPr>
        <p:blipFill>
          <a:blip r:embed="rId3"/>
          <a:stretch>
            <a:fillRect/>
          </a:stretch>
        </p:blipFill>
        <p:spPr>
          <a:xfrm>
            <a:off x="6542323" y="5158854"/>
            <a:ext cx="2601677" cy="162833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wipe(down)">
                                      <p:cBhvr>
                                        <p:cTn id="12" dur="500"/>
                                        <p:tgtEl>
                                          <p:spTgt spid="92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219">
                                            <p:txEl>
                                              <p:pRg st="1" end="1"/>
                                            </p:txEl>
                                          </p:spTgt>
                                        </p:tgtEl>
                                        <p:attrNameLst>
                                          <p:attrName>style.visibility</p:attrName>
                                        </p:attrNameLst>
                                      </p:cBhvr>
                                      <p:to>
                                        <p:strVal val="visible"/>
                                      </p:to>
                                    </p:set>
                                    <p:animEffect transition="in" filter="wipe(down)">
                                      <p:cBhvr>
                                        <p:cTn id="17" dur="500"/>
                                        <p:tgtEl>
                                          <p:spTgt spid="92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219">
                                            <p:txEl>
                                              <p:pRg st="2" end="2"/>
                                            </p:txEl>
                                          </p:spTgt>
                                        </p:tgtEl>
                                        <p:attrNameLst>
                                          <p:attrName>style.visibility</p:attrName>
                                        </p:attrNameLst>
                                      </p:cBhvr>
                                      <p:to>
                                        <p:strVal val="visible"/>
                                      </p:to>
                                    </p:set>
                                    <p:animEffect transition="in" filter="wipe(down)">
                                      <p:cBhvr>
                                        <p:cTn id="22" dur="500"/>
                                        <p:tgtEl>
                                          <p:spTgt spid="92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219">
                                            <p:txEl>
                                              <p:pRg st="3" end="3"/>
                                            </p:txEl>
                                          </p:spTgt>
                                        </p:tgtEl>
                                        <p:attrNameLst>
                                          <p:attrName>style.visibility</p:attrName>
                                        </p:attrNameLst>
                                      </p:cBhvr>
                                      <p:to>
                                        <p:strVal val="visible"/>
                                      </p:to>
                                    </p:set>
                                    <p:animEffect transition="in" filter="wipe(down)">
                                      <p:cBhvr>
                                        <p:cTn id="27"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hlinkClick r:id="rId2"/>
              </a:rPr>
              <a:t>Examples of correlations that are not causal relationships </a:t>
            </a:r>
            <a:endParaRPr lang="en-GB" dirty="0"/>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5368" y="1628800"/>
            <a:ext cx="8767414" cy="3456384"/>
          </a:xfrm>
        </p:spPr>
      </p:pic>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40</a:t>
            </a:fld>
            <a:endParaRPr lang="en-GB"/>
          </a:p>
        </p:txBody>
      </p:sp>
    </p:spTree>
    <p:extLst>
      <p:ext uri="{BB962C8B-B14F-4D97-AF65-F5344CB8AC3E}">
        <p14:creationId xmlns:p14="http://schemas.microsoft.com/office/powerpoint/2010/main" val="303608137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CH2021 postgraduate</a:t>
            </a:r>
            <a:endParaRPr lang="en-GB" dirty="0"/>
          </a:p>
        </p:txBody>
      </p:sp>
      <p:sp>
        <p:nvSpPr>
          <p:cNvPr id="5" name="Slide Number Placeholder 4"/>
          <p:cNvSpPr>
            <a:spLocks noGrp="1"/>
          </p:cNvSpPr>
          <p:nvPr>
            <p:ph type="sldNum" sz="quarter" idx="12"/>
          </p:nvPr>
        </p:nvSpPr>
        <p:spPr/>
        <p:txBody>
          <a:bodyPr/>
          <a:lstStyle/>
          <a:p>
            <a:fld id="{AD6BC9C1-2377-42E2-A634-3B5944933DEB}" type="slidenum">
              <a:rPr lang="en-GB" smtClean="0"/>
              <a:pPr/>
              <a:t>41</a:t>
            </a:fld>
            <a:endParaRPr lang="en-GB" dirty="0"/>
          </a:p>
        </p:txBody>
      </p:sp>
      <p:sp>
        <p:nvSpPr>
          <p:cNvPr id="8" name="Content Placeholder 7"/>
          <p:cNvSpPr>
            <a:spLocks noGrp="1"/>
          </p:cNvSpPr>
          <p:nvPr>
            <p:ph idx="1"/>
          </p:nvPr>
        </p:nvSpPr>
        <p:spPr/>
        <p:txBody>
          <a:bodyPr/>
          <a:lstStyle/>
          <a:p>
            <a:endParaRPr lang="en-GB"/>
          </a:p>
        </p:txBody>
      </p:sp>
      <p:pic>
        <p:nvPicPr>
          <p:cNvPr id="9" name="Picture 8"/>
          <p:cNvPicPr>
            <a:picLocks noChangeAspect="1"/>
          </p:cNvPicPr>
          <p:nvPr/>
        </p:nvPicPr>
        <p:blipFill>
          <a:blip r:embed="rId2"/>
          <a:stretch>
            <a:fillRect/>
          </a:stretch>
        </p:blipFill>
        <p:spPr>
          <a:xfrm>
            <a:off x="13044" y="873125"/>
            <a:ext cx="9109656" cy="5300410"/>
          </a:xfrm>
          <a:prstGeom prst="rect">
            <a:avLst/>
          </a:prstGeom>
        </p:spPr>
      </p:pic>
    </p:spTree>
    <p:extLst>
      <p:ext uri="{BB962C8B-B14F-4D97-AF65-F5344CB8AC3E}">
        <p14:creationId xmlns:p14="http://schemas.microsoft.com/office/powerpoint/2010/main" val="84606048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lIns="90488" tIns="44450" rIns="90488" bIns="44450" anchor="ctr"/>
          <a:lstStyle/>
          <a:p>
            <a:pPr eaLnBrk="1" hangingPunct="1"/>
            <a:r>
              <a:rPr lang="en-GB" sz="2800" b="1" dirty="0" smtClean="0"/>
              <a:t>Some Other Points</a:t>
            </a:r>
            <a:endParaRPr lang="en-GB" sz="2800" b="1" dirty="0"/>
          </a:p>
        </p:txBody>
      </p:sp>
      <p:sp>
        <p:nvSpPr>
          <p:cNvPr id="9219" name="Rectangle 3"/>
          <p:cNvSpPr>
            <a:spLocks noGrp="1" noChangeArrowheads="1"/>
          </p:cNvSpPr>
          <p:nvPr>
            <p:ph idx="1"/>
          </p:nvPr>
        </p:nvSpPr>
        <p:spPr/>
        <p:txBody>
          <a:bodyPr lIns="90488" tIns="44450" rIns="90488" bIns="44450"/>
          <a:lstStyle/>
          <a:p>
            <a:r>
              <a:rPr lang="en-GB" sz="2500" dirty="0"/>
              <a:t>Independent Vs dependent </a:t>
            </a:r>
            <a:r>
              <a:rPr lang="en-GB" sz="2500" dirty="0" smtClean="0"/>
              <a:t>variables</a:t>
            </a:r>
          </a:p>
          <a:p>
            <a:pPr eaLnBrk="1" hangingPunct="1"/>
            <a:r>
              <a:rPr lang="en-GB" sz="2500" dirty="0" smtClean="0"/>
              <a:t>Uses a special language and conceptual lenses</a:t>
            </a:r>
          </a:p>
          <a:p>
            <a:pPr eaLnBrk="1" hangingPunct="1"/>
            <a:r>
              <a:rPr lang="en-GB" sz="2500" dirty="0" smtClean="0"/>
              <a:t>Not for LAWS but for cumulative generalisations</a:t>
            </a:r>
          </a:p>
          <a:p>
            <a:pPr eaLnBrk="1" hangingPunct="1"/>
            <a:r>
              <a:rPr lang="en-GB" sz="2500" dirty="0" smtClean="0"/>
              <a:t>‘the cart leading the horse’ </a:t>
            </a:r>
          </a:p>
          <a:p>
            <a:pPr eaLnBrk="1" hangingPunct="1"/>
            <a:r>
              <a:rPr lang="en-GB" sz="2500" dirty="0" smtClean="0">
                <a:solidFill>
                  <a:srgbClr val="FFFF00"/>
                </a:solidFill>
              </a:rPr>
              <a:t>Conclusion</a:t>
            </a:r>
            <a:endParaRPr lang="en-GB" sz="2500" dirty="0">
              <a:solidFill>
                <a:srgbClr val="FFFF00"/>
              </a:solidFill>
            </a:endParaRPr>
          </a:p>
        </p:txBody>
      </p:sp>
      <p:sp>
        <p:nvSpPr>
          <p:cNvPr id="38914" name="Footer Placeholder 4"/>
          <p:cNvSpPr>
            <a:spLocks noGrp="1"/>
          </p:cNvSpPr>
          <p:nvPr>
            <p:ph type="ftr" sz="quarter" idx="11"/>
          </p:nvPr>
        </p:nvSpPr>
        <p:spPr>
          <a:noFill/>
        </p:spPr>
        <p:txBody>
          <a:bodyPr/>
          <a:lstStyle/>
          <a:p>
            <a:r>
              <a:rPr lang="en-GB" smtClean="0"/>
              <a:t>CH2021 postgraduate</a:t>
            </a:r>
            <a:endParaRPr lang="en-GB"/>
          </a:p>
        </p:txBody>
      </p:sp>
      <p:sp>
        <p:nvSpPr>
          <p:cNvPr id="38915" name="Slide Number Placeholder 5"/>
          <p:cNvSpPr>
            <a:spLocks noGrp="1"/>
          </p:cNvSpPr>
          <p:nvPr>
            <p:ph type="sldNum" sz="quarter" idx="12"/>
          </p:nvPr>
        </p:nvSpPr>
        <p:spPr>
          <a:noFill/>
        </p:spPr>
        <p:txBody>
          <a:bodyPr/>
          <a:lstStyle/>
          <a:p>
            <a:fld id="{FCB6FDA1-5DF4-445F-AE05-0B5A0F3959B7}" type="slidenum">
              <a:rPr lang="en-GB" smtClean="0"/>
              <a:pPr/>
              <a:t>42</a:t>
            </a:fld>
            <a:endParaRPr lang="en-GB"/>
          </a:p>
        </p:txBody>
      </p:sp>
      <p:pic>
        <p:nvPicPr>
          <p:cNvPr id="2" name="Picture 1"/>
          <p:cNvPicPr>
            <a:picLocks noChangeAspect="1"/>
          </p:cNvPicPr>
          <p:nvPr/>
        </p:nvPicPr>
        <p:blipFill>
          <a:blip r:embed="rId3"/>
          <a:stretch>
            <a:fillRect/>
          </a:stretch>
        </p:blipFill>
        <p:spPr>
          <a:xfrm>
            <a:off x="2216632" y="4234618"/>
            <a:ext cx="4572000" cy="2286000"/>
          </a:xfrm>
          <a:prstGeom prst="rect">
            <a:avLst/>
          </a:prstGeom>
        </p:spPr>
      </p:pic>
    </p:spTree>
    <p:extLst>
      <p:ext uri="{BB962C8B-B14F-4D97-AF65-F5344CB8AC3E}">
        <p14:creationId xmlns:p14="http://schemas.microsoft.com/office/powerpoint/2010/main" val="41406290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wipe(down)">
                                      <p:cBhvr>
                                        <p:cTn id="12" dur="500"/>
                                        <p:tgtEl>
                                          <p:spTgt spid="92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219">
                                            <p:txEl>
                                              <p:pRg st="1" end="1"/>
                                            </p:txEl>
                                          </p:spTgt>
                                        </p:tgtEl>
                                        <p:attrNameLst>
                                          <p:attrName>style.visibility</p:attrName>
                                        </p:attrNameLst>
                                      </p:cBhvr>
                                      <p:to>
                                        <p:strVal val="visible"/>
                                      </p:to>
                                    </p:set>
                                    <p:animEffect transition="in" filter="wipe(down)">
                                      <p:cBhvr>
                                        <p:cTn id="17" dur="500"/>
                                        <p:tgtEl>
                                          <p:spTgt spid="92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219">
                                            <p:txEl>
                                              <p:pRg st="2" end="2"/>
                                            </p:txEl>
                                          </p:spTgt>
                                        </p:tgtEl>
                                        <p:attrNameLst>
                                          <p:attrName>style.visibility</p:attrName>
                                        </p:attrNameLst>
                                      </p:cBhvr>
                                      <p:to>
                                        <p:strVal val="visible"/>
                                      </p:to>
                                    </p:set>
                                    <p:animEffect transition="in" filter="wipe(down)">
                                      <p:cBhvr>
                                        <p:cTn id="22" dur="500"/>
                                        <p:tgtEl>
                                          <p:spTgt spid="92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219">
                                            <p:txEl>
                                              <p:pRg st="3" end="3"/>
                                            </p:txEl>
                                          </p:spTgt>
                                        </p:tgtEl>
                                        <p:attrNameLst>
                                          <p:attrName>style.visibility</p:attrName>
                                        </p:attrNameLst>
                                      </p:cBhvr>
                                      <p:to>
                                        <p:strVal val="visible"/>
                                      </p:to>
                                    </p:set>
                                    <p:animEffect transition="in" filter="wipe(down)">
                                      <p:cBhvr>
                                        <p:cTn id="27" dur="500"/>
                                        <p:tgtEl>
                                          <p:spTgt spid="921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219">
                                            <p:txEl>
                                              <p:pRg st="4" end="4"/>
                                            </p:txEl>
                                          </p:spTgt>
                                        </p:tgtEl>
                                        <p:attrNameLst>
                                          <p:attrName>style.visibility</p:attrName>
                                        </p:attrNameLst>
                                      </p:cBhvr>
                                      <p:to>
                                        <p:strVal val="visible"/>
                                      </p:to>
                                    </p:set>
                                    <p:animEffect transition="in" filter="wipe(down)">
                                      <p:cBhvr>
                                        <p:cTn id="32" dur="5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1250" name="Rectangle 2"/>
          <p:cNvSpPr>
            <a:spLocks noGrp="1" noChangeArrowheads="1"/>
          </p:cNvSpPr>
          <p:nvPr>
            <p:ph type="ctrTitle"/>
          </p:nvPr>
        </p:nvSpPr>
        <p:spPr>
          <a:xfrm>
            <a:off x="827584" y="188640"/>
            <a:ext cx="6480048" cy="2301240"/>
          </a:xfrm>
        </p:spPr>
        <p:txBody>
          <a:bodyPr/>
          <a:lstStyle/>
          <a:p>
            <a:pPr eaLnBrk="1" hangingPunct="1"/>
            <a:r>
              <a:rPr lang="en-GB" sz="3600" dirty="0"/>
              <a:t>Some </a:t>
            </a:r>
            <a:r>
              <a:rPr lang="en-GB" sz="3600" dirty="0" smtClean="0"/>
              <a:t>Fundamental </a:t>
            </a:r>
            <a:r>
              <a:rPr lang="en-GB" sz="3600" dirty="0"/>
              <a:t>Research Concepts</a:t>
            </a:r>
          </a:p>
        </p:txBody>
      </p:sp>
      <p:sp>
        <p:nvSpPr>
          <p:cNvPr id="39938" name="Rectangle 9"/>
          <p:cNvSpPr>
            <a:spLocks noGrp="1" noChangeArrowheads="1"/>
          </p:cNvSpPr>
          <p:nvPr>
            <p:ph type="ftr" sz="quarter" idx="11"/>
          </p:nvPr>
        </p:nvSpPr>
        <p:spPr>
          <a:noFill/>
        </p:spPr>
        <p:txBody>
          <a:bodyPr/>
          <a:lstStyle/>
          <a:p>
            <a:r>
              <a:rPr lang="en-GB" smtClean="0"/>
              <a:t>CH2021 postgraduate</a:t>
            </a:r>
            <a:endParaRPr lang="en-GB"/>
          </a:p>
        </p:txBody>
      </p:sp>
      <p:sp>
        <p:nvSpPr>
          <p:cNvPr id="39939" name="Rectangle 10"/>
          <p:cNvSpPr>
            <a:spLocks noGrp="1" noChangeArrowheads="1"/>
          </p:cNvSpPr>
          <p:nvPr>
            <p:ph type="sldNum" sz="quarter" idx="12"/>
          </p:nvPr>
        </p:nvSpPr>
        <p:spPr>
          <a:noFill/>
        </p:spPr>
        <p:txBody>
          <a:bodyPr/>
          <a:lstStyle/>
          <a:p>
            <a:fld id="{DF88DA11-4F60-466D-B07A-70EFEEF95957}" type="slidenum">
              <a:rPr lang="en-GB" smtClean="0"/>
              <a:pPr/>
              <a:t>43</a:t>
            </a:fld>
            <a:endParaRPr lang="en-GB"/>
          </a:p>
        </p:txBody>
      </p:sp>
      <p:sp>
        <p:nvSpPr>
          <p:cNvPr id="39943" name="WordArt 6"/>
          <p:cNvSpPr>
            <a:spLocks noChangeArrowheads="1" noChangeShapeType="1" noTextEdit="1"/>
          </p:cNvSpPr>
          <p:nvPr/>
        </p:nvSpPr>
        <p:spPr bwMode="auto">
          <a:xfrm>
            <a:off x="3861456" y="4800378"/>
            <a:ext cx="2352675" cy="1295400"/>
          </a:xfrm>
          <a:prstGeom prst="rect">
            <a:avLst/>
          </a:prstGeom>
        </p:spPr>
        <p:txBody>
          <a:bodyPr wrap="none" fromWordArt="1">
            <a:prstTxWarp prst="textPlain">
              <a:avLst>
                <a:gd name="adj" fmla="val 50000"/>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Variables</a:t>
            </a:r>
          </a:p>
        </p:txBody>
      </p:sp>
      <p:sp>
        <p:nvSpPr>
          <p:cNvPr id="39944" name="WordArt 7"/>
          <p:cNvSpPr>
            <a:spLocks noChangeArrowheads="1" noChangeShapeType="1" noTextEdit="1"/>
          </p:cNvSpPr>
          <p:nvPr/>
        </p:nvSpPr>
        <p:spPr bwMode="auto">
          <a:xfrm rot="2284799">
            <a:off x="848336" y="2353184"/>
            <a:ext cx="3421093" cy="1506543"/>
          </a:xfrm>
          <a:prstGeom prst="rect">
            <a:avLst/>
          </a:prstGeom>
        </p:spPr>
        <p:txBody>
          <a:bodyPr wrap="none" fromWordArt="1">
            <a:prstTxWarp prst="textPlain">
              <a:avLst>
                <a:gd name="adj" fmla="val 49629"/>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Hypotheses</a:t>
            </a:r>
          </a:p>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Or</a:t>
            </a:r>
          </a:p>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Objectives</a:t>
            </a:r>
          </a:p>
        </p:txBody>
      </p:sp>
      <p:sp>
        <p:nvSpPr>
          <p:cNvPr id="39945" name="WordArt 8"/>
          <p:cNvSpPr>
            <a:spLocks noChangeArrowheads="1" noChangeShapeType="1" noTextEdit="1"/>
          </p:cNvSpPr>
          <p:nvPr/>
        </p:nvSpPr>
        <p:spPr bwMode="auto">
          <a:xfrm rot="20261122">
            <a:off x="5223939" y="2670231"/>
            <a:ext cx="3817937" cy="792163"/>
          </a:xfrm>
          <a:prstGeom prst="rect">
            <a:avLst/>
          </a:prstGeom>
        </p:spPr>
        <p:txBody>
          <a:bodyPr wrap="none" fromWordArt="1">
            <a:prstTxWarp prst="textPlain">
              <a:avLst>
                <a:gd name="adj" fmla="val 50000"/>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Reliability &amp; </a:t>
            </a:r>
          </a:p>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Validity</a:t>
            </a:r>
          </a:p>
        </p:txBody>
      </p:sp>
      <p:pic>
        <p:nvPicPr>
          <p:cNvPr id="2" name="Picture 1"/>
          <p:cNvPicPr>
            <a:picLocks noChangeAspect="1"/>
          </p:cNvPicPr>
          <p:nvPr/>
        </p:nvPicPr>
        <p:blipFill>
          <a:blip r:embed="rId3"/>
          <a:stretch>
            <a:fillRect/>
          </a:stretch>
        </p:blipFill>
        <p:spPr>
          <a:xfrm>
            <a:off x="2931" y="5102286"/>
            <a:ext cx="3121269" cy="1755714"/>
          </a:xfrm>
          <a:prstGeom prst="rect">
            <a:avLst/>
          </a:prstGeom>
        </p:spPr>
      </p:pic>
      <p:pic>
        <p:nvPicPr>
          <p:cNvPr id="3" name="Picture 2"/>
          <p:cNvPicPr>
            <a:picLocks noChangeAspect="1"/>
          </p:cNvPicPr>
          <p:nvPr/>
        </p:nvPicPr>
        <p:blipFill>
          <a:blip r:embed="rId4"/>
          <a:stretch>
            <a:fillRect/>
          </a:stretch>
        </p:blipFill>
        <p:spPr>
          <a:xfrm>
            <a:off x="7053820" y="5424449"/>
            <a:ext cx="2087249" cy="1391499"/>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p:txBody>
          <a:bodyPr/>
          <a:lstStyle/>
          <a:p>
            <a:pPr eaLnBrk="1" hangingPunct="1"/>
            <a:r>
              <a:rPr lang="en-GB" sz="2800" b="1"/>
              <a:t>Independent and dependent variables</a:t>
            </a:r>
          </a:p>
        </p:txBody>
      </p:sp>
      <p:sp>
        <p:nvSpPr>
          <p:cNvPr id="40962" name="Footer Placeholder 4"/>
          <p:cNvSpPr>
            <a:spLocks noGrp="1"/>
          </p:cNvSpPr>
          <p:nvPr>
            <p:ph type="ftr" sz="quarter" idx="11"/>
          </p:nvPr>
        </p:nvSpPr>
        <p:spPr>
          <a:noFill/>
        </p:spPr>
        <p:txBody>
          <a:bodyPr/>
          <a:lstStyle/>
          <a:p>
            <a:r>
              <a:rPr lang="en-GB" smtClean="0"/>
              <a:t>CH2021 postgraduate</a:t>
            </a:r>
            <a:endParaRPr lang="en-GB"/>
          </a:p>
        </p:txBody>
      </p:sp>
      <p:sp>
        <p:nvSpPr>
          <p:cNvPr id="40963" name="Slide Number Placeholder 5"/>
          <p:cNvSpPr>
            <a:spLocks noGrp="1"/>
          </p:cNvSpPr>
          <p:nvPr>
            <p:ph type="sldNum" sz="quarter" idx="12"/>
          </p:nvPr>
        </p:nvSpPr>
        <p:spPr>
          <a:noFill/>
        </p:spPr>
        <p:txBody>
          <a:bodyPr/>
          <a:lstStyle/>
          <a:p>
            <a:fld id="{145A33B3-2D20-448A-AE4B-F308B24CE615}" type="slidenum">
              <a:rPr lang="en-GB" smtClean="0"/>
              <a:pPr/>
              <a:t>44</a:t>
            </a:fld>
            <a:endParaRPr lang="en-GB"/>
          </a:p>
        </p:txBody>
      </p:sp>
      <p:sp>
        <p:nvSpPr>
          <p:cNvPr id="40965" name="Rectangle 3"/>
          <p:cNvSpPr>
            <a:spLocks noChangeArrowheads="1"/>
          </p:cNvSpPr>
          <p:nvPr/>
        </p:nvSpPr>
        <p:spPr bwMode="auto">
          <a:xfrm>
            <a:off x="1042988" y="1557338"/>
            <a:ext cx="7921625" cy="1463675"/>
          </a:xfrm>
          <a:prstGeom prst="rect">
            <a:avLst/>
          </a:prstGeom>
          <a:noFill/>
          <a:ln w="9525">
            <a:noFill/>
            <a:miter lim="800000"/>
            <a:headEnd/>
            <a:tailEnd/>
          </a:ln>
        </p:spPr>
        <p:txBody>
          <a:bodyPr>
            <a:spAutoFit/>
          </a:bodyPr>
          <a:lstStyle/>
          <a:p>
            <a:pPr>
              <a:spcBef>
                <a:spcPct val="50000"/>
              </a:spcBef>
            </a:pPr>
            <a:r>
              <a:rPr lang="en-GB" sz="2000" b="1">
                <a:latin typeface="Arial" charset="0"/>
              </a:rPr>
              <a:t>Independent variable:</a:t>
            </a:r>
            <a:r>
              <a:rPr lang="en-GB" sz="2000">
                <a:latin typeface="Arial" charset="0"/>
              </a:rPr>
              <a:t> the variable that the experimenter manipulates to see whether it has an effect on the other variable.</a:t>
            </a:r>
          </a:p>
          <a:p>
            <a:pPr>
              <a:spcBef>
                <a:spcPct val="50000"/>
              </a:spcBef>
            </a:pPr>
            <a:r>
              <a:rPr lang="en-GB" sz="2000" b="1">
                <a:latin typeface="Arial" charset="0"/>
              </a:rPr>
              <a:t>Dependent variable:</a:t>
            </a:r>
            <a:r>
              <a:rPr lang="en-GB" sz="2000">
                <a:latin typeface="Arial" charset="0"/>
              </a:rPr>
              <a:t> the variable which is dependent on the way in which the experimenter manipulates the independent variable.</a:t>
            </a:r>
          </a:p>
        </p:txBody>
      </p:sp>
      <p:sp>
        <p:nvSpPr>
          <p:cNvPr id="40966"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p:spPr>
        <p:txBody>
          <a:bodyPr wrap="none" anchor="ctr"/>
          <a:lstStyle/>
          <a:p>
            <a:endParaRPr lang="en-US" sz="1800"/>
          </a:p>
        </p:txBody>
      </p:sp>
      <p:sp>
        <p:nvSpPr>
          <p:cNvPr id="40967" name="Text Box 57"/>
          <p:cNvSpPr txBox="1">
            <a:spLocks noChangeArrowheads="1"/>
          </p:cNvSpPr>
          <p:nvPr/>
        </p:nvSpPr>
        <p:spPr bwMode="auto">
          <a:xfrm>
            <a:off x="0" y="3860800"/>
            <a:ext cx="1441450" cy="779463"/>
          </a:xfrm>
          <a:prstGeom prst="rect">
            <a:avLst/>
          </a:prstGeom>
          <a:noFill/>
          <a:ln w="12700">
            <a:noFill/>
            <a:miter lim="800000"/>
            <a:headEnd/>
            <a:tailEnd/>
          </a:ln>
        </p:spPr>
        <p:txBody>
          <a:bodyPr>
            <a:spAutoFit/>
          </a:bodyPr>
          <a:lstStyle/>
          <a:p>
            <a:pPr>
              <a:spcBef>
                <a:spcPct val="50000"/>
              </a:spcBef>
            </a:pPr>
            <a:r>
              <a:rPr lang="en-GB" sz="1800"/>
              <a:t>Cause</a:t>
            </a:r>
          </a:p>
          <a:p>
            <a:pPr>
              <a:spcBef>
                <a:spcPct val="50000"/>
              </a:spcBef>
            </a:pPr>
            <a:r>
              <a:rPr lang="en-GB" sz="1800"/>
              <a:t>IV</a:t>
            </a:r>
          </a:p>
        </p:txBody>
      </p:sp>
      <p:sp>
        <p:nvSpPr>
          <p:cNvPr id="40968" name="AutoShape 58"/>
          <p:cNvSpPr>
            <a:spLocks noChangeArrowheads="1"/>
          </p:cNvSpPr>
          <p:nvPr/>
        </p:nvSpPr>
        <p:spPr bwMode="auto">
          <a:xfrm>
            <a:off x="2916238" y="5229225"/>
            <a:ext cx="1296987"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p:spPr>
        <p:txBody>
          <a:bodyPr wrap="none" anchor="ctr"/>
          <a:lstStyle/>
          <a:p>
            <a:endParaRPr lang="en-US" sz="1800"/>
          </a:p>
        </p:txBody>
      </p:sp>
      <p:sp>
        <p:nvSpPr>
          <p:cNvPr id="40969" name="Text Box 60"/>
          <p:cNvSpPr txBox="1">
            <a:spLocks noChangeArrowheads="1"/>
          </p:cNvSpPr>
          <p:nvPr/>
        </p:nvSpPr>
        <p:spPr bwMode="auto">
          <a:xfrm>
            <a:off x="2916238" y="5373688"/>
            <a:ext cx="1296987" cy="779462"/>
          </a:xfrm>
          <a:prstGeom prst="rect">
            <a:avLst/>
          </a:prstGeom>
          <a:noFill/>
          <a:ln w="12700">
            <a:noFill/>
            <a:miter lim="800000"/>
            <a:headEnd/>
            <a:tailEnd/>
          </a:ln>
        </p:spPr>
        <p:txBody>
          <a:bodyPr>
            <a:spAutoFit/>
          </a:bodyPr>
          <a:lstStyle/>
          <a:p>
            <a:pPr>
              <a:spcBef>
                <a:spcPct val="50000"/>
              </a:spcBef>
            </a:pPr>
            <a:r>
              <a:rPr lang="en-GB" sz="1800"/>
              <a:t>Effect</a:t>
            </a:r>
          </a:p>
          <a:p>
            <a:pPr>
              <a:spcBef>
                <a:spcPct val="50000"/>
              </a:spcBef>
            </a:pPr>
            <a:r>
              <a:rPr lang="en-GB" sz="1800"/>
              <a:t>DV</a:t>
            </a:r>
          </a:p>
        </p:txBody>
      </p:sp>
      <p:pic>
        <p:nvPicPr>
          <p:cNvPr id="40970" name="Picture 62" descr="MapleTrees"/>
          <p:cNvPicPr>
            <a:picLocks noChangeAspect="1" noChangeArrowheads="1"/>
          </p:cNvPicPr>
          <p:nvPr/>
        </p:nvPicPr>
        <p:blipFill>
          <a:blip r:embed="rId3" cstate="print"/>
          <a:srcRect/>
          <a:stretch>
            <a:fillRect/>
          </a:stretch>
        </p:blipFill>
        <p:spPr bwMode="auto">
          <a:xfrm>
            <a:off x="4284663" y="3357563"/>
            <a:ext cx="3990975" cy="2994025"/>
          </a:xfrm>
          <a:prstGeom prst="rect">
            <a:avLst/>
          </a:prstGeom>
          <a:noFill/>
          <a:ln w="9525">
            <a:noFill/>
            <a:miter lim="800000"/>
            <a:headEnd/>
            <a:tailEnd/>
          </a:ln>
        </p:spPr>
      </p:pic>
      <p:pic>
        <p:nvPicPr>
          <p:cNvPr id="40971" name="Picture 64" descr="10randp"/>
          <p:cNvPicPr>
            <a:picLocks noChangeAspect="1" noChangeArrowheads="1"/>
          </p:cNvPicPr>
          <p:nvPr/>
        </p:nvPicPr>
        <p:blipFill>
          <a:blip r:embed="rId4" cstate="print"/>
          <a:srcRect/>
          <a:stretch>
            <a:fillRect/>
          </a:stretch>
        </p:blipFill>
        <p:spPr bwMode="auto">
          <a:xfrm>
            <a:off x="1258888" y="3357563"/>
            <a:ext cx="2819400" cy="18097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09" y="-60848"/>
            <a:ext cx="7313612" cy="1143000"/>
          </a:xfrm>
        </p:spPr>
        <p:txBody>
          <a:bodyPr/>
          <a:lstStyle/>
          <a:p>
            <a:r>
              <a:rPr lang="en-GB" dirty="0" smtClean="0"/>
              <a:t>Examples</a:t>
            </a:r>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62F18F9E-4FDB-474E-9614-50F673E65EF0}" type="slidenum">
              <a:rPr lang="en-GB" smtClean="0"/>
              <a:pPr>
                <a:defRPr/>
              </a:pPr>
              <a:t>45</a:t>
            </a:fld>
            <a:endParaRPr lang="en-GB"/>
          </a:p>
        </p:txBody>
      </p:sp>
      <p:sp>
        <p:nvSpPr>
          <p:cNvPr id="7" name="Rectangle 6"/>
          <p:cNvSpPr/>
          <p:nvPr/>
        </p:nvSpPr>
        <p:spPr>
          <a:xfrm rot="20446293">
            <a:off x="246162" y="927181"/>
            <a:ext cx="4572000" cy="1569660"/>
          </a:xfrm>
          <a:prstGeom prst="rect">
            <a:avLst/>
          </a:prstGeom>
        </p:spPr>
        <p:txBody>
          <a:bodyPr>
            <a:spAutoFit/>
          </a:bodyPr>
          <a:lstStyle/>
          <a:p>
            <a:r>
              <a:rPr lang="en-GB" dirty="0">
                <a:solidFill>
                  <a:srgbClr val="FFFF00"/>
                </a:solidFill>
              </a:rPr>
              <a:t>How long you sleep (independent variable) affects your test score (dependent variable)</a:t>
            </a:r>
          </a:p>
        </p:txBody>
      </p:sp>
      <p:sp>
        <p:nvSpPr>
          <p:cNvPr id="8" name="Rectangle 7"/>
          <p:cNvSpPr/>
          <p:nvPr/>
        </p:nvSpPr>
        <p:spPr>
          <a:xfrm rot="2043012">
            <a:off x="4638215" y="926259"/>
            <a:ext cx="4572000" cy="3416320"/>
          </a:xfrm>
          <a:prstGeom prst="rect">
            <a:avLst/>
          </a:prstGeom>
        </p:spPr>
        <p:txBody>
          <a:bodyPr>
            <a:spAutoFit/>
          </a:bodyPr>
          <a:lstStyle/>
          <a:p>
            <a:r>
              <a:rPr lang="en-GB" dirty="0"/>
              <a:t>In an experiment to determine how far people can see into the infrared part of the spectrum, the wavelength of light is the independent variable and whether the light is observed (the response) is the dependent variable</a:t>
            </a:r>
          </a:p>
        </p:txBody>
      </p:sp>
      <p:pic>
        <p:nvPicPr>
          <p:cNvPr id="9" name="Picture 8"/>
          <p:cNvPicPr>
            <a:picLocks noChangeAspect="1"/>
          </p:cNvPicPr>
          <p:nvPr/>
        </p:nvPicPr>
        <p:blipFill>
          <a:blip r:embed="rId2"/>
          <a:stretch>
            <a:fillRect/>
          </a:stretch>
        </p:blipFill>
        <p:spPr>
          <a:xfrm>
            <a:off x="57282" y="3291558"/>
            <a:ext cx="4552555" cy="3566442"/>
          </a:xfrm>
          <a:prstGeom prst="rect">
            <a:avLst/>
          </a:prstGeom>
        </p:spPr>
      </p:pic>
    </p:spTree>
    <p:extLst>
      <p:ext uri="{BB962C8B-B14F-4D97-AF65-F5344CB8AC3E}">
        <p14:creationId xmlns:p14="http://schemas.microsoft.com/office/powerpoint/2010/main" val="263522555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38" y="274638"/>
            <a:ext cx="7615262" cy="1143000"/>
          </a:xfrm>
        </p:spPr>
        <p:txBody>
          <a:bodyPr/>
          <a:lstStyle/>
          <a:p>
            <a:r>
              <a:rPr lang="en-GB"/>
              <a:t>Research Objectives</a:t>
            </a:r>
          </a:p>
        </p:txBody>
      </p:sp>
      <p:sp>
        <p:nvSpPr>
          <p:cNvPr id="6" name="Text Placeholder 5"/>
          <p:cNvSpPr>
            <a:spLocks noGrp="1"/>
          </p:cNvSpPr>
          <p:nvPr>
            <p:ph type="body" idx="1"/>
          </p:nvPr>
        </p:nvSpPr>
        <p:spPr>
          <a:xfrm rot="20535985">
            <a:off x="1250778" y="1577576"/>
            <a:ext cx="2248238" cy="639762"/>
          </a:xfrm>
        </p:spPr>
        <p:txBody>
          <a:bodyPr>
            <a:normAutofit fontScale="92500" lnSpcReduction="20000"/>
          </a:bodyPr>
          <a:lstStyle/>
          <a:p>
            <a:r>
              <a:rPr lang="en-GB" dirty="0" smtClean="0">
                <a:solidFill>
                  <a:srgbClr val="FFFF00"/>
                </a:solidFill>
              </a:rPr>
              <a:t>Very Important </a:t>
            </a:r>
            <a:r>
              <a:rPr lang="en-GB" dirty="0">
                <a:solidFill>
                  <a:srgbClr val="FFFF00"/>
                </a:solidFill>
              </a:rPr>
              <a:t>Consideration</a:t>
            </a:r>
          </a:p>
        </p:txBody>
      </p:sp>
      <p:sp>
        <p:nvSpPr>
          <p:cNvPr id="9" name="Content Placeholder 8"/>
          <p:cNvSpPr>
            <a:spLocks noGrp="1"/>
          </p:cNvSpPr>
          <p:nvPr>
            <p:ph sz="quarter" idx="4"/>
          </p:nvPr>
        </p:nvSpPr>
        <p:spPr>
          <a:xfrm>
            <a:off x="4929190" y="1714488"/>
            <a:ext cx="3757610" cy="4411675"/>
          </a:xfrm>
        </p:spPr>
        <p:txBody>
          <a:bodyPr/>
          <a:lstStyle/>
          <a:p>
            <a:r>
              <a:rPr lang="en-GB" dirty="0">
                <a:solidFill>
                  <a:srgbClr val="FFFF00"/>
                </a:solidFill>
              </a:rPr>
              <a:t>Aim. </a:t>
            </a:r>
            <a:r>
              <a:rPr lang="en-GB" dirty="0"/>
              <a:t>General statement </a:t>
            </a:r>
          </a:p>
          <a:p>
            <a:r>
              <a:rPr lang="en-GB" dirty="0">
                <a:solidFill>
                  <a:srgbClr val="FFFF00"/>
                </a:solidFill>
              </a:rPr>
              <a:t>Objectives. </a:t>
            </a:r>
            <a:r>
              <a:rPr lang="en-GB" dirty="0"/>
              <a:t>Specific statements that are evaluated.</a:t>
            </a:r>
          </a:p>
          <a:p>
            <a:r>
              <a:rPr lang="en-GB" dirty="0"/>
              <a:t>Generally, non-scientific method research</a:t>
            </a:r>
          </a:p>
          <a:p>
            <a:r>
              <a:rPr lang="en-GB" dirty="0"/>
              <a:t>Generally have objectives </a:t>
            </a:r>
            <a:r>
              <a:rPr lang="en-GB" dirty="0">
                <a:solidFill>
                  <a:srgbClr val="FFFF00"/>
                </a:solidFill>
              </a:rPr>
              <a:t>OR</a:t>
            </a:r>
            <a:r>
              <a:rPr lang="en-GB" dirty="0"/>
              <a:t> hypotheses.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62F18F9E-4FDB-474E-9614-50F673E65EF0}" type="slidenum">
              <a:rPr lang="en-GB" smtClean="0"/>
              <a:pPr>
                <a:defRPr/>
              </a:pPr>
              <a:t>46</a:t>
            </a:fld>
            <a:endParaRPr lang="en-GB"/>
          </a:p>
        </p:txBody>
      </p:sp>
      <p:pic>
        <p:nvPicPr>
          <p:cNvPr id="316418" name="Picture 2" descr="http://www.idrc.ca/openebooks/181-7/f0206-01.gif"/>
          <p:cNvPicPr>
            <a:picLocks noChangeAspect="1" noChangeArrowheads="1"/>
          </p:cNvPicPr>
          <p:nvPr/>
        </p:nvPicPr>
        <p:blipFill>
          <a:blip r:embed="rId2" cstate="print"/>
          <a:srcRect/>
          <a:stretch>
            <a:fillRect/>
          </a:stretch>
        </p:blipFill>
        <p:spPr bwMode="auto">
          <a:xfrm>
            <a:off x="251520" y="2708920"/>
            <a:ext cx="4535660" cy="33843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a:xfrm>
            <a:off x="465992" y="-49929"/>
            <a:ext cx="7470648" cy="1143000"/>
          </a:xfrm>
        </p:spPr>
        <p:txBody>
          <a:bodyPr/>
          <a:lstStyle/>
          <a:p>
            <a:pPr eaLnBrk="1" hangingPunct="1"/>
            <a:r>
              <a:rPr lang="en-GB" sz="2400" b="1" dirty="0"/>
              <a:t>Null hypothesis</a:t>
            </a:r>
          </a:p>
        </p:txBody>
      </p:sp>
      <p:sp>
        <p:nvSpPr>
          <p:cNvPr id="41987" name="Slide Number Placeholder 4"/>
          <p:cNvSpPr>
            <a:spLocks noGrp="1"/>
          </p:cNvSpPr>
          <p:nvPr>
            <p:ph type="sldNum" sz="quarter" idx="11"/>
          </p:nvPr>
        </p:nvSpPr>
        <p:spPr>
          <a:noFill/>
        </p:spPr>
        <p:txBody>
          <a:bodyPr/>
          <a:lstStyle/>
          <a:p>
            <a:fld id="{9C7A7693-2DCD-4777-93AE-EB98694BC15D}" type="slidenum">
              <a:rPr lang="en-GB" smtClean="0"/>
              <a:pPr/>
              <a:t>47</a:t>
            </a:fld>
            <a:endParaRPr lang="en-GB"/>
          </a:p>
        </p:txBody>
      </p:sp>
      <p:sp>
        <p:nvSpPr>
          <p:cNvPr id="41986" name="Footer Placeholder 3"/>
          <p:cNvSpPr>
            <a:spLocks noGrp="1"/>
          </p:cNvSpPr>
          <p:nvPr>
            <p:ph type="ftr" sz="quarter" idx="12"/>
          </p:nvPr>
        </p:nvSpPr>
        <p:spPr>
          <a:noFill/>
        </p:spPr>
        <p:txBody>
          <a:bodyPr/>
          <a:lstStyle/>
          <a:p>
            <a:r>
              <a:rPr lang="en-GB" smtClean="0"/>
              <a:t>CH2021 postgraduate</a:t>
            </a:r>
            <a:endParaRPr lang="en-GB"/>
          </a:p>
        </p:txBody>
      </p:sp>
      <p:sp>
        <p:nvSpPr>
          <p:cNvPr id="41989" name="Rectangle 3"/>
          <p:cNvSpPr>
            <a:spLocks noChangeArrowheads="1"/>
          </p:cNvSpPr>
          <p:nvPr/>
        </p:nvSpPr>
        <p:spPr bwMode="auto">
          <a:xfrm>
            <a:off x="759436" y="829775"/>
            <a:ext cx="8534400" cy="3597275"/>
          </a:xfrm>
          <a:prstGeom prst="rect">
            <a:avLst/>
          </a:prstGeom>
          <a:noFill/>
          <a:ln w="9525">
            <a:noFill/>
            <a:miter lim="800000"/>
            <a:headEnd/>
            <a:tailEnd/>
          </a:ln>
        </p:spPr>
        <p:txBody>
          <a:bodyPr>
            <a:spAutoFit/>
          </a:bodyPr>
          <a:lstStyle/>
          <a:p>
            <a:pPr>
              <a:spcBef>
                <a:spcPct val="50000"/>
              </a:spcBef>
              <a:buFontTx/>
              <a:buChar char="•"/>
            </a:pPr>
            <a:r>
              <a:rPr lang="en-GB" sz="2000" dirty="0">
                <a:latin typeface="Arial" charset="0"/>
              </a:rPr>
              <a:t>It must be possible for the predicted effects to occur or not to occur</a:t>
            </a:r>
          </a:p>
          <a:p>
            <a:pPr>
              <a:spcBef>
                <a:spcPct val="50000"/>
              </a:spcBef>
              <a:buFontTx/>
              <a:buChar char="•"/>
            </a:pPr>
            <a:r>
              <a:rPr lang="en-GB" sz="2000" dirty="0">
                <a:latin typeface="Arial" charset="0"/>
              </a:rPr>
              <a:t>Null hypothesis: predicts that there is </a:t>
            </a:r>
            <a:r>
              <a:rPr lang="en-GB" sz="2000" dirty="0">
                <a:solidFill>
                  <a:srgbClr val="FFFF00"/>
                </a:solidFill>
                <a:latin typeface="Arial" charset="0"/>
              </a:rPr>
              <a:t>no relationship </a:t>
            </a:r>
            <a:r>
              <a:rPr lang="en-GB" sz="2000" dirty="0">
                <a:latin typeface="Arial" charset="0"/>
              </a:rPr>
              <a:t>between the two variables</a:t>
            </a:r>
          </a:p>
          <a:p>
            <a:pPr>
              <a:spcBef>
                <a:spcPct val="50000"/>
              </a:spcBef>
              <a:buFontTx/>
              <a:buChar char="•"/>
            </a:pPr>
            <a:r>
              <a:rPr lang="en-GB" sz="2000" dirty="0">
                <a:latin typeface="Arial" charset="0"/>
              </a:rPr>
              <a:t>It is only after a </a:t>
            </a:r>
            <a:r>
              <a:rPr lang="en-GB" sz="2000" dirty="0">
                <a:solidFill>
                  <a:srgbClr val="FFFF00"/>
                </a:solidFill>
                <a:latin typeface="Arial" charset="0"/>
              </a:rPr>
              <a:t>statistical test </a:t>
            </a:r>
            <a:r>
              <a:rPr lang="en-GB" sz="2000" dirty="0">
                <a:latin typeface="Arial" charset="0"/>
              </a:rPr>
              <a:t>has been performed, and if the difference between the scores is big enough, can we reject the null hypothesis and accept the alternative (experimental) hypothesis.</a:t>
            </a:r>
          </a:p>
          <a:p>
            <a:pPr>
              <a:spcBef>
                <a:spcPct val="50000"/>
              </a:spcBef>
            </a:pPr>
            <a:endParaRPr lang="en-GB" sz="2000" dirty="0">
              <a:latin typeface="Arial" charset="0"/>
            </a:endParaRPr>
          </a:p>
          <a:p>
            <a:pPr>
              <a:spcBef>
                <a:spcPct val="50000"/>
              </a:spcBef>
            </a:pPr>
            <a:endParaRPr lang="en-GB" sz="2000" dirty="0">
              <a:latin typeface="Arial" charset="0"/>
            </a:endParaRPr>
          </a:p>
          <a:p>
            <a:pPr>
              <a:spcBef>
                <a:spcPct val="50000"/>
              </a:spcBef>
            </a:pPr>
            <a:endParaRPr lang="en-GB" sz="2000" dirty="0">
              <a:latin typeface="Arial" charset="0"/>
            </a:endParaRPr>
          </a:p>
        </p:txBody>
      </p:sp>
      <p:pic>
        <p:nvPicPr>
          <p:cNvPr id="2" name="Picture 1"/>
          <p:cNvPicPr>
            <a:picLocks noChangeAspect="1"/>
          </p:cNvPicPr>
          <p:nvPr/>
        </p:nvPicPr>
        <p:blipFill>
          <a:blip r:embed="rId3"/>
          <a:stretch>
            <a:fillRect/>
          </a:stretch>
        </p:blipFill>
        <p:spPr>
          <a:xfrm>
            <a:off x="1657473" y="3270266"/>
            <a:ext cx="6017846" cy="351692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pPr>
              <a:defRPr/>
            </a:pPr>
            <a:fld id="{31477FB8-1EE2-4CBD-B6CC-361C48763236}" type="slidenum">
              <a:rPr lang="en-GB" smtClean="0"/>
              <a:pPr>
                <a:defRPr/>
              </a:pPr>
              <a:t>48</a:t>
            </a:fld>
            <a:endParaRPr lang="en-GB"/>
          </a:p>
        </p:txBody>
      </p:sp>
      <p:sp>
        <p:nvSpPr>
          <p:cNvPr id="4" name="Footer Placeholder 3"/>
          <p:cNvSpPr>
            <a:spLocks noGrp="1"/>
          </p:cNvSpPr>
          <p:nvPr>
            <p:ph type="ftr" sz="quarter" idx="12"/>
          </p:nvPr>
        </p:nvSpPr>
        <p:spPr/>
        <p:txBody>
          <a:bodyPr/>
          <a:lstStyle/>
          <a:p>
            <a:pPr>
              <a:defRPr/>
            </a:pPr>
            <a:r>
              <a:rPr lang="en-GB" smtClean="0"/>
              <a:t>CH2021 postgraduate</a:t>
            </a:r>
            <a:endParaRPr lang="en-GB"/>
          </a:p>
        </p:txBody>
      </p:sp>
      <p:pic>
        <p:nvPicPr>
          <p:cNvPr id="5" name="Picture 4"/>
          <p:cNvPicPr>
            <a:picLocks noChangeAspect="1"/>
          </p:cNvPicPr>
          <p:nvPr/>
        </p:nvPicPr>
        <p:blipFill>
          <a:blip r:embed="rId2"/>
          <a:stretch>
            <a:fillRect/>
          </a:stretch>
        </p:blipFill>
        <p:spPr>
          <a:xfrm>
            <a:off x="0" y="-7539"/>
            <a:ext cx="4018085" cy="3633615"/>
          </a:xfrm>
          <a:prstGeom prst="rect">
            <a:avLst/>
          </a:prstGeom>
        </p:spPr>
      </p:pic>
      <p:pic>
        <p:nvPicPr>
          <p:cNvPr id="6" name="Picture 5"/>
          <p:cNvPicPr>
            <a:picLocks noChangeAspect="1"/>
          </p:cNvPicPr>
          <p:nvPr/>
        </p:nvPicPr>
        <p:blipFill>
          <a:blip r:embed="rId3"/>
          <a:stretch>
            <a:fillRect/>
          </a:stretch>
        </p:blipFill>
        <p:spPr>
          <a:xfrm>
            <a:off x="4343399" y="0"/>
            <a:ext cx="4800601" cy="3626075"/>
          </a:xfrm>
          <a:prstGeom prst="rect">
            <a:avLst/>
          </a:prstGeom>
        </p:spPr>
      </p:pic>
      <p:pic>
        <p:nvPicPr>
          <p:cNvPr id="7" name="Picture 6"/>
          <p:cNvPicPr>
            <a:picLocks noChangeAspect="1"/>
          </p:cNvPicPr>
          <p:nvPr/>
        </p:nvPicPr>
        <p:blipFill>
          <a:blip r:embed="rId4"/>
          <a:stretch>
            <a:fillRect/>
          </a:stretch>
        </p:blipFill>
        <p:spPr>
          <a:xfrm>
            <a:off x="22124" y="3861028"/>
            <a:ext cx="3995962" cy="2996972"/>
          </a:xfrm>
          <a:prstGeom prst="rect">
            <a:avLst/>
          </a:prstGeom>
        </p:spPr>
      </p:pic>
      <p:pic>
        <p:nvPicPr>
          <p:cNvPr id="8" name="Picture 7"/>
          <p:cNvPicPr>
            <a:picLocks noChangeAspect="1"/>
          </p:cNvPicPr>
          <p:nvPr/>
        </p:nvPicPr>
        <p:blipFill>
          <a:blip r:embed="rId5"/>
          <a:stretch>
            <a:fillRect/>
          </a:stretch>
        </p:blipFill>
        <p:spPr>
          <a:xfrm>
            <a:off x="4343399" y="3861027"/>
            <a:ext cx="4800601" cy="2996971"/>
          </a:xfrm>
          <a:prstGeom prst="rect">
            <a:avLst/>
          </a:prstGeom>
        </p:spPr>
      </p:pic>
    </p:spTree>
    <p:extLst>
      <p:ext uri="{BB962C8B-B14F-4D97-AF65-F5344CB8AC3E}">
        <p14:creationId xmlns:p14="http://schemas.microsoft.com/office/powerpoint/2010/main" val="40678075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lstStyle/>
          <a:p>
            <a:pPr eaLnBrk="1" hangingPunct="1"/>
            <a:r>
              <a:rPr lang="en-GB"/>
              <a:t>Nature of the Hypothesis</a:t>
            </a:r>
          </a:p>
        </p:txBody>
      </p:sp>
      <p:sp>
        <p:nvSpPr>
          <p:cNvPr id="184323" name="Rectangle 3"/>
          <p:cNvSpPr>
            <a:spLocks noGrp="1" noChangeArrowheads="1"/>
          </p:cNvSpPr>
          <p:nvPr>
            <p:ph idx="1"/>
          </p:nvPr>
        </p:nvSpPr>
        <p:spPr/>
        <p:txBody>
          <a:bodyPr/>
          <a:lstStyle/>
          <a:p>
            <a:pPr eaLnBrk="1" hangingPunct="1">
              <a:lnSpc>
                <a:spcPct val="90000"/>
              </a:lnSpc>
            </a:pPr>
            <a:r>
              <a:rPr lang="en-GB" dirty="0">
                <a:cs typeface="Times New Roman" pitchFamily="18" charset="0"/>
              </a:rPr>
              <a:t>An hypothesis is a </a:t>
            </a:r>
            <a:r>
              <a:rPr lang="en-GB" dirty="0">
                <a:solidFill>
                  <a:srgbClr val="FFFF00"/>
                </a:solidFill>
                <a:cs typeface="Times New Roman" pitchFamily="18" charset="0"/>
              </a:rPr>
              <a:t>specific</a:t>
            </a:r>
            <a:r>
              <a:rPr lang="en-GB" dirty="0">
                <a:cs typeface="Times New Roman" pitchFamily="18" charset="0"/>
              </a:rPr>
              <a:t> statement of prediction. It describes in concrete (rather than theoretical) terms what you expect will happen in your study. </a:t>
            </a:r>
          </a:p>
          <a:p>
            <a:pPr eaLnBrk="1" hangingPunct="1">
              <a:lnSpc>
                <a:spcPct val="90000"/>
              </a:lnSpc>
            </a:pPr>
            <a:r>
              <a:rPr lang="en-GB" dirty="0">
                <a:cs typeface="Times New Roman" pitchFamily="18" charset="0"/>
              </a:rPr>
              <a:t>There is a null hypothesis ( </a:t>
            </a:r>
            <a:r>
              <a:rPr lang="en-GB" dirty="0">
                <a:solidFill>
                  <a:srgbClr val="FFFF00"/>
                </a:solidFill>
                <a:cs typeface="Times New Roman" pitchFamily="18" charset="0"/>
              </a:rPr>
              <a:t>H</a:t>
            </a:r>
            <a:r>
              <a:rPr lang="en-GB" baseline="-25000" dirty="0">
                <a:solidFill>
                  <a:srgbClr val="FFFF00"/>
                </a:solidFill>
                <a:cs typeface="Times New Roman" pitchFamily="18" charset="0"/>
              </a:rPr>
              <a:t>0</a:t>
            </a:r>
            <a:r>
              <a:rPr lang="en-GB" dirty="0">
                <a:cs typeface="Times New Roman" pitchFamily="18" charset="0"/>
              </a:rPr>
              <a:t>)</a:t>
            </a:r>
            <a:r>
              <a:rPr lang="en-GB" baseline="-25000" dirty="0">
                <a:cs typeface="Times New Roman" pitchFamily="18" charset="0"/>
              </a:rPr>
              <a:t> </a:t>
            </a:r>
            <a:r>
              <a:rPr lang="en-GB" dirty="0">
                <a:cs typeface="Times New Roman" pitchFamily="18" charset="0"/>
              </a:rPr>
              <a:t>and </a:t>
            </a:r>
            <a:r>
              <a:rPr lang="en-GB" dirty="0" err="1">
                <a:cs typeface="Times New Roman" pitchFamily="18" charset="0"/>
              </a:rPr>
              <a:t>and</a:t>
            </a:r>
            <a:r>
              <a:rPr lang="en-GB" dirty="0">
                <a:cs typeface="Times New Roman" pitchFamily="18" charset="0"/>
              </a:rPr>
              <a:t> experimental or alternative(</a:t>
            </a:r>
            <a:r>
              <a:rPr lang="en-GB" dirty="0">
                <a:solidFill>
                  <a:srgbClr val="FFFF00"/>
                </a:solidFill>
                <a:cs typeface="Times New Roman" pitchFamily="18" charset="0"/>
              </a:rPr>
              <a:t>H</a:t>
            </a:r>
            <a:r>
              <a:rPr lang="en-GB" baseline="-25000" dirty="0">
                <a:solidFill>
                  <a:srgbClr val="FFFF00"/>
                </a:solidFill>
                <a:cs typeface="Times New Roman" pitchFamily="18" charset="0"/>
              </a:rPr>
              <a:t>1</a:t>
            </a:r>
            <a:r>
              <a:rPr lang="en-GB" dirty="0">
                <a:cs typeface="Times New Roman" pitchFamily="18" charset="0"/>
              </a:rPr>
              <a:t>)</a:t>
            </a:r>
          </a:p>
          <a:p>
            <a:pPr eaLnBrk="1" hangingPunct="1">
              <a:lnSpc>
                <a:spcPct val="90000"/>
              </a:lnSpc>
            </a:pPr>
            <a:r>
              <a:rPr lang="en-GB" dirty="0">
                <a:cs typeface="Times New Roman" pitchFamily="18" charset="0"/>
              </a:rPr>
              <a:t>Hypotheses can be </a:t>
            </a:r>
            <a:r>
              <a:rPr lang="en-GB" dirty="0">
                <a:solidFill>
                  <a:srgbClr val="FFFF00"/>
                </a:solidFill>
                <a:cs typeface="Times New Roman" pitchFamily="18" charset="0"/>
              </a:rPr>
              <a:t>one-tailed</a:t>
            </a:r>
            <a:r>
              <a:rPr lang="en-GB" dirty="0">
                <a:cs typeface="Times New Roman" pitchFamily="18" charset="0"/>
              </a:rPr>
              <a:t> or </a:t>
            </a:r>
            <a:r>
              <a:rPr lang="en-GB" dirty="0">
                <a:solidFill>
                  <a:srgbClr val="FFFF00"/>
                </a:solidFill>
                <a:cs typeface="Times New Roman" pitchFamily="18" charset="0"/>
              </a:rPr>
              <a:t>two </a:t>
            </a:r>
            <a:r>
              <a:rPr lang="en-GB" dirty="0">
                <a:cs typeface="Times New Roman" pitchFamily="18" charset="0"/>
              </a:rPr>
              <a:t>tailed – difference or direction </a:t>
            </a:r>
          </a:p>
        </p:txBody>
      </p:sp>
      <p:sp>
        <p:nvSpPr>
          <p:cNvPr id="43010" name="Footer Placeholder 4"/>
          <p:cNvSpPr>
            <a:spLocks noGrp="1"/>
          </p:cNvSpPr>
          <p:nvPr>
            <p:ph type="ftr" sz="quarter" idx="11"/>
          </p:nvPr>
        </p:nvSpPr>
        <p:spPr>
          <a:noFill/>
        </p:spPr>
        <p:txBody>
          <a:bodyPr/>
          <a:lstStyle/>
          <a:p>
            <a:r>
              <a:rPr lang="en-GB" smtClean="0"/>
              <a:t>CH2021 postgraduate</a:t>
            </a:r>
            <a:endParaRPr lang="en-GB"/>
          </a:p>
        </p:txBody>
      </p:sp>
      <p:sp>
        <p:nvSpPr>
          <p:cNvPr id="43011" name="Slide Number Placeholder 5"/>
          <p:cNvSpPr>
            <a:spLocks noGrp="1"/>
          </p:cNvSpPr>
          <p:nvPr>
            <p:ph type="sldNum" sz="quarter" idx="12"/>
          </p:nvPr>
        </p:nvSpPr>
        <p:spPr>
          <a:noFill/>
        </p:spPr>
        <p:txBody>
          <a:bodyPr/>
          <a:lstStyle/>
          <a:p>
            <a:fld id="{EA37F377-7483-46B5-BB69-A4570D636208}" type="slidenum">
              <a:rPr lang="en-GB" smtClean="0"/>
              <a:pPr/>
              <a:t>49</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pPr eaLnBrk="1" hangingPunct="1"/>
            <a:r>
              <a:rPr lang="en-GB" sz="2800" b="1"/>
              <a:t>One tailed/ two tailed hypotheses</a:t>
            </a:r>
          </a:p>
        </p:txBody>
      </p:sp>
      <p:sp>
        <p:nvSpPr>
          <p:cNvPr id="44035" name="Slide Number Placeholder 4"/>
          <p:cNvSpPr>
            <a:spLocks noGrp="1"/>
          </p:cNvSpPr>
          <p:nvPr>
            <p:ph type="sldNum" sz="quarter" idx="11"/>
          </p:nvPr>
        </p:nvSpPr>
        <p:spPr>
          <a:noFill/>
        </p:spPr>
        <p:txBody>
          <a:bodyPr/>
          <a:lstStyle/>
          <a:p>
            <a:fld id="{AB8ED6A7-ECB3-4633-8B80-692B0DF3FC1D}" type="slidenum">
              <a:rPr lang="en-GB" smtClean="0"/>
              <a:pPr/>
              <a:t>50</a:t>
            </a:fld>
            <a:endParaRPr lang="en-GB"/>
          </a:p>
        </p:txBody>
      </p:sp>
      <p:sp>
        <p:nvSpPr>
          <p:cNvPr id="44034" name="Footer Placeholder 3"/>
          <p:cNvSpPr>
            <a:spLocks noGrp="1"/>
          </p:cNvSpPr>
          <p:nvPr>
            <p:ph type="ftr" sz="quarter" idx="12"/>
          </p:nvPr>
        </p:nvSpPr>
        <p:spPr>
          <a:noFill/>
        </p:spPr>
        <p:txBody>
          <a:bodyPr/>
          <a:lstStyle/>
          <a:p>
            <a:r>
              <a:rPr lang="en-GB" smtClean="0"/>
              <a:t>CH2021 postgraduate</a:t>
            </a:r>
            <a:endParaRPr lang="en-GB"/>
          </a:p>
        </p:txBody>
      </p:sp>
      <p:sp>
        <p:nvSpPr>
          <p:cNvPr id="44037" name="Rectangle 3"/>
          <p:cNvSpPr>
            <a:spLocks noChangeArrowheads="1"/>
          </p:cNvSpPr>
          <p:nvPr/>
        </p:nvSpPr>
        <p:spPr bwMode="auto">
          <a:xfrm>
            <a:off x="1116013" y="1771650"/>
            <a:ext cx="7848600" cy="5324535"/>
          </a:xfrm>
          <a:prstGeom prst="rect">
            <a:avLst/>
          </a:prstGeom>
          <a:noFill/>
          <a:ln w="9525">
            <a:noFill/>
            <a:miter lim="800000"/>
            <a:headEnd/>
            <a:tailEnd/>
          </a:ln>
        </p:spPr>
        <p:txBody>
          <a:bodyPr>
            <a:spAutoFit/>
          </a:bodyPr>
          <a:lstStyle/>
          <a:p>
            <a:pPr>
              <a:spcBef>
                <a:spcPct val="50000"/>
              </a:spcBef>
            </a:pPr>
            <a:r>
              <a:rPr lang="en-GB" sz="2000" b="1" dirty="0">
                <a:solidFill>
                  <a:srgbClr val="FFFF00"/>
                </a:solidFill>
                <a:latin typeface="Arial" charset="0"/>
              </a:rPr>
              <a:t>One tailed hypothesis</a:t>
            </a:r>
            <a:r>
              <a:rPr lang="en-GB" sz="2000" b="1" dirty="0">
                <a:latin typeface="Arial" charset="0"/>
              </a:rPr>
              <a:t>:</a:t>
            </a:r>
            <a:r>
              <a:rPr lang="en-GB" sz="2000" dirty="0">
                <a:latin typeface="Arial" charset="0"/>
              </a:rPr>
              <a:t> states the direction of the difference </a:t>
            </a:r>
          </a:p>
          <a:p>
            <a:pPr>
              <a:spcBef>
                <a:spcPct val="50000"/>
              </a:spcBef>
            </a:pPr>
            <a:r>
              <a:rPr lang="en-GB" sz="2000" dirty="0">
                <a:latin typeface="Arial" charset="0"/>
              </a:rPr>
              <a:t>One tailed tend to use words like </a:t>
            </a:r>
            <a:r>
              <a:rPr lang="en-GB" sz="2000" i="1" dirty="0">
                <a:latin typeface="Arial" charset="0"/>
              </a:rPr>
              <a:t>‘reduce’, ‘increase’, ‘lower’, ‘raise’.</a:t>
            </a:r>
          </a:p>
          <a:p>
            <a:pPr>
              <a:spcBef>
                <a:spcPct val="50000"/>
              </a:spcBef>
            </a:pPr>
            <a:r>
              <a:rPr lang="en-GB" sz="2000" i="1" dirty="0">
                <a:latin typeface="Arial" charset="0"/>
              </a:rPr>
              <a:t>e.g.  increasing the number of hours studying will improve exam results </a:t>
            </a:r>
          </a:p>
          <a:p>
            <a:pPr>
              <a:spcBef>
                <a:spcPct val="50000"/>
              </a:spcBef>
            </a:pPr>
            <a:endParaRPr lang="en-GB" sz="2000" i="1" dirty="0">
              <a:latin typeface="Arial" charset="0"/>
            </a:endParaRPr>
          </a:p>
          <a:p>
            <a:pPr>
              <a:spcBef>
                <a:spcPct val="50000"/>
              </a:spcBef>
            </a:pPr>
            <a:r>
              <a:rPr lang="en-GB" sz="2000" b="1" dirty="0">
                <a:solidFill>
                  <a:srgbClr val="FFFF00"/>
                </a:solidFill>
                <a:latin typeface="Arial" charset="0"/>
              </a:rPr>
              <a:t>Two tailed hypothesis</a:t>
            </a:r>
            <a:r>
              <a:rPr lang="en-GB" sz="2000" b="1" dirty="0">
                <a:latin typeface="Arial" charset="0"/>
              </a:rPr>
              <a:t>:</a:t>
            </a:r>
            <a:r>
              <a:rPr lang="en-GB" sz="2000" dirty="0">
                <a:latin typeface="Arial" charset="0"/>
              </a:rPr>
              <a:t> states there will be a difference, but does not state the direction</a:t>
            </a:r>
          </a:p>
          <a:p>
            <a:pPr>
              <a:spcBef>
                <a:spcPct val="50000"/>
              </a:spcBef>
            </a:pPr>
            <a:r>
              <a:rPr lang="en-GB" sz="2000" dirty="0">
                <a:latin typeface="Arial" charset="0"/>
              </a:rPr>
              <a:t>Two tailed tend to be vaguer and involve words like </a:t>
            </a:r>
            <a:r>
              <a:rPr lang="en-GB" sz="2000" i="1" dirty="0">
                <a:latin typeface="Arial" charset="0"/>
              </a:rPr>
              <a:t>‘influence’, ‘affect’, ‘change’</a:t>
            </a:r>
          </a:p>
          <a:p>
            <a:pPr>
              <a:spcBef>
                <a:spcPct val="50000"/>
              </a:spcBef>
            </a:pPr>
            <a:r>
              <a:rPr lang="en-GB" sz="2000" i="1" dirty="0">
                <a:latin typeface="Arial" charset="0"/>
              </a:rPr>
              <a:t>e.g.   there are gender differences in terms of perceptions of </a:t>
            </a:r>
            <a:r>
              <a:rPr lang="en-GB" sz="2000" i="1" dirty="0" smtClean="0">
                <a:latin typeface="Arial" charset="0"/>
              </a:rPr>
              <a:t>computer gaming</a:t>
            </a:r>
            <a:endParaRPr lang="en-GB" sz="2000" i="1" dirty="0">
              <a:latin typeface="Arial" charset="0"/>
            </a:endParaRPr>
          </a:p>
          <a:p>
            <a:pPr>
              <a:spcBef>
                <a:spcPct val="50000"/>
              </a:spcBef>
            </a:pPr>
            <a:endParaRPr lang="en-GB" sz="2000" dirty="0">
              <a:latin typeface="Arial" charset="0"/>
            </a:endParaRPr>
          </a:p>
          <a:p>
            <a:pPr>
              <a:spcBef>
                <a:spcPct val="50000"/>
              </a:spcBef>
            </a:pPr>
            <a:r>
              <a:rPr lang="en-GB" sz="2000" dirty="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4037">
                                            <p:txEl>
                                              <p:pRg st="0" end="0"/>
                                            </p:txEl>
                                          </p:spTgt>
                                        </p:tgtEl>
                                        <p:attrNameLst>
                                          <p:attrName>style.visibility</p:attrName>
                                        </p:attrNameLst>
                                      </p:cBhvr>
                                      <p:to>
                                        <p:strVal val="visible"/>
                                      </p:to>
                                    </p:set>
                                    <p:animEffect transition="in" filter="circle(in)">
                                      <p:cBhvr>
                                        <p:cTn id="12" dur="2000"/>
                                        <p:tgtEl>
                                          <p:spTgt spid="4403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4037">
                                            <p:txEl>
                                              <p:pRg st="1" end="1"/>
                                            </p:txEl>
                                          </p:spTgt>
                                        </p:tgtEl>
                                        <p:attrNameLst>
                                          <p:attrName>style.visibility</p:attrName>
                                        </p:attrNameLst>
                                      </p:cBhvr>
                                      <p:to>
                                        <p:strVal val="visible"/>
                                      </p:to>
                                    </p:set>
                                    <p:animEffect transition="in" filter="circle(in)">
                                      <p:cBhvr>
                                        <p:cTn id="17" dur="2000"/>
                                        <p:tgtEl>
                                          <p:spTgt spid="4403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4037">
                                            <p:txEl>
                                              <p:pRg st="2" end="2"/>
                                            </p:txEl>
                                          </p:spTgt>
                                        </p:tgtEl>
                                        <p:attrNameLst>
                                          <p:attrName>style.visibility</p:attrName>
                                        </p:attrNameLst>
                                      </p:cBhvr>
                                      <p:to>
                                        <p:strVal val="visible"/>
                                      </p:to>
                                    </p:set>
                                    <p:animEffect transition="in" filter="circle(in)">
                                      <p:cBhvr>
                                        <p:cTn id="22" dur="2000"/>
                                        <p:tgtEl>
                                          <p:spTgt spid="4403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4037">
                                            <p:txEl>
                                              <p:pRg st="4" end="4"/>
                                            </p:txEl>
                                          </p:spTgt>
                                        </p:tgtEl>
                                        <p:attrNameLst>
                                          <p:attrName>style.visibility</p:attrName>
                                        </p:attrNameLst>
                                      </p:cBhvr>
                                      <p:to>
                                        <p:strVal val="visible"/>
                                      </p:to>
                                    </p:set>
                                    <p:animEffect transition="in" filter="circle(in)">
                                      <p:cBhvr>
                                        <p:cTn id="27" dur="2000"/>
                                        <p:tgtEl>
                                          <p:spTgt spid="4403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4037">
                                            <p:txEl>
                                              <p:pRg st="5" end="5"/>
                                            </p:txEl>
                                          </p:spTgt>
                                        </p:tgtEl>
                                        <p:attrNameLst>
                                          <p:attrName>style.visibility</p:attrName>
                                        </p:attrNameLst>
                                      </p:cBhvr>
                                      <p:to>
                                        <p:strVal val="visible"/>
                                      </p:to>
                                    </p:set>
                                    <p:animEffect transition="in" filter="circle(in)">
                                      <p:cBhvr>
                                        <p:cTn id="32" dur="2000"/>
                                        <p:tgtEl>
                                          <p:spTgt spid="4403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4037">
                                            <p:txEl>
                                              <p:pRg st="6" end="6"/>
                                            </p:txEl>
                                          </p:spTgt>
                                        </p:tgtEl>
                                        <p:attrNameLst>
                                          <p:attrName>style.visibility</p:attrName>
                                        </p:attrNameLst>
                                      </p:cBhvr>
                                      <p:to>
                                        <p:strVal val="visible"/>
                                      </p:to>
                                    </p:set>
                                    <p:animEffect transition="in" filter="circle(in)">
                                      <p:cBhvr>
                                        <p:cTn id="37" dur="2000"/>
                                        <p:tgtEl>
                                          <p:spTgt spid="4403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4037">
                                            <p:txEl>
                                              <p:pRg st="8" end="8"/>
                                            </p:txEl>
                                          </p:spTgt>
                                        </p:tgtEl>
                                        <p:attrNameLst>
                                          <p:attrName>style.visibility</p:attrName>
                                        </p:attrNameLst>
                                      </p:cBhvr>
                                      <p:to>
                                        <p:strVal val="visible"/>
                                      </p:to>
                                    </p:set>
                                    <p:animEffect transition="in" filter="circle(in)">
                                      <p:cBhvr>
                                        <p:cTn id="42" dur="2000"/>
                                        <p:tgtEl>
                                          <p:spTgt spid="4403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P spid="44037"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1370013" y="301625"/>
            <a:ext cx="7313612" cy="603250"/>
          </a:xfrm>
        </p:spPr>
        <p:txBody>
          <a:bodyPr/>
          <a:lstStyle/>
          <a:p>
            <a:pPr eaLnBrk="1" hangingPunct="1"/>
            <a:r>
              <a:rPr lang="en-GB" sz="2800" b="1"/>
              <a:t>Simple Example</a:t>
            </a:r>
          </a:p>
        </p:txBody>
      </p:sp>
      <p:sp>
        <p:nvSpPr>
          <p:cNvPr id="45059" name="Slide Number Placeholder 4"/>
          <p:cNvSpPr>
            <a:spLocks noGrp="1"/>
          </p:cNvSpPr>
          <p:nvPr>
            <p:ph type="sldNum" sz="quarter" idx="11"/>
          </p:nvPr>
        </p:nvSpPr>
        <p:spPr>
          <a:noFill/>
        </p:spPr>
        <p:txBody>
          <a:bodyPr/>
          <a:lstStyle/>
          <a:p>
            <a:fld id="{32659741-DF67-4EF3-8D47-C10256F6039D}" type="slidenum">
              <a:rPr lang="en-GB" smtClean="0"/>
              <a:pPr/>
              <a:t>51</a:t>
            </a:fld>
            <a:endParaRPr lang="en-GB"/>
          </a:p>
        </p:txBody>
      </p:sp>
      <p:sp>
        <p:nvSpPr>
          <p:cNvPr id="45058" name="Footer Placeholder 3"/>
          <p:cNvSpPr>
            <a:spLocks noGrp="1"/>
          </p:cNvSpPr>
          <p:nvPr>
            <p:ph type="ftr" sz="quarter" idx="12"/>
          </p:nvPr>
        </p:nvSpPr>
        <p:spPr>
          <a:noFill/>
        </p:spPr>
        <p:txBody>
          <a:bodyPr/>
          <a:lstStyle/>
          <a:p>
            <a:r>
              <a:rPr lang="en-GB" smtClean="0"/>
              <a:t>CH2021 postgraduate</a:t>
            </a:r>
            <a:endParaRPr lang="en-GB"/>
          </a:p>
        </p:txBody>
      </p:sp>
      <p:sp>
        <p:nvSpPr>
          <p:cNvPr id="45061" name="Text Box 3"/>
          <p:cNvSpPr txBox="1">
            <a:spLocks noChangeArrowheads="1"/>
          </p:cNvSpPr>
          <p:nvPr/>
        </p:nvSpPr>
        <p:spPr bwMode="auto">
          <a:xfrm>
            <a:off x="827088" y="1524000"/>
            <a:ext cx="8316912" cy="4370427"/>
          </a:xfrm>
          <a:prstGeom prst="rect">
            <a:avLst/>
          </a:prstGeom>
          <a:noFill/>
          <a:ln w="9525">
            <a:noFill/>
            <a:miter lim="800000"/>
            <a:headEnd/>
            <a:tailEnd/>
          </a:ln>
        </p:spPr>
        <p:txBody>
          <a:bodyPr>
            <a:spAutoFit/>
          </a:bodyPr>
          <a:lstStyle/>
          <a:p>
            <a:pPr>
              <a:spcBef>
                <a:spcPct val="50000"/>
              </a:spcBef>
            </a:pPr>
            <a:r>
              <a:rPr lang="en-GB" dirty="0">
                <a:solidFill>
                  <a:schemeClr val="accent2"/>
                </a:solidFill>
                <a:latin typeface="Arial" charset="0"/>
              </a:rPr>
              <a:t>The effect of taking tranquillisers on the exam performance of </a:t>
            </a:r>
            <a:r>
              <a:rPr lang="en-GB" dirty="0" smtClean="0">
                <a:solidFill>
                  <a:schemeClr val="accent2"/>
                </a:solidFill>
                <a:latin typeface="Arial" charset="0"/>
              </a:rPr>
              <a:t>students in computer networks and security</a:t>
            </a:r>
            <a:r>
              <a:rPr lang="en-GB" sz="2000" dirty="0" smtClean="0">
                <a:latin typeface="Arial" charset="0"/>
              </a:rPr>
              <a:t>.</a:t>
            </a:r>
            <a:endParaRPr lang="en-GB" sz="2000" dirty="0">
              <a:latin typeface="Arial" charset="0"/>
            </a:endParaRPr>
          </a:p>
          <a:p>
            <a:pPr>
              <a:spcBef>
                <a:spcPct val="50000"/>
              </a:spcBef>
            </a:pPr>
            <a:endParaRPr lang="en-GB" sz="2000" dirty="0">
              <a:latin typeface="Arial" charset="0"/>
            </a:endParaRPr>
          </a:p>
          <a:p>
            <a:pPr>
              <a:spcBef>
                <a:spcPct val="50000"/>
              </a:spcBef>
              <a:buFontTx/>
              <a:buChar char="•"/>
            </a:pPr>
            <a:r>
              <a:rPr lang="en-GB" sz="2000" dirty="0">
                <a:latin typeface="Arial" charset="0"/>
              </a:rPr>
              <a:t>Hypothesis: </a:t>
            </a:r>
            <a:r>
              <a:rPr lang="en-GB" sz="2000" dirty="0" smtClean="0">
                <a:latin typeface="Arial" charset="0"/>
              </a:rPr>
              <a:t>Students </a:t>
            </a:r>
            <a:r>
              <a:rPr lang="en-GB" sz="2000" dirty="0">
                <a:latin typeface="Arial" charset="0"/>
              </a:rPr>
              <a:t>will benefit from them</a:t>
            </a:r>
          </a:p>
          <a:p>
            <a:pPr>
              <a:spcBef>
                <a:spcPct val="50000"/>
              </a:spcBef>
              <a:buFontTx/>
              <a:buChar char="•"/>
            </a:pPr>
            <a:r>
              <a:rPr lang="en-GB" sz="2000" u="sng" dirty="0">
                <a:latin typeface="Arial" charset="0"/>
              </a:rPr>
              <a:t>Methods</a:t>
            </a:r>
          </a:p>
          <a:p>
            <a:pPr marL="342900" indent="-342900">
              <a:spcBef>
                <a:spcPct val="50000"/>
              </a:spcBef>
              <a:buFont typeface="Arial" panose="020B0604020202020204" pitchFamily="34" charset="0"/>
              <a:buChar char="•"/>
            </a:pPr>
            <a:r>
              <a:rPr lang="en-GB" sz="2000" dirty="0">
                <a:solidFill>
                  <a:srgbClr val="FFFF00"/>
                </a:solidFill>
                <a:latin typeface="Arial" charset="0"/>
              </a:rPr>
              <a:t>Before the exam, students who had requested tranquillisers were identified and formed the experimental group.</a:t>
            </a:r>
          </a:p>
          <a:p>
            <a:pPr marL="342900" indent="-342900">
              <a:spcBef>
                <a:spcPct val="50000"/>
              </a:spcBef>
              <a:buFont typeface="Arial" panose="020B0604020202020204" pitchFamily="34" charset="0"/>
              <a:buChar char="•"/>
            </a:pPr>
            <a:r>
              <a:rPr lang="en-GB" sz="2000" dirty="0">
                <a:solidFill>
                  <a:srgbClr val="FFFF00"/>
                </a:solidFill>
                <a:latin typeface="Arial" charset="0"/>
              </a:rPr>
              <a:t>Students from the same class were also selected and matched with students in the experimental group on such variables as previous exam results, IQ, gender and medical records. These formed the 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5061">
                                            <p:txEl>
                                              <p:pRg st="4" end="4"/>
                                            </p:txEl>
                                          </p:spTgt>
                                        </p:tgtEl>
                                        <p:attrNameLst>
                                          <p:attrName>style.visibility</p:attrName>
                                        </p:attrNameLst>
                                      </p:cBhvr>
                                      <p:to>
                                        <p:strVal val="visible"/>
                                      </p:to>
                                    </p:set>
                                    <p:animEffect transition="in" filter="circle(in)">
                                      <p:cBhvr>
                                        <p:cTn id="12" dur="2000"/>
                                        <p:tgtEl>
                                          <p:spTgt spid="45061">
                                            <p:txEl>
                                              <p:pRg st="4" end="4"/>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45061">
                                            <p:txEl>
                                              <p:pRg st="5" end="5"/>
                                            </p:txEl>
                                          </p:spTgt>
                                        </p:tgtEl>
                                        <p:attrNameLst>
                                          <p:attrName>style.visibility</p:attrName>
                                        </p:attrNameLst>
                                      </p:cBhvr>
                                      <p:to>
                                        <p:strVal val="visible"/>
                                      </p:to>
                                    </p:set>
                                    <p:animEffect transition="in" filter="circle(in)">
                                      <p:cBhvr>
                                        <p:cTn id="15" dur="2000"/>
                                        <p:tgtEl>
                                          <p:spTgt spid="4506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pPr eaLnBrk="1" hangingPunct="1"/>
            <a:r>
              <a:rPr lang="en-GB" sz="2800" b="1"/>
              <a:t>Think about it…</a:t>
            </a:r>
          </a:p>
        </p:txBody>
      </p:sp>
      <p:sp>
        <p:nvSpPr>
          <p:cNvPr id="46083" name="Slide Number Placeholder 4"/>
          <p:cNvSpPr>
            <a:spLocks noGrp="1"/>
          </p:cNvSpPr>
          <p:nvPr>
            <p:ph type="sldNum" sz="quarter" idx="11"/>
          </p:nvPr>
        </p:nvSpPr>
        <p:spPr>
          <a:noFill/>
        </p:spPr>
        <p:txBody>
          <a:bodyPr/>
          <a:lstStyle/>
          <a:p>
            <a:fld id="{E528C42C-60E5-475C-91B0-3DF729662359}" type="slidenum">
              <a:rPr lang="en-GB" smtClean="0"/>
              <a:pPr/>
              <a:t>52</a:t>
            </a:fld>
            <a:endParaRPr lang="en-GB"/>
          </a:p>
        </p:txBody>
      </p:sp>
      <p:sp>
        <p:nvSpPr>
          <p:cNvPr id="46082" name="Footer Placeholder 3"/>
          <p:cNvSpPr>
            <a:spLocks noGrp="1"/>
          </p:cNvSpPr>
          <p:nvPr>
            <p:ph type="ftr" sz="quarter" idx="12"/>
          </p:nvPr>
        </p:nvSpPr>
        <p:spPr>
          <a:noFill/>
        </p:spPr>
        <p:txBody>
          <a:bodyPr/>
          <a:lstStyle/>
          <a:p>
            <a:r>
              <a:rPr lang="en-GB" smtClean="0"/>
              <a:t>CH2021 postgraduate</a:t>
            </a:r>
            <a:endParaRPr lang="en-GB"/>
          </a:p>
        </p:txBody>
      </p:sp>
      <p:sp>
        <p:nvSpPr>
          <p:cNvPr id="46085" name="Text Box 3"/>
          <p:cNvSpPr txBox="1">
            <a:spLocks noChangeArrowheads="1"/>
          </p:cNvSpPr>
          <p:nvPr/>
        </p:nvSpPr>
        <p:spPr bwMode="auto">
          <a:xfrm>
            <a:off x="971550" y="1412875"/>
            <a:ext cx="8839200" cy="3597275"/>
          </a:xfrm>
          <a:prstGeom prst="rect">
            <a:avLst/>
          </a:prstGeom>
          <a:noFill/>
          <a:ln w="9525">
            <a:noFill/>
            <a:miter lim="800000"/>
            <a:headEnd/>
            <a:tailEnd/>
          </a:ln>
        </p:spPr>
        <p:txBody>
          <a:bodyPr>
            <a:spAutoFit/>
          </a:bodyPr>
          <a:lstStyle/>
          <a:p>
            <a:pPr marL="457200" indent="-457200">
              <a:spcBef>
                <a:spcPct val="50000"/>
              </a:spcBef>
            </a:pPr>
            <a:endParaRPr lang="en-GB" sz="2000" dirty="0">
              <a:latin typeface="Arial" charset="0"/>
            </a:endParaRPr>
          </a:p>
          <a:p>
            <a:pPr marL="457200" indent="-457200">
              <a:spcBef>
                <a:spcPct val="50000"/>
              </a:spcBef>
            </a:pPr>
            <a:endParaRPr lang="en-GB" sz="2000" dirty="0">
              <a:latin typeface="Arial" charset="0"/>
            </a:endParaRPr>
          </a:p>
          <a:p>
            <a:pPr marL="457200" indent="-457200">
              <a:spcBef>
                <a:spcPct val="50000"/>
              </a:spcBef>
              <a:buFontTx/>
              <a:buAutoNum type="arabicPeriod"/>
            </a:pPr>
            <a:r>
              <a:rPr lang="en-GB" sz="2000" dirty="0">
                <a:latin typeface="Arial" charset="0"/>
              </a:rPr>
              <a:t>What are the IV and DV?</a:t>
            </a:r>
          </a:p>
          <a:p>
            <a:pPr marL="457200" indent="-457200">
              <a:spcBef>
                <a:spcPct val="50000"/>
              </a:spcBef>
              <a:buFontTx/>
              <a:buAutoNum type="arabicPeriod"/>
            </a:pPr>
            <a:r>
              <a:rPr lang="en-GB" sz="2000" dirty="0">
                <a:solidFill>
                  <a:srgbClr val="FFFF00"/>
                </a:solidFill>
                <a:latin typeface="Arial" charset="0"/>
              </a:rPr>
              <a:t>What is the null hypothesis?</a:t>
            </a:r>
          </a:p>
          <a:p>
            <a:pPr marL="457200" indent="-457200">
              <a:spcBef>
                <a:spcPct val="50000"/>
              </a:spcBef>
              <a:buFontTx/>
              <a:buAutoNum type="arabicPeriod"/>
            </a:pPr>
            <a:r>
              <a:rPr lang="en-GB" sz="2000" dirty="0">
                <a:latin typeface="Arial" charset="0"/>
              </a:rPr>
              <a:t>Is the experimental hypothesis one-tailed or two-tailed?</a:t>
            </a:r>
          </a:p>
          <a:p>
            <a:pPr marL="457200" indent="-457200">
              <a:spcBef>
                <a:spcPct val="50000"/>
              </a:spcBef>
              <a:buFontTx/>
              <a:buAutoNum type="arabicPeriod"/>
            </a:pPr>
            <a:r>
              <a:rPr lang="en-GB" sz="2000" dirty="0">
                <a:solidFill>
                  <a:srgbClr val="FFFF00"/>
                </a:solidFill>
                <a:latin typeface="Arial" charset="0"/>
              </a:rPr>
              <a:t>Which variables have been controlled?</a:t>
            </a:r>
          </a:p>
          <a:p>
            <a:pPr marL="457200" indent="-457200">
              <a:spcBef>
                <a:spcPct val="50000"/>
              </a:spcBef>
              <a:buFontTx/>
              <a:buAutoNum type="arabicPeriod"/>
            </a:pPr>
            <a:r>
              <a:rPr lang="en-GB" sz="2000" dirty="0">
                <a:latin typeface="Arial" charset="0"/>
              </a:rPr>
              <a:t>Which relevant variables have not been controlled?</a:t>
            </a:r>
          </a:p>
          <a:p>
            <a:pPr marL="457200" indent="-457200">
              <a:spcBef>
                <a:spcPct val="50000"/>
              </a:spcBef>
              <a:buFontTx/>
              <a:buAutoNum type="arabicPeriod"/>
            </a:pPr>
            <a:r>
              <a:rPr lang="en-GB" sz="2000" dirty="0">
                <a:solidFill>
                  <a:srgbClr val="FFFF00"/>
                </a:solidFill>
                <a:latin typeface="Arial" charset="0"/>
              </a:rPr>
              <a:t>What criticisms of the experiment could you make?</a:t>
            </a:r>
          </a:p>
        </p:txBody>
      </p:sp>
      <p:pic>
        <p:nvPicPr>
          <p:cNvPr id="2" name="Picture 1"/>
          <p:cNvPicPr>
            <a:picLocks noChangeAspect="1"/>
          </p:cNvPicPr>
          <p:nvPr/>
        </p:nvPicPr>
        <p:blipFill>
          <a:blip r:embed="rId3"/>
          <a:stretch>
            <a:fillRect/>
          </a:stretch>
        </p:blipFill>
        <p:spPr>
          <a:xfrm>
            <a:off x="4267200" y="961"/>
            <a:ext cx="4876800" cy="21336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6085"/>
                                        </p:tgtEl>
                                        <p:attrNameLst>
                                          <p:attrName>style.visibility</p:attrName>
                                        </p:attrNameLst>
                                      </p:cBhvr>
                                      <p:to>
                                        <p:strVal val="visible"/>
                                      </p:to>
                                    </p:set>
                                    <p:animEffect transition="in" filter="randombar(horizontal)">
                                      <p:cBhvr>
                                        <p:cTn id="12" dur="500"/>
                                        <p:tgtEl>
                                          <p:spTgt spid="460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P spid="46085" grpId="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971550" y="404813"/>
            <a:ext cx="7772400" cy="762000"/>
          </a:xfrm>
        </p:spPr>
        <p:txBody>
          <a:bodyPr/>
          <a:lstStyle/>
          <a:p>
            <a:pPr eaLnBrk="1" hangingPunct="1"/>
            <a:r>
              <a:rPr lang="en-GB" sz="2800" b="1"/>
              <a:t>Answers</a:t>
            </a:r>
          </a:p>
        </p:txBody>
      </p:sp>
      <p:sp>
        <p:nvSpPr>
          <p:cNvPr id="47107" name="Slide Number Placeholder 4"/>
          <p:cNvSpPr>
            <a:spLocks noGrp="1"/>
          </p:cNvSpPr>
          <p:nvPr>
            <p:ph type="sldNum" sz="quarter" idx="11"/>
          </p:nvPr>
        </p:nvSpPr>
        <p:spPr>
          <a:noFill/>
        </p:spPr>
        <p:txBody>
          <a:bodyPr/>
          <a:lstStyle/>
          <a:p>
            <a:fld id="{B8C4FE74-385D-4B93-AE90-B004A0134D57}" type="slidenum">
              <a:rPr lang="en-GB" smtClean="0"/>
              <a:pPr/>
              <a:t>53</a:t>
            </a:fld>
            <a:endParaRPr lang="en-GB"/>
          </a:p>
        </p:txBody>
      </p:sp>
      <p:sp>
        <p:nvSpPr>
          <p:cNvPr id="47106" name="Footer Placeholder 3"/>
          <p:cNvSpPr>
            <a:spLocks noGrp="1"/>
          </p:cNvSpPr>
          <p:nvPr>
            <p:ph type="ftr" sz="quarter" idx="12"/>
          </p:nvPr>
        </p:nvSpPr>
        <p:spPr>
          <a:noFill/>
        </p:spPr>
        <p:txBody>
          <a:bodyPr/>
          <a:lstStyle/>
          <a:p>
            <a:r>
              <a:rPr lang="en-GB" smtClean="0"/>
              <a:t>CH2021 postgraduate</a:t>
            </a:r>
            <a:endParaRPr lang="en-GB"/>
          </a:p>
        </p:txBody>
      </p:sp>
      <p:sp>
        <p:nvSpPr>
          <p:cNvPr id="47109" name="Text Box 3"/>
          <p:cNvSpPr txBox="1">
            <a:spLocks noChangeArrowheads="1"/>
          </p:cNvSpPr>
          <p:nvPr/>
        </p:nvSpPr>
        <p:spPr bwMode="auto">
          <a:xfrm>
            <a:off x="900113" y="1484313"/>
            <a:ext cx="8064500" cy="5594350"/>
          </a:xfrm>
          <a:prstGeom prst="rect">
            <a:avLst/>
          </a:prstGeom>
          <a:noFill/>
          <a:ln w="9525">
            <a:noFill/>
            <a:miter lim="800000"/>
            <a:headEnd/>
            <a:tailEnd/>
          </a:ln>
        </p:spPr>
        <p:txBody>
          <a:bodyPr>
            <a:spAutoFit/>
          </a:bodyPr>
          <a:lstStyle/>
          <a:p>
            <a:pPr>
              <a:spcBef>
                <a:spcPct val="50000"/>
              </a:spcBef>
            </a:pPr>
            <a:r>
              <a:rPr lang="en-GB" sz="1800" b="1">
                <a:latin typeface="Arial" charset="0"/>
              </a:rPr>
              <a:t>What are the IV and DV?</a:t>
            </a:r>
          </a:p>
          <a:p>
            <a:pPr>
              <a:spcBef>
                <a:spcPct val="50000"/>
              </a:spcBef>
            </a:pPr>
            <a:r>
              <a:rPr lang="en-GB" sz="1800">
                <a:solidFill>
                  <a:srgbClr val="FFFF00"/>
                </a:solidFill>
                <a:latin typeface="Arial" charset="0"/>
              </a:rPr>
              <a:t>IV: use of tranquillisers	DV: exam marks</a:t>
            </a:r>
          </a:p>
          <a:p>
            <a:pPr>
              <a:spcBef>
                <a:spcPct val="50000"/>
              </a:spcBef>
            </a:pPr>
            <a:r>
              <a:rPr lang="en-GB" sz="1800" b="1">
                <a:latin typeface="Arial" charset="0"/>
              </a:rPr>
              <a:t>What is the null hypothesis?</a:t>
            </a:r>
          </a:p>
          <a:p>
            <a:pPr>
              <a:spcBef>
                <a:spcPct val="50000"/>
              </a:spcBef>
            </a:pPr>
            <a:r>
              <a:rPr lang="en-GB" sz="1800">
                <a:solidFill>
                  <a:srgbClr val="FFFF00"/>
                </a:solidFill>
                <a:latin typeface="Arial" charset="0"/>
              </a:rPr>
              <a:t>There will be no effect of tranquillisers on exam mark</a:t>
            </a:r>
            <a:r>
              <a:rPr lang="en-GB" sz="1800">
                <a:latin typeface="Arial" charset="0"/>
              </a:rPr>
              <a:t>s</a:t>
            </a:r>
          </a:p>
          <a:p>
            <a:pPr>
              <a:spcBef>
                <a:spcPct val="50000"/>
              </a:spcBef>
            </a:pPr>
            <a:r>
              <a:rPr lang="en-GB" sz="1800" b="1">
                <a:latin typeface="Arial" charset="0"/>
              </a:rPr>
              <a:t> Is the experimental hypothesis one-tailed or two-tailed?</a:t>
            </a:r>
          </a:p>
          <a:p>
            <a:pPr>
              <a:spcBef>
                <a:spcPct val="50000"/>
              </a:spcBef>
            </a:pPr>
            <a:r>
              <a:rPr lang="en-GB" sz="1800">
                <a:solidFill>
                  <a:srgbClr val="FFFF00"/>
                </a:solidFill>
                <a:latin typeface="Arial" charset="0"/>
              </a:rPr>
              <a:t>One tailed</a:t>
            </a:r>
            <a:endParaRPr lang="en-GB" sz="1800" b="1">
              <a:solidFill>
                <a:srgbClr val="FFFF00"/>
              </a:solidFill>
              <a:latin typeface="Arial" charset="0"/>
            </a:endParaRPr>
          </a:p>
          <a:p>
            <a:pPr>
              <a:spcBef>
                <a:spcPct val="50000"/>
              </a:spcBef>
            </a:pPr>
            <a:r>
              <a:rPr lang="en-GB" sz="1800" b="1">
                <a:latin typeface="Arial" charset="0"/>
              </a:rPr>
              <a:t>Which variables have been controlled?</a:t>
            </a:r>
          </a:p>
          <a:p>
            <a:pPr>
              <a:spcBef>
                <a:spcPct val="50000"/>
              </a:spcBef>
            </a:pPr>
            <a:r>
              <a:rPr lang="en-GB" sz="1800">
                <a:solidFill>
                  <a:srgbClr val="FFFF00"/>
                </a:solidFill>
                <a:latin typeface="Arial" charset="0"/>
              </a:rPr>
              <a:t>All variables that have been matched </a:t>
            </a:r>
            <a:r>
              <a:rPr lang="en-GB" sz="1800" err="1">
                <a:solidFill>
                  <a:srgbClr val="FFFF00"/>
                </a:solidFill>
                <a:latin typeface="Arial" charset="0"/>
              </a:rPr>
              <a:t>eg</a:t>
            </a:r>
            <a:r>
              <a:rPr lang="en-GB" sz="1800">
                <a:solidFill>
                  <a:srgbClr val="FFFF00"/>
                </a:solidFill>
                <a:latin typeface="Arial" charset="0"/>
              </a:rPr>
              <a:t> previous exam results, IQ, gender and medical records</a:t>
            </a:r>
          </a:p>
          <a:p>
            <a:pPr>
              <a:spcBef>
                <a:spcPct val="50000"/>
              </a:spcBef>
            </a:pPr>
            <a:r>
              <a:rPr lang="en-GB" sz="1800" b="1">
                <a:latin typeface="Arial" charset="0"/>
              </a:rPr>
              <a:t>Which relevant variables have not been controlled?</a:t>
            </a:r>
          </a:p>
          <a:p>
            <a:pPr>
              <a:spcBef>
                <a:spcPct val="50000"/>
              </a:spcBef>
            </a:pPr>
            <a:r>
              <a:rPr lang="en-GB" sz="1800">
                <a:solidFill>
                  <a:srgbClr val="FFFF00"/>
                </a:solidFill>
                <a:latin typeface="Arial" charset="0"/>
              </a:rPr>
              <a:t>Anxiety, fatigue, meals eaten before exam</a:t>
            </a:r>
          </a:p>
          <a:p>
            <a:pPr>
              <a:spcBef>
                <a:spcPct val="50000"/>
              </a:spcBef>
            </a:pPr>
            <a:r>
              <a:rPr lang="en-GB" sz="1800" b="1">
                <a:latin typeface="Arial" charset="0"/>
              </a:rPr>
              <a:t>What criticisms of the experiment could you make?</a:t>
            </a:r>
          </a:p>
          <a:p>
            <a:pPr>
              <a:spcBef>
                <a:spcPct val="50000"/>
              </a:spcBef>
            </a:pPr>
            <a:r>
              <a:rPr lang="en-GB" sz="1800">
                <a:solidFill>
                  <a:srgbClr val="FFFF00"/>
                </a:solidFill>
                <a:latin typeface="Arial" charset="0"/>
              </a:rPr>
              <a:t>Experimental group came forward – bias group</a:t>
            </a:r>
          </a:p>
          <a:p>
            <a:pPr>
              <a:spcBef>
                <a:spcPct val="50000"/>
              </a:spcBef>
            </a:pPr>
            <a:endParaRPr lang="en-GB" sz="1800">
              <a:latin typeface="Arial" charset="0"/>
            </a:endParaRPr>
          </a:p>
        </p:txBody>
      </p:sp>
      <p:pic>
        <p:nvPicPr>
          <p:cNvPr id="47110" name="Picture 5" descr="cart111"/>
          <p:cNvPicPr>
            <a:picLocks noChangeAspect="1" noChangeArrowheads="1"/>
          </p:cNvPicPr>
          <p:nvPr/>
        </p:nvPicPr>
        <p:blipFill>
          <a:blip r:embed="rId3" cstate="print"/>
          <a:srcRect/>
          <a:stretch>
            <a:fillRect/>
          </a:stretch>
        </p:blipFill>
        <p:spPr bwMode="auto">
          <a:xfrm>
            <a:off x="6370638" y="0"/>
            <a:ext cx="2773362" cy="27813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7109">
                                            <p:txEl>
                                              <p:pRg st="0" end="0"/>
                                            </p:txEl>
                                          </p:spTgt>
                                        </p:tgtEl>
                                        <p:attrNameLst>
                                          <p:attrName>style.visibility</p:attrName>
                                        </p:attrNameLst>
                                      </p:cBhvr>
                                      <p:to>
                                        <p:strVal val="visible"/>
                                      </p:to>
                                    </p:set>
                                    <p:animEffect transition="in" filter="wipe(down)">
                                      <p:cBhvr>
                                        <p:cTn id="12" dur="500"/>
                                        <p:tgtEl>
                                          <p:spTgt spid="4710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7109">
                                            <p:txEl>
                                              <p:pRg st="1" end="1"/>
                                            </p:txEl>
                                          </p:spTgt>
                                        </p:tgtEl>
                                        <p:attrNameLst>
                                          <p:attrName>style.visibility</p:attrName>
                                        </p:attrNameLst>
                                      </p:cBhvr>
                                      <p:to>
                                        <p:strVal val="visible"/>
                                      </p:to>
                                    </p:set>
                                    <p:animEffect transition="in" filter="wipe(down)">
                                      <p:cBhvr>
                                        <p:cTn id="17" dur="500"/>
                                        <p:tgtEl>
                                          <p:spTgt spid="4710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7109">
                                            <p:txEl>
                                              <p:pRg st="2" end="2"/>
                                            </p:txEl>
                                          </p:spTgt>
                                        </p:tgtEl>
                                        <p:attrNameLst>
                                          <p:attrName>style.visibility</p:attrName>
                                        </p:attrNameLst>
                                      </p:cBhvr>
                                      <p:to>
                                        <p:strVal val="visible"/>
                                      </p:to>
                                    </p:set>
                                    <p:animEffect transition="in" filter="wipe(down)">
                                      <p:cBhvr>
                                        <p:cTn id="22" dur="500"/>
                                        <p:tgtEl>
                                          <p:spTgt spid="4710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7109">
                                            <p:txEl>
                                              <p:pRg st="3" end="3"/>
                                            </p:txEl>
                                          </p:spTgt>
                                        </p:tgtEl>
                                        <p:attrNameLst>
                                          <p:attrName>style.visibility</p:attrName>
                                        </p:attrNameLst>
                                      </p:cBhvr>
                                      <p:to>
                                        <p:strVal val="visible"/>
                                      </p:to>
                                    </p:set>
                                    <p:animEffect transition="in" filter="wipe(down)">
                                      <p:cBhvr>
                                        <p:cTn id="27" dur="500"/>
                                        <p:tgtEl>
                                          <p:spTgt spid="4710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7109">
                                            <p:txEl>
                                              <p:pRg st="4" end="4"/>
                                            </p:txEl>
                                          </p:spTgt>
                                        </p:tgtEl>
                                        <p:attrNameLst>
                                          <p:attrName>style.visibility</p:attrName>
                                        </p:attrNameLst>
                                      </p:cBhvr>
                                      <p:to>
                                        <p:strVal val="visible"/>
                                      </p:to>
                                    </p:set>
                                    <p:animEffect transition="in" filter="wipe(down)">
                                      <p:cBhvr>
                                        <p:cTn id="32" dur="500"/>
                                        <p:tgtEl>
                                          <p:spTgt spid="4710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7109">
                                            <p:txEl>
                                              <p:pRg st="5" end="5"/>
                                            </p:txEl>
                                          </p:spTgt>
                                        </p:tgtEl>
                                        <p:attrNameLst>
                                          <p:attrName>style.visibility</p:attrName>
                                        </p:attrNameLst>
                                      </p:cBhvr>
                                      <p:to>
                                        <p:strVal val="visible"/>
                                      </p:to>
                                    </p:set>
                                    <p:animEffect transition="in" filter="wipe(down)">
                                      <p:cBhvr>
                                        <p:cTn id="37" dur="500"/>
                                        <p:tgtEl>
                                          <p:spTgt spid="4710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7109">
                                            <p:txEl>
                                              <p:pRg st="6" end="6"/>
                                            </p:txEl>
                                          </p:spTgt>
                                        </p:tgtEl>
                                        <p:attrNameLst>
                                          <p:attrName>style.visibility</p:attrName>
                                        </p:attrNameLst>
                                      </p:cBhvr>
                                      <p:to>
                                        <p:strVal val="visible"/>
                                      </p:to>
                                    </p:set>
                                    <p:animEffect transition="in" filter="wipe(down)">
                                      <p:cBhvr>
                                        <p:cTn id="42" dur="500"/>
                                        <p:tgtEl>
                                          <p:spTgt spid="47109">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7109">
                                            <p:txEl>
                                              <p:pRg st="7" end="7"/>
                                            </p:txEl>
                                          </p:spTgt>
                                        </p:tgtEl>
                                        <p:attrNameLst>
                                          <p:attrName>style.visibility</p:attrName>
                                        </p:attrNameLst>
                                      </p:cBhvr>
                                      <p:to>
                                        <p:strVal val="visible"/>
                                      </p:to>
                                    </p:set>
                                    <p:animEffect transition="in" filter="wipe(down)">
                                      <p:cBhvr>
                                        <p:cTn id="47" dur="500"/>
                                        <p:tgtEl>
                                          <p:spTgt spid="47109">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7109">
                                            <p:txEl>
                                              <p:pRg st="8" end="8"/>
                                            </p:txEl>
                                          </p:spTgt>
                                        </p:tgtEl>
                                        <p:attrNameLst>
                                          <p:attrName>style.visibility</p:attrName>
                                        </p:attrNameLst>
                                      </p:cBhvr>
                                      <p:to>
                                        <p:strVal val="visible"/>
                                      </p:to>
                                    </p:set>
                                    <p:animEffect transition="in" filter="wipe(down)">
                                      <p:cBhvr>
                                        <p:cTn id="52" dur="500"/>
                                        <p:tgtEl>
                                          <p:spTgt spid="47109">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7109">
                                            <p:txEl>
                                              <p:pRg st="9" end="9"/>
                                            </p:txEl>
                                          </p:spTgt>
                                        </p:tgtEl>
                                        <p:attrNameLst>
                                          <p:attrName>style.visibility</p:attrName>
                                        </p:attrNameLst>
                                      </p:cBhvr>
                                      <p:to>
                                        <p:strVal val="visible"/>
                                      </p:to>
                                    </p:set>
                                    <p:animEffect transition="in" filter="wipe(down)">
                                      <p:cBhvr>
                                        <p:cTn id="57" dur="500"/>
                                        <p:tgtEl>
                                          <p:spTgt spid="47109">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47109">
                                            <p:txEl>
                                              <p:pRg st="10" end="10"/>
                                            </p:txEl>
                                          </p:spTgt>
                                        </p:tgtEl>
                                        <p:attrNameLst>
                                          <p:attrName>style.visibility</p:attrName>
                                        </p:attrNameLst>
                                      </p:cBhvr>
                                      <p:to>
                                        <p:strVal val="visible"/>
                                      </p:to>
                                    </p:set>
                                    <p:animEffect transition="in" filter="wipe(down)">
                                      <p:cBhvr>
                                        <p:cTn id="62" dur="500"/>
                                        <p:tgtEl>
                                          <p:spTgt spid="47109">
                                            <p:txEl>
                                              <p:pRg st="10" end="1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47109">
                                            <p:txEl>
                                              <p:pRg st="11" end="11"/>
                                            </p:txEl>
                                          </p:spTgt>
                                        </p:tgtEl>
                                        <p:attrNameLst>
                                          <p:attrName>style.visibility</p:attrName>
                                        </p:attrNameLst>
                                      </p:cBhvr>
                                      <p:to>
                                        <p:strVal val="visible"/>
                                      </p:to>
                                    </p:set>
                                    <p:animEffect transition="in" filter="wipe(down)">
                                      <p:cBhvr>
                                        <p:cTn id="67" dur="500"/>
                                        <p:tgtEl>
                                          <p:spTgt spid="4710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47109"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332520" y="165947"/>
            <a:ext cx="7313612" cy="762000"/>
          </a:xfrm>
        </p:spPr>
        <p:txBody>
          <a:bodyPr/>
          <a:lstStyle/>
          <a:p>
            <a:pPr eaLnBrk="1" hangingPunct="1"/>
            <a:r>
              <a:rPr lang="en-GB" sz="2800" b="1" dirty="0"/>
              <a:t>Reliability</a:t>
            </a:r>
          </a:p>
        </p:txBody>
      </p:sp>
      <p:sp>
        <p:nvSpPr>
          <p:cNvPr id="48131" name="Slide Number Placeholder 4"/>
          <p:cNvSpPr>
            <a:spLocks noGrp="1"/>
          </p:cNvSpPr>
          <p:nvPr>
            <p:ph type="sldNum" sz="quarter" idx="11"/>
          </p:nvPr>
        </p:nvSpPr>
        <p:spPr>
          <a:noFill/>
        </p:spPr>
        <p:txBody>
          <a:bodyPr/>
          <a:lstStyle/>
          <a:p>
            <a:fld id="{D363D737-9721-480C-A1D5-672B2F64B145}" type="slidenum">
              <a:rPr lang="en-GB" smtClean="0"/>
              <a:pPr/>
              <a:t>54</a:t>
            </a:fld>
            <a:endParaRPr lang="en-GB"/>
          </a:p>
        </p:txBody>
      </p:sp>
      <p:sp>
        <p:nvSpPr>
          <p:cNvPr id="48130" name="Footer Placeholder 3"/>
          <p:cNvSpPr>
            <a:spLocks noGrp="1"/>
          </p:cNvSpPr>
          <p:nvPr>
            <p:ph type="ftr" sz="quarter" idx="12"/>
          </p:nvPr>
        </p:nvSpPr>
        <p:spPr>
          <a:noFill/>
        </p:spPr>
        <p:txBody>
          <a:bodyPr/>
          <a:lstStyle/>
          <a:p>
            <a:r>
              <a:rPr lang="en-GB" smtClean="0"/>
              <a:t>CH2021 postgraduate</a:t>
            </a:r>
            <a:endParaRPr lang="en-GB"/>
          </a:p>
        </p:txBody>
      </p:sp>
      <p:sp>
        <p:nvSpPr>
          <p:cNvPr id="48133" name="Text Box 3"/>
          <p:cNvSpPr txBox="1">
            <a:spLocks noChangeArrowheads="1"/>
          </p:cNvSpPr>
          <p:nvPr/>
        </p:nvSpPr>
        <p:spPr bwMode="auto">
          <a:xfrm>
            <a:off x="778118" y="1093788"/>
            <a:ext cx="8031773" cy="3016210"/>
          </a:xfrm>
          <a:prstGeom prst="rect">
            <a:avLst/>
          </a:prstGeom>
          <a:noFill/>
          <a:ln w="9525">
            <a:noFill/>
            <a:miter lim="800000"/>
            <a:headEnd/>
            <a:tailEnd/>
          </a:ln>
        </p:spPr>
        <p:txBody>
          <a:bodyPr wrap="square">
            <a:spAutoFit/>
          </a:bodyPr>
          <a:lstStyle/>
          <a:p>
            <a:pPr>
              <a:spcBef>
                <a:spcPct val="50000"/>
              </a:spcBef>
              <a:buFontTx/>
              <a:buChar char="•"/>
            </a:pPr>
            <a:r>
              <a:rPr lang="en-GB" sz="2000" dirty="0">
                <a:latin typeface="Arial" charset="0"/>
              </a:rPr>
              <a:t>Results should be consistent</a:t>
            </a:r>
          </a:p>
          <a:p>
            <a:pPr>
              <a:spcBef>
                <a:spcPct val="50000"/>
              </a:spcBef>
              <a:buFontTx/>
              <a:buChar char="•"/>
            </a:pPr>
            <a:r>
              <a:rPr lang="en-GB" sz="2000" dirty="0">
                <a:solidFill>
                  <a:srgbClr val="FFFF00"/>
                </a:solidFill>
                <a:latin typeface="Arial" charset="0"/>
              </a:rPr>
              <a:t>The results of an experiment should be the same when re-tested on the  same people at different times.</a:t>
            </a:r>
          </a:p>
          <a:p>
            <a:pPr>
              <a:spcBef>
                <a:spcPct val="50000"/>
              </a:spcBef>
              <a:buFontTx/>
              <a:buChar char="•"/>
            </a:pPr>
            <a:r>
              <a:rPr lang="en-GB" sz="2000" dirty="0">
                <a:latin typeface="Arial" charset="0"/>
              </a:rPr>
              <a:t>If they are not consistent it indicates random error</a:t>
            </a:r>
          </a:p>
          <a:p>
            <a:pPr>
              <a:spcBef>
                <a:spcPct val="50000"/>
              </a:spcBef>
            </a:pPr>
            <a:endParaRPr lang="en-GB" sz="2000" dirty="0">
              <a:latin typeface="Arial" charset="0"/>
            </a:endParaRPr>
          </a:p>
          <a:p>
            <a:pPr>
              <a:spcBef>
                <a:spcPct val="50000"/>
              </a:spcBef>
            </a:pPr>
            <a:endParaRPr lang="en-GB" sz="2000" dirty="0">
              <a:latin typeface="Arial" charset="0"/>
            </a:endParaRPr>
          </a:p>
          <a:p>
            <a:pPr>
              <a:spcBef>
                <a:spcPct val="50000"/>
              </a:spcBef>
            </a:pPr>
            <a:endParaRPr lang="en-GB" sz="2000" dirty="0">
              <a:latin typeface="Arial" charset="0"/>
            </a:endParaRPr>
          </a:p>
        </p:txBody>
      </p:sp>
      <p:pic>
        <p:nvPicPr>
          <p:cNvPr id="2" name="Picture 1"/>
          <p:cNvPicPr>
            <a:picLocks noChangeAspect="1"/>
          </p:cNvPicPr>
          <p:nvPr/>
        </p:nvPicPr>
        <p:blipFill>
          <a:blip r:embed="rId3"/>
          <a:stretch>
            <a:fillRect/>
          </a:stretch>
        </p:blipFill>
        <p:spPr>
          <a:xfrm>
            <a:off x="971550" y="2873147"/>
            <a:ext cx="7479061" cy="391404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1403350" y="620713"/>
            <a:ext cx="7313613" cy="527050"/>
          </a:xfrm>
        </p:spPr>
        <p:txBody>
          <a:bodyPr/>
          <a:lstStyle/>
          <a:p>
            <a:pPr eaLnBrk="1" hangingPunct="1"/>
            <a:r>
              <a:rPr lang="en-GB" sz="2800" b="1"/>
              <a:t>Validity</a:t>
            </a:r>
          </a:p>
        </p:txBody>
      </p:sp>
      <p:sp>
        <p:nvSpPr>
          <p:cNvPr id="49155" name="Slide Number Placeholder 4"/>
          <p:cNvSpPr>
            <a:spLocks noGrp="1"/>
          </p:cNvSpPr>
          <p:nvPr>
            <p:ph type="sldNum" sz="quarter" idx="11"/>
          </p:nvPr>
        </p:nvSpPr>
        <p:spPr>
          <a:noFill/>
        </p:spPr>
        <p:txBody>
          <a:bodyPr/>
          <a:lstStyle/>
          <a:p>
            <a:fld id="{9F9D6D21-C4F0-4EAF-87EF-6BC41FE738DF}" type="slidenum">
              <a:rPr lang="en-GB" smtClean="0"/>
              <a:pPr/>
              <a:t>55</a:t>
            </a:fld>
            <a:endParaRPr lang="en-GB"/>
          </a:p>
        </p:txBody>
      </p:sp>
      <p:sp>
        <p:nvSpPr>
          <p:cNvPr id="49154" name="Footer Placeholder 3"/>
          <p:cNvSpPr>
            <a:spLocks noGrp="1"/>
          </p:cNvSpPr>
          <p:nvPr>
            <p:ph type="ftr" sz="quarter" idx="12"/>
          </p:nvPr>
        </p:nvSpPr>
        <p:spPr>
          <a:noFill/>
        </p:spPr>
        <p:txBody>
          <a:bodyPr/>
          <a:lstStyle/>
          <a:p>
            <a:r>
              <a:rPr lang="en-GB" smtClean="0"/>
              <a:t>CH2021 postgraduate</a:t>
            </a:r>
            <a:endParaRPr lang="en-GB"/>
          </a:p>
        </p:txBody>
      </p:sp>
      <p:sp>
        <p:nvSpPr>
          <p:cNvPr id="49157" name="Text Box 3"/>
          <p:cNvSpPr txBox="1">
            <a:spLocks noChangeArrowheads="1"/>
          </p:cNvSpPr>
          <p:nvPr/>
        </p:nvSpPr>
        <p:spPr bwMode="auto">
          <a:xfrm>
            <a:off x="5076825" y="1557338"/>
            <a:ext cx="3606800" cy="4359275"/>
          </a:xfrm>
          <a:prstGeom prst="rect">
            <a:avLst/>
          </a:prstGeom>
          <a:noFill/>
          <a:ln w="9525">
            <a:noFill/>
            <a:miter lim="800000"/>
            <a:headEnd/>
            <a:tailEnd/>
          </a:ln>
        </p:spPr>
        <p:txBody>
          <a:bodyPr>
            <a:spAutoFit/>
          </a:bodyPr>
          <a:lstStyle/>
          <a:p>
            <a:pPr>
              <a:spcBef>
                <a:spcPct val="50000"/>
              </a:spcBef>
            </a:pPr>
            <a:r>
              <a:rPr lang="en-GB" sz="2000" b="1">
                <a:latin typeface="Arial" charset="0"/>
              </a:rPr>
              <a:t>Internal validity</a:t>
            </a:r>
          </a:p>
          <a:p>
            <a:pPr>
              <a:spcBef>
                <a:spcPct val="50000"/>
              </a:spcBef>
            </a:pPr>
            <a:r>
              <a:rPr lang="en-GB" sz="2000">
                <a:solidFill>
                  <a:srgbClr val="FFFF00"/>
                </a:solidFill>
                <a:latin typeface="Arial" charset="0"/>
              </a:rPr>
              <a:t>The extent to which the observed relationship reflects the actual relationship between the variables in a study.</a:t>
            </a:r>
          </a:p>
          <a:p>
            <a:pPr>
              <a:spcBef>
                <a:spcPct val="50000"/>
              </a:spcBef>
            </a:pPr>
            <a:endParaRPr lang="en-GB" sz="2000" b="1">
              <a:latin typeface="Arial" charset="0"/>
            </a:endParaRPr>
          </a:p>
          <a:p>
            <a:pPr>
              <a:spcBef>
                <a:spcPct val="50000"/>
              </a:spcBef>
            </a:pPr>
            <a:r>
              <a:rPr lang="en-GB" sz="2000" b="1">
                <a:latin typeface="Arial" charset="0"/>
              </a:rPr>
              <a:t>External validity</a:t>
            </a:r>
          </a:p>
          <a:p>
            <a:pPr>
              <a:spcBef>
                <a:spcPct val="50000"/>
              </a:spcBef>
            </a:pPr>
            <a:r>
              <a:rPr lang="en-GB" sz="2000">
                <a:solidFill>
                  <a:srgbClr val="FFFF00"/>
                </a:solidFill>
                <a:latin typeface="Arial" charset="0"/>
              </a:rPr>
              <a:t>The extent to which the results generalise to other participants and other situations</a:t>
            </a:r>
          </a:p>
        </p:txBody>
      </p:sp>
      <p:pic>
        <p:nvPicPr>
          <p:cNvPr id="49158" name="Picture 5" descr="wwe0125l"/>
          <p:cNvPicPr>
            <a:picLocks noChangeAspect="1" noChangeArrowheads="1"/>
          </p:cNvPicPr>
          <p:nvPr/>
        </p:nvPicPr>
        <p:blipFill>
          <a:blip r:embed="rId3" cstate="print"/>
          <a:srcRect/>
          <a:stretch>
            <a:fillRect/>
          </a:stretch>
        </p:blipFill>
        <p:spPr bwMode="auto">
          <a:xfrm>
            <a:off x="395536" y="2573933"/>
            <a:ext cx="4313459" cy="3342680"/>
          </a:xfrm>
          <a:prstGeom prst="rect">
            <a:avLst/>
          </a:prstGeom>
          <a:noFill/>
          <a:ln w="9525">
            <a:noFill/>
            <a:miter lim="800000"/>
            <a:headEnd/>
            <a:tailEnd/>
          </a:ln>
        </p:spPr>
      </p:pic>
      <p:sp>
        <p:nvSpPr>
          <p:cNvPr id="49159" name="Text Box 6"/>
          <p:cNvSpPr txBox="1">
            <a:spLocks noChangeArrowheads="1"/>
          </p:cNvSpPr>
          <p:nvPr/>
        </p:nvSpPr>
        <p:spPr bwMode="auto">
          <a:xfrm>
            <a:off x="395536" y="1268100"/>
            <a:ext cx="3457575" cy="1328737"/>
          </a:xfrm>
          <a:prstGeom prst="rect">
            <a:avLst/>
          </a:prstGeom>
          <a:noFill/>
          <a:ln w="12700">
            <a:noFill/>
            <a:miter lim="800000"/>
            <a:headEnd/>
            <a:tailEnd/>
          </a:ln>
        </p:spPr>
        <p:txBody>
          <a:bodyPr>
            <a:spAutoFit/>
          </a:bodyPr>
          <a:lstStyle/>
          <a:p>
            <a:pPr>
              <a:spcBef>
                <a:spcPct val="50000"/>
              </a:spcBef>
            </a:pPr>
            <a:r>
              <a:rPr lang="en-GB" sz="1800">
                <a:solidFill>
                  <a:srgbClr val="FFFF00"/>
                </a:solidFill>
              </a:rPr>
              <a:t>The measuring device must measure what it’s supposed to measure.</a:t>
            </a:r>
          </a:p>
          <a:p>
            <a:pPr>
              <a:spcBef>
                <a:spcPct val="50000"/>
              </a:spcBef>
            </a:pPr>
            <a:endParaRPr lang="en-GB" sz="18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a:t>
            </a:r>
            <a:endParaRPr lang="en-GB" dirty="0"/>
          </a:p>
        </p:txBody>
      </p:sp>
      <p:sp>
        <p:nvSpPr>
          <p:cNvPr id="3" name="Slide Number Placeholder 2"/>
          <p:cNvSpPr>
            <a:spLocks noGrp="1"/>
          </p:cNvSpPr>
          <p:nvPr>
            <p:ph type="sldNum" sz="quarter" idx="11"/>
          </p:nvPr>
        </p:nvSpPr>
        <p:spPr/>
        <p:txBody>
          <a:bodyPr/>
          <a:lstStyle/>
          <a:p>
            <a:pPr>
              <a:defRPr/>
            </a:pPr>
            <a:fld id="{31477FB8-1EE2-4CBD-B6CC-361C48763236}" type="slidenum">
              <a:rPr lang="en-GB" smtClean="0"/>
              <a:pPr>
                <a:defRPr/>
              </a:pPr>
              <a:t>56</a:t>
            </a:fld>
            <a:endParaRPr lang="en-GB"/>
          </a:p>
        </p:txBody>
      </p:sp>
      <p:sp>
        <p:nvSpPr>
          <p:cNvPr id="4" name="Footer Placeholder 3"/>
          <p:cNvSpPr>
            <a:spLocks noGrp="1"/>
          </p:cNvSpPr>
          <p:nvPr>
            <p:ph type="ftr" sz="quarter" idx="12"/>
          </p:nvPr>
        </p:nvSpPr>
        <p:spPr/>
        <p:txBody>
          <a:bodyPr/>
          <a:lstStyle/>
          <a:p>
            <a:pPr>
              <a:defRPr/>
            </a:pPr>
            <a:r>
              <a:rPr lang="en-GB" smtClean="0"/>
              <a:t>CH2021 postgraduate</a:t>
            </a:r>
            <a:endParaRPr lang="en-GB"/>
          </a:p>
        </p:txBody>
      </p:sp>
      <p:pic>
        <p:nvPicPr>
          <p:cNvPr id="5" name="Picture 4"/>
          <p:cNvPicPr>
            <a:picLocks noChangeAspect="1"/>
          </p:cNvPicPr>
          <p:nvPr/>
        </p:nvPicPr>
        <p:blipFill>
          <a:blip r:embed="rId2"/>
          <a:stretch>
            <a:fillRect/>
          </a:stretch>
        </p:blipFill>
        <p:spPr>
          <a:xfrm>
            <a:off x="150333" y="3110254"/>
            <a:ext cx="8843334" cy="3297115"/>
          </a:xfrm>
          <a:prstGeom prst="rect">
            <a:avLst/>
          </a:prstGeom>
        </p:spPr>
      </p:pic>
      <p:pic>
        <p:nvPicPr>
          <p:cNvPr id="6" name="Picture 5"/>
          <p:cNvPicPr>
            <a:picLocks noChangeAspect="1"/>
          </p:cNvPicPr>
          <p:nvPr/>
        </p:nvPicPr>
        <p:blipFill>
          <a:blip r:embed="rId3"/>
          <a:stretch>
            <a:fillRect/>
          </a:stretch>
        </p:blipFill>
        <p:spPr>
          <a:xfrm>
            <a:off x="5756031" y="0"/>
            <a:ext cx="3387969" cy="2256440"/>
          </a:xfrm>
          <a:prstGeom prst="rect">
            <a:avLst/>
          </a:prstGeom>
        </p:spPr>
      </p:pic>
    </p:spTree>
    <p:extLst>
      <p:ext uri="{BB962C8B-B14F-4D97-AF65-F5344CB8AC3E}">
        <p14:creationId xmlns:p14="http://schemas.microsoft.com/office/powerpoint/2010/main" val="227634741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1371600" y="476250"/>
            <a:ext cx="7772400" cy="1371600"/>
          </a:xfrm>
        </p:spPr>
        <p:txBody>
          <a:bodyPr lIns="90488" tIns="44450" rIns="90488" bIns="44450" anchor="ctr">
            <a:normAutofit fontScale="90000"/>
          </a:bodyPr>
          <a:lstStyle/>
          <a:p>
            <a:pPr eaLnBrk="1" hangingPunct="1"/>
            <a:r>
              <a:rPr lang="en-GB" sz="3200" b="1"/>
              <a:t>Don’t Reinvent the Wheel</a:t>
            </a:r>
            <a:br>
              <a:rPr lang="en-GB" sz="3200" b="1"/>
            </a:br>
            <a:r>
              <a:rPr lang="en-GB" sz="3200" b="1"/>
              <a:t/>
            </a:r>
            <a:br>
              <a:rPr lang="en-GB" sz="3200" b="1"/>
            </a:br>
            <a:r>
              <a:rPr lang="en-GB" sz="3200" b="1"/>
              <a:t>The importance of topic choice in Postgraduate research projects</a:t>
            </a:r>
          </a:p>
        </p:txBody>
      </p:sp>
      <p:sp>
        <p:nvSpPr>
          <p:cNvPr id="11267" name="Rectangle 3"/>
          <p:cNvSpPr>
            <a:spLocks noGrp="1" noChangeArrowheads="1"/>
          </p:cNvSpPr>
          <p:nvPr>
            <p:ph type="subTitle" idx="1"/>
          </p:nvPr>
        </p:nvSpPr>
        <p:spPr>
          <a:xfrm>
            <a:off x="4283968" y="2565400"/>
            <a:ext cx="4752082" cy="2560515"/>
          </a:xfrm>
        </p:spPr>
        <p:txBody>
          <a:bodyPr lIns="90488" tIns="44450" rIns="90488" bIns="44450">
            <a:normAutofit fontScale="92500" lnSpcReduction="20000"/>
          </a:bodyPr>
          <a:lstStyle/>
          <a:p>
            <a:pPr marL="342900" indent="-342900" algn="l" eaLnBrk="1" hangingPunct="1">
              <a:buFont typeface="Wingdings" pitchFamily="2" charset="2"/>
              <a:buChar char="¡"/>
            </a:pPr>
            <a:r>
              <a:rPr lang="en-GB" sz="2100" b="1" dirty="0"/>
              <a:t>Introduction</a:t>
            </a:r>
          </a:p>
          <a:p>
            <a:pPr marL="342900" indent="-342900" algn="l" eaLnBrk="1" hangingPunct="1">
              <a:buFont typeface="Wingdings" pitchFamily="2" charset="2"/>
              <a:buChar char="¡"/>
            </a:pPr>
            <a:r>
              <a:rPr lang="en-GB" sz="2100" b="1" dirty="0"/>
              <a:t>Originality - ‘Crave to be original</a:t>
            </a:r>
          </a:p>
          <a:p>
            <a:pPr marL="342900" indent="-342900" algn="l" eaLnBrk="1" hangingPunct="1">
              <a:buFont typeface="Wingdings" pitchFamily="2" charset="2"/>
              <a:buChar char="¡"/>
            </a:pPr>
            <a:r>
              <a:rPr lang="en-GB" sz="2100" b="1" dirty="0"/>
              <a:t>Definition:</a:t>
            </a:r>
          </a:p>
          <a:p>
            <a:pPr marL="342900" indent="-342900" algn="l" eaLnBrk="1" hangingPunct="1"/>
            <a:r>
              <a:rPr lang="en-GB" sz="2100" b="1" dirty="0"/>
              <a:t>	</a:t>
            </a:r>
            <a:r>
              <a:rPr lang="en-GB" sz="2100" b="1" dirty="0">
                <a:solidFill>
                  <a:srgbClr val="FFFF00"/>
                </a:solidFill>
              </a:rPr>
              <a:t>“not derived, copied, imitated or translated from anything else . . . novel, creative, independent in invention”  </a:t>
            </a:r>
            <a:r>
              <a:rPr lang="en-GB" sz="2100" b="1" dirty="0"/>
              <a:t>(Chambers Dictionary, </a:t>
            </a:r>
            <a:r>
              <a:rPr lang="en-GB" sz="2100" b="1" dirty="0" smtClean="0"/>
              <a:t>2020: </a:t>
            </a:r>
            <a:r>
              <a:rPr lang="en-GB" sz="2100" b="1" dirty="0" smtClean="0"/>
              <a:t>347)</a:t>
            </a:r>
            <a:endParaRPr lang="en-GB" sz="2100" b="1" dirty="0"/>
          </a:p>
          <a:p>
            <a:pPr marL="342900" indent="-342900" eaLnBrk="1" hangingPunct="1"/>
            <a:r>
              <a:rPr lang="en-GB" sz="2100" b="1" i="1" dirty="0">
                <a:solidFill>
                  <a:srgbClr val="FFFF00"/>
                </a:solidFill>
              </a:rPr>
              <a:t>	</a:t>
            </a:r>
            <a:endParaRPr lang="en-GB" sz="2100" b="1" i="1" dirty="0"/>
          </a:p>
        </p:txBody>
      </p:sp>
      <p:sp>
        <p:nvSpPr>
          <p:cNvPr id="5222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52227" name="Rectangle 10"/>
          <p:cNvSpPr>
            <a:spLocks noGrp="1" noChangeArrowheads="1"/>
          </p:cNvSpPr>
          <p:nvPr>
            <p:ph type="sldNum" sz="quarter" idx="12"/>
          </p:nvPr>
        </p:nvSpPr>
        <p:spPr>
          <a:noFill/>
        </p:spPr>
        <p:txBody>
          <a:bodyPr/>
          <a:lstStyle/>
          <a:p>
            <a:fld id="{ABCE802F-5215-48A2-8B92-001AA9E9DA32}" type="slidenum">
              <a:rPr lang="en-GB" smtClean="0"/>
              <a:pPr/>
              <a:t>57</a:t>
            </a:fld>
            <a:endParaRPr lang="en-GB"/>
          </a:p>
        </p:txBody>
      </p:sp>
      <p:pic>
        <p:nvPicPr>
          <p:cNvPr id="52231"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a:ln w="9525">
            <a:noFill/>
            <a:miter lim="800000"/>
            <a:headEnd/>
            <a:tailEnd/>
          </a:ln>
        </p:spPr>
      </p:pic>
      <p:sp>
        <p:nvSpPr>
          <p:cNvPr id="52232" name="Rectangle 7"/>
          <p:cNvSpPr>
            <a:spLocks noChangeArrowheads="1"/>
          </p:cNvSpPr>
          <p:nvPr/>
        </p:nvSpPr>
        <p:spPr bwMode="auto">
          <a:xfrm>
            <a:off x="1403350" y="2133600"/>
            <a:ext cx="4932363" cy="366713"/>
          </a:xfrm>
          <a:prstGeom prst="rect">
            <a:avLst/>
          </a:prstGeom>
          <a:noFill/>
          <a:ln w="12700">
            <a:noFill/>
            <a:miter lim="800000"/>
            <a:headEnd/>
            <a:tailEnd/>
          </a:ln>
        </p:spPr>
        <p:txBody>
          <a:bodyPr wrap="none">
            <a:spAutoFit/>
          </a:bodyPr>
          <a:lstStyle/>
          <a:p>
            <a:pPr>
              <a:spcBef>
                <a:spcPct val="20000"/>
              </a:spcBef>
              <a:buClr>
                <a:schemeClr val="tx2"/>
              </a:buClr>
              <a:buSzPct val="70000"/>
              <a:buFont typeface="Wingdings" pitchFamily="2" charset="2"/>
              <a:buNone/>
            </a:pPr>
            <a:r>
              <a:rPr lang="en-GB" sz="1800" b="1" i="1">
                <a:solidFill>
                  <a:srgbClr val="FFFF00"/>
                </a:solidFill>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type="title"/>
          </p:nvPr>
        </p:nvSpPr>
        <p:spPr/>
        <p:txBody>
          <a:bodyPr lIns="90488" tIns="44450" rIns="90488" bIns="44450" anchor="ctr"/>
          <a:lstStyle/>
          <a:p>
            <a:pPr eaLnBrk="1" hangingPunct="1"/>
            <a:r>
              <a:rPr lang="en-GB" sz="2800" b="1"/>
              <a:t>A grasp of how research is done</a:t>
            </a:r>
          </a:p>
        </p:txBody>
      </p:sp>
      <p:sp>
        <p:nvSpPr>
          <p:cNvPr id="12290" name="Rectangle 2"/>
          <p:cNvSpPr>
            <a:spLocks noGrp="1" noChangeArrowheads="1"/>
          </p:cNvSpPr>
          <p:nvPr>
            <p:ph idx="1"/>
          </p:nvPr>
        </p:nvSpPr>
        <p:spPr/>
        <p:txBody>
          <a:bodyPr lIns="90488" tIns="44450" rIns="90488" bIns="44450"/>
          <a:lstStyle/>
          <a:p>
            <a:pPr eaLnBrk="1" hangingPunct="1"/>
            <a:r>
              <a:rPr lang="en-GB" sz="2500" dirty="0"/>
              <a:t>Imaginative</a:t>
            </a:r>
          </a:p>
          <a:p>
            <a:pPr eaLnBrk="1" hangingPunct="1"/>
            <a:r>
              <a:rPr lang="en-GB" sz="2500" dirty="0">
                <a:solidFill>
                  <a:srgbClr val="FFFF00"/>
                </a:solidFill>
              </a:rPr>
              <a:t>Underestimate / overestimate</a:t>
            </a:r>
          </a:p>
          <a:p>
            <a:pPr eaLnBrk="1" hangingPunct="1"/>
            <a:r>
              <a:rPr lang="en-GB" sz="2500" dirty="0"/>
              <a:t>‘workmanlike’</a:t>
            </a:r>
          </a:p>
          <a:p>
            <a:pPr eaLnBrk="1" hangingPunct="1"/>
            <a:r>
              <a:rPr lang="en-GB" sz="2500" dirty="0">
                <a:solidFill>
                  <a:srgbClr val="FFFF00"/>
                </a:solidFill>
              </a:rPr>
              <a:t>‘Genius is 1% inspiration and 99% perspiration’ Henry Ford</a:t>
            </a:r>
          </a:p>
          <a:p>
            <a:pPr eaLnBrk="1" hangingPunct="1"/>
            <a:r>
              <a:rPr lang="en-GB" sz="2500" dirty="0"/>
              <a:t>Demonstrate: understanding of the wider academic debate within your ‘field’ and contribute to that ‘field’</a:t>
            </a:r>
          </a:p>
          <a:p>
            <a:pPr eaLnBrk="1" hangingPunct="1"/>
            <a:r>
              <a:rPr lang="en-GB" sz="2500" dirty="0">
                <a:solidFill>
                  <a:srgbClr val="FFFF00"/>
                </a:solidFill>
              </a:rPr>
              <a:t>Apprenticeship</a:t>
            </a:r>
          </a:p>
        </p:txBody>
      </p:sp>
      <p:sp>
        <p:nvSpPr>
          <p:cNvPr id="53250" name="Footer Placeholder 4"/>
          <p:cNvSpPr>
            <a:spLocks noGrp="1"/>
          </p:cNvSpPr>
          <p:nvPr>
            <p:ph type="ftr" sz="quarter" idx="11"/>
          </p:nvPr>
        </p:nvSpPr>
        <p:spPr>
          <a:noFill/>
        </p:spPr>
        <p:txBody>
          <a:bodyPr/>
          <a:lstStyle/>
          <a:p>
            <a:r>
              <a:rPr lang="en-GB" smtClean="0"/>
              <a:t>CH2021 postgraduate</a:t>
            </a:r>
            <a:endParaRPr lang="en-GB"/>
          </a:p>
        </p:txBody>
      </p:sp>
      <p:sp>
        <p:nvSpPr>
          <p:cNvPr id="53251" name="Slide Number Placeholder 5"/>
          <p:cNvSpPr>
            <a:spLocks noGrp="1"/>
          </p:cNvSpPr>
          <p:nvPr>
            <p:ph type="sldNum" sz="quarter" idx="12"/>
          </p:nvPr>
        </p:nvSpPr>
        <p:spPr>
          <a:noFill/>
        </p:spPr>
        <p:txBody>
          <a:bodyPr/>
          <a:lstStyle/>
          <a:p>
            <a:fld id="{6A7C756A-638D-4F54-9FB2-F8F7F26DC62D}" type="slidenum">
              <a:rPr lang="en-GB" smtClean="0"/>
              <a:pPr/>
              <a:t>58</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xEl>
                                              <p:pRg st="0" end="0"/>
                                            </p:txEl>
                                          </p:spTgt>
                                        </p:tgtEl>
                                        <p:attrNameLst>
                                          <p:attrName>style.visibility</p:attrName>
                                        </p:attrNameLst>
                                      </p:cBhvr>
                                      <p:to>
                                        <p:strVal val="visible"/>
                                      </p:to>
                                    </p:set>
                                    <p:animEffect transition="in" filter="fade">
                                      <p:cBhvr>
                                        <p:cTn id="10" dur="2000"/>
                                        <p:tgtEl>
                                          <p:spTgt spid="12290">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290">
                                            <p:txEl>
                                              <p:pRg st="1" end="1"/>
                                            </p:txEl>
                                          </p:spTgt>
                                        </p:tgtEl>
                                        <p:attrNameLst>
                                          <p:attrName>style.visibility</p:attrName>
                                        </p:attrNameLst>
                                      </p:cBhvr>
                                      <p:to>
                                        <p:strVal val="visible"/>
                                      </p:to>
                                    </p:set>
                                    <p:animEffect transition="in" filter="fade">
                                      <p:cBhvr>
                                        <p:cTn id="15" dur="2000"/>
                                        <p:tgtEl>
                                          <p:spTgt spid="12290">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290">
                                            <p:txEl>
                                              <p:pRg st="2" end="2"/>
                                            </p:txEl>
                                          </p:spTgt>
                                        </p:tgtEl>
                                        <p:attrNameLst>
                                          <p:attrName>style.visibility</p:attrName>
                                        </p:attrNameLst>
                                      </p:cBhvr>
                                      <p:to>
                                        <p:strVal val="visible"/>
                                      </p:to>
                                    </p:set>
                                    <p:animEffect transition="in" filter="fade">
                                      <p:cBhvr>
                                        <p:cTn id="20" dur="2000"/>
                                        <p:tgtEl>
                                          <p:spTgt spid="12290">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290">
                                            <p:txEl>
                                              <p:pRg st="3" end="3"/>
                                            </p:txEl>
                                          </p:spTgt>
                                        </p:tgtEl>
                                        <p:attrNameLst>
                                          <p:attrName>style.visibility</p:attrName>
                                        </p:attrNameLst>
                                      </p:cBhvr>
                                      <p:to>
                                        <p:strVal val="visible"/>
                                      </p:to>
                                    </p:set>
                                    <p:animEffect transition="in" filter="fade">
                                      <p:cBhvr>
                                        <p:cTn id="25" dur="2000"/>
                                        <p:tgtEl>
                                          <p:spTgt spid="12290">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290">
                                            <p:txEl>
                                              <p:pRg st="4" end="4"/>
                                            </p:txEl>
                                          </p:spTgt>
                                        </p:tgtEl>
                                        <p:attrNameLst>
                                          <p:attrName>style.visibility</p:attrName>
                                        </p:attrNameLst>
                                      </p:cBhvr>
                                      <p:to>
                                        <p:strVal val="visible"/>
                                      </p:to>
                                    </p:set>
                                    <p:animEffect transition="in" filter="fade">
                                      <p:cBhvr>
                                        <p:cTn id="30" dur="2000"/>
                                        <p:tgtEl>
                                          <p:spTgt spid="12290">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2290">
                                            <p:txEl>
                                              <p:pRg st="5" end="5"/>
                                            </p:txEl>
                                          </p:spTgt>
                                        </p:tgtEl>
                                        <p:attrNameLst>
                                          <p:attrName>style.visibility</p:attrName>
                                        </p:attrNameLst>
                                      </p:cBhvr>
                                      <p:to>
                                        <p:strVal val="visible"/>
                                      </p:to>
                                    </p:set>
                                    <p:animEffect transition="in" filter="fade">
                                      <p:cBhvr>
                                        <p:cTn id="35" dur="2000"/>
                                        <p:tgtEl>
                                          <p:spTgt spid="12290">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12290">
                                            <p:txEl>
                                              <p:pRg st="0" end="0"/>
                                            </p:txEl>
                                          </p:spTgt>
                                        </p:tgtEl>
                                        <p:attrNameLst>
                                          <p:attrName>style.visibility</p:attrName>
                                        </p:attrNameLst>
                                      </p:cBhvr>
                                      <p:to>
                                        <p:strVal val="visible"/>
                                      </p:to>
                                    </p:set>
                                    <p:animEffect transition="in" filter="fade">
                                      <p:cBhvr>
                                        <p:cTn id="40" dur="500"/>
                                        <p:tgtEl>
                                          <p:spTgt spid="12290">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12290">
                                            <p:txEl>
                                              <p:pRg st="1" end="1"/>
                                            </p:txEl>
                                          </p:spTgt>
                                        </p:tgtEl>
                                        <p:attrNameLst>
                                          <p:attrName>style.visibility</p:attrName>
                                        </p:attrNameLst>
                                      </p:cBhvr>
                                      <p:to>
                                        <p:strVal val="visible"/>
                                      </p:to>
                                    </p:set>
                                    <p:animEffect transition="in" filter="fade">
                                      <p:cBhvr>
                                        <p:cTn id="45" dur="500"/>
                                        <p:tgtEl>
                                          <p:spTgt spid="12290">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1" nodeType="clickEffect">
                                  <p:stCondLst>
                                    <p:cond delay="0"/>
                                  </p:stCondLst>
                                  <p:childTnLst>
                                    <p:set>
                                      <p:cBhvr>
                                        <p:cTn id="49" dur="1" fill="hold">
                                          <p:stCondLst>
                                            <p:cond delay="0"/>
                                          </p:stCondLst>
                                        </p:cTn>
                                        <p:tgtEl>
                                          <p:spTgt spid="12290">
                                            <p:txEl>
                                              <p:pRg st="2" end="2"/>
                                            </p:txEl>
                                          </p:spTgt>
                                        </p:tgtEl>
                                        <p:attrNameLst>
                                          <p:attrName>style.visibility</p:attrName>
                                        </p:attrNameLst>
                                      </p:cBhvr>
                                      <p:to>
                                        <p:strVal val="visible"/>
                                      </p:to>
                                    </p:set>
                                    <p:animEffect transition="in" filter="fade">
                                      <p:cBhvr>
                                        <p:cTn id="50" dur="500"/>
                                        <p:tgtEl>
                                          <p:spTgt spid="12290">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1" nodeType="clickEffect">
                                  <p:stCondLst>
                                    <p:cond delay="0"/>
                                  </p:stCondLst>
                                  <p:childTnLst>
                                    <p:set>
                                      <p:cBhvr>
                                        <p:cTn id="54" dur="1" fill="hold">
                                          <p:stCondLst>
                                            <p:cond delay="0"/>
                                          </p:stCondLst>
                                        </p:cTn>
                                        <p:tgtEl>
                                          <p:spTgt spid="12290">
                                            <p:txEl>
                                              <p:pRg st="3" end="3"/>
                                            </p:txEl>
                                          </p:spTgt>
                                        </p:tgtEl>
                                        <p:attrNameLst>
                                          <p:attrName>style.visibility</p:attrName>
                                        </p:attrNameLst>
                                      </p:cBhvr>
                                      <p:to>
                                        <p:strVal val="visible"/>
                                      </p:to>
                                    </p:set>
                                    <p:animEffect transition="in" filter="fade">
                                      <p:cBhvr>
                                        <p:cTn id="55" dur="500"/>
                                        <p:tgtEl>
                                          <p:spTgt spid="12290">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1" nodeType="clickEffect">
                                  <p:stCondLst>
                                    <p:cond delay="0"/>
                                  </p:stCondLst>
                                  <p:childTnLst>
                                    <p:set>
                                      <p:cBhvr>
                                        <p:cTn id="59" dur="1" fill="hold">
                                          <p:stCondLst>
                                            <p:cond delay="0"/>
                                          </p:stCondLst>
                                        </p:cTn>
                                        <p:tgtEl>
                                          <p:spTgt spid="12290">
                                            <p:txEl>
                                              <p:pRg st="4" end="4"/>
                                            </p:txEl>
                                          </p:spTgt>
                                        </p:tgtEl>
                                        <p:attrNameLst>
                                          <p:attrName>style.visibility</p:attrName>
                                        </p:attrNameLst>
                                      </p:cBhvr>
                                      <p:to>
                                        <p:strVal val="visible"/>
                                      </p:to>
                                    </p:set>
                                    <p:animEffect transition="in" filter="fade">
                                      <p:cBhvr>
                                        <p:cTn id="60" dur="500"/>
                                        <p:tgtEl>
                                          <p:spTgt spid="12290">
                                            <p:txEl>
                                              <p:pRg st="4" end="4"/>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1" nodeType="clickEffect">
                                  <p:stCondLst>
                                    <p:cond delay="0"/>
                                  </p:stCondLst>
                                  <p:childTnLst>
                                    <p:set>
                                      <p:cBhvr>
                                        <p:cTn id="64" dur="1" fill="hold">
                                          <p:stCondLst>
                                            <p:cond delay="0"/>
                                          </p:stCondLst>
                                        </p:cTn>
                                        <p:tgtEl>
                                          <p:spTgt spid="12290">
                                            <p:txEl>
                                              <p:pRg st="5" end="5"/>
                                            </p:txEl>
                                          </p:spTgt>
                                        </p:tgtEl>
                                        <p:attrNameLst>
                                          <p:attrName>style.visibility</p:attrName>
                                        </p:attrNameLst>
                                      </p:cBhvr>
                                      <p:to>
                                        <p:strVal val="visible"/>
                                      </p:to>
                                    </p:set>
                                    <p:animEffect transition="in" filter="fade">
                                      <p:cBhvr>
                                        <p:cTn id="65" dur="500"/>
                                        <p:tgtEl>
                                          <p:spTgt spid="12290">
                                            <p:txEl>
                                              <p:pRg st="5" end="5"/>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2" nodeType="clickEffect">
                                  <p:stCondLst>
                                    <p:cond delay="0"/>
                                  </p:stCondLst>
                                  <p:childTnLst>
                                    <p:set>
                                      <p:cBhvr>
                                        <p:cTn id="69" dur="1" fill="hold">
                                          <p:stCondLst>
                                            <p:cond delay="0"/>
                                          </p:stCondLst>
                                        </p:cTn>
                                        <p:tgtEl>
                                          <p:spTgt spid="12290">
                                            <p:txEl>
                                              <p:pRg st="0" end="0"/>
                                            </p:txEl>
                                          </p:spTgt>
                                        </p:tgtEl>
                                        <p:attrNameLst>
                                          <p:attrName>style.visibility</p:attrName>
                                        </p:attrNameLst>
                                      </p:cBhvr>
                                      <p:to>
                                        <p:strVal val="visible"/>
                                      </p:to>
                                    </p:set>
                                    <p:animEffect transition="in" filter="circle(in)">
                                      <p:cBhvr>
                                        <p:cTn id="70" dur="2000"/>
                                        <p:tgtEl>
                                          <p:spTgt spid="12290">
                                            <p:txEl>
                                              <p:pRg st="0" end="0"/>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2" nodeType="clickEffect">
                                  <p:stCondLst>
                                    <p:cond delay="0"/>
                                  </p:stCondLst>
                                  <p:childTnLst>
                                    <p:set>
                                      <p:cBhvr>
                                        <p:cTn id="74" dur="1" fill="hold">
                                          <p:stCondLst>
                                            <p:cond delay="0"/>
                                          </p:stCondLst>
                                        </p:cTn>
                                        <p:tgtEl>
                                          <p:spTgt spid="12290">
                                            <p:txEl>
                                              <p:pRg st="1" end="1"/>
                                            </p:txEl>
                                          </p:spTgt>
                                        </p:tgtEl>
                                        <p:attrNameLst>
                                          <p:attrName>style.visibility</p:attrName>
                                        </p:attrNameLst>
                                      </p:cBhvr>
                                      <p:to>
                                        <p:strVal val="visible"/>
                                      </p:to>
                                    </p:set>
                                    <p:animEffect transition="in" filter="circle(in)">
                                      <p:cBhvr>
                                        <p:cTn id="75" dur="2000"/>
                                        <p:tgtEl>
                                          <p:spTgt spid="12290">
                                            <p:txEl>
                                              <p:pRg st="1" end="1"/>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6" presetClass="entr" presetSubtype="16" fill="hold" grpId="2" nodeType="clickEffect">
                                  <p:stCondLst>
                                    <p:cond delay="0"/>
                                  </p:stCondLst>
                                  <p:childTnLst>
                                    <p:set>
                                      <p:cBhvr>
                                        <p:cTn id="79" dur="1" fill="hold">
                                          <p:stCondLst>
                                            <p:cond delay="0"/>
                                          </p:stCondLst>
                                        </p:cTn>
                                        <p:tgtEl>
                                          <p:spTgt spid="12290">
                                            <p:txEl>
                                              <p:pRg st="2" end="2"/>
                                            </p:txEl>
                                          </p:spTgt>
                                        </p:tgtEl>
                                        <p:attrNameLst>
                                          <p:attrName>style.visibility</p:attrName>
                                        </p:attrNameLst>
                                      </p:cBhvr>
                                      <p:to>
                                        <p:strVal val="visible"/>
                                      </p:to>
                                    </p:set>
                                    <p:animEffect transition="in" filter="circle(in)">
                                      <p:cBhvr>
                                        <p:cTn id="80" dur="2000"/>
                                        <p:tgtEl>
                                          <p:spTgt spid="12290">
                                            <p:txEl>
                                              <p:pRg st="2" end="2"/>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6" presetClass="entr" presetSubtype="16" fill="hold" grpId="2" nodeType="clickEffect">
                                  <p:stCondLst>
                                    <p:cond delay="0"/>
                                  </p:stCondLst>
                                  <p:childTnLst>
                                    <p:set>
                                      <p:cBhvr>
                                        <p:cTn id="84" dur="1" fill="hold">
                                          <p:stCondLst>
                                            <p:cond delay="0"/>
                                          </p:stCondLst>
                                        </p:cTn>
                                        <p:tgtEl>
                                          <p:spTgt spid="12290">
                                            <p:txEl>
                                              <p:pRg st="3" end="3"/>
                                            </p:txEl>
                                          </p:spTgt>
                                        </p:tgtEl>
                                        <p:attrNameLst>
                                          <p:attrName>style.visibility</p:attrName>
                                        </p:attrNameLst>
                                      </p:cBhvr>
                                      <p:to>
                                        <p:strVal val="visible"/>
                                      </p:to>
                                    </p:set>
                                    <p:animEffect transition="in" filter="circle(in)">
                                      <p:cBhvr>
                                        <p:cTn id="85" dur="2000"/>
                                        <p:tgtEl>
                                          <p:spTgt spid="12290">
                                            <p:txEl>
                                              <p:pRg st="3" end="3"/>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6" presetClass="entr" presetSubtype="16" fill="hold" grpId="2" nodeType="clickEffect">
                                  <p:stCondLst>
                                    <p:cond delay="0"/>
                                  </p:stCondLst>
                                  <p:childTnLst>
                                    <p:set>
                                      <p:cBhvr>
                                        <p:cTn id="89" dur="1" fill="hold">
                                          <p:stCondLst>
                                            <p:cond delay="0"/>
                                          </p:stCondLst>
                                        </p:cTn>
                                        <p:tgtEl>
                                          <p:spTgt spid="12290">
                                            <p:txEl>
                                              <p:pRg st="4" end="4"/>
                                            </p:txEl>
                                          </p:spTgt>
                                        </p:tgtEl>
                                        <p:attrNameLst>
                                          <p:attrName>style.visibility</p:attrName>
                                        </p:attrNameLst>
                                      </p:cBhvr>
                                      <p:to>
                                        <p:strVal val="visible"/>
                                      </p:to>
                                    </p:set>
                                    <p:animEffect transition="in" filter="circle(in)">
                                      <p:cBhvr>
                                        <p:cTn id="90" dur="2000"/>
                                        <p:tgtEl>
                                          <p:spTgt spid="12290">
                                            <p:txEl>
                                              <p:pRg st="4" end="4"/>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6" presetClass="entr" presetSubtype="16" fill="hold" grpId="2" nodeType="clickEffect">
                                  <p:stCondLst>
                                    <p:cond delay="0"/>
                                  </p:stCondLst>
                                  <p:childTnLst>
                                    <p:set>
                                      <p:cBhvr>
                                        <p:cTn id="94" dur="1" fill="hold">
                                          <p:stCondLst>
                                            <p:cond delay="0"/>
                                          </p:stCondLst>
                                        </p:cTn>
                                        <p:tgtEl>
                                          <p:spTgt spid="12290">
                                            <p:txEl>
                                              <p:pRg st="5" end="5"/>
                                            </p:txEl>
                                          </p:spTgt>
                                        </p:tgtEl>
                                        <p:attrNameLst>
                                          <p:attrName>style.visibility</p:attrName>
                                        </p:attrNameLst>
                                      </p:cBhvr>
                                      <p:to>
                                        <p:strVal val="visible"/>
                                      </p:to>
                                    </p:set>
                                    <p:animEffect transition="in" filter="circle(in)">
                                      <p:cBhvr>
                                        <p:cTn id="95" dur="2000"/>
                                        <p:tgtEl>
                                          <p:spTgt spid="1229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p:bldP spid="12290" grpId="0" build="p"/>
      <p:bldP spid="12290" grpId="1" build="p"/>
      <p:bldP spid="12290" grpId="2"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5993" y="439983"/>
            <a:ext cx="8001000" cy="1143000"/>
          </a:xfrm>
        </p:spPr>
        <p:txBody>
          <a:bodyPr lIns="90488" tIns="44450" rIns="90488" bIns="44450" anchor="ctr"/>
          <a:lstStyle/>
          <a:p>
            <a:pPr eaLnBrk="1" hangingPunct="1"/>
            <a:r>
              <a:rPr lang="en-GB" sz="2400" b="1" dirty="0"/>
              <a:t>Other considerations</a:t>
            </a:r>
          </a:p>
        </p:txBody>
      </p:sp>
      <p:sp>
        <p:nvSpPr>
          <p:cNvPr id="13315" name="Rectangle 3"/>
          <p:cNvSpPr>
            <a:spLocks noGrp="1" noChangeArrowheads="1"/>
          </p:cNvSpPr>
          <p:nvPr>
            <p:ph sz="half" idx="1"/>
          </p:nvPr>
        </p:nvSpPr>
        <p:spPr>
          <a:xfrm>
            <a:off x="350105" y="2489826"/>
            <a:ext cx="6669087" cy="4114800"/>
          </a:xfrm>
        </p:spPr>
        <p:txBody>
          <a:bodyPr lIns="90488" tIns="44450" rIns="90488" bIns="44450"/>
          <a:lstStyle/>
          <a:p>
            <a:pPr eaLnBrk="1" hangingPunct="1"/>
            <a:r>
              <a:rPr lang="en-GB" sz="2500" b="1" dirty="0"/>
              <a:t>Professional</a:t>
            </a:r>
          </a:p>
          <a:p>
            <a:pPr eaLnBrk="1" hangingPunct="1"/>
            <a:r>
              <a:rPr lang="en-GB" sz="2500" b="1" dirty="0"/>
              <a:t>Independent critical thought is vital</a:t>
            </a:r>
          </a:p>
          <a:p>
            <a:pPr lvl="1" eaLnBrk="1" hangingPunct="1"/>
            <a:r>
              <a:rPr lang="en-GB" sz="2100" dirty="0">
                <a:solidFill>
                  <a:srgbClr val="FFFF00"/>
                </a:solidFill>
              </a:rPr>
              <a:t>Developing a concept/method (need for a conceptual framework)</a:t>
            </a:r>
          </a:p>
          <a:p>
            <a:pPr lvl="1" eaLnBrk="1" hangingPunct="1"/>
            <a:r>
              <a:rPr lang="en-GB" sz="2100" dirty="0">
                <a:solidFill>
                  <a:srgbClr val="FFFF00"/>
                </a:solidFill>
              </a:rPr>
              <a:t>Think critically about your research</a:t>
            </a:r>
          </a:p>
          <a:p>
            <a:pPr lvl="1" eaLnBrk="1" hangingPunct="1"/>
            <a:r>
              <a:rPr lang="en-GB" sz="2100" dirty="0">
                <a:solidFill>
                  <a:srgbClr val="FFFF00"/>
                </a:solidFill>
              </a:rPr>
              <a:t>develop existing research</a:t>
            </a:r>
          </a:p>
          <a:p>
            <a:pPr eaLnBrk="1" hangingPunct="1"/>
            <a:r>
              <a:rPr lang="en-GB" sz="2500" b="1" dirty="0"/>
              <a:t>Does not require genius</a:t>
            </a:r>
          </a:p>
          <a:p>
            <a:pPr eaLnBrk="1" hangingPunct="1"/>
            <a:r>
              <a:rPr lang="en-GB" sz="2500" b="1" dirty="0"/>
              <a:t>RD1 &amp; Research Proposals</a:t>
            </a:r>
          </a:p>
        </p:txBody>
      </p:sp>
      <p:sp>
        <p:nvSpPr>
          <p:cNvPr id="54274" name="Footer Placeholder 5"/>
          <p:cNvSpPr>
            <a:spLocks noGrp="1"/>
          </p:cNvSpPr>
          <p:nvPr>
            <p:ph type="ftr" sz="quarter" idx="11"/>
          </p:nvPr>
        </p:nvSpPr>
        <p:spPr>
          <a:noFill/>
        </p:spPr>
        <p:txBody>
          <a:bodyPr/>
          <a:lstStyle/>
          <a:p>
            <a:r>
              <a:rPr lang="en-GB" smtClean="0"/>
              <a:t>CH2021 postgraduate</a:t>
            </a:r>
            <a:endParaRPr lang="en-GB"/>
          </a:p>
        </p:txBody>
      </p:sp>
      <p:sp>
        <p:nvSpPr>
          <p:cNvPr id="54275" name="Slide Number Placeholder 6"/>
          <p:cNvSpPr>
            <a:spLocks noGrp="1"/>
          </p:cNvSpPr>
          <p:nvPr>
            <p:ph type="sldNum" sz="quarter" idx="12"/>
          </p:nvPr>
        </p:nvSpPr>
        <p:spPr>
          <a:noFill/>
        </p:spPr>
        <p:txBody>
          <a:bodyPr/>
          <a:lstStyle/>
          <a:p>
            <a:fld id="{BF197769-D941-45D1-94FB-D0CA02751083}" type="slidenum">
              <a:rPr lang="en-GB" smtClean="0"/>
              <a:pPr/>
              <a:t>59</a:t>
            </a:fld>
            <a:endParaRPr lang="en-GB"/>
          </a:p>
        </p:txBody>
      </p:sp>
      <p:pic>
        <p:nvPicPr>
          <p:cNvPr id="2" name="Picture 1"/>
          <p:cNvPicPr>
            <a:picLocks noChangeAspect="1"/>
          </p:cNvPicPr>
          <p:nvPr/>
        </p:nvPicPr>
        <p:blipFill>
          <a:blip r:embed="rId3"/>
          <a:stretch>
            <a:fillRect/>
          </a:stretch>
        </p:blipFill>
        <p:spPr>
          <a:xfrm>
            <a:off x="5485024" y="109537"/>
            <a:ext cx="3513903" cy="2317139"/>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xEl>
                                              <p:pRg st="0" end="0"/>
                                            </p:txEl>
                                          </p:spTgt>
                                        </p:tgtEl>
                                        <p:attrNameLst>
                                          <p:attrName>style.visibility</p:attrName>
                                        </p:attrNameLst>
                                      </p:cBhvr>
                                      <p:to>
                                        <p:strVal val="visible"/>
                                      </p:to>
                                    </p:set>
                                    <p:animEffect transition="in" filter="fade">
                                      <p:cBhvr>
                                        <p:cTn id="10" dur="2000"/>
                                        <p:tgtEl>
                                          <p:spTgt spid="1331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315">
                                            <p:txEl>
                                              <p:pRg st="1" end="1"/>
                                            </p:txEl>
                                          </p:spTgt>
                                        </p:tgtEl>
                                        <p:attrNameLst>
                                          <p:attrName>style.visibility</p:attrName>
                                        </p:attrNameLst>
                                      </p:cBhvr>
                                      <p:to>
                                        <p:strVal val="visible"/>
                                      </p:to>
                                    </p:set>
                                    <p:animEffect transition="in" filter="fade">
                                      <p:cBhvr>
                                        <p:cTn id="15" dur="2000"/>
                                        <p:tgtEl>
                                          <p:spTgt spid="13315">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315">
                                            <p:txEl>
                                              <p:pRg st="2" end="2"/>
                                            </p:txEl>
                                          </p:spTgt>
                                        </p:tgtEl>
                                        <p:attrNameLst>
                                          <p:attrName>style.visibility</p:attrName>
                                        </p:attrNameLst>
                                      </p:cBhvr>
                                      <p:to>
                                        <p:strVal val="visible"/>
                                      </p:to>
                                    </p:set>
                                    <p:animEffect transition="in" filter="fade">
                                      <p:cBhvr>
                                        <p:cTn id="18" dur="2000"/>
                                        <p:tgtEl>
                                          <p:spTgt spid="13315">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3315">
                                            <p:txEl>
                                              <p:pRg st="3" end="3"/>
                                            </p:txEl>
                                          </p:spTgt>
                                        </p:tgtEl>
                                        <p:attrNameLst>
                                          <p:attrName>style.visibility</p:attrName>
                                        </p:attrNameLst>
                                      </p:cBhvr>
                                      <p:to>
                                        <p:strVal val="visible"/>
                                      </p:to>
                                    </p:set>
                                    <p:animEffect transition="in" filter="fade">
                                      <p:cBhvr>
                                        <p:cTn id="21" dur="2000"/>
                                        <p:tgtEl>
                                          <p:spTgt spid="13315">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315">
                                            <p:txEl>
                                              <p:pRg st="4" end="4"/>
                                            </p:txEl>
                                          </p:spTgt>
                                        </p:tgtEl>
                                        <p:attrNameLst>
                                          <p:attrName>style.visibility</p:attrName>
                                        </p:attrNameLst>
                                      </p:cBhvr>
                                      <p:to>
                                        <p:strVal val="visible"/>
                                      </p:to>
                                    </p:set>
                                    <p:animEffect transition="in" filter="fade">
                                      <p:cBhvr>
                                        <p:cTn id="24" dur="2000"/>
                                        <p:tgtEl>
                                          <p:spTgt spid="1331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3315">
                                            <p:txEl>
                                              <p:pRg st="5" end="5"/>
                                            </p:txEl>
                                          </p:spTgt>
                                        </p:tgtEl>
                                        <p:attrNameLst>
                                          <p:attrName>style.visibility</p:attrName>
                                        </p:attrNameLst>
                                      </p:cBhvr>
                                      <p:to>
                                        <p:strVal val="visible"/>
                                      </p:to>
                                    </p:set>
                                    <p:animEffect transition="in" filter="fade">
                                      <p:cBhvr>
                                        <p:cTn id="29" dur="2000"/>
                                        <p:tgtEl>
                                          <p:spTgt spid="13315">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3315">
                                            <p:txEl>
                                              <p:pRg st="6" end="6"/>
                                            </p:txEl>
                                          </p:spTgt>
                                        </p:tgtEl>
                                        <p:attrNameLst>
                                          <p:attrName>style.visibility</p:attrName>
                                        </p:attrNameLst>
                                      </p:cBhvr>
                                      <p:to>
                                        <p:strVal val="visible"/>
                                      </p:to>
                                    </p:set>
                                    <p:animEffect transition="in" filter="fade">
                                      <p:cBhvr>
                                        <p:cTn id="34" dur="2000"/>
                                        <p:tgtEl>
                                          <p:spTgt spid="13315">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1" nodeType="clickEffect">
                                  <p:stCondLst>
                                    <p:cond delay="0"/>
                                  </p:stCondLst>
                                  <p:childTnLst>
                                    <p:set>
                                      <p:cBhvr>
                                        <p:cTn id="38" dur="1" fill="hold">
                                          <p:stCondLst>
                                            <p:cond delay="0"/>
                                          </p:stCondLst>
                                        </p:cTn>
                                        <p:tgtEl>
                                          <p:spTgt spid="13315">
                                            <p:txEl>
                                              <p:pRg st="0" end="0"/>
                                            </p:txEl>
                                          </p:spTgt>
                                        </p:tgtEl>
                                        <p:attrNameLst>
                                          <p:attrName>style.visibility</p:attrName>
                                        </p:attrNameLst>
                                      </p:cBhvr>
                                      <p:to>
                                        <p:strVal val="visible"/>
                                      </p:to>
                                    </p:set>
                                    <p:animEffect transition="in" filter="circle(in)">
                                      <p:cBhvr>
                                        <p:cTn id="39" dur="2000"/>
                                        <p:tgtEl>
                                          <p:spTgt spid="13315">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1" nodeType="clickEffect">
                                  <p:stCondLst>
                                    <p:cond delay="0"/>
                                  </p:stCondLst>
                                  <p:childTnLst>
                                    <p:set>
                                      <p:cBhvr>
                                        <p:cTn id="43" dur="1" fill="hold">
                                          <p:stCondLst>
                                            <p:cond delay="0"/>
                                          </p:stCondLst>
                                        </p:cTn>
                                        <p:tgtEl>
                                          <p:spTgt spid="13315">
                                            <p:txEl>
                                              <p:pRg st="1" end="1"/>
                                            </p:txEl>
                                          </p:spTgt>
                                        </p:tgtEl>
                                        <p:attrNameLst>
                                          <p:attrName>style.visibility</p:attrName>
                                        </p:attrNameLst>
                                      </p:cBhvr>
                                      <p:to>
                                        <p:strVal val="visible"/>
                                      </p:to>
                                    </p:set>
                                    <p:animEffect transition="in" filter="circle(in)">
                                      <p:cBhvr>
                                        <p:cTn id="44" dur="2000"/>
                                        <p:tgtEl>
                                          <p:spTgt spid="13315">
                                            <p:txEl>
                                              <p:pRg st="1" end="1"/>
                                            </p:txEl>
                                          </p:spTgt>
                                        </p:tgtEl>
                                      </p:cBhvr>
                                    </p:animEffect>
                                  </p:childTnLst>
                                </p:cTn>
                              </p:par>
                              <p:par>
                                <p:cTn id="45" presetID="6" presetClass="entr" presetSubtype="16" fill="hold" grpId="1" nodeType="withEffect">
                                  <p:stCondLst>
                                    <p:cond delay="0"/>
                                  </p:stCondLst>
                                  <p:childTnLst>
                                    <p:set>
                                      <p:cBhvr>
                                        <p:cTn id="46" dur="1" fill="hold">
                                          <p:stCondLst>
                                            <p:cond delay="0"/>
                                          </p:stCondLst>
                                        </p:cTn>
                                        <p:tgtEl>
                                          <p:spTgt spid="13315">
                                            <p:txEl>
                                              <p:pRg st="2" end="2"/>
                                            </p:txEl>
                                          </p:spTgt>
                                        </p:tgtEl>
                                        <p:attrNameLst>
                                          <p:attrName>style.visibility</p:attrName>
                                        </p:attrNameLst>
                                      </p:cBhvr>
                                      <p:to>
                                        <p:strVal val="visible"/>
                                      </p:to>
                                    </p:set>
                                    <p:animEffect transition="in" filter="circle(in)">
                                      <p:cBhvr>
                                        <p:cTn id="47" dur="2000"/>
                                        <p:tgtEl>
                                          <p:spTgt spid="13315">
                                            <p:txEl>
                                              <p:pRg st="2" end="2"/>
                                            </p:txEl>
                                          </p:spTgt>
                                        </p:tgtEl>
                                      </p:cBhvr>
                                    </p:animEffect>
                                  </p:childTnLst>
                                </p:cTn>
                              </p:par>
                              <p:par>
                                <p:cTn id="48" presetID="6" presetClass="entr" presetSubtype="16" fill="hold" grpId="1" nodeType="withEffect">
                                  <p:stCondLst>
                                    <p:cond delay="0"/>
                                  </p:stCondLst>
                                  <p:childTnLst>
                                    <p:set>
                                      <p:cBhvr>
                                        <p:cTn id="49" dur="1" fill="hold">
                                          <p:stCondLst>
                                            <p:cond delay="0"/>
                                          </p:stCondLst>
                                        </p:cTn>
                                        <p:tgtEl>
                                          <p:spTgt spid="13315">
                                            <p:txEl>
                                              <p:pRg st="3" end="3"/>
                                            </p:txEl>
                                          </p:spTgt>
                                        </p:tgtEl>
                                        <p:attrNameLst>
                                          <p:attrName>style.visibility</p:attrName>
                                        </p:attrNameLst>
                                      </p:cBhvr>
                                      <p:to>
                                        <p:strVal val="visible"/>
                                      </p:to>
                                    </p:set>
                                    <p:animEffect transition="in" filter="circle(in)">
                                      <p:cBhvr>
                                        <p:cTn id="50" dur="2000"/>
                                        <p:tgtEl>
                                          <p:spTgt spid="13315">
                                            <p:txEl>
                                              <p:pRg st="3" end="3"/>
                                            </p:txEl>
                                          </p:spTgt>
                                        </p:tgtEl>
                                      </p:cBhvr>
                                    </p:animEffect>
                                  </p:childTnLst>
                                </p:cTn>
                              </p:par>
                              <p:par>
                                <p:cTn id="51" presetID="6" presetClass="entr" presetSubtype="16" fill="hold" grpId="1" nodeType="withEffect">
                                  <p:stCondLst>
                                    <p:cond delay="0"/>
                                  </p:stCondLst>
                                  <p:childTnLst>
                                    <p:set>
                                      <p:cBhvr>
                                        <p:cTn id="52" dur="1" fill="hold">
                                          <p:stCondLst>
                                            <p:cond delay="0"/>
                                          </p:stCondLst>
                                        </p:cTn>
                                        <p:tgtEl>
                                          <p:spTgt spid="13315">
                                            <p:txEl>
                                              <p:pRg st="4" end="4"/>
                                            </p:txEl>
                                          </p:spTgt>
                                        </p:tgtEl>
                                        <p:attrNameLst>
                                          <p:attrName>style.visibility</p:attrName>
                                        </p:attrNameLst>
                                      </p:cBhvr>
                                      <p:to>
                                        <p:strVal val="visible"/>
                                      </p:to>
                                    </p:set>
                                    <p:animEffect transition="in" filter="circle(in)">
                                      <p:cBhvr>
                                        <p:cTn id="53" dur="2000"/>
                                        <p:tgtEl>
                                          <p:spTgt spid="13315">
                                            <p:txEl>
                                              <p:pRg st="4" end="4"/>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1" nodeType="clickEffect">
                                  <p:stCondLst>
                                    <p:cond delay="0"/>
                                  </p:stCondLst>
                                  <p:childTnLst>
                                    <p:set>
                                      <p:cBhvr>
                                        <p:cTn id="57" dur="1" fill="hold">
                                          <p:stCondLst>
                                            <p:cond delay="0"/>
                                          </p:stCondLst>
                                        </p:cTn>
                                        <p:tgtEl>
                                          <p:spTgt spid="13315">
                                            <p:txEl>
                                              <p:pRg st="5" end="5"/>
                                            </p:txEl>
                                          </p:spTgt>
                                        </p:tgtEl>
                                        <p:attrNameLst>
                                          <p:attrName>style.visibility</p:attrName>
                                        </p:attrNameLst>
                                      </p:cBhvr>
                                      <p:to>
                                        <p:strVal val="visible"/>
                                      </p:to>
                                    </p:set>
                                    <p:animEffect transition="in" filter="circle(in)">
                                      <p:cBhvr>
                                        <p:cTn id="58" dur="2000"/>
                                        <p:tgtEl>
                                          <p:spTgt spid="13315">
                                            <p:txEl>
                                              <p:pRg st="5" end="5"/>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grpId="1" nodeType="clickEffect">
                                  <p:stCondLst>
                                    <p:cond delay="0"/>
                                  </p:stCondLst>
                                  <p:childTnLst>
                                    <p:set>
                                      <p:cBhvr>
                                        <p:cTn id="62" dur="1" fill="hold">
                                          <p:stCondLst>
                                            <p:cond delay="0"/>
                                          </p:stCondLst>
                                        </p:cTn>
                                        <p:tgtEl>
                                          <p:spTgt spid="13315">
                                            <p:txEl>
                                              <p:pRg st="6" end="6"/>
                                            </p:txEl>
                                          </p:spTgt>
                                        </p:tgtEl>
                                        <p:attrNameLst>
                                          <p:attrName>style.visibility</p:attrName>
                                        </p:attrNameLst>
                                      </p:cBhvr>
                                      <p:to>
                                        <p:strVal val="visible"/>
                                      </p:to>
                                    </p:set>
                                    <p:animEffect transition="in" filter="circle(in)">
                                      <p:cBhvr>
                                        <p:cTn id="63" dur="2000"/>
                                        <p:tgtEl>
                                          <p:spTgt spid="133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P spid="13315" grpId="1" build="p"/>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lIns="90488" tIns="44450" rIns="90488" bIns="44450" anchor="ctr"/>
          <a:lstStyle/>
          <a:p>
            <a:pPr eaLnBrk="1" hangingPunct="1"/>
            <a:r>
              <a:rPr lang="en-GB" sz="2400" b="1"/>
              <a:t>Types of topic chosen</a:t>
            </a:r>
          </a:p>
        </p:txBody>
      </p:sp>
      <p:sp>
        <p:nvSpPr>
          <p:cNvPr id="14339" name="Rectangle 3"/>
          <p:cNvSpPr>
            <a:spLocks noGrp="1" noChangeArrowheads="1"/>
          </p:cNvSpPr>
          <p:nvPr>
            <p:ph idx="1"/>
          </p:nvPr>
        </p:nvSpPr>
        <p:spPr>
          <a:xfrm>
            <a:off x="785786" y="2743200"/>
            <a:ext cx="7313612" cy="4114800"/>
          </a:xfrm>
        </p:spPr>
        <p:txBody>
          <a:bodyPr lIns="90488" tIns="44450" rIns="90488" bIns="44450"/>
          <a:lstStyle/>
          <a:p>
            <a:pPr eaLnBrk="1" hangingPunct="1">
              <a:lnSpc>
                <a:spcPct val="90000"/>
              </a:lnSpc>
            </a:pPr>
            <a:r>
              <a:rPr lang="en-GB" b="1"/>
              <a:t>Problems</a:t>
            </a:r>
          </a:p>
          <a:p>
            <a:pPr eaLnBrk="1" hangingPunct="1">
              <a:lnSpc>
                <a:spcPct val="90000"/>
              </a:lnSpc>
              <a:buNone/>
            </a:pPr>
            <a:endParaRPr lang="en-GB"/>
          </a:p>
          <a:p>
            <a:pPr marL="514350" indent="-514350" eaLnBrk="1" hangingPunct="1">
              <a:lnSpc>
                <a:spcPct val="90000"/>
              </a:lnSpc>
              <a:buFont typeface="+mj-lt"/>
              <a:buAutoNum type="arabicPeriod"/>
            </a:pPr>
            <a:r>
              <a:rPr lang="en-GB" sz="2400">
                <a:solidFill>
                  <a:srgbClr val="FFFF00"/>
                </a:solidFill>
              </a:rPr>
              <a:t>Simplistic </a:t>
            </a:r>
            <a:r>
              <a:rPr lang="en-GB" sz="2400" err="1">
                <a:solidFill>
                  <a:srgbClr val="FFFF00"/>
                </a:solidFill>
              </a:rPr>
              <a:t>inductivism</a:t>
            </a:r>
            <a:endParaRPr lang="en-GB" sz="2400">
              <a:solidFill>
                <a:srgbClr val="FFFF00"/>
              </a:solidFill>
            </a:endParaRPr>
          </a:p>
          <a:p>
            <a:pPr marL="514350" indent="-514350" eaLnBrk="1" hangingPunct="1">
              <a:buFont typeface="+mj-lt"/>
              <a:buAutoNum type="arabicPeriod"/>
            </a:pPr>
            <a:r>
              <a:rPr lang="en-GB" sz="2400">
                <a:solidFill>
                  <a:srgbClr val="FFFF00"/>
                </a:solidFill>
              </a:rPr>
              <a:t>The ‘Kitchen sink’</a:t>
            </a:r>
          </a:p>
          <a:p>
            <a:pPr marL="514350" indent="-514350" eaLnBrk="1" hangingPunct="1">
              <a:buFont typeface="+mj-lt"/>
              <a:buAutoNum type="arabicPeriod"/>
            </a:pPr>
            <a:r>
              <a:rPr lang="en-GB" sz="2400">
                <a:solidFill>
                  <a:srgbClr val="FFFF00"/>
                </a:solidFill>
              </a:rPr>
              <a:t>Grand theory</a:t>
            </a:r>
          </a:p>
          <a:p>
            <a:pPr eaLnBrk="1" hangingPunct="1">
              <a:lnSpc>
                <a:spcPct val="90000"/>
              </a:lnSpc>
            </a:pPr>
            <a:endParaRPr lang="en-GB"/>
          </a:p>
        </p:txBody>
      </p:sp>
      <p:sp>
        <p:nvSpPr>
          <p:cNvPr id="55298" name="Footer Placeholder 4"/>
          <p:cNvSpPr>
            <a:spLocks noGrp="1"/>
          </p:cNvSpPr>
          <p:nvPr>
            <p:ph type="ftr" sz="quarter" idx="11"/>
          </p:nvPr>
        </p:nvSpPr>
        <p:spPr>
          <a:noFill/>
        </p:spPr>
        <p:txBody>
          <a:bodyPr/>
          <a:lstStyle/>
          <a:p>
            <a:r>
              <a:rPr lang="en-GB" smtClean="0"/>
              <a:t>CH2021 postgraduate</a:t>
            </a:r>
            <a:endParaRPr lang="en-GB"/>
          </a:p>
        </p:txBody>
      </p:sp>
      <p:sp>
        <p:nvSpPr>
          <p:cNvPr id="55299" name="Slide Number Placeholder 5"/>
          <p:cNvSpPr>
            <a:spLocks noGrp="1"/>
          </p:cNvSpPr>
          <p:nvPr>
            <p:ph type="sldNum" sz="quarter" idx="12"/>
          </p:nvPr>
        </p:nvSpPr>
        <p:spPr>
          <a:noFill/>
        </p:spPr>
        <p:txBody>
          <a:bodyPr/>
          <a:lstStyle/>
          <a:p>
            <a:fld id="{418352BE-F4CF-4877-8828-C6A4F15E08ED}" type="slidenum">
              <a:rPr lang="en-GB" smtClean="0"/>
              <a:pPr/>
              <a:t>60</a:t>
            </a:fld>
            <a:endParaRPr lang="en-GB"/>
          </a:p>
        </p:txBody>
      </p:sp>
      <p:pic>
        <p:nvPicPr>
          <p:cNvPr id="32770" name="Picture 2" descr="http://www.coverbrowser.com/image/science-books/654-2.jpg"/>
          <p:cNvPicPr>
            <a:picLocks noChangeAspect="1" noChangeArrowheads="1"/>
          </p:cNvPicPr>
          <p:nvPr/>
        </p:nvPicPr>
        <p:blipFill>
          <a:blip r:embed="rId3" cstate="print"/>
          <a:srcRect/>
          <a:stretch>
            <a:fillRect/>
          </a:stretch>
        </p:blipFill>
        <p:spPr bwMode="auto">
          <a:xfrm>
            <a:off x="5172075" y="0"/>
            <a:ext cx="3971925" cy="61341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928662" y="301625"/>
            <a:ext cx="7929618" cy="1143000"/>
          </a:xfrm>
        </p:spPr>
        <p:txBody>
          <a:bodyPr/>
          <a:lstStyle/>
          <a:p>
            <a:pPr eaLnBrk="1" hangingPunct="1"/>
            <a:r>
              <a:rPr lang="en-GB"/>
              <a:t>Simple &amp; Great Research Idea</a:t>
            </a:r>
          </a:p>
        </p:txBody>
      </p:sp>
      <p:sp>
        <p:nvSpPr>
          <p:cNvPr id="60419" name="Content Placeholder 2"/>
          <p:cNvSpPr>
            <a:spLocks noGrp="1"/>
          </p:cNvSpPr>
          <p:nvPr>
            <p:ph idx="1"/>
          </p:nvPr>
        </p:nvSpPr>
        <p:spPr>
          <a:xfrm>
            <a:off x="285750" y="1571625"/>
            <a:ext cx="8397875" cy="4370388"/>
          </a:xfrm>
        </p:spPr>
        <p:txBody>
          <a:bodyPr>
            <a:normAutofit fontScale="92500" lnSpcReduction="10000"/>
          </a:bodyPr>
          <a:lstStyle/>
          <a:p>
            <a:pPr eaLnBrk="1" hangingPunct="1"/>
            <a:r>
              <a:rPr lang="en-GB" sz="1400" b="1" dirty="0"/>
              <a:t>School children science produces botany breakthrough at Aberystwyth</a:t>
            </a:r>
          </a:p>
          <a:p>
            <a:pPr eaLnBrk="1" hangingPunct="1"/>
            <a:r>
              <a:rPr lang="en-GB" sz="1400" dirty="0"/>
              <a:t>Nov 14 2016 by </a:t>
            </a:r>
            <a:r>
              <a:rPr lang="en-GB" sz="1400" dirty="0">
                <a:hlinkClick r:id="rId2"/>
              </a:rPr>
              <a:t>Hywel </a:t>
            </a:r>
            <a:r>
              <a:rPr lang="en-GB" sz="1400" dirty="0" err="1">
                <a:hlinkClick r:id="rId2"/>
              </a:rPr>
              <a:t>Trewyn</a:t>
            </a:r>
            <a:r>
              <a:rPr lang="en-GB" sz="1400" dirty="0"/>
              <a:t>, Daily Post </a:t>
            </a:r>
          </a:p>
          <a:p>
            <a:pPr algn="just" eaLnBrk="1" hangingPunct="1"/>
            <a:r>
              <a:rPr lang="en-GB" sz="1600" dirty="0"/>
              <a:t>AN EXPERIMENT with yoghurt pots and flowers conducted by schoolchildren was named among the “most important” published worldwide.</a:t>
            </a:r>
          </a:p>
          <a:p>
            <a:pPr algn="just" eaLnBrk="1" hangingPunct="1"/>
            <a:r>
              <a:rPr lang="en-GB" sz="1600" dirty="0">
                <a:solidFill>
                  <a:schemeClr val="bg2">
                    <a:lumMod val="50000"/>
                    <a:lumOff val="50000"/>
                  </a:schemeClr>
                </a:solidFill>
              </a:rPr>
              <a:t>Aberystwyth University scientist Dr John Warren noticed exposed coastal flowers had long stalks that could easily be damaged by the wind, while their related Alpine species tended to flower in cushions on the ground.</a:t>
            </a:r>
          </a:p>
          <a:p>
            <a:pPr algn="just" eaLnBrk="1" hangingPunct="1"/>
            <a:r>
              <a:rPr lang="en-GB" sz="1600" dirty="0"/>
              <a:t>He made the observation while on a beach for his 15-year-old daughter Eleanor’s birthday party at </a:t>
            </a:r>
            <a:r>
              <a:rPr lang="en-GB" sz="1600" dirty="0" err="1"/>
              <a:t>Ynyslas</a:t>
            </a:r>
            <a:r>
              <a:rPr lang="en-GB" sz="1600" dirty="0"/>
              <a:t>, near </a:t>
            </a:r>
            <a:r>
              <a:rPr lang="en-GB" sz="1600" dirty="0" err="1"/>
              <a:t>Borth</a:t>
            </a:r>
            <a:r>
              <a:rPr lang="en-GB" sz="1600" dirty="0"/>
              <a:t>.</a:t>
            </a:r>
          </a:p>
          <a:p>
            <a:pPr algn="just" eaLnBrk="1" hangingPunct="1"/>
            <a:r>
              <a:rPr lang="en-GB" sz="1600" dirty="0">
                <a:solidFill>
                  <a:schemeClr val="bg2">
                    <a:lumMod val="50000"/>
                    <a:lumOff val="50000"/>
                  </a:schemeClr>
                </a:solidFill>
              </a:rPr>
              <a:t>His research into the differences has been called a “</a:t>
            </a:r>
            <a:r>
              <a:rPr lang="en-GB" sz="1600" dirty="0" err="1">
                <a:solidFill>
                  <a:schemeClr val="bg2">
                    <a:lumMod val="50000"/>
                    <a:lumOff val="50000"/>
                  </a:schemeClr>
                </a:solidFill>
              </a:rPr>
              <a:t>plantlife</a:t>
            </a:r>
            <a:r>
              <a:rPr lang="en-GB" sz="1600" dirty="0">
                <a:solidFill>
                  <a:schemeClr val="bg2">
                    <a:lumMod val="50000"/>
                    <a:lumOff val="50000"/>
                  </a:schemeClr>
                </a:solidFill>
              </a:rPr>
              <a:t> evolutionary breakthrough” after he discovered the waviness of the coastal stalks is a factor in attracting pollinating insects.</a:t>
            </a:r>
          </a:p>
          <a:p>
            <a:pPr algn="just" eaLnBrk="1" hangingPunct="1"/>
            <a:r>
              <a:rPr lang="en-GB" sz="1600" dirty="0"/>
              <a:t>With the help of his children’s friends and two sixth-formers, Helen </a:t>
            </a:r>
            <a:r>
              <a:rPr lang="en-GB" sz="1600" dirty="0" err="1"/>
              <a:t>Cadwallader</a:t>
            </a:r>
            <a:r>
              <a:rPr lang="en-GB" sz="1600" dirty="0"/>
              <a:t> and Megan Hewitt of Newtown, Dr Warren conducted research on a shoestring by growing and comparing plants with stalks of various lengths, in his backyard in yoghurt pots from Rachel’s dairy in Aberystwyth.</a:t>
            </a:r>
          </a:p>
          <a:p>
            <a:pPr algn="just" eaLnBrk="1" hangingPunct="1"/>
            <a:r>
              <a:rPr lang="en-GB" sz="1600" dirty="0">
                <a:solidFill>
                  <a:schemeClr val="bg2">
                    <a:lumMod val="50000"/>
                    <a:lumOff val="50000"/>
                  </a:schemeClr>
                </a:solidFill>
              </a:rPr>
              <a:t>His paper, Do Flowers Wave to Attract Pollinators? appeared in the Journal of Evolutionary Biology and has attracted acclaim from the Smithsonian Magazine to local papers as far afield as St Helena, South Atlantic.</a:t>
            </a:r>
          </a:p>
          <a:p>
            <a:pPr eaLnBrk="1" hangingPunct="1"/>
            <a:endParaRPr lang="en-GB" dirty="0"/>
          </a:p>
        </p:txBody>
      </p:sp>
      <p:sp>
        <p:nvSpPr>
          <p:cNvPr id="60420" name="Footer Placeholder 3"/>
          <p:cNvSpPr>
            <a:spLocks noGrp="1"/>
          </p:cNvSpPr>
          <p:nvPr>
            <p:ph type="ftr" sz="quarter" idx="11"/>
          </p:nvPr>
        </p:nvSpPr>
        <p:spPr>
          <a:noFill/>
        </p:spPr>
        <p:txBody>
          <a:bodyPr/>
          <a:lstStyle/>
          <a:p>
            <a:r>
              <a:rPr lang="en-GB" smtClean="0"/>
              <a:t>CH2021 postgraduate</a:t>
            </a:r>
            <a:endParaRPr lang="en-GB"/>
          </a:p>
        </p:txBody>
      </p:sp>
      <p:sp>
        <p:nvSpPr>
          <p:cNvPr id="60421" name="Slide Number Placeholder 4"/>
          <p:cNvSpPr>
            <a:spLocks noGrp="1"/>
          </p:cNvSpPr>
          <p:nvPr>
            <p:ph type="sldNum" sz="quarter" idx="12"/>
          </p:nvPr>
        </p:nvSpPr>
        <p:spPr>
          <a:noFill/>
        </p:spPr>
        <p:txBody>
          <a:bodyPr/>
          <a:lstStyle/>
          <a:p>
            <a:fld id="{BC2DBC43-363C-4E72-B473-727F5049667C}" type="slidenum">
              <a:rPr lang="en-GB" smtClean="0"/>
              <a:pPr/>
              <a:t>61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Effect transition="in" filter="circle(in)">
                                      <p:cBhvr>
                                        <p:cTn id="7" dur="2000"/>
                                        <p:tgtEl>
                                          <p:spTgt spid="604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0419">
                                            <p:txEl>
                                              <p:pRg st="1" end="1"/>
                                            </p:txEl>
                                          </p:spTgt>
                                        </p:tgtEl>
                                        <p:attrNameLst>
                                          <p:attrName>style.visibility</p:attrName>
                                        </p:attrNameLst>
                                      </p:cBhvr>
                                      <p:to>
                                        <p:strVal val="visible"/>
                                      </p:to>
                                    </p:set>
                                    <p:animEffect transition="in" filter="circle(in)">
                                      <p:cBhvr>
                                        <p:cTn id="12" dur="2000"/>
                                        <p:tgtEl>
                                          <p:spTgt spid="604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0419">
                                            <p:txEl>
                                              <p:pRg st="2" end="2"/>
                                            </p:txEl>
                                          </p:spTgt>
                                        </p:tgtEl>
                                        <p:attrNameLst>
                                          <p:attrName>style.visibility</p:attrName>
                                        </p:attrNameLst>
                                      </p:cBhvr>
                                      <p:to>
                                        <p:strVal val="visible"/>
                                      </p:to>
                                    </p:set>
                                    <p:animEffect transition="in" filter="circle(in)">
                                      <p:cBhvr>
                                        <p:cTn id="17" dur="2000"/>
                                        <p:tgtEl>
                                          <p:spTgt spid="604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0419">
                                            <p:txEl>
                                              <p:pRg st="3" end="3"/>
                                            </p:txEl>
                                          </p:spTgt>
                                        </p:tgtEl>
                                        <p:attrNameLst>
                                          <p:attrName>style.visibility</p:attrName>
                                        </p:attrNameLst>
                                      </p:cBhvr>
                                      <p:to>
                                        <p:strVal val="visible"/>
                                      </p:to>
                                    </p:set>
                                    <p:animEffect transition="in" filter="circle(in)">
                                      <p:cBhvr>
                                        <p:cTn id="22" dur="2000"/>
                                        <p:tgtEl>
                                          <p:spTgt spid="604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60419">
                                            <p:txEl>
                                              <p:pRg st="4" end="4"/>
                                            </p:txEl>
                                          </p:spTgt>
                                        </p:tgtEl>
                                        <p:attrNameLst>
                                          <p:attrName>style.visibility</p:attrName>
                                        </p:attrNameLst>
                                      </p:cBhvr>
                                      <p:to>
                                        <p:strVal val="visible"/>
                                      </p:to>
                                    </p:set>
                                    <p:animEffect transition="in" filter="circle(in)">
                                      <p:cBhvr>
                                        <p:cTn id="27" dur="2000"/>
                                        <p:tgtEl>
                                          <p:spTgt spid="604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60419">
                                            <p:txEl>
                                              <p:pRg st="5" end="5"/>
                                            </p:txEl>
                                          </p:spTgt>
                                        </p:tgtEl>
                                        <p:attrNameLst>
                                          <p:attrName>style.visibility</p:attrName>
                                        </p:attrNameLst>
                                      </p:cBhvr>
                                      <p:to>
                                        <p:strVal val="visible"/>
                                      </p:to>
                                    </p:set>
                                    <p:animEffect transition="in" filter="circle(in)">
                                      <p:cBhvr>
                                        <p:cTn id="32" dur="2000"/>
                                        <p:tgtEl>
                                          <p:spTgt spid="604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60419">
                                            <p:txEl>
                                              <p:pRg st="6" end="6"/>
                                            </p:txEl>
                                          </p:spTgt>
                                        </p:tgtEl>
                                        <p:attrNameLst>
                                          <p:attrName>style.visibility</p:attrName>
                                        </p:attrNameLst>
                                      </p:cBhvr>
                                      <p:to>
                                        <p:strVal val="visible"/>
                                      </p:to>
                                    </p:set>
                                    <p:animEffect transition="in" filter="circle(in)">
                                      <p:cBhvr>
                                        <p:cTn id="37" dur="2000"/>
                                        <p:tgtEl>
                                          <p:spTgt spid="6041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60419">
                                            <p:txEl>
                                              <p:pRg st="7" end="7"/>
                                            </p:txEl>
                                          </p:spTgt>
                                        </p:tgtEl>
                                        <p:attrNameLst>
                                          <p:attrName>style.visibility</p:attrName>
                                        </p:attrNameLst>
                                      </p:cBhvr>
                                      <p:to>
                                        <p:strVal val="visible"/>
                                      </p:to>
                                    </p:set>
                                    <p:animEffect transition="in" filter="circle(in)">
                                      <p:cBhvr>
                                        <p:cTn id="42" dur="2000"/>
                                        <p:tgtEl>
                                          <p:spTgt spid="604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609600" y="0"/>
            <a:ext cx="7772400" cy="1143000"/>
          </a:xfrm>
        </p:spPr>
        <p:txBody>
          <a:bodyPr/>
          <a:lstStyle/>
          <a:p>
            <a:pPr eaLnBrk="1" hangingPunct="1"/>
            <a:r>
              <a:rPr lang="en-GB" sz="2400" b="1"/>
              <a:t>Exercise</a:t>
            </a:r>
          </a:p>
        </p:txBody>
      </p:sp>
      <p:sp>
        <p:nvSpPr>
          <p:cNvPr id="174083" name="Rectangle 3"/>
          <p:cNvSpPr>
            <a:spLocks noGrp="1" noChangeArrowheads="1"/>
          </p:cNvSpPr>
          <p:nvPr>
            <p:ph idx="1"/>
          </p:nvPr>
        </p:nvSpPr>
        <p:spPr>
          <a:xfrm>
            <a:off x="857224" y="1571612"/>
            <a:ext cx="8143932" cy="4449676"/>
          </a:xfrm>
        </p:spPr>
        <p:txBody>
          <a:bodyPr>
            <a:normAutofit fontScale="92500" lnSpcReduction="20000"/>
          </a:bodyPr>
          <a:lstStyle/>
          <a:p>
            <a:pPr marL="552450" indent="-552450" eaLnBrk="1" hangingPunct="1">
              <a:lnSpc>
                <a:spcPct val="90000"/>
              </a:lnSpc>
              <a:buFont typeface="Wingdings" pitchFamily="2" charset="2"/>
              <a:buNone/>
            </a:pPr>
            <a:r>
              <a:rPr lang="en-GB" sz="2500" dirty="0">
                <a:cs typeface="Times New Roman" pitchFamily="18" charset="0"/>
              </a:rPr>
              <a:t> </a:t>
            </a:r>
            <a:r>
              <a:rPr lang="en-GB" sz="1900" dirty="0">
                <a:cs typeface="Times New Roman" pitchFamily="18" charset="0"/>
              </a:rPr>
              <a:t>1.   Produce a spider diagram of your research interests.  Compare and contrast your diagram with a colleague.  Refine your diagram in response to your discussion.</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None/>
            </a:pPr>
            <a:r>
              <a:rPr lang="en-GB" sz="1900" dirty="0">
                <a:cs typeface="Times New Roman" pitchFamily="18" charset="0"/>
              </a:rPr>
              <a:t> 2.	</a:t>
            </a:r>
            <a:r>
              <a:rPr lang="en-GB" sz="1900" dirty="0">
                <a:solidFill>
                  <a:srgbClr val="FFFF00"/>
                </a:solidFill>
                <a:cs typeface="Times New Roman" pitchFamily="18" charset="0"/>
              </a:rPr>
              <a:t>From this diagram formulate four research questions that your study aims to address.  Begin each question with ‘how’, ‘who’, ‘what’, ‘when’ or ‘why’?</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None/>
            </a:pPr>
            <a:r>
              <a:rPr lang="en-GB" sz="1900" dirty="0">
                <a:cs typeface="Times New Roman" pitchFamily="18" charset="0"/>
              </a:rPr>
              <a:t>3.	Discuss the questions with a colleague and put them into a hierarchy of importance.</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None/>
            </a:pPr>
            <a:r>
              <a:rPr lang="en-GB" sz="1900" dirty="0">
                <a:cs typeface="Times New Roman" pitchFamily="18" charset="0"/>
              </a:rPr>
              <a:t>4.	</a:t>
            </a:r>
            <a:r>
              <a:rPr lang="en-GB" sz="1900" dirty="0">
                <a:solidFill>
                  <a:srgbClr val="FFFF00"/>
                </a:solidFill>
                <a:cs typeface="Times New Roman" pitchFamily="18" charset="0"/>
              </a:rPr>
              <a:t>From this material, define an aim and specific objectives or hypotheses.</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AutoNum type="arabicPeriod" startAt="5"/>
            </a:pPr>
            <a:r>
              <a:rPr lang="en-GB" sz="1900" dirty="0">
                <a:cs typeface="Times New Roman" pitchFamily="18" charset="0"/>
              </a:rPr>
              <a:t>If time permits, discuss ways in which these may be achieved.</a:t>
            </a:r>
          </a:p>
          <a:p>
            <a:pPr marL="552450" indent="-552450" eaLnBrk="1" hangingPunct="1">
              <a:lnSpc>
                <a:spcPct val="90000"/>
              </a:lnSpc>
              <a:buNone/>
            </a:pPr>
            <a:endParaRPr lang="en-GB" sz="2100" b="1" dirty="0">
              <a:solidFill>
                <a:srgbClr val="FFFF00"/>
              </a:solidFill>
              <a:cs typeface="Times New Roman" pitchFamily="18" charset="0"/>
            </a:endParaRPr>
          </a:p>
          <a:p>
            <a:pPr marL="552450" indent="-552450" eaLnBrk="1" hangingPunct="1">
              <a:lnSpc>
                <a:spcPct val="90000"/>
              </a:lnSpc>
              <a:buNone/>
            </a:pPr>
            <a:endParaRPr lang="en-GB" sz="2100" b="1" dirty="0">
              <a:solidFill>
                <a:srgbClr val="FFFF00"/>
              </a:solidFill>
              <a:cs typeface="Times New Roman" pitchFamily="18" charset="0"/>
            </a:endParaRPr>
          </a:p>
          <a:p>
            <a:pPr marL="552450" indent="-552450" eaLnBrk="1" hangingPunct="1">
              <a:lnSpc>
                <a:spcPct val="90000"/>
              </a:lnSpc>
              <a:buNone/>
            </a:pPr>
            <a:r>
              <a:rPr lang="en-GB" sz="2100" b="1" dirty="0">
                <a:solidFill>
                  <a:srgbClr val="FFFF00"/>
                </a:solidFill>
                <a:cs typeface="Times New Roman" pitchFamily="18" charset="0"/>
              </a:rPr>
              <a:t>Conclusion</a:t>
            </a:r>
          </a:p>
          <a:p>
            <a:pPr marL="552450" indent="-552450" eaLnBrk="1" hangingPunct="1">
              <a:lnSpc>
                <a:spcPct val="90000"/>
              </a:lnSpc>
            </a:pPr>
            <a:endParaRPr lang="en-GB" sz="2100" b="1" dirty="0">
              <a:solidFill>
                <a:srgbClr val="FFFF00"/>
              </a:solidFill>
            </a:endParaRPr>
          </a:p>
        </p:txBody>
      </p:sp>
      <p:sp>
        <p:nvSpPr>
          <p:cNvPr id="61442" name="Footer Placeholder 4"/>
          <p:cNvSpPr>
            <a:spLocks noGrp="1"/>
          </p:cNvSpPr>
          <p:nvPr>
            <p:ph type="ftr" sz="quarter" idx="11"/>
          </p:nvPr>
        </p:nvSpPr>
        <p:spPr>
          <a:noFill/>
        </p:spPr>
        <p:txBody>
          <a:bodyPr/>
          <a:lstStyle/>
          <a:p>
            <a:r>
              <a:rPr lang="en-GB" smtClean="0"/>
              <a:t>CH2021 postgraduate</a:t>
            </a:r>
            <a:endParaRPr lang="en-GB"/>
          </a:p>
        </p:txBody>
      </p:sp>
      <p:sp>
        <p:nvSpPr>
          <p:cNvPr id="61443" name="Slide Number Placeholder 5"/>
          <p:cNvSpPr>
            <a:spLocks noGrp="1"/>
          </p:cNvSpPr>
          <p:nvPr>
            <p:ph type="sldNum" sz="quarter" idx="12"/>
          </p:nvPr>
        </p:nvSpPr>
        <p:spPr>
          <a:noFill/>
        </p:spPr>
        <p:txBody>
          <a:bodyPr/>
          <a:lstStyle/>
          <a:p>
            <a:fld id="{F872FE28-24DA-4055-AA56-4FF40BC1BAF4}" type="slidenum">
              <a:rPr lang="en-GB" smtClean="0"/>
              <a:pPr/>
              <a:t>62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083">
                                            <p:txEl>
                                              <p:pRg st="0" end="0"/>
                                            </p:txEl>
                                          </p:spTgt>
                                        </p:tgtEl>
                                        <p:attrNameLst>
                                          <p:attrName>style.visibility</p:attrName>
                                        </p:attrNameLst>
                                      </p:cBhvr>
                                      <p:to>
                                        <p:strVal val="visible"/>
                                      </p:to>
                                    </p:set>
                                    <p:animEffect transition="in" filter="fade">
                                      <p:cBhvr>
                                        <p:cTn id="10" dur="2000"/>
                                        <p:tgtEl>
                                          <p:spTgt spid="17408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4083">
                                            <p:txEl>
                                              <p:pRg st="1" end="1"/>
                                            </p:txEl>
                                          </p:spTgt>
                                        </p:tgtEl>
                                        <p:attrNameLst>
                                          <p:attrName>style.visibility</p:attrName>
                                        </p:attrNameLst>
                                      </p:cBhvr>
                                      <p:to>
                                        <p:strVal val="visible"/>
                                      </p:to>
                                    </p:set>
                                    <p:animEffect transition="in" filter="fade">
                                      <p:cBhvr>
                                        <p:cTn id="15" dur="2000"/>
                                        <p:tgtEl>
                                          <p:spTgt spid="17408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74083">
                                            <p:txEl>
                                              <p:pRg st="2" end="2"/>
                                            </p:txEl>
                                          </p:spTgt>
                                        </p:tgtEl>
                                        <p:attrNameLst>
                                          <p:attrName>style.visibility</p:attrName>
                                        </p:attrNameLst>
                                      </p:cBhvr>
                                      <p:to>
                                        <p:strVal val="visible"/>
                                      </p:to>
                                    </p:set>
                                    <p:animEffect transition="in" filter="fade">
                                      <p:cBhvr>
                                        <p:cTn id="20" dur="2000"/>
                                        <p:tgtEl>
                                          <p:spTgt spid="17408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4083">
                                            <p:txEl>
                                              <p:pRg st="3" end="3"/>
                                            </p:txEl>
                                          </p:spTgt>
                                        </p:tgtEl>
                                        <p:attrNameLst>
                                          <p:attrName>style.visibility</p:attrName>
                                        </p:attrNameLst>
                                      </p:cBhvr>
                                      <p:to>
                                        <p:strVal val="visible"/>
                                      </p:to>
                                    </p:set>
                                    <p:animEffect transition="in" filter="fade">
                                      <p:cBhvr>
                                        <p:cTn id="25" dur="2000"/>
                                        <p:tgtEl>
                                          <p:spTgt spid="17408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74083">
                                            <p:txEl>
                                              <p:pRg st="4" end="4"/>
                                            </p:txEl>
                                          </p:spTgt>
                                        </p:tgtEl>
                                        <p:attrNameLst>
                                          <p:attrName>style.visibility</p:attrName>
                                        </p:attrNameLst>
                                      </p:cBhvr>
                                      <p:to>
                                        <p:strVal val="visible"/>
                                      </p:to>
                                    </p:set>
                                    <p:animEffect transition="in" filter="fade">
                                      <p:cBhvr>
                                        <p:cTn id="30" dur="2000"/>
                                        <p:tgtEl>
                                          <p:spTgt spid="17408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74083">
                                            <p:txEl>
                                              <p:pRg st="5" end="5"/>
                                            </p:txEl>
                                          </p:spTgt>
                                        </p:tgtEl>
                                        <p:attrNameLst>
                                          <p:attrName>style.visibility</p:attrName>
                                        </p:attrNameLst>
                                      </p:cBhvr>
                                      <p:to>
                                        <p:strVal val="visible"/>
                                      </p:to>
                                    </p:set>
                                    <p:animEffect transition="in" filter="fade">
                                      <p:cBhvr>
                                        <p:cTn id="35" dur="2000"/>
                                        <p:tgtEl>
                                          <p:spTgt spid="17408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74083">
                                            <p:txEl>
                                              <p:pRg st="6" end="6"/>
                                            </p:txEl>
                                          </p:spTgt>
                                        </p:tgtEl>
                                        <p:attrNameLst>
                                          <p:attrName>style.visibility</p:attrName>
                                        </p:attrNameLst>
                                      </p:cBhvr>
                                      <p:to>
                                        <p:strVal val="visible"/>
                                      </p:to>
                                    </p:set>
                                    <p:animEffect transition="in" filter="fade">
                                      <p:cBhvr>
                                        <p:cTn id="40" dur="2000"/>
                                        <p:tgtEl>
                                          <p:spTgt spid="17408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74083">
                                            <p:txEl>
                                              <p:pRg st="7" end="7"/>
                                            </p:txEl>
                                          </p:spTgt>
                                        </p:tgtEl>
                                        <p:attrNameLst>
                                          <p:attrName>style.visibility</p:attrName>
                                        </p:attrNameLst>
                                      </p:cBhvr>
                                      <p:to>
                                        <p:strVal val="visible"/>
                                      </p:to>
                                    </p:set>
                                    <p:animEffect transition="in" filter="fade">
                                      <p:cBhvr>
                                        <p:cTn id="45" dur="2000"/>
                                        <p:tgtEl>
                                          <p:spTgt spid="174083">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74083">
                                            <p:txEl>
                                              <p:pRg st="8" end="8"/>
                                            </p:txEl>
                                          </p:spTgt>
                                        </p:tgtEl>
                                        <p:attrNameLst>
                                          <p:attrName>style.visibility</p:attrName>
                                        </p:attrNameLst>
                                      </p:cBhvr>
                                      <p:to>
                                        <p:strVal val="visible"/>
                                      </p:to>
                                    </p:set>
                                    <p:animEffect transition="in" filter="fade">
                                      <p:cBhvr>
                                        <p:cTn id="50" dur="2000"/>
                                        <p:tgtEl>
                                          <p:spTgt spid="174083">
                                            <p:txEl>
                                              <p:pRg st="8" end="8"/>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74083">
                                            <p:txEl>
                                              <p:pRg st="11" end="11"/>
                                            </p:txEl>
                                          </p:spTgt>
                                        </p:tgtEl>
                                        <p:attrNameLst>
                                          <p:attrName>style.visibility</p:attrName>
                                        </p:attrNameLst>
                                      </p:cBhvr>
                                      <p:to>
                                        <p:strVal val="visible"/>
                                      </p:to>
                                    </p:set>
                                    <p:animEffect transition="in" filter="fade">
                                      <p:cBhvr>
                                        <p:cTn id="55" dur="2000"/>
                                        <p:tgtEl>
                                          <p:spTgt spid="17408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104"/>
          <p:cNvSpPr>
            <a:spLocks noGrp="1" noChangeArrowheads="1"/>
          </p:cNvSpPr>
          <p:nvPr>
            <p:ph type="ftr" sz="quarter" idx="11"/>
          </p:nvPr>
        </p:nvSpPr>
        <p:spPr>
          <a:noFill/>
        </p:spPr>
        <p:txBody>
          <a:bodyPr/>
          <a:lstStyle/>
          <a:p>
            <a:r>
              <a:rPr lang="en-GB" smtClean="0"/>
              <a:t>CH2021 postgraduate</a:t>
            </a:r>
            <a:endParaRPr lang="en-GB"/>
          </a:p>
        </p:txBody>
      </p:sp>
      <p:sp>
        <p:nvSpPr>
          <p:cNvPr id="58371" name="Rectangle 105"/>
          <p:cNvSpPr>
            <a:spLocks noGrp="1" noChangeArrowheads="1"/>
          </p:cNvSpPr>
          <p:nvPr>
            <p:ph type="sldNum" sz="quarter" idx="12"/>
          </p:nvPr>
        </p:nvSpPr>
        <p:spPr>
          <a:noFill/>
        </p:spPr>
        <p:txBody>
          <a:bodyPr/>
          <a:lstStyle/>
          <a:p>
            <a:fld id="{1BADCF67-8BDC-4567-881D-B9459AFD2AD5}" type="slidenum">
              <a:rPr lang="en-GB" smtClean="0"/>
              <a:pPr/>
              <a:t>63</a:t>
            </a:fld>
            <a:endParaRPr lang="en-GB"/>
          </a:p>
        </p:txBody>
      </p:sp>
      <p:sp>
        <p:nvSpPr>
          <p:cNvPr id="20483" name="Rectangle 3"/>
          <p:cNvSpPr>
            <a:spLocks noGrp="1" noChangeArrowheads="1"/>
          </p:cNvSpPr>
          <p:nvPr>
            <p:ph type="ctrTitle"/>
          </p:nvPr>
        </p:nvSpPr>
        <p:spPr>
          <a:xfrm>
            <a:off x="914400" y="762000"/>
            <a:ext cx="7772400" cy="1143000"/>
          </a:xfrm>
          <a:noFill/>
        </p:spPr>
        <p:txBody>
          <a:bodyPr lIns="90488" tIns="44450" rIns="90488" bIns="44450">
            <a:normAutofit fontScale="90000"/>
          </a:bodyPr>
          <a:lstStyle/>
          <a:p>
            <a:pPr eaLnBrk="1" hangingPunct="1"/>
            <a:r>
              <a:rPr lang="en-GB" sz="3200" b="1"/>
              <a:t/>
            </a:r>
            <a:br>
              <a:rPr lang="en-GB" sz="3200" b="1"/>
            </a:br>
            <a:r>
              <a:rPr lang="en-GB" sz="3200" b="1"/>
              <a:t>Setting your work within an academic and vocational arena</a:t>
            </a:r>
          </a:p>
        </p:txBody>
      </p:sp>
      <p:sp>
        <p:nvSpPr>
          <p:cNvPr id="58376" name="Text Box 9"/>
          <p:cNvSpPr txBox="1">
            <a:spLocks noChangeArrowheads="1"/>
          </p:cNvSpPr>
          <p:nvPr/>
        </p:nvSpPr>
        <p:spPr bwMode="auto">
          <a:xfrm>
            <a:off x="2971800" y="152400"/>
            <a:ext cx="4576763" cy="579438"/>
          </a:xfrm>
          <a:prstGeom prst="rect">
            <a:avLst/>
          </a:prstGeom>
          <a:noFill/>
          <a:ln w="12700" cap="sq">
            <a:noFill/>
            <a:miter lim="800000"/>
            <a:headEnd type="none" w="sm" len="sm"/>
            <a:tailEnd type="none" w="sm" len="sm"/>
          </a:ln>
        </p:spPr>
        <p:txBody>
          <a:bodyPr wrap="none">
            <a:spAutoFit/>
          </a:bodyPr>
          <a:lstStyle/>
          <a:p>
            <a:r>
              <a:rPr lang="en-GB" sz="3200" b="1">
                <a:solidFill>
                  <a:schemeClr val="tx2"/>
                </a:solidFill>
              </a:rPr>
              <a:t>The Review of Literature</a:t>
            </a:r>
          </a:p>
        </p:txBody>
      </p:sp>
      <p:sp>
        <p:nvSpPr>
          <p:cNvPr id="12" name="Rectangle 2"/>
          <p:cNvSpPr>
            <a:spLocks noGrp="1" noChangeArrowheads="1"/>
          </p:cNvSpPr>
          <p:nvPr>
            <p:ph type="subTitle" idx="1"/>
          </p:nvPr>
        </p:nvSpPr>
        <p:spPr>
          <a:xfrm>
            <a:off x="179389" y="1988840"/>
            <a:ext cx="4464620" cy="4433223"/>
          </a:xfrm>
          <a:noFill/>
          <a:ln/>
        </p:spPr>
        <p:txBody>
          <a:bodyPr lIns="90488" tIns="44450" rIns="90488" bIns="44450">
            <a:normAutofit fontScale="62500" lnSpcReduction="20000"/>
          </a:bodyPr>
          <a:lstStyle/>
          <a:p>
            <a:pPr algn="l"/>
            <a:r>
              <a:rPr lang="en-GB" sz="3300" i="1">
                <a:solidFill>
                  <a:srgbClr val="FFFF00"/>
                </a:solidFill>
                <a:latin typeface="Calibri" panose="020F0502020204030204" pitchFamily="34" charset="0"/>
              </a:rPr>
              <a:t>The internet has changed the very meaning of ‘research’.</a:t>
            </a:r>
          </a:p>
          <a:p>
            <a:pPr algn="l"/>
            <a:endParaRPr lang="en-GB" sz="3300" b="1" i="1">
              <a:latin typeface="Calibri" panose="020F0502020204030204" pitchFamily="34" charset="0"/>
            </a:endParaRPr>
          </a:p>
          <a:p>
            <a:pPr algn="l"/>
            <a:r>
              <a:rPr lang="en-GB" sz="3300" b="1">
                <a:latin typeface="Calibri" panose="020F0502020204030204" pitchFamily="34" charset="0"/>
              </a:rPr>
              <a:t>Pew Internet and American Life Project (2012: 7) Discuss</a:t>
            </a:r>
          </a:p>
          <a:p>
            <a:pPr algn="l">
              <a:lnSpc>
                <a:spcPct val="90000"/>
              </a:lnSpc>
            </a:pPr>
            <a:endParaRPr lang="en-GB" sz="3300" b="1">
              <a:latin typeface="Calibri" panose="020F0502020204030204" pitchFamily="34" charset="0"/>
            </a:endParaRPr>
          </a:p>
          <a:p>
            <a:pPr algn="l">
              <a:lnSpc>
                <a:spcPct val="90000"/>
              </a:lnSpc>
            </a:pPr>
            <a:r>
              <a:rPr lang="en-GB" sz="3300" b="1">
                <a:solidFill>
                  <a:srgbClr val="FFFF00"/>
                </a:solidFill>
                <a:latin typeface="Calibri" panose="020F0502020204030204" pitchFamily="34" charset="0"/>
              </a:rPr>
              <a:t>1. Purpose of Lit. Review</a:t>
            </a:r>
          </a:p>
          <a:p>
            <a:pPr algn="l">
              <a:lnSpc>
                <a:spcPct val="90000"/>
              </a:lnSpc>
            </a:pPr>
            <a:r>
              <a:rPr lang="en-GB" sz="3300">
                <a:latin typeface="Calibri" panose="020F0502020204030204" pitchFamily="34" charset="0"/>
              </a:rPr>
              <a:t>Where do you begin?</a:t>
            </a:r>
          </a:p>
          <a:p>
            <a:pPr marL="457200" lvl="1" indent="0">
              <a:lnSpc>
                <a:spcPct val="90000"/>
              </a:lnSpc>
              <a:buFont typeface="Wingdings" pitchFamily="2" charset="2"/>
              <a:buNone/>
            </a:pPr>
            <a:r>
              <a:rPr lang="en-GB" sz="3300">
                <a:latin typeface="Calibri" panose="020F0502020204030204" pitchFamily="34" charset="0"/>
              </a:rPr>
              <a:t>Stages	- Secondary</a:t>
            </a:r>
          </a:p>
          <a:p>
            <a:pPr marL="914400" lvl="2" indent="0">
              <a:lnSpc>
                <a:spcPct val="90000"/>
              </a:lnSpc>
              <a:buFont typeface="Wingdings" pitchFamily="2" charset="2"/>
              <a:buNone/>
            </a:pPr>
            <a:r>
              <a:rPr lang="en-GB" sz="3300">
                <a:latin typeface="Calibri" panose="020F0502020204030204" pitchFamily="34" charset="0"/>
              </a:rPr>
              <a:t>	- Primary</a:t>
            </a:r>
          </a:p>
          <a:p>
            <a:pPr marL="285750" indent="-285750" algn="l">
              <a:lnSpc>
                <a:spcPct val="90000"/>
              </a:lnSpc>
              <a:buSzPct val="115000"/>
              <a:buFont typeface="Arial" panose="020B0604020202020204" pitchFamily="34" charset="0"/>
              <a:buChar char="•"/>
            </a:pPr>
            <a:r>
              <a:rPr lang="en-GB" sz="3300" b="1">
                <a:solidFill>
                  <a:srgbClr val="FFFF00"/>
                </a:solidFill>
                <a:latin typeface="Calibri" panose="020F0502020204030204" pitchFamily="34" charset="0"/>
              </a:rPr>
              <a:t>2. Process</a:t>
            </a:r>
          </a:p>
          <a:p>
            <a:pPr marL="742950" lvl="1" indent="-285750" algn="l">
              <a:lnSpc>
                <a:spcPct val="90000"/>
              </a:lnSpc>
              <a:buSzPct val="115000"/>
              <a:buFont typeface="Arial" panose="020B0604020202020204" pitchFamily="34" charset="0"/>
              <a:buChar char="•"/>
            </a:pPr>
            <a:r>
              <a:rPr lang="en-GB" sz="3300">
                <a:latin typeface="+mj-lt"/>
              </a:rPr>
              <a:t>Locating sources</a:t>
            </a:r>
          </a:p>
          <a:p>
            <a:pPr marL="742950" lvl="1" indent="-285750" algn="l">
              <a:lnSpc>
                <a:spcPct val="90000"/>
              </a:lnSpc>
              <a:buSzPct val="115000"/>
              <a:buFont typeface="Arial" panose="020B0604020202020204" pitchFamily="34" charset="0"/>
              <a:buChar char="•"/>
            </a:pPr>
            <a:r>
              <a:rPr lang="en-GB" sz="3300">
                <a:latin typeface="+mj-lt"/>
              </a:rPr>
              <a:t>Critiquing literature</a:t>
            </a:r>
          </a:p>
          <a:p>
            <a:pPr marL="742950" lvl="1" indent="-285750" algn="l">
              <a:lnSpc>
                <a:spcPct val="90000"/>
              </a:lnSpc>
              <a:buSzPct val="115000"/>
              <a:buFont typeface="Arial" panose="020B0604020202020204" pitchFamily="34" charset="0"/>
              <a:buChar char="•"/>
            </a:pPr>
            <a:r>
              <a:rPr lang="en-GB" sz="3300">
                <a:latin typeface="+mj-lt"/>
              </a:rPr>
              <a:t>Writing up</a:t>
            </a:r>
          </a:p>
          <a:p>
            <a:pPr marL="914400" lvl="2" indent="0">
              <a:lnSpc>
                <a:spcPct val="90000"/>
              </a:lnSpc>
              <a:buFont typeface="Wingdings" pitchFamily="2" charset="2"/>
              <a:buNone/>
            </a:pPr>
            <a:endParaRPr lang="en-GB" sz="1600">
              <a:latin typeface="+mj-lt"/>
            </a:endParaRPr>
          </a:p>
        </p:txBody>
      </p:sp>
      <p:pic>
        <p:nvPicPr>
          <p:cNvPr id="3" name="Picture 2"/>
          <p:cNvPicPr>
            <a:picLocks noChangeAspect="1"/>
          </p:cNvPicPr>
          <p:nvPr/>
        </p:nvPicPr>
        <p:blipFill>
          <a:blip r:embed="rId3"/>
          <a:stretch>
            <a:fillRect/>
          </a:stretch>
        </p:blipFill>
        <p:spPr>
          <a:xfrm>
            <a:off x="4074760" y="2739606"/>
            <a:ext cx="4840640" cy="3143609"/>
          </a:xfrm>
          <a:prstGeom prst="rect">
            <a:avLst/>
          </a:prstGeom>
        </p:spPr>
      </p:pic>
    </p:spTree>
    <p:extLst>
      <p:ext uri="{BB962C8B-B14F-4D97-AF65-F5344CB8AC3E}">
        <p14:creationId xmlns:p14="http://schemas.microsoft.com/office/powerpoint/2010/main" val="40452430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bg/>
                                          </p:spTgt>
                                        </p:tgtEl>
                                        <p:attrNameLst>
                                          <p:attrName>style.visibility</p:attrName>
                                        </p:attrNameLst>
                                      </p:cBhvr>
                                      <p:to>
                                        <p:strVal val="visible"/>
                                      </p:to>
                                    </p:set>
                                    <p:animEffect transition="in" filter="fade">
                                      <p:cBhvr>
                                        <p:cTn id="10" dur="2000"/>
                                        <p:tgtEl>
                                          <p:spTgt spid="12">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animEffect transition="in" filter="fade">
                                      <p:cBhvr>
                                        <p:cTn id="15" dur="2000"/>
                                        <p:tgtEl>
                                          <p:spTgt spid="1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xEl>
                                              <p:pRg st="2" end="2"/>
                                            </p:txEl>
                                          </p:spTgt>
                                        </p:tgtEl>
                                        <p:attrNameLst>
                                          <p:attrName>style.visibility</p:attrName>
                                        </p:attrNameLst>
                                      </p:cBhvr>
                                      <p:to>
                                        <p:strVal val="visible"/>
                                      </p:to>
                                    </p:set>
                                    <p:animEffect transition="in" filter="fade">
                                      <p:cBhvr>
                                        <p:cTn id="20" dur="2000"/>
                                        <p:tgtEl>
                                          <p:spTgt spid="12">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xEl>
                                              <p:pRg st="4" end="4"/>
                                            </p:txEl>
                                          </p:spTgt>
                                        </p:tgtEl>
                                        <p:attrNameLst>
                                          <p:attrName>style.visibility</p:attrName>
                                        </p:attrNameLst>
                                      </p:cBhvr>
                                      <p:to>
                                        <p:strVal val="visible"/>
                                      </p:to>
                                    </p:set>
                                    <p:animEffect transition="in" filter="fade">
                                      <p:cBhvr>
                                        <p:cTn id="25" dur="2000"/>
                                        <p:tgtEl>
                                          <p:spTgt spid="1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xEl>
                                              <p:pRg st="5" end="5"/>
                                            </p:txEl>
                                          </p:spTgt>
                                        </p:tgtEl>
                                        <p:attrNameLst>
                                          <p:attrName>style.visibility</p:attrName>
                                        </p:attrNameLst>
                                      </p:cBhvr>
                                      <p:to>
                                        <p:strVal val="visible"/>
                                      </p:to>
                                    </p:set>
                                    <p:animEffect transition="in" filter="fade">
                                      <p:cBhvr>
                                        <p:cTn id="30" dur="2000"/>
                                        <p:tgtEl>
                                          <p:spTgt spid="1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xEl>
                                              <p:pRg st="6" end="6"/>
                                            </p:txEl>
                                          </p:spTgt>
                                        </p:tgtEl>
                                        <p:attrNameLst>
                                          <p:attrName>style.visibility</p:attrName>
                                        </p:attrNameLst>
                                      </p:cBhvr>
                                      <p:to>
                                        <p:strVal val="visible"/>
                                      </p:to>
                                    </p:set>
                                    <p:animEffect transition="in" filter="fade">
                                      <p:cBhvr>
                                        <p:cTn id="33" dur="2000"/>
                                        <p:tgtEl>
                                          <p:spTgt spid="12">
                                            <p:txEl>
                                              <p:pRg st="6" end="6"/>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2">
                                            <p:txEl>
                                              <p:pRg st="7" end="7"/>
                                            </p:txEl>
                                          </p:spTgt>
                                        </p:tgtEl>
                                        <p:attrNameLst>
                                          <p:attrName>style.visibility</p:attrName>
                                        </p:attrNameLst>
                                      </p:cBhvr>
                                      <p:to>
                                        <p:strVal val="visible"/>
                                      </p:to>
                                    </p:set>
                                    <p:animEffect transition="in" filter="fade">
                                      <p:cBhvr>
                                        <p:cTn id="36" dur="2000"/>
                                        <p:tgtEl>
                                          <p:spTgt spid="12">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2">
                                            <p:txEl>
                                              <p:pRg st="8" end="8"/>
                                            </p:txEl>
                                          </p:spTgt>
                                        </p:tgtEl>
                                        <p:attrNameLst>
                                          <p:attrName>style.visibility</p:attrName>
                                        </p:attrNameLst>
                                      </p:cBhvr>
                                      <p:to>
                                        <p:strVal val="visible"/>
                                      </p:to>
                                    </p:set>
                                    <p:animEffect transition="in" filter="fade">
                                      <p:cBhvr>
                                        <p:cTn id="41" dur="2000"/>
                                        <p:tgtEl>
                                          <p:spTgt spid="1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2">
                                            <p:txEl>
                                              <p:pRg st="9" end="9"/>
                                            </p:txEl>
                                          </p:spTgt>
                                        </p:tgtEl>
                                        <p:attrNameLst>
                                          <p:attrName>style.visibility</p:attrName>
                                        </p:attrNameLst>
                                      </p:cBhvr>
                                      <p:to>
                                        <p:strVal val="visible"/>
                                      </p:to>
                                    </p:set>
                                    <p:animEffect transition="in" filter="fade">
                                      <p:cBhvr>
                                        <p:cTn id="44" dur="2000"/>
                                        <p:tgtEl>
                                          <p:spTgt spid="1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xEl>
                                              <p:pRg st="10" end="10"/>
                                            </p:txEl>
                                          </p:spTgt>
                                        </p:tgtEl>
                                        <p:attrNameLst>
                                          <p:attrName>style.visibility</p:attrName>
                                        </p:attrNameLst>
                                      </p:cBhvr>
                                      <p:to>
                                        <p:strVal val="visible"/>
                                      </p:to>
                                    </p:set>
                                    <p:animEffect transition="in" filter="fade">
                                      <p:cBhvr>
                                        <p:cTn id="47" dur="2000"/>
                                        <p:tgtEl>
                                          <p:spTgt spid="12">
                                            <p:txEl>
                                              <p:pRg st="10" end="1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2">
                                            <p:txEl>
                                              <p:pRg st="11" end="11"/>
                                            </p:txEl>
                                          </p:spTgt>
                                        </p:tgtEl>
                                        <p:attrNameLst>
                                          <p:attrName>style.visibility</p:attrName>
                                        </p:attrNameLst>
                                      </p:cBhvr>
                                      <p:to>
                                        <p:strVal val="visible"/>
                                      </p:to>
                                    </p:set>
                                    <p:animEffect transition="in" filter="fade">
                                      <p:cBhvr>
                                        <p:cTn id="50" dur="20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12" grpId="0" build="p"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1" y="764704"/>
            <a:ext cx="7344816" cy="1143000"/>
          </a:xfrm>
        </p:spPr>
        <p:txBody>
          <a:bodyPr>
            <a:normAutofit fontScale="90000"/>
          </a:bodyPr>
          <a:lstStyle/>
          <a:p>
            <a:r>
              <a:rPr lang="en-GB" sz="2800">
                <a:latin typeface="Calibri" panose="020F0502020204030204" pitchFamily="34" charset="0"/>
              </a:rPr>
              <a:t>How do students research in the digital age?</a:t>
            </a:r>
            <a:r>
              <a:rPr lang="en-GB" b="1">
                <a:latin typeface="Calibri" panose="020F0502020204030204" pitchFamily="34" charset="0"/>
              </a:rPr>
              <a:t/>
            </a:r>
            <a:br>
              <a:rPr lang="en-GB" b="1">
                <a:latin typeface="Calibri" panose="020F0502020204030204" pitchFamily="34" charset="0"/>
              </a:rPr>
            </a:br>
            <a:endParaRPr lang="en-GB">
              <a:latin typeface="Calibri" panose="020F0502020204030204" pitchFamily="34" charset="0"/>
            </a:endParaRPr>
          </a:p>
        </p:txBody>
      </p:sp>
      <p:sp>
        <p:nvSpPr>
          <p:cNvPr id="3" name="Content Placeholder 2"/>
          <p:cNvSpPr>
            <a:spLocks noGrp="1"/>
          </p:cNvSpPr>
          <p:nvPr>
            <p:ph idx="1"/>
          </p:nvPr>
        </p:nvSpPr>
        <p:spPr>
          <a:xfrm>
            <a:off x="827584" y="1484784"/>
            <a:ext cx="8208912" cy="4834880"/>
          </a:xfrm>
        </p:spPr>
        <p:txBody>
          <a:bodyPr>
            <a:normAutofit/>
          </a:bodyPr>
          <a:lstStyle/>
          <a:p>
            <a:pPr marL="0" indent="0" algn="just">
              <a:buNone/>
            </a:pPr>
            <a:r>
              <a:rPr lang="en-GB" sz="1800" dirty="0">
                <a:latin typeface="Calibri" panose="020F0502020204030204" pitchFamily="34" charset="0"/>
              </a:rPr>
              <a:t>The Pew report (2012) shows that the ease with which information “appears” online allows students to avoid any of the questions that may surface concerning the quality and intent of information they “research.” The Pew survey revealed that only one percent of those surveyed reported as “excellent” the ability of students “to recognize bias in online content.” As for their “ability to assess the quality and accuracy of information they find online,” only three percent reported that they found students to be “excellent.”  (</a:t>
            </a:r>
            <a:r>
              <a:rPr lang="en-GB" sz="1800" dirty="0" err="1">
                <a:latin typeface="Calibri" panose="020F0502020204030204" pitchFamily="34" charset="0"/>
              </a:rPr>
              <a:t>Turnitin</a:t>
            </a:r>
            <a:r>
              <a:rPr lang="en-GB" sz="1800" dirty="0">
                <a:latin typeface="Calibri" panose="020F0502020204030204" pitchFamily="34" charset="0"/>
              </a:rPr>
              <a:t>, 2017: 4-5)</a:t>
            </a:r>
          </a:p>
          <a:p>
            <a:pPr marL="0" indent="0" algn="just">
              <a:buNone/>
            </a:pPr>
            <a:endParaRPr lang="en-GB" sz="1800" dirty="0">
              <a:solidFill>
                <a:srgbClr val="FFC000"/>
              </a:solidFill>
              <a:latin typeface="Calibri" panose="020F0502020204030204" pitchFamily="34" charset="0"/>
            </a:endParaRPr>
          </a:p>
          <a:p>
            <a:pPr marL="0" indent="0" algn="just">
              <a:buNone/>
            </a:pPr>
            <a:r>
              <a:rPr lang="en-GB" sz="1800" dirty="0">
                <a:solidFill>
                  <a:srgbClr val="FFC000"/>
                </a:solidFill>
                <a:latin typeface="Calibri" panose="020F0502020204030204" pitchFamily="34" charset="0"/>
              </a:rPr>
              <a:t>Furthermore:</a:t>
            </a:r>
          </a:p>
          <a:p>
            <a:pPr algn="just">
              <a:buFont typeface="+mj-lt"/>
              <a:buAutoNum type="arabicPeriod"/>
            </a:pPr>
            <a:r>
              <a:rPr lang="en-GB" sz="1600" dirty="0">
                <a:solidFill>
                  <a:srgbClr val="FFFF00"/>
                </a:solidFill>
                <a:latin typeface="Calibri" panose="020F0502020204030204" pitchFamily="34" charset="0"/>
              </a:rPr>
              <a:t>Students appear to value immediacy over quality in online research,</a:t>
            </a:r>
          </a:p>
          <a:p>
            <a:pPr algn="just">
              <a:buFont typeface="+mj-lt"/>
              <a:buAutoNum type="arabicPeriod"/>
            </a:pPr>
            <a:r>
              <a:rPr lang="en-GB" sz="1600" dirty="0">
                <a:solidFill>
                  <a:srgbClr val="FFFF00"/>
                </a:solidFill>
                <a:latin typeface="Calibri" panose="020F0502020204030204" pitchFamily="34" charset="0"/>
              </a:rPr>
              <a:t>There is an over reliance on the “wisdom of the crowd”</a:t>
            </a:r>
          </a:p>
          <a:p>
            <a:pPr algn="just">
              <a:buFont typeface="+mj-lt"/>
              <a:buAutoNum type="arabicPeriod"/>
            </a:pPr>
            <a:r>
              <a:rPr lang="en-GB" sz="1600" dirty="0">
                <a:solidFill>
                  <a:srgbClr val="FFFF00"/>
                </a:solidFill>
                <a:latin typeface="Calibri" panose="020F0502020204030204" pitchFamily="34" charset="0"/>
              </a:rPr>
              <a:t>Student “research” is synonymous with “search”</a:t>
            </a:r>
          </a:p>
          <a:p>
            <a:pPr algn="just">
              <a:buFont typeface="+mj-lt"/>
              <a:buAutoNum type="arabicPeriod"/>
            </a:pPr>
            <a:r>
              <a:rPr lang="en-GB" sz="1600" dirty="0">
                <a:solidFill>
                  <a:srgbClr val="FFFF00"/>
                </a:solidFill>
                <a:latin typeface="Calibri" panose="020F0502020204030204" pitchFamily="34" charset="0"/>
              </a:rPr>
              <a:t>Existing student source choices warrant a need for better search skills</a:t>
            </a:r>
          </a:p>
          <a:p>
            <a:pPr marL="0" indent="0" algn="just">
              <a:buNone/>
            </a:pPr>
            <a:endParaRPr lang="en-GB" sz="1800" dirty="0">
              <a:latin typeface="Calibri" panose="020F0502020204030204" pitchFamily="34" charset="0"/>
            </a:endParaRPr>
          </a:p>
          <a:p>
            <a:pPr marL="0" indent="0" algn="just">
              <a:buNone/>
            </a:pPr>
            <a:r>
              <a:rPr lang="en-GB" sz="1800" b="1" dirty="0">
                <a:solidFill>
                  <a:schemeClr val="bg2">
                    <a:lumMod val="50000"/>
                    <a:lumOff val="50000"/>
                  </a:schemeClr>
                </a:solidFill>
                <a:latin typeface="Calibri" panose="020F0502020204030204" pitchFamily="34" charset="0"/>
              </a:rPr>
              <a:t>DISCUSS</a:t>
            </a:r>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64</a:t>
            </a:fld>
            <a:endParaRPr lang="en-GB"/>
          </a:p>
        </p:txBody>
      </p:sp>
    </p:spTree>
    <p:extLst>
      <p:ext uri="{BB962C8B-B14F-4D97-AF65-F5344CB8AC3E}">
        <p14:creationId xmlns:p14="http://schemas.microsoft.com/office/powerpoint/2010/main" val="1797344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2000" fill="hold"/>
                                        <p:tgtEl>
                                          <p:spTgt spid="3"/>
                                        </p:tgtEl>
                                        <p:attrNameLst>
                                          <p:attrName>stroke.color</p:attrName>
                                        </p:attrNameLst>
                                      </p:cBhvr>
                                      <p:to>
                                        <a:schemeClr val="accent2"/>
                                      </p:to>
                                    </p:animClr>
                                    <p:set>
                                      <p:cBhvr>
                                        <p:cTn id="7" dur="2000" fill="hold"/>
                                        <p:tgtEl>
                                          <p:spTgt spid="3"/>
                                        </p:tgtEl>
                                        <p:attrNameLst>
                                          <p:attrName>stroke.on</p:attrName>
                                        </p:attrNameLst>
                                      </p:cBhvr>
                                      <p:to>
                                        <p:strVal val="true"/>
                                      </p:to>
                                    </p:se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circle(in)">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0960" y="692696"/>
            <a:ext cx="7378700" cy="1143000"/>
          </a:xfrm>
        </p:spPr>
        <p:txBody>
          <a:bodyPr/>
          <a:lstStyle/>
          <a:p>
            <a:r>
              <a:rPr lang="en-GB" sz="2800"/>
              <a:t>Source Educational Evaluation Rubric (SEER)</a:t>
            </a:r>
          </a:p>
        </p:txBody>
      </p:sp>
      <p:sp>
        <p:nvSpPr>
          <p:cNvPr id="3" name="Content Placeholder 2"/>
          <p:cNvSpPr>
            <a:spLocks noGrp="1"/>
          </p:cNvSpPr>
          <p:nvPr>
            <p:ph idx="1"/>
          </p:nvPr>
        </p:nvSpPr>
        <p:spPr>
          <a:xfrm>
            <a:off x="323528" y="1711440"/>
            <a:ext cx="5544616" cy="4834880"/>
          </a:xfrm>
        </p:spPr>
        <p:txBody>
          <a:bodyPr>
            <a:normAutofit/>
          </a:bodyPr>
          <a:lstStyle/>
          <a:p>
            <a:pPr>
              <a:buFont typeface="+mj-lt"/>
              <a:buAutoNum type="arabicPeriod"/>
            </a:pPr>
            <a:r>
              <a:rPr lang="en-GB" sz="2000" b="1" dirty="0">
                <a:solidFill>
                  <a:srgbClr val="FFFF00"/>
                </a:solidFill>
                <a:latin typeface="Calibri" panose="020F0502020204030204" pitchFamily="34" charset="0"/>
              </a:rPr>
              <a:t>Authority</a:t>
            </a:r>
            <a:r>
              <a:rPr lang="en-GB" sz="2000" dirty="0">
                <a:latin typeface="Calibri" panose="020F0502020204030204" pitchFamily="34" charset="0"/>
              </a:rPr>
              <a:t>: Is the site well regarded, cited, and written by experts in the field?</a:t>
            </a:r>
          </a:p>
          <a:p>
            <a:pPr>
              <a:buFont typeface="+mj-lt"/>
              <a:buAutoNum type="arabicPeriod"/>
            </a:pPr>
            <a:r>
              <a:rPr lang="en-GB" sz="2000" b="1" dirty="0">
                <a:solidFill>
                  <a:srgbClr val="FFFF00"/>
                </a:solidFill>
                <a:latin typeface="Calibri" panose="020F0502020204030204" pitchFamily="34" charset="0"/>
              </a:rPr>
              <a:t>Educational Value</a:t>
            </a:r>
            <a:r>
              <a:rPr lang="en-GB" sz="2000" dirty="0">
                <a:solidFill>
                  <a:schemeClr val="accent2">
                    <a:lumMod val="75000"/>
                  </a:schemeClr>
                </a:solidFill>
                <a:latin typeface="Calibri" panose="020F0502020204030204" pitchFamily="34" charset="0"/>
              </a:rPr>
              <a:t>: Does the site content help advance educational goals?</a:t>
            </a:r>
          </a:p>
          <a:p>
            <a:pPr>
              <a:buFont typeface="+mj-lt"/>
              <a:buAutoNum type="arabicPeriod"/>
            </a:pPr>
            <a:r>
              <a:rPr lang="en-GB" sz="2000" b="1" dirty="0">
                <a:solidFill>
                  <a:srgbClr val="FFFF00"/>
                </a:solidFill>
                <a:latin typeface="Calibri" panose="020F0502020204030204" pitchFamily="34" charset="0"/>
              </a:rPr>
              <a:t>Intent</a:t>
            </a:r>
            <a:r>
              <a:rPr lang="en-GB" sz="2000" dirty="0">
                <a:latin typeface="Calibri" panose="020F0502020204030204" pitchFamily="34" charset="0"/>
              </a:rPr>
              <a:t>: Is the site a well-respected source of content intended to inform users?</a:t>
            </a:r>
          </a:p>
          <a:p>
            <a:pPr>
              <a:buFont typeface="+mj-lt"/>
              <a:buAutoNum type="arabicPeriod"/>
            </a:pPr>
            <a:r>
              <a:rPr lang="en-GB" sz="2000" b="1" dirty="0">
                <a:solidFill>
                  <a:srgbClr val="FFFF00"/>
                </a:solidFill>
                <a:latin typeface="Calibri" panose="020F0502020204030204" pitchFamily="34" charset="0"/>
              </a:rPr>
              <a:t>Originality</a:t>
            </a:r>
            <a:r>
              <a:rPr lang="en-GB" sz="2000" dirty="0">
                <a:solidFill>
                  <a:schemeClr val="accent2">
                    <a:lumMod val="75000"/>
                  </a:schemeClr>
                </a:solidFill>
                <a:latin typeface="Calibri" panose="020F0502020204030204" pitchFamily="34" charset="0"/>
              </a:rPr>
              <a:t>: Is the site a source of original content and viewpoints?</a:t>
            </a:r>
          </a:p>
          <a:p>
            <a:pPr>
              <a:buFont typeface="+mj-lt"/>
              <a:buAutoNum type="arabicPeriod"/>
            </a:pPr>
            <a:r>
              <a:rPr lang="en-GB" sz="2000" b="1" dirty="0">
                <a:solidFill>
                  <a:srgbClr val="FFFF00"/>
                </a:solidFill>
                <a:latin typeface="Calibri" panose="020F0502020204030204" pitchFamily="34" charset="0"/>
              </a:rPr>
              <a:t>Quality</a:t>
            </a:r>
            <a:r>
              <a:rPr lang="en-GB" sz="2000" dirty="0">
                <a:latin typeface="Calibri" panose="020F0502020204030204" pitchFamily="34" charset="0"/>
              </a:rPr>
              <a:t>: Is the site highly vetted with good coverage of the topical area?</a:t>
            </a:r>
          </a:p>
          <a:p>
            <a:pPr>
              <a:buFont typeface="+mj-lt"/>
              <a:buAutoNum type="arabicPeriod"/>
            </a:pPr>
            <a:endParaRPr lang="en-GB" sz="2000" dirty="0">
              <a:latin typeface="Calibri" panose="020F0502020204030204" pitchFamily="34" charset="0"/>
            </a:endParaRPr>
          </a:p>
          <a:p>
            <a:pPr marL="0" indent="0" algn="r">
              <a:buNone/>
            </a:pPr>
            <a:r>
              <a:rPr lang="en-GB" sz="2000" dirty="0" err="1">
                <a:latin typeface="Calibri" panose="020F0502020204030204" pitchFamily="34" charset="0"/>
              </a:rPr>
              <a:t>Turnitin</a:t>
            </a:r>
            <a:r>
              <a:rPr lang="en-GB" sz="2000" dirty="0">
                <a:latin typeface="Calibri" panose="020F0502020204030204" pitchFamily="34" charset="0"/>
              </a:rPr>
              <a:t>, </a:t>
            </a:r>
            <a:r>
              <a:rPr lang="en-GB" sz="2000" dirty="0" smtClean="0">
                <a:latin typeface="Calibri" panose="020F0502020204030204" pitchFamily="34" charset="0"/>
              </a:rPr>
              <a:t>2019: </a:t>
            </a:r>
            <a:r>
              <a:rPr lang="en-GB" sz="2000" dirty="0">
                <a:latin typeface="Calibri" panose="020F0502020204030204" pitchFamily="34" charset="0"/>
              </a:rPr>
              <a:t>6</a:t>
            </a:r>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65</a:t>
            </a:fld>
            <a:endParaRPr lang="en-GB"/>
          </a:p>
        </p:txBody>
      </p:sp>
      <p:pic>
        <p:nvPicPr>
          <p:cNvPr id="352258" name="Picture 2" descr="https://wiki.ucl.ac.uk/download/attachments/27656802/turnitin+logo.jpg?version=1&amp;modificationDate=135472380900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292494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57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Footer Placeholder 5"/>
          <p:cNvSpPr>
            <a:spLocks noGrp="1"/>
          </p:cNvSpPr>
          <p:nvPr>
            <p:ph type="ftr" sz="quarter" idx="11"/>
          </p:nvPr>
        </p:nvSpPr>
        <p:spPr>
          <a:noFill/>
        </p:spPr>
        <p:txBody>
          <a:bodyPr/>
          <a:lstStyle/>
          <a:p>
            <a:r>
              <a:rPr lang="en-GB" smtClean="0"/>
              <a:t>CH2021 postgraduate</a:t>
            </a:r>
            <a:endParaRPr lang="en-GB"/>
          </a:p>
        </p:txBody>
      </p:sp>
      <p:sp>
        <p:nvSpPr>
          <p:cNvPr id="59395" name="Slide Number Placeholder 6"/>
          <p:cNvSpPr>
            <a:spLocks noGrp="1"/>
          </p:cNvSpPr>
          <p:nvPr>
            <p:ph type="sldNum" sz="quarter" idx="12"/>
          </p:nvPr>
        </p:nvSpPr>
        <p:spPr>
          <a:noFill/>
        </p:spPr>
        <p:txBody>
          <a:bodyPr/>
          <a:lstStyle/>
          <a:p>
            <a:fld id="{B7B8A4EC-0D7C-4B10-A137-F412792D3C44}" type="slidenum">
              <a:rPr lang="en-GB" smtClean="0"/>
              <a:pPr/>
              <a:t>66</a:t>
            </a:fld>
            <a:endParaRPr lang="en-GB"/>
          </a:p>
        </p:txBody>
      </p:sp>
      <p:sp>
        <p:nvSpPr>
          <p:cNvPr id="21506" name="Rectangle 2"/>
          <p:cNvSpPr>
            <a:spLocks noGrp="1" noChangeArrowheads="1"/>
          </p:cNvSpPr>
          <p:nvPr>
            <p:ph type="title"/>
          </p:nvPr>
        </p:nvSpPr>
        <p:spPr>
          <a:xfrm>
            <a:off x="239751" y="327587"/>
            <a:ext cx="5926873" cy="1143000"/>
          </a:xfrm>
          <a:noFill/>
        </p:spPr>
        <p:txBody>
          <a:bodyPr lIns="90488" tIns="44450" rIns="90488" bIns="44450"/>
          <a:lstStyle/>
          <a:p>
            <a:pPr eaLnBrk="1" hangingPunct="1"/>
            <a:r>
              <a:rPr lang="en-GB" sz="3200" b="1" dirty="0"/>
              <a:t>The general aim and </a:t>
            </a:r>
            <a:r>
              <a:rPr lang="en-GB" sz="3200" b="1" dirty="0" smtClean="0"/>
              <a:t>scope of literature review</a:t>
            </a:r>
            <a:endParaRPr lang="en-GB" sz="3200" b="1" dirty="0"/>
          </a:p>
        </p:txBody>
      </p:sp>
      <p:sp>
        <p:nvSpPr>
          <p:cNvPr id="21507" name="Rectangle 3"/>
          <p:cNvSpPr>
            <a:spLocks noGrp="1" noChangeArrowheads="1"/>
          </p:cNvSpPr>
          <p:nvPr>
            <p:ph type="body" sz="half" idx="1"/>
          </p:nvPr>
        </p:nvSpPr>
        <p:spPr>
          <a:xfrm>
            <a:off x="609600" y="1981200"/>
            <a:ext cx="4724400" cy="4495800"/>
          </a:xfrm>
          <a:noFill/>
        </p:spPr>
        <p:txBody>
          <a:bodyPr lIns="90488" tIns="44450" rIns="90488" bIns="44450"/>
          <a:lstStyle/>
          <a:p>
            <a:pPr eaLnBrk="1" hangingPunct="1">
              <a:lnSpc>
                <a:spcPct val="90000"/>
              </a:lnSpc>
            </a:pPr>
            <a:r>
              <a:rPr lang="en-GB" b="1"/>
              <a:t>Aim</a:t>
            </a:r>
          </a:p>
          <a:p>
            <a:pPr lvl="1" eaLnBrk="1" hangingPunct="1">
              <a:lnSpc>
                <a:spcPct val="90000"/>
              </a:lnSpc>
            </a:pPr>
            <a:r>
              <a:rPr lang="en-GB">
                <a:solidFill>
                  <a:srgbClr val="FF9900"/>
                </a:solidFill>
              </a:rPr>
              <a:t>Broad understanding</a:t>
            </a:r>
          </a:p>
          <a:p>
            <a:pPr lvl="1" eaLnBrk="1" hangingPunct="1">
              <a:lnSpc>
                <a:spcPct val="90000"/>
              </a:lnSpc>
            </a:pPr>
            <a:r>
              <a:rPr lang="en-GB">
                <a:solidFill>
                  <a:srgbClr val="FF9900"/>
                </a:solidFill>
              </a:rPr>
              <a:t>Help identify research questions</a:t>
            </a:r>
          </a:p>
          <a:p>
            <a:pPr lvl="1" eaLnBrk="1" hangingPunct="1">
              <a:lnSpc>
                <a:spcPct val="90000"/>
              </a:lnSpc>
            </a:pPr>
            <a:r>
              <a:rPr lang="en-GB">
                <a:solidFill>
                  <a:srgbClr val="FF9900"/>
                </a:solidFill>
              </a:rPr>
              <a:t>Help develop methodology</a:t>
            </a:r>
          </a:p>
          <a:p>
            <a:pPr lvl="1" eaLnBrk="1" hangingPunct="1">
              <a:lnSpc>
                <a:spcPct val="90000"/>
              </a:lnSpc>
            </a:pPr>
            <a:r>
              <a:rPr lang="en-GB">
                <a:solidFill>
                  <a:srgbClr val="FF9900"/>
                </a:solidFill>
              </a:rPr>
              <a:t>Varies between Qual. &amp; Quant.</a:t>
            </a:r>
          </a:p>
          <a:p>
            <a:pPr eaLnBrk="1" hangingPunct="1">
              <a:lnSpc>
                <a:spcPct val="90000"/>
              </a:lnSpc>
            </a:pPr>
            <a:r>
              <a:rPr lang="en-GB" b="1"/>
              <a:t>Scope</a:t>
            </a:r>
          </a:p>
          <a:p>
            <a:pPr lvl="1" eaLnBrk="1" hangingPunct="1">
              <a:lnSpc>
                <a:spcPct val="90000"/>
              </a:lnSpc>
            </a:pPr>
            <a:r>
              <a:rPr lang="en-GB">
                <a:solidFill>
                  <a:srgbClr val="FF9900"/>
                </a:solidFill>
              </a:rPr>
              <a:t>No formula</a:t>
            </a:r>
          </a:p>
          <a:p>
            <a:pPr lvl="1" eaLnBrk="1" hangingPunct="1">
              <a:lnSpc>
                <a:spcPct val="90000"/>
              </a:lnSpc>
            </a:pPr>
            <a:r>
              <a:rPr lang="en-GB">
                <a:solidFill>
                  <a:srgbClr val="FF9900"/>
                </a:solidFill>
              </a:rPr>
              <a:t>New areas of research</a:t>
            </a:r>
          </a:p>
          <a:p>
            <a:pPr lvl="1" eaLnBrk="1" hangingPunct="1">
              <a:lnSpc>
                <a:spcPct val="90000"/>
              </a:lnSpc>
            </a:pPr>
            <a:r>
              <a:rPr lang="en-GB">
                <a:solidFill>
                  <a:srgbClr val="FF9900"/>
                </a:solidFill>
              </a:rPr>
              <a:t>Traditional areas of research</a:t>
            </a:r>
          </a:p>
          <a:p>
            <a:pPr eaLnBrk="1" hangingPunct="1">
              <a:lnSpc>
                <a:spcPct val="90000"/>
              </a:lnSpc>
              <a:buFont typeface="Wingdings" pitchFamily="2" charset="2"/>
              <a:buNone/>
            </a:pPr>
            <a:endParaRPr lang="en-GB" sz="2400">
              <a:solidFill>
                <a:srgbClr val="FF9900"/>
              </a:solidFill>
            </a:endParaRPr>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9263" y="-131525"/>
            <a:ext cx="3614737"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5060831" y="4145427"/>
            <a:ext cx="4083170" cy="2724302"/>
          </a:xfrm>
          <a:prstGeom prst="rect">
            <a:avLst/>
          </a:prstGeom>
        </p:spPr>
      </p:pic>
    </p:spTree>
    <p:extLst>
      <p:ext uri="{BB962C8B-B14F-4D97-AF65-F5344CB8AC3E}">
        <p14:creationId xmlns:p14="http://schemas.microsoft.com/office/powerpoint/2010/main" val="4975408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animEffect transition="in" filter="fade">
                                      <p:cBhvr>
                                        <p:cTn id="10" dur="2000"/>
                                        <p:tgtEl>
                                          <p:spTgt spid="2150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4" fill="hold" nodeType="clickEffect">
                                  <p:stCondLst>
                                    <p:cond delay="0"/>
                                  </p:stCondLst>
                                  <p:childTnLst>
                                    <p:animEffect transition="out" filter="wipe(down)">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lIns="90488" tIns="44450" rIns="90488" bIns="44450" anchor="ctr">
            <a:normAutofit/>
          </a:bodyPr>
          <a:lstStyle/>
          <a:p>
            <a:pPr eaLnBrk="1" hangingPunct="1"/>
            <a:r>
              <a:rPr lang="en-GB" sz="3600" b="1"/>
              <a:t>Be logical and systematic</a:t>
            </a:r>
          </a:p>
        </p:txBody>
      </p:sp>
      <p:sp>
        <p:nvSpPr>
          <p:cNvPr id="22531" name="Rectangle 3"/>
          <p:cNvSpPr>
            <a:spLocks noGrp="1" noChangeArrowheads="1"/>
          </p:cNvSpPr>
          <p:nvPr>
            <p:ph idx="1"/>
          </p:nvPr>
        </p:nvSpPr>
        <p:spPr>
          <a:xfrm>
            <a:off x="0" y="1536702"/>
            <a:ext cx="7467600" cy="4525963"/>
          </a:xfrm>
        </p:spPr>
        <p:txBody>
          <a:bodyPr lIns="90488" tIns="44450" rIns="90488" bIns="44450">
            <a:normAutofit fontScale="92500" lnSpcReduction="20000"/>
          </a:bodyPr>
          <a:lstStyle/>
          <a:p>
            <a:pPr eaLnBrk="1" hangingPunct="1">
              <a:lnSpc>
                <a:spcPct val="90000"/>
              </a:lnSpc>
            </a:pPr>
            <a:r>
              <a:rPr lang="en-GB" dirty="0"/>
              <a:t>Start with recent articles (work backwards)</a:t>
            </a:r>
          </a:p>
          <a:p>
            <a:pPr eaLnBrk="1" hangingPunct="1">
              <a:lnSpc>
                <a:spcPct val="90000"/>
              </a:lnSpc>
            </a:pPr>
            <a:r>
              <a:rPr lang="en-GB" dirty="0"/>
              <a:t>Check abstract/summary</a:t>
            </a:r>
          </a:p>
          <a:p>
            <a:pPr eaLnBrk="1" hangingPunct="1">
              <a:lnSpc>
                <a:spcPct val="90000"/>
              </a:lnSpc>
            </a:pPr>
            <a:r>
              <a:rPr lang="en-GB" dirty="0"/>
              <a:t>Record (VITAL)</a:t>
            </a:r>
          </a:p>
          <a:p>
            <a:pPr lvl="1" eaLnBrk="1" hangingPunct="1">
              <a:lnSpc>
                <a:spcPct val="90000"/>
              </a:lnSpc>
            </a:pPr>
            <a:r>
              <a:rPr lang="en-GB" dirty="0" smtClean="0"/>
              <a:t>Ref software, Index </a:t>
            </a:r>
            <a:r>
              <a:rPr lang="en-GB" smtClean="0"/>
              <a:t>cards/excel etc.</a:t>
            </a:r>
            <a:endParaRPr lang="en-GB" dirty="0"/>
          </a:p>
          <a:p>
            <a:pPr lvl="2" eaLnBrk="1" hangingPunct="1">
              <a:lnSpc>
                <a:spcPct val="90000"/>
              </a:lnSpc>
            </a:pPr>
            <a:r>
              <a:rPr lang="en-GB" dirty="0">
                <a:solidFill>
                  <a:srgbClr val="FFFF00"/>
                </a:solidFill>
              </a:rPr>
              <a:t>referencing details</a:t>
            </a:r>
          </a:p>
          <a:p>
            <a:pPr lvl="2" eaLnBrk="1" hangingPunct="1">
              <a:lnSpc>
                <a:spcPct val="90000"/>
              </a:lnSpc>
            </a:pPr>
            <a:r>
              <a:rPr lang="en-GB" dirty="0">
                <a:solidFill>
                  <a:srgbClr val="FFFF00"/>
                </a:solidFill>
              </a:rPr>
              <a:t>main points / results / methods</a:t>
            </a:r>
          </a:p>
          <a:p>
            <a:pPr lvl="2" eaLnBrk="1" hangingPunct="1">
              <a:lnSpc>
                <a:spcPct val="90000"/>
              </a:lnSpc>
            </a:pPr>
            <a:r>
              <a:rPr lang="en-GB" dirty="0">
                <a:solidFill>
                  <a:srgbClr val="FFFF00"/>
                </a:solidFill>
              </a:rPr>
              <a:t>additional refs</a:t>
            </a:r>
          </a:p>
          <a:p>
            <a:pPr lvl="2" eaLnBrk="1" hangingPunct="1">
              <a:lnSpc>
                <a:spcPct val="90000"/>
              </a:lnSpc>
            </a:pPr>
            <a:r>
              <a:rPr lang="en-GB" dirty="0">
                <a:solidFill>
                  <a:srgbClr val="FFFF00"/>
                </a:solidFill>
              </a:rPr>
              <a:t>colour coding</a:t>
            </a:r>
          </a:p>
          <a:p>
            <a:pPr lvl="2" eaLnBrk="1" hangingPunct="1">
              <a:lnSpc>
                <a:spcPct val="90000"/>
              </a:lnSpc>
            </a:pPr>
            <a:r>
              <a:rPr lang="en-GB" dirty="0">
                <a:solidFill>
                  <a:srgbClr val="FFFF00"/>
                </a:solidFill>
              </a:rPr>
              <a:t>location </a:t>
            </a:r>
            <a:r>
              <a:rPr lang="en-GB" dirty="0" smtClean="0">
                <a:solidFill>
                  <a:srgbClr val="FFFF00"/>
                </a:solidFill>
              </a:rPr>
              <a:t>(class mark/website)</a:t>
            </a:r>
          </a:p>
          <a:p>
            <a:pPr lvl="2" eaLnBrk="1" hangingPunct="1">
              <a:lnSpc>
                <a:spcPct val="90000"/>
              </a:lnSpc>
            </a:pPr>
            <a:r>
              <a:rPr lang="en-GB" dirty="0" smtClean="0">
                <a:solidFill>
                  <a:srgbClr val="FFFF00"/>
                </a:solidFill>
              </a:rPr>
              <a:t>Data base</a:t>
            </a:r>
          </a:p>
          <a:p>
            <a:pPr lvl="3">
              <a:lnSpc>
                <a:spcPct val="90000"/>
              </a:lnSpc>
            </a:pPr>
            <a:r>
              <a:rPr lang="en-GB" dirty="0" err="1" smtClean="0">
                <a:solidFill>
                  <a:srgbClr val="FFFF00"/>
                </a:solidFill>
              </a:rPr>
              <a:t>Refworks</a:t>
            </a:r>
            <a:r>
              <a:rPr lang="en-GB" dirty="0" smtClean="0">
                <a:solidFill>
                  <a:srgbClr val="FFFF00"/>
                </a:solidFill>
              </a:rPr>
              <a:t> (University supported)</a:t>
            </a:r>
          </a:p>
          <a:p>
            <a:pPr lvl="3">
              <a:lnSpc>
                <a:spcPct val="90000"/>
              </a:lnSpc>
            </a:pPr>
            <a:r>
              <a:rPr lang="en-GB" dirty="0" err="1" smtClean="0">
                <a:solidFill>
                  <a:srgbClr val="FFFF00"/>
                </a:solidFill>
              </a:rPr>
              <a:t>Zotero</a:t>
            </a:r>
            <a:endParaRPr lang="en-GB" dirty="0" smtClean="0">
              <a:solidFill>
                <a:srgbClr val="FFFF00"/>
              </a:solidFill>
            </a:endParaRPr>
          </a:p>
          <a:p>
            <a:pPr lvl="3">
              <a:lnSpc>
                <a:spcPct val="90000"/>
              </a:lnSpc>
            </a:pPr>
            <a:r>
              <a:rPr lang="en-GB" dirty="0" err="1" smtClean="0">
                <a:solidFill>
                  <a:srgbClr val="FFFF00"/>
                </a:solidFill>
              </a:rPr>
              <a:t>Mendeley</a:t>
            </a:r>
            <a:r>
              <a:rPr lang="en-GB" dirty="0" smtClean="0">
                <a:solidFill>
                  <a:srgbClr val="FFFF00"/>
                </a:solidFill>
              </a:rPr>
              <a:t> </a:t>
            </a:r>
            <a:r>
              <a:rPr lang="en-GB" dirty="0" err="1" smtClean="0">
                <a:solidFill>
                  <a:srgbClr val="FFFF00"/>
                </a:solidFill>
              </a:rPr>
              <a:t>etc</a:t>
            </a:r>
            <a:endParaRPr lang="en-GB" dirty="0">
              <a:solidFill>
                <a:srgbClr val="FFFF00"/>
              </a:solidFill>
            </a:endParaRPr>
          </a:p>
        </p:txBody>
      </p:sp>
      <p:sp>
        <p:nvSpPr>
          <p:cNvPr id="64514" name="Footer Placeholder 4"/>
          <p:cNvSpPr>
            <a:spLocks noGrp="1"/>
          </p:cNvSpPr>
          <p:nvPr>
            <p:ph type="ftr" sz="quarter" idx="11"/>
          </p:nvPr>
        </p:nvSpPr>
        <p:spPr>
          <a:noFill/>
        </p:spPr>
        <p:txBody>
          <a:bodyPr/>
          <a:lstStyle/>
          <a:p>
            <a:r>
              <a:rPr lang="en-GB" smtClean="0"/>
              <a:t>CH2021 postgraduate</a:t>
            </a:r>
            <a:endParaRPr lang="en-GB"/>
          </a:p>
        </p:txBody>
      </p:sp>
      <p:sp>
        <p:nvSpPr>
          <p:cNvPr id="64515" name="Slide Number Placeholder 5"/>
          <p:cNvSpPr>
            <a:spLocks noGrp="1"/>
          </p:cNvSpPr>
          <p:nvPr>
            <p:ph type="sldNum" sz="quarter" idx="12"/>
          </p:nvPr>
        </p:nvSpPr>
        <p:spPr>
          <a:noFill/>
        </p:spPr>
        <p:txBody>
          <a:bodyPr/>
          <a:lstStyle/>
          <a:p>
            <a:fld id="{9D694FC2-C9C8-4254-988E-C44F265808EA}" type="slidenum">
              <a:rPr lang="en-GB" smtClean="0"/>
              <a:pPr/>
              <a:t>67</a:t>
            </a:fld>
            <a:endParaRPr lang="en-GB"/>
          </a:p>
        </p:txBody>
      </p:sp>
      <p:pic>
        <p:nvPicPr>
          <p:cNvPr id="5" name="Picture 4"/>
          <p:cNvPicPr>
            <a:picLocks noChangeAspect="1"/>
          </p:cNvPicPr>
          <p:nvPr/>
        </p:nvPicPr>
        <p:blipFill>
          <a:blip r:embed="rId3"/>
          <a:stretch>
            <a:fillRect/>
          </a:stretch>
        </p:blipFill>
        <p:spPr>
          <a:xfrm>
            <a:off x="5221856" y="4444843"/>
            <a:ext cx="3804069" cy="1617822"/>
          </a:xfrm>
          <a:prstGeom prst="rect">
            <a:avLst/>
          </a:prstGeom>
        </p:spPr>
      </p:pic>
      <p:pic>
        <p:nvPicPr>
          <p:cNvPr id="6" name="Picture 5"/>
          <p:cNvPicPr>
            <a:picLocks noChangeAspect="1"/>
          </p:cNvPicPr>
          <p:nvPr/>
        </p:nvPicPr>
        <p:blipFill>
          <a:blip r:embed="rId4"/>
          <a:stretch>
            <a:fillRect/>
          </a:stretch>
        </p:blipFill>
        <p:spPr>
          <a:xfrm>
            <a:off x="6329493" y="1105961"/>
            <a:ext cx="2276213" cy="227621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31"/>
                                        </p:tgtEl>
                                        <p:attrNameLst>
                                          <p:attrName>style.visibility</p:attrName>
                                        </p:attrNameLst>
                                      </p:cBhvr>
                                      <p:to>
                                        <p:strVal val="visible"/>
                                      </p:to>
                                    </p:set>
                                    <p:animEffect transition="in" filter="fade">
                                      <p:cBhvr>
                                        <p:cTn id="10"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lIns="90488" tIns="44450" rIns="90488" bIns="44450" anchor="ctr">
            <a:normAutofit/>
          </a:bodyPr>
          <a:lstStyle/>
          <a:p>
            <a:pPr eaLnBrk="1" hangingPunct="1"/>
            <a:r>
              <a:rPr lang="en-GB" sz="3200" b="1"/>
              <a:t>Finding the literature</a:t>
            </a:r>
          </a:p>
        </p:txBody>
      </p:sp>
      <p:sp>
        <p:nvSpPr>
          <p:cNvPr id="23555" name="Rectangle 3"/>
          <p:cNvSpPr>
            <a:spLocks noGrp="1" noChangeArrowheads="1"/>
          </p:cNvSpPr>
          <p:nvPr>
            <p:ph sz="half" idx="1"/>
          </p:nvPr>
        </p:nvSpPr>
        <p:spPr>
          <a:xfrm>
            <a:off x="457200" y="2204864"/>
            <a:ext cx="7242175" cy="4114800"/>
          </a:xfrm>
        </p:spPr>
        <p:txBody>
          <a:bodyPr lIns="90488" tIns="44450" rIns="90488" bIns="44450"/>
          <a:lstStyle/>
          <a:p>
            <a:pPr eaLnBrk="1" hangingPunct="1">
              <a:lnSpc>
                <a:spcPct val="90000"/>
              </a:lnSpc>
            </a:pPr>
            <a:r>
              <a:rPr lang="en-GB" sz="2500"/>
              <a:t>Check your time frame</a:t>
            </a:r>
          </a:p>
          <a:p>
            <a:pPr eaLnBrk="1" hangingPunct="1">
              <a:lnSpc>
                <a:spcPct val="90000"/>
              </a:lnSpc>
            </a:pPr>
            <a:r>
              <a:rPr lang="en-GB" sz="2500"/>
              <a:t>College library </a:t>
            </a:r>
          </a:p>
          <a:p>
            <a:pPr lvl="1" eaLnBrk="1" hangingPunct="1">
              <a:lnSpc>
                <a:spcPct val="90000"/>
              </a:lnSpc>
            </a:pPr>
            <a:r>
              <a:rPr lang="en-GB" sz="2100">
                <a:solidFill>
                  <a:srgbClr val="FFFF00"/>
                </a:solidFill>
              </a:rPr>
              <a:t>ILL</a:t>
            </a:r>
          </a:p>
          <a:p>
            <a:pPr lvl="1" eaLnBrk="1" hangingPunct="1">
              <a:lnSpc>
                <a:spcPct val="90000"/>
              </a:lnSpc>
            </a:pPr>
            <a:r>
              <a:rPr lang="en-GB" sz="2100">
                <a:solidFill>
                  <a:srgbClr val="FFFF00"/>
                </a:solidFill>
              </a:rPr>
              <a:t>Data bases: Science Direct</a:t>
            </a:r>
          </a:p>
          <a:p>
            <a:pPr lvl="1" eaLnBrk="1" hangingPunct="1">
              <a:lnSpc>
                <a:spcPct val="90000"/>
              </a:lnSpc>
            </a:pPr>
            <a:r>
              <a:rPr lang="en-GB" sz="2100">
                <a:solidFill>
                  <a:srgbClr val="FFFF00"/>
                </a:solidFill>
              </a:rPr>
              <a:t>Google scholar</a:t>
            </a:r>
          </a:p>
          <a:p>
            <a:pPr eaLnBrk="1" hangingPunct="1">
              <a:lnSpc>
                <a:spcPct val="90000"/>
              </a:lnSpc>
            </a:pPr>
            <a:r>
              <a:rPr lang="en-GB" sz="2500"/>
              <a:t>Computer search </a:t>
            </a:r>
            <a:endParaRPr lang="en-GB" sz="2100"/>
          </a:p>
          <a:p>
            <a:pPr eaLnBrk="1" hangingPunct="1">
              <a:lnSpc>
                <a:spcPct val="90000"/>
              </a:lnSpc>
            </a:pPr>
            <a:r>
              <a:rPr lang="en-GB" sz="2500"/>
              <a:t>Check for theoretical and empirical sources</a:t>
            </a:r>
          </a:p>
          <a:p>
            <a:pPr eaLnBrk="1" hangingPunct="1">
              <a:lnSpc>
                <a:spcPct val="90000"/>
              </a:lnSpc>
            </a:pPr>
            <a:r>
              <a:rPr lang="en-GB" sz="2500"/>
              <a:t>Supervisor</a:t>
            </a:r>
          </a:p>
          <a:p>
            <a:pPr eaLnBrk="1" hangingPunct="1">
              <a:lnSpc>
                <a:spcPct val="90000"/>
              </a:lnSpc>
            </a:pPr>
            <a:r>
              <a:rPr lang="en-GB" sz="2500"/>
              <a:t>Reference lists of contemporary articles</a:t>
            </a:r>
          </a:p>
        </p:txBody>
      </p:sp>
      <p:sp>
        <p:nvSpPr>
          <p:cNvPr id="65538" name="Footer Placeholder 5"/>
          <p:cNvSpPr>
            <a:spLocks noGrp="1"/>
          </p:cNvSpPr>
          <p:nvPr>
            <p:ph type="ftr" sz="quarter" idx="11"/>
          </p:nvPr>
        </p:nvSpPr>
        <p:spPr>
          <a:noFill/>
        </p:spPr>
        <p:txBody>
          <a:bodyPr/>
          <a:lstStyle/>
          <a:p>
            <a:r>
              <a:rPr lang="en-GB" smtClean="0"/>
              <a:t>CH2021 postgraduate</a:t>
            </a:r>
            <a:endParaRPr lang="en-GB"/>
          </a:p>
        </p:txBody>
      </p:sp>
      <p:sp>
        <p:nvSpPr>
          <p:cNvPr id="65539" name="Slide Number Placeholder 6"/>
          <p:cNvSpPr>
            <a:spLocks noGrp="1"/>
          </p:cNvSpPr>
          <p:nvPr>
            <p:ph type="sldNum" sz="quarter" idx="12"/>
          </p:nvPr>
        </p:nvSpPr>
        <p:spPr>
          <a:noFill/>
        </p:spPr>
        <p:txBody>
          <a:bodyPr/>
          <a:lstStyle/>
          <a:p>
            <a:fld id="{9086A3D5-5DB3-4AC9-A170-BEEC6C57F5F5}" type="slidenum">
              <a:rPr lang="en-GB" smtClean="0"/>
              <a:pPr/>
              <a:t>68</a:t>
            </a:fld>
            <a:endParaRPr lang="en-GB"/>
          </a:p>
        </p:txBody>
      </p:sp>
      <p:pic>
        <p:nvPicPr>
          <p:cNvPr id="2" name="Picture 1"/>
          <p:cNvPicPr>
            <a:picLocks noChangeAspect="1"/>
          </p:cNvPicPr>
          <p:nvPr/>
        </p:nvPicPr>
        <p:blipFill>
          <a:blip r:embed="rId3"/>
          <a:stretch>
            <a:fillRect/>
          </a:stretch>
        </p:blipFill>
        <p:spPr>
          <a:xfrm>
            <a:off x="5652120" y="150114"/>
            <a:ext cx="3334801" cy="294462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 your literature for CRAAP</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CRAAP </a:t>
            </a:r>
            <a:r>
              <a:rPr lang="en-GB" dirty="0" smtClean="0"/>
              <a:t>test</a:t>
            </a:r>
          </a:p>
          <a:p>
            <a:pPr marL="514350" indent="-514350">
              <a:buFont typeface="+mj-lt"/>
              <a:buAutoNum type="arabicPeriod"/>
            </a:pPr>
            <a:r>
              <a:rPr lang="en-GB" dirty="0" smtClean="0"/>
              <a:t>Currency</a:t>
            </a:r>
          </a:p>
          <a:p>
            <a:pPr marL="514350" indent="-514350">
              <a:buFont typeface="+mj-lt"/>
              <a:buAutoNum type="arabicPeriod"/>
            </a:pPr>
            <a:r>
              <a:rPr lang="en-GB" dirty="0" smtClean="0"/>
              <a:t>Relevance</a:t>
            </a:r>
          </a:p>
          <a:p>
            <a:pPr marL="514350" indent="-514350">
              <a:buFont typeface="+mj-lt"/>
              <a:buAutoNum type="arabicPeriod"/>
            </a:pPr>
            <a:r>
              <a:rPr lang="en-GB" dirty="0" smtClean="0"/>
              <a:t>Accuracy</a:t>
            </a:r>
          </a:p>
          <a:p>
            <a:pPr marL="514350" indent="-514350">
              <a:buFont typeface="+mj-lt"/>
              <a:buAutoNum type="arabicPeriod"/>
            </a:pPr>
            <a:r>
              <a:rPr lang="en-GB" dirty="0" smtClean="0"/>
              <a:t>Authority</a:t>
            </a:r>
          </a:p>
          <a:p>
            <a:pPr marL="514350" indent="-514350">
              <a:buFont typeface="+mj-lt"/>
              <a:buAutoNum type="arabicPeriod"/>
            </a:pPr>
            <a:r>
              <a:rPr lang="en-GB" dirty="0" smtClean="0"/>
              <a:t>Purpose</a:t>
            </a:r>
          </a:p>
          <a:p>
            <a:pPr marL="0" indent="0">
              <a:buNone/>
            </a:pPr>
            <a:r>
              <a:rPr lang="en-GB" dirty="0" smtClean="0">
                <a:solidFill>
                  <a:srgbClr val="FFFF00"/>
                </a:solidFill>
                <a:hlinkClick r:id="rId2"/>
              </a:rPr>
              <a:t>Read the summary of each</a:t>
            </a:r>
          </a:p>
          <a:p>
            <a:pPr marL="0" indent="0">
              <a:buNone/>
            </a:pPr>
            <a:r>
              <a:rPr lang="en-GB" dirty="0" smtClean="0">
                <a:solidFill>
                  <a:srgbClr val="FFFF00"/>
                </a:solidFill>
                <a:hlinkClick r:id="rId2"/>
              </a:rPr>
              <a:t>Evaluating sources</a:t>
            </a:r>
            <a:r>
              <a:rPr lang="en-GB" dirty="0" smtClean="0">
                <a:solidFill>
                  <a:srgbClr val="FFFF00"/>
                </a:solidFill>
              </a:rPr>
              <a:t> </a:t>
            </a:r>
          </a:p>
          <a:p>
            <a:pPr marL="0" indent="0">
              <a:buNone/>
            </a:pPr>
            <a:r>
              <a:rPr lang="en-GB" dirty="0" smtClean="0"/>
              <a:t>2mins</a:t>
            </a:r>
          </a:p>
          <a:p>
            <a:pPr marL="0" indent="0">
              <a:buNone/>
            </a:pPr>
            <a:endParaRPr lang="en-GB" dirty="0"/>
          </a:p>
          <a:p>
            <a:pPr marL="0" indent="0">
              <a:buNone/>
            </a:pPr>
            <a:r>
              <a:rPr lang="en-GB" dirty="0" smtClean="0"/>
              <a:t>CRAPP test on Moodle </a:t>
            </a:r>
            <a:endParaRPr lang="en-GB" dirty="0"/>
          </a:p>
        </p:txBody>
      </p:sp>
      <p:sp>
        <p:nvSpPr>
          <p:cNvPr id="5" name="Footer Placeholder 4"/>
          <p:cNvSpPr>
            <a:spLocks noGrp="1"/>
          </p:cNvSpPr>
          <p:nvPr>
            <p:ph type="ftr" sz="quarter" idx="11"/>
          </p:nvPr>
        </p:nvSpPr>
        <p:spPr/>
        <p:txBody>
          <a:bodyPr/>
          <a:lstStyle/>
          <a:p>
            <a:r>
              <a:rPr lang="en-GB" smtClean="0"/>
              <a:t>CH2020</a:t>
            </a:r>
            <a:endParaRPr lang="en-GB"/>
          </a:p>
        </p:txBody>
      </p:sp>
      <p:sp>
        <p:nvSpPr>
          <p:cNvPr id="6" name="Slide Number Placeholder 5"/>
          <p:cNvSpPr>
            <a:spLocks noGrp="1"/>
          </p:cNvSpPr>
          <p:nvPr>
            <p:ph type="sldNum" sz="quarter" idx="12"/>
          </p:nvPr>
        </p:nvSpPr>
        <p:spPr/>
        <p:txBody>
          <a:bodyPr/>
          <a:lstStyle/>
          <a:p>
            <a:fld id="{7B234AC8-1830-454B-AE90-4D8EEFE49436}" type="slidenum">
              <a:rPr lang="en-GB" smtClean="0"/>
              <a:pPr/>
              <a:t>69</a:t>
            </a:fld>
            <a:endParaRPr lang="en-GB"/>
          </a:p>
        </p:txBody>
      </p:sp>
      <p:sp>
        <p:nvSpPr>
          <p:cNvPr id="7" name="Rectangle 6"/>
          <p:cNvSpPr/>
          <p:nvPr/>
        </p:nvSpPr>
        <p:spPr>
          <a:xfrm rot="19475614">
            <a:off x="4229108" y="2460084"/>
            <a:ext cx="5032559" cy="2345138"/>
          </a:xfrm>
          <a:prstGeom prst="rect">
            <a:avLst/>
          </a:prstGeom>
          <a:noFill/>
        </p:spPr>
        <p:txBody>
          <a:bodyPr wrap="none" lIns="91440" tIns="45720" rIns="91440" bIns="45720">
            <a:prstTxWarp prst="textArchUpPour">
              <a:avLst/>
            </a:prstTxWarp>
            <a:spAutoFit/>
          </a:bodyPr>
          <a:lstStyle/>
          <a:p>
            <a:pPr algn="ctr"/>
            <a:r>
              <a:rPr lang="en-US" sz="5400" b="1" cap="none" spc="50" dirty="0" smtClean="0">
                <a:ln w="0"/>
                <a:solidFill>
                  <a:schemeClr val="tx2">
                    <a:lumMod val="75000"/>
                  </a:schemeClr>
                </a:solidFill>
                <a:effectLst>
                  <a:innerShdw blurRad="63500" dist="50800" dir="13500000">
                    <a:srgbClr val="000000">
                      <a:alpha val="50000"/>
                    </a:srgbClr>
                  </a:innerShdw>
                </a:effectLst>
              </a:rPr>
              <a:t>CRAPP</a:t>
            </a:r>
            <a:endParaRPr lang="en-US" sz="5400" b="1" cap="none" spc="50" dirty="0">
              <a:ln w="0"/>
              <a:solidFill>
                <a:schemeClr val="tx2">
                  <a:lumMod val="75000"/>
                </a:schemeClr>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223478816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370013" y="484188"/>
            <a:ext cx="7313612" cy="914400"/>
          </a:xfrm>
        </p:spPr>
        <p:txBody>
          <a:bodyPr lIns="90488" tIns="44450" rIns="90488" bIns="44450" anchor="ctr"/>
          <a:lstStyle/>
          <a:p>
            <a:pPr eaLnBrk="1" hangingPunct="1"/>
            <a:r>
              <a:rPr lang="en-GB" sz="2400" b="1"/>
              <a:t>Writing up</a:t>
            </a:r>
          </a:p>
        </p:txBody>
      </p:sp>
      <p:sp>
        <p:nvSpPr>
          <p:cNvPr id="25603" name="Rectangle 3"/>
          <p:cNvSpPr>
            <a:spLocks noGrp="1" noChangeArrowheads="1"/>
          </p:cNvSpPr>
          <p:nvPr>
            <p:ph idx="1"/>
          </p:nvPr>
        </p:nvSpPr>
        <p:spPr>
          <a:xfrm>
            <a:off x="685800" y="1524000"/>
            <a:ext cx="7772400" cy="4572000"/>
          </a:xfrm>
        </p:spPr>
        <p:txBody>
          <a:bodyPr lIns="90488" tIns="44450" rIns="90488" bIns="44450"/>
          <a:lstStyle/>
          <a:p>
            <a:pPr eaLnBrk="1" hangingPunct="1"/>
            <a:r>
              <a:rPr lang="en-GB" sz="2500"/>
              <a:t>Outline the topic- e.g.. Hist., subject area</a:t>
            </a:r>
          </a:p>
          <a:p>
            <a:pPr eaLnBrk="1" hangingPunct="1"/>
            <a:r>
              <a:rPr lang="en-GB" sz="2500"/>
              <a:t>Briefly explain how the material was selected</a:t>
            </a:r>
          </a:p>
          <a:p>
            <a:pPr eaLnBrk="1" hangingPunct="1"/>
            <a:r>
              <a:rPr lang="en-GB" sz="2500"/>
              <a:t>Describe the work that has been done </a:t>
            </a:r>
          </a:p>
          <a:p>
            <a:pPr lvl="1" eaLnBrk="1" hangingPunct="1"/>
            <a:r>
              <a:rPr lang="en-GB" sz="2100">
                <a:solidFill>
                  <a:srgbClr val="FFFF00"/>
                </a:solidFill>
              </a:rPr>
              <a:t>Critical (where appropriate)</a:t>
            </a:r>
          </a:p>
          <a:p>
            <a:pPr lvl="1" eaLnBrk="1" hangingPunct="1"/>
            <a:r>
              <a:rPr lang="en-GB" sz="2100">
                <a:solidFill>
                  <a:srgbClr val="FFFF00"/>
                </a:solidFill>
              </a:rPr>
              <a:t>Summarise and synthesise the main directions / contradictions</a:t>
            </a:r>
          </a:p>
          <a:p>
            <a:pPr lvl="1" eaLnBrk="1" hangingPunct="1"/>
            <a:r>
              <a:rPr lang="en-GB" sz="2100">
                <a:solidFill>
                  <a:srgbClr val="FFFF00"/>
                </a:solidFill>
              </a:rPr>
              <a:t>Balanced </a:t>
            </a:r>
          </a:p>
          <a:p>
            <a:pPr lvl="1" eaLnBrk="1" hangingPunct="1"/>
            <a:r>
              <a:rPr lang="en-GB" sz="2100">
                <a:solidFill>
                  <a:srgbClr val="FFFF00"/>
                </a:solidFill>
              </a:rPr>
              <a:t>Note methods and results used</a:t>
            </a:r>
          </a:p>
          <a:p>
            <a:pPr lvl="1" eaLnBrk="1" hangingPunct="1"/>
            <a:r>
              <a:rPr lang="en-GB" sz="2100">
                <a:solidFill>
                  <a:srgbClr val="FFFF00"/>
                </a:solidFill>
              </a:rPr>
              <a:t>Note areas not adequately covered</a:t>
            </a:r>
          </a:p>
          <a:p>
            <a:pPr lvl="1" eaLnBrk="1" hangingPunct="1"/>
            <a:r>
              <a:rPr lang="en-GB" sz="2100">
                <a:solidFill>
                  <a:srgbClr val="FFFF00"/>
                </a:solidFill>
              </a:rPr>
              <a:t>Critique and critical thought</a:t>
            </a:r>
          </a:p>
        </p:txBody>
      </p:sp>
      <p:sp>
        <p:nvSpPr>
          <p:cNvPr id="67586" name="Footer Placeholder 4"/>
          <p:cNvSpPr>
            <a:spLocks noGrp="1"/>
          </p:cNvSpPr>
          <p:nvPr>
            <p:ph type="ftr" sz="quarter" idx="11"/>
          </p:nvPr>
        </p:nvSpPr>
        <p:spPr>
          <a:noFill/>
        </p:spPr>
        <p:txBody>
          <a:bodyPr/>
          <a:lstStyle/>
          <a:p>
            <a:r>
              <a:rPr lang="en-GB" smtClean="0"/>
              <a:t>CH2021 postgraduate</a:t>
            </a:r>
            <a:endParaRPr lang="en-GB"/>
          </a:p>
        </p:txBody>
      </p:sp>
      <p:sp>
        <p:nvSpPr>
          <p:cNvPr id="67587" name="Slide Number Placeholder 5"/>
          <p:cNvSpPr>
            <a:spLocks noGrp="1"/>
          </p:cNvSpPr>
          <p:nvPr>
            <p:ph type="sldNum" sz="quarter" idx="12"/>
          </p:nvPr>
        </p:nvSpPr>
        <p:spPr>
          <a:noFill/>
        </p:spPr>
        <p:txBody>
          <a:bodyPr/>
          <a:lstStyle/>
          <a:p>
            <a:fld id="{FB1978CF-DA1D-45AF-A2F1-34DC3D1F97C9}" type="slidenum">
              <a:rPr lang="en-GB" smtClean="0"/>
              <a:pPr/>
              <a:t>70</a:t>
            </a:fld>
            <a:endParaRPr lang="en-GB"/>
          </a:p>
        </p:txBody>
      </p:sp>
      <p:pic>
        <p:nvPicPr>
          <p:cNvPr id="3" name="Picture 2"/>
          <p:cNvPicPr>
            <a:picLocks noChangeAspect="1"/>
          </p:cNvPicPr>
          <p:nvPr/>
        </p:nvPicPr>
        <p:blipFill>
          <a:blip r:embed="rId3"/>
          <a:stretch>
            <a:fillRect/>
          </a:stretch>
        </p:blipFill>
        <p:spPr>
          <a:xfrm>
            <a:off x="6019800" y="4489640"/>
            <a:ext cx="3016696" cy="226596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914400" y="333375"/>
            <a:ext cx="8229600" cy="1143000"/>
          </a:xfrm>
        </p:spPr>
        <p:txBody>
          <a:bodyPr lIns="90488" tIns="44450" rIns="90488" bIns="44450" anchor="ctr">
            <a:normAutofit/>
          </a:bodyPr>
          <a:lstStyle/>
          <a:p>
            <a:pPr eaLnBrk="1" hangingPunct="1"/>
            <a:r>
              <a:rPr lang="en-GB" sz="2400" b="1"/>
              <a:t>A good literature review should be characterised by:</a:t>
            </a:r>
            <a:br>
              <a:rPr lang="en-GB" sz="2400" b="1"/>
            </a:br>
            <a:r>
              <a:rPr lang="en-GB" sz="2400" b="1"/>
              <a:t>(Wood, 2014)</a:t>
            </a:r>
          </a:p>
        </p:txBody>
      </p:sp>
      <p:sp>
        <p:nvSpPr>
          <p:cNvPr id="26627" name="Rectangle 3"/>
          <p:cNvSpPr>
            <a:spLocks noGrp="1" noChangeArrowheads="1"/>
          </p:cNvSpPr>
          <p:nvPr>
            <p:ph idx="1"/>
          </p:nvPr>
        </p:nvSpPr>
        <p:spPr>
          <a:xfrm>
            <a:off x="35496" y="1844824"/>
            <a:ext cx="4608512" cy="4464496"/>
          </a:xfrm>
        </p:spPr>
        <p:txBody>
          <a:bodyPr lIns="90488" tIns="44450" rIns="90488" bIns="44450">
            <a:normAutofit fontScale="92500" lnSpcReduction="20000"/>
          </a:bodyPr>
          <a:lstStyle/>
          <a:p>
            <a:pPr eaLnBrk="1" hangingPunct="1"/>
            <a:r>
              <a:rPr lang="en-GB">
                <a:solidFill>
                  <a:srgbClr val="FFFF00"/>
                </a:solidFill>
              </a:rPr>
              <a:t>Purposes of a review being accomplished</a:t>
            </a:r>
          </a:p>
          <a:p>
            <a:pPr eaLnBrk="1" hangingPunct="1"/>
            <a:r>
              <a:rPr lang="en-GB"/>
              <a:t>Evidence of a critique (analysis and synthesis)</a:t>
            </a:r>
          </a:p>
          <a:p>
            <a:pPr eaLnBrk="1" hangingPunct="1"/>
            <a:r>
              <a:rPr lang="en-GB">
                <a:solidFill>
                  <a:srgbClr val="FFFF00"/>
                </a:solidFill>
              </a:rPr>
              <a:t>Primary sources</a:t>
            </a:r>
          </a:p>
          <a:p>
            <a:pPr eaLnBrk="1" hangingPunct="1"/>
            <a:r>
              <a:rPr lang="en-GB"/>
              <a:t>Number of references used</a:t>
            </a:r>
          </a:p>
          <a:p>
            <a:pPr eaLnBrk="1" hangingPunct="1"/>
            <a:r>
              <a:rPr lang="en-GB">
                <a:solidFill>
                  <a:srgbClr val="FFFF00"/>
                </a:solidFill>
              </a:rPr>
              <a:t>Paraphrase rather than quote</a:t>
            </a:r>
          </a:p>
          <a:p>
            <a:pPr eaLnBrk="1" hangingPunct="1"/>
            <a:r>
              <a:rPr lang="en-GB"/>
              <a:t>Logical structure and reasoning</a:t>
            </a:r>
          </a:p>
        </p:txBody>
      </p:sp>
      <p:sp>
        <p:nvSpPr>
          <p:cNvPr id="68610" name="Footer Placeholder 4"/>
          <p:cNvSpPr>
            <a:spLocks noGrp="1"/>
          </p:cNvSpPr>
          <p:nvPr>
            <p:ph type="ftr" sz="quarter" idx="11"/>
          </p:nvPr>
        </p:nvSpPr>
        <p:spPr>
          <a:noFill/>
        </p:spPr>
        <p:txBody>
          <a:bodyPr/>
          <a:lstStyle/>
          <a:p>
            <a:r>
              <a:rPr lang="en-GB" smtClean="0"/>
              <a:t>CH2021 postgraduate</a:t>
            </a:r>
            <a:endParaRPr lang="en-GB"/>
          </a:p>
        </p:txBody>
      </p:sp>
      <p:sp>
        <p:nvSpPr>
          <p:cNvPr id="68611" name="Slide Number Placeholder 5"/>
          <p:cNvSpPr>
            <a:spLocks noGrp="1"/>
          </p:cNvSpPr>
          <p:nvPr>
            <p:ph type="sldNum" sz="quarter" idx="12"/>
          </p:nvPr>
        </p:nvSpPr>
        <p:spPr>
          <a:noFill/>
        </p:spPr>
        <p:txBody>
          <a:bodyPr/>
          <a:lstStyle/>
          <a:p>
            <a:fld id="{9CBF6DFB-5892-442E-9953-9D93DF5869F4}" type="slidenum">
              <a:rPr lang="en-GB" smtClean="0"/>
              <a:pPr/>
              <a:t>71</a:t>
            </a:fld>
            <a:endParaRPr lang="en-GB"/>
          </a:p>
        </p:txBody>
      </p:sp>
      <p:pic>
        <p:nvPicPr>
          <p:cNvPr id="2" name="Picture 1"/>
          <p:cNvPicPr>
            <a:picLocks noChangeAspect="1"/>
          </p:cNvPicPr>
          <p:nvPr/>
        </p:nvPicPr>
        <p:blipFill>
          <a:blip r:embed="rId3"/>
          <a:stretch>
            <a:fillRect/>
          </a:stretch>
        </p:blipFill>
        <p:spPr>
          <a:xfrm>
            <a:off x="3419872" y="1589119"/>
            <a:ext cx="6096528" cy="408467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fade">
                                      <p:cBhvr>
                                        <p:cTn id="10" dur="20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lIns="90488" tIns="44450" rIns="90488" bIns="44450" anchor="ctr">
            <a:normAutofit/>
          </a:bodyPr>
          <a:lstStyle/>
          <a:p>
            <a:pPr eaLnBrk="1" hangingPunct="1"/>
            <a:r>
              <a:rPr lang="en-GB" sz="3600" b="1"/>
              <a:t>Conclusion</a:t>
            </a:r>
          </a:p>
        </p:txBody>
      </p:sp>
      <p:sp>
        <p:nvSpPr>
          <p:cNvPr id="27651" name="Rectangle 3"/>
          <p:cNvSpPr>
            <a:spLocks noGrp="1" noChangeArrowheads="1"/>
          </p:cNvSpPr>
          <p:nvPr>
            <p:ph idx="1"/>
          </p:nvPr>
        </p:nvSpPr>
        <p:spPr>
          <a:xfrm rot="19794539">
            <a:off x="457200" y="1600200"/>
            <a:ext cx="7467600" cy="4525963"/>
          </a:xfrm>
        </p:spPr>
        <p:txBody>
          <a:bodyPr lIns="90488" tIns="44450" rIns="90488" bIns="44450"/>
          <a:lstStyle/>
          <a:p>
            <a:pPr eaLnBrk="1" hangingPunct="1"/>
            <a:r>
              <a:rPr lang="en-GB"/>
              <a:t>A literature review is a piece of evaluative and interpretive prose, not a list describing or summarising one piece of literature after another (Gammon, 2016)</a:t>
            </a:r>
          </a:p>
          <a:p>
            <a:pPr eaLnBrk="1" hangingPunct="1"/>
            <a:r>
              <a:rPr lang="en-GB">
                <a:solidFill>
                  <a:srgbClr val="FFFF00"/>
                </a:solidFill>
              </a:rPr>
              <a:t>Synthesise and evaluate in relation to your conceptual framework.</a:t>
            </a:r>
          </a:p>
        </p:txBody>
      </p:sp>
      <p:sp>
        <p:nvSpPr>
          <p:cNvPr id="69634" name="Footer Placeholder 4"/>
          <p:cNvSpPr>
            <a:spLocks noGrp="1"/>
          </p:cNvSpPr>
          <p:nvPr>
            <p:ph type="ftr" sz="quarter" idx="11"/>
          </p:nvPr>
        </p:nvSpPr>
        <p:spPr>
          <a:noFill/>
        </p:spPr>
        <p:txBody>
          <a:bodyPr/>
          <a:lstStyle/>
          <a:p>
            <a:r>
              <a:rPr lang="en-GB" smtClean="0"/>
              <a:t>CH2021 postgraduate</a:t>
            </a:r>
            <a:endParaRPr lang="en-GB"/>
          </a:p>
        </p:txBody>
      </p:sp>
      <p:sp>
        <p:nvSpPr>
          <p:cNvPr id="69635" name="Slide Number Placeholder 5"/>
          <p:cNvSpPr>
            <a:spLocks noGrp="1"/>
          </p:cNvSpPr>
          <p:nvPr>
            <p:ph type="sldNum" sz="quarter" idx="12"/>
          </p:nvPr>
        </p:nvSpPr>
        <p:spPr>
          <a:noFill/>
        </p:spPr>
        <p:txBody>
          <a:bodyPr/>
          <a:lstStyle/>
          <a:p>
            <a:fld id="{8AE8604E-B698-499E-9E0A-DE7D2ED4E892}" type="slidenum">
              <a:rPr lang="en-GB" smtClean="0"/>
              <a:pPr/>
              <a:t>72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gtEl>
                                        <p:attrNameLst>
                                          <p:attrName>style.visibility</p:attrName>
                                        </p:attrNameLst>
                                      </p:cBhvr>
                                      <p:to>
                                        <p:strVal val="visible"/>
                                      </p:to>
                                    </p:set>
                                    <p:animEffect transition="in" filter="fade">
                                      <p:cBhvr>
                                        <p:cTn id="10" dur="20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ctrTitle"/>
          </p:nvPr>
        </p:nvSpPr>
        <p:spPr>
          <a:xfrm>
            <a:off x="3473570" y="457200"/>
            <a:ext cx="5060830" cy="1731336"/>
          </a:xfrm>
        </p:spPr>
        <p:txBody>
          <a:bodyPr lIns="90488" tIns="44450" rIns="90488" bIns="44450" anchor="ctr"/>
          <a:lstStyle/>
          <a:p>
            <a:pPr eaLnBrk="1" hangingPunct="1"/>
            <a:r>
              <a:rPr lang="en-GB" sz="3200" b="1" dirty="0"/>
              <a:t>How to Choose a Suitable Methodology</a:t>
            </a:r>
          </a:p>
        </p:txBody>
      </p:sp>
      <p:sp>
        <p:nvSpPr>
          <p:cNvPr id="28675" name="Rectangle 3"/>
          <p:cNvSpPr>
            <a:spLocks noGrp="1" noChangeArrowheads="1"/>
          </p:cNvSpPr>
          <p:nvPr>
            <p:ph type="subTitle" idx="1"/>
          </p:nvPr>
        </p:nvSpPr>
        <p:spPr>
          <a:xfrm>
            <a:off x="827088" y="4365625"/>
            <a:ext cx="8153400" cy="1752600"/>
          </a:xfrm>
        </p:spPr>
        <p:txBody>
          <a:bodyPr lIns="90488" tIns="44450" rIns="90488" bIns="44450">
            <a:normAutofit lnSpcReduction="10000"/>
          </a:bodyPr>
          <a:lstStyle/>
          <a:p>
            <a:pPr algn="l" eaLnBrk="1" hangingPunct="1">
              <a:buFont typeface="Wingdings" pitchFamily="2" charset="2"/>
              <a:buChar char="¡"/>
            </a:pPr>
            <a:r>
              <a:rPr lang="en-GB" sz="2500" dirty="0">
                <a:solidFill>
                  <a:srgbClr val="FFFF00"/>
                </a:solidFill>
              </a:rPr>
              <a:t>Reflect overall research strategy (Mason, 1996)</a:t>
            </a:r>
          </a:p>
          <a:p>
            <a:pPr algn="l" eaLnBrk="1" hangingPunct="1">
              <a:buFont typeface="Wingdings" pitchFamily="2" charset="2"/>
              <a:buChar char="¡"/>
            </a:pPr>
            <a:r>
              <a:rPr lang="en-GB" sz="2500" dirty="0">
                <a:solidFill>
                  <a:srgbClr val="FFFF00"/>
                </a:solidFill>
              </a:rPr>
              <a:t>What is a research strategy?</a:t>
            </a:r>
          </a:p>
          <a:p>
            <a:pPr algn="l" eaLnBrk="1" hangingPunct="1">
              <a:buFont typeface="Wingdings" pitchFamily="2" charset="2"/>
              <a:buChar char="¡"/>
            </a:pPr>
            <a:r>
              <a:rPr lang="en-GB" sz="2500" dirty="0">
                <a:solidFill>
                  <a:srgbClr val="FFFF00"/>
                </a:solidFill>
              </a:rPr>
              <a:t>Action research, case studies, experiments, surveys (Robson, </a:t>
            </a:r>
            <a:r>
              <a:rPr lang="en-GB" sz="2500" dirty="0" smtClean="0">
                <a:solidFill>
                  <a:srgbClr val="FFFF00"/>
                </a:solidFill>
              </a:rPr>
              <a:t>1993; Rees 2019)</a:t>
            </a:r>
            <a:endParaRPr lang="en-GB" sz="2500" dirty="0">
              <a:solidFill>
                <a:srgbClr val="FFFF00"/>
              </a:solidFill>
            </a:endParaRPr>
          </a:p>
        </p:txBody>
      </p:sp>
      <p:sp>
        <p:nvSpPr>
          <p:cNvPr id="70658" name="Rectangle 9"/>
          <p:cNvSpPr>
            <a:spLocks noGrp="1" noChangeArrowheads="1"/>
          </p:cNvSpPr>
          <p:nvPr>
            <p:ph type="ftr" sz="quarter" idx="11"/>
          </p:nvPr>
        </p:nvSpPr>
        <p:spPr>
          <a:noFill/>
        </p:spPr>
        <p:txBody>
          <a:bodyPr/>
          <a:lstStyle/>
          <a:p>
            <a:r>
              <a:rPr lang="en-GB" smtClean="0"/>
              <a:t>CH2021 postgraduate</a:t>
            </a:r>
            <a:endParaRPr lang="en-GB"/>
          </a:p>
        </p:txBody>
      </p:sp>
      <p:sp>
        <p:nvSpPr>
          <p:cNvPr id="70659" name="Rectangle 10"/>
          <p:cNvSpPr>
            <a:spLocks noGrp="1" noChangeArrowheads="1"/>
          </p:cNvSpPr>
          <p:nvPr>
            <p:ph type="sldNum" sz="quarter" idx="12"/>
          </p:nvPr>
        </p:nvSpPr>
        <p:spPr>
          <a:noFill/>
        </p:spPr>
        <p:txBody>
          <a:bodyPr/>
          <a:lstStyle/>
          <a:p>
            <a:fld id="{9DFA3242-6A7B-4D17-9538-E7A1ABE3EA84}" type="slidenum">
              <a:rPr lang="en-GB" smtClean="0"/>
              <a:pPr/>
              <a:t>73</a:t>
            </a:fld>
            <a:endParaRPr lang="en-GB"/>
          </a:p>
        </p:txBody>
      </p:sp>
      <p:sp>
        <p:nvSpPr>
          <p:cNvPr id="70663" name="Text Box 5"/>
          <p:cNvSpPr txBox="1">
            <a:spLocks noChangeArrowheads="1"/>
          </p:cNvSpPr>
          <p:nvPr/>
        </p:nvSpPr>
        <p:spPr bwMode="auto">
          <a:xfrm>
            <a:off x="971550" y="2492375"/>
            <a:ext cx="7696200" cy="1920875"/>
          </a:xfrm>
          <a:prstGeom prst="rect">
            <a:avLst/>
          </a:prstGeom>
          <a:noFill/>
          <a:ln w="12700">
            <a:noFill/>
            <a:miter lim="800000"/>
            <a:headEnd/>
            <a:tailEnd/>
          </a:ln>
        </p:spPr>
        <p:txBody>
          <a:bodyPr>
            <a:spAutoFit/>
          </a:bodyPr>
          <a:lstStyle/>
          <a:p>
            <a:pPr algn="ctr">
              <a:spcBef>
                <a:spcPct val="20000"/>
              </a:spcBef>
              <a:buClr>
                <a:schemeClr val="tx2"/>
              </a:buClr>
              <a:buSzPct val="115000"/>
            </a:pPr>
            <a:r>
              <a:rPr lang="en-GB" sz="2800" dirty="0">
                <a:latin typeface="Times New Roman" pitchFamily="18" charset="0"/>
              </a:rPr>
              <a:t>“</a:t>
            </a:r>
            <a:r>
              <a:rPr lang="en-GB" sz="2800" i="1" dirty="0">
                <a:latin typeface="Times New Roman" pitchFamily="18" charset="0"/>
              </a:rPr>
              <a:t>Knowing what you want to find out leads inexorably to the question of how you will get the information.”  (Miles &amp; Huberman, 1984, p. 42)</a:t>
            </a:r>
          </a:p>
          <a:p>
            <a:pPr>
              <a:spcBef>
                <a:spcPct val="50000"/>
              </a:spcBef>
            </a:pPr>
            <a:endParaRPr lang="en-GB" dirty="0">
              <a:latin typeface="Times New Roman" pitchFamily="18" charset="0"/>
            </a:endParaRPr>
          </a:p>
        </p:txBody>
      </p:sp>
      <p:pic>
        <p:nvPicPr>
          <p:cNvPr id="3" name="Picture 2"/>
          <p:cNvPicPr>
            <a:picLocks noChangeAspect="1"/>
          </p:cNvPicPr>
          <p:nvPr/>
        </p:nvPicPr>
        <p:blipFill>
          <a:blip r:embed="rId3"/>
          <a:stretch>
            <a:fillRect/>
          </a:stretch>
        </p:blipFill>
        <p:spPr>
          <a:xfrm>
            <a:off x="79075" y="128665"/>
            <a:ext cx="3276600" cy="196199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par>
                    <p:cTn id="11" fill="hold">
                      <p:stCondLst>
                        <p:cond delay="indefinite"/>
                      </p:stCondLst>
                      <p:childTnLst>
                        <p:par>
                          <p:cTn id="12" fill="hold">
                            <p:stCondLst>
                              <p:cond delay="0"/>
                            </p:stCondLst>
                            <p:childTnLst>
                              <p:par>
                                <p:cTn id="13" presetID="45" presetClass="entr" presetSubtype="0" fill="hold" grpId="0" nodeType="clickEffect">
                                  <p:stCondLst>
                                    <p:cond delay="0"/>
                                  </p:stCondLst>
                                  <p:childTnLst>
                                    <p:set>
                                      <p:cBhvr>
                                        <p:cTn id="14" dur="1" fill="hold">
                                          <p:stCondLst>
                                            <p:cond delay="0"/>
                                          </p:stCondLst>
                                        </p:cTn>
                                        <p:tgtEl>
                                          <p:spTgt spid="70663"/>
                                        </p:tgtEl>
                                        <p:attrNameLst>
                                          <p:attrName>style.visibility</p:attrName>
                                        </p:attrNameLst>
                                      </p:cBhvr>
                                      <p:to>
                                        <p:strVal val="visible"/>
                                      </p:to>
                                    </p:set>
                                    <p:animEffect transition="in" filter="fade">
                                      <p:cBhvr>
                                        <p:cTn id="15" dur="2000"/>
                                        <p:tgtEl>
                                          <p:spTgt spid="70663"/>
                                        </p:tgtEl>
                                      </p:cBhvr>
                                    </p:animEffect>
                                    <p:anim calcmode="lin" valueType="num">
                                      <p:cBhvr>
                                        <p:cTn id="16" dur="2000" fill="hold"/>
                                        <p:tgtEl>
                                          <p:spTgt spid="70663"/>
                                        </p:tgtEl>
                                        <p:attrNameLst>
                                          <p:attrName>ppt_w</p:attrName>
                                        </p:attrNameLst>
                                      </p:cBhvr>
                                      <p:tavLst>
                                        <p:tav tm="0" fmla="#ppt_w*sin(2.5*pi*$)">
                                          <p:val>
                                            <p:fltVal val="0"/>
                                          </p:val>
                                        </p:tav>
                                        <p:tav tm="100000">
                                          <p:val>
                                            <p:fltVal val="1"/>
                                          </p:val>
                                        </p:tav>
                                      </p:tavLst>
                                    </p:anim>
                                    <p:anim calcmode="lin" valueType="num">
                                      <p:cBhvr>
                                        <p:cTn id="17" dur="2000" fill="hold"/>
                                        <p:tgtEl>
                                          <p:spTgt spid="7066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P spid="70663"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338384" y="364183"/>
            <a:ext cx="8805616"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4400" b="1" dirty="0" smtClean="0"/>
              <a:t>Background considerations</a:t>
            </a:r>
            <a:endParaRPr lang="en-US" sz="4400" b="1" dirty="0"/>
          </a:p>
        </p:txBody>
      </p:sp>
      <p:sp>
        <p:nvSpPr>
          <p:cNvPr id="21507" name="Text Box 3"/>
          <p:cNvSpPr txBox="1">
            <a:spLocks noChangeArrowheads="1"/>
          </p:cNvSpPr>
          <p:nvPr/>
        </p:nvSpPr>
        <p:spPr bwMode="auto">
          <a:xfrm>
            <a:off x="88813" y="1697420"/>
            <a:ext cx="9582944"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571500" indent="-571500" eaLnBrk="0" hangingPunct="0">
              <a:buFont typeface="Arial" panose="020B0604020202020204" pitchFamily="34" charset="0"/>
              <a:buChar char="•"/>
            </a:pPr>
            <a:r>
              <a:rPr lang="en-US" sz="3600" dirty="0" smtClean="0"/>
              <a:t>Background</a:t>
            </a:r>
          </a:p>
          <a:p>
            <a:pPr marL="1028700" lvl="1" indent="-571500" eaLnBrk="0" hangingPunct="0">
              <a:buFont typeface="Arial" panose="020B0604020202020204" pitchFamily="34" charset="0"/>
              <a:buChar char="•"/>
            </a:pPr>
            <a:r>
              <a:rPr lang="en-US" sz="3600" dirty="0" smtClean="0">
                <a:solidFill>
                  <a:srgbClr val="FFFF00"/>
                </a:solidFill>
              </a:rPr>
              <a:t>Each </a:t>
            </a:r>
            <a:r>
              <a:rPr lang="en-US" sz="3600" dirty="0">
                <a:solidFill>
                  <a:srgbClr val="FFFF00"/>
                </a:solidFill>
              </a:rPr>
              <a:t>objective requires activities</a:t>
            </a:r>
          </a:p>
          <a:p>
            <a:pPr marL="1028700" lvl="1" indent="-571500" eaLnBrk="0" hangingPunct="0">
              <a:buFont typeface="Arial" panose="020B0604020202020204" pitchFamily="34" charset="0"/>
              <a:buChar char="•"/>
            </a:pPr>
            <a:r>
              <a:rPr lang="en-US" sz="3600" dirty="0">
                <a:solidFill>
                  <a:srgbClr val="FFFF00"/>
                </a:solidFill>
              </a:rPr>
              <a:t>Valid evidence gathering techniques</a:t>
            </a:r>
          </a:p>
          <a:p>
            <a:pPr marL="1028700" lvl="1" indent="-571500" eaLnBrk="0" hangingPunct="0">
              <a:buFont typeface="Arial" panose="020B0604020202020204" pitchFamily="34" charset="0"/>
              <a:buChar char="•"/>
            </a:pPr>
            <a:r>
              <a:rPr lang="en-US" sz="3600" dirty="0">
                <a:solidFill>
                  <a:srgbClr val="FFFF00"/>
                </a:solidFill>
              </a:rPr>
              <a:t>Leads to research method</a:t>
            </a:r>
          </a:p>
          <a:p>
            <a:pPr marL="571500" indent="-571500" eaLnBrk="0" hangingPunct="0">
              <a:buFont typeface="Arial" panose="020B0604020202020204" pitchFamily="34" charset="0"/>
              <a:buChar char="•"/>
            </a:pPr>
            <a:endParaRPr lang="en-US" sz="3600" dirty="0" smtClean="0"/>
          </a:p>
          <a:p>
            <a:pPr marL="571500" indent="-571500" eaLnBrk="0" hangingPunct="0">
              <a:buFont typeface="Arial" panose="020B0604020202020204" pitchFamily="34" charset="0"/>
              <a:buChar char="•"/>
            </a:pPr>
            <a:r>
              <a:rPr lang="en-US" sz="3600" dirty="0" smtClean="0"/>
              <a:t>Hence</a:t>
            </a:r>
            <a:endParaRPr lang="en-US" sz="3600" dirty="0"/>
          </a:p>
          <a:p>
            <a:pPr marL="1028700" lvl="1" indent="-571500" eaLnBrk="0" hangingPunct="0">
              <a:buFont typeface="Arial" panose="020B0604020202020204" pitchFamily="34" charset="0"/>
              <a:buChar char="•"/>
            </a:pPr>
            <a:r>
              <a:rPr lang="en-US" sz="3600" dirty="0">
                <a:solidFill>
                  <a:srgbClr val="FFFF00"/>
                </a:solidFill>
              </a:rPr>
              <a:t>Approved valid patterns of </a:t>
            </a:r>
            <a:r>
              <a:rPr lang="en-US" sz="3600" dirty="0" smtClean="0">
                <a:solidFill>
                  <a:srgbClr val="FFFF00"/>
                </a:solidFill>
              </a:rPr>
              <a:t>activities</a:t>
            </a:r>
            <a:endParaRPr lang="en-US" sz="3600" dirty="0">
              <a:solidFill>
                <a:srgbClr val="FFFF00"/>
              </a:solidFill>
            </a:endParaRPr>
          </a:p>
          <a:p>
            <a:pPr marL="1028700" lvl="1" indent="-571500" eaLnBrk="0" hangingPunct="0">
              <a:buFont typeface="Arial" panose="020B0604020202020204" pitchFamily="34" charset="0"/>
              <a:buChar char="•"/>
            </a:pPr>
            <a:r>
              <a:rPr lang="en-US" sz="3600" dirty="0">
                <a:solidFill>
                  <a:srgbClr val="FFFF00"/>
                </a:solidFill>
              </a:rPr>
              <a:t>Activities produce deliverables</a:t>
            </a:r>
          </a:p>
        </p:txBody>
      </p:sp>
      <p:sp>
        <p:nvSpPr>
          <p:cNvPr id="2" name="Footer Placeholder 1"/>
          <p:cNvSpPr>
            <a:spLocks noGrp="1"/>
          </p:cNvSpPr>
          <p:nvPr>
            <p:ph type="ftr" sz="quarter" idx="11"/>
          </p:nvPr>
        </p:nvSpPr>
        <p:spPr/>
        <p:txBody>
          <a:bodyPr/>
          <a:lstStyle/>
          <a:p>
            <a:pPr>
              <a:defRPr/>
            </a:pPr>
            <a:r>
              <a:rPr lang="en-GB" smtClean="0"/>
              <a:t>CH2021 postgraduate</a:t>
            </a:r>
            <a:endParaRPr lang="en-GB"/>
          </a:p>
        </p:txBody>
      </p:sp>
      <p:sp>
        <p:nvSpPr>
          <p:cNvPr id="3" name="Slide Number Placeholder 2"/>
          <p:cNvSpPr>
            <a:spLocks noGrp="1"/>
          </p:cNvSpPr>
          <p:nvPr>
            <p:ph type="sldNum" sz="quarter" idx="12"/>
          </p:nvPr>
        </p:nvSpPr>
        <p:spPr/>
        <p:txBody>
          <a:bodyPr/>
          <a:lstStyle/>
          <a:p>
            <a:pPr>
              <a:defRPr/>
            </a:pPr>
            <a:fld id="{591BDF92-9956-4B95-A664-915A97DDFCCA}" type="slidenum">
              <a:rPr lang="en-GB" smtClean="0"/>
              <a:pPr>
                <a:defRPr/>
              </a:pPr>
              <a:t>74</a:t>
            </a:fld>
            <a:endParaRPr lang="en-GB"/>
          </a:p>
        </p:txBody>
      </p:sp>
    </p:spTree>
    <p:extLst>
      <p:ext uri="{BB962C8B-B14F-4D97-AF65-F5344CB8AC3E}">
        <p14:creationId xmlns:p14="http://schemas.microsoft.com/office/powerpoint/2010/main" val="182097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50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150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50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Methodology</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rgbClr val="FFFF00"/>
                </a:solidFill>
              </a:rPr>
              <a:t>This should be detailed enough that another scientist could replicate the study</a:t>
            </a:r>
          </a:p>
          <a:p>
            <a:pPr lvl="1"/>
            <a:r>
              <a:rPr lang="en-GB" dirty="0" smtClean="0"/>
              <a:t>Where did the data set come from?</a:t>
            </a:r>
          </a:p>
          <a:p>
            <a:pPr lvl="1"/>
            <a:r>
              <a:rPr lang="en-GB" dirty="0" smtClean="0"/>
              <a:t>What software/hardware was used?</a:t>
            </a:r>
          </a:p>
          <a:p>
            <a:pPr lvl="1"/>
            <a:r>
              <a:rPr lang="en-GB" dirty="0" smtClean="0"/>
              <a:t>Was any software/hardware developed and, if so, what did it do?</a:t>
            </a:r>
          </a:p>
          <a:p>
            <a:r>
              <a:rPr lang="en-GB" dirty="0" smtClean="0">
                <a:solidFill>
                  <a:srgbClr val="FFFF00"/>
                </a:solidFill>
              </a:rPr>
              <a:t>This section may be compressed</a:t>
            </a:r>
          </a:p>
          <a:p>
            <a:pPr lvl="1"/>
            <a:r>
              <a:rPr lang="en-GB" dirty="0" smtClean="0"/>
              <a:t>If so then there will probably be a reference to a longer paper with more technical details</a:t>
            </a:r>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75</a:t>
            </a:fld>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Tree>
    <p:extLst>
      <p:ext uri="{BB962C8B-B14F-4D97-AF65-F5344CB8AC3E}">
        <p14:creationId xmlns:p14="http://schemas.microsoft.com/office/powerpoint/2010/main" val="250031980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76</a:t>
            </a:fld>
            <a:endParaRPr lang="en-GB"/>
          </a:p>
        </p:txBody>
      </p:sp>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56859"/>
            <a:ext cx="5298778" cy="6970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32077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lIns="90488" tIns="44450" rIns="90488" bIns="44450" anchor="ctr">
            <a:normAutofit/>
          </a:bodyPr>
          <a:lstStyle/>
          <a:p>
            <a:pPr eaLnBrk="1" hangingPunct="1"/>
            <a:r>
              <a:rPr lang="en-GB" sz="2400" b="1"/>
              <a:t>Wide variety of methods available.  How to decide? Blaxter et. al. (1997)</a:t>
            </a:r>
            <a:r>
              <a:rPr lang="en-GB" sz="2800"/>
              <a:t> </a:t>
            </a:r>
          </a:p>
        </p:txBody>
      </p:sp>
      <p:sp>
        <p:nvSpPr>
          <p:cNvPr id="29699" name="Rectangle 3"/>
          <p:cNvSpPr>
            <a:spLocks noGrp="1" noChangeArrowheads="1"/>
          </p:cNvSpPr>
          <p:nvPr>
            <p:ph sz="half" idx="1"/>
          </p:nvPr>
        </p:nvSpPr>
        <p:spPr>
          <a:xfrm>
            <a:off x="0" y="1888573"/>
            <a:ext cx="3884637" cy="4114800"/>
          </a:xfrm>
        </p:spPr>
        <p:txBody>
          <a:bodyPr lIns="90488" tIns="44450" rIns="90488" bIns="44450"/>
          <a:lstStyle/>
          <a:p>
            <a:pPr eaLnBrk="1" hangingPunct="1"/>
            <a:r>
              <a:rPr lang="en-GB" sz="2500">
                <a:solidFill>
                  <a:srgbClr val="FFFF00"/>
                </a:solidFill>
              </a:rPr>
              <a:t>Research Families</a:t>
            </a:r>
          </a:p>
          <a:p>
            <a:pPr eaLnBrk="1" hangingPunct="1">
              <a:buFont typeface="Wingdings" pitchFamily="2" charset="2"/>
              <a:buNone/>
            </a:pPr>
            <a:endParaRPr lang="en-GB" sz="2500">
              <a:solidFill>
                <a:srgbClr val="FFFF00"/>
              </a:solidFill>
            </a:endParaRPr>
          </a:p>
          <a:p>
            <a:pPr eaLnBrk="1" hangingPunct="1"/>
            <a:r>
              <a:rPr lang="en-GB" sz="2500">
                <a:solidFill>
                  <a:srgbClr val="FFFF00"/>
                </a:solidFill>
              </a:rPr>
              <a:t>Research Strategies</a:t>
            </a:r>
          </a:p>
          <a:p>
            <a:pPr eaLnBrk="1" hangingPunct="1">
              <a:buFont typeface="Wingdings" pitchFamily="2" charset="2"/>
              <a:buNone/>
            </a:pPr>
            <a:endParaRPr lang="en-GB" sz="2500">
              <a:solidFill>
                <a:srgbClr val="FFFF00"/>
              </a:solidFill>
            </a:endParaRPr>
          </a:p>
          <a:p>
            <a:pPr eaLnBrk="1" hangingPunct="1"/>
            <a:r>
              <a:rPr lang="en-GB" sz="2500">
                <a:solidFill>
                  <a:srgbClr val="FFFF00"/>
                </a:solidFill>
              </a:rPr>
              <a:t>Research techniques/methods</a:t>
            </a:r>
          </a:p>
        </p:txBody>
      </p:sp>
      <p:sp>
        <p:nvSpPr>
          <p:cNvPr id="1027" name="Footer Placeholder 5"/>
          <p:cNvSpPr>
            <a:spLocks noGrp="1"/>
          </p:cNvSpPr>
          <p:nvPr>
            <p:ph type="ftr" sz="quarter" idx="11"/>
          </p:nvPr>
        </p:nvSpPr>
        <p:spPr>
          <a:noFill/>
        </p:spPr>
        <p:txBody>
          <a:bodyPr/>
          <a:lstStyle/>
          <a:p>
            <a:r>
              <a:rPr lang="en-GB" smtClean="0"/>
              <a:t>CH2021 postgraduate</a:t>
            </a:r>
            <a:endParaRPr lang="en-GB"/>
          </a:p>
        </p:txBody>
      </p:sp>
      <p:sp>
        <p:nvSpPr>
          <p:cNvPr id="1028" name="Slide Number Placeholder 6"/>
          <p:cNvSpPr>
            <a:spLocks noGrp="1"/>
          </p:cNvSpPr>
          <p:nvPr>
            <p:ph type="sldNum" sz="quarter" idx="12"/>
          </p:nvPr>
        </p:nvSpPr>
        <p:spPr>
          <a:noFill/>
        </p:spPr>
        <p:txBody>
          <a:bodyPr/>
          <a:lstStyle/>
          <a:p>
            <a:fld id="{BDBE55E0-AC33-4ABA-A6B5-55FFB17F7D0C}" type="slidenum">
              <a:rPr lang="en-GB" smtClean="0"/>
              <a:pPr/>
              <a:t>77</a:t>
            </a:fld>
            <a:endParaRPr lang="en-GB"/>
          </a:p>
        </p:txBody>
      </p:sp>
      <p:pic>
        <p:nvPicPr>
          <p:cNvPr id="3" name="Picture 2"/>
          <p:cNvPicPr>
            <a:picLocks noChangeAspect="1"/>
          </p:cNvPicPr>
          <p:nvPr/>
        </p:nvPicPr>
        <p:blipFill>
          <a:blip r:embed="rId3"/>
          <a:stretch>
            <a:fillRect/>
          </a:stretch>
        </p:blipFill>
        <p:spPr>
          <a:xfrm>
            <a:off x="5199387" y="4056616"/>
            <a:ext cx="3086100" cy="2317600"/>
          </a:xfrm>
          <a:prstGeom prst="rect">
            <a:avLst/>
          </a:prstGeom>
        </p:spPr>
      </p:pic>
      <p:pic>
        <p:nvPicPr>
          <p:cNvPr id="4" name="Picture 3"/>
          <p:cNvPicPr>
            <a:picLocks noChangeAspect="1"/>
          </p:cNvPicPr>
          <p:nvPr/>
        </p:nvPicPr>
        <p:blipFill>
          <a:blip r:embed="rId4"/>
          <a:stretch>
            <a:fillRect/>
          </a:stretch>
        </p:blipFill>
        <p:spPr>
          <a:xfrm>
            <a:off x="5199387" y="1417638"/>
            <a:ext cx="3086100" cy="1952625"/>
          </a:xfrm>
          <a:prstGeom prst="rect">
            <a:avLst/>
          </a:prstGeom>
        </p:spPr>
      </p:pic>
      <p:pic>
        <p:nvPicPr>
          <p:cNvPr id="5" name="Picture 4"/>
          <p:cNvPicPr>
            <a:picLocks noChangeAspect="1"/>
          </p:cNvPicPr>
          <p:nvPr/>
        </p:nvPicPr>
        <p:blipFill>
          <a:blip r:embed="rId5"/>
          <a:stretch>
            <a:fillRect/>
          </a:stretch>
        </p:blipFill>
        <p:spPr>
          <a:xfrm>
            <a:off x="990600" y="4828905"/>
            <a:ext cx="2705100" cy="16859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lIns="90488" tIns="44450" rIns="90488" bIns="44450" anchor="ctr"/>
          <a:lstStyle/>
          <a:p>
            <a:pPr eaLnBrk="1" hangingPunct="1"/>
            <a:r>
              <a:rPr lang="en-GB" sz="2800"/>
              <a:t>Research Families</a:t>
            </a:r>
          </a:p>
        </p:txBody>
      </p:sp>
      <p:sp>
        <p:nvSpPr>
          <p:cNvPr id="30723" name="Rectangle 3"/>
          <p:cNvSpPr>
            <a:spLocks noGrp="1" noChangeArrowheads="1"/>
          </p:cNvSpPr>
          <p:nvPr>
            <p:ph idx="1"/>
          </p:nvPr>
        </p:nvSpPr>
        <p:spPr>
          <a:xfrm>
            <a:off x="1370013" y="1827213"/>
            <a:ext cx="3443287" cy="4114800"/>
          </a:xfrm>
        </p:spPr>
        <p:txBody>
          <a:bodyPr lIns="90488" tIns="44450" rIns="90488" bIns="44450">
            <a:normAutofit lnSpcReduction="10000"/>
          </a:bodyPr>
          <a:lstStyle/>
          <a:p>
            <a:pPr eaLnBrk="1" hangingPunct="1"/>
            <a:r>
              <a:rPr lang="en-GB" dirty="0">
                <a:solidFill>
                  <a:srgbClr val="FFFF00"/>
                </a:solidFill>
              </a:rPr>
              <a:t>Quantitative OR</a:t>
            </a:r>
          </a:p>
          <a:p>
            <a:pPr eaLnBrk="1" hangingPunct="1"/>
            <a:r>
              <a:rPr lang="en-GB" dirty="0">
                <a:solidFill>
                  <a:srgbClr val="FFFF00"/>
                </a:solidFill>
              </a:rPr>
              <a:t>Qualitative</a:t>
            </a:r>
          </a:p>
          <a:p>
            <a:pPr eaLnBrk="1" hangingPunct="1">
              <a:buFont typeface="Wingdings" pitchFamily="2" charset="2"/>
              <a:buNone/>
            </a:pPr>
            <a:endParaRPr lang="en-GB" dirty="0">
              <a:solidFill>
                <a:srgbClr val="FFFF00"/>
              </a:solidFill>
            </a:endParaRPr>
          </a:p>
          <a:p>
            <a:pPr eaLnBrk="1" hangingPunct="1"/>
            <a:r>
              <a:rPr lang="en-GB" dirty="0">
                <a:solidFill>
                  <a:srgbClr val="FFFF00"/>
                </a:solidFill>
              </a:rPr>
              <a:t>Office </a:t>
            </a:r>
            <a:r>
              <a:rPr lang="en-GB" dirty="0" smtClean="0">
                <a:solidFill>
                  <a:srgbClr val="FFFF00"/>
                </a:solidFill>
              </a:rPr>
              <a:t>based, Fieldwork, laboratory</a:t>
            </a:r>
            <a:endParaRPr lang="en-GB" dirty="0">
              <a:solidFill>
                <a:srgbClr val="FFFF00"/>
              </a:solidFill>
            </a:endParaRPr>
          </a:p>
          <a:p>
            <a:pPr eaLnBrk="1" hangingPunct="1">
              <a:buFont typeface="Wingdings" pitchFamily="2" charset="2"/>
              <a:buNone/>
            </a:pPr>
            <a:endParaRPr lang="en-GB" dirty="0">
              <a:solidFill>
                <a:srgbClr val="FFFF00"/>
              </a:solidFill>
            </a:endParaRPr>
          </a:p>
          <a:p>
            <a:pPr eaLnBrk="1" hangingPunct="1"/>
            <a:r>
              <a:rPr lang="en-GB" dirty="0">
                <a:solidFill>
                  <a:srgbClr val="FFFF00"/>
                </a:solidFill>
              </a:rPr>
              <a:t>Combination</a:t>
            </a:r>
          </a:p>
        </p:txBody>
      </p:sp>
      <p:sp>
        <p:nvSpPr>
          <p:cNvPr id="71682" name="Footer Placeholder 4"/>
          <p:cNvSpPr>
            <a:spLocks noGrp="1"/>
          </p:cNvSpPr>
          <p:nvPr>
            <p:ph type="ftr" sz="quarter" idx="11"/>
          </p:nvPr>
        </p:nvSpPr>
        <p:spPr>
          <a:noFill/>
        </p:spPr>
        <p:txBody>
          <a:bodyPr/>
          <a:lstStyle/>
          <a:p>
            <a:r>
              <a:rPr lang="en-GB" smtClean="0"/>
              <a:t>CH2021 postgraduate</a:t>
            </a:r>
            <a:endParaRPr lang="en-GB"/>
          </a:p>
        </p:txBody>
      </p:sp>
      <p:sp>
        <p:nvSpPr>
          <p:cNvPr id="71683" name="Slide Number Placeholder 5"/>
          <p:cNvSpPr>
            <a:spLocks noGrp="1"/>
          </p:cNvSpPr>
          <p:nvPr>
            <p:ph type="sldNum" sz="quarter" idx="12"/>
          </p:nvPr>
        </p:nvSpPr>
        <p:spPr>
          <a:noFill/>
        </p:spPr>
        <p:txBody>
          <a:bodyPr/>
          <a:lstStyle/>
          <a:p>
            <a:fld id="{5A6122B6-D99A-4799-9739-2CE3EF21093D}" type="slidenum">
              <a:rPr lang="en-GB" smtClean="0"/>
              <a:pPr/>
              <a:t>78</a:t>
            </a:fld>
            <a:endParaRPr lang="en-GB"/>
          </a:p>
        </p:txBody>
      </p:sp>
      <p:pic>
        <p:nvPicPr>
          <p:cNvPr id="113666" name="Picture 2" descr="http://www.wellroundedkids.com/articles/cognitive/2004/08/family%2001.jpg"/>
          <p:cNvPicPr>
            <a:picLocks noChangeAspect="1" noChangeArrowheads="1"/>
          </p:cNvPicPr>
          <p:nvPr/>
        </p:nvPicPr>
        <p:blipFill>
          <a:blip r:embed="rId3" cstate="print"/>
          <a:srcRect/>
          <a:stretch>
            <a:fillRect/>
          </a:stretch>
        </p:blipFill>
        <p:spPr bwMode="auto">
          <a:xfrm>
            <a:off x="4643438" y="2500306"/>
            <a:ext cx="4061811" cy="271464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lIns="90488" tIns="44450" rIns="90488" bIns="44450" anchor="ctr"/>
          <a:lstStyle/>
          <a:p>
            <a:pPr eaLnBrk="1" hangingPunct="1"/>
            <a:r>
              <a:rPr lang="en-GB" sz="2800" dirty="0"/>
              <a:t>Research </a:t>
            </a:r>
            <a:r>
              <a:rPr lang="en-GB" sz="2800" dirty="0" smtClean="0"/>
              <a:t>Strategies</a:t>
            </a:r>
            <a:endParaRPr lang="en-GB" sz="2800" dirty="0"/>
          </a:p>
        </p:txBody>
      </p:sp>
      <p:sp>
        <p:nvSpPr>
          <p:cNvPr id="31747" name="Rectangle 3"/>
          <p:cNvSpPr>
            <a:spLocks noGrp="1" noChangeArrowheads="1"/>
          </p:cNvSpPr>
          <p:nvPr>
            <p:ph sz="half" idx="1"/>
          </p:nvPr>
        </p:nvSpPr>
        <p:spPr>
          <a:xfrm>
            <a:off x="283779" y="1267548"/>
            <a:ext cx="8343112" cy="5154516"/>
          </a:xfrm>
        </p:spPr>
        <p:txBody>
          <a:bodyPr lIns="90488" tIns="44450" rIns="90488" bIns="44450">
            <a:normAutofit fontScale="85000" lnSpcReduction="20000"/>
          </a:bodyPr>
          <a:lstStyle/>
          <a:p>
            <a:pPr eaLnBrk="1" hangingPunct="1">
              <a:buFont typeface="Wingdings" pitchFamily="2" charset="2"/>
              <a:buNone/>
            </a:pPr>
            <a:r>
              <a:rPr lang="en-GB" sz="2400" b="1" dirty="0"/>
              <a:t>Strategies</a:t>
            </a:r>
            <a:r>
              <a:rPr lang="en-GB" sz="2900" b="1" dirty="0"/>
              <a:t>	</a:t>
            </a:r>
            <a:r>
              <a:rPr lang="en-GB" sz="2500" dirty="0"/>
              <a:t>			</a:t>
            </a:r>
          </a:p>
          <a:p>
            <a:pPr eaLnBrk="1" hangingPunct="1"/>
            <a:r>
              <a:rPr lang="en-GB" sz="2500" dirty="0">
                <a:solidFill>
                  <a:srgbClr val="FFFF00"/>
                </a:solidFill>
              </a:rPr>
              <a:t>Action research	</a:t>
            </a:r>
            <a:endParaRPr lang="en-GB" sz="2500" dirty="0" smtClean="0">
              <a:solidFill>
                <a:srgbClr val="FFFF00"/>
              </a:solidFill>
            </a:endParaRPr>
          </a:p>
          <a:p>
            <a:pPr lvl="1">
              <a:lnSpc>
                <a:spcPct val="80000"/>
              </a:lnSpc>
              <a:spcBef>
                <a:spcPct val="0"/>
              </a:spcBef>
            </a:pPr>
            <a:r>
              <a:rPr lang="en-US" sz="2400" dirty="0">
                <a:latin typeface="Arial" pitchFamily="34" charset="0"/>
                <a:cs typeface="Arial" pitchFamily="34" charset="0"/>
              </a:rPr>
              <a:t>interacts with the object system of </a:t>
            </a:r>
            <a:r>
              <a:rPr lang="en-US" sz="2400" dirty="0" smtClean="0">
                <a:latin typeface="Arial" pitchFamily="34" charset="0"/>
                <a:cs typeface="Arial" pitchFamily="34" charset="0"/>
              </a:rPr>
              <a:t>study</a:t>
            </a:r>
          </a:p>
          <a:p>
            <a:pPr marL="448056" lvl="1" indent="0">
              <a:lnSpc>
                <a:spcPct val="80000"/>
              </a:lnSpc>
              <a:spcBef>
                <a:spcPct val="0"/>
              </a:spcBef>
              <a:buNone/>
            </a:pPr>
            <a:endParaRPr lang="en-US" sz="2400" dirty="0">
              <a:latin typeface="Arial" pitchFamily="34" charset="0"/>
              <a:cs typeface="Arial" pitchFamily="34" charset="0"/>
            </a:endParaRPr>
          </a:p>
          <a:p>
            <a:pPr lvl="1">
              <a:lnSpc>
                <a:spcPct val="80000"/>
              </a:lnSpc>
              <a:spcBef>
                <a:spcPct val="0"/>
              </a:spcBef>
            </a:pPr>
            <a:r>
              <a:rPr lang="en-US" sz="2400" dirty="0">
                <a:latin typeface="Arial" pitchFamily="34" charset="0"/>
                <a:cs typeface="Arial" pitchFamily="34" charset="0"/>
              </a:rPr>
              <a:t>combines a substantive act with a research procedure </a:t>
            </a:r>
          </a:p>
          <a:p>
            <a:pPr eaLnBrk="1" hangingPunct="1"/>
            <a:endParaRPr lang="en-GB" sz="2500" dirty="0">
              <a:solidFill>
                <a:srgbClr val="FFFF00"/>
              </a:solidFill>
            </a:endParaRPr>
          </a:p>
          <a:p>
            <a:pPr eaLnBrk="1" hangingPunct="1"/>
            <a:r>
              <a:rPr lang="en-GB" sz="2500" dirty="0">
                <a:solidFill>
                  <a:srgbClr val="FFFF00"/>
                </a:solidFill>
              </a:rPr>
              <a:t>Case </a:t>
            </a:r>
            <a:r>
              <a:rPr lang="en-GB" sz="2500" dirty="0" smtClean="0">
                <a:solidFill>
                  <a:srgbClr val="FFFF00"/>
                </a:solidFill>
              </a:rPr>
              <a:t>study</a:t>
            </a:r>
          </a:p>
          <a:p>
            <a:pPr lvl="1"/>
            <a:r>
              <a:rPr lang="en-US" sz="2400" dirty="0">
                <a:latin typeface="Arial" pitchFamily="34" charset="0"/>
                <a:cs typeface="Arial" pitchFamily="34" charset="0"/>
              </a:rPr>
              <a:t>investigates a contemporary phenomenon within its real-life contex</a:t>
            </a:r>
            <a:r>
              <a:rPr lang="en-US" sz="2000" dirty="0">
                <a:latin typeface="Arial" pitchFamily="34" charset="0"/>
                <a:cs typeface="Arial" pitchFamily="34" charset="0"/>
              </a:rPr>
              <a:t>t</a:t>
            </a:r>
          </a:p>
          <a:p>
            <a:r>
              <a:rPr lang="en-GB" sz="2500" dirty="0">
                <a:solidFill>
                  <a:srgbClr val="FFFF00"/>
                </a:solidFill>
              </a:rPr>
              <a:t>Grounded </a:t>
            </a:r>
            <a:r>
              <a:rPr lang="en-GB" sz="2500" dirty="0" smtClean="0">
                <a:solidFill>
                  <a:srgbClr val="FFFF00"/>
                </a:solidFill>
              </a:rPr>
              <a:t>theory</a:t>
            </a:r>
          </a:p>
          <a:p>
            <a:pPr lvl="1"/>
            <a:r>
              <a:rPr lang="en-GB" sz="2100" dirty="0" smtClean="0"/>
              <a:t>an </a:t>
            </a:r>
            <a:r>
              <a:rPr lang="en-GB" sz="2100" dirty="0"/>
              <a:t>inductive, theory discovery methodology”</a:t>
            </a:r>
          </a:p>
          <a:p>
            <a:pPr lvl="1"/>
            <a:r>
              <a:rPr lang="en-GB" sz="2100" dirty="0"/>
              <a:t>Generates the theory from the research</a:t>
            </a:r>
          </a:p>
          <a:p>
            <a:pPr lvl="1"/>
            <a:r>
              <a:rPr lang="en-GB" sz="2100" dirty="0"/>
              <a:t>develops theory from data systematically gathered and </a:t>
            </a:r>
            <a:r>
              <a:rPr lang="en-GB" sz="2100" dirty="0" smtClean="0"/>
              <a:t>analysed</a:t>
            </a:r>
            <a:endParaRPr lang="en-GB" sz="2500" dirty="0">
              <a:solidFill>
                <a:srgbClr val="FFFF00"/>
              </a:solidFill>
            </a:endParaRPr>
          </a:p>
          <a:p>
            <a:pPr eaLnBrk="1" hangingPunct="1"/>
            <a:r>
              <a:rPr lang="en-GB" sz="2500" dirty="0">
                <a:solidFill>
                  <a:srgbClr val="FFFF00"/>
                </a:solidFill>
              </a:rPr>
              <a:t>Experimentation</a:t>
            </a:r>
          </a:p>
          <a:p>
            <a:pPr eaLnBrk="1" hangingPunct="1"/>
            <a:r>
              <a:rPr lang="en-GB" sz="2500" dirty="0" smtClean="0">
                <a:solidFill>
                  <a:srgbClr val="FFFF00"/>
                </a:solidFill>
              </a:rPr>
              <a:t>Surveys</a:t>
            </a:r>
          </a:p>
          <a:p>
            <a:r>
              <a:rPr lang="en-GB" sz="2500" dirty="0">
                <a:solidFill>
                  <a:srgbClr val="FFFF00"/>
                </a:solidFill>
              </a:rPr>
              <a:t>Ethnographic research</a:t>
            </a:r>
          </a:p>
          <a:p>
            <a:pPr lvl="1"/>
            <a:r>
              <a:rPr lang="en-GB" sz="2100" dirty="0"/>
              <a:t>What people do rather than say they do</a:t>
            </a:r>
          </a:p>
          <a:p>
            <a:pPr eaLnBrk="1" hangingPunct="1"/>
            <a:endParaRPr lang="en-GB" sz="2500" dirty="0">
              <a:solidFill>
                <a:srgbClr val="FFFF00"/>
              </a:solidFill>
            </a:endParaRPr>
          </a:p>
        </p:txBody>
      </p:sp>
      <p:sp>
        <p:nvSpPr>
          <p:cNvPr id="72706" name="Footer Placeholder 5"/>
          <p:cNvSpPr>
            <a:spLocks noGrp="1"/>
          </p:cNvSpPr>
          <p:nvPr>
            <p:ph type="ftr" sz="quarter" idx="11"/>
          </p:nvPr>
        </p:nvSpPr>
        <p:spPr>
          <a:noFill/>
        </p:spPr>
        <p:txBody>
          <a:bodyPr/>
          <a:lstStyle/>
          <a:p>
            <a:r>
              <a:rPr lang="en-GB" smtClean="0"/>
              <a:t>CH2021 postgraduate</a:t>
            </a:r>
            <a:endParaRPr lang="en-GB"/>
          </a:p>
        </p:txBody>
      </p:sp>
      <p:sp>
        <p:nvSpPr>
          <p:cNvPr id="72707" name="Slide Number Placeholder 6"/>
          <p:cNvSpPr>
            <a:spLocks noGrp="1"/>
          </p:cNvSpPr>
          <p:nvPr>
            <p:ph type="sldNum" sz="quarter" idx="12"/>
          </p:nvPr>
        </p:nvSpPr>
        <p:spPr>
          <a:noFill/>
        </p:spPr>
        <p:txBody>
          <a:bodyPr/>
          <a:lstStyle/>
          <a:p>
            <a:fld id="{63987ABA-82BC-41A9-B844-166A757735FA}" type="slidenum">
              <a:rPr lang="en-GB" smtClean="0"/>
              <a:pPr/>
              <a:t>79</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xEl>
                                              <p:pRg st="0" end="0"/>
                                            </p:txEl>
                                          </p:spTgt>
                                        </p:tgtEl>
                                        <p:attrNameLst>
                                          <p:attrName>style.visibility</p:attrName>
                                        </p:attrNameLst>
                                      </p:cBhvr>
                                      <p:to>
                                        <p:strVal val="visible"/>
                                      </p:to>
                                    </p:set>
                                    <p:animEffect transition="in" filter="fade">
                                      <p:cBhvr>
                                        <p:cTn id="10" dur="2000"/>
                                        <p:tgtEl>
                                          <p:spTgt spid="3174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1747">
                                            <p:txEl>
                                              <p:pRg st="1" end="1"/>
                                            </p:txEl>
                                          </p:spTgt>
                                        </p:tgtEl>
                                        <p:attrNameLst>
                                          <p:attrName>style.visibility</p:attrName>
                                        </p:attrNameLst>
                                      </p:cBhvr>
                                      <p:to>
                                        <p:strVal val="visible"/>
                                      </p:to>
                                    </p:set>
                                    <p:animEffect transition="in" filter="fade">
                                      <p:cBhvr>
                                        <p:cTn id="15" dur="2000"/>
                                        <p:tgtEl>
                                          <p:spTgt spid="31747">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1747">
                                            <p:txEl>
                                              <p:pRg st="2" end="2"/>
                                            </p:txEl>
                                          </p:spTgt>
                                        </p:tgtEl>
                                        <p:attrNameLst>
                                          <p:attrName>style.visibility</p:attrName>
                                        </p:attrNameLst>
                                      </p:cBhvr>
                                      <p:to>
                                        <p:strVal val="visible"/>
                                      </p:to>
                                    </p:set>
                                    <p:animEffect transition="in" filter="fade">
                                      <p:cBhvr>
                                        <p:cTn id="18" dur="2000"/>
                                        <p:tgtEl>
                                          <p:spTgt spid="31747">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1747">
                                            <p:txEl>
                                              <p:pRg st="4" end="4"/>
                                            </p:txEl>
                                          </p:spTgt>
                                        </p:tgtEl>
                                        <p:attrNameLst>
                                          <p:attrName>style.visibility</p:attrName>
                                        </p:attrNameLst>
                                      </p:cBhvr>
                                      <p:to>
                                        <p:strVal val="visible"/>
                                      </p:to>
                                    </p:set>
                                    <p:animEffect transition="in" filter="fade">
                                      <p:cBhvr>
                                        <p:cTn id="21" dur="2000"/>
                                        <p:tgtEl>
                                          <p:spTgt spid="3174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1747">
                                            <p:txEl>
                                              <p:pRg st="6" end="6"/>
                                            </p:txEl>
                                          </p:spTgt>
                                        </p:tgtEl>
                                        <p:attrNameLst>
                                          <p:attrName>style.visibility</p:attrName>
                                        </p:attrNameLst>
                                      </p:cBhvr>
                                      <p:to>
                                        <p:strVal val="visible"/>
                                      </p:to>
                                    </p:set>
                                    <p:animEffect transition="in" filter="fade">
                                      <p:cBhvr>
                                        <p:cTn id="26" dur="2000"/>
                                        <p:tgtEl>
                                          <p:spTgt spid="31747">
                                            <p:txEl>
                                              <p:pRg st="6" end="6"/>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1747">
                                            <p:txEl>
                                              <p:pRg st="7" end="7"/>
                                            </p:txEl>
                                          </p:spTgt>
                                        </p:tgtEl>
                                        <p:attrNameLst>
                                          <p:attrName>style.visibility</p:attrName>
                                        </p:attrNameLst>
                                      </p:cBhvr>
                                      <p:to>
                                        <p:strVal val="visible"/>
                                      </p:to>
                                    </p:set>
                                    <p:animEffect transition="in" filter="fade">
                                      <p:cBhvr>
                                        <p:cTn id="29" dur="2000"/>
                                        <p:tgtEl>
                                          <p:spTgt spid="31747">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1747">
                                            <p:txEl>
                                              <p:pRg st="8" end="8"/>
                                            </p:txEl>
                                          </p:spTgt>
                                        </p:tgtEl>
                                        <p:attrNameLst>
                                          <p:attrName>style.visibility</p:attrName>
                                        </p:attrNameLst>
                                      </p:cBhvr>
                                      <p:to>
                                        <p:strVal val="visible"/>
                                      </p:to>
                                    </p:set>
                                    <p:animEffect transition="in" filter="fade">
                                      <p:cBhvr>
                                        <p:cTn id="34" dur="2000"/>
                                        <p:tgtEl>
                                          <p:spTgt spid="31747">
                                            <p:txEl>
                                              <p:pRg st="8" end="8"/>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1747">
                                            <p:txEl>
                                              <p:pRg st="9" end="9"/>
                                            </p:txEl>
                                          </p:spTgt>
                                        </p:tgtEl>
                                        <p:attrNameLst>
                                          <p:attrName>style.visibility</p:attrName>
                                        </p:attrNameLst>
                                      </p:cBhvr>
                                      <p:to>
                                        <p:strVal val="visible"/>
                                      </p:to>
                                    </p:set>
                                    <p:animEffect transition="in" filter="fade">
                                      <p:cBhvr>
                                        <p:cTn id="37" dur="2000"/>
                                        <p:tgtEl>
                                          <p:spTgt spid="31747">
                                            <p:txEl>
                                              <p:pRg st="9" end="9"/>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1747">
                                            <p:txEl>
                                              <p:pRg st="10" end="10"/>
                                            </p:txEl>
                                          </p:spTgt>
                                        </p:tgtEl>
                                        <p:attrNameLst>
                                          <p:attrName>style.visibility</p:attrName>
                                        </p:attrNameLst>
                                      </p:cBhvr>
                                      <p:to>
                                        <p:strVal val="visible"/>
                                      </p:to>
                                    </p:set>
                                    <p:animEffect transition="in" filter="fade">
                                      <p:cBhvr>
                                        <p:cTn id="40" dur="2000"/>
                                        <p:tgtEl>
                                          <p:spTgt spid="31747">
                                            <p:txEl>
                                              <p:pRg st="10" end="10"/>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1747">
                                            <p:txEl>
                                              <p:pRg st="11" end="11"/>
                                            </p:txEl>
                                          </p:spTgt>
                                        </p:tgtEl>
                                        <p:attrNameLst>
                                          <p:attrName>style.visibility</p:attrName>
                                        </p:attrNameLst>
                                      </p:cBhvr>
                                      <p:to>
                                        <p:strVal val="visible"/>
                                      </p:to>
                                    </p:set>
                                    <p:animEffect transition="in" filter="fade">
                                      <p:cBhvr>
                                        <p:cTn id="43" dur="2000"/>
                                        <p:tgtEl>
                                          <p:spTgt spid="31747">
                                            <p:txEl>
                                              <p:pRg st="11" end="1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1747">
                                            <p:txEl>
                                              <p:pRg st="12" end="12"/>
                                            </p:txEl>
                                          </p:spTgt>
                                        </p:tgtEl>
                                        <p:attrNameLst>
                                          <p:attrName>style.visibility</p:attrName>
                                        </p:attrNameLst>
                                      </p:cBhvr>
                                      <p:to>
                                        <p:strVal val="visible"/>
                                      </p:to>
                                    </p:set>
                                    <p:animEffect transition="in" filter="fade">
                                      <p:cBhvr>
                                        <p:cTn id="48" dur="2000"/>
                                        <p:tgtEl>
                                          <p:spTgt spid="31747">
                                            <p:txEl>
                                              <p:pRg st="12" end="1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1747">
                                            <p:txEl>
                                              <p:pRg st="13" end="13"/>
                                            </p:txEl>
                                          </p:spTgt>
                                        </p:tgtEl>
                                        <p:attrNameLst>
                                          <p:attrName>style.visibility</p:attrName>
                                        </p:attrNameLst>
                                      </p:cBhvr>
                                      <p:to>
                                        <p:strVal val="visible"/>
                                      </p:to>
                                    </p:set>
                                    <p:animEffect transition="in" filter="fade">
                                      <p:cBhvr>
                                        <p:cTn id="53" dur="2000"/>
                                        <p:tgtEl>
                                          <p:spTgt spid="31747">
                                            <p:txEl>
                                              <p:pRg st="13" end="13"/>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1747">
                                            <p:txEl>
                                              <p:pRg st="14" end="14"/>
                                            </p:txEl>
                                          </p:spTgt>
                                        </p:tgtEl>
                                        <p:attrNameLst>
                                          <p:attrName>style.visibility</p:attrName>
                                        </p:attrNameLst>
                                      </p:cBhvr>
                                      <p:to>
                                        <p:strVal val="visible"/>
                                      </p:to>
                                    </p:set>
                                    <p:animEffect transition="in" filter="fade">
                                      <p:cBhvr>
                                        <p:cTn id="58" dur="2000"/>
                                        <p:tgtEl>
                                          <p:spTgt spid="31747">
                                            <p:txEl>
                                              <p:pRg st="14" end="14"/>
                                            </p:txEl>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31747">
                                            <p:txEl>
                                              <p:pRg st="15" end="15"/>
                                            </p:txEl>
                                          </p:spTgt>
                                        </p:tgtEl>
                                        <p:attrNameLst>
                                          <p:attrName>style.visibility</p:attrName>
                                        </p:attrNameLst>
                                      </p:cBhvr>
                                      <p:to>
                                        <p:strVal val="visible"/>
                                      </p:to>
                                    </p:set>
                                    <p:animEffect transition="in" filter="fade">
                                      <p:cBhvr>
                                        <p:cTn id="61" dur="2000"/>
                                        <p:tgtEl>
                                          <p:spTgt spid="31747">
                                            <p:txEl>
                                              <p:pRg st="15" end="15"/>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1" nodeType="clickEffect">
                                  <p:stCondLst>
                                    <p:cond delay="0"/>
                                  </p:stCondLst>
                                  <p:childTnLst>
                                    <p:set>
                                      <p:cBhvr>
                                        <p:cTn id="65"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1" presetClass="entr" presetSubtype="0" fill="hold" grpId="1" nodeType="clickEffect">
                                  <p:stCondLst>
                                    <p:cond delay="0"/>
                                  </p:stCondLst>
                                  <p:childTnLst>
                                    <p:set>
                                      <p:cBhvr>
                                        <p:cTn id="69" dur="1" fill="hold">
                                          <p:stCondLst>
                                            <p:cond delay="0"/>
                                          </p:stCondLst>
                                        </p:cTn>
                                        <p:tgtEl>
                                          <p:spTgt spid="31747">
                                            <p:txEl>
                                              <p:pRg st="1" end="1"/>
                                            </p:txEl>
                                          </p:spTgt>
                                        </p:tgtEl>
                                        <p:attrNameLst>
                                          <p:attrName>style.visibility</p:attrName>
                                        </p:attrNameLst>
                                      </p:cBhvr>
                                      <p:to>
                                        <p:strVal val="visible"/>
                                      </p:to>
                                    </p:set>
                                  </p:childTnLst>
                                </p:cTn>
                              </p:par>
                              <p:par>
                                <p:cTn id="70" presetID="1" presetClass="entr" presetSubtype="0" fill="hold" grpId="1" nodeType="withEffect">
                                  <p:stCondLst>
                                    <p:cond delay="0"/>
                                  </p:stCondLst>
                                  <p:childTnLst>
                                    <p:set>
                                      <p:cBhvr>
                                        <p:cTn id="71" dur="1" fill="hold">
                                          <p:stCondLst>
                                            <p:cond delay="0"/>
                                          </p:stCondLst>
                                        </p:cTn>
                                        <p:tgtEl>
                                          <p:spTgt spid="31747">
                                            <p:txEl>
                                              <p:pRg st="2" end="2"/>
                                            </p:txEl>
                                          </p:spTgt>
                                        </p:tgtEl>
                                        <p:attrNameLst>
                                          <p:attrName>style.visibility</p:attrName>
                                        </p:attrNameLst>
                                      </p:cBhvr>
                                      <p:to>
                                        <p:strVal val="visible"/>
                                      </p:to>
                                    </p:set>
                                  </p:childTnLst>
                                </p:cTn>
                              </p:par>
                              <p:par>
                                <p:cTn id="72" presetID="1" presetClass="entr" presetSubtype="0" fill="hold" grpId="1" nodeType="withEffect">
                                  <p:stCondLst>
                                    <p:cond delay="0"/>
                                  </p:stCondLst>
                                  <p:childTnLst>
                                    <p:set>
                                      <p:cBhvr>
                                        <p:cTn id="73"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grpId="1" nodeType="clickEffect">
                                  <p:stCondLst>
                                    <p:cond delay="0"/>
                                  </p:stCondLst>
                                  <p:childTnLst>
                                    <p:set>
                                      <p:cBhvr>
                                        <p:cTn id="77" dur="1" fill="hold">
                                          <p:stCondLst>
                                            <p:cond delay="0"/>
                                          </p:stCondLst>
                                        </p:cTn>
                                        <p:tgtEl>
                                          <p:spTgt spid="31747">
                                            <p:txEl>
                                              <p:pRg st="6" end="6"/>
                                            </p:txEl>
                                          </p:spTgt>
                                        </p:tgtEl>
                                        <p:attrNameLst>
                                          <p:attrName>style.visibility</p:attrName>
                                        </p:attrNameLst>
                                      </p:cBhvr>
                                      <p:to>
                                        <p:strVal val="visible"/>
                                      </p:to>
                                    </p:set>
                                  </p:childTnLst>
                                </p:cTn>
                              </p:par>
                              <p:par>
                                <p:cTn id="78" presetID="1" presetClass="entr" presetSubtype="0" fill="hold" grpId="1" nodeType="withEffect">
                                  <p:stCondLst>
                                    <p:cond delay="0"/>
                                  </p:stCondLst>
                                  <p:childTnLst>
                                    <p:set>
                                      <p:cBhvr>
                                        <p:cTn id="79" dur="1" fill="hold">
                                          <p:stCondLst>
                                            <p:cond delay="0"/>
                                          </p:stCondLst>
                                        </p:cTn>
                                        <p:tgtEl>
                                          <p:spTgt spid="31747">
                                            <p:txEl>
                                              <p:pRg st="7" end="7"/>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grpId="1" nodeType="clickEffect">
                                  <p:stCondLst>
                                    <p:cond delay="0"/>
                                  </p:stCondLst>
                                  <p:childTnLst>
                                    <p:set>
                                      <p:cBhvr>
                                        <p:cTn id="83" dur="1" fill="hold">
                                          <p:stCondLst>
                                            <p:cond delay="0"/>
                                          </p:stCondLst>
                                        </p:cTn>
                                        <p:tgtEl>
                                          <p:spTgt spid="31747">
                                            <p:txEl>
                                              <p:pRg st="8" end="8"/>
                                            </p:txEl>
                                          </p:spTgt>
                                        </p:tgtEl>
                                        <p:attrNameLst>
                                          <p:attrName>style.visibility</p:attrName>
                                        </p:attrNameLst>
                                      </p:cBhvr>
                                      <p:to>
                                        <p:strVal val="visible"/>
                                      </p:to>
                                    </p:set>
                                  </p:childTnLst>
                                </p:cTn>
                              </p:par>
                              <p:par>
                                <p:cTn id="84" presetID="1" presetClass="entr" presetSubtype="0" fill="hold" grpId="1" nodeType="withEffect">
                                  <p:stCondLst>
                                    <p:cond delay="0"/>
                                  </p:stCondLst>
                                  <p:childTnLst>
                                    <p:set>
                                      <p:cBhvr>
                                        <p:cTn id="85" dur="1" fill="hold">
                                          <p:stCondLst>
                                            <p:cond delay="0"/>
                                          </p:stCondLst>
                                        </p:cTn>
                                        <p:tgtEl>
                                          <p:spTgt spid="31747">
                                            <p:txEl>
                                              <p:pRg st="9" end="9"/>
                                            </p:txEl>
                                          </p:spTgt>
                                        </p:tgtEl>
                                        <p:attrNameLst>
                                          <p:attrName>style.visibility</p:attrName>
                                        </p:attrNameLst>
                                      </p:cBhvr>
                                      <p:to>
                                        <p:strVal val="visible"/>
                                      </p:to>
                                    </p:set>
                                  </p:childTnLst>
                                </p:cTn>
                              </p:par>
                              <p:par>
                                <p:cTn id="86" presetID="1" presetClass="entr" presetSubtype="0" fill="hold" grpId="1" nodeType="withEffect">
                                  <p:stCondLst>
                                    <p:cond delay="0"/>
                                  </p:stCondLst>
                                  <p:childTnLst>
                                    <p:set>
                                      <p:cBhvr>
                                        <p:cTn id="87" dur="1" fill="hold">
                                          <p:stCondLst>
                                            <p:cond delay="0"/>
                                          </p:stCondLst>
                                        </p:cTn>
                                        <p:tgtEl>
                                          <p:spTgt spid="31747">
                                            <p:txEl>
                                              <p:pRg st="10" end="10"/>
                                            </p:txEl>
                                          </p:spTgt>
                                        </p:tgtEl>
                                        <p:attrNameLst>
                                          <p:attrName>style.visibility</p:attrName>
                                        </p:attrNameLst>
                                      </p:cBhvr>
                                      <p:to>
                                        <p:strVal val="visible"/>
                                      </p:to>
                                    </p:set>
                                  </p:childTnLst>
                                </p:cTn>
                              </p:par>
                              <p:par>
                                <p:cTn id="88" presetID="1" presetClass="entr" presetSubtype="0" fill="hold" grpId="1" nodeType="withEffect">
                                  <p:stCondLst>
                                    <p:cond delay="0"/>
                                  </p:stCondLst>
                                  <p:childTnLst>
                                    <p:set>
                                      <p:cBhvr>
                                        <p:cTn id="89" dur="1" fill="hold">
                                          <p:stCondLst>
                                            <p:cond delay="0"/>
                                          </p:stCondLst>
                                        </p:cTn>
                                        <p:tgtEl>
                                          <p:spTgt spid="31747">
                                            <p:txEl>
                                              <p:pRg st="11" end="11"/>
                                            </p:txEl>
                                          </p:spTgt>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1" presetClass="entr" presetSubtype="0" fill="hold" grpId="1" nodeType="clickEffect">
                                  <p:stCondLst>
                                    <p:cond delay="0"/>
                                  </p:stCondLst>
                                  <p:childTnLst>
                                    <p:set>
                                      <p:cBhvr>
                                        <p:cTn id="93" dur="1" fill="hold">
                                          <p:stCondLst>
                                            <p:cond delay="0"/>
                                          </p:stCondLst>
                                        </p:cTn>
                                        <p:tgtEl>
                                          <p:spTgt spid="31747">
                                            <p:txEl>
                                              <p:pRg st="12" end="12"/>
                                            </p:txEl>
                                          </p:spTgt>
                                        </p:tgtEl>
                                        <p:attrNameLst>
                                          <p:attrName>style.visibility</p:attrName>
                                        </p:attrNameLst>
                                      </p:cBhvr>
                                      <p:to>
                                        <p:strVal val="visible"/>
                                      </p:to>
                                    </p:set>
                                  </p:childTnLst>
                                </p:cTn>
                              </p:par>
                            </p:childTnLst>
                          </p:cTn>
                        </p:par>
                      </p:childTnLst>
                    </p:cTn>
                  </p:par>
                  <p:par>
                    <p:cTn id="94" fill="hold">
                      <p:stCondLst>
                        <p:cond delay="indefinite"/>
                      </p:stCondLst>
                      <p:childTnLst>
                        <p:par>
                          <p:cTn id="95" fill="hold">
                            <p:stCondLst>
                              <p:cond delay="0"/>
                            </p:stCondLst>
                            <p:childTnLst>
                              <p:par>
                                <p:cTn id="96" presetID="1" presetClass="entr" presetSubtype="0" fill="hold" grpId="1" nodeType="clickEffect">
                                  <p:stCondLst>
                                    <p:cond delay="0"/>
                                  </p:stCondLst>
                                  <p:childTnLst>
                                    <p:set>
                                      <p:cBhvr>
                                        <p:cTn id="97" dur="1" fill="hold">
                                          <p:stCondLst>
                                            <p:cond delay="0"/>
                                          </p:stCondLst>
                                        </p:cTn>
                                        <p:tgtEl>
                                          <p:spTgt spid="31747">
                                            <p:txEl>
                                              <p:pRg st="13" end="13"/>
                                            </p:txEl>
                                          </p:spTgt>
                                        </p:tgtEl>
                                        <p:attrNameLst>
                                          <p:attrName>style.visibility</p:attrName>
                                        </p:attrNameLst>
                                      </p:cBhvr>
                                      <p:to>
                                        <p:strVal val="visible"/>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grpId="1" nodeType="clickEffect">
                                  <p:stCondLst>
                                    <p:cond delay="0"/>
                                  </p:stCondLst>
                                  <p:childTnLst>
                                    <p:set>
                                      <p:cBhvr>
                                        <p:cTn id="101" dur="1" fill="hold">
                                          <p:stCondLst>
                                            <p:cond delay="0"/>
                                          </p:stCondLst>
                                        </p:cTn>
                                        <p:tgtEl>
                                          <p:spTgt spid="31747">
                                            <p:txEl>
                                              <p:pRg st="14" end="14"/>
                                            </p:txEl>
                                          </p:spTgt>
                                        </p:tgtEl>
                                        <p:attrNameLst>
                                          <p:attrName>style.visibility</p:attrName>
                                        </p:attrNameLst>
                                      </p:cBhvr>
                                      <p:to>
                                        <p:strVal val="visible"/>
                                      </p:to>
                                    </p:set>
                                  </p:childTnLst>
                                </p:cTn>
                              </p:par>
                              <p:par>
                                <p:cTn id="102" presetID="1" presetClass="entr" presetSubtype="0" fill="hold" grpId="1" nodeType="withEffect">
                                  <p:stCondLst>
                                    <p:cond delay="0"/>
                                  </p:stCondLst>
                                  <p:childTnLst>
                                    <p:set>
                                      <p:cBhvr>
                                        <p:cTn id="103" dur="1" fill="hold">
                                          <p:stCondLst>
                                            <p:cond delay="0"/>
                                          </p:stCondLst>
                                        </p:cTn>
                                        <p:tgtEl>
                                          <p:spTgt spid="3174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build="p"/>
      <p:bldP spid="31747" grpId="1" build="p"/>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lIns="90488" tIns="44450" rIns="90488" bIns="44450" anchor="ctr"/>
          <a:lstStyle/>
          <a:p>
            <a:pPr eaLnBrk="1" hangingPunct="1"/>
            <a:r>
              <a:rPr lang="en-GB" sz="2800"/>
              <a:t>Research Strategies and Techniques/methods</a:t>
            </a:r>
          </a:p>
        </p:txBody>
      </p:sp>
      <p:sp>
        <p:nvSpPr>
          <p:cNvPr id="31748" name="Rectangle 4"/>
          <p:cNvSpPr>
            <a:spLocks noGrp="1" noChangeArrowheads="1"/>
          </p:cNvSpPr>
          <p:nvPr>
            <p:ph sz="half" idx="2"/>
          </p:nvPr>
        </p:nvSpPr>
        <p:spPr>
          <a:xfrm>
            <a:off x="457200" y="1827213"/>
            <a:ext cx="3717509" cy="4114800"/>
          </a:xfrm>
        </p:spPr>
        <p:txBody>
          <a:bodyPr lIns="90488" tIns="44450" rIns="90488" bIns="44450">
            <a:normAutofit lnSpcReduction="10000"/>
          </a:bodyPr>
          <a:lstStyle/>
          <a:p>
            <a:pPr algn="ctr" eaLnBrk="1" hangingPunct="1">
              <a:buFont typeface="Wingdings" pitchFamily="2" charset="2"/>
              <a:buNone/>
            </a:pPr>
            <a:r>
              <a:rPr lang="en-GB" sz="2500" b="1" dirty="0"/>
              <a:t>Techniques/methods</a:t>
            </a:r>
          </a:p>
          <a:p>
            <a:pPr algn="ctr" eaLnBrk="1" hangingPunct="1">
              <a:buFont typeface="Wingdings" pitchFamily="2" charset="2"/>
              <a:buNone/>
            </a:pPr>
            <a:endParaRPr lang="en-GB" sz="2500" b="1" dirty="0"/>
          </a:p>
          <a:p>
            <a:pPr eaLnBrk="1" hangingPunct="1"/>
            <a:r>
              <a:rPr lang="en-GB" sz="2500" dirty="0">
                <a:solidFill>
                  <a:srgbClr val="FFFF00"/>
                </a:solidFill>
              </a:rPr>
              <a:t>Documentation /</a:t>
            </a:r>
          </a:p>
          <a:p>
            <a:pPr eaLnBrk="1" hangingPunct="1">
              <a:buFont typeface="Wingdings" pitchFamily="2" charset="2"/>
              <a:buNone/>
            </a:pPr>
            <a:r>
              <a:rPr lang="en-GB" sz="2500" dirty="0">
                <a:solidFill>
                  <a:srgbClr val="FFFF00"/>
                </a:solidFill>
              </a:rPr>
              <a:t>	Archive</a:t>
            </a:r>
          </a:p>
          <a:p>
            <a:pPr eaLnBrk="1" hangingPunct="1"/>
            <a:r>
              <a:rPr lang="en-GB" sz="2500" dirty="0" smtClean="0">
                <a:solidFill>
                  <a:srgbClr val="FFFF00"/>
                </a:solidFill>
              </a:rPr>
              <a:t>Interviews</a:t>
            </a:r>
          </a:p>
          <a:p>
            <a:pPr eaLnBrk="1" hangingPunct="1"/>
            <a:r>
              <a:rPr lang="en-GB" sz="2500" dirty="0" smtClean="0">
                <a:solidFill>
                  <a:srgbClr val="FFFF00"/>
                </a:solidFill>
              </a:rPr>
              <a:t>Lab experiment</a:t>
            </a:r>
          </a:p>
          <a:p>
            <a:pPr eaLnBrk="1" hangingPunct="1"/>
            <a:r>
              <a:rPr lang="en-GB" sz="2500" dirty="0" smtClean="0">
                <a:solidFill>
                  <a:srgbClr val="FFFF00"/>
                </a:solidFill>
              </a:rPr>
              <a:t>Simulation</a:t>
            </a:r>
            <a:endParaRPr lang="en-GB" sz="2500" dirty="0">
              <a:solidFill>
                <a:srgbClr val="FFFF00"/>
              </a:solidFill>
            </a:endParaRPr>
          </a:p>
          <a:p>
            <a:pPr eaLnBrk="1" hangingPunct="1"/>
            <a:r>
              <a:rPr lang="en-GB" sz="2500" dirty="0">
                <a:solidFill>
                  <a:srgbClr val="FFFF00"/>
                </a:solidFill>
              </a:rPr>
              <a:t>Observation</a:t>
            </a:r>
          </a:p>
          <a:p>
            <a:pPr eaLnBrk="1" hangingPunct="1"/>
            <a:r>
              <a:rPr lang="en-GB" sz="2500" dirty="0">
                <a:solidFill>
                  <a:srgbClr val="FFFF00"/>
                </a:solidFill>
              </a:rPr>
              <a:t>Questionnaires</a:t>
            </a:r>
          </a:p>
        </p:txBody>
      </p:sp>
      <p:sp>
        <p:nvSpPr>
          <p:cNvPr id="72706" name="Footer Placeholder 5"/>
          <p:cNvSpPr>
            <a:spLocks noGrp="1"/>
          </p:cNvSpPr>
          <p:nvPr>
            <p:ph type="ftr" sz="quarter" idx="11"/>
          </p:nvPr>
        </p:nvSpPr>
        <p:spPr>
          <a:noFill/>
        </p:spPr>
        <p:txBody>
          <a:bodyPr/>
          <a:lstStyle/>
          <a:p>
            <a:r>
              <a:rPr lang="en-GB" smtClean="0"/>
              <a:t>CH2021 postgraduate</a:t>
            </a:r>
            <a:endParaRPr lang="en-GB"/>
          </a:p>
        </p:txBody>
      </p:sp>
      <p:sp>
        <p:nvSpPr>
          <p:cNvPr id="72707" name="Slide Number Placeholder 6"/>
          <p:cNvSpPr>
            <a:spLocks noGrp="1"/>
          </p:cNvSpPr>
          <p:nvPr>
            <p:ph type="sldNum" sz="quarter" idx="12"/>
          </p:nvPr>
        </p:nvSpPr>
        <p:spPr>
          <a:noFill/>
        </p:spPr>
        <p:txBody>
          <a:bodyPr/>
          <a:lstStyle/>
          <a:p>
            <a:fld id="{63987ABA-82BC-41A9-B844-166A757735FA}" type="slidenum">
              <a:rPr lang="en-GB" smtClean="0"/>
              <a:pPr/>
              <a:t>80</a:t>
            </a:fld>
            <a:endParaRPr lang="en-GB"/>
          </a:p>
        </p:txBody>
      </p:sp>
    </p:spTree>
    <p:extLst>
      <p:ext uri="{BB962C8B-B14F-4D97-AF65-F5344CB8AC3E}">
        <p14:creationId xmlns:p14="http://schemas.microsoft.com/office/powerpoint/2010/main" val="20181139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8"/>
                                        </p:tgtEl>
                                        <p:attrNameLst>
                                          <p:attrName>style.visibility</p:attrName>
                                        </p:attrNameLst>
                                      </p:cBhvr>
                                      <p:to>
                                        <p:strVal val="visible"/>
                                      </p:to>
                                    </p:set>
                                    <p:animEffect transition="in" filter="fade">
                                      <p:cBhvr>
                                        <p:cTn id="10"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8"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smtClean="0"/>
              <a:t>e.g. Experiments</a:t>
            </a:r>
            <a:endParaRPr lang="en-GB" dirty="0"/>
          </a:p>
        </p:txBody>
      </p:sp>
      <p:sp>
        <p:nvSpPr>
          <p:cNvPr id="17411" name="Rectangle 3"/>
          <p:cNvSpPr>
            <a:spLocks noGrp="1" noChangeArrowheads="1"/>
          </p:cNvSpPr>
          <p:nvPr>
            <p:ph type="body" idx="1"/>
          </p:nvPr>
        </p:nvSpPr>
        <p:spPr/>
        <p:txBody>
          <a:bodyPr/>
          <a:lstStyle/>
          <a:p>
            <a:r>
              <a:rPr lang="en-GB" dirty="0"/>
              <a:t>Experimentation can be based on </a:t>
            </a:r>
          </a:p>
          <a:p>
            <a:pPr lvl="1"/>
            <a:r>
              <a:rPr lang="en-GB" dirty="0">
                <a:solidFill>
                  <a:srgbClr val="FFFF00"/>
                </a:solidFill>
              </a:rPr>
              <a:t>Design and build</a:t>
            </a:r>
          </a:p>
          <a:p>
            <a:pPr lvl="1"/>
            <a:r>
              <a:rPr lang="en-GB" dirty="0">
                <a:solidFill>
                  <a:srgbClr val="FFFF00"/>
                </a:solidFill>
              </a:rPr>
              <a:t>Simulations</a:t>
            </a:r>
          </a:p>
          <a:p>
            <a:pPr lvl="1"/>
            <a:r>
              <a:rPr lang="en-GB" dirty="0">
                <a:solidFill>
                  <a:srgbClr val="FFFF00"/>
                </a:solidFill>
              </a:rPr>
              <a:t>Survey</a:t>
            </a:r>
          </a:p>
          <a:p>
            <a:pPr lvl="1"/>
            <a:r>
              <a:rPr lang="en-GB" dirty="0">
                <a:solidFill>
                  <a:srgbClr val="FFFF00"/>
                </a:solidFill>
              </a:rPr>
              <a:t>Situational observation</a:t>
            </a:r>
          </a:p>
          <a:p>
            <a:pPr lvl="1"/>
            <a:r>
              <a:rPr lang="en-GB" dirty="0">
                <a:solidFill>
                  <a:srgbClr val="FFFF00"/>
                </a:solidFill>
              </a:rPr>
              <a:t>Data analysis from existing data</a:t>
            </a:r>
          </a:p>
          <a:p>
            <a:pPr lvl="1"/>
            <a:r>
              <a:rPr lang="en-GB" dirty="0">
                <a:solidFill>
                  <a:srgbClr val="FFFF00"/>
                </a:solidFill>
              </a:rPr>
              <a:t>Inferencing</a:t>
            </a:r>
          </a:p>
          <a:p>
            <a:endParaRPr lang="en-GB" dirty="0"/>
          </a:p>
        </p:txBody>
      </p:sp>
      <p:sp>
        <p:nvSpPr>
          <p:cNvPr id="2" name="Footer Placeholder 1"/>
          <p:cNvSpPr>
            <a:spLocks noGrp="1"/>
          </p:cNvSpPr>
          <p:nvPr>
            <p:ph type="ftr" sz="quarter" idx="11"/>
          </p:nvPr>
        </p:nvSpPr>
        <p:spPr/>
        <p:txBody>
          <a:bodyPr/>
          <a:lstStyle/>
          <a:p>
            <a:pPr>
              <a:defRPr/>
            </a:pPr>
            <a:r>
              <a:rPr lang="en-GB" smtClean="0"/>
              <a:t>CH2021 postgraduate</a:t>
            </a:r>
            <a:endParaRPr lang="en-GB"/>
          </a:p>
        </p:txBody>
      </p:sp>
      <p:sp>
        <p:nvSpPr>
          <p:cNvPr id="3" name="Slide Number Placeholder 2"/>
          <p:cNvSpPr>
            <a:spLocks noGrp="1"/>
          </p:cNvSpPr>
          <p:nvPr>
            <p:ph type="sldNum" sz="quarter" idx="12"/>
          </p:nvPr>
        </p:nvSpPr>
        <p:spPr/>
        <p:txBody>
          <a:bodyPr/>
          <a:lstStyle/>
          <a:p>
            <a:pPr>
              <a:defRPr/>
            </a:pPr>
            <a:fld id="{7E4E7646-6A11-4947-8CAD-4A876CDDF21E}" type="slidenum">
              <a:rPr lang="en-GB" smtClean="0"/>
              <a:pPr>
                <a:defRPr/>
              </a:pPr>
              <a:t>81</a:t>
            </a:fld>
            <a:endParaRPr lang="en-GB"/>
          </a:p>
        </p:txBody>
      </p:sp>
    </p:spTree>
    <p:extLst>
      <p:ext uri="{BB962C8B-B14F-4D97-AF65-F5344CB8AC3E}">
        <p14:creationId xmlns:p14="http://schemas.microsoft.com/office/powerpoint/2010/main" val="414827625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274638"/>
            <a:ext cx="8125548" cy="1143000"/>
          </a:xfrm>
        </p:spPr>
        <p:txBody>
          <a:bodyPr lIns="90488" tIns="44450" rIns="90488" bIns="44450" anchor="ctr"/>
          <a:lstStyle/>
          <a:p>
            <a:pPr eaLnBrk="1" hangingPunct="1"/>
            <a:r>
              <a:rPr lang="en-GB" sz="2800" b="1" dirty="0"/>
              <a:t>Purposes of Research (Robson, </a:t>
            </a:r>
            <a:r>
              <a:rPr lang="en-GB" sz="2800" b="1" dirty="0" smtClean="0"/>
              <a:t>2005; Rees 2019)</a:t>
            </a:r>
            <a:endParaRPr lang="en-GB" sz="2800" b="1" dirty="0"/>
          </a:p>
        </p:txBody>
      </p:sp>
      <p:sp>
        <p:nvSpPr>
          <p:cNvPr id="32771" name="Rectangle 3"/>
          <p:cNvSpPr>
            <a:spLocks noGrp="1" noChangeArrowheads="1"/>
          </p:cNvSpPr>
          <p:nvPr>
            <p:ph idx="1"/>
          </p:nvPr>
        </p:nvSpPr>
        <p:spPr/>
        <p:txBody>
          <a:bodyPr lIns="90488" tIns="44450" rIns="90488" bIns="44450"/>
          <a:lstStyle/>
          <a:p>
            <a:pPr eaLnBrk="1" hangingPunct="1"/>
            <a:r>
              <a:rPr lang="en-GB" sz="2500" b="1" dirty="0"/>
              <a:t>Exploratory</a:t>
            </a:r>
          </a:p>
          <a:p>
            <a:pPr lvl="1" eaLnBrk="1" hangingPunct="1"/>
            <a:r>
              <a:rPr lang="en-GB" dirty="0">
                <a:solidFill>
                  <a:srgbClr val="FFFF00"/>
                </a:solidFill>
              </a:rPr>
              <a:t>To find out what is happening</a:t>
            </a:r>
          </a:p>
          <a:p>
            <a:pPr lvl="1" eaLnBrk="1" hangingPunct="1"/>
            <a:r>
              <a:rPr lang="en-GB" dirty="0">
                <a:solidFill>
                  <a:srgbClr val="FFFF00"/>
                </a:solidFill>
              </a:rPr>
              <a:t>To seek new insights</a:t>
            </a:r>
          </a:p>
          <a:p>
            <a:pPr lvl="1" eaLnBrk="1" hangingPunct="1"/>
            <a:r>
              <a:rPr lang="en-GB" dirty="0">
                <a:solidFill>
                  <a:srgbClr val="FFFF00"/>
                </a:solidFill>
              </a:rPr>
              <a:t>To ask questions</a:t>
            </a:r>
          </a:p>
          <a:p>
            <a:pPr lvl="1" eaLnBrk="1" hangingPunct="1"/>
            <a:r>
              <a:rPr lang="en-GB" dirty="0">
                <a:solidFill>
                  <a:srgbClr val="FFFF00"/>
                </a:solidFill>
              </a:rPr>
              <a:t>To assess phenomena in an original way</a:t>
            </a:r>
          </a:p>
          <a:p>
            <a:pPr eaLnBrk="1" hangingPunct="1">
              <a:buFont typeface="Wingdings" pitchFamily="2" charset="2"/>
              <a:buNone/>
            </a:pPr>
            <a:endParaRPr lang="en-GB" sz="2500" dirty="0"/>
          </a:p>
        </p:txBody>
      </p:sp>
      <p:sp>
        <p:nvSpPr>
          <p:cNvPr id="73730" name="Footer Placeholder 4"/>
          <p:cNvSpPr>
            <a:spLocks noGrp="1"/>
          </p:cNvSpPr>
          <p:nvPr>
            <p:ph type="ftr" sz="quarter" idx="11"/>
          </p:nvPr>
        </p:nvSpPr>
        <p:spPr>
          <a:noFill/>
        </p:spPr>
        <p:txBody>
          <a:bodyPr/>
          <a:lstStyle/>
          <a:p>
            <a:r>
              <a:rPr lang="en-GB" smtClean="0"/>
              <a:t>CH2021 postgraduate</a:t>
            </a:r>
            <a:endParaRPr lang="en-GB"/>
          </a:p>
        </p:txBody>
      </p:sp>
      <p:sp>
        <p:nvSpPr>
          <p:cNvPr id="73731" name="Slide Number Placeholder 5"/>
          <p:cNvSpPr>
            <a:spLocks noGrp="1"/>
          </p:cNvSpPr>
          <p:nvPr>
            <p:ph type="sldNum" sz="quarter" idx="12"/>
          </p:nvPr>
        </p:nvSpPr>
        <p:spPr>
          <a:noFill/>
        </p:spPr>
        <p:txBody>
          <a:bodyPr/>
          <a:lstStyle/>
          <a:p>
            <a:fld id="{7C4A009C-A242-4F05-B45A-991443779DC8}" type="slidenum">
              <a:rPr lang="en-GB" smtClean="0"/>
              <a:pPr/>
              <a:t>82</a:t>
            </a:fld>
            <a:endParaRPr lang="en-GB"/>
          </a:p>
        </p:txBody>
      </p:sp>
      <p:pic>
        <p:nvPicPr>
          <p:cNvPr id="2" name="Picture 1"/>
          <p:cNvPicPr>
            <a:picLocks noChangeAspect="1"/>
          </p:cNvPicPr>
          <p:nvPr/>
        </p:nvPicPr>
        <p:blipFill>
          <a:blip r:embed="rId3"/>
          <a:stretch>
            <a:fillRect/>
          </a:stretch>
        </p:blipFill>
        <p:spPr>
          <a:xfrm>
            <a:off x="289000" y="4293096"/>
            <a:ext cx="3299473" cy="2206860"/>
          </a:xfrm>
          <a:prstGeom prst="rect">
            <a:avLst/>
          </a:prstGeom>
        </p:spPr>
      </p:pic>
      <p:pic>
        <p:nvPicPr>
          <p:cNvPr id="3" name="Picture 2"/>
          <p:cNvPicPr>
            <a:picLocks noChangeAspect="1"/>
          </p:cNvPicPr>
          <p:nvPr/>
        </p:nvPicPr>
        <p:blipFill>
          <a:blip r:embed="rId4"/>
          <a:stretch>
            <a:fillRect/>
          </a:stretch>
        </p:blipFill>
        <p:spPr>
          <a:xfrm>
            <a:off x="4595003" y="4293546"/>
            <a:ext cx="3877933" cy="220641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370013" y="301625"/>
            <a:ext cx="7313612" cy="838200"/>
          </a:xfrm>
        </p:spPr>
        <p:txBody>
          <a:bodyPr lIns="90488" tIns="44450" rIns="90488" bIns="44450" anchor="ctr"/>
          <a:lstStyle/>
          <a:p>
            <a:pPr eaLnBrk="1" hangingPunct="1"/>
            <a:r>
              <a:rPr lang="en-GB" sz="2400" b="1"/>
              <a:t>Purposes Continued</a:t>
            </a:r>
          </a:p>
        </p:txBody>
      </p:sp>
      <p:sp>
        <p:nvSpPr>
          <p:cNvPr id="33795" name="Rectangle 3"/>
          <p:cNvSpPr>
            <a:spLocks noGrp="1" noChangeArrowheads="1"/>
          </p:cNvSpPr>
          <p:nvPr>
            <p:ph idx="1"/>
          </p:nvPr>
        </p:nvSpPr>
        <p:spPr>
          <a:xfrm>
            <a:off x="685800" y="1524000"/>
            <a:ext cx="7772400" cy="4572000"/>
          </a:xfrm>
        </p:spPr>
        <p:txBody>
          <a:bodyPr lIns="90488" tIns="44450" rIns="90488" bIns="44450">
            <a:normAutofit lnSpcReduction="10000"/>
          </a:bodyPr>
          <a:lstStyle/>
          <a:p>
            <a:pPr eaLnBrk="1" hangingPunct="1">
              <a:lnSpc>
                <a:spcPct val="90000"/>
              </a:lnSpc>
            </a:pPr>
            <a:r>
              <a:rPr lang="en-GB" sz="2500" b="1"/>
              <a:t>Descriptive</a:t>
            </a:r>
          </a:p>
          <a:p>
            <a:pPr lvl="1" eaLnBrk="1" hangingPunct="1">
              <a:lnSpc>
                <a:spcPct val="90000"/>
              </a:lnSpc>
            </a:pPr>
            <a:r>
              <a:rPr lang="en-GB">
                <a:solidFill>
                  <a:srgbClr val="FFFF00"/>
                </a:solidFill>
              </a:rPr>
              <a:t>To produce an accurate profile of persons, events or situations</a:t>
            </a:r>
          </a:p>
          <a:p>
            <a:pPr lvl="1" eaLnBrk="1" hangingPunct="1">
              <a:lnSpc>
                <a:spcPct val="90000"/>
              </a:lnSpc>
            </a:pPr>
            <a:r>
              <a:rPr lang="en-GB">
                <a:solidFill>
                  <a:srgbClr val="FFFF00"/>
                </a:solidFill>
              </a:rPr>
              <a:t>Requires extensive knowledge of the situation so that appropriate information can be collected</a:t>
            </a:r>
          </a:p>
          <a:p>
            <a:pPr lvl="1" eaLnBrk="1" hangingPunct="1">
              <a:lnSpc>
                <a:spcPct val="90000"/>
              </a:lnSpc>
            </a:pPr>
            <a:r>
              <a:rPr lang="en-GB">
                <a:solidFill>
                  <a:srgbClr val="FFFF00"/>
                </a:solidFill>
              </a:rPr>
              <a:t>Qualitative and / or quantitative</a:t>
            </a:r>
          </a:p>
          <a:p>
            <a:pPr eaLnBrk="1" hangingPunct="1">
              <a:lnSpc>
                <a:spcPct val="90000"/>
              </a:lnSpc>
            </a:pPr>
            <a:r>
              <a:rPr lang="en-GB" sz="2500" b="1"/>
              <a:t>Explanatory</a:t>
            </a:r>
          </a:p>
          <a:p>
            <a:pPr lvl="1" eaLnBrk="1" hangingPunct="1">
              <a:lnSpc>
                <a:spcPct val="90000"/>
              </a:lnSpc>
            </a:pPr>
            <a:r>
              <a:rPr lang="en-GB">
                <a:solidFill>
                  <a:srgbClr val="FFFF00"/>
                </a:solidFill>
              </a:rPr>
              <a:t>Seeks an explanation of problem or situation (causal relationships)</a:t>
            </a:r>
          </a:p>
          <a:p>
            <a:pPr lvl="1" eaLnBrk="1" hangingPunct="1">
              <a:lnSpc>
                <a:spcPct val="90000"/>
              </a:lnSpc>
            </a:pPr>
            <a:r>
              <a:rPr lang="en-GB">
                <a:solidFill>
                  <a:srgbClr val="FFFF00"/>
                </a:solidFill>
              </a:rPr>
              <a:t>Qualitative and / or quantitative</a:t>
            </a:r>
          </a:p>
          <a:p>
            <a:pPr lvl="1" eaLnBrk="1" hangingPunct="1">
              <a:lnSpc>
                <a:spcPct val="90000"/>
              </a:lnSpc>
            </a:pPr>
            <a:r>
              <a:rPr lang="en-GB">
                <a:solidFill>
                  <a:srgbClr val="FFFF00"/>
                </a:solidFill>
              </a:rPr>
              <a:t>Put into context</a:t>
            </a:r>
          </a:p>
        </p:txBody>
      </p:sp>
      <p:sp>
        <p:nvSpPr>
          <p:cNvPr id="74754" name="Footer Placeholder 4"/>
          <p:cNvSpPr>
            <a:spLocks noGrp="1"/>
          </p:cNvSpPr>
          <p:nvPr>
            <p:ph type="ftr" sz="quarter" idx="11"/>
          </p:nvPr>
        </p:nvSpPr>
        <p:spPr>
          <a:noFill/>
        </p:spPr>
        <p:txBody>
          <a:bodyPr/>
          <a:lstStyle/>
          <a:p>
            <a:r>
              <a:rPr lang="en-GB" smtClean="0"/>
              <a:t>CH2021 postgraduate</a:t>
            </a:r>
            <a:endParaRPr lang="en-GB"/>
          </a:p>
        </p:txBody>
      </p:sp>
      <p:sp>
        <p:nvSpPr>
          <p:cNvPr id="74755" name="Slide Number Placeholder 5"/>
          <p:cNvSpPr>
            <a:spLocks noGrp="1"/>
          </p:cNvSpPr>
          <p:nvPr>
            <p:ph type="sldNum" sz="quarter" idx="12"/>
          </p:nvPr>
        </p:nvSpPr>
        <p:spPr>
          <a:noFill/>
        </p:spPr>
        <p:txBody>
          <a:bodyPr/>
          <a:lstStyle/>
          <a:p>
            <a:fld id="{AB043C30-4EFF-4B7F-801E-FBB97CE44257}" type="slidenum">
              <a:rPr lang="en-GB" smtClean="0"/>
              <a:pPr/>
              <a:t>83</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Likely Types of Project</a:t>
            </a:r>
          </a:p>
        </p:txBody>
      </p:sp>
      <p:sp>
        <p:nvSpPr>
          <p:cNvPr id="15363" name="Rectangle 3"/>
          <p:cNvSpPr>
            <a:spLocks noGrp="1" noChangeArrowheads="1"/>
          </p:cNvSpPr>
          <p:nvPr>
            <p:ph type="body" idx="1"/>
          </p:nvPr>
        </p:nvSpPr>
        <p:spPr>
          <a:xfrm>
            <a:off x="457199" y="1600200"/>
            <a:ext cx="8440859" cy="4525963"/>
          </a:xfrm>
        </p:spPr>
        <p:txBody>
          <a:bodyPr/>
          <a:lstStyle/>
          <a:p>
            <a:pPr>
              <a:lnSpc>
                <a:spcPct val="90000"/>
              </a:lnSpc>
            </a:pPr>
            <a:r>
              <a:rPr lang="en-GB" dirty="0"/>
              <a:t>For </a:t>
            </a:r>
            <a:r>
              <a:rPr lang="en-GB" dirty="0" smtClean="0"/>
              <a:t>many technical/engineering </a:t>
            </a:r>
            <a:r>
              <a:rPr lang="en-GB" dirty="0"/>
              <a:t>p</a:t>
            </a:r>
            <a:r>
              <a:rPr lang="en-GB" dirty="0" smtClean="0"/>
              <a:t>rogrammes</a:t>
            </a:r>
            <a:endParaRPr lang="en-GB" dirty="0"/>
          </a:p>
          <a:p>
            <a:pPr lvl="1">
              <a:lnSpc>
                <a:spcPct val="90000"/>
              </a:lnSpc>
            </a:pPr>
            <a:r>
              <a:rPr lang="en-GB" dirty="0">
                <a:solidFill>
                  <a:srgbClr val="FFFF00"/>
                </a:solidFill>
              </a:rPr>
              <a:t>Design and build</a:t>
            </a:r>
          </a:p>
          <a:p>
            <a:pPr lvl="1">
              <a:lnSpc>
                <a:spcPct val="90000"/>
              </a:lnSpc>
            </a:pPr>
            <a:r>
              <a:rPr lang="en-GB" dirty="0">
                <a:solidFill>
                  <a:srgbClr val="FFFF00"/>
                </a:solidFill>
              </a:rPr>
              <a:t>Experiment</a:t>
            </a:r>
          </a:p>
          <a:p>
            <a:pPr>
              <a:lnSpc>
                <a:spcPct val="90000"/>
              </a:lnSpc>
            </a:pPr>
            <a:r>
              <a:rPr lang="en-GB" dirty="0" smtClean="0"/>
              <a:t>Also commonplace:</a:t>
            </a:r>
            <a:endParaRPr lang="en-GB" dirty="0"/>
          </a:p>
          <a:p>
            <a:pPr lvl="1">
              <a:lnSpc>
                <a:spcPct val="90000"/>
              </a:lnSpc>
            </a:pPr>
            <a:r>
              <a:rPr lang="en-GB" dirty="0" smtClean="0">
                <a:solidFill>
                  <a:srgbClr val="FFFF00"/>
                </a:solidFill>
              </a:rPr>
              <a:t>Simulation</a:t>
            </a:r>
            <a:endParaRPr lang="en-GB" dirty="0">
              <a:solidFill>
                <a:srgbClr val="FFFF00"/>
              </a:solidFill>
            </a:endParaRPr>
          </a:p>
          <a:p>
            <a:pPr lvl="1">
              <a:lnSpc>
                <a:spcPct val="90000"/>
              </a:lnSpc>
            </a:pPr>
            <a:r>
              <a:rPr lang="en-GB" dirty="0">
                <a:solidFill>
                  <a:srgbClr val="FFFF00"/>
                </a:solidFill>
              </a:rPr>
              <a:t>Survey</a:t>
            </a:r>
          </a:p>
          <a:p>
            <a:pPr lvl="1">
              <a:lnSpc>
                <a:spcPct val="90000"/>
              </a:lnSpc>
            </a:pPr>
            <a:r>
              <a:rPr lang="en-GB" dirty="0">
                <a:solidFill>
                  <a:srgbClr val="FFFF00"/>
                </a:solidFill>
              </a:rPr>
              <a:t>Case study</a:t>
            </a:r>
          </a:p>
          <a:p>
            <a:pPr>
              <a:lnSpc>
                <a:spcPct val="90000"/>
              </a:lnSpc>
            </a:pPr>
            <a:r>
              <a:rPr lang="en-GB" dirty="0"/>
              <a:t>If </a:t>
            </a:r>
            <a:r>
              <a:rPr lang="en-GB" dirty="0" smtClean="0"/>
              <a:t>employer-based, </a:t>
            </a:r>
            <a:r>
              <a:rPr lang="en-GB" dirty="0"/>
              <a:t>need to ensure level is appropriate (supervisor will advise)</a:t>
            </a:r>
          </a:p>
        </p:txBody>
      </p:sp>
      <p:sp>
        <p:nvSpPr>
          <p:cNvPr id="2" name="Footer Placeholder 1"/>
          <p:cNvSpPr>
            <a:spLocks noGrp="1"/>
          </p:cNvSpPr>
          <p:nvPr>
            <p:ph type="ftr" sz="quarter" idx="11"/>
          </p:nvPr>
        </p:nvSpPr>
        <p:spPr/>
        <p:txBody>
          <a:bodyPr/>
          <a:lstStyle/>
          <a:p>
            <a:pPr>
              <a:defRPr/>
            </a:pPr>
            <a:r>
              <a:rPr lang="en-GB" smtClean="0"/>
              <a:t>CH2021 postgraduate</a:t>
            </a:r>
            <a:endParaRPr lang="en-GB"/>
          </a:p>
        </p:txBody>
      </p:sp>
      <p:sp>
        <p:nvSpPr>
          <p:cNvPr id="3" name="Slide Number Placeholder 2"/>
          <p:cNvSpPr>
            <a:spLocks noGrp="1"/>
          </p:cNvSpPr>
          <p:nvPr>
            <p:ph type="sldNum" sz="quarter" idx="12"/>
          </p:nvPr>
        </p:nvSpPr>
        <p:spPr/>
        <p:txBody>
          <a:bodyPr/>
          <a:lstStyle/>
          <a:p>
            <a:pPr>
              <a:defRPr/>
            </a:pPr>
            <a:fld id="{7E4E7646-6A11-4947-8CAD-4A876CDDF21E}" type="slidenum">
              <a:rPr lang="en-GB" smtClean="0"/>
              <a:pPr>
                <a:defRPr/>
              </a:pPr>
              <a:t>84</a:t>
            </a:fld>
            <a:endParaRPr lang="en-GB"/>
          </a:p>
        </p:txBody>
      </p:sp>
    </p:spTree>
    <p:extLst>
      <p:ext uri="{BB962C8B-B14F-4D97-AF65-F5344CB8AC3E}">
        <p14:creationId xmlns:p14="http://schemas.microsoft.com/office/powerpoint/2010/main" val="17225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lIns="90488" tIns="44450" rIns="90488" bIns="44450" anchor="ctr"/>
          <a:lstStyle/>
          <a:p>
            <a:pPr eaLnBrk="1" hangingPunct="1"/>
            <a:r>
              <a:rPr lang="en-GB" sz="2800"/>
              <a:t>Considerations</a:t>
            </a:r>
          </a:p>
        </p:txBody>
      </p:sp>
      <p:sp>
        <p:nvSpPr>
          <p:cNvPr id="35843" name="Rectangle 3"/>
          <p:cNvSpPr>
            <a:spLocks noGrp="1" noChangeArrowheads="1"/>
          </p:cNvSpPr>
          <p:nvPr>
            <p:ph idx="1"/>
          </p:nvPr>
        </p:nvSpPr>
        <p:spPr>
          <a:xfrm>
            <a:off x="0" y="1772816"/>
            <a:ext cx="7313612" cy="4114800"/>
          </a:xfrm>
        </p:spPr>
        <p:txBody>
          <a:bodyPr lIns="90488" tIns="44450" rIns="90488" bIns="44450">
            <a:normAutofit fontScale="92500" lnSpcReduction="10000"/>
          </a:bodyPr>
          <a:lstStyle/>
          <a:p>
            <a:pPr eaLnBrk="1" hangingPunct="1"/>
            <a:r>
              <a:rPr lang="en-GB" sz="2400" dirty="0"/>
              <a:t>Validity and Reliability</a:t>
            </a:r>
          </a:p>
          <a:p>
            <a:pPr eaLnBrk="1" hangingPunct="1"/>
            <a:r>
              <a:rPr lang="en-GB" sz="2400" dirty="0"/>
              <a:t>Objectivity and Truth</a:t>
            </a:r>
          </a:p>
          <a:p>
            <a:pPr eaLnBrk="1" hangingPunct="1"/>
            <a:r>
              <a:rPr lang="en-GB" sz="2400" dirty="0"/>
              <a:t>Sampling</a:t>
            </a:r>
          </a:p>
          <a:p>
            <a:pPr eaLnBrk="1" hangingPunct="1"/>
            <a:r>
              <a:rPr lang="en-GB" sz="2400" dirty="0"/>
              <a:t>Ask yourself</a:t>
            </a:r>
          </a:p>
          <a:p>
            <a:pPr lvl="1" eaLnBrk="1" hangingPunct="1"/>
            <a:r>
              <a:rPr lang="en-GB" sz="2400" dirty="0"/>
              <a:t>What methods are available?</a:t>
            </a:r>
          </a:p>
          <a:p>
            <a:pPr lvl="1" eaLnBrk="1" hangingPunct="1"/>
            <a:r>
              <a:rPr lang="en-GB" sz="2400" dirty="0"/>
              <a:t>What can they tell me?</a:t>
            </a:r>
          </a:p>
          <a:p>
            <a:pPr lvl="1" eaLnBrk="1" hangingPunct="1"/>
            <a:r>
              <a:rPr lang="en-GB" sz="2400" dirty="0"/>
              <a:t>Which is appropriate / practical</a:t>
            </a:r>
          </a:p>
          <a:p>
            <a:pPr eaLnBrk="1" hangingPunct="1"/>
            <a:r>
              <a:rPr lang="en-GB" sz="2400" dirty="0"/>
              <a:t>Methodological review</a:t>
            </a:r>
          </a:p>
          <a:p>
            <a:pPr eaLnBrk="1" hangingPunct="1"/>
            <a:r>
              <a:rPr lang="en-GB" sz="2400" dirty="0"/>
              <a:t>Role of your supervisor</a:t>
            </a:r>
          </a:p>
          <a:p>
            <a:pPr eaLnBrk="1" hangingPunct="1"/>
            <a:r>
              <a:rPr lang="en-GB" sz="2400" dirty="0"/>
              <a:t>Role of your literature review</a:t>
            </a:r>
          </a:p>
          <a:p>
            <a:pPr eaLnBrk="1" hangingPunct="1"/>
            <a:r>
              <a:rPr lang="en-GB" sz="2400" dirty="0">
                <a:solidFill>
                  <a:srgbClr val="FFFF00"/>
                </a:solidFill>
              </a:rPr>
              <a:t>Conclusion</a:t>
            </a:r>
          </a:p>
        </p:txBody>
      </p:sp>
      <p:sp>
        <p:nvSpPr>
          <p:cNvPr id="76802" name="Footer Placeholder 4"/>
          <p:cNvSpPr>
            <a:spLocks noGrp="1"/>
          </p:cNvSpPr>
          <p:nvPr>
            <p:ph type="ftr" sz="quarter" idx="11"/>
          </p:nvPr>
        </p:nvSpPr>
        <p:spPr>
          <a:noFill/>
        </p:spPr>
        <p:txBody>
          <a:bodyPr/>
          <a:lstStyle/>
          <a:p>
            <a:r>
              <a:rPr lang="en-GB" smtClean="0"/>
              <a:t>CH2021 postgraduate</a:t>
            </a:r>
            <a:endParaRPr lang="en-GB"/>
          </a:p>
        </p:txBody>
      </p:sp>
      <p:sp>
        <p:nvSpPr>
          <p:cNvPr id="76803" name="Slide Number Placeholder 5"/>
          <p:cNvSpPr>
            <a:spLocks noGrp="1"/>
          </p:cNvSpPr>
          <p:nvPr>
            <p:ph type="sldNum" sz="quarter" idx="12"/>
          </p:nvPr>
        </p:nvSpPr>
        <p:spPr>
          <a:noFill/>
        </p:spPr>
        <p:txBody>
          <a:bodyPr/>
          <a:lstStyle/>
          <a:p>
            <a:fld id="{9BF59CB9-1C64-4FED-970B-B91C5B801946}" type="slidenum">
              <a:rPr lang="en-GB" smtClean="0"/>
              <a:pPr/>
              <a:t>85</a:t>
            </a:fld>
            <a:endParaRPr lang="en-GB"/>
          </a:p>
        </p:txBody>
      </p:sp>
      <p:pic>
        <p:nvPicPr>
          <p:cNvPr id="2" name="Picture 1"/>
          <p:cNvPicPr>
            <a:picLocks noChangeAspect="1"/>
          </p:cNvPicPr>
          <p:nvPr/>
        </p:nvPicPr>
        <p:blipFill>
          <a:blip r:embed="rId3"/>
          <a:stretch>
            <a:fillRect/>
          </a:stretch>
        </p:blipFill>
        <p:spPr>
          <a:xfrm>
            <a:off x="4932039" y="666204"/>
            <a:ext cx="3859341" cy="2213223"/>
          </a:xfrm>
          <a:prstGeom prst="rect">
            <a:avLst/>
          </a:prstGeom>
        </p:spPr>
      </p:pic>
      <p:pic>
        <p:nvPicPr>
          <p:cNvPr id="4" name="Picture 3"/>
          <p:cNvPicPr>
            <a:picLocks noChangeAspect="1"/>
          </p:cNvPicPr>
          <p:nvPr/>
        </p:nvPicPr>
        <p:blipFill>
          <a:blip r:embed="rId4"/>
          <a:stretch>
            <a:fillRect/>
          </a:stretch>
        </p:blipFill>
        <p:spPr>
          <a:xfrm>
            <a:off x="5004402" y="4248869"/>
            <a:ext cx="3980908" cy="208292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xEl>
                                              <p:pRg st="0" end="0"/>
                                            </p:txEl>
                                          </p:spTgt>
                                        </p:tgtEl>
                                        <p:attrNameLst>
                                          <p:attrName>style.visibility</p:attrName>
                                        </p:attrNameLst>
                                      </p:cBhvr>
                                      <p:to>
                                        <p:strVal val="visible"/>
                                      </p:to>
                                    </p:set>
                                    <p:animEffect transition="in" filter="fade">
                                      <p:cBhvr>
                                        <p:cTn id="10" dur="2000"/>
                                        <p:tgtEl>
                                          <p:spTgt spid="3584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5843">
                                            <p:txEl>
                                              <p:pRg st="1" end="1"/>
                                            </p:txEl>
                                          </p:spTgt>
                                        </p:tgtEl>
                                        <p:attrNameLst>
                                          <p:attrName>style.visibility</p:attrName>
                                        </p:attrNameLst>
                                      </p:cBhvr>
                                      <p:to>
                                        <p:strVal val="visible"/>
                                      </p:to>
                                    </p:set>
                                    <p:animEffect transition="in" filter="fade">
                                      <p:cBhvr>
                                        <p:cTn id="15" dur="2000"/>
                                        <p:tgtEl>
                                          <p:spTgt spid="3584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5843">
                                            <p:txEl>
                                              <p:pRg st="2" end="2"/>
                                            </p:txEl>
                                          </p:spTgt>
                                        </p:tgtEl>
                                        <p:attrNameLst>
                                          <p:attrName>style.visibility</p:attrName>
                                        </p:attrNameLst>
                                      </p:cBhvr>
                                      <p:to>
                                        <p:strVal val="visible"/>
                                      </p:to>
                                    </p:set>
                                    <p:animEffect transition="in" filter="fade">
                                      <p:cBhvr>
                                        <p:cTn id="20" dur="2000"/>
                                        <p:tgtEl>
                                          <p:spTgt spid="3584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5843">
                                            <p:txEl>
                                              <p:pRg st="3" end="3"/>
                                            </p:txEl>
                                          </p:spTgt>
                                        </p:tgtEl>
                                        <p:attrNameLst>
                                          <p:attrName>style.visibility</p:attrName>
                                        </p:attrNameLst>
                                      </p:cBhvr>
                                      <p:to>
                                        <p:strVal val="visible"/>
                                      </p:to>
                                    </p:set>
                                    <p:animEffect transition="in" filter="fade">
                                      <p:cBhvr>
                                        <p:cTn id="25" dur="2000"/>
                                        <p:tgtEl>
                                          <p:spTgt spid="35843">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5843">
                                            <p:txEl>
                                              <p:pRg st="4" end="4"/>
                                            </p:txEl>
                                          </p:spTgt>
                                        </p:tgtEl>
                                        <p:attrNameLst>
                                          <p:attrName>style.visibility</p:attrName>
                                        </p:attrNameLst>
                                      </p:cBhvr>
                                      <p:to>
                                        <p:strVal val="visible"/>
                                      </p:to>
                                    </p:set>
                                    <p:animEffect transition="in" filter="fade">
                                      <p:cBhvr>
                                        <p:cTn id="28" dur="2000"/>
                                        <p:tgtEl>
                                          <p:spTgt spid="35843">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5843">
                                            <p:txEl>
                                              <p:pRg st="5" end="5"/>
                                            </p:txEl>
                                          </p:spTgt>
                                        </p:tgtEl>
                                        <p:attrNameLst>
                                          <p:attrName>style.visibility</p:attrName>
                                        </p:attrNameLst>
                                      </p:cBhvr>
                                      <p:to>
                                        <p:strVal val="visible"/>
                                      </p:to>
                                    </p:set>
                                    <p:animEffect transition="in" filter="fade">
                                      <p:cBhvr>
                                        <p:cTn id="31" dur="2000"/>
                                        <p:tgtEl>
                                          <p:spTgt spid="35843">
                                            <p:txEl>
                                              <p:pRg st="5" end="5"/>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5843">
                                            <p:txEl>
                                              <p:pRg st="6" end="6"/>
                                            </p:txEl>
                                          </p:spTgt>
                                        </p:tgtEl>
                                        <p:attrNameLst>
                                          <p:attrName>style.visibility</p:attrName>
                                        </p:attrNameLst>
                                      </p:cBhvr>
                                      <p:to>
                                        <p:strVal val="visible"/>
                                      </p:to>
                                    </p:set>
                                    <p:animEffect transition="in" filter="fade">
                                      <p:cBhvr>
                                        <p:cTn id="34" dur="2000"/>
                                        <p:tgtEl>
                                          <p:spTgt spid="3584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5843">
                                            <p:txEl>
                                              <p:pRg st="7" end="7"/>
                                            </p:txEl>
                                          </p:spTgt>
                                        </p:tgtEl>
                                        <p:attrNameLst>
                                          <p:attrName>style.visibility</p:attrName>
                                        </p:attrNameLst>
                                      </p:cBhvr>
                                      <p:to>
                                        <p:strVal val="visible"/>
                                      </p:to>
                                    </p:set>
                                    <p:animEffect transition="in" filter="fade">
                                      <p:cBhvr>
                                        <p:cTn id="39" dur="2000"/>
                                        <p:tgtEl>
                                          <p:spTgt spid="3584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5843">
                                            <p:txEl>
                                              <p:pRg st="8" end="8"/>
                                            </p:txEl>
                                          </p:spTgt>
                                        </p:tgtEl>
                                        <p:attrNameLst>
                                          <p:attrName>style.visibility</p:attrName>
                                        </p:attrNameLst>
                                      </p:cBhvr>
                                      <p:to>
                                        <p:strVal val="visible"/>
                                      </p:to>
                                    </p:set>
                                    <p:animEffect transition="in" filter="fade">
                                      <p:cBhvr>
                                        <p:cTn id="44" dur="2000"/>
                                        <p:tgtEl>
                                          <p:spTgt spid="35843">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5843">
                                            <p:txEl>
                                              <p:pRg st="9" end="9"/>
                                            </p:txEl>
                                          </p:spTgt>
                                        </p:tgtEl>
                                        <p:attrNameLst>
                                          <p:attrName>style.visibility</p:attrName>
                                        </p:attrNameLst>
                                      </p:cBhvr>
                                      <p:to>
                                        <p:strVal val="visible"/>
                                      </p:to>
                                    </p:set>
                                    <p:animEffect transition="in" filter="fade">
                                      <p:cBhvr>
                                        <p:cTn id="49" dur="2000"/>
                                        <p:tgtEl>
                                          <p:spTgt spid="35843">
                                            <p:txEl>
                                              <p:pRg st="9" end="9"/>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35843">
                                            <p:txEl>
                                              <p:pRg st="10" end="10"/>
                                            </p:txEl>
                                          </p:spTgt>
                                        </p:tgtEl>
                                        <p:attrNameLst>
                                          <p:attrName>style.visibility</p:attrName>
                                        </p:attrNameLst>
                                      </p:cBhvr>
                                      <p:to>
                                        <p:strVal val="visible"/>
                                      </p:to>
                                    </p:set>
                                    <p:animEffect transition="in" filter="fade">
                                      <p:cBhvr>
                                        <p:cTn id="54" dur="2000"/>
                                        <p:tgtEl>
                                          <p:spTgt spid="35843">
                                            <p:txEl>
                                              <p:pRg st="10" end="1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1" nodeType="clickEffect">
                                  <p:stCondLst>
                                    <p:cond delay="0"/>
                                  </p:stCondLst>
                                  <p:childTnLst>
                                    <p:set>
                                      <p:cBhvr>
                                        <p:cTn id="62"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1" nodeType="clickEffect">
                                  <p:stCondLst>
                                    <p:cond delay="0"/>
                                  </p:stCondLst>
                                  <p:childTnLst>
                                    <p:set>
                                      <p:cBhvr>
                                        <p:cTn id="66"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1" nodeType="clickEffect">
                                  <p:stCondLst>
                                    <p:cond delay="0"/>
                                  </p:stCondLst>
                                  <p:childTnLst>
                                    <p:set>
                                      <p:cBhvr>
                                        <p:cTn id="70" dur="1" fill="hold">
                                          <p:stCondLst>
                                            <p:cond delay="0"/>
                                          </p:stCondLst>
                                        </p:cTn>
                                        <p:tgtEl>
                                          <p:spTgt spid="35843">
                                            <p:txEl>
                                              <p:pRg st="3" end="3"/>
                                            </p:txEl>
                                          </p:spTgt>
                                        </p:tgtEl>
                                        <p:attrNameLst>
                                          <p:attrName>style.visibility</p:attrName>
                                        </p:attrNameLst>
                                      </p:cBhvr>
                                      <p:to>
                                        <p:strVal val="visible"/>
                                      </p:to>
                                    </p:set>
                                  </p:childTnLst>
                                </p:cTn>
                              </p:par>
                              <p:par>
                                <p:cTn id="71" presetID="1" presetClass="entr" presetSubtype="0" fill="hold" grpId="1" nodeType="withEffect">
                                  <p:stCondLst>
                                    <p:cond delay="0"/>
                                  </p:stCondLst>
                                  <p:childTnLst>
                                    <p:set>
                                      <p:cBhvr>
                                        <p:cTn id="72" dur="1" fill="hold">
                                          <p:stCondLst>
                                            <p:cond delay="0"/>
                                          </p:stCondLst>
                                        </p:cTn>
                                        <p:tgtEl>
                                          <p:spTgt spid="35843">
                                            <p:txEl>
                                              <p:pRg st="4" end="4"/>
                                            </p:txEl>
                                          </p:spTgt>
                                        </p:tgtEl>
                                        <p:attrNameLst>
                                          <p:attrName>style.visibility</p:attrName>
                                        </p:attrNameLst>
                                      </p:cBhvr>
                                      <p:to>
                                        <p:strVal val="visible"/>
                                      </p:to>
                                    </p:set>
                                  </p:childTnLst>
                                </p:cTn>
                              </p:par>
                              <p:par>
                                <p:cTn id="73" presetID="1" presetClass="entr" presetSubtype="0" fill="hold" grpId="1" nodeType="withEffect">
                                  <p:stCondLst>
                                    <p:cond delay="0"/>
                                  </p:stCondLst>
                                  <p:childTnLst>
                                    <p:set>
                                      <p:cBhvr>
                                        <p:cTn id="74" dur="1" fill="hold">
                                          <p:stCondLst>
                                            <p:cond delay="0"/>
                                          </p:stCondLst>
                                        </p:cTn>
                                        <p:tgtEl>
                                          <p:spTgt spid="35843">
                                            <p:txEl>
                                              <p:pRg st="5" end="5"/>
                                            </p:txEl>
                                          </p:spTgt>
                                        </p:tgtEl>
                                        <p:attrNameLst>
                                          <p:attrName>style.visibility</p:attrName>
                                        </p:attrNameLst>
                                      </p:cBhvr>
                                      <p:to>
                                        <p:strVal val="visible"/>
                                      </p:to>
                                    </p:set>
                                  </p:childTnLst>
                                </p:cTn>
                              </p:par>
                              <p:par>
                                <p:cTn id="75" presetID="1" presetClass="entr" presetSubtype="0" fill="hold" grpId="1" nodeType="withEffect">
                                  <p:stCondLst>
                                    <p:cond delay="0"/>
                                  </p:stCondLst>
                                  <p:childTnLst>
                                    <p:set>
                                      <p:cBhvr>
                                        <p:cTn id="76"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1" nodeType="clickEffect">
                                  <p:stCondLst>
                                    <p:cond delay="0"/>
                                  </p:stCondLst>
                                  <p:childTnLst>
                                    <p:set>
                                      <p:cBhvr>
                                        <p:cTn id="80"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1" nodeType="clickEffect">
                                  <p:stCondLst>
                                    <p:cond delay="0"/>
                                  </p:stCondLst>
                                  <p:childTnLst>
                                    <p:set>
                                      <p:cBhvr>
                                        <p:cTn id="84" dur="1" fill="hold">
                                          <p:stCondLst>
                                            <p:cond delay="0"/>
                                          </p:stCondLst>
                                        </p:cTn>
                                        <p:tgtEl>
                                          <p:spTgt spid="35843">
                                            <p:txEl>
                                              <p:pRg st="8" end="8"/>
                                            </p:txEl>
                                          </p:spTgt>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1" nodeType="clickEffect">
                                  <p:stCondLst>
                                    <p:cond delay="0"/>
                                  </p:stCondLst>
                                  <p:childTnLst>
                                    <p:set>
                                      <p:cBhvr>
                                        <p:cTn id="88" dur="1" fill="hold">
                                          <p:stCondLst>
                                            <p:cond delay="0"/>
                                          </p:stCondLst>
                                        </p:cTn>
                                        <p:tgtEl>
                                          <p:spTgt spid="35843">
                                            <p:txEl>
                                              <p:pRg st="9" end="9"/>
                                            </p:txEl>
                                          </p:spTgt>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1" nodeType="clickEffect">
                                  <p:stCondLst>
                                    <p:cond delay="0"/>
                                  </p:stCondLst>
                                  <p:childTnLst>
                                    <p:set>
                                      <p:cBhvr>
                                        <p:cTn id="92" dur="1" fill="hold">
                                          <p:stCondLst>
                                            <p:cond delay="0"/>
                                          </p:stCondLst>
                                        </p:cTn>
                                        <p:tgtEl>
                                          <p:spTgt spid="358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build="p"/>
      <p:bldP spid="35843" grpId="1" build="p"/>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a:xfrm>
            <a:off x="685800" y="609600"/>
            <a:ext cx="7772400" cy="1143000"/>
          </a:xfrm>
        </p:spPr>
        <p:txBody>
          <a:bodyPr lIns="90488" tIns="44450" rIns="90488" bIns="44450" anchor="ctr">
            <a:normAutofit fontScale="90000"/>
          </a:bodyPr>
          <a:lstStyle/>
          <a:p>
            <a:pPr eaLnBrk="1" hangingPunct="1"/>
            <a:r>
              <a:rPr lang="en-GB" sz="3600" dirty="0" smtClean="0"/>
              <a:t>Various techniques which depends on subject.  However attention to detail is vital</a:t>
            </a:r>
            <a:endParaRPr lang="en-GB" sz="3600" dirty="0"/>
          </a:p>
        </p:txBody>
      </p:sp>
      <p:sp>
        <p:nvSpPr>
          <p:cNvPr id="7782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77827" name="Rectangle 10"/>
          <p:cNvSpPr>
            <a:spLocks noGrp="1" noChangeArrowheads="1"/>
          </p:cNvSpPr>
          <p:nvPr>
            <p:ph type="sldNum" sz="quarter" idx="12"/>
          </p:nvPr>
        </p:nvSpPr>
        <p:spPr>
          <a:noFill/>
        </p:spPr>
        <p:txBody>
          <a:bodyPr/>
          <a:lstStyle/>
          <a:p>
            <a:fld id="{9D4A37FB-7D29-4388-9791-324BCC589881}" type="slidenum">
              <a:rPr lang="en-GB" smtClean="0"/>
              <a:pPr/>
              <a:t>86</a:t>
            </a:fld>
            <a:endParaRPr lang="en-GB"/>
          </a:p>
        </p:txBody>
      </p:sp>
      <p:sp>
        <p:nvSpPr>
          <p:cNvPr id="2" name="Subtitle 1"/>
          <p:cNvSpPr>
            <a:spLocks noGrp="1"/>
          </p:cNvSpPr>
          <p:nvPr>
            <p:ph type="subTitle" idx="1"/>
          </p:nvPr>
        </p:nvSpPr>
        <p:spPr>
          <a:xfrm>
            <a:off x="852869" y="2069972"/>
            <a:ext cx="6480048" cy="1752600"/>
          </a:xfrm>
        </p:spPr>
        <p:txBody>
          <a:bodyPr>
            <a:normAutofit/>
          </a:bodyPr>
          <a:lstStyle/>
          <a:p>
            <a:r>
              <a:rPr lang="en-GB" dirty="0" smtClean="0"/>
              <a:t>What is my research question and what techniques are available to me?</a:t>
            </a:r>
          </a:p>
          <a:p>
            <a:endParaRPr lang="en-GB" dirty="0"/>
          </a:p>
          <a:p>
            <a:r>
              <a:rPr lang="en-GB" dirty="0" smtClean="0"/>
              <a:t>e.g. Digital modelling/Digital Stress analysis.</a:t>
            </a:r>
          </a:p>
          <a:p>
            <a:r>
              <a:rPr lang="en-GB" dirty="0" smtClean="0"/>
              <a:t> </a:t>
            </a:r>
            <a:endParaRPr lang="en-GB" dirty="0"/>
          </a:p>
        </p:txBody>
      </p:sp>
      <p:pic>
        <p:nvPicPr>
          <p:cNvPr id="4" name="Picture 3"/>
          <p:cNvPicPr>
            <a:picLocks noChangeAspect="1"/>
          </p:cNvPicPr>
          <p:nvPr/>
        </p:nvPicPr>
        <p:blipFill>
          <a:blip r:embed="rId3"/>
          <a:stretch>
            <a:fillRect/>
          </a:stretch>
        </p:blipFill>
        <p:spPr>
          <a:xfrm>
            <a:off x="4526319" y="3904468"/>
            <a:ext cx="4330133" cy="24357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a:xfrm>
            <a:off x="685800" y="609600"/>
            <a:ext cx="7772400" cy="1143000"/>
          </a:xfrm>
        </p:spPr>
        <p:txBody>
          <a:bodyPr lIns="90488" tIns="44450" rIns="90488" bIns="44450" anchor="ctr">
            <a:normAutofit fontScale="90000"/>
          </a:bodyPr>
          <a:lstStyle/>
          <a:p>
            <a:pPr eaLnBrk="1" hangingPunct="1"/>
            <a:r>
              <a:rPr lang="en-GB" sz="3600"/>
              <a:t>Questionnaire Design: </a:t>
            </a:r>
            <a:br>
              <a:rPr lang="en-GB" sz="3600"/>
            </a:br>
            <a:r>
              <a:rPr lang="en-GB" sz="3600"/>
              <a:t>Is there a need for careful consideration?</a:t>
            </a:r>
          </a:p>
        </p:txBody>
      </p:sp>
      <p:sp>
        <p:nvSpPr>
          <p:cNvPr id="36867" name="Rectangle 3"/>
          <p:cNvSpPr>
            <a:spLocks noGrp="1" noChangeArrowheads="1"/>
          </p:cNvSpPr>
          <p:nvPr>
            <p:ph type="subTitle" idx="1"/>
          </p:nvPr>
        </p:nvSpPr>
        <p:spPr>
          <a:xfrm>
            <a:off x="1403350" y="2708275"/>
            <a:ext cx="6400800" cy="1752600"/>
          </a:xfrm>
        </p:spPr>
        <p:txBody>
          <a:bodyPr lIns="90488" tIns="44450" rIns="90488" bIns="44450"/>
          <a:lstStyle/>
          <a:p>
            <a:pPr eaLnBrk="1" hangingPunct="1"/>
            <a:r>
              <a:rPr lang="en-GB" sz="2500" b="1"/>
              <a:t>Introduction</a:t>
            </a:r>
          </a:p>
          <a:p>
            <a:pPr marL="457200" lvl="1" indent="0" eaLnBrk="1" hangingPunct="1">
              <a:buClr>
                <a:schemeClr val="tx2"/>
              </a:buClr>
              <a:buFontTx/>
              <a:buChar char="•"/>
            </a:pPr>
            <a:r>
              <a:rPr lang="en-GB" sz="2100">
                <a:solidFill>
                  <a:srgbClr val="FFFF00"/>
                </a:solidFill>
              </a:rPr>
              <a:t>Extensive</a:t>
            </a:r>
          </a:p>
          <a:p>
            <a:pPr marL="457200" lvl="1" indent="0" eaLnBrk="1" hangingPunct="1">
              <a:buClr>
                <a:schemeClr val="tx2"/>
              </a:buClr>
              <a:buFontTx/>
              <a:buChar char="•"/>
            </a:pPr>
            <a:r>
              <a:rPr lang="en-GB" sz="2100">
                <a:solidFill>
                  <a:srgbClr val="FFFF00"/>
                </a:solidFill>
              </a:rPr>
              <a:t>Obvious strategy</a:t>
            </a:r>
          </a:p>
          <a:p>
            <a:pPr marL="457200" lvl="1" indent="0" eaLnBrk="1" hangingPunct="1">
              <a:buClr>
                <a:schemeClr val="tx2"/>
              </a:buClr>
              <a:buFontTx/>
              <a:buChar char="•"/>
            </a:pPr>
            <a:r>
              <a:rPr lang="en-GB" sz="2100">
                <a:solidFill>
                  <a:srgbClr val="FFFF00"/>
                </a:solidFill>
              </a:rPr>
              <a:t>Not simple</a:t>
            </a:r>
          </a:p>
        </p:txBody>
      </p:sp>
      <p:sp>
        <p:nvSpPr>
          <p:cNvPr id="7782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77827" name="Rectangle 10"/>
          <p:cNvSpPr>
            <a:spLocks noGrp="1" noChangeArrowheads="1"/>
          </p:cNvSpPr>
          <p:nvPr>
            <p:ph type="sldNum" sz="quarter" idx="12"/>
          </p:nvPr>
        </p:nvSpPr>
        <p:spPr>
          <a:noFill/>
        </p:spPr>
        <p:txBody>
          <a:bodyPr/>
          <a:lstStyle/>
          <a:p>
            <a:fld id="{9D4A37FB-7D29-4388-9791-324BCC589881}" type="slidenum">
              <a:rPr lang="en-GB" smtClean="0"/>
              <a:pPr/>
              <a:t>87</a:t>
            </a:fld>
            <a:endParaRPr lang="en-GB"/>
          </a:p>
        </p:txBody>
      </p:sp>
      <p:sp>
        <p:nvSpPr>
          <p:cNvPr id="77831" name="Text Box 5"/>
          <p:cNvSpPr txBox="1">
            <a:spLocks noChangeArrowheads="1"/>
          </p:cNvSpPr>
          <p:nvPr/>
        </p:nvSpPr>
        <p:spPr bwMode="auto">
          <a:xfrm rot="20228416">
            <a:off x="147204" y="4160442"/>
            <a:ext cx="3597275" cy="2308324"/>
          </a:xfrm>
          <a:prstGeom prst="rect">
            <a:avLst/>
          </a:prstGeom>
          <a:noFill/>
          <a:ln w="12700">
            <a:noFill/>
            <a:miter lim="800000"/>
            <a:headEnd/>
            <a:tailEnd/>
          </a:ln>
        </p:spPr>
        <p:txBody>
          <a:bodyPr>
            <a:spAutoFit/>
          </a:bodyPr>
          <a:lstStyle/>
          <a:p>
            <a:pPr lvl="1">
              <a:spcBef>
                <a:spcPct val="20000"/>
              </a:spcBef>
              <a:buClr>
                <a:schemeClr val="tx2"/>
              </a:buClr>
              <a:buFontTx/>
              <a:buChar char="•"/>
            </a:pPr>
            <a:r>
              <a:rPr lang="en-GB">
                <a:latin typeface="Arial" charset="0"/>
              </a:rPr>
              <a:t>Consider</a:t>
            </a:r>
          </a:p>
          <a:p>
            <a:pPr lvl="2">
              <a:spcBef>
                <a:spcPct val="20000"/>
              </a:spcBef>
              <a:buClr>
                <a:schemeClr val="tx2"/>
              </a:buClr>
              <a:buSzPct val="115000"/>
              <a:buFontTx/>
              <a:buChar char="•"/>
            </a:pPr>
            <a:r>
              <a:rPr lang="en-GB" sz="2000">
                <a:solidFill>
                  <a:srgbClr val="FFFF00"/>
                </a:solidFill>
                <a:latin typeface="Arial" charset="0"/>
              </a:rPr>
              <a:t>Formulation</a:t>
            </a:r>
          </a:p>
          <a:p>
            <a:pPr lvl="2">
              <a:spcBef>
                <a:spcPct val="20000"/>
              </a:spcBef>
              <a:buClr>
                <a:schemeClr val="tx2"/>
              </a:buClr>
              <a:buSzPct val="115000"/>
              <a:buFontTx/>
              <a:buChar char="•"/>
            </a:pPr>
            <a:r>
              <a:rPr lang="en-GB" sz="2000">
                <a:solidFill>
                  <a:srgbClr val="FFFF00"/>
                </a:solidFill>
                <a:latin typeface="Arial" charset="0"/>
              </a:rPr>
              <a:t>Implementation</a:t>
            </a:r>
          </a:p>
          <a:p>
            <a:pPr lvl="2">
              <a:spcBef>
                <a:spcPct val="20000"/>
              </a:spcBef>
              <a:buClr>
                <a:schemeClr val="tx2"/>
              </a:buClr>
              <a:buSzPct val="115000"/>
              <a:buFontTx/>
              <a:buChar char="•"/>
            </a:pPr>
            <a:r>
              <a:rPr lang="en-GB" sz="2000">
                <a:solidFill>
                  <a:srgbClr val="FFFF00"/>
                </a:solidFill>
                <a:latin typeface="Arial" charset="0"/>
              </a:rPr>
              <a:t>Administration</a:t>
            </a:r>
          </a:p>
          <a:p>
            <a:pPr lvl="2">
              <a:spcBef>
                <a:spcPct val="20000"/>
              </a:spcBef>
              <a:buClr>
                <a:schemeClr val="tx2"/>
              </a:buClr>
              <a:buSzPct val="115000"/>
              <a:buFontTx/>
              <a:buChar char="•"/>
            </a:pPr>
            <a:r>
              <a:rPr lang="en-GB" sz="2000">
                <a:solidFill>
                  <a:srgbClr val="FFFF00"/>
                </a:solidFill>
                <a:latin typeface="Arial" charset="0"/>
              </a:rPr>
              <a:t>Analysis</a:t>
            </a:r>
          </a:p>
          <a:p>
            <a:endParaRPr lang="en-GB">
              <a:latin typeface="Arial" charset="0"/>
            </a:endParaRPr>
          </a:p>
        </p:txBody>
      </p:sp>
      <p:pic>
        <p:nvPicPr>
          <p:cNvPr id="7" name="Picture 4" descr="http://www.istockphoto.com/file_thumbview_approve/4332271/2/istockphoto_4332271-red-pencil-and-questionnaire.jpg"/>
          <p:cNvPicPr>
            <a:picLocks noChangeAspect="1" noChangeArrowheads="1"/>
          </p:cNvPicPr>
          <p:nvPr/>
        </p:nvPicPr>
        <p:blipFill>
          <a:blip r:embed="rId3" cstate="print"/>
          <a:srcRect/>
          <a:stretch>
            <a:fillRect/>
          </a:stretch>
        </p:blipFill>
        <p:spPr bwMode="auto">
          <a:xfrm>
            <a:off x="323528" y="1556792"/>
            <a:ext cx="3244629" cy="2160240"/>
          </a:xfrm>
          <a:prstGeom prst="rect">
            <a:avLst/>
          </a:prstGeom>
          <a:noFill/>
        </p:spPr>
      </p:pic>
      <p:pic>
        <p:nvPicPr>
          <p:cNvPr id="3" name="Picture 2"/>
          <p:cNvPicPr>
            <a:picLocks noChangeAspect="1"/>
          </p:cNvPicPr>
          <p:nvPr/>
        </p:nvPicPr>
        <p:blipFill>
          <a:blip r:embed="rId4"/>
          <a:stretch>
            <a:fillRect/>
          </a:stretch>
        </p:blipFill>
        <p:spPr>
          <a:xfrm>
            <a:off x="4716016" y="4568664"/>
            <a:ext cx="4026350" cy="1874335"/>
          </a:xfrm>
          <a:prstGeom prst="rect">
            <a:avLst/>
          </a:prstGeom>
        </p:spPr>
      </p:pic>
    </p:spTree>
    <p:extLst>
      <p:ext uri="{BB962C8B-B14F-4D97-AF65-F5344CB8AC3E}">
        <p14:creationId xmlns:p14="http://schemas.microsoft.com/office/powerpoint/2010/main" val="11970620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lIns="90488" tIns="44450" rIns="90488" bIns="44450" anchor="ctr"/>
          <a:lstStyle/>
          <a:p>
            <a:pPr eaLnBrk="1" hangingPunct="1"/>
            <a:r>
              <a:rPr lang="en-GB" sz="2800" b="1"/>
              <a:t>Which to Choose?</a:t>
            </a:r>
          </a:p>
        </p:txBody>
      </p:sp>
      <p:sp>
        <p:nvSpPr>
          <p:cNvPr id="37891" name="Rectangle 3"/>
          <p:cNvSpPr>
            <a:spLocks noGrp="1" noChangeArrowheads="1"/>
          </p:cNvSpPr>
          <p:nvPr>
            <p:ph sz="half" idx="1"/>
          </p:nvPr>
        </p:nvSpPr>
        <p:spPr>
          <a:xfrm>
            <a:off x="1370013" y="1827213"/>
            <a:ext cx="3586162" cy="4114800"/>
          </a:xfrm>
        </p:spPr>
        <p:txBody>
          <a:bodyPr lIns="90488" tIns="44450" rIns="90488" bIns="44450"/>
          <a:lstStyle/>
          <a:p>
            <a:pPr eaLnBrk="1" hangingPunct="1">
              <a:lnSpc>
                <a:spcPct val="90000"/>
              </a:lnSpc>
            </a:pPr>
            <a:r>
              <a:rPr lang="en-GB" sz="2500"/>
              <a:t>Telephone </a:t>
            </a:r>
          </a:p>
          <a:p>
            <a:pPr eaLnBrk="1" hangingPunct="1">
              <a:lnSpc>
                <a:spcPct val="90000"/>
              </a:lnSpc>
            </a:pPr>
            <a:r>
              <a:rPr lang="en-GB" sz="2500"/>
              <a:t>Face to face</a:t>
            </a:r>
          </a:p>
          <a:p>
            <a:pPr eaLnBrk="1" hangingPunct="1">
              <a:lnSpc>
                <a:spcPct val="90000"/>
              </a:lnSpc>
            </a:pPr>
            <a:r>
              <a:rPr lang="en-GB" sz="2500"/>
              <a:t>Posted</a:t>
            </a:r>
          </a:p>
          <a:p>
            <a:pPr eaLnBrk="1" hangingPunct="1">
              <a:lnSpc>
                <a:spcPct val="90000"/>
              </a:lnSpc>
            </a:pPr>
            <a:r>
              <a:rPr lang="en-GB" sz="2500"/>
              <a:t>E Mail</a:t>
            </a:r>
          </a:p>
          <a:p>
            <a:pPr eaLnBrk="1" hangingPunct="1">
              <a:lnSpc>
                <a:spcPct val="90000"/>
              </a:lnSpc>
            </a:pPr>
            <a:r>
              <a:rPr lang="en-GB" sz="2500"/>
              <a:t>Video Conferencing etc..</a:t>
            </a:r>
          </a:p>
          <a:p>
            <a:pPr eaLnBrk="1" hangingPunct="1">
              <a:lnSpc>
                <a:spcPct val="90000"/>
              </a:lnSpc>
            </a:pPr>
            <a:r>
              <a:rPr lang="en-GB" sz="2500"/>
              <a:t>All have:</a:t>
            </a:r>
          </a:p>
          <a:p>
            <a:pPr lvl="1" eaLnBrk="1" hangingPunct="1">
              <a:lnSpc>
                <a:spcPct val="90000"/>
              </a:lnSpc>
            </a:pPr>
            <a:r>
              <a:rPr lang="en-GB" sz="2100">
                <a:solidFill>
                  <a:srgbClr val="FFFF00"/>
                </a:solidFill>
              </a:rPr>
              <a:t>advantages</a:t>
            </a:r>
          </a:p>
          <a:p>
            <a:pPr lvl="1" eaLnBrk="1" hangingPunct="1">
              <a:lnSpc>
                <a:spcPct val="90000"/>
              </a:lnSpc>
            </a:pPr>
            <a:r>
              <a:rPr lang="en-GB" sz="2100">
                <a:solidFill>
                  <a:srgbClr val="FFFF00"/>
                </a:solidFill>
              </a:rPr>
              <a:t>disadvantages </a:t>
            </a:r>
          </a:p>
          <a:p>
            <a:pPr lvl="1" eaLnBrk="1" hangingPunct="1">
              <a:lnSpc>
                <a:spcPct val="90000"/>
              </a:lnSpc>
            </a:pPr>
            <a:r>
              <a:rPr lang="en-GB" sz="2100">
                <a:solidFill>
                  <a:srgbClr val="FFFF00"/>
                </a:solidFill>
              </a:rPr>
              <a:t>Exercise</a:t>
            </a:r>
          </a:p>
        </p:txBody>
      </p:sp>
      <p:sp>
        <p:nvSpPr>
          <p:cNvPr id="2051" name="Footer Placeholder 5"/>
          <p:cNvSpPr>
            <a:spLocks noGrp="1"/>
          </p:cNvSpPr>
          <p:nvPr>
            <p:ph type="ftr" sz="quarter" idx="11"/>
          </p:nvPr>
        </p:nvSpPr>
        <p:spPr>
          <a:noFill/>
        </p:spPr>
        <p:txBody>
          <a:bodyPr/>
          <a:lstStyle/>
          <a:p>
            <a:r>
              <a:rPr lang="en-GB" smtClean="0"/>
              <a:t>CH2021 postgraduate</a:t>
            </a:r>
            <a:endParaRPr lang="en-GB"/>
          </a:p>
        </p:txBody>
      </p:sp>
      <p:sp>
        <p:nvSpPr>
          <p:cNvPr id="2052" name="Slide Number Placeholder 6"/>
          <p:cNvSpPr>
            <a:spLocks noGrp="1"/>
          </p:cNvSpPr>
          <p:nvPr>
            <p:ph type="sldNum" sz="quarter" idx="12"/>
          </p:nvPr>
        </p:nvSpPr>
        <p:spPr>
          <a:noFill/>
        </p:spPr>
        <p:txBody>
          <a:bodyPr/>
          <a:lstStyle/>
          <a:p>
            <a:fld id="{31054ED2-02B0-4F76-AEFB-8F501E5EA2F3}" type="slidenum">
              <a:rPr lang="en-GB" smtClean="0"/>
              <a:pPr/>
              <a:t>88</a:t>
            </a:fld>
            <a:endParaRPr lang="en-GB"/>
          </a:p>
        </p:txBody>
      </p:sp>
      <p:pic>
        <p:nvPicPr>
          <p:cNvPr id="2" name="Picture 1"/>
          <p:cNvPicPr>
            <a:picLocks noChangeAspect="1"/>
          </p:cNvPicPr>
          <p:nvPr/>
        </p:nvPicPr>
        <p:blipFill>
          <a:blip r:embed="rId3"/>
          <a:stretch>
            <a:fillRect/>
          </a:stretch>
        </p:blipFill>
        <p:spPr>
          <a:xfrm rot="19827579">
            <a:off x="463809" y="5244303"/>
            <a:ext cx="942314" cy="1401692"/>
          </a:xfrm>
          <a:prstGeom prst="rect">
            <a:avLst/>
          </a:prstGeom>
        </p:spPr>
      </p:pic>
      <p:pic>
        <p:nvPicPr>
          <p:cNvPr id="3" name="Picture 2"/>
          <p:cNvPicPr>
            <a:picLocks noChangeAspect="1"/>
          </p:cNvPicPr>
          <p:nvPr/>
        </p:nvPicPr>
        <p:blipFill>
          <a:blip r:embed="rId4"/>
          <a:stretch>
            <a:fillRect/>
          </a:stretch>
        </p:blipFill>
        <p:spPr>
          <a:xfrm>
            <a:off x="5854452" y="2903784"/>
            <a:ext cx="2679948" cy="3645184"/>
          </a:xfrm>
          <a:prstGeom prst="rect">
            <a:avLst/>
          </a:prstGeom>
        </p:spPr>
      </p:pic>
      <p:pic>
        <p:nvPicPr>
          <p:cNvPr id="4" name="Picture 3"/>
          <p:cNvPicPr>
            <a:picLocks noChangeAspect="1"/>
          </p:cNvPicPr>
          <p:nvPr/>
        </p:nvPicPr>
        <p:blipFill>
          <a:blip r:embed="rId5"/>
          <a:stretch>
            <a:fillRect/>
          </a:stretch>
        </p:blipFill>
        <p:spPr>
          <a:xfrm>
            <a:off x="4134928" y="279722"/>
            <a:ext cx="4822795" cy="137794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gtEl>
                                        <p:attrNameLst>
                                          <p:attrName>style.visibility</p:attrName>
                                        </p:attrNameLst>
                                      </p:cBhvr>
                                      <p:to>
                                        <p:strVal val="visible"/>
                                      </p:to>
                                    </p:set>
                                    <p:animEffect transition="in" filter="fade">
                                      <p:cBhvr>
                                        <p:cTn id="10" dur="20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lIns="90488" tIns="44450" rIns="90488" bIns="44450" anchor="ctr"/>
          <a:lstStyle/>
          <a:p>
            <a:pPr eaLnBrk="1" hangingPunct="1"/>
            <a:r>
              <a:rPr lang="en-GB" sz="2800" b="1"/>
              <a:t>Which Type of Question?</a:t>
            </a:r>
          </a:p>
        </p:txBody>
      </p:sp>
      <p:sp>
        <p:nvSpPr>
          <p:cNvPr id="38915" name="Rectangle 3"/>
          <p:cNvSpPr>
            <a:spLocks noGrp="1" noChangeArrowheads="1"/>
          </p:cNvSpPr>
          <p:nvPr>
            <p:ph type="body" sz="half" idx="1"/>
          </p:nvPr>
        </p:nvSpPr>
        <p:spPr>
          <a:xfrm>
            <a:off x="785787" y="1857364"/>
            <a:ext cx="3857652" cy="4114800"/>
          </a:xfrm>
        </p:spPr>
        <p:txBody>
          <a:bodyPr lIns="90488" tIns="44450" rIns="90488" bIns="44450"/>
          <a:lstStyle/>
          <a:p>
            <a:pPr eaLnBrk="1" hangingPunct="1"/>
            <a:r>
              <a:rPr lang="en-GB" sz="2500" b="1" err="1"/>
              <a:t>Blaxter</a:t>
            </a:r>
            <a:r>
              <a:rPr lang="en-GB" sz="2500" b="1"/>
              <a:t> et. al. 2012, p. 161</a:t>
            </a:r>
            <a:r>
              <a:rPr lang="en-GB" sz="2500"/>
              <a:t> </a:t>
            </a:r>
          </a:p>
          <a:p>
            <a:pPr lvl="1" eaLnBrk="1" hangingPunct="1"/>
            <a:r>
              <a:rPr lang="en-GB" sz="2100"/>
              <a:t>Quantity or Information</a:t>
            </a:r>
          </a:p>
          <a:p>
            <a:pPr lvl="1" eaLnBrk="1" hangingPunct="1"/>
            <a:r>
              <a:rPr lang="en-GB" sz="2100"/>
              <a:t>Category</a:t>
            </a:r>
          </a:p>
          <a:p>
            <a:pPr lvl="1" eaLnBrk="1" hangingPunct="1"/>
            <a:r>
              <a:rPr lang="en-GB" sz="2100"/>
              <a:t>List / Multiple choice</a:t>
            </a:r>
          </a:p>
          <a:p>
            <a:pPr lvl="1" eaLnBrk="1" hangingPunct="1"/>
            <a:r>
              <a:rPr lang="en-GB" sz="2100"/>
              <a:t>Scale</a:t>
            </a:r>
          </a:p>
          <a:p>
            <a:pPr lvl="1" eaLnBrk="1" hangingPunct="1"/>
            <a:r>
              <a:rPr lang="en-GB" sz="2100"/>
              <a:t>Ranking</a:t>
            </a:r>
          </a:p>
          <a:p>
            <a:pPr lvl="1" eaLnBrk="1" hangingPunct="1"/>
            <a:r>
              <a:rPr lang="en-GB" sz="2100"/>
              <a:t>Table</a:t>
            </a:r>
          </a:p>
          <a:p>
            <a:pPr lvl="1" eaLnBrk="1" hangingPunct="1"/>
            <a:r>
              <a:rPr lang="en-GB" sz="2100"/>
              <a:t>Open ended</a:t>
            </a:r>
          </a:p>
        </p:txBody>
      </p:sp>
      <p:sp>
        <p:nvSpPr>
          <p:cNvPr id="7" name="ClipArt Placeholder 6"/>
          <p:cNvSpPr>
            <a:spLocks noGrp="1"/>
          </p:cNvSpPr>
          <p:nvPr>
            <p:ph type="clipArt" sz="half" idx="2"/>
          </p:nvPr>
        </p:nvSpPr>
        <p:spPr/>
      </p:sp>
      <p:sp>
        <p:nvSpPr>
          <p:cNvPr id="3075" name="Footer Placeholder 5"/>
          <p:cNvSpPr>
            <a:spLocks noGrp="1"/>
          </p:cNvSpPr>
          <p:nvPr>
            <p:ph type="ftr" sz="quarter" idx="11"/>
          </p:nvPr>
        </p:nvSpPr>
        <p:spPr>
          <a:noFill/>
        </p:spPr>
        <p:txBody>
          <a:bodyPr/>
          <a:lstStyle/>
          <a:p>
            <a:r>
              <a:rPr lang="en-GB" smtClean="0"/>
              <a:t>CH2021 postgraduate</a:t>
            </a:r>
            <a:endParaRPr lang="en-GB"/>
          </a:p>
        </p:txBody>
      </p:sp>
      <p:sp>
        <p:nvSpPr>
          <p:cNvPr id="3076" name="Slide Number Placeholder 6"/>
          <p:cNvSpPr>
            <a:spLocks noGrp="1"/>
          </p:cNvSpPr>
          <p:nvPr>
            <p:ph type="sldNum" sz="quarter" idx="12"/>
          </p:nvPr>
        </p:nvSpPr>
        <p:spPr>
          <a:noFill/>
        </p:spPr>
        <p:txBody>
          <a:bodyPr/>
          <a:lstStyle/>
          <a:p>
            <a:fld id="{EB8F661F-B836-42CA-8AD9-DC47BFA0B645}" type="slidenum">
              <a:rPr lang="en-GB" smtClean="0"/>
              <a:pPr/>
              <a:t>89</a:t>
            </a:fld>
            <a:endParaRPr lang="en-GB"/>
          </a:p>
        </p:txBody>
      </p:sp>
      <p:pic>
        <p:nvPicPr>
          <p:cNvPr id="3078" name="Picture 6" descr="http://web-questionnaire.smartcode.com/images/sshots/web_questionnaire_23607.gif"/>
          <p:cNvPicPr>
            <a:picLocks noChangeAspect="1" noChangeArrowheads="1"/>
          </p:cNvPicPr>
          <p:nvPr/>
        </p:nvPicPr>
        <p:blipFill>
          <a:blip r:embed="rId3" cstate="print"/>
          <a:srcRect/>
          <a:stretch>
            <a:fillRect/>
          </a:stretch>
        </p:blipFill>
        <p:spPr bwMode="auto">
          <a:xfrm>
            <a:off x="4644008" y="2492896"/>
            <a:ext cx="4292619" cy="321778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gtEl>
                                        <p:attrNameLst>
                                          <p:attrName>style.visibility</p:attrName>
                                        </p:attrNameLst>
                                      </p:cBhvr>
                                      <p:to>
                                        <p:strVal val="visible"/>
                                      </p:to>
                                    </p:set>
                                    <p:animEffect transition="in" filter="fade">
                                      <p:cBhvr>
                                        <p:cTn id="10" dur="2000"/>
                                        <p:tgtEl>
                                          <p:spTgt spid="38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lIns="90488" tIns="44450" rIns="90488" bIns="44450" anchor="ctr"/>
          <a:lstStyle/>
          <a:p>
            <a:pPr eaLnBrk="1" hangingPunct="1"/>
            <a:r>
              <a:rPr lang="en-GB" sz="2800" b="1"/>
              <a:t>Self Completed</a:t>
            </a:r>
          </a:p>
        </p:txBody>
      </p:sp>
      <p:sp>
        <p:nvSpPr>
          <p:cNvPr id="39939" name="Rectangle 3"/>
          <p:cNvSpPr>
            <a:spLocks noGrp="1" noChangeArrowheads="1"/>
          </p:cNvSpPr>
          <p:nvPr>
            <p:ph sz="half" idx="1"/>
          </p:nvPr>
        </p:nvSpPr>
        <p:spPr>
          <a:xfrm>
            <a:off x="5220072" y="1700808"/>
            <a:ext cx="3586162" cy="4114800"/>
          </a:xfrm>
        </p:spPr>
        <p:txBody>
          <a:bodyPr lIns="90488" tIns="44450" rIns="90488" bIns="44450">
            <a:normAutofit fontScale="92500" lnSpcReduction="10000"/>
          </a:bodyPr>
          <a:lstStyle/>
          <a:p>
            <a:pPr eaLnBrk="1" hangingPunct="1"/>
            <a:r>
              <a:rPr lang="en-GB" sz="2500" b="1"/>
              <a:t>Why chosen</a:t>
            </a:r>
            <a:r>
              <a:rPr lang="en-GB" sz="2500"/>
              <a:t>?</a:t>
            </a:r>
          </a:p>
          <a:p>
            <a:pPr lvl="1" eaLnBrk="1" hangingPunct="1"/>
            <a:r>
              <a:rPr lang="en-GB" sz="2100">
                <a:solidFill>
                  <a:srgbClr val="FFFF00"/>
                </a:solidFill>
              </a:rPr>
              <a:t>Interviews</a:t>
            </a:r>
          </a:p>
          <a:p>
            <a:pPr lvl="1" eaLnBrk="1" hangingPunct="1"/>
            <a:r>
              <a:rPr lang="en-GB" sz="2100">
                <a:solidFill>
                  <a:srgbClr val="FFFF00"/>
                </a:solidFill>
              </a:rPr>
              <a:t>Efficient</a:t>
            </a:r>
          </a:p>
          <a:p>
            <a:pPr lvl="1" eaLnBrk="1" hangingPunct="1"/>
            <a:r>
              <a:rPr lang="en-GB" sz="2100">
                <a:solidFill>
                  <a:srgbClr val="FFFF00"/>
                </a:solidFill>
              </a:rPr>
              <a:t>Coding (Computer)</a:t>
            </a:r>
          </a:p>
          <a:p>
            <a:pPr lvl="1" eaLnBrk="1" hangingPunct="1"/>
            <a:r>
              <a:rPr lang="en-GB" sz="2100">
                <a:solidFill>
                  <a:srgbClr val="FFFF00"/>
                </a:solidFill>
              </a:rPr>
              <a:t>Widely used (Govt.)</a:t>
            </a:r>
          </a:p>
        </p:txBody>
      </p:sp>
      <p:sp>
        <p:nvSpPr>
          <p:cNvPr id="39940" name="Rectangle 4"/>
          <p:cNvSpPr>
            <a:spLocks noGrp="1" noChangeArrowheads="1"/>
          </p:cNvSpPr>
          <p:nvPr>
            <p:ph sz="half" idx="2"/>
          </p:nvPr>
        </p:nvSpPr>
        <p:spPr>
          <a:xfrm>
            <a:off x="539552" y="1700808"/>
            <a:ext cx="4680520" cy="4114800"/>
          </a:xfrm>
        </p:spPr>
        <p:txBody>
          <a:bodyPr lIns="90488" tIns="44450" rIns="90488" bIns="44450">
            <a:normAutofit fontScale="92500" lnSpcReduction="10000"/>
          </a:bodyPr>
          <a:lstStyle/>
          <a:p>
            <a:pPr eaLnBrk="1" hangingPunct="1"/>
            <a:r>
              <a:rPr lang="en-GB" sz="2500" b="1"/>
              <a:t>Problems</a:t>
            </a:r>
          </a:p>
          <a:p>
            <a:pPr lvl="1" eaLnBrk="1" hangingPunct="1"/>
            <a:r>
              <a:rPr lang="en-GB" sz="2100">
                <a:solidFill>
                  <a:srgbClr val="FFFF00"/>
                </a:solidFill>
              </a:rPr>
              <a:t>Superficial</a:t>
            </a:r>
          </a:p>
          <a:p>
            <a:pPr lvl="1" eaLnBrk="1" hangingPunct="1"/>
            <a:r>
              <a:rPr lang="en-GB" sz="2100">
                <a:solidFill>
                  <a:srgbClr val="FFFF00"/>
                </a:solidFill>
              </a:rPr>
              <a:t>Honesty / checks</a:t>
            </a:r>
          </a:p>
          <a:p>
            <a:pPr lvl="1" eaLnBrk="1" hangingPunct="1"/>
            <a:r>
              <a:rPr lang="en-GB" sz="2100">
                <a:solidFill>
                  <a:srgbClr val="FFFF00"/>
                </a:solidFill>
              </a:rPr>
              <a:t>Predetermined definitions</a:t>
            </a:r>
          </a:p>
          <a:p>
            <a:pPr lvl="1" eaLnBrk="1" hangingPunct="1"/>
            <a:r>
              <a:rPr lang="en-GB" sz="2100">
                <a:solidFill>
                  <a:srgbClr val="FFFF00"/>
                </a:solidFill>
              </a:rPr>
              <a:t>Cost</a:t>
            </a:r>
          </a:p>
          <a:p>
            <a:pPr lvl="1" eaLnBrk="1" hangingPunct="1"/>
            <a:r>
              <a:rPr lang="en-GB" sz="2100">
                <a:solidFill>
                  <a:srgbClr val="FFFF00"/>
                </a:solidFill>
              </a:rPr>
              <a:t>Wording</a:t>
            </a:r>
          </a:p>
          <a:p>
            <a:pPr lvl="1" eaLnBrk="1" hangingPunct="1"/>
            <a:r>
              <a:rPr lang="en-GB" sz="2100">
                <a:solidFill>
                  <a:srgbClr val="FFFF00"/>
                </a:solidFill>
              </a:rPr>
              <a:t>Interpretation</a:t>
            </a:r>
          </a:p>
          <a:p>
            <a:pPr lvl="1" eaLnBrk="1" hangingPunct="1"/>
            <a:r>
              <a:rPr lang="en-GB" sz="2100">
                <a:solidFill>
                  <a:srgbClr val="FFFF00"/>
                </a:solidFill>
              </a:rPr>
              <a:t>Need balancing phrase (Agree/disagree).</a:t>
            </a:r>
          </a:p>
          <a:p>
            <a:pPr lvl="2"/>
            <a:r>
              <a:rPr lang="en-GB" sz="1900">
                <a:solidFill>
                  <a:srgbClr val="FFFF00"/>
                </a:solidFill>
              </a:rPr>
              <a:t> Loaded Q’s can lead to a 9% swing in results (work done in the US by </a:t>
            </a:r>
            <a:r>
              <a:rPr lang="en-GB" sz="1900" err="1">
                <a:solidFill>
                  <a:srgbClr val="FFFF00"/>
                </a:solidFill>
              </a:rPr>
              <a:t>Chaldini</a:t>
            </a:r>
            <a:r>
              <a:rPr lang="en-GB" sz="1900">
                <a:solidFill>
                  <a:srgbClr val="FFFF00"/>
                </a:solidFill>
              </a:rPr>
              <a:t>, 2011 (Arizona Univ.)</a:t>
            </a:r>
          </a:p>
        </p:txBody>
      </p:sp>
      <p:sp>
        <p:nvSpPr>
          <p:cNvPr id="78850" name="Footer Placeholder 5"/>
          <p:cNvSpPr>
            <a:spLocks noGrp="1"/>
          </p:cNvSpPr>
          <p:nvPr>
            <p:ph type="ftr" sz="quarter" idx="11"/>
          </p:nvPr>
        </p:nvSpPr>
        <p:spPr>
          <a:noFill/>
        </p:spPr>
        <p:txBody>
          <a:bodyPr/>
          <a:lstStyle/>
          <a:p>
            <a:r>
              <a:rPr lang="en-GB" smtClean="0"/>
              <a:t>CH2021 postgraduate</a:t>
            </a:r>
            <a:endParaRPr lang="en-GB"/>
          </a:p>
        </p:txBody>
      </p:sp>
      <p:sp>
        <p:nvSpPr>
          <p:cNvPr id="78851" name="Slide Number Placeholder 6"/>
          <p:cNvSpPr>
            <a:spLocks noGrp="1"/>
          </p:cNvSpPr>
          <p:nvPr>
            <p:ph type="sldNum" sz="quarter" idx="12"/>
          </p:nvPr>
        </p:nvSpPr>
        <p:spPr>
          <a:noFill/>
        </p:spPr>
        <p:txBody>
          <a:bodyPr/>
          <a:lstStyle/>
          <a:p>
            <a:fld id="{3E0F903F-8A6F-4575-B614-7688CE4F6EBE}" type="slidenum">
              <a:rPr lang="en-GB" smtClean="0"/>
              <a:pPr/>
              <a:t>90</a:t>
            </a:fld>
            <a:endParaRPr lang="en-GB"/>
          </a:p>
        </p:txBody>
      </p:sp>
      <p:pic>
        <p:nvPicPr>
          <p:cNvPr id="2" name="Picture 1"/>
          <p:cNvPicPr>
            <a:picLocks noChangeAspect="1"/>
          </p:cNvPicPr>
          <p:nvPr/>
        </p:nvPicPr>
        <p:blipFill>
          <a:blip r:embed="rId3"/>
          <a:stretch>
            <a:fillRect/>
          </a:stretch>
        </p:blipFill>
        <p:spPr>
          <a:xfrm>
            <a:off x="5554513" y="3597419"/>
            <a:ext cx="3064174" cy="31274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939"/>
                                        </p:tgtEl>
                                        <p:attrNameLst>
                                          <p:attrName>style.visibility</p:attrName>
                                        </p:attrNameLst>
                                      </p:cBhvr>
                                      <p:to>
                                        <p:strVal val="visible"/>
                                      </p:to>
                                    </p:set>
                                    <p:animEffect transition="in" filter="fade">
                                      <p:cBhvr>
                                        <p:cTn id="10" dur="2000"/>
                                        <p:tgtEl>
                                          <p:spTgt spid="3993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20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p:bldP spid="39940" grpId="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lIns="90488" tIns="44450" rIns="90488" bIns="44450" anchor="ctr"/>
          <a:lstStyle/>
          <a:p>
            <a:pPr eaLnBrk="1" hangingPunct="1"/>
            <a:r>
              <a:rPr lang="en-GB" sz="2800" b="1"/>
              <a:t>Designing Self-completed</a:t>
            </a:r>
          </a:p>
        </p:txBody>
      </p:sp>
      <p:sp>
        <p:nvSpPr>
          <p:cNvPr id="40963" name="Rectangle 3"/>
          <p:cNvSpPr>
            <a:spLocks noGrp="1" noChangeArrowheads="1"/>
          </p:cNvSpPr>
          <p:nvPr>
            <p:ph idx="1"/>
          </p:nvPr>
        </p:nvSpPr>
        <p:spPr/>
        <p:txBody>
          <a:bodyPr lIns="90488" tIns="44450" rIns="90488" bIns="44450"/>
          <a:lstStyle/>
          <a:p>
            <a:pPr eaLnBrk="1" hangingPunct="1"/>
            <a:r>
              <a:rPr lang="en-GB" sz="2500" b="1"/>
              <a:t>Specific Q’s are more useful than general:</a:t>
            </a:r>
          </a:p>
          <a:p>
            <a:pPr lvl="1" eaLnBrk="1" hangingPunct="1"/>
            <a:r>
              <a:rPr lang="en-GB">
                <a:solidFill>
                  <a:srgbClr val="FFFF00"/>
                </a:solidFill>
              </a:rPr>
              <a:t>List the TV programmes you watched yesterday? </a:t>
            </a:r>
            <a:r>
              <a:rPr lang="en-GB" i="1">
                <a:solidFill>
                  <a:srgbClr val="FFFF00"/>
                </a:solidFill>
              </a:rPr>
              <a:t>(General)</a:t>
            </a:r>
            <a:endParaRPr lang="en-GB">
              <a:solidFill>
                <a:srgbClr val="FFFF00"/>
              </a:solidFill>
            </a:endParaRPr>
          </a:p>
          <a:p>
            <a:pPr lvl="1" eaLnBrk="1" hangingPunct="1"/>
            <a:r>
              <a:rPr lang="en-GB">
                <a:solidFill>
                  <a:srgbClr val="FFFF00"/>
                </a:solidFill>
              </a:rPr>
              <a:t>Which of these programmes did you watch (list) </a:t>
            </a:r>
            <a:r>
              <a:rPr lang="en-GB" i="1">
                <a:solidFill>
                  <a:srgbClr val="FFFF00"/>
                </a:solidFill>
              </a:rPr>
              <a:t>(Specific)</a:t>
            </a:r>
          </a:p>
          <a:p>
            <a:pPr eaLnBrk="1" hangingPunct="1"/>
            <a:r>
              <a:rPr lang="en-GB" b="1"/>
              <a:t>Closed Q’s should dominate</a:t>
            </a:r>
          </a:p>
          <a:p>
            <a:pPr lvl="1" eaLnBrk="1" hangingPunct="1"/>
            <a:r>
              <a:rPr lang="en-GB">
                <a:solidFill>
                  <a:srgbClr val="FFFF00"/>
                </a:solidFill>
              </a:rPr>
              <a:t>Coding</a:t>
            </a:r>
          </a:p>
          <a:p>
            <a:pPr lvl="1" eaLnBrk="1" hangingPunct="1"/>
            <a:r>
              <a:rPr lang="en-GB">
                <a:solidFill>
                  <a:srgbClr val="FFFF00"/>
                </a:solidFill>
              </a:rPr>
              <a:t>But not sensitive</a:t>
            </a:r>
          </a:p>
        </p:txBody>
      </p:sp>
      <p:sp>
        <p:nvSpPr>
          <p:cNvPr id="79874" name="Footer Placeholder 4"/>
          <p:cNvSpPr>
            <a:spLocks noGrp="1"/>
          </p:cNvSpPr>
          <p:nvPr>
            <p:ph type="ftr" sz="quarter" idx="11"/>
          </p:nvPr>
        </p:nvSpPr>
        <p:spPr>
          <a:noFill/>
        </p:spPr>
        <p:txBody>
          <a:bodyPr/>
          <a:lstStyle/>
          <a:p>
            <a:r>
              <a:rPr lang="en-GB" smtClean="0"/>
              <a:t>CH2021 postgraduate</a:t>
            </a:r>
            <a:endParaRPr lang="en-GB"/>
          </a:p>
        </p:txBody>
      </p:sp>
      <p:sp>
        <p:nvSpPr>
          <p:cNvPr id="79875" name="Slide Number Placeholder 5"/>
          <p:cNvSpPr>
            <a:spLocks noGrp="1"/>
          </p:cNvSpPr>
          <p:nvPr>
            <p:ph type="sldNum" sz="quarter" idx="12"/>
          </p:nvPr>
        </p:nvSpPr>
        <p:spPr>
          <a:noFill/>
        </p:spPr>
        <p:txBody>
          <a:bodyPr/>
          <a:lstStyle/>
          <a:p>
            <a:fld id="{7924A3AC-7310-423D-AA26-4151061E4750}" type="slidenum">
              <a:rPr lang="en-GB" smtClean="0"/>
              <a:pPr/>
              <a:t>91</a:t>
            </a:fld>
            <a:endParaRPr lang="en-GB"/>
          </a:p>
        </p:txBody>
      </p:sp>
      <p:pic>
        <p:nvPicPr>
          <p:cNvPr id="2" name="Picture 1"/>
          <p:cNvPicPr>
            <a:picLocks noChangeAspect="1"/>
          </p:cNvPicPr>
          <p:nvPr/>
        </p:nvPicPr>
        <p:blipFill>
          <a:blip r:embed="rId3"/>
          <a:stretch>
            <a:fillRect/>
          </a:stretch>
        </p:blipFill>
        <p:spPr>
          <a:xfrm>
            <a:off x="6516216" y="4278939"/>
            <a:ext cx="2143125" cy="21431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fade">
                                      <p:cBhvr>
                                        <p:cTn id="10" dur="2000"/>
                                        <p:tgtEl>
                                          <p:spTgt spid="409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79512" y="188640"/>
            <a:ext cx="7313612" cy="838200"/>
          </a:xfrm>
        </p:spPr>
        <p:txBody>
          <a:bodyPr lIns="90488" tIns="44450" rIns="90488" bIns="44450" anchor="ctr">
            <a:normAutofit/>
          </a:bodyPr>
          <a:lstStyle/>
          <a:p>
            <a:pPr eaLnBrk="1" hangingPunct="1"/>
            <a:r>
              <a:rPr lang="en-GB" sz="4000" b="1"/>
              <a:t>Designing Self-completed Cont’d</a:t>
            </a:r>
          </a:p>
        </p:txBody>
      </p:sp>
      <p:sp>
        <p:nvSpPr>
          <p:cNvPr id="41987" name="Rectangle 3"/>
          <p:cNvSpPr>
            <a:spLocks noGrp="1" noChangeArrowheads="1"/>
          </p:cNvSpPr>
          <p:nvPr>
            <p:ph idx="1"/>
          </p:nvPr>
        </p:nvSpPr>
        <p:spPr>
          <a:xfrm>
            <a:off x="179512" y="1556792"/>
            <a:ext cx="7772400" cy="4572000"/>
          </a:xfrm>
        </p:spPr>
        <p:txBody>
          <a:bodyPr lIns="90488" tIns="44450" rIns="90488" bIns="44450"/>
          <a:lstStyle/>
          <a:p>
            <a:pPr eaLnBrk="1" hangingPunct="1"/>
            <a:r>
              <a:rPr lang="en-GB" b="1"/>
              <a:t>Offer a no opinion option</a:t>
            </a:r>
          </a:p>
          <a:p>
            <a:pPr eaLnBrk="1" hangingPunct="1"/>
            <a:r>
              <a:rPr lang="en-GB" b="1"/>
              <a:t>Measurement of intensity</a:t>
            </a:r>
          </a:p>
          <a:p>
            <a:pPr lvl="1" eaLnBrk="1" hangingPunct="1"/>
            <a:r>
              <a:rPr lang="en-GB">
                <a:solidFill>
                  <a:srgbClr val="FFFF00"/>
                </a:solidFill>
              </a:rPr>
              <a:t>Strongly etc..</a:t>
            </a:r>
          </a:p>
          <a:p>
            <a:pPr lvl="1" eaLnBrk="1" hangingPunct="1"/>
            <a:r>
              <a:rPr lang="en-GB">
                <a:solidFill>
                  <a:srgbClr val="FFFF00"/>
                </a:solidFill>
              </a:rPr>
              <a:t>OR  Extremely Strongly 12. . . 567 Not at all</a:t>
            </a:r>
          </a:p>
          <a:p>
            <a:pPr eaLnBrk="1" hangingPunct="1"/>
            <a:r>
              <a:rPr lang="en-GB" b="1"/>
              <a:t>Use forced choice rather than agree/disagree</a:t>
            </a:r>
          </a:p>
          <a:p>
            <a:pPr eaLnBrk="1" hangingPunct="1"/>
            <a:r>
              <a:rPr lang="en-GB" b="1"/>
              <a:t>Question choice</a:t>
            </a:r>
          </a:p>
          <a:p>
            <a:pPr eaLnBrk="1" hangingPunct="1"/>
            <a:r>
              <a:rPr lang="en-GB" b="1"/>
              <a:t>Wording</a:t>
            </a:r>
          </a:p>
        </p:txBody>
      </p:sp>
      <p:sp>
        <p:nvSpPr>
          <p:cNvPr id="80898" name="Footer Placeholder 4"/>
          <p:cNvSpPr>
            <a:spLocks noGrp="1"/>
          </p:cNvSpPr>
          <p:nvPr>
            <p:ph type="ftr" sz="quarter" idx="11"/>
          </p:nvPr>
        </p:nvSpPr>
        <p:spPr>
          <a:noFill/>
        </p:spPr>
        <p:txBody>
          <a:bodyPr/>
          <a:lstStyle/>
          <a:p>
            <a:r>
              <a:rPr lang="en-GB" smtClean="0"/>
              <a:t>CH2021 postgraduate</a:t>
            </a:r>
            <a:endParaRPr lang="en-GB"/>
          </a:p>
        </p:txBody>
      </p:sp>
      <p:sp>
        <p:nvSpPr>
          <p:cNvPr id="80899" name="Slide Number Placeholder 5"/>
          <p:cNvSpPr>
            <a:spLocks noGrp="1"/>
          </p:cNvSpPr>
          <p:nvPr>
            <p:ph type="sldNum" sz="quarter" idx="12"/>
          </p:nvPr>
        </p:nvSpPr>
        <p:spPr>
          <a:noFill/>
        </p:spPr>
        <p:txBody>
          <a:bodyPr/>
          <a:lstStyle/>
          <a:p>
            <a:fld id="{4001E7CF-45C0-4F8C-A24F-3EE553E471E0}" type="slidenum">
              <a:rPr lang="en-GB" smtClean="0"/>
              <a:pPr/>
              <a:t>92</a:t>
            </a:fld>
            <a:endParaRPr lang="en-GB"/>
          </a:p>
        </p:txBody>
      </p:sp>
      <p:pic>
        <p:nvPicPr>
          <p:cNvPr id="3" name="Picture 2"/>
          <p:cNvPicPr>
            <a:picLocks noChangeAspect="1"/>
          </p:cNvPicPr>
          <p:nvPr/>
        </p:nvPicPr>
        <p:blipFill>
          <a:blip r:embed="rId3"/>
          <a:stretch>
            <a:fillRect/>
          </a:stretch>
        </p:blipFill>
        <p:spPr>
          <a:xfrm>
            <a:off x="6088042" y="1337841"/>
            <a:ext cx="2810163" cy="155562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gtEl>
                                        <p:attrNameLst>
                                          <p:attrName>style.visibility</p:attrName>
                                        </p:attrNameLst>
                                      </p:cBhvr>
                                      <p:to>
                                        <p:strVal val="visible"/>
                                      </p:to>
                                    </p:set>
                                    <p:animEffect transition="in" filter="fade">
                                      <p:cBhvr>
                                        <p:cTn id="10" dur="20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lIns="90488" tIns="44450" rIns="90488" bIns="44450" anchor="ctr"/>
          <a:lstStyle/>
          <a:p>
            <a:pPr eaLnBrk="1" hangingPunct="1"/>
            <a:r>
              <a:rPr lang="en-GB" sz="2800" b="1"/>
              <a:t>The Need for a Good Response</a:t>
            </a:r>
          </a:p>
        </p:txBody>
      </p:sp>
      <p:sp>
        <p:nvSpPr>
          <p:cNvPr id="43011" name="Rectangle 3"/>
          <p:cNvSpPr>
            <a:spLocks noGrp="1" noChangeArrowheads="1"/>
          </p:cNvSpPr>
          <p:nvPr>
            <p:ph idx="1"/>
          </p:nvPr>
        </p:nvSpPr>
        <p:spPr/>
        <p:txBody>
          <a:bodyPr lIns="90488" tIns="44450" rIns="90488" bIns="44450"/>
          <a:lstStyle/>
          <a:p>
            <a:pPr eaLnBrk="1" hangingPunct="1">
              <a:lnSpc>
                <a:spcPct val="90000"/>
              </a:lnSpc>
            </a:pPr>
            <a:r>
              <a:rPr lang="en-GB" b="1"/>
              <a:t>Appearance</a:t>
            </a:r>
          </a:p>
          <a:p>
            <a:pPr lvl="1" eaLnBrk="1" hangingPunct="1">
              <a:lnSpc>
                <a:spcPct val="90000"/>
              </a:lnSpc>
            </a:pPr>
            <a:r>
              <a:rPr lang="en-GB">
                <a:solidFill>
                  <a:srgbClr val="FFFF00"/>
                </a:solidFill>
              </a:rPr>
              <a:t>Easy to complete</a:t>
            </a:r>
          </a:p>
          <a:p>
            <a:pPr lvl="1" eaLnBrk="1" hangingPunct="1">
              <a:lnSpc>
                <a:spcPct val="90000"/>
              </a:lnSpc>
            </a:pPr>
            <a:r>
              <a:rPr lang="en-GB">
                <a:solidFill>
                  <a:srgbClr val="FFFF00"/>
                </a:solidFill>
              </a:rPr>
              <a:t>Space for Q’s &amp; Ans..</a:t>
            </a:r>
          </a:p>
          <a:p>
            <a:pPr eaLnBrk="1" hangingPunct="1">
              <a:lnSpc>
                <a:spcPct val="90000"/>
              </a:lnSpc>
            </a:pPr>
            <a:r>
              <a:rPr lang="en-GB" b="1"/>
              <a:t>Clarity</a:t>
            </a:r>
          </a:p>
          <a:p>
            <a:pPr lvl="1" eaLnBrk="1" hangingPunct="1">
              <a:lnSpc>
                <a:spcPct val="90000"/>
              </a:lnSpc>
            </a:pPr>
            <a:r>
              <a:rPr lang="en-GB">
                <a:solidFill>
                  <a:srgbClr val="FFFF00"/>
                </a:solidFill>
              </a:rPr>
              <a:t>Wording / Simplicity</a:t>
            </a:r>
          </a:p>
          <a:p>
            <a:pPr lvl="1" eaLnBrk="1" hangingPunct="1">
              <a:lnSpc>
                <a:spcPct val="90000"/>
              </a:lnSpc>
            </a:pPr>
            <a:r>
              <a:rPr lang="en-GB">
                <a:solidFill>
                  <a:srgbClr val="FFFF00"/>
                </a:solidFill>
              </a:rPr>
              <a:t>Instructions</a:t>
            </a:r>
          </a:p>
          <a:p>
            <a:pPr eaLnBrk="1" hangingPunct="1">
              <a:lnSpc>
                <a:spcPct val="90000"/>
              </a:lnSpc>
            </a:pPr>
            <a:r>
              <a:rPr lang="en-GB" b="1"/>
              <a:t>Co-operation</a:t>
            </a:r>
          </a:p>
          <a:p>
            <a:pPr lvl="1" eaLnBrk="1" hangingPunct="1">
              <a:lnSpc>
                <a:spcPct val="90000"/>
              </a:lnSpc>
            </a:pPr>
            <a:r>
              <a:rPr lang="en-GB">
                <a:solidFill>
                  <a:srgbClr val="FFFF00"/>
                </a:solidFill>
              </a:rPr>
              <a:t>Interpose attitude Q’s / vary response</a:t>
            </a:r>
          </a:p>
        </p:txBody>
      </p:sp>
      <p:sp>
        <p:nvSpPr>
          <p:cNvPr id="81922" name="Footer Placeholder 4"/>
          <p:cNvSpPr>
            <a:spLocks noGrp="1"/>
          </p:cNvSpPr>
          <p:nvPr>
            <p:ph type="ftr" sz="quarter" idx="11"/>
          </p:nvPr>
        </p:nvSpPr>
        <p:spPr>
          <a:noFill/>
        </p:spPr>
        <p:txBody>
          <a:bodyPr/>
          <a:lstStyle/>
          <a:p>
            <a:r>
              <a:rPr lang="en-GB" smtClean="0"/>
              <a:t>CH2021 postgraduate</a:t>
            </a:r>
            <a:endParaRPr lang="en-GB"/>
          </a:p>
        </p:txBody>
      </p:sp>
      <p:sp>
        <p:nvSpPr>
          <p:cNvPr id="81923" name="Slide Number Placeholder 5"/>
          <p:cNvSpPr>
            <a:spLocks noGrp="1"/>
          </p:cNvSpPr>
          <p:nvPr>
            <p:ph type="sldNum" sz="quarter" idx="12"/>
          </p:nvPr>
        </p:nvSpPr>
        <p:spPr>
          <a:noFill/>
        </p:spPr>
        <p:txBody>
          <a:bodyPr/>
          <a:lstStyle/>
          <a:p>
            <a:fld id="{CC8369BE-BC27-4E88-A22E-F964FAA7AA78}" type="slidenum">
              <a:rPr lang="en-GB" smtClean="0"/>
              <a:pPr/>
              <a:t>93</a:t>
            </a:fld>
            <a:endParaRPr lang="en-GB"/>
          </a:p>
        </p:txBody>
      </p:sp>
      <p:pic>
        <p:nvPicPr>
          <p:cNvPr id="2" name="Picture 1"/>
          <p:cNvPicPr>
            <a:picLocks noChangeAspect="1"/>
          </p:cNvPicPr>
          <p:nvPr/>
        </p:nvPicPr>
        <p:blipFill>
          <a:blip r:embed="rId3"/>
          <a:stretch>
            <a:fillRect/>
          </a:stretch>
        </p:blipFill>
        <p:spPr>
          <a:xfrm>
            <a:off x="6017561" y="1124744"/>
            <a:ext cx="2773309" cy="305618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gtEl>
                                        <p:attrNameLst>
                                          <p:attrName>style.visibility</p:attrName>
                                        </p:attrNameLst>
                                      </p:cBhvr>
                                      <p:to>
                                        <p:strVal val="visible"/>
                                      </p:to>
                                    </p:set>
                                    <p:animEffect transition="in" filter="fade">
                                      <p:cBhvr>
                                        <p:cTn id="10" dur="20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sz="quarter"/>
          </p:nvPr>
        </p:nvSpPr>
        <p:spPr/>
        <p:txBody>
          <a:bodyPr lIns="90488" tIns="44450" rIns="90488" bIns="44450" anchor="ctr"/>
          <a:lstStyle/>
          <a:p>
            <a:pPr eaLnBrk="1" hangingPunct="1"/>
            <a:r>
              <a:rPr lang="en-GB" sz="2400" b="1"/>
              <a:t>The Importance of Organisation</a:t>
            </a:r>
          </a:p>
        </p:txBody>
      </p:sp>
      <p:sp>
        <p:nvSpPr>
          <p:cNvPr id="82949" name="Rectangle 3"/>
          <p:cNvSpPr>
            <a:spLocks noGrp="1" noChangeArrowheads="1"/>
          </p:cNvSpPr>
          <p:nvPr>
            <p:ph sz="quarter" idx="1"/>
          </p:nvPr>
        </p:nvSpPr>
        <p:spPr>
          <a:xfrm rot="20746154">
            <a:off x="472866" y="1620179"/>
            <a:ext cx="3586162" cy="1981200"/>
          </a:xfrm>
        </p:spPr>
        <p:txBody>
          <a:bodyPr lIns="90488" tIns="44450" rIns="90488" bIns="44450">
            <a:normAutofit fontScale="85000" lnSpcReduction="10000"/>
          </a:bodyPr>
          <a:lstStyle/>
          <a:p>
            <a:pPr eaLnBrk="1" hangingPunct="1"/>
            <a:r>
              <a:rPr lang="en-GB" sz="2100" b="1" dirty="0"/>
              <a:t>Design</a:t>
            </a:r>
          </a:p>
          <a:p>
            <a:pPr lvl="1" eaLnBrk="1" hangingPunct="1"/>
            <a:r>
              <a:rPr lang="en-GB" sz="1900" dirty="0">
                <a:solidFill>
                  <a:srgbClr val="FFFF00"/>
                </a:solidFill>
              </a:rPr>
              <a:t>Coloured pages</a:t>
            </a:r>
          </a:p>
          <a:p>
            <a:pPr lvl="1" eaLnBrk="1" hangingPunct="1"/>
            <a:r>
              <a:rPr lang="en-GB" sz="1900" dirty="0">
                <a:solidFill>
                  <a:srgbClr val="FFFF00"/>
                </a:solidFill>
              </a:rPr>
              <a:t>Ticks</a:t>
            </a:r>
          </a:p>
          <a:p>
            <a:pPr lvl="1" eaLnBrk="1" hangingPunct="1"/>
            <a:r>
              <a:rPr lang="en-GB" sz="1900" dirty="0">
                <a:solidFill>
                  <a:srgbClr val="FFFF00"/>
                </a:solidFill>
              </a:rPr>
              <a:t>Sub - lettering</a:t>
            </a:r>
          </a:p>
          <a:p>
            <a:pPr lvl="1" eaLnBrk="1" hangingPunct="1"/>
            <a:r>
              <a:rPr lang="en-GB" sz="1900" dirty="0">
                <a:solidFill>
                  <a:srgbClr val="FFFF00"/>
                </a:solidFill>
              </a:rPr>
              <a:t>Start easy / End interesting</a:t>
            </a:r>
          </a:p>
          <a:p>
            <a:pPr lvl="1" eaLnBrk="1" hangingPunct="1"/>
            <a:r>
              <a:rPr lang="en-GB" sz="1900" dirty="0">
                <a:solidFill>
                  <a:srgbClr val="FFFF00"/>
                </a:solidFill>
              </a:rPr>
              <a:t>Pilot / wording</a:t>
            </a:r>
          </a:p>
          <a:p>
            <a:pPr lvl="1" eaLnBrk="1" hangingPunct="1"/>
            <a:r>
              <a:rPr lang="en-GB" sz="1900" dirty="0">
                <a:solidFill>
                  <a:srgbClr val="FFFF00"/>
                </a:solidFill>
              </a:rPr>
              <a:t>Final Thank you / return</a:t>
            </a:r>
          </a:p>
        </p:txBody>
      </p:sp>
      <p:sp>
        <p:nvSpPr>
          <p:cNvPr id="82950" name="Rectangle 4"/>
          <p:cNvSpPr>
            <a:spLocks noGrp="1" noChangeArrowheads="1"/>
          </p:cNvSpPr>
          <p:nvPr>
            <p:ph sz="quarter" idx="2"/>
          </p:nvPr>
        </p:nvSpPr>
        <p:spPr>
          <a:xfrm rot="800507">
            <a:off x="569083" y="4590999"/>
            <a:ext cx="3586162" cy="1219200"/>
          </a:xfrm>
        </p:spPr>
        <p:txBody>
          <a:bodyPr lIns="90488" tIns="44450" rIns="90488" bIns="44450">
            <a:normAutofit fontScale="92500" lnSpcReduction="20000"/>
          </a:bodyPr>
          <a:lstStyle/>
          <a:p>
            <a:pPr eaLnBrk="1" hangingPunct="1"/>
            <a:r>
              <a:rPr lang="en-GB" sz="2100" b="1" dirty="0"/>
              <a:t>Cover letter</a:t>
            </a:r>
          </a:p>
          <a:p>
            <a:pPr lvl="1" eaLnBrk="1" hangingPunct="1"/>
            <a:r>
              <a:rPr lang="en-GB" sz="1900" dirty="0">
                <a:solidFill>
                  <a:srgbClr val="FFFF00"/>
                </a:solidFill>
              </a:rPr>
              <a:t>Aim  / significance</a:t>
            </a:r>
          </a:p>
          <a:p>
            <a:pPr lvl="1" eaLnBrk="1" hangingPunct="1"/>
            <a:r>
              <a:rPr lang="en-GB" sz="1900" dirty="0">
                <a:solidFill>
                  <a:srgbClr val="FFFF00"/>
                </a:solidFill>
              </a:rPr>
              <a:t>Confidential</a:t>
            </a:r>
          </a:p>
          <a:p>
            <a:pPr lvl="1" eaLnBrk="1" hangingPunct="1"/>
            <a:r>
              <a:rPr lang="en-GB" sz="1900" dirty="0">
                <a:solidFill>
                  <a:srgbClr val="FFFF00"/>
                </a:solidFill>
              </a:rPr>
              <a:t>Reply / organisation</a:t>
            </a:r>
          </a:p>
        </p:txBody>
      </p:sp>
      <p:sp>
        <p:nvSpPr>
          <p:cNvPr id="82951" name="Rectangle 5"/>
          <p:cNvSpPr>
            <a:spLocks noGrp="1" noChangeArrowheads="1"/>
          </p:cNvSpPr>
          <p:nvPr>
            <p:ph sz="quarter" idx="3"/>
          </p:nvPr>
        </p:nvSpPr>
        <p:spPr>
          <a:xfrm rot="580366">
            <a:off x="5097463" y="1827213"/>
            <a:ext cx="3586162" cy="1981200"/>
          </a:xfrm>
        </p:spPr>
        <p:txBody>
          <a:bodyPr lIns="90488" tIns="44450" rIns="90488" bIns="44450">
            <a:normAutofit fontScale="92500"/>
          </a:bodyPr>
          <a:lstStyle/>
          <a:p>
            <a:pPr eaLnBrk="1" hangingPunct="1"/>
            <a:r>
              <a:rPr lang="en-GB" sz="2100" b="1" dirty="0"/>
              <a:t>Mailing</a:t>
            </a:r>
          </a:p>
          <a:p>
            <a:pPr lvl="1" eaLnBrk="1" hangingPunct="1"/>
            <a:r>
              <a:rPr lang="en-GB" sz="1900" dirty="0">
                <a:solidFill>
                  <a:srgbClr val="FFFF00"/>
                </a:solidFill>
              </a:rPr>
              <a:t>Typed and addressed (Name)</a:t>
            </a:r>
          </a:p>
          <a:p>
            <a:pPr lvl="1" eaLnBrk="1" hangingPunct="1"/>
            <a:r>
              <a:rPr lang="en-GB" sz="1900" dirty="0">
                <a:solidFill>
                  <a:srgbClr val="FFFF00"/>
                </a:solidFill>
              </a:rPr>
              <a:t>Stamped addressed </a:t>
            </a:r>
            <a:r>
              <a:rPr lang="en-GB" sz="1900" dirty="0" err="1">
                <a:solidFill>
                  <a:srgbClr val="FFFF00"/>
                </a:solidFill>
              </a:rPr>
              <a:t>env</a:t>
            </a:r>
            <a:r>
              <a:rPr lang="en-GB" sz="1900" dirty="0">
                <a:solidFill>
                  <a:srgbClr val="FFFF00"/>
                </a:solidFill>
              </a:rPr>
              <a:t>.</a:t>
            </a:r>
          </a:p>
          <a:p>
            <a:pPr lvl="1" eaLnBrk="1" hangingPunct="1"/>
            <a:r>
              <a:rPr lang="en-GB" sz="1900" dirty="0">
                <a:solidFill>
                  <a:srgbClr val="FFFF00"/>
                </a:solidFill>
              </a:rPr>
              <a:t>Thurs: Home, Mon: Work</a:t>
            </a:r>
          </a:p>
          <a:p>
            <a:pPr lvl="1" eaLnBrk="1" hangingPunct="1"/>
            <a:r>
              <a:rPr lang="en-GB" sz="1900" dirty="0">
                <a:solidFill>
                  <a:srgbClr val="FFFF00"/>
                </a:solidFill>
              </a:rPr>
              <a:t>Seasonality</a:t>
            </a:r>
          </a:p>
        </p:txBody>
      </p:sp>
      <p:sp>
        <p:nvSpPr>
          <p:cNvPr id="82952" name="Rectangle 6"/>
          <p:cNvSpPr>
            <a:spLocks noGrp="1" noChangeArrowheads="1"/>
          </p:cNvSpPr>
          <p:nvPr>
            <p:ph sz="quarter" idx="4"/>
          </p:nvPr>
        </p:nvSpPr>
        <p:spPr>
          <a:xfrm rot="21240049">
            <a:off x="4648200" y="4724400"/>
            <a:ext cx="3810000" cy="1752600"/>
          </a:xfrm>
        </p:spPr>
        <p:txBody>
          <a:bodyPr lIns="90488" tIns="44450" rIns="90488" bIns="44450"/>
          <a:lstStyle/>
          <a:p>
            <a:pPr eaLnBrk="1" hangingPunct="1"/>
            <a:r>
              <a:rPr lang="en-GB" sz="2100" b="1" dirty="0"/>
              <a:t>Follow-up / Incentive</a:t>
            </a:r>
          </a:p>
          <a:p>
            <a:pPr lvl="1" eaLnBrk="1" hangingPunct="1"/>
            <a:r>
              <a:rPr lang="en-GB" sz="1900" dirty="0">
                <a:solidFill>
                  <a:srgbClr val="FFFF00"/>
                </a:solidFill>
              </a:rPr>
              <a:t>Reminders</a:t>
            </a:r>
          </a:p>
          <a:p>
            <a:pPr lvl="1" eaLnBrk="1" hangingPunct="1"/>
            <a:r>
              <a:rPr lang="en-GB" sz="1900" dirty="0">
                <a:solidFill>
                  <a:srgbClr val="FFFF00"/>
                </a:solidFill>
              </a:rPr>
              <a:t>Prize draw </a:t>
            </a:r>
          </a:p>
        </p:txBody>
      </p:sp>
      <p:sp>
        <p:nvSpPr>
          <p:cNvPr id="82946" name="Footer Placeholder 7"/>
          <p:cNvSpPr>
            <a:spLocks noGrp="1"/>
          </p:cNvSpPr>
          <p:nvPr>
            <p:ph type="ftr" sz="quarter" idx="11"/>
          </p:nvPr>
        </p:nvSpPr>
        <p:spPr>
          <a:noFill/>
        </p:spPr>
        <p:txBody>
          <a:bodyPr/>
          <a:lstStyle/>
          <a:p>
            <a:r>
              <a:rPr lang="en-GB" smtClean="0"/>
              <a:t>CH2021 postgraduate</a:t>
            </a:r>
            <a:endParaRPr lang="en-GB"/>
          </a:p>
        </p:txBody>
      </p:sp>
      <p:sp>
        <p:nvSpPr>
          <p:cNvPr id="82947" name="Slide Number Placeholder 8"/>
          <p:cNvSpPr>
            <a:spLocks noGrp="1"/>
          </p:cNvSpPr>
          <p:nvPr>
            <p:ph type="sldNum" sz="quarter" idx="12"/>
          </p:nvPr>
        </p:nvSpPr>
        <p:spPr>
          <a:noFill/>
        </p:spPr>
        <p:txBody>
          <a:bodyPr/>
          <a:lstStyle/>
          <a:p>
            <a:fld id="{64211209-E454-450A-B9AF-1D42423A89A5}" type="slidenum">
              <a:rPr lang="en-GB" smtClean="0"/>
              <a:pPr/>
              <a:t>94</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89535" y="185302"/>
            <a:ext cx="7313612" cy="1143000"/>
          </a:xfrm>
        </p:spPr>
        <p:txBody>
          <a:bodyPr lIns="90488" tIns="44450" rIns="90488" bIns="44450" anchor="ctr"/>
          <a:lstStyle/>
          <a:p>
            <a:pPr eaLnBrk="1" hangingPunct="1"/>
            <a:r>
              <a:rPr lang="en-GB" sz="2800" b="1"/>
              <a:t>Coding and Analysis</a:t>
            </a:r>
          </a:p>
        </p:txBody>
      </p:sp>
      <p:sp>
        <p:nvSpPr>
          <p:cNvPr id="45059" name="Rectangle 3"/>
          <p:cNvSpPr>
            <a:spLocks noGrp="1" noChangeArrowheads="1"/>
          </p:cNvSpPr>
          <p:nvPr>
            <p:ph type="body" sz="half" idx="1"/>
          </p:nvPr>
        </p:nvSpPr>
        <p:spPr>
          <a:xfrm>
            <a:off x="323528" y="1705006"/>
            <a:ext cx="3586162" cy="4114800"/>
          </a:xfrm>
        </p:spPr>
        <p:txBody>
          <a:bodyPr lIns="90488" tIns="44450" rIns="90488" bIns="44450"/>
          <a:lstStyle/>
          <a:p>
            <a:pPr eaLnBrk="1" hangingPunct="1"/>
            <a:r>
              <a:rPr lang="en-GB" sz="2500" b="1"/>
              <a:t>Coding</a:t>
            </a:r>
          </a:p>
          <a:p>
            <a:pPr eaLnBrk="1" hangingPunct="1"/>
            <a:r>
              <a:rPr lang="en-GB" sz="2500" b="1"/>
              <a:t>Identify responses</a:t>
            </a:r>
          </a:p>
          <a:p>
            <a:pPr lvl="1" eaLnBrk="1" hangingPunct="1"/>
            <a:r>
              <a:rPr lang="en-GB" sz="2100">
                <a:solidFill>
                  <a:srgbClr val="FFFF00"/>
                </a:solidFill>
              </a:rPr>
              <a:t>Closed</a:t>
            </a:r>
          </a:p>
          <a:p>
            <a:pPr lvl="1" eaLnBrk="1" hangingPunct="1"/>
            <a:r>
              <a:rPr lang="en-GB" sz="2100">
                <a:solidFill>
                  <a:srgbClr val="FFFF00"/>
                </a:solidFill>
              </a:rPr>
              <a:t>Open</a:t>
            </a:r>
          </a:p>
          <a:p>
            <a:pPr eaLnBrk="1" hangingPunct="1"/>
            <a:r>
              <a:rPr lang="en-GB" sz="2500" b="1"/>
              <a:t>Analysis</a:t>
            </a:r>
          </a:p>
          <a:p>
            <a:pPr eaLnBrk="1" hangingPunct="1">
              <a:buFont typeface="Wingdings" pitchFamily="2" charset="2"/>
              <a:buNone/>
            </a:pPr>
            <a:endParaRPr lang="en-GB" sz="2500" b="1"/>
          </a:p>
          <a:p>
            <a:pPr eaLnBrk="1" hangingPunct="1"/>
            <a:r>
              <a:rPr lang="en-GB" sz="2500" b="1"/>
              <a:t>Conclusion</a:t>
            </a:r>
          </a:p>
        </p:txBody>
      </p:sp>
      <p:sp>
        <p:nvSpPr>
          <p:cNvPr id="4099" name="Footer Placeholder 5"/>
          <p:cNvSpPr>
            <a:spLocks noGrp="1"/>
          </p:cNvSpPr>
          <p:nvPr>
            <p:ph type="ftr" sz="quarter" idx="11"/>
          </p:nvPr>
        </p:nvSpPr>
        <p:spPr>
          <a:noFill/>
        </p:spPr>
        <p:txBody>
          <a:bodyPr/>
          <a:lstStyle/>
          <a:p>
            <a:r>
              <a:rPr lang="en-GB" smtClean="0"/>
              <a:t>CH2021 postgraduate</a:t>
            </a:r>
            <a:endParaRPr lang="en-GB"/>
          </a:p>
        </p:txBody>
      </p:sp>
      <p:sp>
        <p:nvSpPr>
          <p:cNvPr id="4100" name="Slide Number Placeholder 6"/>
          <p:cNvSpPr>
            <a:spLocks noGrp="1"/>
          </p:cNvSpPr>
          <p:nvPr>
            <p:ph type="sldNum" sz="quarter" idx="12"/>
          </p:nvPr>
        </p:nvSpPr>
        <p:spPr>
          <a:noFill/>
        </p:spPr>
        <p:txBody>
          <a:bodyPr/>
          <a:lstStyle/>
          <a:p>
            <a:fld id="{7CFE3BED-9B91-49F6-BB84-661E47CF50DF}" type="slidenum">
              <a:rPr lang="en-GB" smtClean="0"/>
              <a:pPr/>
              <a:t>95</a:t>
            </a:fld>
            <a:endParaRPr lang="en-GB"/>
          </a:p>
        </p:txBody>
      </p:sp>
      <p:pic>
        <p:nvPicPr>
          <p:cNvPr id="4" name="Picture 3"/>
          <p:cNvPicPr>
            <a:picLocks noChangeAspect="1"/>
          </p:cNvPicPr>
          <p:nvPr/>
        </p:nvPicPr>
        <p:blipFill>
          <a:blip r:embed="rId3"/>
          <a:stretch>
            <a:fillRect/>
          </a:stretch>
        </p:blipFill>
        <p:spPr>
          <a:xfrm>
            <a:off x="4470791" y="3128301"/>
            <a:ext cx="4227916" cy="3415970"/>
          </a:xfrm>
          <a:prstGeom prst="rect">
            <a:avLst/>
          </a:prstGeom>
        </p:spPr>
      </p:pic>
      <p:pic>
        <p:nvPicPr>
          <p:cNvPr id="5" name="Picture 4"/>
          <p:cNvPicPr>
            <a:picLocks noChangeAspect="1"/>
          </p:cNvPicPr>
          <p:nvPr/>
        </p:nvPicPr>
        <p:blipFill>
          <a:blip r:embed="rId4"/>
          <a:stretch>
            <a:fillRect/>
          </a:stretch>
        </p:blipFill>
        <p:spPr>
          <a:xfrm>
            <a:off x="5131198" y="756802"/>
            <a:ext cx="2907102" cy="193685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gtEl>
                                        <p:attrNameLst>
                                          <p:attrName>style.visibility</p:attrName>
                                        </p:attrNameLst>
                                      </p:cBhvr>
                                      <p:to>
                                        <p:strVal val="visible"/>
                                      </p:to>
                                    </p:set>
                                    <p:animEffect transition="in" filter="fade">
                                      <p:cBhvr>
                                        <p:cTn id="10" dur="20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ctrTitle"/>
          </p:nvPr>
        </p:nvSpPr>
        <p:spPr>
          <a:xfrm>
            <a:off x="838200" y="838200"/>
            <a:ext cx="7772400" cy="1143000"/>
          </a:xfrm>
        </p:spPr>
        <p:txBody>
          <a:bodyPr lIns="90488" tIns="44450" rIns="90488" bIns="44450" anchor="ctr"/>
          <a:lstStyle/>
          <a:p>
            <a:pPr eaLnBrk="1" hangingPunct="1"/>
            <a:r>
              <a:rPr lang="en-GB" sz="3200" b="1"/>
              <a:t>Interview Design</a:t>
            </a:r>
            <a:br>
              <a:rPr lang="en-GB" sz="3200" b="1"/>
            </a:br>
            <a:endParaRPr lang="en-GB" sz="3200" b="1"/>
          </a:p>
        </p:txBody>
      </p:sp>
      <p:sp>
        <p:nvSpPr>
          <p:cNvPr id="46083" name="Rectangle 3"/>
          <p:cNvSpPr>
            <a:spLocks noGrp="1" noChangeArrowheads="1"/>
          </p:cNvSpPr>
          <p:nvPr>
            <p:ph type="subTitle" idx="1"/>
          </p:nvPr>
        </p:nvSpPr>
        <p:spPr>
          <a:xfrm>
            <a:off x="751384" y="3779967"/>
            <a:ext cx="7402016" cy="2448470"/>
          </a:xfrm>
        </p:spPr>
        <p:txBody>
          <a:bodyPr lIns="90488" tIns="44450" rIns="90488" bIns="44450">
            <a:normAutofit lnSpcReduction="10000"/>
          </a:bodyPr>
          <a:lstStyle/>
          <a:p>
            <a:pPr algn="l" eaLnBrk="1" hangingPunct="1"/>
            <a:r>
              <a:rPr lang="en-GB" sz="2500">
                <a:solidFill>
                  <a:srgbClr val="FFFF00"/>
                </a:solidFill>
              </a:rPr>
              <a:t>“Interviews are encounters between a researcher and a respondent in which the latter is asked a series of </a:t>
            </a:r>
            <a:r>
              <a:rPr lang="en-GB" sz="2500" err="1">
                <a:solidFill>
                  <a:srgbClr val="FFFF00"/>
                </a:solidFill>
              </a:rPr>
              <a:t>q’s</a:t>
            </a:r>
            <a:r>
              <a:rPr lang="en-GB" sz="2500">
                <a:solidFill>
                  <a:srgbClr val="FFFF00"/>
                </a:solidFill>
              </a:rPr>
              <a:t> relevant to the subject of the research.   The respondent’s answers constitute the raw data analysed at a later point in time by the researcher.” </a:t>
            </a:r>
          </a:p>
          <a:p>
            <a:pPr eaLnBrk="1" hangingPunct="1"/>
            <a:r>
              <a:rPr lang="en-GB" sz="2500"/>
              <a:t>(</a:t>
            </a:r>
            <a:r>
              <a:rPr lang="en-GB" sz="2500" err="1"/>
              <a:t>Ackroyd</a:t>
            </a:r>
            <a:r>
              <a:rPr lang="en-GB" sz="2500"/>
              <a:t> &amp; Hughes, 2015: 66)</a:t>
            </a:r>
          </a:p>
        </p:txBody>
      </p:sp>
      <p:sp>
        <p:nvSpPr>
          <p:cNvPr id="83970" name="Rectangle 9"/>
          <p:cNvSpPr>
            <a:spLocks noGrp="1" noChangeArrowheads="1"/>
          </p:cNvSpPr>
          <p:nvPr>
            <p:ph type="ftr" sz="quarter" idx="11"/>
          </p:nvPr>
        </p:nvSpPr>
        <p:spPr>
          <a:noFill/>
        </p:spPr>
        <p:txBody>
          <a:bodyPr/>
          <a:lstStyle/>
          <a:p>
            <a:r>
              <a:rPr lang="en-GB" smtClean="0"/>
              <a:t>CH2021 postgraduate</a:t>
            </a:r>
            <a:endParaRPr lang="en-GB"/>
          </a:p>
        </p:txBody>
      </p:sp>
      <p:sp>
        <p:nvSpPr>
          <p:cNvPr id="83971" name="Rectangle 10"/>
          <p:cNvSpPr>
            <a:spLocks noGrp="1" noChangeArrowheads="1"/>
          </p:cNvSpPr>
          <p:nvPr>
            <p:ph type="sldNum" sz="quarter" idx="12"/>
          </p:nvPr>
        </p:nvSpPr>
        <p:spPr>
          <a:noFill/>
        </p:spPr>
        <p:txBody>
          <a:bodyPr/>
          <a:lstStyle/>
          <a:p>
            <a:fld id="{B3CF42AF-020D-4DC8-9CF7-1C39D73BC3D5}" type="slidenum">
              <a:rPr lang="en-GB" smtClean="0"/>
              <a:pPr/>
              <a:t>96</a:t>
            </a:fld>
            <a:endParaRPr lang="en-GB"/>
          </a:p>
        </p:txBody>
      </p:sp>
      <p:pic>
        <p:nvPicPr>
          <p:cNvPr id="3" name="Picture 2"/>
          <p:cNvPicPr>
            <a:picLocks noChangeAspect="1"/>
          </p:cNvPicPr>
          <p:nvPr/>
        </p:nvPicPr>
        <p:blipFill>
          <a:blip r:embed="rId3"/>
          <a:stretch>
            <a:fillRect/>
          </a:stretch>
        </p:blipFill>
        <p:spPr>
          <a:xfrm>
            <a:off x="273170" y="187715"/>
            <a:ext cx="4451230" cy="296893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lIns="90488" tIns="44450" rIns="90488" bIns="44450" anchor="ctr"/>
          <a:lstStyle/>
          <a:p>
            <a:pPr eaLnBrk="1" hangingPunct="1"/>
            <a:r>
              <a:rPr lang="en-GB" sz="2800" b="1"/>
              <a:t>Types of Interview</a:t>
            </a:r>
          </a:p>
        </p:txBody>
      </p:sp>
      <p:sp>
        <p:nvSpPr>
          <p:cNvPr id="47107" name="Rectangle 3"/>
          <p:cNvSpPr>
            <a:spLocks noGrp="1" noChangeArrowheads="1"/>
          </p:cNvSpPr>
          <p:nvPr>
            <p:ph sz="half" idx="1"/>
          </p:nvPr>
        </p:nvSpPr>
        <p:spPr>
          <a:xfrm>
            <a:off x="179512" y="1855326"/>
            <a:ext cx="3586162" cy="4114800"/>
          </a:xfrm>
        </p:spPr>
        <p:txBody>
          <a:bodyPr lIns="90488" tIns="44450" rIns="90488" bIns="44450">
            <a:normAutofit lnSpcReduction="10000"/>
          </a:bodyPr>
          <a:lstStyle/>
          <a:p>
            <a:pPr eaLnBrk="1" hangingPunct="1"/>
            <a:r>
              <a:rPr lang="en-GB" sz="2500" b="1"/>
              <a:t>Structured</a:t>
            </a:r>
          </a:p>
          <a:p>
            <a:pPr lvl="1" eaLnBrk="1" hangingPunct="1"/>
            <a:r>
              <a:rPr lang="en-GB" sz="2100">
                <a:solidFill>
                  <a:srgbClr val="FFFF00"/>
                </a:solidFill>
              </a:rPr>
              <a:t>comparability</a:t>
            </a:r>
          </a:p>
          <a:p>
            <a:pPr lvl="1" eaLnBrk="1" hangingPunct="1"/>
            <a:r>
              <a:rPr lang="en-GB" sz="2100">
                <a:solidFill>
                  <a:srgbClr val="FFFF00"/>
                </a:solidFill>
              </a:rPr>
              <a:t>representative</a:t>
            </a:r>
          </a:p>
          <a:p>
            <a:pPr lvl="1" eaLnBrk="1" hangingPunct="1"/>
            <a:r>
              <a:rPr lang="en-GB" sz="2100">
                <a:solidFill>
                  <a:srgbClr val="FFFF00"/>
                </a:solidFill>
              </a:rPr>
              <a:t>non-directive q’s</a:t>
            </a:r>
          </a:p>
          <a:p>
            <a:pPr lvl="1" eaLnBrk="1" hangingPunct="1"/>
            <a:r>
              <a:rPr lang="en-GB" sz="2100">
                <a:solidFill>
                  <a:srgbClr val="FFFF00"/>
                </a:solidFill>
              </a:rPr>
              <a:t>need to be from similar culture</a:t>
            </a:r>
          </a:p>
          <a:p>
            <a:pPr lvl="1" eaLnBrk="1" hangingPunct="1"/>
            <a:r>
              <a:rPr lang="en-GB" sz="2100">
                <a:solidFill>
                  <a:srgbClr val="FFFF00"/>
                </a:solidFill>
              </a:rPr>
              <a:t>pilot /preparation</a:t>
            </a:r>
          </a:p>
          <a:p>
            <a:pPr lvl="1" eaLnBrk="1" hangingPunct="1"/>
            <a:r>
              <a:rPr lang="en-GB" sz="2100">
                <a:solidFill>
                  <a:srgbClr val="FFFF00"/>
                </a:solidFill>
              </a:rPr>
              <a:t>appearance / approach</a:t>
            </a:r>
          </a:p>
          <a:p>
            <a:pPr lvl="1" eaLnBrk="1" hangingPunct="1"/>
            <a:r>
              <a:rPr lang="en-GB" sz="2100">
                <a:solidFill>
                  <a:srgbClr val="FFFF00"/>
                </a:solidFill>
              </a:rPr>
              <a:t>q’s &amp; answer recording</a:t>
            </a:r>
          </a:p>
        </p:txBody>
      </p:sp>
      <p:sp>
        <p:nvSpPr>
          <p:cNvPr id="5123" name="Footer Placeholder 5"/>
          <p:cNvSpPr>
            <a:spLocks noGrp="1"/>
          </p:cNvSpPr>
          <p:nvPr>
            <p:ph type="ftr" sz="quarter" idx="11"/>
          </p:nvPr>
        </p:nvSpPr>
        <p:spPr>
          <a:noFill/>
        </p:spPr>
        <p:txBody>
          <a:bodyPr/>
          <a:lstStyle/>
          <a:p>
            <a:r>
              <a:rPr lang="en-GB" smtClean="0"/>
              <a:t>CH2021 postgraduate</a:t>
            </a:r>
            <a:endParaRPr lang="en-GB"/>
          </a:p>
        </p:txBody>
      </p:sp>
      <p:sp>
        <p:nvSpPr>
          <p:cNvPr id="5124" name="Slide Number Placeholder 6"/>
          <p:cNvSpPr>
            <a:spLocks noGrp="1"/>
          </p:cNvSpPr>
          <p:nvPr>
            <p:ph type="sldNum" sz="quarter" idx="12"/>
          </p:nvPr>
        </p:nvSpPr>
        <p:spPr>
          <a:noFill/>
        </p:spPr>
        <p:txBody>
          <a:bodyPr/>
          <a:lstStyle/>
          <a:p>
            <a:fld id="{81F56EB0-27A1-4622-90A6-EFE16490A376}" type="slidenum">
              <a:rPr lang="en-GB" smtClean="0"/>
              <a:pPr/>
              <a:t>97</a:t>
            </a:fld>
            <a:endParaRPr lang="en-GB"/>
          </a:p>
        </p:txBody>
      </p:sp>
      <p:pic>
        <p:nvPicPr>
          <p:cNvPr id="2" name="Picture 1"/>
          <p:cNvPicPr>
            <a:picLocks noChangeAspect="1"/>
          </p:cNvPicPr>
          <p:nvPr/>
        </p:nvPicPr>
        <p:blipFill>
          <a:blip r:embed="rId3"/>
          <a:stretch>
            <a:fillRect/>
          </a:stretch>
        </p:blipFill>
        <p:spPr>
          <a:xfrm>
            <a:off x="3293052" y="1769412"/>
            <a:ext cx="5527420" cy="367968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gtEl>
                                        <p:attrNameLst>
                                          <p:attrName>style.visibility</p:attrName>
                                        </p:attrNameLst>
                                      </p:cBhvr>
                                      <p:to>
                                        <p:strVal val="visible"/>
                                      </p:to>
                                    </p:set>
                                    <p:animEffect transition="in" filter="fade">
                                      <p:cBhvr>
                                        <p:cTn id="10" dur="200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p:bld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370013" y="301625"/>
            <a:ext cx="7313612" cy="685800"/>
          </a:xfrm>
        </p:spPr>
        <p:txBody>
          <a:bodyPr lIns="90488" tIns="44450" rIns="90488" bIns="44450" anchor="ctr"/>
          <a:lstStyle/>
          <a:p>
            <a:pPr eaLnBrk="1" hangingPunct="1"/>
            <a:r>
              <a:rPr lang="en-GB" sz="2800" b="1"/>
              <a:t>Types cont’d</a:t>
            </a:r>
          </a:p>
        </p:txBody>
      </p:sp>
      <p:sp>
        <p:nvSpPr>
          <p:cNvPr id="48131" name="Rectangle 3"/>
          <p:cNvSpPr>
            <a:spLocks noGrp="1" noChangeArrowheads="1"/>
          </p:cNvSpPr>
          <p:nvPr>
            <p:ph type="body" sz="half" idx="1"/>
          </p:nvPr>
        </p:nvSpPr>
        <p:spPr>
          <a:xfrm>
            <a:off x="685800" y="1447800"/>
            <a:ext cx="4495800" cy="4648200"/>
          </a:xfrm>
        </p:spPr>
        <p:txBody>
          <a:bodyPr lIns="90488" tIns="44450" rIns="90488" bIns="44450"/>
          <a:lstStyle/>
          <a:p>
            <a:pPr eaLnBrk="1" hangingPunct="1">
              <a:lnSpc>
                <a:spcPct val="90000"/>
              </a:lnSpc>
            </a:pPr>
            <a:r>
              <a:rPr lang="en-GB" sz="2500" b="1"/>
              <a:t>Semi-structured</a:t>
            </a:r>
          </a:p>
          <a:p>
            <a:pPr lvl="1" eaLnBrk="1" hangingPunct="1">
              <a:lnSpc>
                <a:spcPct val="90000"/>
              </a:lnSpc>
            </a:pPr>
            <a:r>
              <a:rPr lang="en-GB" sz="2100">
                <a:solidFill>
                  <a:srgbClr val="FFFF00"/>
                </a:solidFill>
              </a:rPr>
              <a:t>specific q’s</a:t>
            </a:r>
          </a:p>
          <a:p>
            <a:pPr lvl="1" eaLnBrk="1" hangingPunct="1">
              <a:lnSpc>
                <a:spcPct val="90000"/>
              </a:lnSpc>
            </a:pPr>
            <a:r>
              <a:rPr lang="en-GB" sz="2100">
                <a:solidFill>
                  <a:srgbClr val="FFFF00"/>
                </a:solidFill>
              </a:rPr>
              <a:t>elaboration/clarification</a:t>
            </a:r>
          </a:p>
          <a:p>
            <a:pPr lvl="1" eaLnBrk="1" hangingPunct="1">
              <a:lnSpc>
                <a:spcPct val="90000"/>
              </a:lnSpc>
            </a:pPr>
            <a:r>
              <a:rPr lang="en-GB" sz="2100">
                <a:solidFill>
                  <a:srgbClr val="FFFF00"/>
                </a:solidFill>
              </a:rPr>
              <a:t>answer ‘own terms’</a:t>
            </a:r>
          </a:p>
          <a:p>
            <a:pPr lvl="1" eaLnBrk="1" hangingPunct="1">
              <a:lnSpc>
                <a:spcPct val="90000"/>
              </a:lnSpc>
            </a:pPr>
            <a:r>
              <a:rPr lang="en-GB" sz="2100">
                <a:solidFill>
                  <a:srgbClr val="FFFF00"/>
                </a:solidFill>
              </a:rPr>
              <a:t>check interviewers influence</a:t>
            </a:r>
          </a:p>
          <a:p>
            <a:pPr eaLnBrk="1" hangingPunct="1">
              <a:lnSpc>
                <a:spcPct val="90000"/>
              </a:lnSpc>
            </a:pPr>
            <a:r>
              <a:rPr lang="en-GB" sz="2500" b="1"/>
              <a:t>Focused or informal</a:t>
            </a:r>
          </a:p>
          <a:p>
            <a:pPr lvl="1" eaLnBrk="1" hangingPunct="1">
              <a:lnSpc>
                <a:spcPct val="90000"/>
              </a:lnSpc>
            </a:pPr>
            <a:r>
              <a:rPr lang="en-GB" sz="2100">
                <a:solidFill>
                  <a:srgbClr val="FFFF00"/>
                </a:solidFill>
              </a:rPr>
              <a:t>open ended</a:t>
            </a:r>
          </a:p>
          <a:p>
            <a:pPr lvl="1" eaLnBrk="1" hangingPunct="1">
              <a:lnSpc>
                <a:spcPct val="90000"/>
              </a:lnSpc>
            </a:pPr>
            <a:r>
              <a:rPr lang="en-GB" sz="2100">
                <a:solidFill>
                  <a:srgbClr val="FFFF00"/>
                </a:solidFill>
              </a:rPr>
              <a:t>challenge researchers pre conceptions</a:t>
            </a:r>
          </a:p>
          <a:p>
            <a:pPr lvl="1" eaLnBrk="1" hangingPunct="1">
              <a:lnSpc>
                <a:spcPct val="90000"/>
              </a:lnSpc>
            </a:pPr>
            <a:r>
              <a:rPr lang="en-GB" sz="2100">
                <a:solidFill>
                  <a:srgbClr val="FFFF00"/>
                </a:solidFill>
              </a:rPr>
              <a:t>‘own frames of reference’</a:t>
            </a:r>
          </a:p>
          <a:p>
            <a:pPr lvl="1" eaLnBrk="1" hangingPunct="1">
              <a:lnSpc>
                <a:spcPct val="90000"/>
              </a:lnSpc>
            </a:pPr>
            <a:r>
              <a:rPr lang="en-GB" sz="2100">
                <a:solidFill>
                  <a:srgbClr val="FFFF00"/>
                </a:solidFill>
              </a:rPr>
              <a:t>flexibility &amp; ‘meaning’</a:t>
            </a:r>
          </a:p>
        </p:txBody>
      </p:sp>
      <p:sp>
        <p:nvSpPr>
          <p:cNvPr id="6147" name="Footer Placeholder 5"/>
          <p:cNvSpPr>
            <a:spLocks noGrp="1"/>
          </p:cNvSpPr>
          <p:nvPr>
            <p:ph type="ftr" sz="quarter" idx="11"/>
          </p:nvPr>
        </p:nvSpPr>
        <p:spPr>
          <a:noFill/>
        </p:spPr>
        <p:txBody>
          <a:bodyPr/>
          <a:lstStyle/>
          <a:p>
            <a:r>
              <a:rPr lang="en-GB" smtClean="0"/>
              <a:t>CH2021 postgraduate</a:t>
            </a:r>
            <a:endParaRPr lang="en-GB"/>
          </a:p>
        </p:txBody>
      </p:sp>
      <p:sp>
        <p:nvSpPr>
          <p:cNvPr id="6148" name="Slide Number Placeholder 6"/>
          <p:cNvSpPr>
            <a:spLocks noGrp="1"/>
          </p:cNvSpPr>
          <p:nvPr>
            <p:ph type="sldNum" sz="quarter" idx="12"/>
          </p:nvPr>
        </p:nvSpPr>
        <p:spPr>
          <a:noFill/>
        </p:spPr>
        <p:txBody>
          <a:bodyPr/>
          <a:lstStyle/>
          <a:p>
            <a:fld id="{40EF5A9A-B15C-436C-9E78-07AA4EA45449}" type="slidenum">
              <a:rPr lang="en-GB" smtClean="0"/>
              <a:pPr/>
              <a:t>98</a:t>
            </a:fld>
            <a:endParaRPr lang="en-GB"/>
          </a:p>
        </p:txBody>
      </p:sp>
      <p:pic>
        <p:nvPicPr>
          <p:cNvPr id="4" name="Picture 3"/>
          <p:cNvPicPr>
            <a:picLocks noChangeAspect="1"/>
          </p:cNvPicPr>
          <p:nvPr/>
        </p:nvPicPr>
        <p:blipFill>
          <a:blip r:embed="rId3"/>
          <a:stretch>
            <a:fillRect/>
          </a:stretch>
        </p:blipFill>
        <p:spPr>
          <a:xfrm>
            <a:off x="5124366" y="2307207"/>
            <a:ext cx="3559259" cy="222453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gtEl>
                                        <p:attrNameLst>
                                          <p:attrName>style.visibility</p:attrName>
                                        </p:attrNameLst>
                                      </p:cBhvr>
                                      <p:to>
                                        <p:strVal val="visible"/>
                                      </p:to>
                                    </p:set>
                                    <p:animEffect transition="in" filter="fade">
                                      <p:cBhvr>
                                        <p:cTn id="10" dur="2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lIns="90488" tIns="44450" rIns="90488" bIns="44450" anchor="ctr"/>
          <a:lstStyle/>
          <a:p>
            <a:pPr eaLnBrk="1" hangingPunct="1"/>
            <a:r>
              <a:rPr lang="en-GB" sz="2800" b="1"/>
              <a:t>Types cont’d</a:t>
            </a:r>
          </a:p>
        </p:txBody>
      </p:sp>
      <p:sp>
        <p:nvSpPr>
          <p:cNvPr id="49155" name="Rectangle 3"/>
          <p:cNvSpPr>
            <a:spLocks noGrp="1" noChangeArrowheads="1"/>
          </p:cNvSpPr>
          <p:nvPr>
            <p:ph type="body" sz="half" idx="1"/>
          </p:nvPr>
        </p:nvSpPr>
        <p:spPr>
          <a:xfrm>
            <a:off x="179512" y="1827213"/>
            <a:ext cx="3586162" cy="4114800"/>
          </a:xfrm>
        </p:spPr>
        <p:txBody>
          <a:bodyPr lIns="90488" tIns="44450" rIns="90488" bIns="44450"/>
          <a:lstStyle/>
          <a:p>
            <a:pPr eaLnBrk="1" hangingPunct="1"/>
            <a:r>
              <a:rPr lang="en-GB" sz="2500" b="1"/>
              <a:t>Group </a:t>
            </a:r>
          </a:p>
          <a:p>
            <a:pPr lvl="1" eaLnBrk="1" hangingPunct="1"/>
            <a:r>
              <a:rPr lang="en-GB" sz="2100">
                <a:solidFill>
                  <a:srgbClr val="FFFF00"/>
                </a:solidFill>
              </a:rPr>
              <a:t>norms and dynamics</a:t>
            </a:r>
          </a:p>
          <a:p>
            <a:pPr lvl="1" eaLnBrk="1" hangingPunct="1"/>
            <a:r>
              <a:rPr lang="en-GB" sz="2100">
                <a:solidFill>
                  <a:srgbClr val="FFFF00"/>
                </a:solidFill>
              </a:rPr>
              <a:t>chair / organiser</a:t>
            </a:r>
          </a:p>
          <a:p>
            <a:pPr lvl="1" eaLnBrk="1" hangingPunct="1"/>
            <a:r>
              <a:rPr lang="en-GB" sz="2100">
                <a:solidFill>
                  <a:srgbClr val="FFFF00"/>
                </a:solidFill>
              </a:rPr>
              <a:t>balance</a:t>
            </a:r>
          </a:p>
          <a:p>
            <a:pPr lvl="1" eaLnBrk="1" hangingPunct="1"/>
            <a:r>
              <a:rPr lang="en-GB" sz="2100">
                <a:solidFill>
                  <a:srgbClr val="FFFF00"/>
                </a:solidFill>
              </a:rPr>
              <a:t>&gt; &amp; &lt; expression of feelings</a:t>
            </a:r>
          </a:p>
          <a:p>
            <a:pPr lvl="1" eaLnBrk="1" hangingPunct="1"/>
            <a:r>
              <a:rPr lang="en-GB" sz="2100">
                <a:solidFill>
                  <a:srgbClr val="FFFF00"/>
                </a:solidFill>
              </a:rPr>
              <a:t>modified responses</a:t>
            </a:r>
          </a:p>
          <a:p>
            <a:pPr eaLnBrk="1" hangingPunct="1"/>
            <a:r>
              <a:rPr lang="en-GB" sz="2500" b="1"/>
              <a:t>Telephone</a:t>
            </a:r>
          </a:p>
          <a:p>
            <a:pPr eaLnBrk="1" hangingPunct="1"/>
            <a:r>
              <a:rPr lang="en-GB" sz="2500" b="1"/>
              <a:t>Ethnographic</a:t>
            </a:r>
          </a:p>
        </p:txBody>
      </p:sp>
      <p:sp>
        <p:nvSpPr>
          <p:cNvPr id="7171" name="Footer Placeholder 5"/>
          <p:cNvSpPr>
            <a:spLocks noGrp="1"/>
          </p:cNvSpPr>
          <p:nvPr>
            <p:ph type="ftr" sz="quarter" idx="11"/>
          </p:nvPr>
        </p:nvSpPr>
        <p:spPr>
          <a:noFill/>
        </p:spPr>
        <p:txBody>
          <a:bodyPr/>
          <a:lstStyle/>
          <a:p>
            <a:r>
              <a:rPr lang="en-GB" smtClean="0"/>
              <a:t>CH2021 postgraduate</a:t>
            </a:r>
            <a:endParaRPr lang="en-GB"/>
          </a:p>
        </p:txBody>
      </p:sp>
      <p:sp>
        <p:nvSpPr>
          <p:cNvPr id="7172" name="Slide Number Placeholder 6"/>
          <p:cNvSpPr>
            <a:spLocks noGrp="1"/>
          </p:cNvSpPr>
          <p:nvPr>
            <p:ph type="sldNum" sz="quarter" idx="12"/>
          </p:nvPr>
        </p:nvSpPr>
        <p:spPr>
          <a:noFill/>
        </p:spPr>
        <p:txBody>
          <a:bodyPr/>
          <a:lstStyle/>
          <a:p>
            <a:fld id="{964AC43C-4B8D-4DC5-A1B1-254BFC08ADD3}" type="slidenum">
              <a:rPr lang="en-GB" smtClean="0"/>
              <a:pPr/>
              <a:t>99</a:t>
            </a:fld>
            <a:endParaRPr lang="en-GB"/>
          </a:p>
        </p:txBody>
      </p:sp>
      <p:pic>
        <p:nvPicPr>
          <p:cNvPr id="3" name="Online Image Placeholder 2"/>
          <p:cNvPicPr>
            <a:picLocks noGrp="1" noChangeAspect="1"/>
          </p:cNvPicPr>
          <p:nvPr>
            <p:ph type="clipArt" sz="half" idx="2"/>
          </p:nvPr>
        </p:nvPicPr>
        <p:blipFill>
          <a:blip r:embed="rId3"/>
          <a:stretch>
            <a:fillRect/>
          </a:stretch>
        </p:blipFill>
        <p:spPr>
          <a:xfrm>
            <a:off x="4099491" y="1988840"/>
            <a:ext cx="4815909" cy="311268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gtEl>
                                        <p:attrNameLst>
                                          <p:attrName>style.visibility</p:attrName>
                                        </p:attrNameLst>
                                      </p:cBhvr>
                                      <p:to>
                                        <p:strVal val="visible"/>
                                      </p:to>
                                    </p:set>
                                    <p:animEffect transition="in" filter="fade">
                                      <p:cBhvr>
                                        <p:cTn id="10" dur="200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0" y="280163"/>
            <a:ext cx="7467600" cy="1143000"/>
          </a:xfrm>
        </p:spPr>
        <p:txBody>
          <a:bodyPr lIns="90488" tIns="44450" rIns="90488" bIns="44450" anchor="ctr"/>
          <a:lstStyle/>
          <a:p>
            <a:pPr eaLnBrk="1" hangingPunct="1"/>
            <a:r>
              <a:rPr lang="en-GB" sz="2800" b="1"/>
              <a:t>Advantages &amp; </a:t>
            </a:r>
            <a:br>
              <a:rPr lang="en-GB" sz="2800" b="1"/>
            </a:br>
            <a:r>
              <a:rPr lang="en-GB" sz="2800" b="1"/>
              <a:t>Disadvantages </a:t>
            </a:r>
          </a:p>
        </p:txBody>
      </p:sp>
      <p:sp>
        <p:nvSpPr>
          <p:cNvPr id="50179" name="Rectangle 3"/>
          <p:cNvSpPr>
            <a:spLocks noGrp="1" noChangeArrowheads="1"/>
          </p:cNvSpPr>
          <p:nvPr>
            <p:ph idx="1"/>
          </p:nvPr>
        </p:nvSpPr>
        <p:spPr>
          <a:xfrm>
            <a:off x="139759" y="2373296"/>
            <a:ext cx="8077200" cy="4114800"/>
          </a:xfrm>
        </p:spPr>
        <p:txBody>
          <a:bodyPr lIns="90488" tIns="44450" rIns="90488" bIns="44450">
            <a:normAutofit lnSpcReduction="10000"/>
          </a:bodyPr>
          <a:lstStyle/>
          <a:p>
            <a:pPr eaLnBrk="1" hangingPunct="1"/>
            <a:r>
              <a:rPr lang="en-GB">
                <a:solidFill>
                  <a:srgbClr val="FFFF00"/>
                </a:solidFill>
              </a:rPr>
              <a:t>Flexible and adaptable</a:t>
            </a:r>
          </a:p>
          <a:p>
            <a:pPr eaLnBrk="1" hangingPunct="1"/>
            <a:r>
              <a:rPr lang="en-GB">
                <a:solidFill>
                  <a:srgbClr val="FFFF00"/>
                </a:solidFill>
              </a:rPr>
              <a:t>Reliability</a:t>
            </a:r>
          </a:p>
          <a:p>
            <a:pPr eaLnBrk="1" hangingPunct="1"/>
            <a:r>
              <a:rPr lang="en-GB">
                <a:solidFill>
                  <a:srgbClr val="FFFF00"/>
                </a:solidFill>
              </a:rPr>
              <a:t>Professionalism</a:t>
            </a:r>
          </a:p>
          <a:p>
            <a:pPr eaLnBrk="1" hangingPunct="1"/>
            <a:r>
              <a:rPr lang="en-GB">
                <a:solidFill>
                  <a:srgbClr val="FFFF00"/>
                </a:solidFill>
              </a:rPr>
              <a:t>Help understand complex social interactions</a:t>
            </a:r>
          </a:p>
          <a:p>
            <a:pPr eaLnBrk="1" hangingPunct="1"/>
            <a:r>
              <a:rPr lang="en-GB">
                <a:solidFill>
                  <a:srgbClr val="FFFF00"/>
                </a:solidFill>
              </a:rPr>
              <a:t>Time / permission / arrangements / travel etc..</a:t>
            </a:r>
          </a:p>
          <a:p>
            <a:pPr eaLnBrk="1" hangingPunct="1"/>
            <a:r>
              <a:rPr lang="en-GB">
                <a:solidFill>
                  <a:srgbClr val="FFFF00"/>
                </a:solidFill>
              </a:rPr>
              <a:t>Practicalities of obtaining interviewees</a:t>
            </a:r>
          </a:p>
          <a:p>
            <a:pPr eaLnBrk="1" hangingPunct="1"/>
            <a:r>
              <a:rPr lang="en-GB">
                <a:solidFill>
                  <a:srgbClr val="FFFF00"/>
                </a:solidFill>
              </a:rPr>
              <a:t>Acceptance in the ‘community’</a:t>
            </a:r>
          </a:p>
        </p:txBody>
      </p:sp>
      <p:sp>
        <p:nvSpPr>
          <p:cNvPr id="84994" name="Footer Placeholder 4"/>
          <p:cNvSpPr>
            <a:spLocks noGrp="1"/>
          </p:cNvSpPr>
          <p:nvPr>
            <p:ph type="ftr" sz="quarter" idx="11"/>
          </p:nvPr>
        </p:nvSpPr>
        <p:spPr>
          <a:noFill/>
        </p:spPr>
        <p:txBody>
          <a:bodyPr/>
          <a:lstStyle/>
          <a:p>
            <a:r>
              <a:rPr lang="en-GB" smtClean="0"/>
              <a:t>CH2021 postgraduate</a:t>
            </a:r>
            <a:endParaRPr lang="en-GB"/>
          </a:p>
        </p:txBody>
      </p:sp>
      <p:sp>
        <p:nvSpPr>
          <p:cNvPr id="84995" name="Slide Number Placeholder 5"/>
          <p:cNvSpPr>
            <a:spLocks noGrp="1"/>
          </p:cNvSpPr>
          <p:nvPr>
            <p:ph type="sldNum" sz="quarter" idx="12"/>
          </p:nvPr>
        </p:nvSpPr>
        <p:spPr>
          <a:noFill/>
        </p:spPr>
        <p:txBody>
          <a:bodyPr/>
          <a:lstStyle/>
          <a:p>
            <a:fld id="{08E62F6F-B8A3-4402-B4F5-A327546BF60B}" type="slidenum">
              <a:rPr lang="en-GB" smtClean="0"/>
              <a:pPr/>
              <a:t>100</a:t>
            </a:fld>
            <a:endParaRPr lang="en-GB"/>
          </a:p>
        </p:txBody>
      </p:sp>
      <p:pic>
        <p:nvPicPr>
          <p:cNvPr id="2" name="Picture 1"/>
          <p:cNvPicPr>
            <a:picLocks noChangeAspect="1"/>
          </p:cNvPicPr>
          <p:nvPr/>
        </p:nvPicPr>
        <p:blipFill>
          <a:blip r:embed="rId3"/>
          <a:stretch>
            <a:fillRect/>
          </a:stretch>
        </p:blipFill>
        <p:spPr>
          <a:xfrm>
            <a:off x="4104311" y="0"/>
            <a:ext cx="5039689" cy="220486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gtEl>
                                        <p:attrNameLst>
                                          <p:attrName>style.visibility</p:attrName>
                                        </p:attrNameLst>
                                      </p:cBhvr>
                                      <p:to>
                                        <p:strVal val="visible"/>
                                      </p:to>
                                    </p:set>
                                    <p:animEffect transition="in" filter="fade">
                                      <p:cBhvr>
                                        <p:cTn id="10" dur="2000"/>
                                        <p:tgtEl>
                                          <p:spTgt spid="50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a:t>
            </a:r>
            <a:endParaRPr lang="en-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7799787">
            <a:off x="617302" y="2594350"/>
            <a:ext cx="2410701" cy="3214268"/>
          </a:xfrm>
        </p:spPr>
      </p:pic>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101</a:t>
            </a:fld>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99779" y="2779024"/>
            <a:ext cx="5344221" cy="4008165"/>
          </a:xfrm>
          <a:prstGeom prst="rect">
            <a:avLst/>
          </a:prstGeom>
        </p:spPr>
      </p:pic>
      <p:sp>
        <p:nvSpPr>
          <p:cNvPr id="8" name="TextBox 7"/>
          <p:cNvSpPr txBox="1"/>
          <p:nvPr/>
        </p:nvSpPr>
        <p:spPr>
          <a:xfrm>
            <a:off x="2663283" y="1776513"/>
            <a:ext cx="6713034" cy="830997"/>
          </a:xfrm>
          <a:prstGeom prst="rect">
            <a:avLst/>
          </a:prstGeom>
          <a:noFill/>
        </p:spPr>
        <p:txBody>
          <a:bodyPr wrap="square" rtlCol="0">
            <a:spAutoFit/>
          </a:bodyPr>
          <a:lstStyle/>
          <a:p>
            <a:r>
              <a:rPr lang="en-GB" dirty="0" smtClean="0">
                <a:solidFill>
                  <a:srgbClr val="FFFF00"/>
                </a:solidFill>
              </a:rPr>
              <a:t>October 2020.</a:t>
            </a:r>
          </a:p>
          <a:p>
            <a:r>
              <a:rPr lang="en-GB" dirty="0" smtClean="0">
                <a:solidFill>
                  <a:srgbClr val="FFFF00"/>
                </a:solidFill>
              </a:rPr>
              <a:t>To resident ….</a:t>
            </a:r>
            <a:endParaRPr lang="en-GB" dirty="0">
              <a:solidFill>
                <a:srgbClr val="FFFF00"/>
              </a:solidFill>
            </a:endParaRPr>
          </a:p>
        </p:txBody>
      </p:sp>
    </p:spTree>
    <p:extLst>
      <p:ext uri="{BB962C8B-B14F-4D97-AF65-F5344CB8AC3E}">
        <p14:creationId xmlns:p14="http://schemas.microsoft.com/office/powerpoint/2010/main" val="130156965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lIns="90488" tIns="44450" rIns="90488" bIns="44450" anchor="ctr">
            <a:normAutofit/>
          </a:bodyPr>
          <a:lstStyle/>
          <a:p>
            <a:pPr eaLnBrk="1" hangingPunct="1"/>
            <a:r>
              <a:rPr lang="en-GB" sz="3600" b="1"/>
              <a:t>Some Considerations</a:t>
            </a:r>
          </a:p>
        </p:txBody>
      </p:sp>
      <p:sp>
        <p:nvSpPr>
          <p:cNvPr id="51203" name="Rectangle 3"/>
          <p:cNvSpPr>
            <a:spLocks noGrp="1" noChangeArrowheads="1"/>
          </p:cNvSpPr>
          <p:nvPr>
            <p:ph idx="1"/>
          </p:nvPr>
        </p:nvSpPr>
        <p:spPr/>
        <p:txBody>
          <a:bodyPr lIns="90488" tIns="44450" rIns="90488" bIns="44450"/>
          <a:lstStyle/>
          <a:p>
            <a:pPr eaLnBrk="1" hangingPunct="1">
              <a:lnSpc>
                <a:spcPct val="90000"/>
              </a:lnSpc>
            </a:pPr>
            <a:r>
              <a:rPr lang="en-GB" b="1"/>
              <a:t>Closed / open / scale</a:t>
            </a:r>
          </a:p>
          <a:p>
            <a:pPr eaLnBrk="1" hangingPunct="1">
              <a:lnSpc>
                <a:spcPct val="90000"/>
              </a:lnSpc>
            </a:pPr>
            <a:r>
              <a:rPr lang="en-GB" b="1"/>
              <a:t>Probes</a:t>
            </a:r>
          </a:p>
          <a:p>
            <a:pPr lvl="1" eaLnBrk="1" hangingPunct="1">
              <a:lnSpc>
                <a:spcPct val="90000"/>
              </a:lnSpc>
            </a:pPr>
            <a:r>
              <a:rPr lang="en-GB"/>
              <a:t>silence, enquiring glance, your personal view</a:t>
            </a:r>
          </a:p>
          <a:p>
            <a:pPr eaLnBrk="1" hangingPunct="1">
              <a:lnSpc>
                <a:spcPct val="90000"/>
              </a:lnSpc>
            </a:pPr>
            <a:r>
              <a:rPr lang="en-GB" b="1"/>
              <a:t>Prompts</a:t>
            </a:r>
          </a:p>
          <a:p>
            <a:pPr lvl="1" eaLnBrk="1" hangingPunct="1">
              <a:lnSpc>
                <a:spcPct val="90000"/>
              </a:lnSpc>
            </a:pPr>
            <a:r>
              <a:rPr lang="en-GB"/>
              <a:t>e.g.. pictures, names</a:t>
            </a:r>
          </a:p>
          <a:p>
            <a:pPr eaLnBrk="1" hangingPunct="1">
              <a:lnSpc>
                <a:spcPct val="90000"/>
              </a:lnSpc>
            </a:pPr>
            <a:r>
              <a:rPr lang="en-GB" b="1"/>
              <a:t>Order</a:t>
            </a:r>
          </a:p>
          <a:p>
            <a:pPr lvl="1" eaLnBrk="1" hangingPunct="1">
              <a:lnSpc>
                <a:spcPct val="90000"/>
              </a:lnSpc>
            </a:pPr>
            <a:r>
              <a:rPr lang="en-GB" i="1">
                <a:solidFill>
                  <a:srgbClr val="FFFF00"/>
                </a:solidFill>
              </a:rPr>
              <a:t>1. </a:t>
            </a:r>
            <a:r>
              <a:rPr lang="en-GB">
                <a:solidFill>
                  <a:srgbClr val="FFFF00"/>
                </a:solidFill>
              </a:rPr>
              <a:t>Intro.</a:t>
            </a:r>
            <a:r>
              <a:rPr lang="en-GB" i="1">
                <a:solidFill>
                  <a:srgbClr val="FFFF00"/>
                </a:solidFill>
              </a:rPr>
              <a:t>, 	2. </a:t>
            </a:r>
            <a:r>
              <a:rPr lang="en-GB">
                <a:solidFill>
                  <a:srgbClr val="FFFF00"/>
                </a:solidFill>
              </a:rPr>
              <a:t>‘warm - up' non threatening, </a:t>
            </a:r>
          </a:p>
          <a:p>
            <a:pPr lvl="1" eaLnBrk="1" hangingPunct="1">
              <a:lnSpc>
                <a:spcPct val="90000"/>
              </a:lnSpc>
            </a:pPr>
            <a:r>
              <a:rPr lang="en-GB" i="1">
                <a:solidFill>
                  <a:srgbClr val="FFFF00"/>
                </a:solidFill>
              </a:rPr>
              <a:t>3. </a:t>
            </a:r>
            <a:r>
              <a:rPr lang="en-GB">
                <a:solidFill>
                  <a:srgbClr val="FFFF00"/>
                </a:solidFill>
              </a:rPr>
              <a:t>‘real’, 	</a:t>
            </a:r>
            <a:r>
              <a:rPr lang="en-GB" i="1">
                <a:solidFill>
                  <a:srgbClr val="FFFF00"/>
                </a:solidFill>
              </a:rPr>
              <a:t>4. </a:t>
            </a:r>
            <a:r>
              <a:rPr lang="en-GB">
                <a:solidFill>
                  <a:srgbClr val="FFFF00"/>
                </a:solidFill>
              </a:rPr>
              <a:t>‘cool - off’, 	</a:t>
            </a:r>
            <a:r>
              <a:rPr lang="en-GB" i="1">
                <a:solidFill>
                  <a:srgbClr val="FFFF00"/>
                </a:solidFill>
              </a:rPr>
              <a:t>5. </a:t>
            </a:r>
            <a:r>
              <a:rPr lang="en-GB">
                <a:solidFill>
                  <a:srgbClr val="FFFF00"/>
                </a:solidFill>
              </a:rPr>
              <a:t>end.</a:t>
            </a:r>
          </a:p>
        </p:txBody>
      </p:sp>
      <p:sp>
        <p:nvSpPr>
          <p:cNvPr id="86018" name="Footer Placeholder 4"/>
          <p:cNvSpPr>
            <a:spLocks noGrp="1"/>
          </p:cNvSpPr>
          <p:nvPr>
            <p:ph type="ftr" sz="quarter" idx="11"/>
          </p:nvPr>
        </p:nvSpPr>
        <p:spPr>
          <a:noFill/>
        </p:spPr>
        <p:txBody>
          <a:bodyPr/>
          <a:lstStyle/>
          <a:p>
            <a:r>
              <a:rPr lang="en-GB" smtClean="0"/>
              <a:t>CH2021 postgraduate</a:t>
            </a:r>
            <a:endParaRPr lang="en-GB"/>
          </a:p>
        </p:txBody>
      </p:sp>
      <p:sp>
        <p:nvSpPr>
          <p:cNvPr id="86019" name="Slide Number Placeholder 5"/>
          <p:cNvSpPr>
            <a:spLocks noGrp="1"/>
          </p:cNvSpPr>
          <p:nvPr>
            <p:ph type="sldNum" sz="quarter" idx="12"/>
          </p:nvPr>
        </p:nvSpPr>
        <p:spPr>
          <a:noFill/>
        </p:spPr>
        <p:txBody>
          <a:bodyPr/>
          <a:lstStyle/>
          <a:p>
            <a:fld id="{C6D52532-A20A-4B77-832B-727676F28A88}" type="slidenum">
              <a:rPr lang="en-GB" smtClean="0"/>
              <a:pPr/>
              <a:t>102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gtEl>
                                        <p:attrNameLst>
                                          <p:attrName>style.visibility</p:attrName>
                                        </p:attrNameLst>
                                      </p:cBhvr>
                                      <p:to>
                                        <p:strVal val="visible"/>
                                      </p:to>
                                    </p:set>
                                    <p:animEffect transition="in" filter="fade">
                                      <p:cBhvr>
                                        <p:cTn id="10" dur="20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lIns="90488" tIns="44450" rIns="90488" bIns="44450" anchor="ctr"/>
          <a:lstStyle/>
          <a:p>
            <a:pPr eaLnBrk="1" hangingPunct="1"/>
            <a:r>
              <a:rPr lang="en-GB" sz="2800" b="1"/>
              <a:t>Analysis, Validity, Ethics</a:t>
            </a:r>
          </a:p>
        </p:txBody>
      </p:sp>
      <p:sp>
        <p:nvSpPr>
          <p:cNvPr id="52227" name="Rectangle 3"/>
          <p:cNvSpPr>
            <a:spLocks noGrp="1" noChangeArrowheads="1"/>
          </p:cNvSpPr>
          <p:nvPr>
            <p:ph idx="1"/>
          </p:nvPr>
        </p:nvSpPr>
        <p:spPr/>
        <p:txBody>
          <a:bodyPr lIns="90488" tIns="44450" rIns="90488" bIns="44450"/>
          <a:lstStyle/>
          <a:p>
            <a:pPr eaLnBrk="1" hangingPunct="1">
              <a:lnSpc>
                <a:spcPct val="90000"/>
              </a:lnSpc>
            </a:pPr>
            <a:r>
              <a:rPr lang="en-GB" sz="2500"/>
              <a:t>What status do you attach to your data?</a:t>
            </a:r>
          </a:p>
          <a:p>
            <a:pPr eaLnBrk="1" hangingPunct="1">
              <a:lnSpc>
                <a:spcPct val="90000"/>
              </a:lnSpc>
            </a:pPr>
            <a:r>
              <a:rPr lang="en-GB" sz="2500"/>
              <a:t>Is your analytical position appropriate to your practical concern?</a:t>
            </a:r>
          </a:p>
          <a:p>
            <a:pPr eaLnBrk="1" hangingPunct="1">
              <a:lnSpc>
                <a:spcPct val="90000"/>
              </a:lnSpc>
            </a:pPr>
            <a:r>
              <a:rPr lang="en-GB" sz="2500"/>
              <a:t>Does the data address your research topic?</a:t>
            </a:r>
          </a:p>
          <a:p>
            <a:pPr eaLnBrk="1" hangingPunct="1">
              <a:lnSpc>
                <a:spcPct val="90000"/>
              </a:lnSpc>
            </a:pPr>
            <a:r>
              <a:rPr lang="en-GB" sz="2500"/>
              <a:t>Are you proposing extensive claims of your findings?</a:t>
            </a:r>
          </a:p>
          <a:p>
            <a:pPr eaLnBrk="1" hangingPunct="1">
              <a:lnSpc>
                <a:spcPct val="90000"/>
              </a:lnSpc>
            </a:pPr>
            <a:r>
              <a:rPr lang="en-GB" sz="2500"/>
              <a:t>You need to go beyond a list.</a:t>
            </a:r>
          </a:p>
          <a:p>
            <a:pPr algn="ctr" eaLnBrk="1" hangingPunct="1">
              <a:lnSpc>
                <a:spcPct val="90000"/>
              </a:lnSpc>
              <a:buFont typeface="Wingdings" pitchFamily="2" charset="2"/>
              <a:buNone/>
            </a:pPr>
            <a:endParaRPr lang="en-GB" sz="2500" b="1">
              <a:solidFill>
                <a:srgbClr val="FFFF00"/>
              </a:solidFill>
            </a:endParaRPr>
          </a:p>
          <a:p>
            <a:pPr algn="ctr" eaLnBrk="1" hangingPunct="1">
              <a:lnSpc>
                <a:spcPct val="90000"/>
              </a:lnSpc>
              <a:buFont typeface="Wingdings" pitchFamily="2" charset="2"/>
              <a:buNone/>
            </a:pPr>
            <a:r>
              <a:rPr lang="en-GB" sz="2500" b="1">
                <a:solidFill>
                  <a:srgbClr val="FFFF00"/>
                </a:solidFill>
              </a:rPr>
              <a:t>Conclusion</a:t>
            </a:r>
          </a:p>
        </p:txBody>
      </p:sp>
      <p:sp>
        <p:nvSpPr>
          <p:cNvPr id="87042" name="Footer Placeholder 4"/>
          <p:cNvSpPr>
            <a:spLocks noGrp="1"/>
          </p:cNvSpPr>
          <p:nvPr>
            <p:ph type="ftr" sz="quarter" idx="11"/>
          </p:nvPr>
        </p:nvSpPr>
        <p:spPr>
          <a:noFill/>
        </p:spPr>
        <p:txBody>
          <a:bodyPr/>
          <a:lstStyle/>
          <a:p>
            <a:r>
              <a:rPr lang="en-GB" smtClean="0"/>
              <a:t>CH2021 postgraduate</a:t>
            </a:r>
            <a:endParaRPr lang="en-GB"/>
          </a:p>
        </p:txBody>
      </p:sp>
      <p:sp>
        <p:nvSpPr>
          <p:cNvPr id="87043" name="Slide Number Placeholder 5"/>
          <p:cNvSpPr>
            <a:spLocks noGrp="1"/>
          </p:cNvSpPr>
          <p:nvPr>
            <p:ph type="sldNum" sz="quarter" idx="12"/>
          </p:nvPr>
        </p:nvSpPr>
        <p:spPr>
          <a:noFill/>
        </p:spPr>
        <p:txBody>
          <a:bodyPr/>
          <a:lstStyle/>
          <a:p>
            <a:fld id="{F060B14B-E098-4A20-AF04-5A12014B8775}" type="slidenum">
              <a:rPr lang="en-GB" smtClean="0"/>
              <a:pPr/>
              <a:t>103</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gtEl>
                                        <p:attrNameLst>
                                          <p:attrName>style.visibility</p:attrName>
                                        </p:attrNameLst>
                                      </p:cBhvr>
                                      <p:to>
                                        <p:strVal val="visible"/>
                                      </p:to>
                                    </p:set>
                                    <p:animEffect transition="in" filter="fade">
                                      <p:cBhvr>
                                        <p:cTn id="10" dur="2000"/>
                                        <p:tgtEl>
                                          <p:spTgt spid="5222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1" nodeType="clickEffect">
                                  <p:stCondLst>
                                    <p:cond delay="0"/>
                                  </p:stCondLst>
                                  <p:childTnLst>
                                    <p:set>
                                      <p:cBhvr>
                                        <p:cTn id="14" dur="1" fill="hold">
                                          <p:stCondLst>
                                            <p:cond delay="0"/>
                                          </p:stCondLst>
                                        </p:cTn>
                                        <p:tgtEl>
                                          <p:spTgt spid="52227"/>
                                        </p:tgtEl>
                                        <p:attrNameLst>
                                          <p:attrName>style.visibility</p:attrName>
                                        </p:attrNameLst>
                                      </p:cBhvr>
                                      <p:to>
                                        <p:strVal val="visible"/>
                                      </p:to>
                                    </p:set>
                                    <p:animEffect transition="in" filter="fade">
                                      <p:cBhvr>
                                        <p:cTn id="15" dur="5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p:bldP spid="52227" grpId="1"/>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p:cNvSpPr>
            <a:spLocks noGrp="1" noChangeArrowheads="1"/>
          </p:cNvSpPr>
          <p:nvPr>
            <p:ph type="ctrTitle"/>
          </p:nvPr>
        </p:nvSpPr>
        <p:spPr>
          <a:xfrm>
            <a:off x="762000" y="1066800"/>
            <a:ext cx="7772400" cy="1143000"/>
          </a:xfrm>
        </p:spPr>
        <p:txBody>
          <a:bodyPr lIns="90488" tIns="44450" rIns="90488" bIns="44450" anchor="ctr"/>
          <a:lstStyle/>
          <a:p>
            <a:pPr eaLnBrk="1" hangingPunct="1"/>
            <a:r>
              <a:rPr lang="en-GB" sz="3200" b="1"/>
              <a:t>Other Forms of Data</a:t>
            </a:r>
            <a:br>
              <a:rPr lang="en-GB" sz="3200" b="1"/>
            </a:br>
            <a:r>
              <a:rPr lang="en-GB" sz="3200" b="1"/>
              <a:t>‘Is there method in the madness?’</a:t>
            </a:r>
          </a:p>
        </p:txBody>
      </p:sp>
      <p:sp>
        <p:nvSpPr>
          <p:cNvPr id="55299" name="Rectangle 3"/>
          <p:cNvSpPr>
            <a:spLocks noGrp="1" noChangeArrowheads="1"/>
          </p:cNvSpPr>
          <p:nvPr>
            <p:ph type="subTitle" idx="1"/>
          </p:nvPr>
        </p:nvSpPr>
        <p:spPr>
          <a:xfrm>
            <a:off x="107504" y="2492896"/>
            <a:ext cx="6480048" cy="3600400"/>
          </a:xfrm>
        </p:spPr>
        <p:txBody>
          <a:bodyPr lIns="90488" tIns="44450" rIns="90488" bIns="44450">
            <a:normAutofit lnSpcReduction="10000"/>
          </a:bodyPr>
          <a:lstStyle/>
          <a:p>
            <a:pPr algn="l" eaLnBrk="1" hangingPunct="1">
              <a:buFont typeface="Wingdings" pitchFamily="2" charset="2"/>
              <a:buChar char="¡"/>
            </a:pPr>
            <a:r>
              <a:rPr lang="en-GB"/>
              <a:t>Variety available</a:t>
            </a:r>
          </a:p>
          <a:p>
            <a:pPr algn="l" eaLnBrk="1" hangingPunct="1">
              <a:buFont typeface="Wingdings" pitchFamily="2" charset="2"/>
              <a:buChar char="¡"/>
            </a:pPr>
            <a:r>
              <a:rPr lang="en-GB">
                <a:solidFill>
                  <a:schemeClr val="tx2"/>
                </a:solidFill>
              </a:rPr>
              <a:t>Additional Methods</a:t>
            </a:r>
          </a:p>
          <a:p>
            <a:pPr marL="1257300" lvl="2" indent="-342900" algn="l" eaLnBrk="1" hangingPunct="1">
              <a:buFont typeface="Arial" panose="020B0604020202020204" pitchFamily="34" charset="0"/>
              <a:buChar char="•"/>
            </a:pPr>
            <a:r>
              <a:rPr lang="en-GB">
                <a:solidFill>
                  <a:srgbClr val="FFFF00"/>
                </a:solidFill>
              </a:rPr>
              <a:t>Official Statistics	</a:t>
            </a:r>
          </a:p>
          <a:p>
            <a:pPr marL="1257300" lvl="2" indent="-342900" algn="l" eaLnBrk="1" hangingPunct="1">
              <a:buFont typeface="Arial" panose="020B0604020202020204" pitchFamily="34" charset="0"/>
              <a:buChar char="•"/>
            </a:pPr>
            <a:r>
              <a:rPr lang="en-GB">
                <a:solidFill>
                  <a:srgbClr val="FFFF00"/>
                </a:solidFill>
              </a:rPr>
              <a:t>Documentary</a:t>
            </a:r>
          </a:p>
          <a:p>
            <a:pPr marL="1257300" lvl="2" indent="-342900" algn="l">
              <a:buFont typeface="Arial" panose="020B0604020202020204" pitchFamily="34" charset="0"/>
              <a:buChar char="•"/>
            </a:pPr>
            <a:r>
              <a:rPr lang="en-GB">
                <a:solidFill>
                  <a:srgbClr val="FFFF00"/>
                </a:solidFill>
              </a:rPr>
              <a:t>Observation		</a:t>
            </a:r>
          </a:p>
          <a:p>
            <a:pPr marL="1257300" lvl="2" indent="-342900" algn="l">
              <a:buFont typeface="Arial" panose="020B0604020202020204" pitchFamily="34" charset="0"/>
              <a:buChar char="•"/>
            </a:pPr>
            <a:r>
              <a:rPr lang="en-GB">
                <a:solidFill>
                  <a:srgbClr val="FFFF00"/>
                </a:solidFill>
              </a:rPr>
              <a:t>Citizen Science</a:t>
            </a:r>
          </a:p>
          <a:p>
            <a:pPr marL="1257300" lvl="2" indent="-342900" algn="l">
              <a:buFont typeface="Arial" panose="020B0604020202020204" pitchFamily="34" charset="0"/>
              <a:buChar char="•"/>
            </a:pPr>
            <a:r>
              <a:rPr lang="en-GB">
                <a:solidFill>
                  <a:srgbClr val="FFFF00"/>
                </a:solidFill>
              </a:rPr>
              <a:t>Mixed Method</a:t>
            </a:r>
          </a:p>
          <a:p>
            <a:pPr marL="1257300" lvl="2" indent="-342900" algn="l">
              <a:buFont typeface="Arial" panose="020B0604020202020204" pitchFamily="34" charset="0"/>
              <a:buChar char="•"/>
            </a:pPr>
            <a:r>
              <a:rPr lang="en-GB">
                <a:solidFill>
                  <a:srgbClr val="FFFF00"/>
                </a:solidFill>
              </a:rPr>
              <a:t>Other</a:t>
            </a:r>
          </a:p>
          <a:p>
            <a:pPr marL="914400" lvl="2" indent="0" algn="l" eaLnBrk="1" hangingPunct="1">
              <a:buFont typeface="Wingdings" pitchFamily="2" charset="2"/>
              <a:buNone/>
            </a:pPr>
            <a:r>
              <a:rPr lang="en-GB"/>
              <a:t>		</a:t>
            </a:r>
          </a:p>
        </p:txBody>
      </p:sp>
      <p:sp>
        <p:nvSpPr>
          <p:cNvPr id="8806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88067" name="Rectangle 10"/>
          <p:cNvSpPr>
            <a:spLocks noGrp="1" noChangeArrowheads="1"/>
          </p:cNvSpPr>
          <p:nvPr>
            <p:ph type="sldNum" sz="quarter" idx="12"/>
          </p:nvPr>
        </p:nvSpPr>
        <p:spPr>
          <a:noFill/>
        </p:spPr>
        <p:txBody>
          <a:bodyPr/>
          <a:lstStyle/>
          <a:p>
            <a:fld id="{D41EE101-9C9B-4823-9DA7-1CAA79AF4D44}" type="slidenum">
              <a:rPr lang="en-GB" smtClean="0"/>
              <a:pPr/>
              <a:t>104</a:t>
            </a:fld>
            <a:endParaRPr lang="en-GB"/>
          </a:p>
        </p:txBody>
      </p:sp>
      <p:pic>
        <p:nvPicPr>
          <p:cNvPr id="3" name="Picture 2"/>
          <p:cNvPicPr>
            <a:picLocks noChangeAspect="1"/>
          </p:cNvPicPr>
          <p:nvPr/>
        </p:nvPicPr>
        <p:blipFill>
          <a:blip r:embed="rId3"/>
          <a:stretch>
            <a:fillRect/>
          </a:stretch>
        </p:blipFill>
        <p:spPr>
          <a:xfrm>
            <a:off x="4211960" y="3429000"/>
            <a:ext cx="4815395" cy="24321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105</a:t>
            </a:fld>
            <a:endParaRPr lang="en-GB"/>
          </a:p>
        </p:txBody>
      </p:sp>
      <p:pic>
        <p:nvPicPr>
          <p:cNvPr id="6" name="Picture 5"/>
          <p:cNvPicPr>
            <a:picLocks noChangeAspect="1"/>
          </p:cNvPicPr>
          <p:nvPr/>
        </p:nvPicPr>
        <p:blipFill>
          <a:blip r:embed="rId2"/>
          <a:stretch>
            <a:fillRect/>
          </a:stretch>
        </p:blipFill>
        <p:spPr>
          <a:xfrm>
            <a:off x="28768" y="185763"/>
            <a:ext cx="9086464" cy="6213380"/>
          </a:xfrm>
          <a:prstGeom prst="rect">
            <a:avLst/>
          </a:prstGeom>
        </p:spPr>
      </p:pic>
    </p:spTree>
    <p:extLst>
      <p:ext uri="{BB962C8B-B14F-4D97-AF65-F5344CB8AC3E}">
        <p14:creationId xmlns:p14="http://schemas.microsoft.com/office/powerpoint/2010/main" val="406110571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lIns="90488" tIns="44450" rIns="90488" bIns="44450" anchor="ctr"/>
          <a:lstStyle/>
          <a:p>
            <a:pPr eaLnBrk="1" hangingPunct="1"/>
            <a:r>
              <a:rPr lang="en-GB" sz="2800" b="1"/>
              <a:t>Official Statistics</a:t>
            </a:r>
          </a:p>
        </p:txBody>
      </p:sp>
      <p:sp>
        <p:nvSpPr>
          <p:cNvPr id="56323" name="Rectangle 3"/>
          <p:cNvSpPr>
            <a:spLocks noGrp="1" noChangeArrowheads="1"/>
          </p:cNvSpPr>
          <p:nvPr>
            <p:ph sz="half" idx="1"/>
          </p:nvPr>
        </p:nvSpPr>
        <p:spPr>
          <a:xfrm>
            <a:off x="539552" y="1772816"/>
            <a:ext cx="4875212" cy="4114800"/>
          </a:xfrm>
        </p:spPr>
        <p:txBody>
          <a:bodyPr lIns="90488" tIns="44450" rIns="90488" bIns="44450"/>
          <a:lstStyle/>
          <a:p>
            <a:pPr eaLnBrk="1" hangingPunct="1">
              <a:lnSpc>
                <a:spcPct val="90000"/>
              </a:lnSpc>
            </a:pPr>
            <a:r>
              <a:rPr lang="en-GB" sz="2500"/>
              <a:t>Demographic Characteristics</a:t>
            </a:r>
          </a:p>
          <a:p>
            <a:pPr eaLnBrk="1" hangingPunct="1">
              <a:lnSpc>
                <a:spcPct val="90000"/>
              </a:lnSpc>
            </a:pPr>
            <a:r>
              <a:rPr lang="en-GB" sz="2500"/>
              <a:t>Huge Volume</a:t>
            </a:r>
          </a:p>
          <a:p>
            <a:pPr eaLnBrk="1" hangingPunct="1">
              <a:lnSpc>
                <a:spcPct val="90000"/>
              </a:lnSpc>
            </a:pPr>
            <a:r>
              <a:rPr lang="en-GB" sz="2500"/>
              <a:t>Limitations</a:t>
            </a:r>
          </a:p>
          <a:p>
            <a:pPr lvl="1" eaLnBrk="1" hangingPunct="1">
              <a:lnSpc>
                <a:spcPct val="90000"/>
              </a:lnSpc>
            </a:pPr>
            <a:r>
              <a:rPr lang="en-GB" sz="2100">
                <a:solidFill>
                  <a:srgbClr val="FFFF00"/>
                </a:solidFill>
              </a:rPr>
              <a:t>Unexpected assumptions</a:t>
            </a:r>
          </a:p>
          <a:p>
            <a:pPr lvl="1" eaLnBrk="1" hangingPunct="1">
              <a:lnSpc>
                <a:spcPct val="90000"/>
              </a:lnSpc>
            </a:pPr>
            <a:r>
              <a:rPr lang="en-GB" sz="2100">
                <a:solidFill>
                  <a:srgbClr val="FFFF00"/>
                </a:solidFill>
              </a:rPr>
              <a:t>Interests</a:t>
            </a:r>
          </a:p>
          <a:p>
            <a:pPr lvl="1" eaLnBrk="1" hangingPunct="1">
              <a:lnSpc>
                <a:spcPct val="90000"/>
              </a:lnSpc>
            </a:pPr>
            <a:r>
              <a:rPr lang="en-GB" sz="2100">
                <a:solidFill>
                  <a:srgbClr val="FFFF00"/>
                </a:solidFill>
              </a:rPr>
              <a:t>How constructed</a:t>
            </a:r>
          </a:p>
          <a:p>
            <a:pPr eaLnBrk="1" hangingPunct="1">
              <a:lnSpc>
                <a:spcPct val="90000"/>
              </a:lnSpc>
            </a:pPr>
            <a:r>
              <a:rPr lang="en-GB" sz="2500"/>
              <a:t>Sources</a:t>
            </a:r>
          </a:p>
          <a:p>
            <a:pPr lvl="1" eaLnBrk="1" hangingPunct="1">
              <a:lnSpc>
                <a:spcPct val="90000"/>
              </a:lnSpc>
            </a:pPr>
            <a:r>
              <a:rPr lang="en-GB" sz="2100">
                <a:solidFill>
                  <a:srgbClr val="FFFF00"/>
                </a:solidFill>
              </a:rPr>
              <a:t>Regular</a:t>
            </a:r>
          </a:p>
          <a:p>
            <a:pPr lvl="1" eaLnBrk="1" hangingPunct="1">
              <a:lnSpc>
                <a:spcPct val="90000"/>
              </a:lnSpc>
            </a:pPr>
            <a:r>
              <a:rPr lang="en-GB" sz="2100">
                <a:solidFill>
                  <a:srgbClr val="FFFF00"/>
                </a:solidFill>
              </a:rPr>
              <a:t>One off</a:t>
            </a:r>
          </a:p>
        </p:txBody>
      </p:sp>
      <p:sp>
        <p:nvSpPr>
          <p:cNvPr id="8195" name="Footer Placeholder 5"/>
          <p:cNvSpPr>
            <a:spLocks noGrp="1"/>
          </p:cNvSpPr>
          <p:nvPr>
            <p:ph type="ftr" sz="quarter" idx="11"/>
          </p:nvPr>
        </p:nvSpPr>
        <p:spPr>
          <a:noFill/>
        </p:spPr>
        <p:txBody>
          <a:bodyPr/>
          <a:lstStyle/>
          <a:p>
            <a:r>
              <a:rPr lang="en-GB" smtClean="0"/>
              <a:t>CH2021 postgraduate</a:t>
            </a:r>
            <a:endParaRPr lang="en-GB"/>
          </a:p>
        </p:txBody>
      </p:sp>
      <p:sp>
        <p:nvSpPr>
          <p:cNvPr id="8196" name="Slide Number Placeholder 6"/>
          <p:cNvSpPr>
            <a:spLocks noGrp="1"/>
          </p:cNvSpPr>
          <p:nvPr>
            <p:ph type="sldNum" sz="quarter" idx="12"/>
          </p:nvPr>
        </p:nvSpPr>
        <p:spPr>
          <a:noFill/>
        </p:spPr>
        <p:txBody>
          <a:bodyPr/>
          <a:lstStyle/>
          <a:p>
            <a:fld id="{E078F36E-FF43-41E0-B74F-F6934F6CAA6C}" type="slidenum">
              <a:rPr lang="en-GB" smtClean="0"/>
              <a:pPr/>
              <a:t>106</a:t>
            </a:fld>
            <a:endParaRPr lang="en-GB"/>
          </a:p>
        </p:txBody>
      </p:sp>
      <p:pic>
        <p:nvPicPr>
          <p:cNvPr id="2" name="Picture 4" descr="http://www.broadband-finder.co.uk/blog/wp-content/uploads/2008/08/nat_stat_logo.jpg"/>
          <p:cNvPicPr>
            <a:picLocks noChangeAspect="1" noChangeArrowheads="1"/>
          </p:cNvPicPr>
          <p:nvPr/>
        </p:nvPicPr>
        <p:blipFill>
          <a:blip r:embed="rId3" cstate="print"/>
          <a:srcRect/>
          <a:stretch>
            <a:fillRect/>
          </a:stretch>
        </p:blipFill>
        <p:spPr bwMode="auto">
          <a:xfrm>
            <a:off x="4427984" y="4005064"/>
            <a:ext cx="4488524" cy="20059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lIns="90488" tIns="44450" rIns="90488" bIns="44450" anchor="ctr"/>
          <a:lstStyle/>
          <a:p>
            <a:pPr eaLnBrk="1" hangingPunct="1"/>
            <a:r>
              <a:rPr lang="en-GB" sz="2800" b="1"/>
              <a:t>Some Official Stat. Considerations</a:t>
            </a:r>
          </a:p>
        </p:txBody>
      </p:sp>
      <p:sp>
        <p:nvSpPr>
          <p:cNvPr id="57347" name="Rectangle 3"/>
          <p:cNvSpPr>
            <a:spLocks noGrp="1" noChangeArrowheads="1"/>
          </p:cNvSpPr>
          <p:nvPr>
            <p:ph type="body" sz="half" idx="1"/>
          </p:nvPr>
        </p:nvSpPr>
        <p:spPr>
          <a:xfrm>
            <a:off x="928663" y="1857364"/>
            <a:ext cx="4143404" cy="4114800"/>
          </a:xfrm>
        </p:spPr>
        <p:txBody>
          <a:bodyPr lIns="90488" tIns="44450" rIns="90488" bIns="44450">
            <a:normAutofit lnSpcReduction="10000"/>
          </a:bodyPr>
          <a:lstStyle/>
          <a:p>
            <a:pPr eaLnBrk="1" hangingPunct="1"/>
            <a:r>
              <a:rPr lang="en-GB" sz="2500"/>
              <a:t>Understand the dynamics and trends in society</a:t>
            </a:r>
          </a:p>
          <a:p>
            <a:pPr eaLnBrk="1" hangingPunct="1"/>
            <a:r>
              <a:rPr lang="en-GB" sz="2500"/>
              <a:t>Schools of thought on usefulness</a:t>
            </a:r>
          </a:p>
          <a:p>
            <a:pPr eaLnBrk="1" hangingPunct="1"/>
            <a:r>
              <a:rPr lang="en-GB" sz="2500"/>
              <a:t>Note</a:t>
            </a:r>
          </a:p>
          <a:p>
            <a:pPr lvl="1" eaLnBrk="1" hangingPunct="1"/>
            <a:r>
              <a:rPr lang="en-GB" sz="2100"/>
              <a:t>Type of Off. Stat.</a:t>
            </a:r>
          </a:p>
          <a:p>
            <a:pPr lvl="1" eaLnBrk="1" hangingPunct="1"/>
            <a:r>
              <a:rPr lang="en-GB" sz="2100"/>
              <a:t>Aim of the Off. Stat.</a:t>
            </a:r>
          </a:p>
          <a:p>
            <a:pPr eaLnBrk="1" hangingPunct="1"/>
            <a:r>
              <a:rPr lang="en-GB" sz="2500"/>
              <a:t>Process ----- Product</a:t>
            </a:r>
          </a:p>
          <a:p>
            <a:pPr eaLnBrk="1" hangingPunct="1">
              <a:buFont typeface="Wingdings" pitchFamily="2" charset="2"/>
              <a:buNone/>
            </a:pPr>
            <a:r>
              <a:rPr lang="en-GB" sz="2500"/>
              <a:t>	Interlinked</a:t>
            </a:r>
          </a:p>
        </p:txBody>
      </p:sp>
      <p:sp>
        <p:nvSpPr>
          <p:cNvPr id="7" name="ClipArt Placeholder 6"/>
          <p:cNvSpPr>
            <a:spLocks noGrp="1"/>
          </p:cNvSpPr>
          <p:nvPr>
            <p:ph type="clipArt" sz="half" idx="2"/>
          </p:nvPr>
        </p:nvSpPr>
        <p:spPr/>
      </p:sp>
      <p:sp>
        <p:nvSpPr>
          <p:cNvPr id="9219" name="Footer Placeholder 5"/>
          <p:cNvSpPr>
            <a:spLocks noGrp="1"/>
          </p:cNvSpPr>
          <p:nvPr>
            <p:ph type="ftr" sz="quarter" idx="11"/>
          </p:nvPr>
        </p:nvSpPr>
        <p:spPr>
          <a:noFill/>
        </p:spPr>
        <p:txBody>
          <a:bodyPr/>
          <a:lstStyle/>
          <a:p>
            <a:r>
              <a:rPr lang="en-GB" smtClean="0"/>
              <a:t>CH2021 postgraduate</a:t>
            </a:r>
            <a:endParaRPr lang="en-GB"/>
          </a:p>
        </p:txBody>
      </p:sp>
      <p:sp>
        <p:nvSpPr>
          <p:cNvPr id="9220" name="Slide Number Placeholder 6"/>
          <p:cNvSpPr>
            <a:spLocks noGrp="1"/>
          </p:cNvSpPr>
          <p:nvPr>
            <p:ph type="sldNum" sz="quarter" idx="12"/>
          </p:nvPr>
        </p:nvSpPr>
        <p:spPr>
          <a:noFill/>
        </p:spPr>
        <p:txBody>
          <a:bodyPr/>
          <a:lstStyle/>
          <a:p>
            <a:fld id="{B3424995-B9E9-45FF-B033-20C1A45B1712}" type="slidenum">
              <a:rPr lang="en-GB" smtClean="0"/>
              <a:pPr/>
              <a:t>107</a:t>
            </a:fld>
            <a:endParaRPr lang="en-GB"/>
          </a:p>
        </p:txBody>
      </p:sp>
      <p:pic>
        <p:nvPicPr>
          <p:cNvPr id="2" name="Picture 4" descr="http://www.stat.fi/meta/svt/svt_etusivu_kuva.gif"/>
          <p:cNvPicPr>
            <a:picLocks noChangeAspect="1" noChangeArrowheads="1"/>
          </p:cNvPicPr>
          <p:nvPr/>
        </p:nvPicPr>
        <p:blipFill>
          <a:blip r:embed="rId3" cstate="print"/>
          <a:srcRect/>
          <a:stretch>
            <a:fillRect/>
          </a:stretch>
        </p:blipFill>
        <p:spPr bwMode="auto">
          <a:xfrm>
            <a:off x="5072066" y="2214554"/>
            <a:ext cx="3792426" cy="264320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gtEl>
                                        <p:attrNameLst>
                                          <p:attrName>style.visibility</p:attrName>
                                        </p:attrNameLst>
                                      </p:cBhvr>
                                      <p:to>
                                        <p:strVal val="visible"/>
                                      </p:to>
                                    </p:set>
                                    <p:animEffect transition="in" filter="fade">
                                      <p:cBhvr>
                                        <p:cTn id="10" dur="20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p:bld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lIns="90488" tIns="44450" rIns="90488" bIns="44450" anchor="ctr"/>
          <a:lstStyle/>
          <a:p>
            <a:pPr eaLnBrk="1" hangingPunct="1"/>
            <a:r>
              <a:rPr lang="en-GB" sz="2800" b="1"/>
              <a:t>Documentary Evidence</a:t>
            </a:r>
          </a:p>
        </p:txBody>
      </p:sp>
      <p:sp>
        <p:nvSpPr>
          <p:cNvPr id="58371" name="Rectangle 3"/>
          <p:cNvSpPr>
            <a:spLocks noGrp="1" noChangeArrowheads="1"/>
          </p:cNvSpPr>
          <p:nvPr>
            <p:ph sz="half" idx="1"/>
          </p:nvPr>
        </p:nvSpPr>
        <p:spPr>
          <a:xfrm>
            <a:off x="126372" y="2966141"/>
            <a:ext cx="8689824" cy="3736975"/>
          </a:xfrm>
        </p:spPr>
        <p:txBody>
          <a:bodyPr lIns="90488" tIns="44450" rIns="90488" bIns="44450"/>
          <a:lstStyle/>
          <a:p>
            <a:pPr eaLnBrk="1" hangingPunct="1"/>
            <a:r>
              <a:rPr lang="en-GB" sz="2500" dirty="0"/>
              <a:t>Tells us the practical &amp; political of the period (Hakim, 2013)</a:t>
            </a:r>
          </a:p>
          <a:p>
            <a:pPr eaLnBrk="1" hangingPunct="1"/>
            <a:r>
              <a:rPr lang="en-GB" sz="2500" dirty="0"/>
              <a:t>‘Impressionistic</a:t>
            </a:r>
          </a:p>
          <a:p>
            <a:pPr eaLnBrk="1" hangingPunct="1"/>
            <a:r>
              <a:rPr lang="en-GB" sz="2500" dirty="0"/>
              <a:t>Sources</a:t>
            </a:r>
          </a:p>
          <a:p>
            <a:pPr eaLnBrk="1" hangingPunct="1">
              <a:buFont typeface="Wingdings" pitchFamily="2" charset="2"/>
              <a:buNone/>
            </a:pPr>
            <a:r>
              <a:rPr lang="en-GB" sz="2500" dirty="0" smtClean="0">
                <a:solidFill>
                  <a:srgbClr val="FFFF00"/>
                </a:solidFill>
              </a:rPr>
              <a:t>Hist</a:t>
            </a:r>
            <a:r>
              <a:rPr lang="en-GB" sz="2500" dirty="0">
                <a:solidFill>
                  <a:srgbClr val="FFFF00"/>
                </a:solidFill>
              </a:rPr>
              <a:t>. Archives	</a:t>
            </a:r>
            <a:r>
              <a:rPr lang="en-GB" sz="2500" dirty="0" smtClean="0">
                <a:solidFill>
                  <a:srgbClr val="FFFF00"/>
                </a:solidFill>
              </a:rPr>
              <a:t>Laws</a:t>
            </a:r>
            <a:r>
              <a:rPr lang="en-GB" sz="2500" dirty="0">
                <a:solidFill>
                  <a:srgbClr val="FFFF00"/>
                </a:solidFill>
              </a:rPr>
              <a:t>			Biographies</a:t>
            </a:r>
          </a:p>
          <a:p>
            <a:pPr eaLnBrk="1" hangingPunct="1">
              <a:buFont typeface="Wingdings" pitchFamily="2" charset="2"/>
              <a:buNone/>
            </a:pPr>
            <a:r>
              <a:rPr lang="en-GB" sz="2500" dirty="0">
                <a:solidFill>
                  <a:srgbClr val="FFFF00"/>
                </a:solidFill>
              </a:rPr>
              <a:t>Reports		Hansard		Media</a:t>
            </a:r>
          </a:p>
          <a:p>
            <a:pPr eaLnBrk="1" hangingPunct="1">
              <a:buFont typeface="Wingdings" pitchFamily="2" charset="2"/>
              <a:buNone/>
            </a:pPr>
            <a:r>
              <a:rPr lang="en-GB" sz="2500" dirty="0">
                <a:solidFill>
                  <a:srgbClr val="FFFF00"/>
                </a:solidFill>
              </a:rPr>
              <a:t>Maps			</a:t>
            </a:r>
            <a:r>
              <a:rPr lang="en-GB" sz="2500" dirty="0" smtClean="0">
                <a:solidFill>
                  <a:srgbClr val="FFFF00"/>
                </a:solidFill>
              </a:rPr>
              <a:t>Engineering Drawings </a:t>
            </a:r>
          </a:p>
          <a:p>
            <a:pPr eaLnBrk="1" hangingPunct="1">
              <a:buFont typeface="Wingdings" pitchFamily="2" charset="2"/>
              <a:buNone/>
            </a:pPr>
            <a:r>
              <a:rPr lang="en-GB" sz="2500" dirty="0" smtClean="0">
                <a:solidFill>
                  <a:srgbClr val="FFFF00"/>
                </a:solidFill>
              </a:rPr>
              <a:t>Computer programmes</a:t>
            </a:r>
            <a:r>
              <a:rPr lang="en-GB" sz="2500" dirty="0">
                <a:solidFill>
                  <a:srgbClr val="FFFF00"/>
                </a:solidFill>
              </a:rPr>
              <a:t>	</a:t>
            </a:r>
            <a:r>
              <a:rPr lang="en-GB" sz="2500" dirty="0" smtClean="0">
                <a:solidFill>
                  <a:srgbClr val="FFFF00"/>
                </a:solidFill>
              </a:rPr>
              <a:t>				etc</a:t>
            </a:r>
            <a:r>
              <a:rPr lang="en-GB" sz="2500" dirty="0">
                <a:solidFill>
                  <a:srgbClr val="FFFF00"/>
                </a:solidFill>
              </a:rPr>
              <a:t>..</a:t>
            </a:r>
          </a:p>
        </p:txBody>
      </p:sp>
      <p:sp>
        <p:nvSpPr>
          <p:cNvPr id="89090" name="Footer Placeholder 5"/>
          <p:cNvSpPr>
            <a:spLocks noGrp="1"/>
          </p:cNvSpPr>
          <p:nvPr>
            <p:ph type="ftr" sz="quarter" idx="11"/>
          </p:nvPr>
        </p:nvSpPr>
        <p:spPr>
          <a:noFill/>
        </p:spPr>
        <p:txBody>
          <a:bodyPr/>
          <a:lstStyle/>
          <a:p>
            <a:r>
              <a:rPr lang="en-GB" smtClean="0"/>
              <a:t>CH2021 postgraduate</a:t>
            </a:r>
            <a:endParaRPr lang="en-GB"/>
          </a:p>
        </p:txBody>
      </p:sp>
      <p:sp>
        <p:nvSpPr>
          <p:cNvPr id="89091" name="Slide Number Placeholder 6"/>
          <p:cNvSpPr>
            <a:spLocks noGrp="1"/>
          </p:cNvSpPr>
          <p:nvPr>
            <p:ph type="sldNum" sz="quarter" idx="12"/>
          </p:nvPr>
        </p:nvSpPr>
        <p:spPr>
          <a:noFill/>
        </p:spPr>
        <p:txBody>
          <a:bodyPr/>
          <a:lstStyle/>
          <a:p>
            <a:fld id="{D6ADDFCB-7B79-4463-93E3-C98DB7B9CF2F}" type="slidenum">
              <a:rPr lang="en-GB" smtClean="0"/>
              <a:pPr/>
              <a:t>108</a:t>
            </a:fld>
            <a:endParaRPr lang="en-GB"/>
          </a:p>
        </p:txBody>
      </p:sp>
      <p:pic>
        <p:nvPicPr>
          <p:cNvPr id="3" name="Picture 2"/>
          <p:cNvPicPr>
            <a:picLocks noChangeAspect="1"/>
          </p:cNvPicPr>
          <p:nvPr/>
        </p:nvPicPr>
        <p:blipFill>
          <a:blip r:embed="rId3"/>
          <a:stretch>
            <a:fillRect/>
          </a:stretch>
        </p:blipFill>
        <p:spPr>
          <a:xfrm>
            <a:off x="5210355" y="105734"/>
            <a:ext cx="3794185" cy="252945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fade">
                                      <p:cBhvr>
                                        <p:cTn id="7" dur="2000"/>
                                        <p:tgtEl>
                                          <p:spTgt spid="583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8371"/>
                                        </p:tgtEl>
                                        <p:attrNameLst>
                                          <p:attrName>style.visibility</p:attrName>
                                        </p:attrNameLst>
                                      </p:cBhvr>
                                      <p:to>
                                        <p:strVal val="visible"/>
                                      </p:to>
                                    </p:set>
                                    <p:animEffect transition="in" filter="fade">
                                      <p:cBhvr>
                                        <p:cTn id="10" dur="2000"/>
                                        <p:tgtEl>
                                          <p:spTgt spid="583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P spid="58371" grpId="0"/>
    </p:bld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lIns="90488" tIns="44450" rIns="90488" bIns="44450" anchor="ctr"/>
          <a:lstStyle/>
          <a:p>
            <a:pPr eaLnBrk="1" hangingPunct="1"/>
            <a:r>
              <a:rPr lang="en-GB" sz="2800" b="1"/>
              <a:t>Documentary Cont’d</a:t>
            </a:r>
          </a:p>
        </p:txBody>
      </p:sp>
      <p:sp>
        <p:nvSpPr>
          <p:cNvPr id="59395" name="Rectangle 3"/>
          <p:cNvSpPr>
            <a:spLocks noGrp="1" noChangeArrowheads="1"/>
          </p:cNvSpPr>
          <p:nvPr>
            <p:ph idx="1"/>
          </p:nvPr>
        </p:nvSpPr>
        <p:spPr/>
        <p:txBody>
          <a:bodyPr lIns="90488" tIns="44450" rIns="90488" bIns="44450"/>
          <a:lstStyle/>
          <a:p>
            <a:pPr eaLnBrk="1" hangingPunct="1"/>
            <a:r>
              <a:rPr lang="en-GB" sz="2500"/>
              <a:t>Assess documents</a:t>
            </a:r>
          </a:p>
          <a:p>
            <a:pPr lvl="1"/>
            <a:r>
              <a:rPr lang="en-GB" sz="2100">
                <a:solidFill>
                  <a:srgbClr val="FFFF00"/>
                </a:solidFill>
              </a:rPr>
              <a:t>Authenticity </a:t>
            </a:r>
          </a:p>
          <a:p>
            <a:pPr lvl="1"/>
            <a:r>
              <a:rPr lang="en-GB" sz="2100">
                <a:solidFill>
                  <a:srgbClr val="FFFF00"/>
                </a:solidFill>
              </a:rPr>
              <a:t>representative </a:t>
            </a:r>
          </a:p>
          <a:p>
            <a:pPr lvl="1"/>
            <a:r>
              <a:rPr lang="en-GB" sz="2100">
                <a:solidFill>
                  <a:srgbClr val="FFFF00"/>
                </a:solidFill>
              </a:rPr>
              <a:t>credibility</a:t>
            </a:r>
          </a:p>
          <a:p>
            <a:pPr lvl="1"/>
            <a:r>
              <a:rPr lang="en-GB" sz="2100">
                <a:solidFill>
                  <a:srgbClr val="FFFF00"/>
                </a:solidFill>
              </a:rPr>
              <a:t>meaning</a:t>
            </a:r>
          </a:p>
          <a:p>
            <a:pPr eaLnBrk="1" hangingPunct="1"/>
            <a:r>
              <a:rPr lang="en-GB" sz="2500"/>
              <a:t>Analysis</a:t>
            </a:r>
          </a:p>
          <a:p>
            <a:pPr lvl="1" eaLnBrk="1" hangingPunct="1"/>
            <a:r>
              <a:rPr lang="en-GB" sz="2100"/>
              <a:t>Content Analysis</a:t>
            </a:r>
          </a:p>
          <a:p>
            <a:pPr lvl="2" eaLnBrk="1" hangingPunct="1"/>
            <a:r>
              <a:rPr lang="en-GB" sz="2000">
                <a:solidFill>
                  <a:srgbClr val="FFFF00"/>
                </a:solidFill>
              </a:rPr>
              <a:t>Quantitative or Qualitative</a:t>
            </a:r>
          </a:p>
        </p:txBody>
      </p:sp>
      <p:sp>
        <p:nvSpPr>
          <p:cNvPr id="90114" name="Footer Placeholder 4"/>
          <p:cNvSpPr>
            <a:spLocks noGrp="1"/>
          </p:cNvSpPr>
          <p:nvPr>
            <p:ph type="ftr" sz="quarter" idx="11"/>
          </p:nvPr>
        </p:nvSpPr>
        <p:spPr>
          <a:noFill/>
        </p:spPr>
        <p:txBody>
          <a:bodyPr/>
          <a:lstStyle/>
          <a:p>
            <a:r>
              <a:rPr lang="en-GB" smtClean="0"/>
              <a:t>CH2021 postgraduate</a:t>
            </a:r>
            <a:endParaRPr lang="en-GB"/>
          </a:p>
        </p:txBody>
      </p:sp>
      <p:sp>
        <p:nvSpPr>
          <p:cNvPr id="90115" name="Slide Number Placeholder 5"/>
          <p:cNvSpPr>
            <a:spLocks noGrp="1"/>
          </p:cNvSpPr>
          <p:nvPr>
            <p:ph type="sldNum" sz="quarter" idx="12"/>
          </p:nvPr>
        </p:nvSpPr>
        <p:spPr>
          <a:noFill/>
        </p:spPr>
        <p:txBody>
          <a:bodyPr/>
          <a:lstStyle/>
          <a:p>
            <a:fld id="{065C7DF8-D437-4644-8B14-EF3BCDE1D33E}" type="slidenum">
              <a:rPr lang="en-GB" smtClean="0"/>
              <a:pPr/>
              <a:t>109</a:t>
            </a:fld>
            <a:endParaRPr lang="en-GB"/>
          </a:p>
        </p:txBody>
      </p:sp>
      <p:pic>
        <p:nvPicPr>
          <p:cNvPr id="142338" name="Picture 2" descr="http://www.drivenbypassion.com/52/wp-content/uploads/be-authentic.jpg"/>
          <p:cNvPicPr>
            <a:picLocks noChangeAspect="1" noChangeArrowheads="1"/>
          </p:cNvPicPr>
          <p:nvPr/>
        </p:nvPicPr>
        <p:blipFill>
          <a:blip r:embed="rId3" cstate="print"/>
          <a:srcRect/>
          <a:stretch>
            <a:fillRect/>
          </a:stretch>
        </p:blipFill>
        <p:spPr bwMode="auto">
          <a:xfrm>
            <a:off x="5580112" y="1007219"/>
            <a:ext cx="2857500" cy="2857500"/>
          </a:xfrm>
          <a:prstGeom prst="rect">
            <a:avLst/>
          </a:prstGeom>
          <a:noFill/>
        </p:spPr>
      </p:pic>
      <p:pic>
        <p:nvPicPr>
          <p:cNvPr id="2" name="Picture 1"/>
          <p:cNvPicPr>
            <a:picLocks noChangeAspect="1"/>
          </p:cNvPicPr>
          <p:nvPr/>
        </p:nvPicPr>
        <p:blipFill>
          <a:blip r:embed="rId4"/>
          <a:stretch>
            <a:fillRect/>
          </a:stretch>
        </p:blipFill>
        <p:spPr>
          <a:xfrm>
            <a:off x="1351384" y="5113689"/>
            <a:ext cx="6441232" cy="130837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lIns="90488" tIns="44450" rIns="90488" bIns="44450" anchor="ctr"/>
          <a:lstStyle/>
          <a:p>
            <a:pPr eaLnBrk="1" hangingPunct="1"/>
            <a:r>
              <a:rPr lang="en-GB" sz="2800" b="1"/>
              <a:t>Observation</a:t>
            </a:r>
          </a:p>
        </p:txBody>
      </p:sp>
      <p:sp>
        <p:nvSpPr>
          <p:cNvPr id="60419" name="Rectangle 3"/>
          <p:cNvSpPr>
            <a:spLocks noGrp="1" noChangeArrowheads="1"/>
          </p:cNvSpPr>
          <p:nvPr>
            <p:ph idx="1"/>
          </p:nvPr>
        </p:nvSpPr>
        <p:spPr>
          <a:xfrm>
            <a:off x="45853" y="1343356"/>
            <a:ext cx="7467600" cy="4525963"/>
          </a:xfrm>
        </p:spPr>
        <p:txBody>
          <a:bodyPr lIns="90488" tIns="44450" rIns="90488" bIns="44450"/>
          <a:lstStyle/>
          <a:p>
            <a:pPr eaLnBrk="1" hangingPunct="1"/>
            <a:r>
              <a:rPr lang="en-GB"/>
              <a:t>Participant and Structured</a:t>
            </a:r>
          </a:p>
          <a:p>
            <a:pPr eaLnBrk="1" hangingPunct="1"/>
            <a:r>
              <a:rPr lang="en-GB"/>
              <a:t>Advantages</a:t>
            </a:r>
          </a:p>
          <a:p>
            <a:pPr eaLnBrk="1" hangingPunct="1"/>
            <a:r>
              <a:rPr lang="en-GB"/>
              <a:t>Disadvantage</a:t>
            </a:r>
          </a:p>
          <a:p>
            <a:pPr eaLnBrk="1" hangingPunct="1"/>
            <a:r>
              <a:rPr lang="en-GB"/>
              <a:t>Approaches</a:t>
            </a:r>
          </a:p>
          <a:p>
            <a:pPr lvl="1" eaLnBrk="1" hangingPunct="1"/>
            <a:r>
              <a:rPr lang="en-GB">
                <a:solidFill>
                  <a:srgbClr val="FFFF00"/>
                </a:solidFill>
              </a:rPr>
              <a:t>Narrative (classic anthropological)</a:t>
            </a:r>
          </a:p>
          <a:p>
            <a:pPr lvl="1" eaLnBrk="1" hangingPunct="1"/>
            <a:r>
              <a:rPr lang="en-GB">
                <a:solidFill>
                  <a:srgbClr val="FFFF00"/>
                </a:solidFill>
              </a:rPr>
              <a:t>Coded</a:t>
            </a:r>
          </a:p>
          <a:p>
            <a:pPr eaLnBrk="1" hangingPunct="1"/>
            <a:r>
              <a:rPr lang="en-GB"/>
              <a:t>Observational bias</a:t>
            </a:r>
          </a:p>
        </p:txBody>
      </p:sp>
      <p:sp>
        <p:nvSpPr>
          <p:cNvPr id="91138" name="Footer Placeholder 4"/>
          <p:cNvSpPr>
            <a:spLocks noGrp="1"/>
          </p:cNvSpPr>
          <p:nvPr>
            <p:ph type="ftr" sz="quarter" idx="11"/>
          </p:nvPr>
        </p:nvSpPr>
        <p:spPr>
          <a:noFill/>
        </p:spPr>
        <p:txBody>
          <a:bodyPr/>
          <a:lstStyle/>
          <a:p>
            <a:r>
              <a:rPr lang="en-GB" smtClean="0"/>
              <a:t>CH2021 postgraduate</a:t>
            </a:r>
            <a:endParaRPr lang="en-GB"/>
          </a:p>
        </p:txBody>
      </p:sp>
      <p:sp>
        <p:nvSpPr>
          <p:cNvPr id="91139" name="Slide Number Placeholder 5"/>
          <p:cNvSpPr>
            <a:spLocks noGrp="1"/>
          </p:cNvSpPr>
          <p:nvPr>
            <p:ph type="sldNum" sz="quarter" idx="12"/>
          </p:nvPr>
        </p:nvSpPr>
        <p:spPr>
          <a:noFill/>
        </p:spPr>
        <p:txBody>
          <a:bodyPr/>
          <a:lstStyle/>
          <a:p>
            <a:fld id="{0F1D2544-7C81-4452-95D9-373455947626}" type="slidenum">
              <a:rPr lang="en-GB" smtClean="0"/>
              <a:pPr/>
              <a:t>110</a:t>
            </a:fld>
            <a:endParaRPr lang="en-GB"/>
          </a:p>
        </p:txBody>
      </p:sp>
      <p:pic>
        <p:nvPicPr>
          <p:cNvPr id="2" name="Picture 1"/>
          <p:cNvPicPr>
            <a:picLocks noChangeAspect="1"/>
          </p:cNvPicPr>
          <p:nvPr/>
        </p:nvPicPr>
        <p:blipFill>
          <a:blip r:embed="rId3"/>
          <a:stretch>
            <a:fillRect/>
          </a:stretch>
        </p:blipFill>
        <p:spPr>
          <a:xfrm>
            <a:off x="6019800" y="116632"/>
            <a:ext cx="2944101" cy="2075466"/>
          </a:xfrm>
          <a:prstGeom prst="rect">
            <a:avLst/>
          </a:prstGeom>
        </p:spPr>
      </p:pic>
      <p:pic>
        <p:nvPicPr>
          <p:cNvPr id="3" name="Picture 2"/>
          <p:cNvPicPr>
            <a:picLocks noChangeAspect="1"/>
          </p:cNvPicPr>
          <p:nvPr/>
        </p:nvPicPr>
        <p:blipFill>
          <a:blip r:embed="rId4"/>
          <a:stretch>
            <a:fillRect/>
          </a:stretch>
        </p:blipFill>
        <p:spPr>
          <a:xfrm>
            <a:off x="3857177" y="4192430"/>
            <a:ext cx="4381500" cy="2628900"/>
          </a:xfrm>
          <a:prstGeom prst="rect">
            <a:avLst/>
          </a:prstGeom>
        </p:spPr>
      </p:pic>
      <p:pic>
        <p:nvPicPr>
          <p:cNvPr id="4" name="Picture 3"/>
          <p:cNvPicPr>
            <a:picLocks noChangeAspect="1"/>
          </p:cNvPicPr>
          <p:nvPr/>
        </p:nvPicPr>
        <p:blipFill>
          <a:blip r:embed="rId5"/>
          <a:stretch>
            <a:fillRect/>
          </a:stretch>
        </p:blipFill>
        <p:spPr>
          <a:xfrm>
            <a:off x="5918169" y="2486356"/>
            <a:ext cx="3056434" cy="149359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lIns="90488" tIns="44450" rIns="90488" bIns="44450" anchor="ctr"/>
          <a:lstStyle/>
          <a:p>
            <a:pPr eaLnBrk="1" hangingPunct="1"/>
            <a:r>
              <a:rPr lang="en-GB" sz="2800" b="1"/>
              <a:t>Some Practical Issues</a:t>
            </a:r>
          </a:p>
        </p:txBody>
      </p:sp>
      <p:sp>
        <p:nvSpPr>
          <p:cNvPr id="62468" name="Rectangle 4"/>
          <p:cNvSpPr>
            <a:spLocks noGrp="1" noChangeArrowheads="1"/>
          </p:cNvSpPr>
          <p:nvPr>
            <p:ph type="body" sz="half" idx="2"/>
          </p:nvPr>
        </p:nvSpPr>
        <p:spPr>
          <a:xfrm>
            <a:off x="5940152" y="1772816"/>
            <a:ext cx="3586162" cy="4114800"/>
          </a:xfrm>
        </p:spPr>
        <p:txBody>
          <a:bodyPr lIns="90488" tIns="44450" rIns="90488" bIns="44450"/>
          <a:lstStyle/>
          <a:p>
            <a:pPr eaLnBrk="1" hangingPunct="1"/>
            <a:r>
              <a:rPr lang="en-GB" sz="2500" b="1"/>
              <a:t>Loneliness</a:t>
            </a:r>
          </a:p>
          <a:p>
            <a:pPr eaLnBrk="1" hangingPunct="1"/>
            <a:r>
              <a:rPr lang="en-GB" sz="2500" b="1" err="1"/>
              <a:t>Obsessiveness</a:t>
            </a:r>
            <a:endParaRPr lang="en-GB" sz="2500" b="1"/>
          </a:p>
          <a:p>
            <a:pPr eaLnBrk="1" hangingPunct="1"/>
            <a:r>
              <a:rPr lang="en-GB" sz="2500" b="1"/>
              <a:t>Enjoy</a:t>
            </a:r>
          </a:p>
          <a:p>
            <a:pPr eaLnBrk="1" hangingPunct="1"/>
            <a:r>
              <a:rPr lang="en-GB" sz="2500" b="1"/>
              <a:t>When to stop.</a:t>
            </a:r>
          </a:p>
          <a:p>
            <a:pPr eaLnBrk="1" hangingPunct="1"/>
            <a:r>
              <a:rPr lang="en-GB" sz="2500" b="1"/>
              <a:t>Ethics</a:t>
            </a:r>
          </a:p>
          <a:p>
            <a:pPr eaLnBrk="1" hangingPunct="1">
              <a:buFont typeface="Wingdings" pitchFamily="2" charset="2"/>
              <a:buNone/>
            </a:pPr>
            <a:endParaRPr lang="en-GB" sz="2500" b="1">
              <a:solidFill>
                <a:srgbClr val="FFFF00"/>
              </a:solidFill>
            </a:endParaRPr>
          </a:p>
          <a:p>
            <a:pPr eaLnBrk="1" hangingPunct="1">
              <a:buFont typeface="Wingdings" pitchFamily="2" charset="2"/>
              <a:buNone/>
            </a:pPr>
            <a:r>
              <a:rPr lang="en-GB" sz="2500" b="1">
                <a:solidFill>
                  <a:srgbClr val="FFFF00"/>
                </a:solidFill>
              </a:rPr>
              <a:t>Conclusion</a:t>
            </a:r>
          </a:p>
        </p:txBody>
      </p:sp>
      <p:sp>
        <p:nvSpPr>
          <p:cNvPr id="10243" name="Footer Placeholder 5"/>
          <p:cNvSpPr>
            <a:spLocks noGrp="1"/>
          </p:cNvSpPr>
          <p:nvPr>
            <p:ph type="ftr" sz="quarter" idx="11"/>
          </p:nvPr>
        </p:nvSpPr>
        <p:spPr>
          <a:noFill/>
        </p:spPr>
        <p:txBody>
          <a:bodyPr/>
          <a:lstStyle/>
          <a:p>
            <a:r>
              <a:rPr lang="en-GB" smtClean="0"/>
              <a:t>CH2021 postgraduate</a:t>
            </a:r>
            <a:endParaRPr lang="en-GB"/>
          </a:p>
        </p:txBody>
      </p:sp>
      <p:sp>
        <p:nvSpPr>
          <p:cNvPr id="10244" name="Slide Number Placeholder 6"/>
          <p:cNvSpPr>
            <a:spLocks noGrp="1"/>
          </p:cNvSpPr>
          <p:nvPr>
            <p:ph type="sldNum" sz="quarter" idx="12"/>
          </p:nvPr>
        </p:nvSpPr>
        <p:spPr>
          <a:noFill/>
        </p:spPr>
        <p:txBody>
          <a:bodyPr/>
          <a:lstStyle/>
          <a:p>
            <a:fld id="{B0143825-D702-43AB-B1E5-0A385E99A4F2}" type="slidenum">
              <a:rPr lang="en-GB" smtClean="0"/>
              <a:pPr/>
              <a:t>111</a:t>
            </a:fld>
            <a:endParaRPr lang="en-GB"/>
          </a:p>
        </p:txBody>
      </p:sp>
      <p:sp>
        <p:nvSpPr>
          <p:cNvPr id="7" name="Content Placeholder 6"/>
          <p:cNvSpPr>
            <a:spLocks noGrp="1"/>
          </p:cNvSpPr>
          <p:nvPr>
            <p:ph sz="half" idx="1"/>
          </p:nvPr>
        </p:nvSpPr>
        <p:spPr/>
        <p:txBody>
          <a:bodyPr/>
          <a:lstStyle/>
          <a:p>
            <a:endParaRPr lang="en-GB"/>
          </a:p>
        </p:txBody>
      </p:sp>
      <p:pic>
        <p:nvPicPr>
          <p:cNvPr id="2" name="Picture 4" descr="http://www.canoeicf.com/icf/NewsGallery/News-Archive/June-2011/Dragon-Boat-Seminar/main/02/imageBinary/3%20practical%2005.jpg"/>
          <p:cNvPicPr>
            <a:picLocks noChangeAspect="1" noChangeArrowheads="1"/>
          </p:cNvPicPr>
          <p:nvPr/>
        </p:nvPicPr>
        <p:blipFill>
          <a:blip r:embed="rId3" cstate="print"/>
          <a:srcRect/>
          <a:stretch>
            <a:fillRect/>
          </a:stretch>
        </p:blipFill>
        <p:spPr bwMode="auto">
          <a:xfrm>
            <a:off x="323528" y="1772816"/>
            <a:ext cx="5657850" cy="4248151"/>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a:xfrm>
            <a:off x="762000" y="304800"/>
            <a:ext cx="7772400" cy="1143000"/>
          </a:xfrm>
        </p:spPr>
        <p:txBody>
          <a:bodyPr lIns="90488" tIns="44450" rIns="90488" bIns="44450" anchor="ctr"/>
          <a:lstStyle/>
          <a:p>
            <a:pPr eaLnBrk="1" hangingPunct="1"/>
            <a:r>
              <a:rPr lang="en-GB" sz="3200" b="1"/>
              <a:t>Research Analysis / Evaluation: </a:t>
            </a:r>
            <a:br>
              <a:rPr lang="en-GB" sz="3200" b="1"/>
            </a:br>
            <a:r>
              <a:rPr lang="en-GB" sz="3200" b="1"/>
              <a:t>The tip of the iceberg</a:t>
            </a:r>
          </a:p>
        </p:txBody>
      </p:sp>
      <p:sp>
        <p:nvSpPr>
          <p:cNvPr id="63491" name="Rectangle 3"/>
          <p:cNvSpPr>
            <a:spLocks noGrp="1" noChangeArrowheads="1"/>
          </p:cNvSpPr>
          <p:nvPr>
            <p:ph type="subTitle" idx="1"/>
          </p:nvPr>
        </p:nvSpPr>
        <p:spPr>
          <a:xfrm>
            <a:off x="827088" y="4905555"/>
            <a:ext cx="8027987" cy="1212670"/>
          </a:xfrm>
        </p:spPr>
        <p:txBody>
          <a:bodyPr lIns="90488" tIns="44450" rIns="90488" bIns="44450"/>
          <a:lstStyle/>
          <a:p>
            <a:pPr algn="l" eaLnBrk="1" hangingPunct="1">
              <a:lnSpc>
                <a:spcPct val="90000"/>
              </a:lnSpc>
              <a:buFont typeface="Wingdings" pitchFamily="2" charset="2"/>
              <a:buChar char="¡"/>
            </a:pPr>
            <a:r>
              <a:rPr lang="en-GB" dirty="0"/>
              <a:t>Data Management: coding &amp; summarising</a:t>
            </a:r>
          </a:p>
          <a:p>
            <a:pPr algn="l" eaLnBrk="1" hangingPunct="1">
              <a:lnSpc>
                <a:spcPct val="90000"/>
              </a:lnSpc>
              <a:buFont typeface="Wingdings" pitchFamily="2" charset="2"/>
              <a:buChar char="¡"/>
            </a:pPr>
            <a:r>
              <a:rPr lang="en-GB" dirty="0"/>
              <a:t>Analysis- Qual. &amp; Quant.</a:t>
            </a:r>
          </a:p>
          <a:p>
            <a:pPr algn="l" eaLnBrk="1" hangingPunct="1">
              <a:lnSpc>
                <a:spcPct val="90000"/>
              </a:lnSpc>
              <a:buFont typeface="Wingdings" pitchFamily="2" charset="2"/>
              <a:buChar char="¡"/>
            </a:pPr>
            <a:r>
              <a:rPr lang="en-GB" dirty="0"/>
              <a:t>Interpretation- contextualise</a:t>
            </a:r>
          </a:p>
        </p:txBody>
      </p:sp>
      <p:sp>
        <p:nvSpPr>
          <p:cNvPr id="9318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93187" name="Rectangle 10"/>
          <p:cNvSpPr>
            <a:spLocks noGrp="1" noChangeArrowheads="1"/>
          </p:cNvSpPr>
          <p:nvPr>
            <p:ph type="sldNum" sz="quarter" idx="12"/>
          </p:nvPr>
        </p:nvSpPr>
        <p:spPr>
          <a:noFill/>
        </p:spPr>
        <p:txBody>
          <a:bodyPr/>
          <a:lstStyle/>
          <a:p>
            <a:fld id="{050FBC23-ECF7-446F-A510-8B40CC41F222}" type="slidenum">
              <a:rPr lang="en-GB" smtClean="0"/>
              <a:pPr/>
              <a:t>112</a:t>
            </a:fld>
            <a:endParaRPr lang="en-GB"/>
          </a:p>
        </p:txBody>
      </p:sp>
      <p:sp>
        <p:nvSpPr>
          <p:cNvPr id="93191" name="Text Box 5"/>
          <p:cNvSpPr txBox="1">
            <a:spLocks noChangeArrowheads="1"/>
          </p:cNvSpPr>
          <p:nvPr/>
        </p:nvSpPr>
        <p:spPr bwMode="auto">
          <a:xfrm>
            <a:off x="381000" y="3107638"/>
            <a:ext cx="8382000" cy="2085975"/>
          </a:xfrm>
          <a:prstGeom prst="rect">
            <a:avLst/>
          </a:prstGeom>
          <a:noFill/>
          <a:ln w="12700">
            <a:noFill/>
            <a:miter lim="800000"/>
            <a:headEnd/>
            <a:tailEnd/>
          </a:ln>
        </p:spPr>
        <p:txBody>
          <a:bodyPr>
            <a:spAutoFit/>
          </a:bodyPr>
          <a:lstStyle/>
          <a:p>
            <a:pPr algn="ctr">
              <a:lnSpc>
                <a:spcPct val="90000"/>
              </a:lnSpc>
              <a:spcBef>
                <a:spcPct val="20000"/>
              </a:spcBef>
              <a:buClr>
                <a:schemeClr val="tx2"/>
              </a:buClr>
              <a:buSzPct val="115000"/>
            </a:pPr>
            <a:r>
              <a:rPr lang="en-GB" sz="2800" dirty="0">
                <a:solidFill>
                  <a:srgbClr val="FFFF00"/>
                </a:solidFill>
                <a:latin typeface="Calibri" panose="020F0502020204030204" pitchFamily="34" charset="0"/>
              </a:rPr>
              <a:t>“Analysis is about the search for explanation and understanding, in the course of which concepts and theories are likely to be advanced, considered and developed.”  </a:t>
            </a:r>
            <a:r>
              <a:rPr lang="en-GB" sz="2800" dirty="0">
                <a:latin typeface="Calibri" panose="020F0502020204030204" pitchFamily="34" charset="0"/>
              </a:rPr>
              <a:t>(</a:t>
            </a:r>
            <a:r>
              <a:rPr lang="en-GB" sz="2800" dirty="0" err="1">
                <a:latin typeface="Calibri" panose="020F0502020204030204" pitchFamily="34" charset="0"/>
              </a:rPr>
              <a:t>Blaxter</a:t>
            </a:r>
            <a:r>
              <a:rPr lang="en-GB" sz="2800" dirty="0">
                <a:latin typeface="Calibri" panose="020F0502020204030204" pitchFamily="34" charset="0"/>
              </a:rPr>
              <a:t> </a:t>
            </a:r>
            <a:r>
              <a:rPr lang="en-GB" sz="2800" i="1" dirty="0">
                <a:latin typeface="Calibri" panose="020F0502020204030204" pitchFamily="34" charset="0"/>
              </a:rPr>
              <a:t>et. al.</a:t>
            </a:r>
            <a:r>
              <a:rPr lang="en-GB" sz="2800" dirty="0">
                <a:latin typeface="Calibri" panose="020F0502020204030204" pitchFamily="34" charset="0"/>
              </a:rPr>
              <a:t>, 1997:  185)</a:t>
            </a:r>
          </a:p>
          <a:p>
            <a:pPr>
              <a:spcBef>
                <a:spcPct val="50000"/>
              </a:spcBef>
            </a:pPr>
            <a:endParaRPr lang="en-GB" sz="2000" dirty="0">
              <a:latin typeface="Times New Roman" pitchFamily="18" charset="0"/>
            </a:endParaRPr>
          </a:p>
        </p:txBody>
      </p:sp>
      <p:pic>
        <p:nvPicPr>
          <p:cNvPr id="3" name="Picture 2"/>
          <p:cNvPicPr>
            <a:picLocks noChangeAspect="1"/>
          </p:cNvPicPr>
          <p:nvPr/>
        </p:nvPicPr>
        <p:blipFill>
          <a:blip r:embed="rId3"/>
          <a:stretch>
            <a:fillRect/>
          </a:stretch>
        </p:blipFill>
        <p:spPr>
          <a:xfrm>
            <a:off x="172529" y="1474090"/>
            <a:ext cx="3643402" cy="1329709"/>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lIns="90488" tIns="44450" rIns="90488" bIns="44450" anchor="ctr"/>
          <a:lstStyle/>
          <a:p>
            <a:pPr eaLnBrk="1" hangingPunct="1"/>
            <a:r>
              <a:rPr lang="en-GB" sz="2800" b="1"/>
              <a:t>How, where, when and type?</a:t>
            </a:r>
          </a:p>
        </p:txBody>
      </p:sp>
      <p:sp>
        <p:nvSpPr>
          <p:cNvPr id="64515" name="Rectangle 3"/>
          <p:cNvSpPr>
            <a:spLocks noGrp="1" noChangeArrowheads="1"/>
          </p:cNvSpPr>
          <p:nvPr>
            <p:ph sz="half" idx="1"/>
          </p:nvPr>
        </p:nvSpPr>
        <p:spPr>
          <a:xfrm>
            <a:off x="1370013" y="1827213"/>
            <a:ext cx="3586162" cy="4114800"/>
          </a:xfrm>
        </p:spPr>
        <p:txBody>
          <a:bodyPr lIns="90488" tIns="44450" rIns="90488" bIns="44450"/>
          <a:lstStyle/>
          <a:p>
            <a:pPr eaLnBrk="1" hangingPunct="1"/>
            <a:r>
              <a:rPr lang="en-GB" sz="2500" i="1">
                <a:solidFill>
                  <a:srgbClr val="FFFF00"/>
                </a:solidFill>
              </a:rPr>
              <a:t>Cook</a:t>
            </a:r>
            <a:r>
              <a:rPr lang="en-GB" sz="2500">
                <a:solidFill>
                  <a:srgbClr val="FFFF00"/>
                </a:solidFill>
              </a:rPr>
              <a:t> Your data</a:t>
            </a:r>
          </a:p>
          <a:p>
            <a:pPr eaLnBrk="1" hangingPunct="1"/>
            <a:r>
              <a:rPr lang="en-GB" sz="2500">
                <a:solidFill>
                  <a:srgbClr val="FFFF00"/>
                </a:solidFill>
              </a:rPr>
              <a:t>Organised vs. unorganised</a:t>
            </a:r>
          </a:p>
          <a:p>
            <a:pPr eaLnBrk="1" hangingPunct="1"/>
            <a:r>
              <a:rPr lang="en-GB" sz="2500">
                <a:solidFill>
                  <a:srgbClr val="FFFF00"/>
                </a:solidFill>
              </a:rPr>
              <a:t>Perceptions</a:t>
            </a:r>
          </a:p>
          <a:p>
            <a:pPr eaLnBrk="1" hangingPunct="1"/>
            <a:r>
              <a:rPr lang="en-GB" sz="2500">
                <a:solidFill>
                  <a:srgbClr val="FFFF00"/>
                </a:solidFill>
              </a:rPr>
              <a:t>Resources available</a:t>
            </a:r>
          </a:p>
          <a:p>
            <a:pPr eaLnBrk="1" hangingPunct="1"/>
            <a:r>
              <a:rPr lang="en-GB" sz="2500">
                <a:solidFill>
                  <a:srgbClr val="FFFF00"/>
                </a:solidFill>
              </a:rPr>
              <a:t>Data varies</a:t>
            </a:r>
          </a:p>
        </p:txBody>
      </p:sp>
      <p:sp>
        <p:nvSpPr>
          <p:cNvPr id="11267" name="Footer Placeholder 5"/>
          <p:cNvSpPr>
            <a:spLocks noGrp="1"/>
          </p:cNvSpPr>
          <p:nvPr>
            <p:ph type="ftr" sz="quarter" idx="11"/>
          </p:nvPr>
        </p:nvSpPr>
        <p:spPr>
          <a:noFill/>
        </p:spPr>
        <p:txBody>
          <a:bodyPr/>
          <a:lstStyle/>
          <a:p>
            <a:r>
              <a:rPr lang="en-GB" smtClean="0"/>
              <a:t>CH2021 postgraduate</a:t>
            </a:r>
            <a:endParaRPr lang="en-GB"/>
          </a:p>
        </p:txBody>
      </p:sp>
      <p:sp>
        <p:nvSpPr>
          <p:cNvPr id="11268" name="Slide Number Placeholder 6"/>
          <p:cNvSpPr>
            <a:spLocks noGrp="1"/>
          </p:cNvSpPr>
          <p:nvPr>
            <p:ph type="sldNum" sz="quarter" idx="12"/>
          </p:nvPr>
        </p:nvSpPr>
        <p:spPr>
          <a:noFill/>
        </p:spPr>
        <p:txBody>
          <a:bodyPr/>
          <a:lstStyle/>
          <a:p>
            <a:fld id="{0B98E25A-54EA-4FC6-9B25-EFB4AA7FE577}" type="slidenum">
              <a:rPr lang="en-GB" smtClean="0"/>
              <a:pPr/>
              <a:t>113</a:t>
            </a:fld>
            <a:endParaRPr lang="en-GB"/>
          </a:p>
        </p:txBody>
      </p:sp>
      <p:pic>
        <p:nvPicPr>
          <p:cNvPr id="2" name="Picture 1"/>
          <p:cNvPicPr>
            <a:picLocks noChangeAspect="1"/>
          </p:cNvPicPr>
          <p:nvPr/>
        </p:nvPicPr>
        <p:blipFill>
          <a:blip r:embed="rId3"/>
          <a:stretch>
            <a:fillRect/>
          </a:stretch>
        </p:blipFill>
        <p:spPr>
          <a:xfrm>
            <a:off x="5052360" y="995133"/>
            <a:ext cx="3839554" cy="5426931"/>
          </a:xfrm>
          <a:prstGeom prst="rect">
            <a:avLst/>
          </a:prstGeom>
        </p:spPr>
      </p:pic>
      <p:pic>
        <p:nvPicPr>
          <p:cNvPr id="4" name="Picture 3"/>
          <p:cNvPicPr>
            <a:picLocks noChangeAspect="1"/>
          </p:cNvPicPr>
          <p:nvPr/>
        </p:nvPicPr>
        <p:blipFill>
          <a:blip r:embed="rId4"/>
          <a:stretch>
            <a:fillRect/>
          </a:stretch>
        </p:blipFill>
        <p:spPr>
          <a:xfrm>
            <a:off x="714478" y="4516523"/>
            <a:ext cx="3075394" cy="227066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lIns="90488" tIns="44450" rIns="90488" bIns="44450" anchor="ctr"/>
          <a:lstStyle/>
          <a:p>
            <a:pPr eaLnBrk="1" hangingPunct="1"/>
            <a:r>
              <a:rPr lang="en-GB" sz="2800" b="1"/>
              <a:t>Qualitative and Quantitative</a:t>
            </a:r>
          </a:p>
        </p:txBody>
      </p:sp>
      <p:sp>
        <p:nvSpPr>
          <p:cNvPr id="65539" name="Rectangle 3"/>
          <p:cNvSpPr>
            <a:spLocks noGrp="1" noChangeArrowheads="1"/>
          </p:cNvSpPr>
          <p:nvPr>
            <p:ph idx="1"/>
          </p:nvPr>
        </p:nvSpPr>
        <p:spPr>
          <a:xfrm>
            <a:off x="323528" y="1166018"/>
            <a:ext cx="7467600" cy="4525963"/>
          </a:xfrm>
        </p:spPr>
        <p:txBody>
          <a:bodyPr lIns="90488" tIns="44450" rIns="90488" bIns="44450"/>
          <a:lstStyle/>
          <a:p>
            <a:pPr eaLnBrk="1" hangingPunct="1">
              <a:lnSpc>
                <a:spcPct val="90000"/>
              </a:lnSpc>
            </a:pPr>
            <a:r>
              <a:rPr lang="en-GB" dirty="0"/>
              <a:t>Major consideration for analysis</a:t>
            </a:r>
          </a:p>
          <a:p>
            <a:pPr eaLnBrk="1" hangingPunct="1">
              <a:lnSpc>
                <a:spcPct val="90000"/>
              </a:lnSpc>
            </a:pPr>
            <a:r>
              <a:rPr lang="en-GB" dirty="0"/>
              <a:t>“Neither are ‘facts’ in anything but a very subjective sense” (</a:t>
            </a:r>
            <a:r>
              <a:rPr lang="en-GB" i="1" dirty="0"/>
              <a:t>ibid.,</a:t>
            </a:r>
            <a:r>
              <a:rPr lang="en-GB" dirty="0"/>
              <a:t> p. 177)</a:t>
            </a:r>
          </a:p>
          <a:p>
            <a:pPr eaLnBrk="1" hangingPunct="1">
              <a:lnSpc>
                <a:spcPct val="90000"/>
              </a:lnSpc>
            </a:pPr>
            <a:r>
              <a:rPr lang="en-GB" dirty="0" smtClean="0"/>
              <a:t>Qualitative </a:t>
            </a:r>
            <a:r>
              <a:rPr lang="en-GB" dirty="0"/>
              <a:t>can be Quantified and vice versa</a:t>
            </a:r>
          </a:p>
          <a:p>
            <a:pPr eaLnBrk="1" hangingPunct="1">
              <a:lnSpc>
                <a:spcPct val="90000"/>
              </a:lnSpc>
            </a:pPr>
            <a:r>
              <a:rPr lang="en-GB" dirty="0"/>
              <a:t>ALL data needs to be representative, reliable and accurate.  </a:t>
            </a:r>
            <a:r>
              <a:rPr lang="en-GB" dirty="0">
                <a:solidFill>
                  <a:srgbClr val="FFFF00"/>
                </a:solidFill>
              </a:rPr>
              <a:t>KNOW YOUR SOURCES</a:t>
            </a:r>
          </a:p>
          <a:p>
            <a:pPr eaLnBrk="1" hangingPunct="1">
              <a:lnSpc>
                <a:spcPct val="90000"/>
              </a:lnSpc>
            </a:pPr>
            <a:r>
              <a:rPr lang="en-GB" dirty="0"/>
              <a:t>Trace your data to their origins</a:t>
            </a:r>
          </a:p>
        </p:txBody>
      </p:sp>
      <p:sp>
        <p:nvSpPr>
          <p:cNvPr id="94210" name="Footer Placeholder 4"/>
          <p:cNvSpPr>
            <a:spLocks noGrp="1"/>
          </p:cNvSpPr>
          <p:nvPr>
            <p:ph type="ftr" sz="quarter" idx="11"/>
          </p:nvPr>
        </p:nvSpPr>
        <p:spPr>
          <a:noFill/>
        </p:spPr>
        <p:txBody>
          <a:bodyPr/>
          <a:lstStyle/>
          <a:p>
            <a:r>
              <a:rPr lang="en-GB" smtClean="0"/>
              <a:t>CH2021 postgraduate</a:t>
            </a:r>
            <a:endParaRPr lang="en-GB"/>
          </a:p>
        </p:txBody>
      </p:sp>
      <p:sp>
        <p:nvSpPr>
          <p:cNvPr id="94211" name="Slide Number Placeholder 5"/>
          <p:cNvSpPr>
            <a:spLocks noGrp="1"/>
          </p:cNvSpPr>
          <p:nvPr>
            <p:ph type="sldNum" sz="quarter" idx="12"/>
          </p:nvPr>
        </p:nvSpPr>
        <p:spPr>
          <a:noFill/>
        </p:spPr>
        <p:txBody>
          <a:bodyPr/>
          <a:lstStyle/>
          <a:p>
            <a:fld id="{6A56F631-E6BB-4F46-9FD7-B2FDA4BEB88E}" type="slidenum">
              <a:rPr lang="en-GB" smtClean="0"/>
              <a:pPr/>
              <a:t>114</a:t>
            </a:fld>
            <a:endParaRPr lang="en-GB"/>
          </a:p>
        </p:txBody>
      </p:sp>
      <p:pic>
        <p:nvPicPr>
          <p:cNvPr id="2" name="Picture 1"/>
          <p:cNvPicPr>
            <a:picLocks noChangeAspect="1"/>
          </p:cNvPicPr>
          <p:nvPr/>
        </p:nvPicPr>
        <p:blipFill>
          <a:blip r:embed="rId3"/>
          <a:stretch>
            <a:fillRect/>
          </a:stretch>
        </p:blipFill>
        <p:spPr>
          <a:xfrm>
            <a:off x="2622430" y="5362200"/>
            <a:ext cx="3739500" cy="14958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07504" y="-42062"/>
            <a:ext cx="7467600" cy="1143000"/>
          </a:xfrm>
        </p:spPr>
        <p:txBody>
          <a:bodyPr lIns="90488" tIns="44450" rIns="90488" bIns="44450" anchor="ctr"/>
          <a:lstStyle/>
          <a:p>
            <a:pPr eaLnBrk="1" hangingPunct="1"/>
            <a:r>
              <a:rPr lang="en-GB" sz="2800" b="1"/>
              <a:t>Data Management</a:t>
            </a:r>
          </a:p>
        </p:txBody>
      </p:sp>
      <p:sp>
        <p:nvSpPr>
          <p:cNvPr id="66563" name="Rectangle 3"/>
          <p:cNvSpPr>
            <a:spLocks noGrp="1" noChangeArrowheads="1"/>
          </p:cNvSpPr>
          <p:nvPr>
            <p:ph sz="half" idx="1"/>
          </p:nvPr>
        </p:nvSpPr>
        <p:spPr>
          <a:xfrm>
            <a:off x="457200" y="1916832"/>
            <a:ext cx="3586162" cy="4114800"/>
          </a:xfrm>
        </p:spPr>
        <p:txBody>
          <a:bodyPr lIns="90488" tIns="44450" rIns="90488" bIns="44450"/>
          <a:lstStyle/>
          <a:p>
            <a:pPr eaLnBrk="1" hangingPunct="1"/>
            <a:r>
              <a:rPr lang="en-GB" sz="2500"/>
              <a:t>Reduce the quantity and scope </a:t>
            </a:r>
          </a:p>
          <a:p>
            <a:pPr eaLnBrk="1" hangingPunct="1"/>
            <a:r>
              <a:rPr lang="en-GB" sz="2500"/>
              <a:t>Abstract from the data the relevant points.</a:t>
            </a:r>
          </a:p>
          <a:p>
            <a:pPr eaLnBrk="1" hangingPunct="1"/>
            <a:r>
              <a:rPr lang="en-GB" sz="2500"/>
              <a:t>Loss of info. </a:t>
            </a:r>
          </a:p>
          <a:p>
            <a:pPr eaLnBrk="1" hangingPunct="1"/>
            <a:r>
              <a:rPr lang="en-GB" sz="2500"/>
              <a:t>Subjective</a:t>
            </a:r>
          </a:p>
        </p:txBody>
      </p:sp>
      <p:sp>
        <p:nvSpPr>
          <p:cNvPr id="66564" name="Rectangle 4"/>
          <p:cNvSpPr>
            <a:spLocks noGrp="1" noChangeArrowheads="1"/>
          </p:cNvSpPr>
          <p:nvPr>
            <p:ph sz="half" idx="2"/>
          </p:nvPr>
        </p:nvSpPr>
        <p:spPr>
          <a:xfrm>
            <a:off x="5471821" y="2552194"/>
            <a:ext cx="3586162" cy="4114800"/>
          </a:xfrm>
        </p:spPr>
        <p:txBody>
          <a:bodyPr lIns="90488" tIns="44450" rIns="90488" bIns="44450"/>
          <a:lstStyle/>
          <a:p>
            <a:pPr eaLnBrk="1" hangingPunct="1"/>
            <a:r>
              <a:rPr lang="en-GB" sz="2500" b="1"/>
              <a:t>Techniques</a:t>
            </a:r>
            <a:endParaRPr lang="en-GB" sz="2500"/>
          </a:p>
          <a:p>
            <a:pPr lvl="1" eaLnBrk="1" hangingPunct="1"/>
            <a:r>
              <a:rPr lang="en-GB" sz="2100">
                <a:solidFill>
                  <a:srgbClr val="FFFF00"/>
                </a:solidFill>
              </a:rPr>
              <a:t>Coding</a:t>
            </a:r>
          </a:p>
          <a:p>
            <a:pPr lvl="2" eaLnBrk="1" hangingPunct="1"/>
            <a:r>
              <a:rPr lang="en-GB">
                <a:solidFill>
                  <a:srgbClr val="FFFF00"/>
                </a:solidFill>
              </a:rPr>
              <a:t>coding instructions</a:t>
            </a:r>
          </a:p>
          <a:p>
            <a:pPr lvl="2" eaLnBrk="1" hangingPunct="1"/>
            <a:r>
              <a:rPr lang="en-GB">
                <a:solidFill>
                  <a:srgbClr val="FFFF00"/>
                </a:solidFill>
              </a:rPr>
              <a:t>computer</a:t>
            </a:r>
          </a:p>
          <a:p>
            <a:pPr lvl="2" eaLnBrk="1" hangingPunct="1"/>
            <a:r>
              <a:rPr lang="en-GB">
                <a:solidFill>
                  <a:srgbClr val="FFFF00"/>
                </a:solidFill>
              </a:rPr>
              <a:t>cleaning data</a:t>
            </a:r>
          </a:p>
          <a:p>
            <a:pPr lvl="1" eaLnBrk="1" hangingPunct="1"/>
            <a:r>
              <a:rPr lang="en-GB" sz="2100">
                <a:solidFill>
                  <a:srgbClr val="FFFF00"/>
                </a:solidFill>
              </a:rPr>
              <a:t>Annotation</a:t>
            </a:r>
          </a:p>
          <a:p>
            <a:pPr lvl="1" eaLnBrk="1" hangingPunct="1"/>
            <a:r>
              <a:rPr lang="en-GB" sz="2100">
                <a:solidFill>
                  <a:srgbClr val="FFFF00"/>
                </a:solidFill>
              </a:rPr>
              <a:t>Labelling</a:t>
            </a:r>
          </a:p>
          <a:p>
            <a:pPr lvl="1" eaLnBrk="1" hangingPunct="1"/>
            <a:r>
              <a:rPr lang="en-GB" sz="2100">
                <a:solidFill>
                  <a:srgbClr val="FFFF00"/>
                </a:solidFill>
              </a:rPr>
              <a:t>Selection</a:t>
            </a:r>
          </a:p>
          <a:p>
            <a:pPr lvl="1" eaLnBrk="1" hangingPunct="1"/>
            <a:r>
              <a:rPr lang="en-GB" sz="2100">
                <a:solidFill>
                  <a:srgbClr val="FFFF00"/>
                </a:solidFill>
              </a:rPr>
              <a:t>Summary</a:t>
            </a:r>
          </a:p>
        </p:txBody>
      </p:sp>
      <p:sp>
        <p:nvSpPr>
          <p:cNvPr id="95234" name="Footer Placeholder 5"/>
          <p:cNvSpPr>
            <a:spLocks noGrp="1"/>
          </p:cNvSpPr>
          <p:nvPr>
            <p:ph type="ftr" sz="quarter" idx="11"/>
          </p:nvPr>
        </p:nvSpPr>
        <p:spPr>
          <a:noFill/>
        </p:spPr>
        <p:txBody>
          <a:bodyPr/>
          <a:lstStyle/>
          <a:p>
            <a:r>
              <a:rPr lang="en-GB" smtClean="0"/>
              <a:t>CH2021 postgraduate</a:t>
            </a:r>
            <a:endParaRPr lang="en-GB"/>
          </a:p>
        </p:txBody>
      </p:sp>
      <p:sp>
        <p:nvSpPr>
          <p:cNvPr id="95235" name="Slide Number Placeholder 6"/>
          <p:cNvSpPr>
            <a:spLocks noGrp="1"/>
          </p:cNvSpPr>
          <p:nvPr>
            <p:ph type="sldNum" sz="quarter" idx="12"/>
          </p:nvPr>
        </p:nvSpPr>
        <p:spPr>
          <a:noFill/>
        </p:spPr>
        <p:txBody>
          <a:bodyPr/>
          <a:lstStyle/>
          <a:p>
            <a:fld id="{402210A9-E328-409E-9C67-0E989C2FA5ED}" type="slidenum">
              <a:rPr lang="en-GB" smtClean="0"/>
              <a:pPr/>
              <a:t>115</a:t>
            </a:fld>
            <a:endParaRPr lang="en-GB"/>
          </a:p>
        </p:txBody>
      </p:sp>
      <p:pic>
        <p:nvPicPr>
          <p:cNvPr id="2" name="Picture 1"/>
          <p:cNvPicPr>
            <a:picLocks noChangeAspect="1"/>
          </p:cNvPicPr>
          <p:nvPr/>
        </p:nvPicPr>
        <p:blipFill>
          <a:blip r:embed="rId3"/>
          <a:stretch>
            <a:fillRect/>
          </a:stretch>
        </p:blipFill>
        <p:spPr>
          <a:xfrm>
            <a:off x="135596" y="5233116"/>
            <a:ext cx="2008832" cy="1433878"/>
          </a:xfrm>
          <a:prstGeom prst="rect">
            <a:avLst/>
          </a:prstGeom>
        </p:spPr>
      </p:pic>
      <p:pic>
        <p:nvPicPr>
          <p:cNvPr id="4" name="Picture 3"/>
          <p:cNvPicPr>
            <a:picLocks noChangeAspect="1"/>
          </p:cNvPicPr>
          <p:nvPr/>
        </p:nvPicPr>
        <p:blipFill>
          <a:blip r:embed="rId4"/>
          <a:stretch>
            <a:fillRect/>
          </a:stretch>
        </p:blipFill>
        <p:spPr>
          <a:xfrm>
            <a:off x="5289707" y="50542"/>
            <a:ext cx="2879336" cy="250165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lIns="90488" tIns="44450" rIns="90488" bIns="44450" anchor="ctr"/>
          <a:lstStyle/>
          <a:p>
            <a:pPr eaLnBrk="1" hangingPunct="1"/>
            <a:r>
              <a:rPr lang="en-GB" sz="2800" b="1"/>
              <a:t>Analysing different forms of data</a:t>
            </a:r>
          </a:p>
        </p:txBody>
      </p:sp>
      <p:sp>
        <p:nvSpPr>
          <p:cNvPr id="67587" name="Rectangle 3"/>
          <p:cNvSpPr>
            <a:spLocks noGrp="1" noChangeArrowheads="1"/>
          </p:cNvSpPr>
          <p:nvPr>
            <p:ph idx="1"/>
          </p:nvPr>
        </p:nvSpPr>
        <p:spPr>
          <a:xfrm>
            <a:off x="457200" y="1600200"/>
            <a:ext cx="5698976" cy="4525963"/>
          </a:xfrm>
        </p:spPr>
        <p:txBody>
          <a:bodyPr lIns="90488" tIns="44450" rIns="90488" bIns="44450"/>
          <a:lstStyle/>
          <a:p>
            <a:pPr eaLnBrk="1" hangingPunct="1">
              <a:lnSpc>
                <a:spcPct val="90000"/>
              </a:lnSpc>
            </a:pPr>
            <a:r>
              <a:rPr lang="en-GB" sz="2000"/>
              <a:t>RIGOROUS PROCESS</a:t>
            </a:r>
          </a:p>
          <a:p>
            <a:pPr eaLnBrk="1" hangingPunct="1">
              <a:lnSpc>
                <a:spcPct val="90000"/>
              </a:lnSpc>
            </a:pPr>
            <a:r>
              <a:rPr lang="en-GB" sz="2000" b="1"/>
              <a:t>Documents</a:t>
            </a:r>
          </a:p>
          <a:p>
            <a:pPr lvl="1" eaLnBrk="1" hangingPunct="1">
              <a:lnSpc>
                <a:spcPct val="90000"/>
              </a:lnSpc>
            </a:pPr>
            <a:r>
              <a:rPr lang="en-GB" sz="2000">
                <a:solidFill>
                  <a:srgbClr val="FFFF00"/>
                </a:solidFill>
              </a:rPr>
              <a:t>need to be critically assessed (Not face value)</a:t>
            </a:r>
          </a:p>
          <a:p>
            <a:pPr lvl="1" eaLnBrk="1" hangingPunct="1">
              <a:lnSpc>
                <a:spcPct val="90000"/>
              </a:lnSpc>
            </a:pPr>
            <a:r>
              <a:rPr lang="en-GB" sz="2000">
                <a:solidFill>
                  <a:srgbClr val="FFFF00"/>
                </a:solidFill>
              </a:rPr>
              <a:t>Relate to other documents (Comparative)</a:t>
            </a:r>
          </a:p>
          <a:p>
            <a:pPr lvl="1" eaLnBrk="1" hangingPunct="1">
              <a:lnSpc>
                <a:spcPct val="90000"/>
              </a:lnSpc>
            </a:pPr>
            <a:r>
              <a:rPr lang="en-GB" sz="2000">
                <a:solidFill>
                  <a:srgbClr val="FFFF00"/>
                </a:solidFill>
              </a:rPr>
              <a:t>Abstract relevance to your research</a:t>
            </a:r>
          </a:p>
          <a:p>
            <a:pPr eaLnBrk="1" hangingPunct="1">
              <a:lnSpc>
                <a:spcPct val="90000"/>
              </a:lnSpc>
            </a:pPr>
            <a:r>
              <a:rPr lang="en-GB" sz="2000" b="1"/>
              <a:t>Interviews</a:t>
            </a:r>
          </a:p>
          <a:p>
            <a:pPr lvl="1" eaLnBrk="1" hangingPunct="1">
              <a:lnSpc>
                <a:spcPct val="90000"/>
              </a:lnSpc>
            </a:pPr>
            <a:r>
              <a:rPr lang="en-GB" sz="2000">
                <a:solidFill>
                  <a:srgbClr val="FFFF00"/>
                </a:solidFill>
              </a:rPr>
              <a:t>Context</a:t>
            </a:r>
          </a:p>
          <a:p>
            <a:pPr lvl="1" eaLnBrk="1" hangingPunct="1">
              <a:lnSpc>
                <a:spcPct val="90000"/>
              </a:lnSpc>
            </a:pPr>
            <a:r>
              <a:rPr lang="en-GB" sz="2000">
                <a:solidFill>
                  <a:srgbClr val="FFFF00"/>
                </a:solidFill>
              </a:rPr>
              <a:t>Important statements / filter</a:t>
            </a:r>
          </a:p>
          <a:p>
            <a:pPr lvl="1" eaLnBrk="1" hangingPunct="1">
              <a:lnSpc>
                <a:spcPct val="90000"/>
              </a:lnSpc>
            </a:pPr>
            <a:r>
              <a:rPr lang="en-GB" sz="2000">
                <a:solidFill>
                  <a:srgbClr val="FFFF00"/>
                </a:solidFill>
              </a:rPr>
              <a:t>Computer analysis codes/word search</a:t>
            </a:r>
          </a:p>
          <a:p>
            <a:pPr eaLnBrk="1" hangingPunct="1"/>
            <a:r>
              <a:rPr lang="en-GB" sz="2000" b="1"/>
              <a:t>Questionnaires</a:t>
            </a:r>
          </a:p>
          <a:p>
            <a:pPr lvl="1" eaLnBrk="1" hangingPunct="1"/>
            <a:r>
              <a:rPr lang="en-GB" sz="2000">
                <a:solidFill>
                  <a:srgbClr val="FFFF00"/>
                </a:solidFill>
              </a:rPr>
              <a:t>More Quant.</a:t>
            </a:r>
          </a:p>
          <a:p>
            <a:pPr lvl="1" eaLnBrk="1" hangingPunct="1"/>
            <a:r>
              <a:rPr lang="en-GB" sz="2000">
                <a:solidFill>
                  <a:srgbClr val="FFFF00"/>
                </a:solidFill>
              </a:rPr>
              <a:t>Codes -Mutually exclusive &amp; Consistent</a:t>
            </a:r>
          </a:p>
          <a:p>
            <a:pPr lvl="1" eaLnBrk="1" hangingPunct="1">
              <a:lnSpc>
                <a:spcPct val="90000"/>
              </a:lnSpc>
            </a:pPr>
            <a:endParaRPr lang="en-GB" sz="2100"/>
          </a:p>
        </p:txBody>
      </p:sp>
      <p:sp>
        <p:nvSpPr>
          <p:cNvPr id="96258" name="Footer Placeholder 4"/>
          <p:cNvSpPr>
            <a:spLocks noGrp="1"/>
          </p:cNvSpPr>
          <p:nvPr>
            <p:ph type="ftr" sz="quarter" idx="11"/>
          </p:nvPr>
        </p:nvSpPr>
        <p:spPr>
          <a:noFill/>
        </p:spPr>
        <p:txBody>
          <a:bodyPr/>
          <a:lstStyle/>
          <a:p>
            <a:r>
              <a:rPr lang="en-GB" smtClean="0"/>
              <a:t>CH2021 postgraduate</a:t>
            </a:r>
            <a:endParaRPr lang="en-GB"/>
          </a:p>
        </p:txBody>
      </p:sp>
      <p:sp>
        <p:nvSpPr>
          <p:cNvPr id="96259" name="Slide Number Placeholder 5"/>
          <p:cNvSpPr>
            <a:spLocks noGrp="1"/>
          </p:cNvSpPr>
          <p:nvPr>
            <p:ph type="sldNum" sz="quarter" idx="12"/>
          </p:nvPr>
        </p:nvSpPr>
        <p:spPr>
          <a:noFill/>
        </p:spPr>
        <p:txBody>
          <a:bodyPr/>
          <a:lstStyle/>
          <a:p>
            <a:fld id="{755B62F8-CF51-4622-84E0-826B3D41553D}" type="slidenum">
              <a:rPr lang="en-GB" smtClean="0"/>
              <a:pPr/>
              <a:t>116</a:t>
            </a:fld>
            <a:endParaRPr lang="en-GB"/>
          </a:p>
        </p:txBody>
      </p:sp>
      <p:pic>
        <p:nvPicPr>
          <p:cNvPr id="2" name="Picture 1"/>
          <p:cNvPicPr>
            <a:picLocks noChangeAspect="1"/>
          </p:cNvPicPr>
          <p:nvPr/>
        </p:nvPicPr>
        <p:blipFill>
          <a:blip r:embed="rId3"/>
          <a:stretch>
            <a:fillRect/>
          </a:stretch>
        </p:blipFill>
        <p:spPr>
          <a:xfrm>
            <a:off x="7469419" y="1700808"/>
            <a:ext cx="1567061" cy="2374968"/>
          </a:xfrm>
          <a:prstGeom prst="rect">
            <a:avLst/>
          </a:prstGeom>
        </p:spPr>
      </p:pic>
      <p:pic>
        <p:nvPicPr>
          <p:cNvPr id="3" name="Picture 2"/>
          <p:cNvPicPr>
            <a:picLocks noChangeAspect="1"/>
          </p:cNvPicPr>
          <p:nvPr/>
        </p:nvPicPr>
        <p:blipFill>
          <a:blip r:embed="rId4"/>
          <a:stretch>
            <a:fillRect/>
          </a:stretch>
        </p:blipFill>
        <p:spPr>
          <a:xfrm>
            <a:off x="5724128" y="112395"/>
            <a:ext cx="3348211" cy="1544641"/>
          </a:xfrm>
          <a:prstGeom prst="rect">
            <a:avLst/>
          </a:prstGeom>
        </p:spPr>
      </p:pic>
      <p:pic>
        <p:nvPicPr>
          <p:cNvPr id="5" name="Picture 4"/>
          <p:cNvPicPr>
            <a:picLocks noChangeAspect="1"/>
          </p:cNvPicPr>
          <p:nvPr/>
        </p:nvPicPr>
        <p:blipFill>
          <a:blip r:embed="rId5"/>
          <a:stretch>
            <a:fillRect/>
          </a:stretch>
        </p:blipFill>
        <p:spPr>
          <a:xfrm>
            <a:off x="6019800" y="4501012"/>
            <a:ext cx="3024787" cy="202055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lIns="90488" tIns="44450" rIns="90488" bIns="44450" anchor="ctr"/>
          <a:lstStyle/>
          <a:p>
            <a:pPr eaLnBrk="1" hangingPunct="1"/>
            <a:r>
              <a:rPr lang="en-GB" sz="2800" b="1"/>
              <a:t>Statistical Analysis</a:t>
            </a:r>
          </a:p>
        </p:txBody>
      </p:sp>
      <p:sp>
        <p:nvSpPr>
          <p:cNvPr id="69635" name="Rectangle 3"/>
          <p:cNvSpPr>
            <a:spLocks noGrp="1" noChangeArrowheads="1"/>
          </p:cNvSpPr>
          <p:nvPr>
            <p:ph idx="1"/>
          </p:nvPr>
        </p:nvSpPr>
        <p:spPr/>
        <p:txBody>
          <a:bodyPr lIns="90488" tIns="44450" rIns="90488" bIns="44450"/>
          <a:lstStyle/>
          <a:p>
            <a:pPr eaLnBrk="1" hangingPunct="1">
              <a:lnSpc>
                <a:spcPct val="90000"/>
              </a:lnSpc>
            </a:pPr>
            <a:r>
              <a:rPr lang="en-GB" b="1" dirty="0"/>
              <a:t>Types </a:t>
            </a:r>
            <a:endParaRPr lang="en-GB" dirty="0"/>
          </a:p>
          <a:p>
            <a:pPr eaLnBrk="1" hangingPunct="1">
              <a:lnSpc>
                <a:spcPct val="90000"/>
              </a:lnSpc>
            </a:pPr>
            <a:r>
              <a:rPr lang="en-GB" b="1" dirty="0"/>
              <a:t>Descriptive Statistics</a:t>
            </a:r>
          </a:p>
          <a:p>
            <a:pPr lvl="1" eaLnBrk="1" hangingPunct="1">
              <a:lnSpc>
                <a:spcPct val="90000"/>
              </a:lnSpc>
            </a:pPr>
            <a:r>
              <a:rPr lang="en-GB" dirty="0">
                <a:solidFill>
                  <a:srgbClr val="FFFF00"/>
                </a:solidFill>
              </a:rPr>
              <a:t>Variables, frequencies, ranges</a:t>
            </a:r>
          </a:p>
          <a:p>
            <a:pPr lvl="1" eaLnBrk="1" hangingPunct="1">
              <a:lnSpc>
                <a:spcPct val="90000"/>
              </a:lnSpc>
            </a:pPr>
            <a:r>
              <a:rPr lang="en-GB" dirty="0">
                <a:solidFill>
                  <a:srgbClr val="FFFF00"/>
                </a:solidFill>
              </a:rPr>
              <a:t>Simple</a:t>
            </a:r>
          </a:p>
          <a:p>
            <a:pPr eaLnBrk="1" hangingPunct="1">
              <a:lnSpc>
                <a:spcPct val="90000"/>
              </a:lnSpc>
            </a:pPr>
            <a:r>
              <a:rPr lang="en-GB" b="1" dirty="0"/>
              <a:t>Inferential </a:t>
            </a:r>
          </a:p>
          <a:p>
            <a:pPr lvl="1" eaLnBrk="1" hangingPunct="1">
              <a:lnSpc>
                <a:spcPct val="90000"/>
              </a:lnSpc>
            </a:pPr>
            <a:r>
              <a:rPr lang="en-GB" dirty="0">
                <a:solidFill>
                  <a:srgbClr val="FFFF00"/>
                </a:solidFill>
              </a:rPr>
              <a:t>Similarity e.g. Chi Square (Assumptions)</a:t>
            </a:r>
          </a:p>
          <a:p>
            <a:pPr lvl="1" eaLnBrk="1" hangingPunct="1">
              <a:lnSpc>
                <a:spcPct val="90000"/>
              </a:lnSpc>
            </a:pPr>
            <a:r>
              <a:rPr lang="en-GB" dirty="0">
                <a:solidFill>
                  <a:srgbClr val="FFFF00"/>
                </a:solidFill>
              </a:rPr>
              <a:t>more variables </a:t>
            </a:r>
            <a:r>
              <a:rPr lang="en-GB" dirty="0" smtClean="0">
                <a:solidFill>
                  <a:srgbClr val="FFFF00"/>
                </a:solidFill>
              </a:rPr>
              <a:t>e.g</a:t>
            </a:r>
            <a:r>
              <a:rPr lang="en-GB" dirty="0">
                <a:solidFill>
                  <a:srgbClr val="FFFF00"/>
                </a:solidFill>
              </a:rPr>
              <a:t>.</a:t>
            </a:r>
            <a:r>
              <a:rPr lang="en-GB" dirty="0" smtClean="0">
                <a:solidFill>
                  <a:srgbClr val="FFFF00"/>
                </a:solidFill>
              </a:rPr>
              <a:t> </a:t>
            </a:r>
            <a:r>
              <a:rPr lang="en-GB" dirty="0">
                <a:solidFill>
                  <a:srgbClr val="FFFF00"/>
                </a:solidFill>
              </a:rPr>
              <a:t>Multiple regression</a:t>
            </a:r>
          </a:p>
          <a:p>
            <a:pPr eaLnBrk="1" hangingPunct="1">
              <a:lnSpc>
                <a:spcPct val="90000"/>
              </a:lnSpc>
            </a:pPr>
            <a:r>
              <a:rPr lang="en-GB" b="1" dirty="0"/>
              <a:t>Check Causality </a:t>
            </a:r>
            <a:r>
              <a:rPr lang="en-GB" dirty="0"/>
              <a:t>- Find the relationship</a:t>
            </a:r>
          </a:p>
        </p:txBody>
      </p:sp>
      <p:sp>
        <p:nvSpPr>
          <p:cNvPr id="98306" name="Footer Placeholder 4"/>
          <p:cNvSpPr>
            <a:spLocks noGrp="1"/>
          </p:cNvSpPr>
          <p:nvPr>
            <p:ph type="ftr" sz="quarter" idx="11"/>
          </p:nvPr>
        </p:nvSpPr>
        <p:spPr>
          <a:noFill/>
        </p:spPr>
        <p:txBody>
          <a:bodyPr/>
          <a:lstStyle/>
          <a:p>
            <a:r>
              <a:rPr lang="en-GB" smtClean="0"/>
              <a:t>CH2021 postgraduate</a:t>
            </a:r>
            <a:endParaRPr lang="en-GB"/>
          </a:p>
        </p:txBody>
      </p:sp>
      <p:sp>
        <p:nvSpPr>
          <p:cNvPr id="98307" name="Slide Number Placeholder 5"/>
          <p:cNvSpPr>
            <a:spLocks noGrp="1"/>
          </p:cNvSpPr>
          <p:nvPr>
            <p:ph type="sldNum" sz="quarter" idx="12"/>
          </p:nvPr>
        </p:nvSpPr>
        <p:spPr>
          <a:noFill/>
        </p:spPr>
        <p:txBody>
          <a:bodyPr/>
          <a:lstStyle/>
          <a:p>
            <a:fld id="{1CBA911A-2E44-43F5-9EFF-88D4E33FE17C}" type="slidenum">
              <a:rPr lang="en-GB" smtClean="0"/>
              <a:pPr/>
              <a:t>117</a:t>
            </a:fld>
            <a:endParaRPr lang="en-GB"/>
          </a:p>
        </p:txBody>
      </p:sp>
      <p:pic>
        <p:nvPicPr>
          <p:cNvPr id="3" name="Picture 2"/>
          <p:cNvPicPr>
            <a:picLocks noChangeAspect="1"/>
          </p:cNvPicPr>
          <p:nvPr/>
        </p:nvPicPr>
        <p:blipFill>
          <a:blip r:embed="rId3"/>
          <a:stretch>
            <a:fillRect/>
          </a:stretch>
        </p:blipFill>
        <p:spPr>
          <a:xfrm>
            <a:off x="6324128" y="232497"/>
            <a:ext cx="2591272" cy="1326423"/>
          </a:xfrm>
          <a:prstGeom prst="rect">
            <a:avLst/>
          </a:prstGeom>
        </p:spPr>
      </p:pic>
      <p:pic>
        <p:nvPicPr>
          <p:cNvPr id="4" name="Picture 3"/>
          <p:cNvPicPr>
            <a:picLocks noChangeAspect="1"/>
          </p:cNvPicPr>
          <p:nvPr/>
        </p:nvPicPr>
        <p:blipFill>
          <a:blip r:embed="rId4"/>
          <a:stretch>
            <a:fillRect/>
          </a:stretch>
        </p:blipFill>
        <p:spPr>
          <a:xfrm>
            <a:off x="3083224" y="5477222"/>
            <a:ext cx="2977551" cy="135343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lIns="90488" tIns="44450" rIns="90488" bIns="44450" anchor="ctr"/>
          <a:lstStyle/>
          <a:p>
            <a:pPr eaLnBrk="1" hangingPunct="1"/>
            <a:r>
              <a:rPr lang="en-GB" sz="2400" b="1"/>
              <a:t>Interpretation</a:t>
            </a:r>
          </a:p>
        </p:txBody>
      </p:sp>
      <p:sp>
        <p:nvSpPr>
          <p:cNvPr id="70659" name="Rectangle 3"/>
          <p:cNvSpPr>
            <a:spLocks noGrp="1" noChangeArrowheads="1"/>
          </p:cNvSpPr>
          <p:nvPr>
            <p:ph type="body" sz="half" idx="1"/>
          </p:nvPr>
        </p:nvSpPr>
        <p:spPr>
          <a:xfrm>
            <a:off x="1285852" y="1571612"/>
            <a:ext cx="7202515" cy="4114800"/>
          </a:xfrm>
        </p:spPr>
        <p:txBody>
          <a:bodyPr lIns="90488" tIns="44450" rIns="90488" bIns="44450"/>
          <a:lstStyle/>
          <a:p>
            <a:pPr eaLnBrk="1" hangingPunct="1">
              <a:lnSpc>
                <a:spcPct val="90000"/>
              </a:lnSpc>
            </a:pPr>
            <a:r>
              <a:rPr lang="en-GB" sz="2000" dirty="0"/>
              <a:t>Meaning to data</a:t>
            </a:r>
          </a:p>
          <a:p>
            <a:pPr eaLnBrk="1" hangingPunct="1">
              <a:lnSpc>
                <a:spcPct val="90000"/>
              </a:lnSpc>
            </a:pPr>
            <a:r>
              <a:rPr lang="en-GB" sz="2000" dirty="0"/>
              <a:t>Need to recognise the limitations of your interpretation</a:t>
            </a:r>
          </a:p>
          <a:p>
            <a:pPr eaLnBrk="1" hangingPunct="1">
              <a:lnSpc>
                <a:spcPct val="90000"/>
              </a:lnSpc>
            </a:pPr>
            <a:r>
              <a:rPr lang="en-GB" sz="2000" dirty="0"/>
              <a:t>Relate to the wider academic debate.  Agree or not</a:t>
            </a:r>
          </a:p>
          <a:p>
            <a:pPr eaLnBrk="1" hangingPunct="1">
              <a:lnSpc>
                <a:spcPct val="90000"/>
              </a:lnSpc>
            </a:pPr>
            <a:r>
              <a:rPr lang="en-GB" sz="2000" dirty="0"/>
              <a:t>Different to </a:t>
            </a:r>
            <a:r>
              <a:rPr lang="en-GB" sz="2000" dirty="0" smtClean="0"/>
              <a:t>Literature? </a:t>
            </a:r>
            <a:r>
              <a:rPr lang="en-GB" sz="2000" dirty="0"/>
              <a:t>Why</a:t>
            </a:r>
            <a:r>
              <a:rPr lang="en-GB" sz="2000" dirty="0" smtClean="0"/>
              <a:t>?</a:t>
            </a:r>
          </a:p>
          <a:p>
            <a:pPr eaLnBrk="1" hangingPunct="1">
              <a:lnSpc>
                <a:spcPct val="90000"/>
              </a:lnSpc>
            </a:pPr>
            <a:r>
              <a:rPr lang="en-GB" sz="2000" dirty="0" smtClean="0"/>
              <a:t>Triangulation.</a:t>
            </a:r>
            <a:endParaRPr lang="en-GB" sz="2000" dirty="0"/>
          </a:p>
          <a:p>
            <a:pPr eaLnBrk="1" hangingPunct="1">
              <a:lnSpc>
                <a:spcPct val="90000"/>
              </a:lnSpc>
            </a:pPr>
            <a:r>
              <a:rPr lang="en-GB" sz="2000" dirty="0"/>
              <a:t>How can it be developed further?</a:t>
            </a:r>
          </a:p>
        </p:txBody>
      </p:sp>
      <p:sp>
        <p:nvSpPr>
          <p:cNvPr id="12291" name="Footer Placeholder 6"/>
          <p:cNvSpPr>
            <a:spLocks noGrp="1"/>
          </p:cNvSpPr>
          <p:nvPr>
            <p:ph type="ftr" sz="quarter" idx="11"/>
          </p:nvPr>
        </p:nvSpPr>
        <p:spPr>
          <a:noFill/>
        </p:spPr>
        <p:txBody>
          <a:bodyPr/>
          <a:lstStyle/>
          <a:p>
            <a:r>
              <a:rPr lang="en-GB" smtClean="0"/>
              <a:t>CH2021 postgraduate</a:t>
            </a:r>
            <a:endParaRPr lang="en-GB"/>
          </a:p>
        </p:txBody>
      </p:sp>
      <p:sp>
        <p:nvSpPr>
          <p:cNvPr id="12292" name="Slide Number Placeholder 7"/>
          <p:cNvSpPr>
            <a:spLocks noGrp="1"/>
          </p:cNvSpPr>
          <p:nvPr>
            <p:ph type="sldNum" sz="quarter" idx="12"/>
          </p:nvPr>
        </p:nvSpPr>
        <p:spPr>
          <a:noFill/>
        </p:spPr>
        <p:txBody>
          <a:bodyPr/>
          <a:lstStyle/>
          <a:p>
            <a:fld id="{89E76CEA-521A-4CAE-9DDA-45926199EE1B}" type="slidenum">
              <a:rPr lang="en-GB" smtClean="0"/>
              <a:pPr/>
              <a:t>118</a:t>
            </a:fld>
            <a:endParaRPr lang="en-GB"/>
          </a:p>
        </p:txBody>
      </p:sp>
      <p:pic>
        <p:nvPicPr>
          <p:cNvPr id="3" name="Picture 2"/>
          <p:cNvPicPr>
            <a:picLocks noChangeAspect="1"/>
          </p:cNvPicPr>
          <p:nvPr/>
        </p:nvPicPr>
        <p:blipFill>
          <a:blip r:embed="rId3"/>
          <a:stretch>
            <a:fillRect/>
          </a:stretch>
        </p:blipFill>
        <p:spPr>
          <a:xfrm>
            <a:off x="541847" y="3946225"/>
            <a:ext cx="7992553" cy="236345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smtClean="0"/>
              <a:t>Fundamental tension</a:t>
            </a:r>
            <a:endParaRPr lang="en-GB" dirty="0"/>
          </a:p>
        </p:txBody>
      </p:sp>
      <p:sp>
        <p:nvSpPr>
          <p:cNvPr id="11" name="Content Placeholder 10"/>
          <p:cNvSpPr>
            <a:spLocks noGrp="1"/>
          </p:cNvSpPr>
          <p:nvPr>
            <p:ph sz="half" idx="1"/>
          </p:nvPr>
        </p:nvSpPr>
        <p:spPr>
          <a:xfrm>
            <a:off x="447932" y="1946030"/>
            <a:ext cx="3657600" cy="4525963"/>
          </a:xfrm>
        </p:spPr>
        <p:txBody>
          <a:bodyPr>
            <a:normAutofit fontScale="92500" lnSpcReduction="10000"/>
          </a:bodyPr>
          <a:lstStyle/>
          <a:p>
            <a:endParaRPr lang="en-GB" dirty="0" smtClean="0"/>
          </a:p>
          <a:p>
            <a:r>
              <a:rPr lang="en-GB" dirty="0" smtClean="0"/>
              <a:t>Production of consistent, reliable outcomes</a:t>
            </a:r>
          </a:p>
          <a:p>
            <a:r>
              <a:rPr lang="en-GB" dirty="0" smtClean="0"/>
              <a:t>Substantiation based on previous data</a:t>
            </a:r>
          </a:p>
          <a:p>
            <a:r>
              <a:rPr lang="en-GB" dirty="0" smtClean="0"/>
              <a:t>Use of limited number of objective variables</a:t>
            </a:r>
          </a:p>
          <a:p>
            <a:r>
              <a:rPr lang="en-GB" dirty="0" smtClean="0"/>
              <a:t>Minimisation of judgement</a:t>
            </a:r>
          </a:p>
          <a:p>
            <a:r>
              <a:rPr lang="en-GB" dirty="0" smtClean="0"/>
              <a:t>Avoidance of the possibility of bias</a:t>
            </a:r>
            <a:endParaRPr lang="en-GB" dirty="0"/>
          </a:p>
        </p:txBody>
      </p:sp>
      <p:sp>
        <p:nvSpPr>
          <p:cNvPr id="12" name="Content Placeholder 11"/>
          <p:cNvSpPr>
            <a:spLocks noGrp="1"/>
          </p:cNvSpPr>
          <p:nvPr>
            <p:ph sz="half" idx="2"/>
          </p:nvPr>
        </p:nvSpPr>
        <p:spPr>
          <a:xfrm>
            <a:off x="4572000" y="2332037"/>
            <a:ext cx="3657600" cy="4525963"/>
          </a:xfrm>
        </p:spPr>
        <p:txBody>
          <a:bodyPr>
            <a:normAutofit fontScale="92500" lnSpcReduction="10000"/>
          </a:bodyPr>
          <a:lstStyle/>
          <a:p>
            <a:r>
              <a:rPr lang="en-GB" dirty="0" smtClean="0"/>
              <a:t>Production of outcome that meets objective</a:t>
            </a:r>
          </a:p>
          <a:p>
            <a:r>
              <a:rPr lang="en-GB" dirty="0" smtClean="0"/>
              <a:t>Substantiation based on future events</a:t>
            </a:r>
          </a:p>
          <a:p>
            <a:r>
              <a:rPr lang="en-GB" dirty="0" smtClean="0"/>
              <a:t>Use of a broad number of diverse variables</a:t>
            </a:r>
          </a:p>
          <a:p>
            <a:r>
              <a:rPr lang="en-GB" dirty="0" smtClean="0"/>
              <a:t>Integration of judgement</a:t>
            </a:r>
          </a:p>
          <a:p>
            <a:r>
              <a:rPr lang="en-GB" dirty="0" smtClean="0"/>
              <a:t>Acknowledgement of the reality of bias</a:t>
            </a:r>
          </a:p>
          <a:p>
            <a:pPr marL="36576" indent="0">
              <a:buNone/>
            </a:pPr>
            <a:r>
              <a:rPr lang="en-GB" dirty="0" smtClean="0">
                <a:solidFill>
                  <a:srgbClr val="FFFF00"/>
                </a:solidFill>
              </a:rPr>
              <a:t>(</a:t>
            </a:r>
            <a:r>
              <a:rPr lang="en-GB" dirty="0" err="1" smtClean="0">
                <a:solidFill>
                  <a:srgbClr val="FFFF00"/>
                </a:solidFill>
              </a:rPr>
              <a:t>Rotman</a:t>
            </a:r>
            <a:r>
              <a:rPr lang="en-GB" dirty="0" smtClean="0">
                <a:solidFill>
                  <a:srgbClr val="FFFF00"/>
                </a:solidFill>
              </a:rPr>
              <a:t>, 2019)</a:t>
            </a:r>
            <a:endParaRPr lang="en-GB" dirty="0">
              <a:solidFill>
                <a:srgbClr val="FFFF00"/>
              </a:solidFill>
            </a:endParaRPr>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p:txBody>
          <a:bodyPr/>
          <a:lstStyle/>
          <a:p>
            <a:pPr>
              <a:defRPr/>
            </a:pPr>
            <a:fld id="{89BB3464-9362-4196-AE04-2797282C6591}" type="slidenum">
              <a:rPr lang="en-GB" smtClean="0"/>
              <a:pPr>
                <a:defRPr/>
              </a:pPr>
              <a:t>119</a:t>
            </a:fld>
            <a:endParaRPr lang="en-GB"/>
          </a:p>
        </p:txBody>
      </p:sp>
      <p:sp>
        <p:nvSpPr>
          <p:cNvPr id="13" name="Rectangle 12"/>
          <p:cNvSpPr/>
          <p:nvPr/>
        </p:nvSpPr>
        <p:spPr>
          <a:xfrm>
            <a:off x="397905" y="1417638"/>
            <a:ext cx="6976589" cy="769441"/>
          </a:xfrm>
          <a:prstGeom prst="rect">
            <a:avLst/>
          </a:prstGeom>
          <a:noFill/>
        </p:spPr>
        <p:txBody>
          <a:bodyPr wrap="none" lIns="91440" tIns="45720" rIns="91440" bIns="45720">
            <a:spAutoFit/>
          </a:bodyPr>
          <a:lstStyle/>
          <a:p>
            <a:pPr algn="ctr"/>
            <a:r>
              <a:rPr lang="en-US" sz="4400" b="1" cap="none" spc="0" dirty="0" smtClean="0">
                <a:ln w="22225">
                  <a:solidFill>
                    <a:schemeClr val="accent2"/>
                  </a:solidFill>
                  <a:prstDash val="solid"/>
                </a:ln>
                <a:solidFill>
                  <a:schemeClr val="accent2">
                    <a:lumMod val="40000"/>
                    <a:lumOff val="60000"/>
                  </a:schemeClr>
                </a:solidFill>
                <a:effectLst/>
              </a:rPr>
              <a:t>Reliability </a:t>
            </a:r>
            <a:r>
              <a:rPr lang="en-US" sz="4400" b="1" cap="none" spc="0" dirty="0" smtClean="0">
                <a:ln w="22225">
                  <a:solidFill>
                    <a:schemeClr val="accent2"/>
                  </a:solidFill>
                  <a:prstDash val="solid"/>
                </a:ln>
                <a:solidFill>
                  <a:srgbClr val="FF0000"/>
                </a:solidFill>
                <a:effectLst/>
              </a:rPr>
              <a:t>VS</a:t>
            </a:r>
            <a:r>
              <a:rPr lang="en-US" sz="4400" b="1" cap="none" spc="0" dirty="0" smtClean="0">
                <a:ln w="22225">
                  <a:solidFill>
                    <a:schemeClr val="accent2"/>
                  </a:solidFill>
                  <a:prstDash val="solid"/>
                </a:ln>
                <a:solidFill>
                  <a:schemeClr val="accent2">
                    <a:lumMod val="40000"/>
                    <a:lumOff val="60000"/>
                  </a:schemeClr>
                </a:solidFill>
                <a:effectLst/>
              </a:rPr>
              <a:t> Validity</a:t>
            </a:r>
            <a:endParaRPr lang="en-US" sz="4400" b="1" cap="none" spc="0" dirty="0">
              <a:ln w="22225">
                <a:solidFill>
                  <a:schemeClr val="accent2"/>
                </a:solidFill>
                <a:prstDash val="solid"/>
              </a:ln>
              <a:solidFill>
                <a:schemeClr val="accent2">
                  <a:lumMod val="40000"/>
                  <a:lumOff val="60000"/>
                </a:schemeClr>
              </a:solidFill>
              <a:effectLst/>
            </a:endParaRPr>
          </a:p>
        </p:txBody>
      </p:sp>
      <p:sp>
        <p:nvSpPr>
          <p:cNvPr id="14" name="Down Arrow 13"/>
          <p:cNvSpPr/>
          <p:nvPr/>
        </p:nvSpPr>
        <p:spPr>
          <a:xfrm>
            <a:off x="1787769" y="2121877"/>
            <a:ext cx="316523" cy="2637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a:picLocks noChangeAspect="1"/>
          </p:cNvPicPr>
          <p:nvPr/>
        </p:nvPicPr>
        <p:blipFill>
          <a:blip r:embed="rId2"/>
          <a:stretch>
            <a:fillRect/>
          </a:stretch>
        </p:blipFill>
        <p:spPr>
          <a:xfrm>
            <a:off x="6028912" y="2143094"/>
            <a:ext cx="371888" cy="286537"/>
          </a:xfrm>
          <a:prstGeom prst="rect">
            <a:avLst/>
          </a:prstGeom>
        </p:spPr>
      </p:pic>
    </p:spTree>
    <p:extLst>
      <p:ext uri="{BB962C8B-B14F-4D97-AF65-F5344CB8AC3E}">
        <p14:creationId xmlns:p14="http://schemas.microsoft.com/office/powerpoint/2010/main" val="149653367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79512" y="82286"/>
            <a:ext cx="7313612" cy="1143000"/>
          </a:xfrm>
        </p:spPr>
        <p:txBody>
          <a:bodyPr lIns="90488" tIns="44450" rIns="90488" bIns="44450" anchor="ctr"/>
          <a:lstStyle/>
          <a:p>
            <a:pPr eaLnBrk="1" hangingPunct="1"/>
            <a:r>
              <a:rPr lang="en-GB" sz="2800" b="1"/>
              <a:t>Conclusion</a:t>
            </a:r>
          </a:p>
        </p:txBody>
      </p:sp>
      <p:sp>
        <p:nvSpPr>
          <p:cNvPr id="71683" name="Rectangle 3"/>
          <p:cNvSpPr>
            <a:spLocks noGrp="1" noChangeArrowheads="1"/>
          </p:cNvSpPr>
          <p:nvPr>
            <p:ph type="body" sz="half" idx="1"/>
          </p:nvPr>
        </p:nvSpPr>
        <p:spPr>
          <a:xfrm>
            <a:off x="0" y="1700808"/>
            <a:ext cx="5222875" cy="4114800"/>
          </a:xfrm>
        </p:spPr>
        <p:txBody>
          <a:bodyPr lIns="90488" tIns="44450" rIns="90488" bIns="44450"/>
          <a:lstStyle/>
          <a:p>
            <a:pPr eaLnBrk="1" hangingPunct="1"/>
            <a:r>
              <a:rPr lang="en-GB" sz="2500" dirty="0"/>
              <a:t>Validity (Silverman, </a:t>
            </a:r>
            <a:r>
              <a:rPr lang="en-GB" sz="2500" dirty="0" smtClean="0"/>
              <a:t>2019</a:t>
            </a:r>
            <a:r>
              <a:rPr lang="en-GB" sz="2500" dirty="0"/>
              <a:t>)</a:t>
            </a:r>
          </a:p>
          <a:p>
            <a:pPr eaLnBrk="1" hangingPunct="1"/>
            <a:r>
              <a:rPr lang="en-GB" sz="2500" dirty="0"/>
              <a:t>Reliability</a:t>
            </a:r>
          </a:p>
          <a:p>
            <a:pPr eaLnBrk="1" hangingPunct="1"/>
            <a:r>
              <a:rPr lang="en-GB" sz="2500" dirty="0"/>
              <a:t>Significance</a:t>
            </a:r>
          </a:p>
          <a:p>
            <a:pPr eaLnBrk="1" hangingPunct="1"/>
            <a:r>
              <a:rPr lang="en-GB" sz="2500" dirty="0"/>
              <a:t>Representative</a:t>
            </a:r>
          </a:p>
          <a:p>
            <a:pPr eaLnBrk="1" hangingPunct="1"/>
            <a:r>
              <a:rPr lang="en-GB" sz="2500" dirty="0"/>
              <a:t>Generalisability</a:t>
            </a:r>
          </a:p>
          <a:p>
            <a:pPr eaLnBrk="1" hangingPunct="1"/>
            <a:r>
              <a:rPr lang="en-GB" sz="2500" dirty="0">
                <a:solidFill>
                  <a:srgbClr val="FFFF00"/>
                </a:solidFill>
              </a:rPr>
              <a:t>Exercise Handout</a:t>
            </a:r>
          </a:p>
        </p:txBody>
      </p:sp>
      <p:sp>
        <p:nvSpPr>
          <p:cNvPr id="13315" name="Footer Placeholder 5"/>
          <p:cNvSpPr>
            <a:spLocks noGrp="1"/>
          </p:cNvSpPr>
          <p:nvPr>
            <p:ph type="ftr" sz="quarter" idx="11"/>
          </p:nvPr>
        </p:nvSpPr>
        <p:spPr>
          <a:noFill/>
        </p:spPr>
        <p:txBody>
          <a:bodyPr/>
          <a:lstStyle/>
          <a:p>
            <a:r>
              <a:rPr lang="en-GB" smtClean="0"/>
              <a:t>CH2021 postgraduate</a:t>
            </a:r>
            <a:endParaRPr lang="en-GB"/>
          </a:p>
        </p:txBody>
      </p:sp>
      <p:sp>
        <p:nvSpPr>
          <p:cNvPr id="13316" name="Slide Number Placeholder 6"/>
          <p:cNvSpPr>
            <a:spLocks noGrp="1"/>
          </p:cNvSpPr>
          <p:nvPr>
            <p:ph type="sldNum" sz="quarter" idx="12"/>
          </p:nvPr>
        </p:nvSpPr>
        <p:spPr>
          <a:noFill/>
        </p:spPr>
        <p:txBody>
          <a:bodyPr/>
          <a:lstStyle/>
          <a:p>
            <a:fld id="{AF44DF64-2E87-4EC8-99E6-CF7240AA087D}" type="slidenum">
              <a:rPr lang="en-GB" smtClean="0"/>
              <a:pPr/>
              <a:t>120</a:t>
            </a:fld>
            <a:endParaRPr lang="en-GB"/>
          </a:p>
        </p:txBody>
      </p:sp>
      <p:pic>
        <p:nvPicPr>
          <p:cNvPr id="4" name="Picture 3"/>
          <p:cNvPicPr>
            <a:picLocks noChangeAspect="1"/>
          </p:cNvPicPr>
          <p:nvPr/>
        </p:nvPicPr>
        <p:blipFill>
          <a:blip r:embed="rId3"/>
          <a:stretch>
            <a:fillRect/>
          </a:stretch>
        </p:blipFill>
        <p:spPr>
          <a:xfrm>
            <a:off x="3913882" y="2542023"/>
            <a:ext cx="4620518" cy="256330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7874" name="Rectangle 2"/>
          <p:cNvSpPr>
            <a:spLocks noGrp="1" noChangeArrowheads="1"/>
          </p:cNvSpPr>
          <p:nvPr>
            <p:ph type="ctrTitle"/>
          </p:nvPr>
        </p:nvSpPr>
        <p:spPr>
          <a:xfrm>
            <a:off x="395536" y="332656"/>
            <a:ext cx="8459787" cy="1143000"/>
          </a:xfrm>
        </p:spPr>
        <p:txBody>
          <a:bodyPr>
            <a:normAutofit fontScale="90000"/>
          </a:bodyPr>
          <a:lstStyle/>
          <a:p>
            <a:pPr algn="ctr" eaLnBrk="1" hangingPunct="1"/>
            <a:r>
              <a:rPr lang="en-GB"/>
              <a:t/>
            </a:r>
            <a:br>
              <a:rPr lang="en-GB"/>
            </a:br>
            <a:r>
              <a:rPr lang="en-GB"/>
              <a:t>It’s More Than Just Reading A Book</a:t>
            </a:r>
            <a:br>
              <a:rPr lang="en-GB"/>
            </a:br>
            <a:r>
              <a:rPr lang="en-GB"/>
              <a:t/>
            </a:r>
            <a:br>
              <a:rPr lang="en-GB"/>
            </a:br>
            <a:r>
              <a:rPr lang="en-GB"/>
              <a:t>Analysis Of Qualitative Data</a:t>
            </a:r>
          </a:p>
        </p:txBody>
      </p:sp>
      <p:sp>
        <p:nvSpPr>
          <p:cNvPr id="207875" name="Rectangle 3"/>
          <p:cNvSpPr>
            <a:spLocks noGrp="1" noChangeArrowheads="1"/>
          </p:cNvSpPr>
          <p:nvPr>
            <p:ph type="subTitle" idx="1"/>
          </p:nvPr>
        </p:nvSpPr>
        <p:spPr/>
        <p:txBody>
          <a:bodyPr/>
          <a:lstStyle/>
          <a:p>
            <a:pPr eaLnBrk="1" hangingPunct="1"/>
            <a:endParaRPr lang="en-US"/>
          </a:p>
        </p:txBody>
      </p:sp>
      <p:sp>
        <p:nvSpPr>
          <p:cNvPr id="99330" name="Rectangle 9"/>
          <p:cNvSpPr>
            <a:spLocks noGrp="1" noChangeArrowheads="1"/>
          </p:cNvSpPr>
          <p:nvPr>
            <p:ph type="ftr" sz="quarter" idx="11"/>
          </p:nvPr>
        </p:nvSpPr>
        <p:spPr>
          <a:noFill/>
        </p:spPr>
        <p:txBody>
          <a:bodyPr/>
          <a:lstStyle/>
          <a:p>
            <a:r>
              <a:rPr lang="en-GB" smtClean="0"/>
              <a:t>CH2021 postgraduate</a:t>
            </a:r>
            <a:endParaRPr lang="en-GB"/>
          </a:p>
        </p:txBody>
      </p:sp>
      <p:sp>
        <p:nvSpPr>
          <p:cNvPr id="99331" name="Rectangle 10"/>
          <p:cNvSpPr>
            <a:spLocks noGrp="1" noChangeArrowheads="1"/>
          </p:cNvSpPr>
          <p:nvPr>
            <p:ph type="sldNum" sz="quarter" idx="12"/>
          </p:nvPr>
        </p:nvSpPr>
        <p:spPr>
          <a:noFill/>
        </p:spPr>
        <p:txBody>
          <a:bodyPr/>
          <a:lstStyle/>
          <a:p>
            <a:fld id="{07AF18A9-8E41-4634-8FF5-2A99CBB0B1D4}" type="slidenum">
              <a:rPr lang="en-GB" smtClean="0"/>
              <a:pPr/>
              <a:t>121</a:t>
            </a:fld>
            <a:endParaRPr lang="en-GB"/>
          </a:p>
        </p:txBody>
      </p:sp>
      <p:pic>
        <p:nvPicPr>
          <p:cNvPr id="205826" name="Picture 2" descr="http://www.visualstatistics.net/East-West/aPlausibility/Qualitative%20Data%20Analysis.jpg"/>
          <p:cNvPicPr>
            <a:picLocks noChangeAspect="1" noChangeArrowheads="1"/>
          </p:cNvPicPr>
          <p:nvPr/>
        </p:nvPicPr>
        <p:blipFill>
          <a:blip r:embed="rId3" cstate="print"/>
          <a:srcRect/>
          <a:stretch>
            <a:fillRect/>
          </a:stretch>
        </p:blipFill>
        <p:spPr bwMode="auto">
          <a:xfrm>
            <a:off x="2195736" y="3544365"/>
            <a:ext cx="4304534" cy="3197003"/>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07875"/>
                                        </p:tgtEl>
                                        <p:attrNameLst>
                                          <p:attrName>style.visibility</p:attrName>
                                        </p:attrNameLst>
                                      </p:cBhvr>
                                      <p:to>
                                        <p:strVal val="visible"/>
                                      </p:to>
                                    </p:set>
                                    <p:animEffect transition="in" filter="fade">
                                      <p:cBhvr>
                                        <p:cTn id="10" dur="2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75" grpId="0"/>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p:txBody>
          <a:bodyPr>
            <a:normAutofit fontScale="90000"/>
          </a:bodyPr>
          <a:lstStyle/>
          <a:p>
            <a:pPr eaLnBrk="1" hangingPunct="1"/>
            <a:r>
              <a:rPr lang="en-GB"/>
              <a:t>What Is Qualitative Research?  Why Do It?!</a:t>
            </a:r>
          </a:p>
        </p:txBody>
      </p:sp>
      <p:sp>
        <p:nvSpPr>
          <p:cNvPr id="209923" name="Rectangle 3"/>
          <p:cNvSpPr>
            <a:spLocks noGrp="1" noChangeArrowheads="1"/>
          </p:cNvSpPr>
          <p:nvPr>
            <p:ph idx="1"/>
          </p:nvPr>
        </p:nvSpPr>
        <p:spPr/>
        <p:txBody>
          <a:bodyPr/>
          <a:lstStyle/>
          <a:p>
            <a:pPr eaLnBrk="1" hangingPunct="1">
              <a:lnSpc>
                <a:spcPct val="90000"/>
              </a:lnSpc>
            </a:pPr>
            <a:r>
              <a:rPr lang="en-GB" dirty="0">
                <a:solidFill>
                  <a:srgbClr val="FFFF00"/>
                </a:solidFill>
              </a:rPr>
              <a:t>Generation of data which aim to explore, describe and contextualise experience (</a:t>
            </a:r>
            <a:r>
              <a:rPr lang="en-GB" dirty="0" err="1">
                <a:solidFill>
                  <a:srgbClr val="FFFF00"/>
                </a:solidFill>
              </a:rPr>
              <a:t>Henwood</a:t>
            </a:r>
            <a:r>
              <a:rPr lang="en-GB" dirty="0">
                <a:solidFill>
                  <a:srgbClr val="FFFF00"/>
                </a:solidFill>
              </a:rPr>
              <a:t> and Pidgeon 1992)</a:t>
            </a:r>
          </a:p>
          <a:p>
            <a:pPr eaLnBrk="1" hangingPunct="1">
              <a:lnSpc>
                <a:spcPct val="90000"/>
              </a:lnSpc>
            </a:pPr>
            <a:r>
              <a:rPr lang="en-GB" dirty="0">
                <a:solidFill>
                  <a:srgbClr val="FFFF00"/>
                </a:solidFill>
              </a:rPr>
              <a:t>Good at answering ‘How?’ and ‘What?’ questions</a:t>
            </a:r>
          </a:p>
          <a:p>
            <a:pPr eaLnBrk="1" hangingPunct="1">
              <a:lnSpc>
                <a:spcPct val="90000"/>
              </a:lnSpc>
            </a:pPr>
            <a:r>
              <a:rPr lang="en-GB" dirty="0">
                <a:solidFill>
                  <a:srgbClr val="FFFF00"/>
                </a:solidFill>
              </a:rPr>
              <a:t>Based on methods which involve appreciation of complexity and detail (Mason </a:t>
            </a:r>
            <a:r>
              <a:rPr lang="en-GB" dirty="0" smtClean="0">
                <a:solidFill>
                  <a:srgbClr val="FFFF00"/>
                </a:solidFill>
              </a:rPr>
              <a:t>2016</a:t>
            </a:r>
            <a:r>
              <a:rPr lang="en-GB" dirty="0">
                <a:solidFill>
                  <a:srgbClr val="FFFF00"/>
                </a:solidFill>
              </a:rPr>
              <a:t>) </a:t>
            </a:r>
          </a:p>
        </p:txBody>
      </p:sp>
      <p:sp>
        <p:nvSpPr>
          <p:cNvPr id="100354" name="Footer Placeholder 4"/>
          <p:cNvSpPr>
            <a:spLocks noGrp="1"/>
          </p:cNvSpPr>
          <p:nvPr>
            <p:ph type="ftr" sz="quarter" idx="11"/>
          </p:nvPr>
        </p:nvSpPr>
        <p:spPr>
          <a:noFill/>
        </p:spPr>
        <p:txBody>
          <a:bodyPr/>
          <a:lstStyle/>
          <a:p>
            <a:r>
              <a:rPr lang="en-GB" smtClean="0"/>
              <a:t>CH2021 postgraduate</a:t>
            </a:r>
            <a:endParaRPr lang="en-GB"/>
          </a:p>
        </p:txBody>
      </p:sp>
      <p:sp>
        <p:nvSpPr>
          <p:cNvPr id="100355" name="Slide Number Placeholder 5"/>
          <p:cNvSpPr>
            <a:spLocks noGrp="1"/>
          </p:cNvSpPr>
          <p:nvPr>
            <p:ph type="sldNum" sz="quarter" idx="12"/>
          </p:nvPr>
        </p:nvSpPr>
        <p:spPr>
          <a:noFill/>
        </p:spPr>
        <p:txBody>
          <a:bodyPr/>
          <a:lstStyle/>
          <a:p>
            <a:fld id="{E0ABA1C0-E5A8-4925-8880-A14AA178F75C}" type="slidenum">
              <a:rPr lang="en-GB" smtClean="0"/>
              <a:pPr/>
              <a:t>122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1143000" y="228600"/>
            <a:ext cx="7772400" cy="1143000"/>
          </a:xfrm>
        </p:spPr>
        <p:txBody>
          <a:bodyPr>
            <a:normAutofit fontScale="90000"/>
          </a:bodyPr>
          <a:lstStyle/>
          <a:p>
            <a:pPr eaLnBrk="1" hangingPunct="1"/>
            <a:r>
              <a:rPr lang="en-GB"/>
              <a:t>Stage 1. Make Your Data ‘Analysis Friendly’</a:t>
            </a:r>
          </a:p>
        </p:txBody>
      </p:sp>
      <p:sp>
        <p:nvSpPr>
          <p:cNvPr id="210947" name="Rectangle 3"/>
          <p:cNvSpPr>
            <a:spLocks noGrp="1" noChangeArrowheads="1"/>
          </p:cNvSpPr>
          <p:nvPr>
            <p:ph idx="1"/>
          </p:nvPr>
        </p:nvSpPr>
        <p:spPr>
          <a:xfrm>
            <a:off x="1143000" y="1447800"/>
            <a:ext cx="7772400" cy="5029200"/>
          </a:xfrm>
        </p:spPr>
        <p:txBody>
          <a:bodyPr/>
          <a:lstStyle/>
          <a:p>
            <a:pPr eaLnBrk="1" hangingPunct="1"/>
            <a:r>
              <a:rPr lang="en-GB" sz="2800" dirty="0">
                <a:solidFill>
                  <a:srgbClr val="FFFF00"/>
                </a:solidFill>
              </a:rPr>
              <a:t>Turn data into text using word processing package </a:t>
            </a:r>
            <a:r>
              <a:rPr lang="en-GB" sz="2800" dirty="0" smtClean="0">
                <a:solidFill>
                  <a:srgbClr val="FFFF00"/>
                </a:solidFill>
              </a:rPr>
              <a:t>e.g. </a:t>
            </a:r>
            <a:r>
              <a:rPr lang="en-GB" sz="2800" dirty="0">
                <a:solidFill>
                  <a:srgbClr val="FFFF00"/>
                </a:solidFill>
              </a:rPr>
              <a:t>transcripts, field notes/memos/research diary, documents </a:t>
            </a:r>
          </a:p>
          <a:p>
            <a:pPr eaLnBrk="1" hangingPunct="1"/>
            <a:r>
              <a:rPr lang="en-GB" sz="2800" dirty="0">
                <a:solidFill>
                  <a:srgbClr val="FFFF00"/>
                </a:solidFill>
              </a:rPr>
              <a:t>Ensure you can trace where excerpts of text are from </a:t>
            </a:r>
            <a:r>
              <a:rPr lang="en-GB" sz="2800" dirty="0" smtClean="0">
                <a:solidFill>
                  <a:srgbClr val="FFFF00"/>
                </a:solidFill>
              </a:rPr>
              <a:t>(e.g. </a:t>
            </a:r>
            <a:r>
              <a:rPr lang="en-GB" sz="2800" dirty="0">
                <a:solidFill>
                  <a:srgbClr val="FFFF00"/>
                </a:solidFill>
              </a:rPr>
              <a:t>carefully labelled with identifier for participant/focus group, dated, backed up)</a:t>
            </a:r>
          </a:p>
          <a:p>
            <a:pPr eaLnBrk="1" hangingPunct="1"/>
            <a:r>
              <a:rPr lang="en-GB" sz="2800" dirty="0">
                <a:solidFill>
                  <a:srgbClr val="FFFF00"/>
                </a:solidFill>
              </a:rPr>
              <a:t>Ensure text is easy to read and code (font size, spacing, margins, single sided sheets)</a:t>
            </a:r>
          </a:p>
        </p:txBody>
      </p:sp>
      <p:sp>
        <p:nvSpPr>
          <p:cNvPr id="101378" name="Footer Placeholder 4"/>
          <p:cNvSpPr>
            <a:spLocks noGrp="1"/>
          </p:cNvSpPr>
          <p:nvPr>
            <p:ph type="ftr" sz="quarter" idx="11"/>
          </p:nvPr>
        </p:nvSpPr>
        <p:spPr>
          <a:noFill/>
        </p:spPr>
        <p:txBody>
          <a:bodyPr/>
          <a:lstStyle/>
          <a:p>
            <a:r>
              <a:rPr lang="en-GB" smtClean="0"/>
              <a:t>CH2021 postgraduate</a:t>
            </a:r>
            <a:endParaRPr lang="en-GB"/>
          </a:p>
        </p:txBody>
      </p:sp>
      <p:sp>
        <p:nvSpPr>
          <p:cNvPr id="101379" name="Slide Number Placeholder 5"/>
          <p:cNvSpPr>
            <a:spLocks noGrp="1"/>
          </p:cNvSpPr>
          <p:nvPr>
            <p:ph type="sldNum" sz="quarter" idx="12"/>
          </p:nvPr>
        </p:nvSpPr>
        <p:spPr>
          <a:noFill/>
        </p:spPr>
        <p:txBody>
          <a:bodyPr/>
          <a:lstStyle/>
          <a:p>
            <a:fld id="{9C786920-8DE7-4095-B8E4-F2AB23BF466A}" type="slidenum">
              <a:rPr lang="en-GB" smtClean="0"/>
              <a:pPr/>
              <a:t>123</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xEl>
                                              <p:pRg st="0" end="0"/>
                                            </p:txEl>
                                          </p:spTgt>
                                        </p:tgtEl>
                                        <p:attrNameLst>
                                          <p:attrName>style.visibility</p:attrName>
                                        </p:attrNameLst>
                                      </p:cBhvr>
                                      <p:to>
                                        <p:strVal val="visible"/>
                                      </p:to>
                                    </p:set>
                                    <p:animEffect transition="in" filter="fade">
                                      <p:cBhvr>
                                        <p:cTn id="10" dur="2000"/>
                                        <p:tgtEl>
                                          <p:spTgt spid="21094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0947">
                                            <p:txEl>
                                              <p:pRg st="1" end="1"/>
                                            </p:txEl>
                                          </p:spTgt>
                                        </p:tgtEl>
                                        <p:attrNameLst>
                                          <p:attrName>style.visibility</p:attrName>
                                        </p:attrNameLst>
                                      </p:cBhvr>
                                      <p:to>
                                        <p:strVal val="visible"/>
                                      </p:to>
                                    </p:set>
                                    <p:animEffect transition="in" filter="fade">
                                      <p:cBhvr>
                                        <p:cTn id="15" dur="2000"/>
                                        <p:tgtEl>
                                          <p:spTgt spid="21094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10947">
                                            <p:txEl>
                                              <p:pRg st="2" end="2"/>
                                            </p:txEl>
                                          </p:spTgt>
                                        </p:tgtEl>
                                        <p:attrNameLst>
                                          <p:attrName>style.visibility</p:attrName>
                                        </p:attrNameLst>
                                      </p:cBhvr>
                                      <p:to>
                                        <p:strVal val="visible"/>
                                      </p:to>
                                    </p:set>
                                    <p:animEffect transition="in" filter="fade">
                                      <p:cBhvr>
                                        <p:cTn id="20" dur="2000"/>
                                        <p:tgtEl>
                                          <p:spTgt spid="21094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210947">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childTnLst>
                                    <p:set>
                                      <p:cBhvr>
                                        <p:cTn id="28" dur="1" fill="hold">
                                          <p:stCondLst>
                                            <p:cond delay="0"/>
                                          </p:stCondLst>
                                        </p:cTn>
                                        <p:tgtEl>
                                          <p:spTgt spid="210947">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2109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build="p"/>
      <p:bldP spid="210947" grpId="1" build="p"/>
    </p:bld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a:xfrm>
            <a:off x="1143000" y="533400"/>
            <a:ext cx="7772400" cy="1143000"/>
          </a:xfrm>
        </p:spPr>
        <p:txBody>
          <a:bodyPr>
            <a:normAutofit fontScale="90000"/>
          </a:bodyPr>
          <a:lstStyle/>
          <a:p>
            <a:pPr eaLnBrk="1" hangingPunct="1"/>
            <a:r>
              <a:rPr lang="en-GB"/>
              <a:t>Stage 2. Decide On Tools To Help You With Analysis</a:t>
            </a:r>
          </a:p>
        </p:txBody>
      </p:sp>
      <p:sp>
        <p:nvSpPr>
          <p:cNvPr id="211971" name="Rectangle 3"/>
          <p:cNvSpPr>
            <a:spLocks noGrp="1" noChangeArrowheads="1"/>
          </p:cNvSpPr>
          <p:nvPr>
            <p:ph idx="1"/>
          </p:nvPr>
        </p:nvSpPr>
        <p:spPr>
          <a:xfrm>
            <a:off x="1143000" y="2286000"/>
            <a:ext cx="7772400" cy="4114800"/>
          </a:xfrm>
        </p:spPr>
        <p:txBody>
          <a:bodyPr/>
          <a:lstStyle/>
          <a:p>
            <a:pPr eaLnBrk="1" hangingPunct="1"/>
            <a:r>
              <a:rPr lang="en-GB" dirty="0"/>
              <a:t>By hand</a:t>
            </a:r>
          </a:p>
          <a:p>
            <a:pPr eaLnBrk="1" hangingPunct="1">
              <a:buFont typeface="Wingdings" pitchFamily="2" charset="2"/>
              <a:buNone/>
            </a:pPr>
            <a:r>
              <a:rPr lang="en-GB" dirty="0"/>
              <a:t>		</a:t>
            </a:r>
            <a:endParaRPr lang="en-GB" dirty="0" smtClean="0"/>
          </a:p>
          <a:p>
            <a:r>
              <a:rPr lang="en-GB" dirty="0" smtClean="0"/>
              <a:t>By </a:t>
            </a:r>
            <a:r>
              <a:rPr lang="en-GB" dirty="0"/>
              <a:t>computer</a:t>
            </a:r>
          </a:p>
          <a:p>
            <a:pPr eaLnBrk="1" hangingPunct="1">
              <a:buFont typeface="Wingdings" pitchFamily="2" charset="2"/>
              <a:buNone/>
            </a:pPr>
            <a:r>
              <a:rPr lang="en-GB" dirty="0"/>
              <a:t>		</a:t>
            </a:r>
            <a:endParaRPr lang="en-GB" dirty="0">
              <a:solidFill>
                <a:srgbClr val="FFFF00"/>
              </a:solidFill>
            </a:endParaRPr>
          </a:p>
          <a:p>
            <a:pPr eaLnBrk="1" hangingPunct="1">
              <a:buFont typeface="Wingdings" pitchFamily="2" charset="2"/>
              <a:buNone/>
            </a:pPr>
            <a:r>
              <a:rPr lang="en-GB" dirty="0"/>
              <a:t>		</a:t>
            </a:r>
          </a:p>
          <a:p>
            <a:pPr eaLnBrk="1" hangingPunct="1">
              <a:buFont typeface="Wingdings" pitchFamily="2" charset="2"/>
              <a:buNone/>
            </a:pPr>
            <a:r>
              <a:rPr lang="en-GB" dirty="0"/>
              <a:t>		</a:t>
            </a:r>
          </a:p>
        </p:txBody>
      </p:sp>
      <p:sp>
        <p:nvSpPr>
          <p:cNvPr id="102402" name="Footer Placeholder 4"/>
          <p:cNvSpPr>
            <a:spLocks noGrp="1"/>
          </p:cNvSpPr>
          <p:nvPr>
            <p:ph type="ftr" sz="quarter" idx="11"/>
          </p:nvPr>
        </p:nvSpPr>
        <p:spPr>
          <a:noFill/>
        </p:spPr>
        <p:txBody>
          <a:bodyPr/>
          <a:lstStyle/>
          <a:p>
            <a:r>
              <a:rPr lang="en-GB" smtClean="0"/>
              <a:t>CH2021 postgraduate</a:t>
            </a:r>
            <a:endParaRPr lang="en-GB"/>
          </a:p>
        </p:txBody>
      </p:sp>
      <p:sp>
        <p:nvSpPr>
          <p:cNvPr id="102403" name="Slide Number Placeholder 5"/>
          <p:cNvSpPr>
            <a:spLocks noGrp="1"/>
          </p:cNvSpPr>
          <p:nvPr>
            <p:ph type="sldNum" sz="quarter" idx="12"/>
          </p:nvPr>
        </p:nvSpPr>
        <p:spPr>
          <a:noFill/>
        </p:spPr>
        <p:txBody>
          <a:bodyPr/>
          <a:lstStyle/>
          <a:p>
            <a:fld id="{5BF70819-2AF9-4E64-8703-5734D01BB9B0}" type="slidenum">
              <a:rPr lang="en-GB" smtClean="0"/>
              <a:pPr/>
              <a:t>124</a:t>
            </a:fld>
            <a:endParaRPr lang="en-GB"/>
          </a:p>
        </p:txBody>
      </p:sp>
      <p:pic>
        <p:nvPicPr>
          <p:cNvPr id="2" name="Picture 1"/>
          <p:cNvPicPr>
            <a:picLocks noChangeAspect="1"/>
          </p:cNvPicPr>
          <p:nvPr/>
        </p:nvPicPr>
        <p:blipFill>
          <a:blip r:embed="rId3"/>
          <a:stretch>
            <a:fillRect/>
          </a:stretch>
        </p:blipFill>
        <p:spPr>
          <a:xfrm>
            <a:off x="4513384" y="1919004"/>
            <a:ext cx="4259189" cy="393975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2994" name="Rectangle 1026"/>
          <p:cNvSpPr>
            <a:spLocks noGrp="1" noChangeArrowheads="1"/>
          </p:cNvSpPr>
          <p:nvPr>
            <p:ph type="title"/>
          </p:nvPr>
        </p:nvSpPr>
        <p:spPr/>
        <p:txBody>
          <a:bodyPr>
            <a:normAutofit fontScale="90000"/>
          </a:bodyPr>
          <a:lstStyle/>
          <a:p>
            <a:pPr eaLnBrk="1" hangingPunct="1"/>
            <a:r>
              <a:rPr lang="en-GB"/>
              <a:t>Stage 3. Deal With Demographic Data</a:t>
            </a:r>
          </a:p>
        </p:txBody>
      </p:sp>
      <p:sp>
        <p:nvSpPr>
          <p:cNvPr id="212995" name="Rectangle 1027"/>
          <p:cNvSpPr>
            <a:spLocks noGrp="1" noChangeArrowheads="1"/>
          </p:cNvSpPr>
          <p:nvPr>
            <p:ph idx="1"/>
          </p:nvPr>
        </p:nvSpPr>
        <p:spPr>
          <a:xfrm>
            <a:off x="1143000" y="1752600"/>
            <a:ext cx="7772400" cy="4114800"/>
          </a:xfrm>
        </p:spPr>
        <p:txBody>
          <a:bodyPr/>
          <a:lstStyle/>
          <a:p>
            <a:pPr eaLnBrk="1" hangingPunct="1">
              <a:lnSpc>
                <a:spcPct val="90000"/>
              </a:lnSpc>
            </a:pPr>
            <a:r>
              <a:rPr lang="en-GB" dirty="0">
                <a:solidFill>
                  <a:srgbClr val="FFFF00"/>
                </a:solidFill>
              </a:rPr>
              <a:t>Most qualitative studies include some quantitative data </a:t>
            </a:r>
            <a:r>
              <a:rPr lang="en-GB" dirty="0" smtClean="0">
                <a:solidFill>
                  <a:srgbClr val="FFFF00"/>
                </a:solidFill>
              </a:rPr>
              <a:t>(e.g. </a:t>
            </a:r>
            <a:r>
              <a:rPr lang="en-GB" dirty="0">
                <a:solidFill>
                  <a:srgbClr val="FFFF00"/>
                </a:solidFill>
              </a:rPr>
              <a:t>age, gender)</a:t>
            </a:r>
          </a:p>
          <a:p>
            <a:pPr eaLnBrk="1" hangingPunct="1">
              <a:lnSpc>
                <a:spcPct val="90000"/>
              </a:lnSpc>
            </a:pPr>
            <a:r>
              <a:rPr lang="en-GB" dirty="0"/>
              <a:t>Interval/ratio data </a:t>
            </a:r>
            <a:r>
              <a:rPr lang="en-GB" dirty="0" smtClean="0"/>
              <a:t>(e.g. </a:t>
            </a:r>
            <a:r>
              <a:rPr lang="en-GB" dirty="0"/>
              <a:t>age): mean/median, range, standard deviation</a:t>
            </a:r>
          </a:p>
          <a:p>
            <a:pPr eaLnBrk="1" hangingPunct="1">
              <a:lnSpc>
                <a:spcPct val="90000"/>
              </a:lnSpc>
            </a:pPr>
            <a:r>
              <a:rPr lang="en-GB" dirty="0">
                <a:solidFill>
                  <a:srgbClr val="FFFF00"/>
                </a:solidFill>
              </a:rPr>
              <a:t>Nominal data </a:t>
            </a:r>
            <a:r>
              <a:rPr lang="en-GB" dirty="0" smtClean="0">
                <a:solidFill>
                  <a:srgbClr val="FFFF00"/>
                </a:solidFill>
              </a:rPr>
              <a:t>(e.g. </a:t>
            </a:r>
            <a:r>
              <a:rPr lang="en-GB" dirty="0">
                <a:solidFill>
                  <a:srgbClr val="FFFF00"/>
                </a:solidFill>
              </a:rPr>
              <a:t>gender, grade,): mode, frequencies</a:t>
            </a:r>
          </a:p>
          <a:p>
            <a:pPr eaLnBrk="1" hangingPunct="1">
              <a:lnSpc>
                <a:spcPct val="90000"/>
              </a:lnSpc>
            </a:pPr>
            <a:r>
              <a:rPr lang="en-GB" dirty="0"/>
              <a:t>Think about how best to display this data </a:t>
            </a:r>
            <a:r>
              <a:rPr lang="en-GB" dirty="0" smtClean="0"/>
              <a:t>(e.g. </a:t>
            </a:r>
            <a:r>
              <a:rPr lang="en-GB" dirty="0"/>
              <a:t>table, bar chart, pie chart)</a:t>
            </a:r>
          </a:p>
        </p:txBody>
      </p:sp>
      <p:sp>
        <p:nvSpPr>
          <p:cNvPr id="103426" name="Footer Placeholder 4"/>
          <p:cNvSpPr>
            <a:spLocks noGrp="1"/>
          </p:cNvSpPr>
          <p:nvPr>
            <p:ph type="ftr" sz="quarter" idx="11"/>
          </p:nvPr>
        </p:nvSpPr>
        <p:spPr>
          <a:noFill/>
        </p:spPr>
        <p:txBody>
          <a:bodyPr/>
          <a:lstStyle/>
          <a:p>
            <a:r>
              <a:rPr lang="en-GB" smtClean="0"/>
              <a:t>CH2021 postgraduate</a:t>
            </a:r>
            <a:endParaRPr lang="en-GB"/>
          </a:p>
        </p:txBody>
      </p:sp>
      <p:sp>
        <p:nvSpPr>
          <p:cNvPr id="103427" name="Slide Number Placeholder 5"/>
          <p:cNvSpPr>
            <a:spLocks noGrp="1"/>
          </p:cNvSpPr>
          <p:nvPr>
            <p:ph type="sldNum" sz="quarter" idx="12"/>
          </p:nvPr>
        </p:nvSpPr>
        <p:spPr>
          <a:noFill/>
        </p:spPr>
        <p:txBody>
          <a:bodyPr/>
          <a:lstStyle/>
          <a:p>
            <a:fld id="{81A48C1F-EF6A-4455-9C06-B6B73BC1EE7F}" type="slidenum">
              <a:rPr lang="en-GB" smtClean="0"/>
              <a:pPr/>
              <a:t>125</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xEl>
                                              <p:pRg st="0" end="0"/>
                                            </p:txEl>
                                          </p:spTgt>
                                        </p:tgtEl>
                                        <p:attrNameLst>
                                          <p:attrName>style.visibility</p:attrName>
                                        </p:attrNameLst>
                                      </p:cBhvr>
                                      <p:to>
                                        <p:strVal val="visible"/>
                                      </p:to>
                                    </p:set>
                                    <p:animEffect transition="in" filter="fade">
                                      <p:cBhvr>
                                        <p:cTn id="10" dur="2000"/>
                                        <p:tgtEl>
                                          <p:spTgt spid="21299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2995">
                                            <p:txEl>
                                              <p:pRg st="1" end="1"/>
                                            </p:txEl>
                                          </p:spTgt>
                                        </p:tgtEl>
                                        <p:attrNameLst>
                                          <p:attrName>style.visibility</p:attrName>
                                        </p:attrNameLst>
                                      </p:cBhvr>
                                      <p:to>
                                        <p:strVal val="visible"/>
                                      </p:to>
                                    </p:set>
                                    <p:animEffect transition="in" filter="fade">
                                      <p:cBhvr>
                                        <p:cTn id="15" dur="2000"/>
                                        <p:tgtEl>
                                          <p:spTgt spid="21299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12995">
                                            <p:txEl>
                                              <p:pRg st="2" end="2"/>
                                            </p:txEl>
                                          </p:spTgt>
                                        </p:tgtEl>
                                        <p:attrNameLst>
                                          <p:attrName>style.visibility</p:attrName>
                                        </p:attrNameLst>
                                      </p:cBhvr>
                                      <p:to>
                                        <p:strVal val="visible"/>
                                      </p:to>
                                    </p:set>
                                    <p:animEffect transition="in" filter="fade">
                                      <p:cBhvr>
                                        <p:cTn id="20" dur="2000"/>
                                        <p:tgtEl>
                                          <p:spTgt spid="21299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12995">
                                            <p:txEl>
                                              <p:pRg st="3" end="3"/>
                                            </p:txEl>
                                          </p:spTgt>
                                        </p:tgtEl>
                                        <p:attrNameLst>
                                          <p:attrName>style.visibility</p:attrName>
                                        </p:attrNameLst>
                                      </p:cBhvr>
                                      <p:to>
                                        <p:strVal val="visible"/>
                                      </p:to>
                                    </p:set>
                                    <p:animEffect transition="in" filter="fade">
                                      <p:cBhvr>
                                        <p:cTn id="25" dur="2000"/>
                                        <p:tgtEl>
                                          <p:spTgt spid="21299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212995">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212995">
                                            <p:txEl>
                                              <p:pRg st="1" end="1"/>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212995">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2129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build="p"/>
      <p:bldP spid="212995" grpId="1" build="p"/>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p:txBody>
          <a:bodyPr>
            <a:normAutofit fontScale="90000"/>
          </a:bodyPr>
          <a:lstStyle/>
          <a:p>
            <a:pPr eaLnBrk="1" hangingPunct="1"/>
            <a:r>
              <a:rPr lang="en-GB"/>
              <a:t>Stage 4. Carry Out Your Qualitative Analysis</a:t>
            </a:r>
          </a:p>
        </p:txBody>
      </p:sp>
      <p:sp>
        <p:nvSpPr>
          <p:cNvPr id="214019" name="Rectangle 3"/>
          <p:cNvSpPr>
            <a:spLocks noGrp="1" noChangeArrowheads="1"/>
          </p:cNvSpPr>
          <p:nvPr>
            <p:ph idx="1"/>
          </p:nvPr>
        </p:nvSpPr>
        <p:spPr/>
        <p:txBody>
          <a:bodyPr/>
          <a:lstStyle/>
          <a:p>
            <a:pPr eaLnBrk="1" hangingPunct="1"/>
            <a:r>
              <a:rPr lang="en-GB" dirty="0"/>
              <a:t>Content analysis</a:t>
            </a:r>
          </a:p>
          <a:p>
            <a:pPr eaLnBrk="1" hangingPunct="1"/>
            <a:r>
              <a:rPr lang="en-GB" dirty="0"/>
              <a:t>Thematic analysis</a:t>
            </a:r>
          </a:p>
          <a:p>
            <a:pPr eaLnBrk="1" hangingPunct="1"/>
            <a:r>
              <a:rPr lang="en-GB" dirty="0"/>
              <a:t>(Analysis of focus group data)</a:t>
            </a:r>
          </a:p>
          <a:p>
            <a:pPr eaLnBrk="1" hangingPunct="1"/>
            <a:r>
              <a:rPr lang="en-GB" dirty="0"/>
              <a:t>‘</a:t>
            </a:r>
            <a:r>
              <a:rPr lang="en-GB" dirty="0">
                <a:solidFill>
                  <a:srgbClr val="FFFF00"/>
                </a:solidFill>
              </a:rPr>
              <a:t>Methodology specific analyses’ </a:t>
            </a:r>
            <a:r>
              <a:rPr lang="en-GB" dirty="0" smtClean="0">
                <a:solidFill>
                  <a:srgbClr val="FFFF00"/>
                </a:solidFill>
              </a:rPr>
              <a:t>e.g. </a:t>
            </a:r>
            <a:r>
              <a:rPr lang="en-GB" dirty="0">
                <a:solidFill>
                  <a:srgbClr val="FFFF00"/>
                </a:solidFill>
              </a:rPr>
              <a:t>discourse analysis, grounded theory, narrative analysis</a:t>
            </a:r>
          </a:p>
        </p:txBody>
      </p:sp>
      <p:sp>
        <p:nvSpPr>
          <p:cNvPr id="104450" name="Footer Placeholder 4"/>
          <p:cNvSpPr>
            <a:spLocks noGrp="1"/>
          </p:cNvSpPr>
          <p:nvPr>
            <p:ph type="ftr" sz="quarter" idx="11"/>
          </p:nvPr>
        </p:nvSpPr>
        <p:spPr>
          <a:noFill/>
        </p:spPr>
        <p:txBody>
          <a:bodyPr/>
          <a:lstStyle/>
          <a:p>
            <a:r>
              <a:rPr lang="en-GB" smtClean="0"/>
              <a:t>CH2021 postgraduate</a:t>
            </a:r>
            <a:endParaRPr lang="en-GB"/>
          </a:p>
        </p:txBody>
      </p:sp>
      <p:sp>
        <p:nvSpPr>
          <p:cNvPr id="104451" name="Slide Number Placeholder 5"/>
          <p:cNvSpPr>
            <a:spLocks noGrp="1"/>
          </p:cNvSpPr>
          <p:nvPr>
            <p:ph type="sldNum" sz="quarter" idx="12"/>
          </p:nvPr>
        </p:nvSpPr>
        <p:spPr>
          <a:noFill/>
        </p:spPr>
        <p:txBody>
          <a:bodyPr/>
          <a:lstStyle/>
          <a:p>
            <a:fld id="{E08155AC-35B3-45AB-9F73-09F13D2173D0}" type="slidenum">
              <a:rPr lang="en-GB" smtClean="0"/>
              <a:pPr/>
              <a:t>126</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xEl>
                                              <p:pRg st="0" end="0"/>
                                            </p:txEl>
                                          </p:spTgt>
                                        </p:tgtEl>
                                        <p:attrNameLst>
                                          <p:attrName>style.visibility</p:attrName>
                                        </p:attrNameLst>
                                      </p:cBhvr>
                                      <p:to>
                                        <p:strVal val="visible"/>
                                      </p:to>
                                    </p:set>
                                    <p:animEffect transition="in" filter="fade">
                                      <p:cBhvr>
                                        <p:cTn id="10" dur="2000"/>
                                        <p:tgtEl>
                                          <p:spTgt spid="21401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4019">
                                            <p:txEl>
                                              <p:pRg st="1" end="1"/>
                                            </p:txEl>
                                          </p:spTgt>
                                        </p:tgtEl>
                                        <p:attrNameLst>
                                          <p:attrName>style.visibility</p:attrName>
                                        </p:attrNameLst>
                                      </p:cBhvr>
                                      <p:to>
                                        <p:strVal val="visible"/>
                                      </p:to>
                                    </p:set>
                                    <p:animEffect transition="in" filter="fade">
                                      <p:cBhvr>
                                        <p:cTn id="15" dur="2000"/>
                                        <p:tgtEl>
                                          <p:spTgt spid="21401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14019">
                                            <p:txEl>
                                              <p:pRg st="2" end="2"/>
                                            </p:txEl>
                                          </p:spTgt>
                                        </p:tgtEl>
                                        <p:attrNameLst>
                                          <p:attrName>style.visibility</p:attrName>
                                        </p:attrNameLst>
                                      </p:cBhvr>
                                      <p:to>
                                        <p:strVal val="visible"/>
                                      </p:to>
                                    </p:set>
                                    <p:animEffect transition="in" filter="fade">
                                      <p:cBhvr>
                                        <p:cTn id="20" dur="2000"/>
                                        <p:tgtEl>
                                          <p:spTgt spid="21401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14019">
                                            <p:txEl>
                                              <p:pRg st="3" end="3"/>
                                            </p:txEl>
                                          </p:spTgt>
                                        </p:tgtEl>
                                        <p:attrNameLst>
                                          <p:attrName>style.visibility</p:attrName>
                                        </p:attrNameLst>
                                      </p:cBhvr>
                                      <p:to>
                                        <p:strVal val="visible"/>
                                      </p:to>
                                    </p:set>
                                    <p:animEffect transition="in" filter="fade">
                                      <p:cBhvr>
                                        <p:cTn id="25" dur="2000"/>
                                        <p:tgtEl>
                                          <p:spTgt spid="21401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214019">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214019">
                                            <p:txEl>
                                              <p:pRg st="1" end="1"/>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214019">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2140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build="p"/>
      <p:bldP spid="214019" grpId="1" build="p"/>
    </p:bldLst>
  </p:timing>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82" name="Rectangle 2"/>
          <p:cNvSpPr>
            <a:spLocks noGrp="1" noChangeArrowheads="1"/>
          </p:cNvSpPr>
          <p:nvPr>
            <p:ph type="title"/>
          </p:nvPr>
        </p:nvSpPr>
        <p:spPr/>
        <p:txBody>
          <a:bodyPr>
            <a:normAutofit fontScale="90000"/>
          </a:bodyPr>
          <a:lstStyle/>
          <a:p>
            <a:pPr eaLnBrk="1" hangingPunct="1"/>
            <a:r>
              <a:rPr lang="en-GB"/>
              <a:t>Common Difficulties/ Problems ...</a:t>
            </a:r>
          </a:p>
        </p:txBody>
      </p:sp>
      <p:sp>
        <p:nvSpPr>
          <p:cNvPr id="225283" name="Rectangle 3"/>
          <p:cNvSpPr>
            <a:spLocks noGrp="1" noChangeArrowheads="1"/>
          </p:cNvSpPr>
          <p:nvPr>
            <p:ph idx="1"/>
          </p:nvPr>
        </p:nvSpPr>
        <p:spPr/>
        <p:txBody>
          <a:bodyPr/>
          <a:lstStyle/>
          <a:p>
            <a:pPr eaLnBrk="1" hangingPunct="1"/>
            <a:r>
              <a:rPr lang="en-GB" dirty="0"/>
              <a:t>Can’t find in books ‘How to do it’</a:t>
            </a:r>
          </a:p>
          <a:p>
            <a:pPr eaLnBrk="1" hangingPunct="1"/>
            <a:r>
              <a:rPr lang="en-GB" dirty="0">
                <a:solidFill>
                  <a:srgbClr val="FFFF00"/>
                </a:solidFill>
              </a:rPr>
              <a:t>Underestimate how long it takes to turn </a:t>
            </a:r>
            <a:r>
              <a:rPr lang="en-GB" dirty="0" smtClean="0">
                <a:solidFill>
                  <a:srgbClr val="FFFF00"/>
                </a:solidFill>
              </a:rPr>
              <a:t>recorded </a:t>
            </a:r>
            <a:r>
              <a:rPr lang="en-GB" dirty="0">
                <a:solidFill>
                  <a:srgbClr val="FFFF00"/>
                </a:solidFill>
              </a:rPr>
              <a:t>data into text</a:t>
            </a:r>
          </a:p>
          <a:p>
            <a:pPr eaLnBrk="1" hangingPunct="1"/>
            <a:r>
              <a:rPr lang="en-GB" dirty="0"/>
              <a:t>time to analyse properly</a:t>
            </a:r>
          </a:p>
          <a:p>
            <a:pPr eaLnBrk="1" hangingPunct="1"/>
            <a:r>
              <a:rPr lang="en-GB" dirty="0">
                <a:solidFill>
                  <a:srgbClr val="FFFF00"/>
                </a:solidFill>
              </a:rPr>
              <a:t>Completed analysis </a:t>
            </a:r>
            <a:endParaRPr lang="en-GB" dirty="0" smtClean="0">
              <a:solidFill>
                <a:srgbClr val="FFFF00"/>
              </a:solidFill>
            </a:endParaRPr>
          </a:p>
          <a:p>
            <a:pPr lvl="1"/>
            <a:r>
              <a:rPr lang="en-GB" dirty="0" err="1" smtClean="0">
                <a:solidFill>
                  <a:srgbClr val="FFFF00"/>
                </a:solidFill>
              </a:rPr>
              <a:t>i</a:t>
            </a:r>
            <a:r>
              <a:rPr lang="en-GB" dirty="0">
                <a:solidFill>
                  <a:srgbClr val="FFFF00"/>
                </a:solidFill>
              </a:rPr>
              <a:t>) seems like common sense or </a:t>
            </a:r>
          </a:p>
          <a:p>
            <a:pPr lvl="1"/>
            <a:r>
              <a:rPr lang="en-GB" dirty="0" smtClean="0">
                <a:solidFill>
                  <a:srgbClr val="FFFF00"/>
                </a:solidFill>
              </a:rPr>
              <a:t>ii</a:t>
            </a:r>
            <a:r>
              <a:rPr lang="en-GB" dirty="0">
                <a:solidFill>
                  <a:srgbClr val="FFFF00"/>
                </a:solidFill>
              </a:rPr>
              <a:t>) feels like it is invented</a:t>
            </a:r>
          </a:p>
        </p:txBody>
      </p:sp>
      <p:sp>
        <p:nvSpPr>
          <p:cNvPr id="113666" name="Footer Placeholder 4"/>
          <p:cNvSpPr>
            <a:spLocks noGrp="1"/>
          </p:cNvSpPr>
          <p:nvPr>
            <p:ph type="ftr" sz="quarter" idx="11"/>
          </p:nvPr>
        </p:nvSpPr>
        <p:spPr>
          <a:noFill/>
        </p:spPr>
        <p:txBody>
          <a:bodyPr/>
          <a:lstStyle/>
          <a:p>
            <a:r>
              <a:rPr lang="en-GB" smtClean="0"/>
              <a:t>CH2021 postgraduate</a:t>
            </a:r>
            <a:endParaRPr lang="en-GB"/>
          </a:p>
        </p:txBody>
      </p:sp>
      <p:sp>
        <p:nvSpPr>
          <p:cNvPr id="113667" name="Slide Number Placeholder 5"/>
          <p:cNvSpPr>
            <a:spLocks noGrp="1"/>
          </p:cNvSpPr>
          <p:nvPr>
            <p:ph type="sldNum" sz="quarter" idx="12"/>
          </p:nvPr>
        </p:nvSpPr>
        <p:spPr>
          <a:noFill/>
        </p:spPr>
        <p:txBody>
          <a:bodyPr/>
          <a:lstStyle/>
          <a:p>
            <a:fld id="{4D16BF58-89BE-4F30-B0B6-AFC0DC4F00E3}" type="slidenum">
              <a:rPr lang="en-GB" smtClean="0"/>
              <a:pPr/>
              <a:t>127</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xEl>
                                              <p:pRg st="0" end="0"/>
                                            </p:txEl>
                                          </p:spTgt>
                                        </p:tgtEl>
                                        <p:attrNameLst>
                                          <p:attrName>style.visibility</p:attrName>
                                        </p:attrNameLst>
                                      </p:cBhvr>
                                      <p:to>
                                        <p:strVal val="visible"/>
                                      </p:to>
                                    </p:set>
                                    <p:animEffect transition="in" filter="fade">
                                      <p:cBhvr>
                                        <p:cTn id="10" dur="2000"/>
                                        <p:tgtEl>
                                          <p:spTgt spid="22528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25283">
                                            <p:txEl>
                                              <p:pRg st="1" end="1"/>
                                            </p:txEl>
                                          </p:spTgt>
                                        </p:tgtEl>
                                        <p:attrNameLst>
                                          <p:attrName>style.visibility</p:attrName>
                                        </p:attrNameLst>
                                      </p:cBhvr>
                                      <p:to>
                                        <p:strVal val="visible"/>
                                      </p:to>
                                    </p:set>
                                    <p:animEffect transition="in" filter="fade">
                                      <p:cBhvr>
                                        <p:cTn id="15" dur="2000"/>
                                        <p:tgtEl>
                                          <p:spTgt spid="22528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25283">
                                            <p:txEl>
                                              <p:pRg st="2" end="2"/>
                                            </p:txEl>
                                          </p:spTgt>
                                        </p:tgtEl>
                                        <p:attrNameLst>
                                          <p:attrName>style.visibility</p:attrName>
                                        </p:attrNameLst>
                                      </p:cBhvr>
                                      <p:to>
                                        <p:strVal val="visible"/>
                                      </p:to>
                                    </p:set>
                                    <p:animEffect transition="in" filter="fade">
                                      <p:cBhvr>
                                        <p:cTn id="20" dur="2000"/>
                                        <p:tgtEl>
                                          <p:spTgt spid="22528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25283">
                                            <p:txEl>
                                              <p:pRg st="3" end="3"/>
                                            </p:txEl>
                                          </p:spTgt>
                                        </p:tgtEl>
                                        <p:attrNameLst>
                                          <p:attrName>style.visibility</p:attrName>
                                        </p:attrNameLst>
                                      </p:cBhvr>
                                      <p:to>
                                        <p:strVal val="visible"/>
                                      </p:to>
                                    </p:set>
                                    <p:animEffect transition="in" filter="fade">
                                      <p:cBhvr>
                                        <p:cTn id="25" dur="2000"/>
                                        <p:tgtEl>
                                          <p:spTgt spid="225283">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25283">
                                            <p:txEl>
                                              <p:pRg st="4" end="4"/>
                                            </p:txEl>
                                          </p:spTgt>
                                        </p:tgtEl>
                                        <p:attrNameLst>
                                          <p:attrName>style.visibility</p:attrName>
                                        </p:attrNameLst>
                                      </p:cBhvr>
                                      <p:to>
                                        <p:strVal val="visible"/>
                                      </p:to>
                                    </p:set>
                                    <p:animEffect transition="in" filter="fade">
                                      <p:cBhvr>
                                        <p:cTn id="28" dur="2000"/>
                                        <p:tgtEl>
                                          <p:spTgt spid="225283">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25283">
                                            <p:txEl>
                                              <p:pRg st="5" end="5"/>
                                            </p:txEl>
                                          </p:spTgt>
                                        </p:tgtEl>
                                        <p:attrNameLst>
                                          <p:attrName>style.visibility</p:attrName>
                                        </p:attrNameLst>
                                      </p:cBhvr>
                                      <p:to>
                                        <p:strVal val="visible"/>
                                      </p:to>
                                    </p:set>
                                    <p:animEffect transition="in" filter="fade">
                                      <p:cBhvr>
                                        <p:cTn id="31" dur="2000"/>
                                        <p:tgtEl>
                                          <p:spTgt spid="225283">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1" nodeType="clickEffect">
                                  <p:stCondLst>
                                    <p:cond delay="0"/>
                                  </p:stCondLst>
                                  <p:childTnLst>
                                    <p:set>
                                      <p:cBhvr>
                                        <p:cTn id="35" dur="1" fill="hold">
                                          <p:stCondLst>
                                            <p:cond delay="0"/>
                                          </p:stCondLst>
                                        </p:cTn>
                                        <p:tgtEl>
                                          <p:spTgt spid="225283">
                                            <p:txEl>
                                              <p:pRg st="0" end="0"/>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1" nodeType="clickEffect">
                                  <p:stCondLst>
                                    <p:cond delay="0"/>
                                  </p:stCondLst>
                                  <p:childTnLst>
                                    <p:set>
                                      <p:cBhvr>
                                        <p:cTn id="39" dur="1" fill="hold">
                                          <p:stCondLst>
                                            <p:cond delay="0"/>
                                          </p:stCondLst>
                                        </p:cTn>
                                        <p:tgtEl>
                                          <p:spTgt spid="225283">
                                            <p:txEl>
                                              <p:pRg st="1" end="1"/>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1" nodeType="clickEffect">
                                  <p:stCondLst>
                                    <p:cond delay="0"/>
                                  </p:stCondLst>
                                  <p:childTnLst>
                                    <p:set>
                                      <p:cBhvr>
                                        <p:cTn id="43" dur="1" fill="hold">
                                          <p:stCondLst>
                                            <p:cond delay="0"/>
                                          </p:stCondLst>
                                        </p:cTn>
                                        <p:tgtEl>
                                          <p:spTgt spid="225283">
                                            <p:txEl>
                                              <p:pRg st="2" end="2"/>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1" nodeType="clickEffect">
                                  <p:stCondLst>
                                    <p:cond delay="0"/>
                                  </p:stCondLst>
                                  <p:childTnLst>
                                    <p:set>
                                      <p:cBhvr>
                                        <p:cTn id="47" dur="1" fill="hold">
                                          <p:stCondLst>
                                            <p:cond delay="0"/>
                                          </p:stCondLst>
                                        </p:cTn>
                                        <p:tgtEl>
                                          <p:spTgt spid="225283">
                                            <p:txEl>
                                              <p:pRg st="3" end="3"/>
                                            </p:txEl>
                                          </p:spTgt>
                                        </p:tgtEl>
                                        <p:attrNameLst>
                                          <p:attrName>style.visibility</p:attrName>
                                        </p:attrNameLst>
                                      </p:cBhvr>
                                      <p:to>
                                        <p:strVal val="visible"/>
                                      </p:to>
                                    </p:set>
                                  </p:childTnLst>
                                </p:cTn>
                              </p:par>
                              <p:par>
                                <p:cTn id="48" presetID="1" presetClass="entr" presetSubtype="0" fill="hold" grpId="1" nodeType="withEffect">
                                  <p:stCondLst>
                                    <p:cond delay="0"/>
                                  </p:stCondLst>
                                  <p:childTnLst>
                                    <p:set>
                                      <p:cBhvr>
                                        <p:cTn id="49" dur="1" fill="hold">
                                          <p:stCondLst>
                                            <p:cond delay="0"/>
                                          </p:stCondLst>
                                        </p:cTn>
                                        <p:tgtEl>
                                          <p:spTgt spid="225283">
                                            <p:txEl>
                                              <p:pRg st="4" end="4"/>
                                            </p:txEl>
                                          </p:spTgt>
                                        </p:tgtEl>
                                        <p:attrNameLst>
                                          <p:attrName>style.visibility</p:attrName>
                                        </p:attrNameLst>
                                      </p:cBhvr>
                                      <p:to>
                                        <p:strVal val="visible"/>
                                      </p:to>
                                    </p:set>
                                  </p:childTnLst>
                                </p:cTn>
                              </p:par>
                              <p:par>
                                <p:cTn id="50" presetID="1" presetClass="entr" presetSubtype="0" fill="hold" grpId="1" nodeType="withEffect">
                                  <p:stCondLst>
                                    <p:cond delay="0"/>
                                  </p:stCondLst>
                                  <p:childTnLst>
                                    <p:set>
                                      <p:cBhvr>
                                        <p:cTn id="51" dur="1" fill="hold">
                                          <p:stCondLst>
                                            <p:cond delay="0"/>
                                          </p:stCondLst>
                                        </p:cTn>
                                        <p:tgtEl>
                                          <p:spTgt spid="2252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build="p"/>
      <p:bldP spid="225283" grpId="1" build="p"/>
    </p:bldLst>
  </p:timing>
</p:sld>
</file>

<file path=ppt/slides/slide1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6306" name="Rectangle 2"/>
          <p:cNvSpPr>
            <a:spLocks noGrp="1" noChangeArrowheads="1"/>
          </p:cNvSpPr>
          <p:nvPr>
            <p:ph type="title"/>
          </p:nvPr>
        </p:nvSpPr>
        <p:spPr>
          <a:xfrm>
            <a:off x="1143000" y="304800"/>
            <a:ext cx="7772400" cy="762000"/>
          </a:xfrm>
        </p:spPr>
        <p:txBody>
          <a:bodyPr>
            <a:normAutofit fontScale="90000"/>
          </a:bodyPr>
          <a:lstStyle/>
          <a:p>
            <a:pPr eaLnBrk="1" hangingPunct="1"/>
            <a:r>
              <a:rPr lang="en-GB"/>
              <a:t>… And Some Solutions!!</a:t>
            </a:r>
          </a:p>
        </p:txBody>
      </p:sp>
      <p:sp>
        <p:nvSpPr>
          <p:cNvPr id="226307" name="Rectangle 3"/>
          <p:cNvSpPr>
            <a:spLocks noGrp="1" noChangeArrowheads="1"/>
          </p:cNvSpPr>
          <p:nvPr>
            <p:ph idx="1"/>
          </p:nvPr>
        </p:nvSpPr>
        <p:spPr>
          <a:xfrm>
            <a:off x="1187450" y="1447800"/>
            <a:ext cx="7772400" cy="5410200"/>
          </a:xfrm>
        </p:spPr>
        <p:txBody>
          <a:bodyPr/>
          <a:lstStyle/>
          <a:p>
            <a:pPr eaLnBrk="1" hangingPunct="1"/>
            <a:r>
              <a:rPr lang="en-GB" sz="2500" dirty="0">
                <a:solidFill>
                  <a:srgbClr val="FFFF00"/>
                </a:solidFill>
              </a:rPr>
              <a:t>Clarify what </a:t>
            </a:r>
            <a:r>
              <a:rPr lang="en-GB" sz="2500" u="sng" dirty="0">
                <a:solidFill>
                  <a:srgbClr val="FFFF00"/>
                </a:solidFill>
              </a:rPr>
              <a:t>you </a:t>
            </a:r>
            <a:r>
              <a:rPr lang="en-GB" sz="2500" dirty="0">
                <a:solidFill>
                  <a:srgbClr val="FFFF00"/>
                </a:solidFill>
              </a:rPr>
              <a:t>understand by your qualitative research approach (using references), and state clearly what you did</a:t>
            </a:r>
          </a:p>
          <a:p>
            <a:pPr eaLnBrk="1" hangingPunct="1"/>
            <a:r>
              <a:rPr lang="en-GB" sz="2500" dirty="0"/>
              <a:t>Allow plenty of time for all parts of research process (</a:t>
            </a:r>
            <a:r>
              <a:rPr lang="en-GB" sz="2500" dirty="0" err="1"/>
              <a:t>eg</a:t>
            </a:r>
            <a:r>
              <a:rPr lang="en-GB" sz="2500" dirty="0"/>
              <a:t> 1:8 for transcribing)</a:t>
            </a:r>
          </a:p>
          <a:p>
            <a:pPr eaLnBrk="1" hangingPunct="1"/>
            <a:r>
              <a:rPr lang="en-GB" sz="2500" dirty="0">
                <a:solidFill>
                  <a:srgbClr val="FFFF00"/>
                </a:solidFill>
              </a:rPr>
              <a:t>Don’t spend all your time transcribing to detriment of analysis.  Recognise this requires focused time, and work through difficulties!</a:t>
            </a:r>
          </a:p>
          <a:p>
            <a:pPr eaLnBrk="1" hangingPunct="1"/>
            <a:r>
              <a:rPr lang="en-GB" sz="2500" dirty="0"/>
              <a:t>Think about how you can show that you have done your research rigorously and carefully</a:t>
            </a:r>
            <a:endParaRPr lang="en-GB" dirty="0"/>
          </a:p>
        </p:txBody>
      </p:sp>
      <p:sp>
        <p:nvSpPr>
          <p:cNvPr id="114690" name="Footer Placeholder 4"/>
          <p:cNvSpPr>
            <a:spLocks noGrp="1"/>
          </p:cNvSpPr>
          <p:nvPr>
            <p:ph type="ftr" sz="quarter" idx="11"/>
          </p:nvPr>
        </p:nvSpPr>
        <p:spPr>
          <a:noFill/>
        </p:spPr>
        <p:txBody>
          <a:bodyPr/>
          <a:lstStyle/>
          <a:p>
            <a:r>
              <a:rPr lang="en-GB" smtClean="0"/>
              <a:t>CH2021 postgraduate</a:t>
            </a:r>
            <a:endParaRPr lang="en-GB"/>
          </a:p>
        </p:txBody>
      </p:sp>
      <p:sp>
        <p:nvSpPr>
          <p:cNvPr id="114691" name="Slide Number Placeholder 5"/>
          <p:cNvSpPr>
            <a:spLocks noGrp="1"/>
          </p:cNvSpPr>
          <p:nvPr>
            <p:ph type="sldNum" sz="quarter" idx="12"/>
          </p:nvPr>
        </p:nvSpPr>
        <p:spPr>
          <a:noFill/>
        </p:spPr>
        <p:txBody>
          <a:bodyPr/>
          <a:lstStyle/>
          <a:p>
            <a:fld id="{FDCDEDB7-AFFE-4B8C-8F2B-8E31FA49BF9E}" type="slidenum">
              <a:rPr lang="en-GB" smtClean="0"/>
              <a:pPr/>
              <a:t>128</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xEl>
                                              <p:pRg st="0" end="0"/>
                                            </p:txEl>
                                          </p:spTgt>
                                        </p:tgtEl>
                                        <p:attrNameLst>
                                          <p:attrName>style.visibility</p:attrName>
                                        </p:attrNameLst>
                                      </p:cBhvr>
                                      <p:to>
                                        <p:strVal val="visible"/>
                                      </p:to>
                                    </p:set>
                                    <p:animEffect transition="in" filter="fade">
                                      <p:cBhvr>
                                        <p:cTn id="10" dur="2000"/>
                                        <p:tgtEl>
                                          <p:spTgt spid="22630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26307">
                                            <p:txEl>
                                              <p:pRg st="1" end="1"/>
                                            </p:txEl>
                                          </p:spTgt>
                                        </p:tgtEl>
                                        <p:attrNameLst>
                                          <p:attrName>style.visibility</p:attrName>
                                        </p:attrNameLst>
                                      </p:cBhvr>
                                      <p:to>
                                        <p:strVal val="visible"/>
                                      </p:to>
                                    </p:set>
                                    <p:animEffect transition="in" filter="fade">
                                      <p:cBhvr>
                                        <p:cTn id="15" dur="2000"/>
                                        <p:tgtEl>
                                          <p:spTgt spid="22630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26307">
                                            <p:txEl>
                                              <p:pRg st="2" end="2"/>
                                            </p:txEl>
                                          </p:spTgt>
                                        </p:tgtEl>
                                        <p:attrNameLst>
                                          <p:attrName>style.visibility</p:attrName>
                                        </p:attrNameLst>
                                      </p:cBhvr>
                                      <p:to>
                                        <p:strVal val="visible"/>
                                      </p:to>
                                    </p:set>
                                    <p:animEffect transition="in" filter="fade">
                                      <p:cBhvr>
                                        <p:cTn id="20" dur="2000"/>
                                        <p:tgtEl>
                                          <p:spTgt spid="22630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26307">
                                            <p:txEl>
                                              <p:pRg st="3" end="3"/>
                                            </p:txEl>
                                          </p:spTgt>
                                        </p:tgtEl>
                                        <p:attrNameLst>
                                          <p:attrName>style.visibility</p:attrName>
                                        </p:attrNameLst>
                                      </p:cBhvr>
                                      <p:to>
                                        <p:strVal val="visible"/>
                                      </p:to>
                                    </p:set>
                                    <p:animEffect transition="in" filter="fade">
                                      <p:cBhvr>
                                        <p:cTn id="25" dur="2000"/>
                                        <p:tgtEl>
                                          <p:spTgt spid="22630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226307">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226307">
                                            <p:txEl>
                                              <p:pRg st="1" end="1"/>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226307">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2263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build="p"/>
      <p:bldP spid="226307" grpId="1" build="p"/>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96714" cy="1907310"/>
          </a:xfrm>
        </p:spPr>
        <p:txBody>
          <a:bodyPr>
            <a:normAutofit fontScale="90000"/>
          </a:bodyPr>
          <a:lstStyle/>
          <a:p>
            <a:pPr algn="ctr"/>
            <a:r>
              <a:rPr lang="en-GB" b="1" dirty="0" smtClean="0">
                <a:solidFill>
                  <a:srgbClr val="FFFF00"/>
                </a:solidFill>
              </a:rPr>
              <a:t>The difficulties and considerations of evaluating research data</a:t>
            </a:r>
            <a:endParaRPr lang="en-GB" b="1" dirty="0">
              <a:solidFill>
                <a:srgbClr val="FFFF00"/>
              </a:solidFill>
            </a:endParaRPr>
          </a:p>
        </p:txBody>
      </p:sp>
      <p:pic>
        <p:nvPicPr>
          <p:cNvPr id="8" name="Content Placeholder 7"/>
          <p:cNvPicPr>
            <a:picLocks noGrp="1" noChangeAspect="1"/>
          </p:cNvPicPr>
          <p:nvPr>
            <p:ph idx="1"/>
          </p:nvPr>
        </p:nvPicPr>
        <p:blipFill>
          <a:blip r:embed="rId2"/>
          <a:stretch>
            <a:fillRect/>
          </a:stretch>
        </p:blipFill>
        <p:spPr>
          <a:xfrm>
            <a:off x="2453650" y="2377440"/>
            <a:ext cx="4502096" cy="3646698"/>
          </a:xfrm>
          <a:prstGeom prst="rect">
            <a:avLst/>
          </a:prstGeom>
        </p:spPr>
      </p:pic>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0" i="0" u="none" strike="noStrike" kern="1200" cap="none" spc="0" normalizeH="0" baseline="0" noProof="0" smtClean="0">
                <a:ln>
                  <a:noFill/>
                </a:ln>
                <a:solidFill>
                  <a:srgbClr val="D4D2D0">
                    <a:shade val="50000"/>
                  </a:srgbClr>
                </a:solidFill>
                <a:effectLst/>
                <a:uLnTx/>
                <a:uFillTx/>
                <a:latin typeface="Verdana" pitchFamily="34" charset="0"/>
                <a:ea typeface="+mn-ea"/>
                <a:cs typeface="+mn-cs"/>
              </a:rPr>
              <a:t>CH2021 postgraduate</a:t>
            </a:r>
            <a:endParaRPr kumimoji="0" lang="en-GB" sz="1000" b="0" i="0" u="none" strike="noStrike" kern="1200" cap="none" spc="0" normalizeH="0" baseline="0" noProof="0">
              <a:ln>
                <a:noFill/>
              </a:ln>
              <a:solidFill>
                <a:srgbClr val="D4D2D0">
                  <a:shade val="50000"/>
                </a:srgbClr>
              </a:solidFill>
              <a:effectLst/>
              <a:uLnTx/>
              <a:uFillTx/>
              <a:latin typeface="Verdana" pitchFamily="34" charset="0"/>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0E96862-69D3-4D16-BFBB-52D8AA3FF0EA}" type="slidenum">
              <a:rPr kumimoji="0" lang="en-GB" sz="1000" b="0" i="0" u="none" strike="noStrike" kern="1200" cap="none" spc="0" normalizeH="0" baseline="0" noProof="0" smtClean="0">
                <a:ln>
                  <a:noFill/>
                </a:ln>
                <a:solidFill>
                  <a:srgbClr val="D4D2D0">
                    <a:shade val="50000"/>
                  </a:srgbClr>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129</a:t>
            </a:fld>
            <a:endParaRPr kumimoji="0" lang="en-GB" sz="1000" b="0" i="0" u="none" strike="noStrike" kern="1200" cap="none" spc="0" normalizeH="0" baseline="0" noProof="0">
              <a:ln>
                <a:noFill/>
              </a:ln>
              <a:solidFill>
                <a:srgbClr val="D4D2D0">
                  <a:shade val="50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2466134902"/>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Challenger </a:t>
            </a:r>
            <a:br>
              <a:rPr lang="en-GB" dirty="0" smtClean="0"/>
            </a:br>
            <a:r>
              <a:rPr lang="en-GB" dirty="0" smtClean="0"/>
              <a:t>Misinterpretation of data.  Even NASA.</a:t>
            </a:r>
            <a:br>
              <a:rPr lang="en-GB" dirty="0" smtClean="0"/>
            </a:br>
            <a:r>
              <a:rPr lang="en-GB" dirty="0" smtClean="0"/>
              <a:t>What do you think?</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solidFill>
                  <a:schemeClr val="tx1">
                    <a:lumMod val="95000"/>
                  </a:schemeClr>
                </a:solidFill>
                <a:hlinkClick r:id="rId2"/>
              </a:rPr>
              <a:t>https://www.youtube.com/watch?v=DT7Yx5kxYco</a:t>
            </a:r>
            <a:r>
              <a:rPr lang="en-GB" dirty="0" smtClean="0">
                <a:solidFill>
                  <a:schemeClr val="tx1">
                    <a:lumMod val="95000"/>
                  </a:schemeClr>
                </a:solidFill>
              </a:rPr>
              <a:t> VIDEO</a:t>
            </a:r>
          </a:p>
          <a:p>
            <a:endParaRPr lang="en-GB" dirty="0">
              <a:solidFill>
                <a:schemeClr val="tx1">
                  <a:lumMod val="95000"/>
                </a:schemeClr>
              </a:solidFill>
            </a:endParaRPr>
          </a:p>
          <a:p>
            <a:r>
              <a:rPr lang="en-GB" dirty="0" smtClean="0">
                <a:solidFill>
                  <a:schemeClr val="tx1">
                    <a:lumMod val="95000"/>
                  </a:schemeClr>
                </a:solidFill>
                <a:hlinkClick r:id="rId3"/>
              </a:rPr>
              <a:t>http://www.feynman.com/science/the-challenger-disaster/#targetText=Feynman%20was%20always%20the%20inquisitive,had%20to%20have%20the%20facts.&amp;targetText=NASA%20officials%20said%20that%20the,closer%20to%201%20in%20100</a:t>
            </a:r>
            <a:r>
              <a:rPr lang="en-GB" dirty="0" smtClean="0">
                <a:solidFill>
                  <a:schemeClr val="tx1">
                    <a:lumMod val="95000"/>
                  </a:schemeClr>
                </a:solidFill>
              </a:rPr>
              <a:t>.  </a:t>
            </a:r>
            <a:r>
              <a:rPr lang="en-GB" dirty="0" smtClean="0"/>
              <a:t>SUMMARY</a:t>
            </a:r>
            <a:endParaRPr lang="en-GB" dirty="0"/>
          </a:p>
        </p:txBody>
      </p:sp>
      <p:pic>
        <p:nvPicPr>
          <p:cNvPr id="4" name="Picture 3"/>
          <p:cNvPicPr>
            <a:picLocks noChangeAspect="1"/>
          </p:cNvPicPr>
          <p:nvPr/>
        </p:nvPicPr>
        <p:blipFill>
          <a:blip r:embed="rId4"/>
          <a:stretch>
            <a:fillRect/>
          </a:stretch>
        </p:blipFill>
        <p:spPr>
          <a:xfrm>
            <a:off x="3426845" y="5108027"/>
            <a:ext cx="2898281" cy="1642921"/>
          </a:xfrm>
          <a:prstGeom prst="rect">
            <a:avLst/>
          </a:prstGeom>
        </p:spPr>
      </p:pic>
      <p:sp>
        <p:nvSpPr>
          <p:cNvPr id="5" name="Footer Placeholder 4"/>
          <p:cNvSpPr>
            <a:spLocks noGrp="1"/>
          </p:cNvSpPr>
          <p:nvPr>
            <p:ph type="ftr" sz="quarter" idx="11"/>
          </p:nvPr>
        </p:nvSpPr>
        <p:spPr/>
        <p:txBody>
          <a:bodyPr/>
          <a:lstStyle/>
          <a:p>
            <a:r>
              <a:rPr lang="en-GB" smtClean="0"/>
              <a:t>CH2021 postgraduate</a:t>
            </a:r>
            <a:endParaRPr lang="en-GB"/>
          </a:p>
        </p:txBody>
      </p:sp>
      <p:sp>
        <p:nvSpPr>
          <p:cNvPr id="6" name="Slide Number Placeholder 5"/>
          <p:cNvSpPr>
            <a:spLocks noGrp="1"/>
          </p:cNvSpPr>
          <p:nvPr>
            <p:ph type="sldNum" sz="quarter" idx="12"/>
          </p:nvPr>
        </p:nvSpPr>
        <p:spPr/>
        <p:txBody>
          <a:bodyPr/>
          <a:lstStyle/>
          <a:p>
            <a:fld id="{6DEBFC85-DD5D-42F5-B665-F56843310DAD}" type="slidenum">
              <a:rPr lang="en-GB" smtClean="0"/>
              <a:t>130</a:t>
            </a:fld>
            <a:endParaRPr lang="en-GB"/>
          </a:p>
        </p:txBody>
      </p:sp>
    </p:spTree>
    <p:extLst>
      <p:ext uri="{BB962C8B-B14F-4D97-AF65-F5344CB8AC3E}">
        <p14:creationId xmlns:p14="http://schemas.microsoft.com/office/powerpoint/2010/main" val="1257971845"/>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7330" name="Rectangle 2"/>
          <p:cNvSpPr>
            <a:spLocks noGrp="1" noChangeArrowheads="1"/>
          </p:cNvSpPr>
          <p:nvPr>
            <p:ph type="ctrTitle"/>
          </p:nvPr>
        </p:nvSpPr>
        <p:spPr>
          <a:xfrm>
            <a:off x="0" y="620688"/>
            <a:ext cx="8564563" cy="1047750"/>
          </a:xfrm>
        </p:spPr>
        <p:txBody>
          <a:bodyPr>
            <a:normAutofit fontScale="90000"/>
          </a:bodyPr>
          <a:lstStyle/>
          <a:p>
            <a:pPr eaLnBrk="1" hangingPunct="1"/>
            <a:r>
              <a:rPr lang="en-US"/>
              <a:t>It’s more than just counting</a:t>
            </a:r>
            <a:br>
              <a:rPr lang="en-US"/>
            </a:br>
            <a:r>
              <a:rPr lang="en-US"/>
              <a:t/>
            </a:r>
            <a:br>
              <a:rPr lang="en-US"/>
            </a:br>
            <a:r>
              <a:rPr lang="en-US"/>
              <a:t>Analysis of Quantitative Data </a:t>
            </a:r>
          </a:p>
        </p:txBody>
      </p:sp>
      <p:sp>
        <p:nvSpPr>
          <p:cNvPr id="227331" name="Rectangle 3"/>
          <p:cNvSpPr>
            <a:spLocks noGrp="1" noChangeArrowheads="1"/>
          </p:cNvSpPr>
          <p:nvPr>
            <p:ph type="subTitle" idx="1"/>
          </p:nvPr>
        </p:nvSpPr>
        <p:spPr>
          <a:xfrm>
            <a:off x="-396552" y="1628800"/>
            <a:ext cx="6480048" cy="1752600"/>
          </a:xfrm>
        </p:spPr>
        <p:txBody>
          <a:bodyPr/>
          <a:lstStyle/>
          <a:p>
            <a:pPr eaLnBrk="1" hangingPunct="1"/>
            <a:endParaRPr lang="en-US"/>
          </a:p>
        </p:txBody>
      </p:sp>
      <p:sp>
        <p:nvSpPr>
          <p:cNvPr id="115714" name="Rectangle 9"/>
          <p:cNvSpPr>
            <a:spLocks noGrp="1" noChangeArrowheads="1"/>
          </p:cNvSpPr>
          <p:nvPr>
            <p:ph type="ftr" sz="quarter" idx="11"/>
          </p:nvPr>
        </p:nvSpPr>
        <p:spPr>
          <a:noFill/>
        </p:spPr>
        <p:txBody>
          <a:bodyPr/>
          <a:lstStyle/>
          <a:p>
            <a:r>
              <a:rPr lang="en-GB" smtClean="0"/>
              <a:t>CH2021 postgraduate</a:t>
            </a:r>
            <a:endParaRPr lang="en-GB"/>
          </a:p>
        </p:txBody>
      </p:sp>
      <p:sp>
        <p:nvSpPr>
          <p:cNvPr id="115715" name="Rectangle 10"/>
          <p:cNvSpPr>
            <a:spLocks noGrp="1" noChangeArrowheads="1"/>
          </p:cNvSpPr>
          <p:nvPr>
            <p:ph type="sldNum" sz="quarter" idx="12"/>
          </p:nvPr>
        </p:nvSpPr>
        <p:spPr>
          <a:noFill/>
        </p:spPr>
        <p:txBody>
          <a:bodyPr/>
          <a:lstStyle/>
          <a:p>
            <a:fld id="{1FE5DB93-33D4-4C29-B0EB-91D5730B251D}" type="slidenum">
              <a:rPr lang="en-GB" smtClean="0"/>
              <a:pPr/>
              <a:t>131</a:t>
            </a:fld>
            <a:endParaRPr lang="en-GB"/>
          </a:p>
        </p:txBody>
      </p:sp>
      <p:pic>
        <p:nvPicPr>
          <p:cNvPr id="173058" name="Picture 2" descr="http://sylviamoessinger.files.wordpress.com/2011/05/validity-reliability.jpg"/>
          <p:cNvPicPr>
            <a:picLocks noChangeAspect="1" noChangeArrowheads="1"/>
          </p:cNvPicPr>
          <p:nvPr/>
        </p:nvPicPr>
        <p:blipFill>
          <a:blip r:embed="rId3" cstate="print"/>
          <a:srcRect/>
          <a:stretch>
            <a:fillRect/>
          </a:stretch>
        </p:blipFill>
        <p:spPr bwMode="auto">
          <a:xfrm>
            <a:off x="1691680" y="2924944"/>
            <a:ext cx="5915025" cy="31813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p:txBody>
          <a:bodyPr/>
          <a:lstStyle/>
          <a:p>
            <a:pPr eaLnBrk="1" hangingPunct="1"/>
            <a:r>
              <a:rPr lang="en-US"/>
              <a:t>Coding</a:t>
            </a:r>
          </a:p>
        </p:txBody>
      </p:sp>
      <p:sp>
        <p:nvSpPr>
          <p:cNvPr id="229379" name="Rectangle 3"/>
          <p:cNvSpPr>
            <a:spLocks noGrp="1" noChangeArrowheads="1"/>
          </p:cNvSpPr>
          <p:nvPr>
            <p:ph idx="1"/>
          </p:nvPr>
        </p:nvSpPr>
        <p:spPr/>
        <p:txBody>
          <a:bodyPr>
            <a:normAutofit lnSpcReduction="10000"/>
          </a:bodyPr>
          <a:lstStyle/>
          <a:p>
            <a:pPr eaLnBrk="1" hangingPunct="1"/>
            <a:r>
              <a:rPr lang="en-US"/>
              <a:t>Code: numbers or letters assigned to an observation of a variable</a:t>
            </a:r>
          </a:p>
          <a:p>
            <a:pPr eaLnBrk="1" hangingPunct="1"/>
            <a:r>
              <a:rPr lang="en-US" b="1">
                <a:solidFill>
                  <a:srgbClr val="FFFF00"/>
                </a:solidFill>
                <a:cs typeface="Times New Roman" pitchFamily="18" charset="0"/>
              </a:rPr>
              <a:t>Numeric variables</a:t>
            </a:r>
            <a:r>
              <a:rPr lang="en-US">
                <a:solidFill>
                  <a:srgbClr val="FFFF00"/>
                </a:solidFill>
                <a:cs typeface="Times New Roman" pitchFamily="18" charset="0"/>
              </a:rPr>
              <a:t> - “values”; Quantitative</a:t>
            </a:r>
          </a:p>
          <a:p>
            <a:pPr eaLnBrk="1" hangingPunct="1"/>
            <a:r>
              <a:rPr lang="en-US" b="1">
                <a:cs typeface="Times New Roman" pitchFamily="18" charset="0"/>
              </a:rPr>
              <a:t>Alphanumeric (string) variables</a:t>
            </a:r>
            <a:r>
              <a:rPr lang="en-US">
                <a:cs typeface="Times New Roman" pitchFamily="18" charset="0"/>
              </a:rPr>
              <a:t> - labels</a:t>
            </a:r>
          </a:p>
          <a:p>
            <a:pPr eaLnBrk="1" hangingPunct="1"/>
            <a:r>
              <a:rPr lang="en-US" b="1">
                <a:solidFill>
                  <a:srgbClr val="FFFF00"/>
                </a:solidFill>
                <a:cs typeface="Times New Roman" pitchFamily="18" charset="0"/>
              </a:rPr>
              <a:t>Missing values</a:t>
            </a:r>
            <a:r>
              <a:rPr lang="en-US">
                <a:solidFill>
                  <a:srgbClr val="FFFF00"/>
                </a:solidFill>
                <a:cs typeface="Times New Roman" pitchFamily="18" charset="0"/>
              </a:rPr>
              <a:t> - no response to an item</a:t>
            </a:r>
          </a:p>
          <a:p>
            <a:pPr eaLnBrk="1" hangingPunct="1"/>
            <a:r>
              <a:rPr lang="en-US">
                <a:solidFill>
                  <a:srgbClr val="FFFF00"/>
                </a:solidFill>
                <a:cs typeface="Times New Roman" pitchFamily="18" charset="0"/>
              </a:rPr>
              <a:t>Dichotomous data: 0   1</a:t>
            </a:r>
            <a:endParaRPr lang="en-US">
              <a:solidFill>
                <a:srgbClr val="FFFF00"/>
              </a:solidFill>
            </a:endParaRPr>
          </a:p>
        </p:txBody>
      </p:sp>
      <p:sp>
        <p:nvSpPr>
          <p:cNvPr id="116738" name="Footer Placeholder 4"/>
          <p:cNvSpPr>
            <a:spLocks noGrp="1"/>
          </p:cNvSpPr>
          <p:nvPr>
            <p:ph type="ftr" sz="quarter" idx="11"/>
          </p:nvPr>
        </p:nvSpPr>
        <p:spPr>
          <a:noFill/>
        </p:spPr>
        <p:txBody>
          <a:bodyPr/>
          <a:lstStyle/>
          <a:p>
            <a:r>
              <a:rPr lang="en-GB" smtClean="0"/>
              <a:t>CH2021 postgraduate</a:t>
            </a:r>
            <a:endParaRPr lang="en-GB"/>
          </a:p>
        </p:txBody>
      </p:sp>
      <p:sp>
        <p:nvSpPr>
          <p:cNvPr id="116739" name="Slide Number Placeholder 5"/>
          <p:cNvSpPr>
            <a:spLocks noGrp="1"/>
          </p:cNvSpPr>
          <p:nvPr>
            <p:ph type="sldNum" sz="quarter" idx="12"/>
          </p:nvPr>
        </p:nvSpPr>
        <p:spPr>
          <a:noFill/>
        </p:spPr>
        <p:txBody>
          <a:bodyPr/>
          <a:lstStyle/>
          <a:p>
            <a:fld id="{A4AD02BA-39DE-47F7-93C5-92534C4C5978}" type="slidenum">
              <a:rPr lang="en-GB" smtClean="0"/>
              <a:pPr/>
              <a:t>132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p:txBody>
          <a:bodyPr/>
          <a:lstStyle/>
          <a:p>
            <a:pPr eaLnBrk="1" hangingPunct="1"/>
            <a:r>
              <a:rPr lang="en-US" sz="3200"/>
              <a:t>Considerations in Choosing Statistical Analysis</a:t>
            </a:r>
          </a:p>
        </p:txBody>
      </p:sp>
      <p:sp>
        <p:nvSpPr>
          <p:cNvPr id="231427" name="Rectangle 3"/>
          <p:cNvSpPr>
            <a:spLocks noGrp="1" noChangeArrowheads="1"/>
          </p:cNvSpPr>
          <p:nvPr>
            <p:ph idx="1"/>
          </p:nvPr>
        </p:nvSpPr>
        <p:spPr>
          <a:xfrm>
            <a:off x="914400" y="1600200"/>
            <a:ext cx="7772400" cy="5257800"/>
          </a:xfrm>
        </p:spPr>
        <p:txBody>
          <a:bodyPr/>
          <a:lstStyle/>
          <a:p>
            <a:pPr eaLnBrk="1" hangingPunct="1"/>
            <a:r>
              <a:rPr lang="en-US" dirty="0"/>
              <a:t>Level of measurement of data collected (nominal, ordinal, interval, ratio)</a:t>
            </a:r>
          </a:p>
          <a:p>
            <a:pPr eaLnBrk="1" hangingPunct="1"/>
            <a:r>
              <a:rPr lang="en-US" dirty="0"/>
              <a:t>Goals of data analysis</a:t>
            </a:r>
            <a:r>
              <a:rPr lang="en-US" sz="2500" dirty="0"/>
              <a:t>:</a:t>
            </a:r>
          </a:p>
          <a:p>
            <a:pPr lvl="1" eaLnBrk="1" hangingPunct="1"/>
            <a:r>
              <a:rPr lang="en-US" u="sng" dirty="0">
                <a:solidFill>
                  <a:srgbClr val="FFFF00"/>
                </a:solidFill>
              </a:rPr>
              <a:t>Descriptive statistics</a:t>
            </a:r>
            <a:r>
              <a:rPr lang="en-US" dirty="0">
                <a:solidFill>
                  <a:srgbClr val="FFFF00"/>
                </a:solidFill>
              </a:rPr>
              <a:t>: procedures that assist in </a:t>
            </a:r>
            <a:r>
              <a:rPr lang="en-US" dirty="0" err="1" smtClean="0">
                <a:solidFill>
                  <a:srgbClr val="FFFF00"/>
                </a:solidFill>
              </a:rPr>
              <a:t>organising</a:t>
            </a:r>
            <a:r>
              <a:rPr lang="en-US" dirty="0">
                <a:solidFill>
                  <a:srgbClr val="FFFF00"/>
                </a:solidFill>
              </a:rPr>
              <a:t>, summarizing and interpreting data</a:t>
            </a:r>
          </a:p>
          <a:p>
            <a:pPr lvl="1" eaLnBrk="1" hangingPunct="1"/>
            <a:r>
              <a:rPr lang="en-US" u="sng" dirty="0">
                <a:solidFill>
                  <a:srgbClr val="FFFF00"/>
                </a:solidFill>
              </a:rPr>
              <a:t>Inferential statistics</a:t>
            </a:r>
            <a:r>
              <a:rPr lang="en-US" dirty="0">
                <a:solidFill>
                  <a:srgbClr val="FFFF00"/>
                </a:solidFill>
              </a:rPr>
              <a:t>: Procedures that allow one to make generalizations from a sample to the larger population</a:t>
            </a:r>
            <a:r>
              <a:rPr lang="en-US" sz="2100" dirty="0">
                <a:solidFill>
                  <a:srgbClr val="FFFF00"/>
                </a:solidFill>
              </a:rPr>
              <a:t> </a:t>
            </a:r>
          </a:p>
          <a:p>
            <a:pPr eaLnBrk="1" hangingPunct="1"/>
            <a:r>
              <a:rPr lang="en-US" dirty="0"/>
              <a:t>Audience</a:t>
            </a:r>
            <a:r>
              <a:rPr lang="en-US" sz="2500" dirty="0"/>
              <a:t> – For whom is the analysis intended? </a:t>
            </a:r>
          </a:p>
        </p:txBody>
      </p:sp>
      <p:sp>
        <p:nvSpPr>
          <p:cNvPr id="117762" name="Footer Placeholder 4"/>
          <p:cNvSpPr>
            <a:spLocks noGrp="1"/>
          </p:cNvSpPr>
          <p:nvPr>
            <p:ph type="ftr" sz="quarter" idx="11"/>
          </p:nvPr>
        </p:nvSpPr>
        <p:spPr>
          <a:noFill/>
        </p:spPr>
        <p:txBody>
          <a:bodyPr/>
          <a:lstStyle/>
          <a:p>
            <a:r>
              <a:rPr lang="en-GB" smtClean="0"/>
              <a:t>CH2021 postgraduate</a:t>
            </a:r>
            <a:endParaRPr lang="en-GB"/>
          </a:p>
        </p:txBody>
      </p:sp>
      <p:sp>
        <p:nvSpPr>
          <p:cNvPr id="117763" name="Slide Number Placeholder 5"/>
          <p:cNvSpPr>
            <a:spLocks noGrp="1"/>
          </p:cNvSpPr>
          <p:nvPr>
            <p:ph type="sldNum" sz="quarter" idx="12"/>
          </p:nvPr>
        </p:nvSpPr>
        <p:spPr>
          <a:noFill/>
        </p:spPr>
        <p:txBody>
          <a:bodyPr/>
          <a:lstStyle/>
          <a:p>
            <a:fld id="{4287AD81-1C5A-4A86-B9F2-410ED575FE87}" type="slidenum">
              <a:rPr lang="en-GB" smtClean="0"/>
              <a:pPr/>
              <a:t>133</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3474" name="Rectangle 2"/>
          <p:cNvSpPr>
            <a:spLocks noGrp="1" noChangeArrowheads="1"/>
          </p:cNvSpPr>
          <p:nvPr>
            <p:ph type="title"/>
          </p:nvPr>
        </p:nvSpPr>
        <p:spPr>
          <a:xfrm>
            <a:off x="179512" y="321784"/>
            <a:ext cx="7313612" cy="944563"/>
          </a:xfrm>
        </p:spPr>
        <p:txBody>
          <a:bodyPr/>
          <a:lstStyle/>
          <a:p>
            <a:pPr eaLnBrk="1" hangingPunct="1"/>
            <a:r>
              <a:rPr lang="en-US"/>
              <a:t>More Considerations</a:t>
            </a:r>
          </a:p>
        </p:txBody>
      </p:sp>
      <p:sp>
        <p:nvSpPr>
          <p:cNvPr id="233475" name="Rectangle 3"/>
          <p:cNvSpPr>
            <a:spLocks noGrp="1" noChangeArrowheads="1"/>
          </p:cNvSpPr>
          <p:nvPr>
            <p:ph idx="1"/>
          </p:nvPr>
        </p:nvSpPr>
        <p:spPr>
          <a:xfrm>
            <a:off x="179512" y="1478529"/>
            <a:ext cx="8208912" cy="4853136"/>
          </a:xfrm>
        </p:spPr>
        <p:txBody>
          <a:bodyPr/>
          <a:lstStyle/>
          <a:p>
            <a:pPr eaLnBrk="1" hangingPunct="1"/>
            <a:r>
              <a:rPr lang="en-US" sz="2000" dirty="0"/>
              <a:t>Number of variables to be </a:t>
            </a:r>
            <a:r>
              <a:rPr lang="en-US" sz="2000" dirty="0" err="1"/>
              <a:t>analysed</a:t>
            </a:r>
            <a:endParaRPr lang="en-US" sz="2000" dirty="0"/>
          </a:p>
          <a:p>
            <a:pPr eaLnBrk="1" hangingPunct="1"/>
            <a:r>
              <a:rPr lang="en-US" sz="2000" dirty="0"/>
              <a:t>Univariate statistics: Only one variable; Descriptive</a:t>
            </a:r>
          </a:p>
          <a:p>
            <a:pPr marL="1022350" lvl="2" indent="-350838" eaLnBrk="1" hangingPunct="1"/>
            <a:r>
              <a:rPr lang="en-US" sz="1800" dirty="0">
                <a:solidFill>
                  <a:srgbClr val="FFFF00"/>
                </a:solidFill>
              </a:rPr>
              <a:t>Measures of Central Tendency</a:t>
            </a:r>
          </a:p>
          <a:p>
            <a:pPr marL="1022350" lvl="2" indent="-350838" eaLnBrk="1" hangingPunct="1"/>
            <a:r>
              <a:rPr lang="en-US" sz="1800" dirty="0">
                <a:solidFill>
                  <a:srgbClr val="FFFF00"/>
                </a:solidFill>
              </a:rPr>
              <a:t>Frequencies/</a:t>
            </a:r>
            <a:r>
              <a:rPr lang="en-US" sz="1800" dirty="0" err="1">
                <a:solidFill>
                  <a:srgbClr val="FFFF00"/>
                </a:solidFill>
              </a:rPr>
              <a:t>Percents</a:t>
            </a:r>
            <a:endParaRPr lang="en-US" sz="1800" dirty="0">
              <a:solidFill>
                <a:srgbClr val="FFFF00"/>
              </a:solidFill>
            </a:endParaRPr>
          </a:p>
          <a:p>
            <a:pPr marL="1022350" lvl="2" indent="-350838" eaLnBrk="1" hangingPunct="1"/>
            <a:r>
              <a:rPr lang="en-US" sz="1800" dirty="0">
                <a:solidFill>
                  <a:srgbClr val="FFFF00"/>
                </a:solidFill>
              </a:rPr>
              <a:t>Measures of Dispersion</a:t>
            </a:r>
          </a:p>
          <a:p>
            <a:pPr eaLnBrk="1" hangingPunct="1"/>
            <a:r>
              <a:rPr lang="en-US" sz="2000" dirty="0"/>
              <a:t>Bivariate statistics: Analysis of 2 variables</a:t>
            </a:r>
          </a:p>
          <a:p>
            <a:pPr marL="1022350" lvl="2" indent="-350838" eaLnBrk="1" hangingPunct="1"/>
            <a:r>
              <a:rPr lang="en-US" sz="1800" dirty="0">
                <a:solidFill>
                  <a:srgbClr val="FFFF00"/>
                </a:solidFill>
              </a:rPr>
              <a:t>Measures of Association </a:t>
            </a:r>
          </a:p>
          <a:p>
            <a:pPr marL="1022350" lvl="2" indent="-350838" eaLnBrk="1" hangingPunct="1"/>
            <a:r>
              <a:rPr lang="en-US" sz="1800" dirty="0">
                <a:solidFill>
                  <a:srgbClr val="FFFF00"/>
                </a:solidFill>
              </a:rPr>
              <a:t>Cross tabulations </a:t>
            </a:r>
          </a:p>
          <a:p>
            <a:pPr marL="1022350" lvl="2" indent="-350838" eaLnBrk="1" hangingPunct="1"/>
            <a:r>
              <a:rPr lang="en-US" sz="1800" dirty="0">
                <a:solidFill>
                  <a:srgbClr val="FFFF00"/>
                </a:solidFill>
              </a:rPr>
              <a:t>Comparison of Means</a:t>
            </a:r>
          </a:p>
          <a:p>
            <a:pPr eaLnBrk="1" hangingPunct="1"/>
            <a:r>
              <a:rPr lang="en-US" sz="2000" dirty="0"/>
              <a:t>Multivariate statistics: Analysis of 3 or more variables</a:t>
            </a:r>
          </a:p>
          <a:p>
            <a:pPr eaLnBrk="1" hangingPunct="1"/>
            <a:r>
              <a:rPr lang="en-US" sz="2000" dirty="0"/>
              <a:t>Parametric vs non parametric</a:t>
            </a:r>
          </a:p>
        </p:txBody>
      </p:sp>
      <p:sp>
        <p:nvSpPr>
          <p:cNvPr id="118786" name="Footer Placeholder 4"/>
          <p:cNvSpPr>
            <a:spLocks noGrp="1"/>
          </p:cNvSpPr>
          <p:nvPr>
            <p:ph type="ftr" sz="quarter" idx="11"/>
          </p:nvPr>
        </p:nvSpPr>
        <p:spPr>
          <a:noFill/>
        </p:spPr>
        <p:txBody>
          <a:bodyPr/>
          <a:lstStyle/>
          <a:p>
            <a:r>
              <a:rPr lang="en-GB" smtClean="0"/>
              <a:t>CH2021 postgraduate</a:t>
            </a:r>
            <a:endParaRPr lang="en-GB"/>
          </a:p>
        </p:txBody>
      </p:sp>
      <p:sp>
        <p:nvSpPr>
          <p:cNvPr id="118787" name="Slide Number Placeholder 5"/>
          <p:cNvSpPr>
            <a:spLocks noGrp="1"/>
          </p:cNvSpPr>
          <p:nvPr>
            <p:ph type="sldNum" sz="quarter" idx="12"/>
          </p:nvPr>
        </p:nvSpPr>
        <p:spPr>
          <a:noFill/>
        </p:spPr>
        <p:txBody>
          <a:bodyPr/>
          <a:lstStyle/>
          <a:p>
            <a:fld id="{EDDEA86F-3C53-41FF-921F-415E287B251C}" type="slidenum">
              <a:rPr lang="en-GB" smtClean="0"/>
              <a:pPr/>
              <a:t>134</a:t>
            </a:fld>
            <a:endParaRPr lang="en-GB"/>
          </a:p>
        </p:txBody>
      </p:sp>
      <p:pic>
        <p:nvPicPr>
          <p:cNvPr id="2" name="Picture 1"/>
          <p:cNvPicPr>
            <a:picLocks noChangeAspect="1"/>
          </p:cNvPicPr>
          <p:nvPr/>
        </p:nvPicPr>
        <p:blipFill>
          <a:blip r:embed="rId3"/>
          <a:stretch>
            <a:fillRect/>
          </a:stretch>
        </p:blipFill>
        <p:spPr>
          <a:xfrm>
            <a:off x="6228185" y="0"/>
            <a:ext cx="2915816" cy="1864766"/>
          </a:xfrm>
          <a:prstGeom prst="rect">
            <a:avLst/>
          </a:prstGeom>
        </p:spPr>
      </p:pic>
      <p:pic>
        <p:nvPicPr>
          <p:cNvPr id="4" name="Picture 3"/>
          <p:cNvPicPr>
            <a:picLocks noChangeAspect="1"/>
          </p:cNvPicPr>
          <p:nvPr/>
        </p:nvPicPr>
        <p:blipFill>
          <a:blip r:embed="rId4"/>
          <a:stretch>
            <a:fillRect/>
          </a:stretch>
        </p:blipFill>
        <p:spPr>
          <a:xfrm>
            <a:off x="5842958" y="5132052"/>
            <a:ext cx="3301042" cy="1725948"/>
          </a:xfrm>
          <a:prstGeom prst="rect">
            <a:avLst/>
          </a:prstGeom>
        </p:spPr>
      </p:pic>
      <p:pic>
        <p:nvPicPr>
          <p:cNvPr id="5" name="Picture 4"/>
          <p:cNvPicPr>
            <a:picLocks noChangeAspect="1"/>
          </p:cNvPicPr>
          <p:nvPr/>
        </p:nvPicPr>
        <p:blipFill>
          <a:blip r:embed="rId5"/>
          <a:stretch>
            <a:fillRect/>
          </a:stretch>
        </p:blipFill>
        <p:spPr>
          <a:xfrm>
            <a:off x="5437299" y="2556359"/>
            <a:ext cx="3706701" cy="173913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gtEl>
                                        <p:attrNameLst>
                                          <p:attrName>style.visibility</p:attrName>
                                        </p:attrNameLst>
                                      </p:cBhvr>
                                      <p:to>
                                        <p:strVal val="visible"/>
                                      </p:to>
                                    </p:set>
                                    <p:animEffect transition="in" filter="fade">
                                      <p:cBhvr>
                                        <p:cTn id="10" dur="2000"/>
                                        <p:tgtEl>
                                          <p:spTgt spid="233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p:bld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Footer Placeholder 2"/>
          <p:cNvSpPr>
            <a:spLocks noGrp="1"/>
          </p:cNvSpPr>
          <p:nvPr>
            <p:ph type="ftr" sz="quarter" idx="11"/>
          </p:nvPr>
        </p:nvSpPr>
        <p:spPr>
          <a:noFill/>
        </p:spPr>
        <p:txBody>
          <a:bodyPr/>
          <a:lstStyle/>
          <a:p>
            <a:r>
              <a:rPr lang="en-GB" smtClean="0"/>
              <a:t>CH2021 postgraduate</a:t>
            </a:r>
            <a:endParaRPr lang="en-GB"/>
          </a:p>
        </p:txBody>
      </p:sp>
      <p:sp>
        <p:nvSpPr>
          <p:cNvPr id="19460" name="Slide Number Placeholder 3"/>
          <p:cNvSpPr>
            <a:spLocks noGrp="1"/>
          </p:cNvSpPr>
          <p:nvPr>
            <p:ph type="sldNum" sz="quarter" idx="12"/>
          </p:nvPr>
        </p:nvSpPr>
        <p:spPr>
          <a:noFill/>
        </p:spPr>
        <p:txBody>
          <a:bodyPr/>
          <a:lstStyle/>
          <a:p>
            <a:fld id="{267DD710-9E55-4298-B175-F130A8A15572}" type="slidenum">
              <a:rPr lang="en-GB" smtClean="0"/>
              <a:pPr/>
              <a:t>135</a:t>
            </a:fld>
            <a:endParaRPr lang="en-GB"/>
          </a:p>
        </p:txBody>
      </p:sp>
      <p:sp>
        <p:nvSpPr>
          <p:cNvPr id="19461" name="Rectangle 3"/>
          <p:cNvSpPr>
            <a:spLocks noChangeArrowheads="1"/>
          </p:cNvSpPr>
          <p:nvPr/>
        </p:nvSpPr>
        <p:spPr bwMode="auto">
          <a:xfrm>
            <a:off x="976313" y="212725"/>
            <a:ext cx="5237162" cy="701675"/>
          </a:xfrm>
          <a:prstGeom prst="rect">
            <a:avLst/>
          </a:prstGeom>
          <a:noFill/>
          <a:ln w="9525">
            <a:noFill/>
            <a:miter lim="800000"/>
            <a:headEnd/>
            <a:tailEnd/>
          </a:ln>
        </p:spPr>
        <p:txBody>
          <a:bodyPr wrap="none">
            <a:spAutoFit/>
          </a:bodyPr>
          <a:lstStyle/>
          <a:p>
            <a:r>
              <a:rPr lang="en-US" sz="4000" dirty="0">
                <a:latin typeface="Tahoma" pitchFamily="34" charset="0"/>
              </a:rPr>
              <a:t>Measures of Variability</a:t>
            </a:r>
          </a:p>
        </p:txBody>
      </p:sp>
      <p:sp>
        <p:nvSpPr>
          <p:cNvPr id="19462" name="Rectangle 4"/>
          <p:cNvSpPr>
            <a:spLocks noChangeArrowheads="1"/>
          </p:cNvSpPr>
          <p:nvPr/>
        </p:nvSpPr>
        <p:spPr bwMode="auto">
          <a:xfrm>
            <a:off x="914400" y="1295400"/>
            <a:ext cx="6737350"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Range:</a:t>
            </a:r>
            <a:r>
              <a:rPr lang="en-US" sz="2000">
                <a:latin typeface="Tahoma" pitchFamily="34" charset="0"/>
              </a:rPr>
              <a:t> “Difference between the highest and lowest score”</a:t>
            </a:r>
          </a:p>
        </p:txBody>
      </p:sp>
      <p:sp>
        <p:nvSpPr>
          <p:cNvPr id="19463" name="Rectangle 5"/>
          <p:cNvSpPr>
            <a:spLocks noChangeArrowheads="1"/>
          </p:cNvSpPr>
          <p:nvPr/>
        </p:nvSpPr>
        <p:spPr bwMode="auto">
          <a:xfrm>
            <a:off x="381000" y="1676400"/>
            <a:ext cx="7872413" cy="396875"/>
          </a:xfrm>
          <a:prstGeom prst="rect">
            <a:avLst/>
          </a:prstGeom>
          <a:noFill/>
          <a:ln w="9525">
            <a:noFill/>
            <a:miter lim="800000"/>
            <a:headEnd/>
            <a:tailEnd/>
          </a:ln>
        </p:spPr>
        <p:txBody>
          <a:bodyPr wrap="none">
            <a:spAutoFit/>
          </a:bodyPr>
          <a:lstStyle/>
          <a:p>
            <a:r>
              <a:rPr lang="en-US" sz="2000">
                <a:solidFill>
                  <a:srgbClr val="0000FF"/>
                </a:solidFill>
                <a:latin typeface="Tahoma" pitchFamily="34" charset="0"/>
              </a:rPr>
              <a:t>Standard Deviation:</a:t>
            </a:r>
            <a:r>
              <a:rPr lang="en-US" sz="2000">
                <a:latin typeface="Tahoma" pitchFamily="34" charset="0"/>
              </a:rPr>
              <a:t> “Average distance of the scores from the mean”</a:t>
            </a:r>
          </a:p>
        </p:txBody>
      </p:sp>
      <p:sp>
        <p:nvSpPr>
          <p:cNvPr id="19464" name="Rectangle 6"/>
          <p:cNvSpPr>
            <a:spLocks noChangeArrowheads="1"/>
          </p:cNvSpPr>
          <p:nvPr/>
        </p:nvSpPr>
        <p:spPr bwMode="auto">
          <a:xfrm>
            <a:off x="7543800" y="1295400"/>
            <a:ext cx="1870075" cy="396875"/>
          </a:xfrm>
          <a:prstGeom prst="rect">
            <a:avLst/>
          </a:prstGeom>
          <a:noFill/>
          <a:ln w="9525">
            <a:noFill/>
            <a:miter lim="800000"/>
            <a:headEnd/>
            <a:tailEnd/>
          </a:ln>
        </p:spPr>
        <p:txBody>
          <a:bodyPr>
            <a:spAutoFit/>
          </a:bodyPr>
          <a:lstStyle/>
          <a:p>
            <a:pPr>
              <a:spcBef>
                <a:spcPct val="50000"/>
              </a:spcBef>
            </a:pPr>
            <a:r>
              <a:rPr lang="en-US" sz="2000">
                <a:latin typeface="Tahoma" pitchFamily="34" charset="0"/>
              </a:rPr>
              <a:t>(28-15) = 13</a:t>
            </a:r>
          </a:p>
        </p:txBody>
      </p:sp>
      <p:sp>
        <p:nvSpPr>
          <p:cNvPr id="19465" name="Rectangle 7"/>
          <p:cNvSpPr>
            <a:spLocks noChangeArrowheads="1"/>
          </p:cNvSpPr>
          <p:nvPr/>
        </p:nvSpPr>
        <p:spPr bwMode="auto">
          <a:xfrm>
            <a:off x="8151813" y="1641475"/>
            <a:ext cx="820737" cy="396875"/>
          </a:xfrm>
          <a:prstGeom prst="rect">
            <a:avLst/>
          </a:prstGeom>
          <a:noFill/>
          <a:ln w="9525">
            <a:noFill/>
            <a:miter lim="800000"/>
            <a:headEnd/>
            <a:tailEnd/>
          </a:ln>
        </p:spPr>
        <p:txBody>
          <a:bodyPr wrap="none">
            <a:spAutoFit/>
          </a:bodyPr>
          <a:lstStyle/>
          <a:p>
            <a:pPr algn="ctr"/>
            <a:r>
              <a:rPr lang="en-US" sz="2000">
                <a:latin typeface="Tahoma" pitchFamily="34" charset="0"/>
              </a:rPr>
              <a:t>SD=4</a:t>
            </a:r>
          </a:p>
        </p:txBody>
      </p:sp>
      <p:sp>
        <p:nvSpPr>
          <p:cNvPr id="19466" name="Freeform 8"/>
          <p:cNvSpPr>
            <a:spLocks/>
          </p:cNvSpPr>
          <p:nvPr/>
        </p:nvSpPr>
        <p:spPr bwMode="auto">
          <a:xfrm>
            <a:off x="3625850" y="2705100"/>
            <a:ext cx="2017713" cy="1057275"/>
          </a:xfrm>
          <a:custGeom>
            <a:avLst/>
            <a:gdLst>
              <a:gd name="T0" fmla="*/ 0 w 1234"/>
              <a:gd name="T1" fmla="*/ 537 h 573"/>
              <a:gd name="T2" fmla="*/ 402 w 1234"/>
              <a:gd name="T3" fmla="*/ 25 h 573"/>
              <a:gd name="T4" fmla="*/ 768 w 1234"/>
              <a:gd name="T5" fmla="*/ 390 h 573"/>
              <a:gd name="T6" fmla="*/ 988 w 1234"/>
              <a:gd name="T7" fmla="*/ 509 h 573"/>
              <a:gd name="T8" fmla="*/ 1234 w 1234"/>
              <a:gd name="T9" fmla="*/ 573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US" sz="1800"/>
          </a:p>
        </p:txBody>
      </p:sp>
      <p:sp>
        <p:nvSpPr>
          <p:cNvPr id="19467" name="Freeform 9"/>
          <p:cNvSpPr>
            <a:spLocks/>
          </p:cNvSpPr>
          <p:nvPr/>
        </p:nvSpPr>
        <p:spPr bwMode="auto">
          <a:xfrm flipH="1">
            <a:off x="6608763" y="2705100"/>
            <a:ext cx="2019300" cy="1057275"/>
          </a:xfrm>
          <a:custGeom>
            <a:avLst/>
            <a:gdLst>
              <a:gd name="T0" fmla="*/ 0 w 1234"/>
              <a:gd name="T1" fmla="*/ 537 h 573"/>
              <a:gd name="T2" fmla="*/ 402 w 1234"/>
              <a:gd name="T3" fmla="*/ 25 h 573"/>
              <a:gd name="T4" fmla="*/ 768 w 1234"/>
              <a:gd name="T5" fmla="*/ 390 h 573"/>
              <a:gd name="T6" fmla="*/ 988 w 1234"/>
              <a:gd name="T7" fmla="*/ 509 h 573"/>
              <a:gd name="T8" fmla="*/ 1234 w 1234"/>
              <a:gd name="T9" fmla="*/ 573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US" sz="1800"/>
          </a:p>
        </p:txBody>
      </p:sp>
      <p:sp>
        <p:nvSpPr>
          <p:cNvPr id="19468" name="Freeform 10"/>
          <p:cNvSpPr>
            <a:spLocks/>
          </p:cNvSpPr>
          <p:nvPr/>
        </p:nvSpPr>
        <p:spPr bwMode="auto">
          <a:xfrm>
            <a:off x="762000" y="2667000"/>
            <a:ext cx="1978025" cy="1012825"/>
          </a:xfrm>
          <a:custGeom>
            <a:avLst/>
            <a:gdLst>
              <a:gd name="T0" fmla="*/ 11 w 1246"/>
              <a:gd name="T1" fmla="*/ 629 h 656"/>
              <a:gd name="T2" fmla="*/ 107 w 1246"/>
              <a:gd name="T3" fmla="*/ 551 h 656"/>
              <a:gd name="T4" fmla="*/ 652 w 1246"/>
              <a:gd name="T5" fmla="*/ 1 h 656"/>
              <a:gd name="T6" fmla="*/ 1148 w 1246"/>
              <a:gd name="T7" fmla="*/ 545 h 656"/>
              <a:gd name="T8" fmla="*/ 1241 w 1246"/>
              <a:gd name="T9" fmla="*/ 620 h 656"/>
              <a:gd name="T10" fmla="*/ 0 60000 65536"/>
              <a:gd name="T11" fmla="*/ 0 60000 65536"/>
              <a:gd name="T12" fmla="*/ 0 60000 65536"/>
              <a:gd name="T13" fmla="*/ 0 60000 65536"/>
              <a:gd name="T14" fmla="*/ 0 60000 65536"/>
              <a:gd name="T15" fmla="*/ 0 w 1246"/>
              <a:gd name="T16" fmla="*/ 0 h 656"/>
              <a:gd name="T17" fmla="*/ 1246 w 1246"/>
              <a:gd name="T18" fmla="*/ 656 h 656"/>
            </a:gdLst>
            <a:ahLst/>
            <a:cxnLst>
              <a:cxn ang="T10">
                <a:pos x="T0" y="T1"/>
              </a:cxn>
              <a:cxn ang="T11">
                <a:pos x="T2" y="T3"/>
              </a:cxn>
              <a:cxn ang="T12">
                <a:pos x="T4" y="T5"/>
              </a:cxn>
              <a:cxn ang="T13">
                <a:pos x="T6" y="T7"/>
              </a:cxn>
              <a:cxn ang="T14">
                <a:pos x="T8" y="T9"/>
              </a:cxn>
            </a:cxnLst>
            <a:rect l="T15" t="T16" r="T17" b="T18"/>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a:solidFill>
              <a:schemeClr val="tx1"/>
            </a:solidFill>
            <a:round/>
            <a:headEnd/>
            <a:tailEnd/>
          </a:ln>
        </p:spPr>
        <p:txBody>
          <a:bodyPr>
            <a:spAutoFit/>
          </a:bodyPr>
          <a:lstStyle/>
          <a:p>
            <a:endParaRPr lang="en-US" sz="1800"/>
          </a:p>
        </p:txBody>
      </p:sp>
      <p:sp>
        <p:nvSpPr>
          <p:cNvPr id="19469" name="Line 11"/>
          <p:cNvSpPr>
            <a:spLocks noChangeShapeType="1"/>
          </p:cNvSpPr>
          <p:nvPr/>
        </p:nvSpPr>
        <p:spPr bwMode="auto">
          <a:xfrm>
            <a:off x="381000" y="3886200"/>
            <a:ext cx="2336800" cy="0"/>
          </a:xfrm>
          <a:prstGeom prst="line">
            <a:avLst/>
          </a:prstGeom>
          <a:noFill/>
          <a:ln w="28575">
            <a:solidFill>
              <a:schemeClr val="tx1"/>
            </a:solidFill>
            <a:round/>
            <a:headEnd/>
            <a:tailEnd/>
          </a:ln>
        </p:spPr>
        <p:txBody>
          <a:bodyPr>
            <a:spAutoFit/>
          </a:bodyPr>
          <a:lstStyle/>
          <a:p>
            <a:endParaRPr lang="en-GB"/>
          </a:p>
        </p:txBody>
      </p:sp>
      <p:sp>
        <p:nvSpPr>
          <p:cNvPr id="19470" name="Line 12"/>
          <p:cNvSpPr>
            <a:spLocks noChangeShapeType="1"/>
          </p:cNvSpPr>
          <p:nvPr/>
        </p:nvSpPr>
        <p:spPr bwMode="auto">
          <a:xfrm>
            <a:off x="3467100" y="3875088"/>
            <a:ext cx="2336800" cy="0"/>
          </a:xfrm>
          <a:prstGeom prst="line">
            <a:avLst/>
          </a:prstGeom>
          <a:noFill/>
          <a:ln w="12700">
            <a:solidFill>
              <a:schemeClr val="tx1"/>
            </a:solidFill>
            <a:round/>
            <a:headEnd/>
            <a:tailEnd/>
          </a:ln>
        </p:spPr>
        <p:txBody>
          <a:bodyPr>
            <a:spAutoFit/>
          </a:bodyPr>
          <a:lstStyle/>
          <a:p>
            <a:endParaRPr lang="en-GB"/>
          </a:p>
        </p:txBody>
      </p:sp>
      <p:sp>
        <p:nvSpPr>
          <p:cNvPr id="19471" name="Line 13"/>
          <p:cNvSpPr>
            <a:spLocks noChangeShapeType="1"/>
          </p:cNvSpPr>
          <p:nvPr/>
        </p:nvSpPr>
        <p:spPr bwMode="auto">
          <a:xfrm>
            <a:off x="6450013" y="3875088"/>
            <a:ext cx="2336800" cy="0"/>
          </a:xfrm>
          <a:prstGeom prst="line">
            <a:avLst/>
          </a:prstGeom>
          <a:noFill/>
          <a:ln w="28575">
            <a:solidFill>
              <a:schemeClr val="tx1"/>
            </a:solidFill>
            <a:round/>
            <a:headEnd/>
            <a:tailEnd/>
          </a:ln>
        </p:spPr>
        <p:txBody>
          <a:bodyPr>
            <a:spAutoFit/>
          </a:bodyPr>
          <a:lstStyle/>
          <a:p>
            <a:endParaRPr lang="en-GB"/>
          </a:p>
        </p:txBody>
      </p:sp>
      <p:sp>
        <p:nvSpPr>
          <p:cNvPr id="19472" name="Rectangle 14"/>
          <p:cNvSpPr>
            <a:spLocks noChangeArrowheads="1"/>
          </p:cNvSpPr>
          <p:nvPr/>
        </p:nvSpPr>
        <p:spPr bwMode="auto">
          <a:xfrm>
            <a:off x="381000" y="1981200"/>
            <a:ext cx="2354263" cy="825500"/>
          </a:xfrm>
          <a:prstGeom prst="rect">
            <a:avLst/>
          </a:prstGeom>
          <a:noFill/>
          <a:ln w="9525">
            <a:noFill/>
            <a:miter lim="800000"/>
            <a:headEnd/>
            <a:tailEnd/>
          </a:ln>
        </p:spPr>
        <p:txBody>
          <a:bodyPr>
            <a:spAutoFit/>
          </a:bodyPr>
          <a:lstStyle/>
          <a:p>
            <a:pPr algn="ctr"/>
            <a:r>
              <a:rPr lang="en-US" sz="1600" b="1">
                <a:latin typeface="Tahoma" pitchFamily="34" charset="0"/>
              </a:rPr>
              <a:t>Symmetrical Distribution</a:t>
            </a:r>
          </a:p>
          <a:p>
            <a:pPr algn="ctr"/>
            <a:endParaRPr lang="en-US" sz="1600" b="1">
              <a:latin typeface="Tahoma" pitchFamily="34" charset="0"/>
            </a:endParaRPr>
          </a:p>
        </p:txBody>
      </p:sp>
      <p:sp>
        <p:nvSpPr>
          <p:cNvPr id="19473" name="Rectangle 15"/>
          <p:cNvSpPr>
            <a:spLocks noChangeArrowheads="1"/>
          </p:cNvSpPr>
          <p:nvPr/>
        </p:nvSpPr>
        <p:spPr bwMode="auto">
          <a:xfrm>
            <a:off x="3832225" y="2284413"/>
            <a:ext cx="1606550" cy="336550"/>
          </a:xfrm>
          <a:prstGeom prst="rect">
            <a:avLst/>
          </a:prstGeom>
          <a:noFill/>
          <a:ln w="9525">
            <a:noFill/>
            <a:miter lim="800000"/>
            <a:headEnd/>
            <a:tailEnd/>
          </a:ln>
        </p:spPr>
        <p:txBody>
          <a:bodyPr wrap="none">
            <a:spAutoFit/>
          </a:bodyPr>
          <a:lstStyle/>
          <a:p>
            <a:r>
              <a:rPr lang="en-US" sz="1600" b="1">
                <a:latin typeface="Tahoma" pitchFamily="34" charset="0"/>
              </a:rPr>
              <a:t>Positive Skew</a:t>
            </a:r>
          </a:p>
        </p:txBody>
      </p:sp>
      <p:sp>
        <p:nvSpPr>
          <p:cNvPr id="19474" name="Rectangle 16"/>
          <p:cNvSpPr>
            <a:spLocks noChangeArrowheads="1"/>
          </p:cNvSpPr>
          <p:nvPr/>
        </p:nvSpPr>
        <p:spPr bwMode="auto">
          <a:xfrm>
            <a:off x="6764338" y="2284413"/>
            <a:ext cx="1709737" cy="336550"/>
          </a:xfrm>
          <a:prstGeom prst="rect">
            <a:avLst/>
          </a:prstGeom>
          <a:noFill/>
          <a:ln w="9525">
            <a:noFill/>
            <a:miter lim="800000"/>
            <a:headEnd/>
            <a:tailEnd/>
          </a:ln>
        </p:spPr>
        <p:txBody>
          <a:bodyPr wrap="none">
            <a:spAutoFit/>
          </a:bodyPr>
          <a:lstStyle/>
          <a:p>
            <a:r>
              <a:rPr lang="en-US" sz="1600" b="1">
                <a:latin typeface="Tahoma" pitchFamily="34" charset="0"/>
              </a:rPr>
              <a:t>Negative Skew</a:t>
            </a:r>
          </a:p>
        </p:txBody>
      </p:sp>
      <p:sp>
        <p:nvSpPr>
          <p:cNvPr id="19475" name="Line 17"/>
          <p:cNvSpPr>
            <a:spLocks noChangeShapeType="1"/>
          </p:cNvSpPr>
          <p:nvPr/>
        </p:nvSpPr>
        <p:spPr bwMode="auto">
          <a:xfrm flipV="1">
            <a:off x="1968500" y="5962650"/>
            <a:ext cx="2965450" cy="4763"/>
          </a:xfrm>
          <a:prstGeom prst="line">
            <a:avLst/>
          </a:prstGeom>
          <a:noFill/>
          <a:ln w="28575">
            <a:solidFill>
              <a:schemeClr val="tx1"/>
            </a:solidFill>
            <a:round/>
            <a:headEnd/>
            <a:tailEnd/>
          </a:ln>
        </p:spPr>
        <p:txBody>
          <a:bodyPr>
            <a:spAutoFit/>
          </a:bodyPr>
          <a:lstStyle/>
          <a:p>
            <a:endParaRPr lang="en-GB"/>
          </a:p>
        </p:txBody>
      </p:sp>
      <p:sp>
        <p:nvSpPr>
          <p:cNvPr id="19476" name="Line 18"/>
          <p:cNvSpPr>
            <a:spLocks noChangeShapeType="1"/>
          </p:cNvSpPr>
          <p:nvPr/>
        </p:nvSpPr>
        <p:spPr bwMode="auto">
          <a:xfrm flipH="1">
            <a:off x="3360738" y="4510088"/>
            <a:ext cx="0" cy="1568450"/>
          </a:xfrm>
          <a:prstGeom prst="line">
            <a:avLst/>
          </a:prstGeom>
          <a:noFill/>
          <a:ln w="12700">
            <a:solidFill>
              <a:schemeClr val="tx1"/>
            </a:solidFill>
            <a:round/>
            <a:headEnd/>
            <a:tailEnd/>
          </a:ln>
        </p:spPr>
        <p:txBody>
          <a:bodyPr>
            <a:spAutoFit/>
          </a:bodyPr>
          <a:lstStyle/>
          <a:p>
            <a:endParaRPr lang="en-GB"/>
          </a:p>
        </p:txBody>
      </p:sp>
      <p:sp>
        <p:nvSpPr>
          <p:cNvPr id="19477" name="Freeform 19"/>
          <p:cNvSpPr>
            <a:spLocks/>
          </p:cNvSpPr>
          <p:nvPr/>
        </p:nvSpPr>
        <p:spPr bwMode="auto">
          <a:xfrm>
            <a:off x="1938338" y="4495800"/>
            <a:ext cx="2962275" cy="1365250"/>
          </a:xfrm>
          <a:custGeom>
            <a:avLst/>
            <a:gdLst>
              <a:gd name="T0" fmla="*/ 0 w 1866"/>
              <a:gd name="T1" fmla="*/ 840 h 860"/>
              <a:gd name="T2" fmla="*/ 180 w 1866"/>
              <a:gd name="T3" fmla="*/ 721 h 860"/>
              <a:gd name="T4" fmla="*/ 894 w 1866"/>
              <a:gd name="T5" fmla="*/ 3 h 860"/>
              <a:gd name="T6" fmla="*/ 1584 w 1866"/>
              <a:gd name="T7" fmla="*/ 701 h 860"/>
              <a:gd name="T8" fmla="*/ 1866 w 1866"/>
              <a:gd name="T9" fmla="*/ 843 h 860"/>
              <a:gd name="T10" fmla="*/ 0 60000 65536"/>
              <a:gd name="T11" fmla="*/ 0 60000 65536"/>
              <a:gd name="T12" fmla="*/ 0 60000 65536"/>
              <a:gd name="T13" fmla="*/ 0 60000 65536"/>
              <a:gd name="T14" fmla="*/ 0 60000 65536"/>
              <a:gd name="T15" fmla="*/ 0 w 1866"/>
              <a:gd name="T16" fmla="*/ 0 h 860"/>
              <a:gd name="T17" fmla="*/ 1866 w 1866"/>
              <a:gd name="T18" fmla="*/ 860 h 860"/>
            </a:gdLst>
            <a:ahLst/>
            <a:cxnLst>
              <a:cxn ang="T10">
                <a:pos x="T0" y="T1"/>
              </a:cxn>
              <a:cxn ang="T11">
                <a:pos x="T2" y="T3"/>
              </a:cxn>
              <a:cxn ang="T12">
                <a:pos x="T4" y="T5"/>
              </a:cxn>
              <a:cxn ang="T13">
                <a:pos x="T6" y="T7"/>
              </a:cxn>
              <a:cxn ang="T14">
                <a:pos x="T8" y="T9"/>
              </a:cxn>
            </a:cxnLst>
            <a:rect l="T15" t="T16" r="T17" b="T18"/>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a:solidFill>
              <a:schemeClr val="tx1"/>
            </a:solidFill>
            <a:round/>
            <a:headEnd/>
            <a:tailEnd/>
          </a:ln>
        </p:spPr>
        <p:txBody>
          <a:bodyPr wrap="none">
            <a:spAutoFit/>
          </a:bodyPr>
          <a:lstStyle/>
          <a:p>
            <a:endParaRPr lang="en-US" sz="1800"/>
          </a:p>
        </p:txBody>
      </p:sp>
      <p:sp>
        <p:nvSpPr>
          <p:cNvPr id="19478" name="Line 20"/>
          <p:cNvSpPr>
            <a:spLocks noChangeShapeType="1"/>
          </p:cNvSpPr>
          <p:nvPr/>
        </p:nvSpPr>
        <p:spPr bwMode="auto">
          <a:xfrm>
            <a:off x="3897313" y="4922838"/>
            <a:ext cx="0" cy="1143000"/>
          </a:xfrm>
          <a:prstGeom prst="line">
            <a:avLst/>
          </a:prstGeom>
          <a:noFill/>
          <a:ln w="12700">
            <a:solidFill>
              <a:schemeClr val="tx1"/>
            </a:solidFill>
            <a:round/>
            <a:headEnd/>
            <a:tailEnd/>
          </a:ln>
        </p:spPr>
        <p:txBody>
          <a:bodyPr>
            <a:spAutoFit/>
          </a:bodyPr>
          <a:lstStyle/>
          <a:p>
            <a:endParaRPr lang="en-GB"/>
          </a:p>
        </p:txBody>
      </p:sp>
      <p:sp>
        <p:nvSpPr>
          <p:cNvPr id="19479" name="Line 21"/>
          <p:cNvSpPr>
            <a:spLocks noChangeShapeType="1"/>
          </p:cNvSpPr>
          <p:nvPr/>
        </p:nvSpPr>
        <p:spPr bwMode="auto">
          <a:xfrm>
            <a:off x="2832100" y="4864100"/>
            <a:ext cx="0" cy="1200150"/>
          </a:xfrm>
          <a:prstGeom prst="line">
            <a:avLst/>
          </a:prstGeom>
          <a:noFill/>
          <a:ln w="12700">
            <a:solidFill>
              <a:schemeClr val="tx1"/>
            </a:solidFill>
            <a:round/>
            <a:headEnd/>
            <a:tailEnd/>
          </a:ln>
        </p:spPr>
        <p:txBody>
          <a:bodyPr>
            <a:spAutoFit/>
          </a:bodyPr>
          <a:lstStyle/>
          <a:p>
            <a:endParaRPr lang="en-GB"/>
          </a:p>
        </p:txBody>
      </p:sp>
      <p:sp>
        <p:nvSpPr>
          <p:cNvPr id="19480" name="Line 22"/>
          <p:cNvSpPr>
            <a:spLocks noChangeShapeType="1"/>
          </p:cNvSpPr>
          <p:nvPr/>
        </p:nvSpPr>
        <p:spPr bwMode="auto">
          <a:xfrm flipH="1">
            <a:off x="4422775" y="5586413"/>
            <a:ext cx="3175" cy="517525"/>
          </a:xfrm>
          <a:prstGeom prst="line">
            <a:avLst/>
          </a:prstGeom>
          <a:noFill/>
          <a:ln w="12700">
            <a:solidFill>
              <a:schemeClr val="tx1"/>
            </a:solidFill>
            <a:round/>
            <a:headEnd/>
            <a:tailEnd/>
          </a:ln>
        </p:spPr>
        <p:txBody>
          <a:bodyPr>
            <a:spAutoFit/>
          </a:bodyPr>
          <a:lstStyle/>
          <a:p>
            <a:endParaRPr lang="en-GB"/>
          </a:p>
        </p:txBody>
      </p:sp>
      <p:sp>
        <p:nvSpPr>
          <p:cNvPr id="19481" name="Line 23"/>
          <p:cNvSpPr>
            <a:spLocks noChangeShapeType="1"/>
          </p:cNvSpPr>
          <p:nvPr/>
        </p:nvSpPr>
        <p:spPr bwMode="auto">
          <a:xfrm flipH="1">
            <a:off x="2319338" y="5529263"/>
            <a:ext cx="0" cy="528637"/>
          </a:xfrm>
          <a:prstGeom prst="line">
            <a:avLst/>
          </a:prstGeom>
          <a:noFill/>
          <a:ln w="12700">
            <a:solidFill>
              <a:schemeClr val="tx1"/>
            </a:solidFill>
            <a:round/>
            <a:headEnd/>
            <a:tailEnd/>
          </a:ln>
        </p:spPr>
        <p:txBody>
          <a:bodyPr>
            <a:spAutoFit/>
          </a:bodyPr>
          <a:lstStyle/>
          <a:p>
            <a:endParaRPr lang="en-GB"/>
          </a:p>
        </p:txBody>
      </p:sp>
      <p:sp>
        <p:nvSpPr>
          <p:cNvPr id="19482" name="Text Box 24"/>
          <p:cNvSpPr txBox="1">
            <a:spLocks noChangeArrowheads="1"/>
          </p:cNvSpPr>
          <p:nvPr/>
        </p:nvSpPr>
        <p:spPr bwMode="auto">
          <a:xfrm>
            <a:off x="3206750" y="6108700"/>
            <a:ext cx="295275" cy="336550"/>
          </a:xfrm>
          <a:prstGeom prst="rect">
            <a:avLst/>
          </a:prstGeom>
          <a:noFill/>
          <a:ln w="9525">
            <a:noFill/>
            <a:miter lim="800000"/>
            <a:headEnd/>
            <a:tailEnd/>
          </a:ln>
        </p:spPr>
        <p:txBody>
          <a:bodyPr wrap="none">
            <a:spAutoFit/>
          </a:bodyPr>
          <a:lstStyle/>
          <a:p>
            <a:r>
              <a:rPr lang="en-US" sz="1600">
                <a:latin typeface="Tahoma" pitchFamily="34" charset="0"/>
              </a:rPr>
              <a:t>0</a:t>
            </a:r>
          </a:p>
        </p:txBody>
      </p:sp>
      <p:sp>
        <p:nvSpPr>
          <p:cNvPr id="19483" name="Text Box 25"/>
          <p:cNvSpPr txBox="1">
            <a:spLocks noChangeArrowheads="1"/>
          </p:cNvSpPr>
          <p:nvPr/>
        </p:nvSpPr>
        <p:spPr bwMode="auto">
          <a:xfrm>
            <a:off x="3609975" y="6089650"/>
            <a:ext cx="568325" cy="336550"/>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9484" name="Text Box 26"/>
          <p:cNvSpPr txBox="1">
            <a:spLocks noChangeArrowheads="1"/>
          </p:cNvSpPr>
          <p:nvPr/>
        </p:nvSpPr>
        <p:spPr bwMode="auto">
          <a:xfrm>
            <a:off x="2606675" y="6107113"/>
            <a:ext cx="495300" cy="336550"/>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9485" name="Text Box 27"/>
          <p:cNvSpPr txBox="1">
            <a:spLocks noChangeArrowheads="1"/>
          </p:cNvSpPr>
          <p:nvPr/>
        </p:nvSpPr>
        <p:spPr bwMode="auto">
          <a:xfrm>
            <a:off x="4146550" y="6107113"/>
            <a:ext cx="568325" cy="336550"/>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9486" name="Text Box 28"/>
          <p:cNvSpPr txBox="1">
            <a:spLocks noChangeArrowheads="1"/>
          </p:cNvSpPr>
          <p:nvPr/>
        </p:nvSpPr>
        <p:spPr bwMode="auto">
          <a:xfrm>
            <a:off x="2062163" y="6108700"/>
            <a:ext cx="495300" cy="336550"/>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9487" name="Text Box 29"/>
          <p:cNvSpPr txBox="1">
            <a:spLocks noChangeArrowheads="1"/>
          </p:cNvSpPr>
          <p:nvPr/>
        </p:nvSpPr>
        <p:spPr bwMode="auto">
          <a:xfrm>
            <a:off x="990600" y="4648200"/>
            <a:ext cx="1709738" cy="701675"/>
          </a:xfrm>
          <a:prstGeom prst="rect">
            <a:avLst/>
          </a:prstGeom>
          <a:noFill/>
          <a:ln w="9525">
            <a:noFill/>
            <a:miter lim="800000"/>
            <a:headEnd/>
            <a:tailEnd/>
          </a:ln>
        </p:spPr>
        <p:txBody>
          <a:bodyPr>
            <a:spAutoFit/>
          </a:bodyPr>
          <a:lstStyle/>
          <a:p>
            <a:r>
              <a:rPr lang="en-US" sz="2000">
                <a:latin typeface="Tahoma" pitchFamily="34" charset="0"/>
              </a:rPr>
              <a:t>Standard deviations</a:t>
            </a:r>
          </a:p>
        </p:txBody>
      </p:sp>
      <p:pic>
        <p:nvPicPr>
          <p:cNvPr id="19488" name="Picture 30" descr="sdnew"/>
          <p:cNvPicPr>
            <a:picLocks noChangeAspect="1" noChangeArrowheads="1"/>
          </p:cNvPicPr>
          <p:nvPr/>
        </p:nvPicPr>
        <p:blipFill>
          <a:blip r:embed="rId3" cstate="print"/>
          <a:srcRect/>
          <a:stretch>
            <a:fillRect/>
          </a:stretch>
        </p:blipFill>
        <p:spPr bwMode="auto">
          <a:xfrm>
            <a:off x="6070600" y="4578350"/>
            <a:ext cx="1416050" cy="728663"/>
          </a:xfrm>
          <a:prstGeom prst="rect">
            <a:avLst/>
          </a:prstGeom>
          <a:noFill/>
          <a:ln w="9525">
            <a:noFill/>
            <a:miter lim="800000"/>
            <a:headEnd/>
            <a:tailEnd/>
          </a:ln>
        </p:spPr>
      </p:pic>
      <p:sp>
        <p:nvSpPr>
          <p:cNvPr id="19489" name="Rectangle 31"/>
          <p:cNvSpPr>
            <a:spLocks noChangeArrowheads="1"/>
          </p:cNvSpPr>
          <p:nvPr/>
        </p:nvSpPr>
        <p:spPr bwMode="auto">
          <a:xfrm>
            <a:off x="5743575" y="5416550"/>
            <a:ext cx="3400425" cy="915988"/>
          </a:xfrm>
          <a:prstGeom prst="rect">
            <a:avLst/>
          </a:prstGeom>
          <a:noFill/>
          <a:ln w="9525">
            <a:noFill/>
            <a:miter lim="800000"/>
            <a:headEnd/>
            <a:tailEnd/>
          </a:ln>
        </p:spPr>
        <p:txBody>
          <a:bodyPr>
            <a:spAutoFit/>
          </a:bodyPr>
          <a:lstStyle/>
          <a:p>
            <a:r>
              <a:rPr lang="en-US" sz="1800" i="1">
                <a:latin typeface="Tahoma" pitchFamily="34" charset="0"/>
              </a:rPr>
              <a:t>x</a:t>
            </a:r>
            <a:r>
              <a:rPr lang="en-US" sz="1800">
                <a:latin typeface="Tahoma" pitchFamily="34" charset="0"/>
              </a:rPr>
              <a:t> = individual scores</a:t>
            </a:r>
            <a:br>
              <a:rPr lang="en-US" sz="1800">
                <a:latin typeface="Tahoma" pitchFamily="34" charset="0"/>
              </a:rPr>
            </a:br>
            <a:r>
              <a:rPr lang="en-US" sz="1800" i="1">
                <a:latin typeface="Tahoma" pitchFamily="34" charset="0"/>
              </a:rPr>
              <a:t>M</a:t>
            </a:r>
            <a:r>
              <a:rPr lang="en-US" sz="1800">
                <a:latin typeface="Tahoma" pitchFamily="34" charset="0"/>
              </a:rPr>
              <a:t> = mean</a:t>
            </a:r>
            <a:br>
              <a:rPr lang="en-US" sz="1800">
                <a:latin typeface="Tahoma" pitchFamily="34" charset="0"/>
              </a:rPr>
            </a:br>
            <a:r>
              <a:rPr lang="en-US" sz="1800" i="1">
                <a:latin typeface="Tahoma" pitchFamily="34" charset="0"/>
              </a:rPr>
              <a:t>N</a:t>
            </a:r>
            <a:r>
              <a:rPr lang="en-US" sz="1800">
                <a:latin typeface="Tahoma" pitchFamily="34" charset="0"/>
              </a:rPr>
              <a:t> = number of scores in group</a:t>
            </a:r>
          </a:p>
        </p:txBody>
      </p:sp>
      <p:sp>
        <p:nvSpPr>
          <p:cNvPr id="19490" name="Line 32"/>
          <p:cNvSpPr>
            <a:spLocks noChangeShapeType="1"/>
          </p:cNvSpPr>
          <p:nvPr/>
        </p:nvSpPr>
        <p:spPr bwMode="auto">
          <a:xfrm>
            <a:off x="1828800" y="2743200"/>
            <a:ext cx="0" cy="1146175"/>
          </a:xfrm>
          <a:prstGeom prst="line">
            <a:avLst/>
          </a:prstGeom>
          <a:noFill/>
          <a:ln w="19050">
            <a:solidFill>
              <a:schemeClr val="tx1"/>
            </a:solidFill>
            <a:round/>
            <a:headEnd/>
            <a:tailEnd/>
          </a:ln>
        </p:spPr>
        <p:txBody>
          <a:bodyPr wrap="none">
            <a:spAutoFit/>
          </a:bodyPr>
          <a:lstStyle/>
          <a:p>
            <a:endParaRPr lang="en-GB"/>
          </a:p>
        </p:txBody>
      </p:sp>
      <p:sp>
        <p:nvSpPr>
          <p:cNvPr id="19491" name="Line 33"/>
          <p:cNvSpPr>
            <a:spLocks noChangeShapeType="1"/>
          </p:cNvSpPr>
          <p:nvPr/>
        </p:nvSpPr>
        <p:spPr bwMode="auto">
          <a:xfrm>
            <a:off x="4283075" y="2765425"/>
            <a:ext cx="0" cy="1098550"/>
          </a:xfrm>
          <a:prstGeom prst="line">
            <a:avLst/>
          </a:prstGeom>
          <a:noFill/>
          <a:ln w="19050">
            <a:solidFill>
              <a:schemeClr val="tx1"/>
            </a:solidFill>
            <a:round/>
            <a:headEnd/>
            <a:tailEnd/>
          </a:ln>
        </p:spPr>
        <p:txBody>
          <a:bodyPr>
            <a:spAutoFit/>
          </a:bodyPr>
          <a:lstStyle/>
          <a:p>
            <a:endParaRPr lang="en-GB"/>
          </a:p>
        </p:txBody>
      </p:sp>
      <p:sp>
        <p:nvSpPr>
          <p:cNvPr id="19492" name="Line 34"/>
          <p:cNvSpPr>
            <a:spLocks noChangeShapeType="1"/>
          </p:cNvSpPr>
          <p:nvPr/>
        </p:nvSpPr>
        <p:spPr bwMode="auto">
          <a:xfrm>
            <a:off x="4449763" y="2817813"/>
            <a:ext cx="0" cy="1055687"/>
          </a:xfrm>
          <a:prstGeom prst="line">
            <a:avLst/>
          </a:prstGeom>
          <a:noFill/>
          <a:ln w="19050">
            <a:solidFill>
              <a:schemeClr val="tx1"/>
            </a:solidFill>
            <a:round/>
            <a:headEnd/>
            <a:tailEnd/>
          </a:ln>
        </p:spPr>
        <p:txBody>
          <a:bodyPr>
            <a:spAutoFit/>
          </a:bodyPr>
          <a:lstStyle/>
          <a:p>
            <a:endParaRPr lang="en-GB"/>
          </a:p>
        </p:txBody>
      </p:sp>
      <p:sp>
        <p:nvSpPr>
          <p:cNvPr id="19493" name="Line 35"/>
          <p:cNvSpPr>
            <a:spLocks noChangeShapeType="1"/>
          </p:cNvSpPr>
          <p:nvPr/>
        </p:nvSpPr>
        <p:spPr bwMode="auto">
          <a:xfrm>
            <a:off x="4611688" y="3017838"/>
            <a:ext cx="0" cy="855662"/>
          </a:xfrm>
          <a:prstGeom prst="line">
            <a:avLst/>
          </a:prstGeom>
          <a:noFill/>
          <a:ln w="19050">
            <a:solidFill>
              <a:schemeClr val="tx1"/>
            </a:solidFill>
            <a:round/>
            <a:headEnd/>
            <a:tailEnd/>
          </a:ln>
        </p:spPr>
        <p:txBody>
          <a:bodyPr>
            <a:spAutoFit/>
          </a:bodyPr>
          <a:lstStyle/>
          <a:p>
            <a:endParaRPr lang="en-GB"/>
          </a:p>
        </p:txBody>
      </p:sp>
      <p:sp>
        <p:nvSpPr>
          <p:cNvPr id="19494" name="Rectangle 36"/>
          <p:cNvSpPr>
            <a:spLocks noChangeArrowheads="1"/>
          </p:cNvSpPr>
          <p:nvPr/>
        </p:nvSpPr>
        <p:spPr bwMode="auto">
          <a:xfrm>
            <a:off x="354013" y="3992563"/>
            <a:ext cx="2217737" cy="304800"/>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9495" name="Rectangle 37"/>
          <p:cNvSpPr>
            <a:spLocks noChangeArrowheads="1"/>
          </p:cNvSpPr>
          <p:nvPr/>
        </p:nvSpPr>
        <p:spPr bwMode="auto">
          <a:xfrm>
            <a:off x="3363913" y="3992563"/>
            <a:ext cx="2217737" cy="304800"/>
          </a:xfrm>
          <a:prstGeom prst="rect">
            <a:avLst/>
          </a:prstGeom>
          <a:noFill/>
          <a:ln w="9525">
            <a:noFill/>
            <a:miter lim="800000"/>
            <a:headEnd/>
            <a:tailEnd/>
          </a:ln>
        </p:spPr>
        <p:txBody>
          <a:bodyPr wrap="none">
            <a:spAutoFit/>
          </a:bodyPr>
          <a:lstStyle/>
          <a:p>
            <a:r>
              <a:rPr lang="en-US" sz="1400" b="1">
                <a:latin typeface="Tahoma" pitchFamily="34" charset="0"/>
              </a:rPr>
              <a:t>(mode, median, mean)</a:t>
            </a:r>
          </a:p>
        </p:txBody>
      </p:sp>
      <p:sp>
        <p:nvSpPr>
          <p:cNvPr id="19496" name="Rectangle 38"/>
          <p:cNvSpPr>
            <a:spLocks noChangeArrowheads="1"/>
          </p:cNvSpPr>
          <p:nvPr/>
        </p:nvSpPr>
        <p:spPr bwMode="auto">
          <a:xfrm>
            <a:off x="6564313" y="4043363"/>
            <a:ext cx="2217737" cy="304800"/>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9497" name="Line 39"/>
          <p:cNvSpPr>
            <a:spLocks noChangeShapeType="1"/>
          </p:cNvSpPr>
          <p:nvPr/>
        </p:nvSpPr>
        <p:spPr bwMode="auto">
          <a:xfrm flipH="1">
            <a:off x="7956550" y="2757488"/>
            <a:ext cx="0" cy="1108075"/>
          </a:xfrm>
          <a:prstGeom prst="line">
            <a:avLst/>
          </a:prstGeom>
          <a:noFill/>
          <a:ln w="19050">
            <a:solidFill>
              <a:schemeClr val="tx1"/>
            </a:solidFill>
            <a:round/>
            <a:headEnd/>
            <a:tailEnd/>
          </a:ln>
        </p:spPr>
        <p:txBody>
          <a:bodyPr>
            <a:spAutoFit/>
          </a:bodyPr>
          <a:lstStyle/>
          <a:p>
            <a:endParaRPr lang="en-GB"/>
          </a:p>
        </p:txBody>
      </p:sp>
      <p:sp>
        <p:nvSpPr>
          <p:cNvPr id="19498" name="Line 40"/>
          <p:cNvSpPr>
            <a:spLocks noChangeShapeType="1"/>
          </p:cNvSpPr>
          <p:nvPr/>
        </p:nvSpPr>
        <p:spPr bwMode="auto">
          <a:xfrm>
            <a:off x="7780338" y="2857500"/>
            <a:ext cx="0" cy="1012825"/>
          </a:xfrm>
          <a:prstGeom prst="line">
            <a:avLst/>
          </a:prstGeom>
          <a:noFill/>
          <a:ln w="19050">
            <a:solidFill>
              <a:schemeClr val="tx1"/>
            </a:solidFill>
            <a:round/>
            <a:headEnd/>
            <a:tailEnd/>
          </a:ln>
        </p:spPr>
        <p:txBody>
          <a:bodyPr>
            <a:spAutoFit/>
          </a:bodyPr>
          <a:lstStyle/>
          <a:p>
            <a:endParaRPr lang="en-GB"/>
          </a:p>
        </p:txBody>
      </p:sp>
      <p:sp>
        <p:nvSpPr>
          <p:cNvPr id="19499" name="Line 41"/>
          <p:cNvSpPr>
            <a:spLocks noChangeShapeType="1"/>
          </p:cNvSpPr>
          <p:nvPr/>
        </p:nvSpPr>
        <p:spPr bwMode="auto">
          <a:xfrm>
            <a:off x="7608888" y="3057525"/>
            <a:ext cx="0" cy="817563"/>
          </a:xfrm>
          <a:prstGeom prst="line">
            <a:avLst/>
          </a:prstGeom>
          <a:noFill/>
          <a:ln w="19050">
            <a:solidFill>
              <a:schemeClr val="tx1"/>
            </a:solidFill>
            <a:round/>
            <a:headEnd/>
            <a:tailEnd/>
          </a:ln>
        </p:spPr>
        <p:txBody>
          <a:bodyPr>
            <a:spAutoFit/>
          </a:bodyPr>
          <a:lstStyle/>
          <a:p>
            <a:endParaRPr lang="en-GB"/>
          </a:p>
        </p:txBody>
      </p:sp>
      <p:sp>
        <p:nvSpPr>
          <p:cNvPr id="19500" name="Line 42"/>
          <p:cNvSpPr>
            <a:spLocks noChangeShapeType="1"/>
          </p:cNvSpPr>
          <p:nvPr/>
        </p:nvSpPr>
        <p:spPr bwMode="auto">
          <a:xfrm flipV="1">
            <a:off x="7743825" y="3903663"/>
            <a:ext cx="28575" cy="185737"/>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1" name="Line 43"/>
          <p:cNvSpPr>
            <a:spLocks noChangeShapeType="1"/>
          </p:cNvSpPr>
          <p:nvPr/>
        </p:nvSpPr>
        <p:spPr bwMode="auto">
          <a:xfrm flipV="1">
            <a:off x="6929438" y="3922713"/>
            <a:ext cx="628650" cy="219075"/>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2" name="Line 44"/>
          <p:cNvSpPr>
            <a:spLocks noChangeShapeType="1"/>
          </p:cNvSpPr>
          <p:nvPr/>
        </p:nvSpPr>
        <p:spPr bwMode="auto">
          <a:xfrm flipH="1" flipV="1">
            <a:off x="7991475" y="3913188"/>
            <a:ext cx="404813" cy="238125"/>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3" name="Line 45"/>
          <p:cNvSpPr>
            <a:spLocks noChangeShapeType="1"/>
          </p:cNvSpPr>
          <p:nvPr/>
        </p:nvSpPr>
        <p:spPr bwMode="auto">
          <a:xfrm flipV="1">
            <a:off x="3700463" y="3898900"/>
            <a:ext cx="552450" cy="209550"/>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4" name="Line 46"/>
          <p:cNvSpPr>
            <a:spLocks noChangeShapeType="1"/>
          </p:cNvSpPr>
          <p:nvPr/>
        </p:nvSpPr>
        <p:spPr bwMode="auto">
          <a:xfrm flipV="1">
            <a:off x="4448175" y="3898900"/>
            <a:ext cx="0" cy="157163"/>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5" name="Line 47"/>
          <p:cNvSpPr>
            <a:spLocks noChangeShapeType="1"/>
          </p:cNvSpPr>
          <p:nvPr/>
        </p:nvSpPr>
        <p:spPr bwMode="auto">
          <a:xfrm flipH="1" flipV="1">
            <a:off x="4638675" y="3898900"/>
            <a:ext cx="528638" cy="204788"/>
          </a:xfrm>
          <a:prstGeom prst="line">
            <a:avLst/>
          </a:prstGeom>
          <a:noFill/>
          <a:ln w="12700">
            <a:solidFill>
              <a:schemeClr val="tx1"/>
            </a:solidFill>
            <a:round/>
            <a:headEnd/>
            <a:tailEnd type="triangle" w="med" len="med"/>
          </a:ln>
        </p:spPr>
        <p:txBody>
          <a:bodyPr wrap="none">
            <a:spAutoFit/>
          </a:bodyPr>
          <a:lstStyle/>
          <a:p>
            <a:endParaRPr lang="en-GB"/>
          </a:p>
        </p:txBody>
      </p:sp>
    </p:spTree>
  </p:cSld>
  <p:clrMapOvr>
    <a:masterClrMapping/>
  </p:clrMapOvr>
  <p:transition spd="med"/>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xfrm>
            <a:off x="1573213" y="328613"/>
            <a:ext cx="6907212" cy="917575"/>
          </a:xfrm>
        </p:spPr>
        <p:txBody>
          <a:bodyPr/>
          <a:lstStyle/>
          <a:p>
            <a:pPr eaLnBrk="1" hangingPunct="1"/>
            <a:r>
              <a:rPr lang="en-US"/>
              <a:t>Inferential Statistics</a:t>
            </a:r>
          </a:p>
        </p:txBody>
      </p:sp>
      <p:sp>
        <p:nvSpPr>
          <p:cNvPr id="256003" name="Rectangle 3"/>
          <p:cNvSpPr>
            <a:spLocks noGrp="1" noChangeArrowheads="1"/>
          </p:cNvSpPr>
          <p:nvPr>
            <p:ph idx="1"/>
          </p:nvPr>
        </p:nvSpPr>
        <p:spPr>
          <a:xfrm>
            <a:off x="684213" y="1557338"/>
            <a:ext cx="7772400" cy="4876800"/>
          </a:xfrm>
        </p:spPr>
        <p:txBody>
          <a:bodyPr/>
          <a:lstStyle/>
          <a:p>
            <a:pPr eaLnBrk="1" hangingPunct="1"/>
            <a:r>
              <a:rPr lang="en-US" dirty="0"/>
              <a:t>Used to infer population characteristics from sample data</a:t>
            </a:r>
          </a:p>
          <a:p>
            <a:pPr lvl="1" eaLnBrk="1" hangingPunct="1"/>
            <a:r>
              <a:rPr lang="en-US" dirty="0">
                <a:solidFill>
                  <a:srgbClr val="FFFF00"/>
                </a:solidFill>
              </a:rPr>
              <a:t>Estimation</a:t>
            </a:r>
          </a:p>
          <a:p>
            <a:pPr lvl="1" eaLnBrk="1" hangingPunct="1"/>
            <a:r>
              <a:rPr lang="en-US" dirty="0">
                <a:solidFill>
                  <a:srgbClr val="FFFF00"/>
                </a:solidFill>
              </a:rPr>
              <a:t>Hypothesis testing</a:t>
            </a:r>
          </a:p>
          <a:p>
            <a:pPr eaLnBrk="1" hangingPunct="1"/>
            <a:r>
              <a:rPr lang="en-US" dirty="0"/>
              <a:t>Univariate</a:t>
            </a:r>
          </a:p>
          <a:p>
            <a:pPr lvl="1" eaLnBrk="1" hangingPunct="1"/>
            <a:r>
              <a:rPr lang="en-US" dirty="0">
                <a:solidFill>
                  <a:srgbClr val="FFFF00"/>
                </a:solidFill>
              </a:rPr>
              <a:t>One dependent variable</a:t>
            </a:r>
          </a:p>
          <a:p>
            <a:pPr eaLnBrk="1" hangingPunct="1"/>
            <a:r>
              <a:rPr lang="en-US" dirty="0"/>
              <a:t>Multivariate</a:t>
            </a:r>
          </a:p>
          <a:p>
            <a:pPr lvl="1" eaLnBrk="1" hangingPunct="1"/>
            <a:r>
              <a:rPr lang="en-US" dirty="0">
                <a:solidFill>
                  <a:srgbClr val="FFFF00"/>
                </a:solidFill>
              </a:rPr>
              <a:t>More than one dependent variable</a:t>
            </a:r>
          </a:p>
          <a:p>
            <a:pPr eaLnBrk="1" hangingPunct="1"/>
            <a:r>
              <a:rPr lang="en-US" dirty="0"/>
              <a:t>Parametric vs. nonparametric analyses</a:t>
            </a:r>
          </a:p>
        </p:txBody>
      </p:sp>
      <p:sp>
        <p:nvSpPr>
          <p:cNvPr id="128002" name="Footer Placeholder 4"/>
          <p:cNvSpPr>
            <a:spLocks noGrp="1"/>
          </p:cNvSpPr>
          <p:nvPr>
            <p:ph type="ftr" sz="quarter" idx="11"/>
          </p:nvPr>
        </p:nvSpPr>
        <p:spPr>
          <a:noFill/>
        </p:spPr>
        <p:txBody>
          <a:bodyPr/>
          <a:lstStyle/>
          <a:p>
            <a:r>
              <a:rPr lang="en-GB" smtClean="0"/>
              <a:t>CH2021 postgraduate</a:t>
            </a:r>
            <a:endParaRPr lang="en-GB"/>
          </a:p>
        </p:txBody>
      </p:sp>
      <p:sp>
        <p:nvSpPr>
          <p:cNvPr id="128003" name="Slide Number Placeholder 5"/>
          <p:cNvSpPr>
            <a:spLocks noGrp="1"/>
          </p:cNvSpPr>
          <p:nvPr>
            <p:ph type="sldNum" sz="quarter" idx="12"/>
          </p:nvPr>
        </p:nvSpPr>
        <p:spPr>
          <a:noFill/>
        </p:spPr>
        <p:txBody>
          <a:bodyPr/>
          <a:lstStyle/>
          <a:p>
            <a:fld id="{2F6E0A43-5AA6-43BC-994C-273E0C8CCBBC}" type="slidenum">
              <a:rPr lang="en-GB" smtClean="0"/>
              <a:pPr/>
              <a:t>136</a:t>
            </a:fld>
            <a:endParaRPr lang="en-GB"/>
          </a:p>
        </p:txBody>
      </p:sp>
      <p:pic>
        <p:nvPicPr>
          <p:cNvPr id="3" name="Picture 2"/>
          <p:cNvPicPr>
            <a:picLocks noChangeAspect="1"/>
          </p:cNvPicPr>
          <p:nvPr/>
        </p:nvPicPr>
        <p:blipFill>
          <a:blip r:embed="rId3"/>
          <a:stretch>
            <a:fillRect/>
          </a:stretch>
        </p:blipFill>
        <p:spPr>
          <a:xfrm>
            <a:off x="5412040" y="2156812"/>
            <a:ext cx="3654233" cy="273978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Footer Placeholder 2"/>
          <p:cNvSpPr>
            <a:spLocks noGrp="1"/>
          </p:cNvSpPr>
          <p:nvPr>
            <p:ph type="ftr" sz="quarter" idx="11"/>
          </p:nvPr>
        </p:nvSpPr>
        <p:spPr>
          <a:noFill/>
        </p:spPr>
        <p:txBody>
          <a:bodyPr/>
          <a:lstStyle/>
          <a:p>
            <a:r>
              <a:rPr lang="en-GB" smtClean="0"/>
              <a:t>CH2021 postgraduate</a:t>
            </a:r>
            <a:endParaRPr lang="en-GB"/>
          </a:p>
        </p:txBody>
      </p:sp>
      <p:sp>
        <p:nvSpPr>
          <p:cNvPr id="20484" name="Slide Number Placeholder 3"/>
          <p:cNvSpPr>
            <a:spLocks noGrp="1"/>
          </p:cNvSpPr>
          <p:nvPr>
            <p:ph type="sldNum" sz="quarter" idx="12"/>
          </p:nvPr>
        </p:nvSpPr>
        <p:spPr>
          <a:noFill/>
        </p:spPr>
        <p:txBody>
          <a:bodyPr/>
          <a:lstStyle/>
          <a:p>
            <a:fld id="{768E3AE3-2EB0-4FFD-93C6-CA7539BD1C1E}" type="slidenum">
              <a:rPr lang="en-GB" smtClean="0"/>
              <a:pPr/>
              <a:t>137</a:t>
            </a:fld>
            <a:endParaRPr lang="en-GB"/>
          </a:p>
        </p:txBody>
      </p:sp>
      <p:graphicFrame>
        <p:nvGraphicFramePr>
          <p:cNvPr id="20482" name="Object 2"/>
          <p:cNvGraphicFramePr>
            <a:graphicFrameLocks noChangeAspect="1"/>
          </p:cNvGraphicFramePr>
          <p:nvPr/>
        </p:nvGraphicFramePr>
        <p:xfrm>
          <a:off x="990600" y="533400"/>
          <a:ext cx="7620000" cy="5715000"/>
        </p:xfrm>
        <a:graphic>
          <a:graphicData uri="http://schemas.openxmlformats.org/presentationml/2006/ole">
            <mc:AlternateContent xmlns:mc="http://schemas.openxmlformats.org/markup-compatibility/2006">
              <mc:Choice xmlns:v="urn:schemas-microsoft-com:vml" Requires="v">
                <p:oleObj spid="_x0000_s227394" name="Slide" r:id="rId4" imgW="4572000" imgH="3429000" progId="">
                  <p:embed/>
                </p:oleObj>
              </mc:Choice>
              <mc:Fallback>
                <p:oleObj name="Slide" r:id="rId4" imgW="4572000" imgH="3429000" progId="">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 y="5334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251520" y="152400"/>
            <a:ext cx="8587680" cy="1143000"/>
          </a:xfrm>
        </p:spPr>
        <p:txBody>
          <a:bodyPr>
            <a:normAutofit fontScale="90000"/>
          </a:bodyPr>
          <a:lstStyle/>
          <a:p>
            <a:pPr eaLnBrk="1" hangingPunct="1"/>
            <a:r>
              <a:rPr lang="en-US"/>
              <a:t>Types of Statistical Tests: Brief </a:t>
            </a:r>
            <a:r>
              <a:rPr lang="en-US" err="1"/>
              <a:t>e.g.s</a:t>
            </a:r>
            <a:endParaRPr lang="en-US"/>
          </a:p>
        </p:txBody>
      </p:sp>
      <p:sp>
        <p:nvSpPr>
          <p:cNvPr id="262147" name="Rectangle 3"/>
          <p:cNvSpPr>
            <a:spLocks noGrp="1" noChangeArrowheads="1"/>
          </p:cNvSpPr>
          <p:nvPr>
            <p:ph idx="1"/>
          </p:nvPr>
        </p:nvSpPr>
        <p:spPr>
          <a:xfrm>
            <a:off x="179512" y="1154906"/>
            <a:ext cx="7696200" cy="4548187"/>
          </a:xfrm>
        </p:spPr>
        <p:txBody>
          <a:bodyPr/>
          <a:lstStyle/>
          <a:p>
            <a:pPr eaLnBrk="1" hangingPunct="1">
              <a:lnSpc>
                <a:spcPct val="90000"/>
              </a:lnSpc>
              <a:buFont typeface="Wingdings" pitchFamily="2" charset="2"/>
              <a:buNone/>
            </a:pPr>
            <a:r>
              <a:rPr lang="en-US" sz="2500" dirty="0"/>
              <a:t>When running a t test</a:t>
            </a:r>
          </a:p>
          <a:p>
            <a:pPr eaLnBrk="1" hangingPunct="1">
              <a:lnSpc>
                <a:spcPct val="90000"/>
              </a:lnSpc>
            </a:pPr>
            <a:r>
              <a:rPr lang="en-US" sz="2500" dirty="0"/>
              <a:t>We compare:</a:t>
            </a:r>
          </a:p>
          <a:p>
            <a:pPr lvl="1" eaLnBrk="1" hangingPunct="1">
              <a:lnSpc>
                <a:spcPct val="90000"/>
              </a:lnSpc>
            </a:pPr>
            <a:r>
              <a:rPr lang="en-US" sz="2100" dirty="0"/>
              <a:t>Mean differences between groups</a:t>
            </a:r>
          </a:p>
          <a:p>
            <a:pPr eaLnBrk="1" hangingPunct="1">
              <a:lnSpc>
                <a:spcPct val="90000"/>
              </a:lnSpc>
            </a:pPr>
            <a:r>
              <a:rPr lang="en-US" sz="2500" dirty="0"/>
              <a:t>We assume</a:t>
            </a:r>
          </a:p>
          <a:p>
            <a:pPr lvl="1" eaLnBrk="1" hangingPunct="1">
              <a:lnSpc>
                <a:spcPct val="90000"/>
              </a:lnSpc>
            </a:pPr>
            <a:r>
              <a:rPr lang="en-US" sz="2100" dirty="0">
                <a:solidFill>
                  <a:srgbClr val="FFFF00"/>
                </a:solidFill>
              </a:rPr>
              <a:t>random sampling</a:t>
            </a:r>
          </a:p>
          <a:p>
            <a:pPr lvl="1" eaLnBrk="1" hangingPunct="1">
              <a:lnSpc>
                <a:spcPct val="90000"/>
              </a:lnSpc>
            </a:pPr>
            <a:r>
              <a:rPr lang="en-US" sz="2100" dirty="0">
                <a:solidFill>
                  <a:srgbClr val="FFFF00"/>
                </a:solidFill>
              </a:rPr>
              <a:t>the groups are homogeneous</a:t>
            </a:r>
          </a:p>
          <a:p>
            <a:pPr lvl="1" eaLnBrk="1" hangingPunct="1">
              <a:lnSpc>
                <a:spcPct val="90000"/>
              </a:lnSpc>
            </a:pPr>
            <a:r>
              <a:rPr lang="en-US" sz="2100" dirty="0">
                <a:solidFill>
                  <a:srgbClr val="FFFF00"/>
                </a:solidFill>
              </a:rPr>
              <a:t>distribution is normal</a:t>
            </a:r>
          </a:p>
          <a:p>
            <a:pPr lvl="1" eaLnBrk="1" hangingPunct="1">
              <a:lnSpc>
                <a:spcPct val="90000"/>
              </a:lnSpc>
            </a:pPr>
            <a:r>
              <a:rPr lang="en-US" sz="2100" dirty="0">
                <a:solidFill>
                  <a:srgbClr val="FFFF00"/>
                </a:solidFill>
              </a:rPr>
              <a:t>samples are large enough to represent population  (&gt;30)</a:t>
            </a:r>
          </a:p>
          <a:p>
            <a:pPr lvl="1" eaLnBrk="1" hangingPunct="1">
              <a:lnSpc>
                <a:spcPct val="90000"/>
              </a:lnSpc>
            </a:pPr>
            <a:r>
              <a:rPr lang="en-US" sz="2100" dirty="0">
                <a:solidFill>
                  <a:srgbClr val="FFFF00"/>
                </a:solidFill>
              </a:rPr>
              <a:t>DV Data: represented on an </a:t>
            </a:r>
            <a:r>
              <a:rPr lang="en-US" sz="2100" b="1" dirty="0">
                <a:solidFill>
                  <a:srgbClr val="FFFF00"/>
                </a:solidFill>
              </a:rPr>
              <a:t>interval or ratio</a:t>
            </a:r>
            <a:r>
              <a:rPr lang="en-US" sz="2100" dirty="0">
                <a:solidFill>
                  <a:srgbClr val="FFFF00"/>
                </a:solidFill>
              </a:rPr>
              <a:t> scale</a:t>
            </a:r>
          </a:p>
          <a:p>
            <a:pPr eaLnBrk="1" hangingPunct="1">
              <a:lnSpc>
                <a:spcPct val="90000"/>
              </a:lnSpc>
            </a:pPr>
            <a:r>
              <a:rPr lang="en-US" sz="2500" dirty="0">
                <a:solidFill>
                  <a:srgbClr val="FFFF00"/>
                </a:solidFill>
              </a:rPr>
              <a:t>These are Parametric tests!</a:t>
            </a:r>
          </a:p>
          <a:p>
            <a:pPr lvl="1" eaLnBrk="1" hangingPunct="1">
              <a:lnSpc>
                <a:spcPct val="90000"/>
              </a:lnSpc>
            </a:pPr>
            <a:endParaRPr lang="en-US" dirty="0">
              <a:solidFill>
                <a:srgbClr val="0000FF"/>
              </a:solidFill>
            </a:endParaRPr>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p:txBody>
      </p:sp>
      <p:sp>
        <p:nvSpPr>
          <p:cNvPr id="133122" name="Footer Placeholder 4"/>
          <p:cNvSpPr>
            <a:spLocks noGrp="1"/>
          </p:cNvSpPr>
          <p:nvPr>
            <p:ph type="ftr" sz="quarter" idx="11"/>
          </p:nvPr>
        </p:nvSpPr>
        <p:spPr>
          <a:noFill/>
        </p:spPr>
        <p:txBody>
          <a:bodyPr/>
          <a:lstStyle/>
          <a:p>
            <a:r>
              <a:rPr lang="en-GB" smtClean="0"/>
              <a:t>CH2021 postgraduate</a:t>
            </a:r>
            <a:endParaRPr lang="en-GB"/>
          </a:p>
        </p:txBody>
      </p:sp>
      <p:sp>
        <p:nvSpPr>
          <p:cNvPr id="133123" name="Slide Number Placeholder 5"/>
          <p:cNvSpPr>
            <a:spLocks noGrp="1"/>
          </p:cNvSpPr>
          <p:nvPr>
            <p:ph type="sldNum" sz="quarter" idx="12"/>
          </p:nvPr>
        </p:nvSpPr>
        <p:spPr>
          <a:noFill/>
        </p:spPr>
        <p:txBody>
          <a:bodyPr/>
          <a:lstStyle/>
          <a:p>
            <a:fld id="{049F7331-617E-4421-B6D9-571CB1688768}" type="slidenum">
              <a:rPr lang="en-GB" smtClean="0"/>
              <a:pPr/>
              <a:t>138</a:t>
            </a:fld>
            <a:endParaRPr lang="en-GB"/>
          </a:p>
        </p:txBody>
      </p:sp>
      <p:pic>
        <p:nvPicPr>
          <p:cNvPr id="3" name="Picture 2"/>
          <p:cNvPicPr>
            <a:picLocks noChangeAspect="1"/>
          </p:cNvPicPr>
          <p:nvPr/>
        </p:nvPicPr>
        <p:blipFill>
          <a:blip r:embed="rId3"/>
          <a:stretch>
            <a:fillRect/>
          </a:stretch>
        </p:blipFill>
        <p:spPr>
          <a:xfrm>
            <a:off x="2523585" y="4990019"/>
            <a:ext cx="4313208" cy="179717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xfrm>
            <a:off x="258688" y="636848"/>
            <a:ext cx="3449216" cy="685800"/>
          </a:xfrm>
        </p:spPr>
        <p:txBody>
          <a:bodyPr>
            <a:normAutofit fontScale="90000"/>
          </a:bodyPr>
          <a:lstStyle/>
          <a:p>
            <a:pPr eaLnBrk="1" hangingPunct="1"/>
            <a:r>
              <a:rPr lang="en-US"/>
              <a:t>Types of Tests</a:t>
            </a:r>
          </a:p>
        </p:txBody>
      </p:sp>
      <p:sp>
        <p:nvSpPr>
          <p:cNvPr id="264195" name="Rectangle 3"/>
          <p:cNvSpPr>
            <a:spLocks noGrp="1" noChangeArrowheads="1"/>
          </p:cNvSpPr>
          <p:nvPr>
            <p:ph idx="1"/>
          </p:nvPr>
        </p:nvSpPr>
        <p:spPr>
          <a:xfrm>
            <a:off x="68188" y="2492896"/>
            <a:ext cx="7391400" cy="5181600"/>
          </a:xfrm>
        </p:spPr>
        <p:txBody>
          <a:bodyPr/>
          <a:lstStyle/>
          <a:p>
            <a:pPr eaLnBrk="1" hangingPunct="1">
              <a:lnSpc>
                <a:spcPct val="90000"/>
              </a:lnSpc>
              <a:buFont typeface="Wingdings" pitchFamily="2" charset="2"/>
              <a:buNone/>
            </a:pPr>
            <a:r>
              <a:rPr lang="en-US" sz="2500" b="1" dirty="0"/>
              <a:t>When the assumptions are violated:</a:t>
            </a:r>
          </a:p>
          <a:p>
            <a:pPr eaLnBrk="1" hangingPunct="1">
              <a:lnSpc>
                <a:spcPct val="90000"/>
              </a:lnSpc>
            </a:pPr>
            <a:r>
              <a:rPr lang="en-US" sz="2500" dirty="0"/>
              <a:t>Subjects were not randomly sampled</a:t>
            </a:r>
          </a:p>
          <a:p>
            <a:pPr eaLnBrk="1" hangingPunct="1">
              <a:lnSpc>
                <a:spcPct val="90000"/>
              </a:lnSpc>
            </a:pPr>
            <a:r>
              <a:rPr lang="en-US" sz="2500" dirty="0">
                <a:hlinkClick r:id="rId3"/>
              </a:rPr>
              <a:t>DV Data</a:t>
            </a:r>
            <a:r>
              <a:rPr lang="en-US" sz="2500" dirty="0"/>
              <a:t>: </a:t>
            </a:r>
          </a:p>
          <a:p>
            <a:pPr lvl="1" eaLnBrk="1" hangingPunct="1">
              <a:lnSpc>
                <a:spcPct val="90000"/>
              </a:lnSpc>
            </a:pPr>
            <a:r>
              <a:rPr lang="en-US" sz="2100" dirty="0"/>
              <a:t>Ordinal (ranked)</a:t>
            </a:r>
          </a:p>
          <a:p>
            <a:pPr lvl="1" eaLnBrk="1" hangingPunct="1">
              <a:lnSpc>
                <a:spcPct val="90000"/>
              </a:lnSpc>
            </a:pPr>
            <a:r>
              <a:rPr lang="en-US" sz="2100" dirty="0"/>
              <a:t> Nominal (categorized: brands of organic foods, types of rock, levels of education, learning styles)</a:t>
            </a:r>
          </a:p>
          <a:p>
            <a:pPr lvl="1" eaLnBrk="1" hangingPunct="1">
              <a:lnSpc>
                <a:spcPct val="90000"/>
              </a:lnSpc>
            </a:pPr>
            <a:r>
              <a:rPr lang="en-US" sz="2100" dirty="0"/>
              <a:t>The scores are greatly skewed or we have no knowledge of the distribution</a:t>
            </a:r>
          </a:p>
          <a:p>
            <a:pPr lvl="1" eaLnBrk="1" hangingPunct="1">
              <a:lnSpc>
                <a:spcPct val="90000"/>
              </a:lnSpc>
            </a:pPr>
            <a:endParaRPr lang="en-US" sz="2100" dirty="0"/>
          </a:p>
          <a:p>
            <a:pPr algn="ctr" eaLnBrk="1" hangingPunct="1">
              <a:lnSpc>
                <a:spcPct val="90000"/>
              </a:lnSpc>
              <a:buFont typeface="Wingdings" pitchFamily="2" charset="2"/>
              <a:buNone/>
            </a:pPr>
            <a:r>
              <a:rPr lang="en-US" sz="2500" b="1" i="1" dirty="0">
                <a:solidFill>
                  <a:srgbClr val="FFFF00"/>
                </a:solidFill>
              </a:rPr>
              <a:t>Non-Parametric Test</a:t>
            </a:r>
            <a:r>
              <a:rPr lang="en-US" sz="2500" i="1" dirty="0">
                <a:solidFill>
                  <a:srgbClr val="FFFF00"/>
                </a:solidFill>
              </a:rPr>
              <a:t>!</a:t>
            </a:r>
          </a:p>
          <a:p>
            <a:pPr lvl="1" eaLnBrk="1" hangingPunct="1">
              <a:lnSpc>
                <a:spcPct val="90000"/>
              </a:lnSpc>
            </a:pPr>
            <a:endParaRPr lang="en-US" sz="2100" dirty="0"/>
          </a:p>
          <a:p>
            <a:pPr eaLnBrk="1" hangingPunct="1">
              <a:lnSpc>
                <a:spcPct val="90000"/>
              </a:lnSpc>
              <a:buClr>
                <a:schemeClr val="tx1"/>
              </a:buClr>
              <a:buSzPct val="95000"/>
              <a:buFontTx/>
              <a:buBlip>
                <a:blip r:embed="rId4"/>
              </a:buBlip>
            </a:pPr>
            <a:endParaRPr lang="en-US" sz="2500" dirty="0"/>
          </a:p>
          <a:p>
            <a:pPr lvl="1" eaLnBrk="1" hangingPunct="1">
              <a:lnSpc>
                <a:spcPct val="90000"/>
              </a:lnSpc>
              <a:buFont typeface="Wingdings" pitchFamily="2" charset="2"/>
              <a:buNone/>
            </a:pPr>
            <a:r>
              <a:rPr lang="en-US" sz="2100" dirty="0"/>
              <a:t> </a:t>
            </a:r>
          </a:p>
          <a:p>
            <a:pPr eaLnBrk="1" hangingPunct="1">
              <a:lnSpc>
                <a:spcPct val="90000"/>
              </a:lnSpc>
            </a:pPr>
            <a:endParaRPr lang="en-US" sz="2500" dirty="0"/>
          </a:p>
          <a:p>
            <a:pPr lvl="1" eaLnBrk="1" hangingPunct="1">
              <a:lnSpc>
                <a:spcPct val="90000"/>
              </a:lnSpc>
            </a:pPr>
            <a:endParaRPr lang="en-US" sz="2100" dirty="0"/>
          </a:p>
        </p:txBody>
      </p:sp>
      <p:sp>
        <p:nvSpPr>
          <p:cNvPr id="134146" name="Footer Placeholder 4"/>
          <p:cNvSpPr>
            <a:spLocks noGrp="1"/>
          </p:cNvSpPr>
          <p:nvPr>
            <p:ph type="ftr" sz="quarter" idx="11"/>
          </p:nvPr>
        </p:nvSpPr>
        <p:spPr>
          <a:noFill/>
        </p:spPr>
        <p:txBody>
          <a:bodyPr/>
          <a:lstStyle/>
          <a:p>
            <a:r>
              <a:rPr lang="en-GB" smtClean="0"/>
              <a:t>CH2021 postgraduate</a:t>
            </a:r>
            <a:endParaRPr lang="en-GB"/>
          </a:p>
        </p:txBody>
      </p:sp>
      <p:sp>
        <p:nvSpPr>
          <p:cNvPr id="134147" name="Slide Number Placeholder 5"/>
          <p:cNvSpPr>
            <a:spLocks noGrp="1"/>
          </p:cNvSpPr>
          <p:nvPr>
            <p:ph type="sldNum" sz="quarter" idx="12"/>
          </p:nvPr>
        </p:nvSpPr>
        <p:spPr>
          <a:noFill/>
        </p:spPr>
        <p:txBody>
          <a:bodyPr/>
          <a:lstStyle/>
          <a:p>
            <a:fld id="{64D6E290-DAD9-45D5-9F87-A14718921DA2}" type="slidenum">
              <a:rPr lang="en-GB" smtClean="0"/>
              <a:pPr/>
              <a:t>139</a:t>
            </a:fld>
            <a:endParaRPr lang="en-GB"/>
          </a:p>
        </p:txBody>
      </p:sp>
      <p:pic>
        <p:nvPicPr>
          <p:cNvPr id="3" name="Picture 2"/>
          <p:cNvPicPr>
            <a:picLocks noChangeAspect="1"/>
          </p:cNvPicPr>
          <p:nvPr/>
        </p:nvPicPr>
        <p:blipFill>
          <a:blip r:embed="rId5"/>
          <a:stretch>
            <a:fillRect/>
          </a:stretch>
        </p:blipFill>
        <p:spPr>
          <a:xfrm>
            <a:off x="4089392" y="0"/>
            <a:ext cx="5054608" cy="212825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43" name="Rectangle 3"/>
          <p:cNvSpPr>
            <a:spLocks noGrp="1" noChangeArrowheads="1"/>
          </p:cNvSpPr>
          <p:nvPr>
            <p:ph type="title"/>
          </p:nvPr>
        </p:nvSpPr>
        <p:spPr>
          <a:xfrm>
            <a:off x="1524000" y="0"/>
            <a:ext cx="6858000" cy="1143000"/>
          </a:xfrm>
        </p:spPr>
        <p:txBody>
          <a:bodyPr/>
          <a:lstStyle/>
          <a:p>
            <a:pPr eaLnBrk="1" hangingPunct="1"/>
            <a:r>
              <a:rPr lang="en-US"/>
              <a:t>Chi Square</a:t>
            </a:r>
          </a:p>
        </p:txBody>
      </p:sp>
      <p:sp>
        <p:nvSpPr>
          <p:cNvPr id="266242" name="Rectangle 2"/>
          <p:cNvSpPr>
            <a:spLocks noGrp="1" noChangeArrowheads="1"/>
          </p:cNvSpPr>
          <p:nvPr>
            <p:ph idx="1"/>
          </p:nvPr>
        </p:nvSpPr>
        <p:spPr>
          <a:xfrm>
            <a:off x="438056" y="1201183"/>
            <a:ext cx="7696200" cy="5229225"/>
          </a:xfrm>
        </p:spPr>
        <p:txBody>
          <a:bodyPr/>
          <a:lstStyle/>
          <a:p>
            <a:pPr marL="533400" indent="-533400" eaLnBrk="1" hangingPunct="1">
              <a:lnSpc>
                <a:spcPct val="90000"/>
              </a:lnSpc>
            </a:pPr>
            <a:r>
              <a:rPr lang="en-US" dirty="0"/>
              <a:t>used when data are nominal (both IV and DV)</a:t>
            </a:r>
          </a:p>
          <a:p>
            <a:pPr marL="914400" lvl="1" indent="-457200" eaLnBrk="1" hangingPunct="1">
              <a:lnSpc>
                <a:spcPct val="90000"/>
              </a:lnSpc>
            </a:pPr>
            <a:r>
              <a:rPr lang="en-US" dirty="0"/>
              <a:t>Comparing frequencies of distributions occurring in different categories or groups</a:t>
            </a:r>
          </a:p>
          <a:p>
            <a:pPr marL="914400" lvl="1" indent="-457200" eaLnBrk="1" hangingPunct="1">
              <a:lnSpc>
                <a:spcPct val="90000"/>
              </a:lnSpc>
            </a:pPr>
            <a:r>
              <a:rPr lang="en-US" dirty="0"/>
              <a:t>Tests whether group distributions are different</a:t>
            </a:r>
          </a:p>
          <a:p>
            <a:pPr marL="1295400" lvl="2" indent="-381000" eaLnBrk="1" hangingPunct="1">
              <a:lnSpc>
                <a:spcPct val="90000"/>
              </a:lnSpc>
            </a:pPr>
            <a:r>
              <a:rPr lang="en-US" i="1" dirty="0" smtClean="0">
                <a:solidFill>
                  <a:srgbClr val="FFFF00"/>
                </a:solidFill>
              </a:rPr>
              <a:t>Racing car driver </a:t>
            </a:r>
            <a:r>
              <a:rPr lang="en-US" i="1" dirty="0">
                <a:solidFill>
                  <a:srgbClr val="FFFF00"/>
                </a:solidFill>
              </a:rPr>
              <a:t>preference for the effectiveness of 3 brands of </a:t>
            </a:r>
            <a:r>
              <a:rPr lang="en-US" i="1" dirty="0" smtClean="0">
                <a:solidFill>
                  <a:srgbClr val="FFFF00"/>
                </a:solidFill>
              </a:rPr>
              <a:t>car</a:t>
            </a:r>
            <a:endParaRPr lang="en-US" i="1" dirty="0">
              <a:solidFill>
                <a:srgbClr val="FFFF00"/>
              </a:solidFill>
            </a:endParaRPr>
          </a:p>
          <a:p>
            <a:pPr marL="914400" lvl="1" indent="-457200" eaLnBrk="1" hangingPunct="1">
              <a:lnSpc>
                <a:spcPct val="90000"/>
              </a:lnSpc>
            </a:pPr>
            <a:r>
              <a:rPr lang="en-US" dirty="0"/>
              <a:t>determines the association between IV and DV by counting the frequencies of distribution</a:t>
            </a:r>
          </a:p>
          <a:p>
            <a:pPr marL="1295400" lvl="2" indent="-381000" eaLnBrk="1" hangingPunct="1">
              <a:lnSpc>
                <a:spcPct val="90000"/>
              </a:lnSpc>
            </a:pPr>
            <a:r>
              <a:rPr lang="en-US" i="1" dirty="0">
                <a:solidFill>
                  <a:srgbClr val="FFFF00"/>
                </a:solidFill>
              </a:rPr>
              <a:t>Gender relative to study preference (alone or in group)</a:t>
            </a:r>
          </a:p>
          <a:p>
            <a:pPr marL="533400" indent="-533400" eaLnBrk="1" hangingPunct="1">
              <a:lnSpc>
                <a:spcPct val="90000"/>
              </a:lnSpc>
              <a:buFont typeface="Wingdings" pitchFamily="2" charset="2"/>
              <a:buNone/>
            </a:pPr>
            <a:endParaRPr lang="en-US" dirty="0"/>
          </a:p>
        </p:txBody>
      </p:sp>
      <p:sp>
        <p:nvSpPr>
          <p:cNvPr id="135170" name="Footer Placeholder 4"/>
          <p:cNvSpPr>
            <a:spLocks noGrp="1"/>
          </p:cNvSpPr>
          <p:nvPr>
            <p:ph type="ftr" sz="quarter" idx="11"/>
          </p:nvPr>
        </p:nvSpPr>
        <p:spPr>
          <a:noFill/>
        </p:spPr>
        <p:txBody>
          <a:bodyPr/>
          <a:lstStyle/>
          <a:p>
            <a:r>
              <a:rPr lang="en-GB" smtClean="0"/>
              <a:t>CH2021 postgraduate</a:t>
            </a:r>
            <a:endParaRPr lang="en-GB"/>
          </a:p>
        </p:txBody>
      </p:sp>
      <p:sp>
        <p:nvSpPr>
          <p:cNvPr id="135171" name="Slide Number Placeholder 5"/>
          <p:cNvSpPr>
            <a:spLocks noGrp="1"/>
          </p:cNvSpPr>
          <p:nvPr>
            <p:ph type="sldNum" sz="quarter" idx="12"/>
          </p:nvPr>
        </p:nvSpPr>
        <p:spPr>
          <a:noFill/>
        </p:spPr>
        <p:txBody>
          <a:bodyPr/>
          <a:lstStyle/>
          <a:p>
            <a:fld id="{D36A0455-A7AC-40C7-BD69-810D36E7571D}" type="slidenum">
              <a:rPr lang="en-GB" smtClean="0"/>
              <a:pPr/>
              <a:t>140</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3" grpId="0"/>
      <p:bldP spid="266242" grpId="0"/>
    </p:bldLst>
  </p:timing>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8291" name="Rectangle 3"/>
          <p:cNvSpPr>
            <a:spLocks noGrp="1" noChangeArrowheads="1"/>
          </p:cNvSpPr>
          <p:nvPr>
            <p:ph idx="1"/>
          </p:nvPr>
        </p:nvSpPr>
        <p:spPr>
          <a:xfrm>
            <a:off x="228600" y="1143000"/>
            <a:ext cx="8305800" cy="4572000"/>
          </a:xfrm>
        </p:spPr>
        <p:txBody>
          <a:bodyPr>
            <a:normAutofit lnSpcReduction="10000"/>
          </a:bodyPr>
          <a:lstStyle/>
          <a:p>
            <a:pPr marL="533400" indent="-533400" eaLnBrk="1" hangingPunct="1">
              <a:lnSpc>
                <a:spcPct val="90000"/>
              </a:lnSpc>
            </a:pPr>
            <a:r>
              <a:rPr lang="en-US" sz="2500"/>
              <a:t>A one-dimensional Chi Square </a:t>
            </a:r>
          </a:p>
          <a:p>
            <a:pPr marL="533400" indent="-533400" eaLnBrk="1" hangingPunct="1">
              <a:lnSpc>
                <a:spcPct val="90000"/>
              </a:lnSpc>
            </a:pPr>
            <a:endParaRPr lang="en-US" sz="2500"/>
          </a:p>
          <a:p>
            <a:pPr marL="533400" indent="-533400" eaLnBrk="1" hangingPunct="1">
              <a:lnSpc>
                <a:spcPct val="90000"/>
              </a:lnSpc>
            </a:pPr>
            <a:r>
              <a:rPr lang="en-US" sz="2500"/>
              <a:t>Determine if the observed frequencies are significantly different from the expected frequencies</a:t>
            </a:r>
          </a:p>
          <a:p>
            <a:pPr marL="914400" lvl="1" indent="-457200" algn="ctr" eaLnBrk="1" hangingPunct="1">
              <a:lnSpc>
                <a:spcPct val="90000"/>
              </a:lnSpc>
              <a:buFont typeface="Wingdings" pitchFamily="2" charset="2"/>
              <a:buNone/>
            </a:pPr>
            <a:r>
              <a:rPr lang="en-US" sz="2100"/>
              <a:t>       </a:t>
            </a:r>
            <a:r>
              <a:rPr lang="en-US" sz="2100">
                <a:solidFill>
                  <a:srgbClr val="FFFF00"/>
                </a:solidFill>
              </a:rPr>
              <a:t>X  Y  Z  (3 brands of organic food)</a:t>
            </a:r>
          </a:p>
          <a:p>
            <a:pPr marL="914400" lvl="1" indent="-457200" algn="ctr" eaLnBrk="1" hangingPunct="1">
              <a:lnSpc>
                <a:spcPct val="90000"/>
              </a:lnSpc>
              <a:buFont typeface="Wingdings" pitchFamily="2" charset="2"/>
              <a:buNone/>
            </a:pPr>
            <a:endParaRPr lang="en-US" sz="2100">
              <a:solidFill>
                <a:srgbClr val="FFFF00"/>
              </a:solidFill>
            </a:endParaRPr>
          </a:p>
          <a:p>
            <a:pPr marL="914400" lvl="1" indent="-457200" algn="ctr" eaLnBrk="1" hangingPunct="1">
              <a:lnSpc>
                <a:spcPct val="90000"/>
              </a:lnSpc>
              <a:buFont typeface="Wingdings" pitchFamily="2" charset="2"/>
              <a:buNone/>
            </a:pPr>
            <a:endParaRPr lang="en-US" sz="2100">
              <a:solidFill>
                <a:srgbClr val="FFFF00"/>
              </a:solidFill>
            </a:endParaRPr>
          </a:p>
          <a:p>
            <a:pPr marL="914400" lvl="1" indent="-457200" algn="ctr" eaLnBrk="1" hangingPunct="1">
              <a:lnSpc>
                <a:spcPct val="90000"/>
              </a:lnSpc>
              <a:buFont typeface="Wingdings" pitchFamily="2" charset="2"/>
              <a:buNone/>
            </a:pPr>
            <a:endParaRPr lang="en-US" sz="2100">
              <a:solidFill>
                <a:srgbClr val="FFFF00"/>
              </a:solidFill>
            </a:endParaRPr>
          </a:p>
          <a:p>
            <a:pPr marL="914400" lvl="1" indent="-457200" algn="ctr" eaLnBrk="1" hangingPunct="1">
              <a:lnSpc>
                <a:spcPct val="90000"/>
              </a:lnSpc>
              <a:buFont typeface="Wingdings" pitchFamily="2" charset="2"/>
              <a:buNone/>
            </a:pPr>
            <a:r>
              <a:rPr lang="en-US" sz="2100">
                <a:solidFill>
                  <a:srgbClr val="FFFF00"/>
                </a:solidFill>
              </a:rPr>
              <a:t>40 30 20  (90 consumers)</a:t>
            </a:r>
          </a:p>
          <a:p>
            <a:pPr marL="533400" indent="-533400" eaLnBrk="1" hangingPunct="1">
              <a:lnSpc>
                <a:spcPct val="90000"/>
              </a:lnSpc>
            </a:pPr>
            <a:r>
              <a:rPr lang="en-US" sz="1900"/>
              <a:t>Null hypothesis: there is no difference between consumers organic food preference</a:t>
            </a:r>
          </a:p>
          <a:p>
            <a:pPr marL="533400" indent="-533400" eaLnBrk="1" hangingPunct="1">
              <a:lnSpc>
                <a:spcPct val="90000"/>
              </a:lnSpc>
            </a:pPr>
            <a:endParaRPr lang="en-US" sz="1900"/>
          </a:p>
          <a:p>
            <a:pPr marL="533400" indent="-533400" eaLnBrk="1" hangingPunct="1">
              <a:lnSpc>
                <a:spcPct val="90000"/>
              </a:lnSpc>
            </a:pPr>
            <a:r>
              <a:rPr lang="en-US" sz="2500"/>
              <a:t>A two-dimensional Chi Square Frequencies are </a:t>
            </a:r>
            <a:r>
              <a:rPr lang="en-US" sz="2500" err="1"/>
              <a:t>categorised</a:t>
            </a:r>
            <a:r>
              <a:rPr lang="en-US" sz="2500"/>
              <a:t> along more than one dimensions</a:t>
            </a:r>
            <a:endParaRPr lang="en-US" sz="1900"/>
          </a:p>
          <a:p>
            <a:pPr marL="533400" indent="-533400" eaLnBrk="1" hangingPunct="1">
              <a:lnSpc>
                <a:spcPct val="90000"/>
              </a:lnSpc>
            </a:pPr>
            <a:endParaRPr lang="en-US" sz="2500"/>
          </a:p>
          <a:p>
            <a:pPr marL="914400" lvl="1" indent="-457200" eaLnBrk="1" hangingPunct="1">
              <a:lnSpc>
                <a:spcPct val="90000"/>
              </a:lnSpc>
            </a:pPr>
            <a:endParaRPr lang="en-US" sz="2100"/>
          </a:p>
          <a:p>
            <a:pPr marL="533400" indent="-533400" eaLnBrk="1" hangingPunct="1">
              <a:lnSpc>
                <a:spcPct val="90000"/>
              </a:lnSpc>
            </a:pPr>
            <a:endParaRPr lang="en-US" sz="2500"/>
          </a:p>
          <a:p>
            <a:pPr marL="914400" lvl="1" indent="-457200" eaLnBrk="1" hangingPunct="1">
              <a:lnSpc>
                <a:spcPct val="90000"/>
              </a:lnSpc>
            </a:pPr>
            <a:endParaRPr lang="en-US" sz="2100"/>
          </a:p>
          <a:p>
            <a:pPr marL="533400" indent="-533400" eaLnBrk="1" hangingPunct="1">
              <a:lnSpc>
                <a:spcPct val="90000"/>
              </a:lnSpc>
            </a:pPr>
            <a:endParaRPr lang="en-US" sz="2500"/>
          </a:p>
        </p:txBody>
      </p:sp>
      <p:sp>
        <p:nvSpPr>
          <p:cNvPr id="136194" name="Footer Placeholder 4"/>
          <p:cNvSpPr>
            <a:spLocks noGrp="1"/>
          </p:cNvSpPr>
          <p:nvPr>
            <p:ph type="ftr" sz="quarter" idx="11"/>
          </p:nvPr>
        </p:nvSpPr>
        <p:spPr>
          <a:noFill/>
        </p:spPr>
        <p:txBody>
          <a:bodyPr/>
          <a:lstStyle/>
          <a:p>
            <a:r>
              <a:rPr lang="en-GB" smtClean="0"/>
              <a:t>CH2021 postgraduate</a:t>
            </a:r>
            <a:endParaRPr lang="en-GB"/>
          </a:p>
        </p:txBody>
      </p:sp>
      <p:sp>
        <p:nvSpPr>
          <p:cNvPr id="136195" name="Slide Number Placeholder 5"/>
          <p:cNvSpPr>
            <a:spLocks noGrp="1"/>
          </p:cNvSpPr>
          <p:nvPr>
            <p:ph type="sldNum" sz="quarter" idx="12"/>
          </p:nvPr>
        </p:nvSpPr>
        <p:spPr>
          <a:noFill/>
        </p:spPr>
        <p:txBody>
          <a:bodyPr/>
          <a:lstStyle/>
          <a:p>
            <a:fld id="{1D6412DE-BFE2-4F4A-8A00-52E00381790C}" type="slidenum">
              <a:rPr lang="en-GB" smtClean="0"/>
              <a:pPr/>
              <a:t>141</a:t>
            </a:fld>
            <a:endParaRPr lang="en-GB"/>
          </a:p>
        </p:txBody>
      </p:sp>
      <p:sp>
        <p:nvSpPr>
          <p:cNvPr id="136198" name="Line 4"/>
          <p:cNvSpPr>
            <a:spLocks noChangeShapeType="1"/>
          </p:cNvSpPr>
          <p:nvPr/>
        </p:nvSpPr>
        <p:spPr bwMode="auto">
          <a:xfrm flipV="1">
            <a:off x="3124200" y="3023886"/>
            <a:ext cx="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6199" name="Line 5"/>
          <p:cNvSpPr>
            <a:spLocks noChangeShapeType="1"/>
          </p:cNvSpPr>
          <p:nvPr/>
        </p:nvSpPr>
        <p:spPr bwMode="auto">
          <a:xfrm flipH="1" flipV="1">
            <a:off x="3419872" y="3023886"/>
            <a:ext cx="762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6200" name="Line 6"/>
          <p:cNvSpPr>
            <a:spLocks noChangeShapeType="1"/>
          </p:cNvSpPr>
          <p:nvPr/>
        </p:nvSpPr>
        <p:spPr bwMode="auto">
          <a:xfrm flipH="1" flipV="1">
            <a:off x="3760912" y="3023886"/>
            <a:ext cx="1524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0" name="Rectangle 2"/>
          <p:cNvSpPr>
            <a:spLocks noGrp="1" noChangeArrowheads="1"/>
          </p:cNvSpPr>
          <p:nvPr>
            <p:ph type="title"/>
          </p:nvPr>
        </p:nvSpPr>
        <p:spPr>
          <a:xfrm>
            <a:off x="179512" y="-228600"/>
            <a:ext cx="7467600" cy="1143000"/>
          </a:xfrm>
        </p:spPr>
        <p:txBody>
          <a:bodyPr>
            <a:normAutofit fontScale="90000"/>
          </a:bodyPr>
          <a:lstStyle/>
          <a:p>
            <a:pPr eaLnBrk="1" hangingPunct="1"/>
            <a:r>
              <a:rPr lang="en-US" sz="3200" b="1"/>
              <a:t/>
            </a:r>
            <a:br>
              <a:rPr lang="en-US" sz="3200" b="1"/>
            </a:br>
            <a:r>
              <a:rPr lang="en-US" sz="3200" b="1"/>
              <a:t/>
            </a:r>
            <a:br>
              <a:rPr lang="en-US" sz="3200" b="1"/>
            </a:br>
            <a:r>
              <a:rPr lang="en-US" sz="3100" b="1"/>
              <a:t>Types of Chi Square</a:t>
            </a:r>
            <a:r>
              <a:rPr lang="en-US" sz="2400" b="1"/>
              <a:t/>
            </a:r>
            <a:br>
              <a:rPr lang="en-US" sz="2400" b="1"/>
            </a:br>
            <a:endParaRPr lang="en-US" sz="2400" b="1"/>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1"/>
                                        </p:tgtEl>
                                        <p:attrNameLst>
                                          <p:attrName>style.visibility</p:attrName>
                                        </p:attrNameLst>
                                      </p:cBhvr>
                                      <p:to>
                                        <p:strVal val="visible"/>
                                      </p:to>
                                    </p:set>
                                    <p:animEffect transition="in" filter="fade">
                                      <p:cBhvr>
                                        <p:cTn id="7" dur="2000"/>
                                        <p:tgtEl>
                                          <p:spTgt spid="268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1" grpId="0"/>
      <p:bldP spid="10" grpId="0"/>
    </p:bldLst>
  </p:timing>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Footer Placeholder 2"/>
          <p:cNvSpPr>
            <a:spLocks noGrp="1"/>
          </p:cNvSpPr>
          <p:nvPr>
            <p:ph type="ftr" sz="quarter" idx="11"/>
          </p:nvPr>
        </p:nvSpPr>
        <p:spPr>
          <a:noFill/>
        </p:spPr>
        <p:txBody>
          <a:bodyPr/>
          <a:lstStyle/>
          <a:p>
            <a:r>
              <a:rPr lang="en-GB" smtClean="0"/>
              <a:t>CH2021 postgraduate</a:t>
            </a:r>
            <a:endParaRPr lang="en-GB"/>
          </a:p>
        </p:txBody>
      </p:sp>
      <p:sp>
        <p:nvSpPr>
          <p:cNvPr id="21508" name="Slide Number Placeholder 3"/>
          <p:cNvSpPr>
            <a:spLocks noGrp="1"/>
          </p:cNvSpPr>
          <p:nvPr>
            <p:ph type="sldNum" sz="quarter" idx="12"/>
          </p:nvPr>
        </p:nvSpPr>
        <p:spPr>
          <a:noFill/>
        </p:spPr>
        <p:txBody>
          <a:bodyPr/>
          <a:lstStyle/>
          <a:p>
            <a:fld id="{905FEEDE-6015-4959-87BA-6C085F7F6468}" type="slidenum">
              <a:rPr lang="en-GB" smtClean="0"/>
              <a:pPr/>
              <a:t>142</a:t>
            </a:fld>
            <a:endParaRPr lang="en-GB"/>
          </a:p>
        </p:txBody>
      </p:sp>
      <p:sp>
        <p:nvSpPr>
          <p:cNvPr id="21509" name="Rectangle 3"/>
          <p:cNvSpPr>
            <a:spLocks noChangeArrowheads="1"/>
          </p:cNvSpPr>
          <p:nvPr/>
        </p:nvSpPr>
        <p:spPr bwMode="auto">
          <a:xfrm>
            <a:off x="976313" y="212725"/>
            <a:ext cx="2624137" cy="701675"/>
          </a:xfrm>
          <a:prstGeom prst="rect">
            <a:avLst/>
          </a:prstGeom>
          <a:noFill/>
          <a:ln w="9525">
            <a:noFill/>
            <a:miter lim="800000"/>
            <a:headEnd/>
            <a:tailEnd/>
          </a:ln>
        </p:spPr>
        <p:txBody>
          <a:bodyPr wrap="none">
            <a:spAutoFit/>
          </a:bodyPr>
          <a:lstStyle/>
          <a:p>
            <a:r>
              <a:rPr lang="en-US" sz="4000">
                <a:latin typeface="Tahoma" pitchFamily="34" charset="0"/>
              </a:rPr>
              <a:t>Correlation</a:t>
            </a:r>
          </a:p>
        </p:txBody>
      </p:sp>
      <p:sp>
        <p:nvSpPr>
          <p:cNvPr id="21510" name="Rectangle 4"/>
          <p:cNvSpPr>
            <a:spLocks noChangeArrowheads="1"/>
          </p:cNvSpPr>
          <p:nvPr/>
        </p:nvSpPr>
        <p:spPr bwMode="auto">
          <a:xfrm>
            <a:off x="1042988" y="1484313"/>
            <a:ext cx="7556500" cy="701675"/>
          </a:xfrm>
          <a:prstGeom prst="rect">
            <a:avLst/>
          </a:prstGeom>
          <a:noFill/>
          <a:ln w="9525">
            <a:noFill/>
            <a:miter lim="800000"/>
            <a:headEnd/>
            <a:tailEnd/>
          </a:ln>
        </p:spPr>
        <p:txBody>
          <a:bodyPr>
            <a:spAutoFit/>
          </a:bodyPr>
          <a:lstStyle/>
          <a:p>
            <a:r>
              <a:rPr lang="en-US" sz="2000" u="sng">
                <a:solidFill>
                  <a:srgbClr val="0000FF"/>
                </a:solidFill>
                <a:latin typeface="Tahoma" pitchFamily="34" charset="0"/>
              </a:rPr>
              <a:t>Correlation:</a:t>
            </a:r>
            <a:r>
              <a:rPr lang="en-US" sz="2000">
                <a:latin typeface="Tahoma" pitchFamily="34" charset="0"/>
              </a:rPr>
              <a:t> Measure of </a:t>
            </a:r>
            <a:r>
              <a:rPr lang="en-US" sz="2000">
                <a:solidFill>
                  <a:srgbClr val="F62502"/>
                </a:solidFill>
                <a:latin typeface="Tahoma" pitchFamily="34" charset="0"/>
              </a:rPr>
              <a:t>relationship</a:t>
            </a:r>
            <a:r>
              <a:rPr lang="en-US" sz="2000">
                <a:latin typeface="Tahoma" pitchFamily="34" charset="0"/>
              </a:rPr>
              <a:t> between two or more quantitative variables</a:t>
            </a:r>
          </a:p>
        </p:txBody>
      </p:sp>
      <p:pic>
        <p:nvPicPr>
          <p:cNvPr id="21511" name="Picture 5" descr="correlation-1"/>
          <p:cNvPicPr>
            <a:picLocks noChangeAspect="1" noChangeArrowheads="1"/>
          </p:cNvPicPr>
          <p:nvPr/>
        </p:nvPicPr>
        <p:blipFill>
          <a:blip r:embed="rId3" cstate="print"/>
          <a:srcRect/>
          <a:stretch>
            <a:fillRect/>
          </a:stretch>
        </p:blipFill>
        <p:spPr bwMode="auto">
          <a:xfrm>
            <a:off x="3733800" y="1990725"/>
            <a:ext cx="5353050" cy="4867275"/>
          </a:xfrm>
          <a:prstGeom prst="rect">
            <a:avLst/>
          </a:prstGeom>
          <a:noFill/>
          <a:ln w="9525">
            <a:noFill/>
            <a:miter lim="800000"/>
            <a:headEnd/>
            <a:tailEnd/>
          </a:ln>
        </p:spPr>
      </p:pic>
      <p:sp>
        <p:nvSpPr>
          <p:cNvPr id="21512" name="Rectangle 6"/>
          <p:cNvSpPr>
            <a:spLocks noChangeArrowheads="1"/>
          </p:cNvSpPr>
          <p:nvPr/>
        </p:nvSpPr>
        <p:spPr bwMode="auto">
          <a:xfrm>
            <a:off x="357609" y="2515456"/>
            <a:ext cx="3200400" cy="1766888"/>
          </a:xfrm>
          <a:prstGeom prst="rect">
            <a:avLst/>
          </a:prstGeom>
          <a:noFill/>
          <a:ln w="9525">
            <a:noFill/>
            <a:miter lim="800000"/>
            <a:headEnd/>
            <a:tailEnd/>
          </a:ln>
        </p:spPr>
        <p:txBody>
          <a:bodyPr>
            <a:spAutoFit/>
          </a:bodyPr>
          <a:lstStyle/>
          <a:p>
            <a:pPr>
              <a:lnSpc>
                <a:spcPct val="110000"/>
              </a:lnSpc>
            </a:pPr>
            <a:r>
              <a:rPr lang="en-US" sz="2000" b="1">
                <a:solidFill>
                  <a:srgbClr val="008000"/>
                </a:solidFill>
                <a:latin typeface="Tahoma" pitchFamily="34" charset="0"/>
              </a:rPr>
              <a:t>Correlation Coefficient:</a:t>
            </a:r>
          </a:p>
          <a:p>
            <a:pPr>
              <a:lnSpc>
                <a:spcPct val="110000"/>
              </a:lnSpc>
            </a:pPr>
            <a:r>
              <a:rPr lang="en-US" sz="2000">
                <a:latin typeface="Tahoma" pitchFamily="34" charset="0"/>
              </a:rPr>
              <a:t>A number between –1 and +1Which indicates the direction and strength of the relationship.</a:t>
            </a:r>
          </a:p>
        </p:txBody>
      </p:sp>
      <p:sp>
        <p:nvSpPr>
          <p:cNvPr id="21513" name="Rectangle 7"/>
          <p:cNvSpPr>
            <a:spLocks noChangeArrowheads="1"/>
          </p:cNvSpPr>
          <p:nvPr/>
        </p:nvSpPr>
        <p:spPr bwMode="auto">
          <a:xfrm>
            <a:off x="2133600" y="5791200"/>
            <a:ext cx="825500" cy="366713"/>
          </a:xfrm>
          <a:prstGeom prst="rect">
            <a:avLst/>
          </a:prstGeom>
          <a:noFill/>
          <a:ln w="9525">
            <a:noFill/>
            <a:miter lim="800000"/>
            <a:headEnd/>
            <a:tailEnd/>
          </a:ln>
        </p:spPr>
        <p:txBody>
          <a:bodyPr wrap="none">
            <a:spAutoFit/>
          </a:bodyPr>
          <a:lstStyle/>
          <a:p>
            <a:r>
              <a:rPr lang="en-US" sz="1800">
                <a:latin typeface="Tahoma" pitchFamily="34" charset="0"/>
              </a:rPr>
              <a:t>r= .45</a:t>
            </a:r>
          </a:p>
        </p:txBody>
      </p:sp>
      <p:sp>
        <p:nvSpPr>
          <p:cNvPr id="21514" name="Rectangle 8"/>
          <p:cNvSpPr>
            <a:spLocks noChangeArrowheads="1"/>
          </p:cNvSpPr>
          <p:nvPr/>
        </p:nvSpPr>
        <p:spPr bwMode="auto">
          <a:xfrm>
            <a:off x="488367" y="4784725"/>
            <a:ext cx="2105025" cy="1006475"/>
          </a:xfrm>
          <a:prstGeom prst="rect">
            <a:avLst/>
          </a:prstGeom>
          <a:noFill/>
          <a:ln w="9525">
            <a:noFill/>
            <a:miter lim="800000"/>
            <a:headEnd/>
            <a:tailEnd/>
          </a:ln>
        </p:spPr>
        <p:txBody>
          <a:bodyPr>
            <a:spAutoFit/>
          </a:bodyPr>
          <a:lstStyle/>
          <a:p>
            <a:pPr algn="ctr"/>
            <a:r>
              <a:rPr lang="en-US" sz="2000">
                <a:latin typeface="Tahoma" pitchFamily="34" charset="0"/>
              </a:rPr>
              <a:t>Pearson Product-Moment Correlation</a:t>
            </a:r>
          </a:p>
        </p:txBody>
      </p:sp>
    </p:spTree>
  </p:cSld>
  <p:clrMapOvr>
    <a:masterClrMapping/>
  </p:clrMapOvr>
  <p:transition spd="med"/>
</p:sld>
</file>

<file path=ppt/slides/slide1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pPr eaLnBrk="1" hangingPunct="1"/>
            <a:r>
              <a:rPr lang="en-GB"/>
              <a:t>Types of Correlation Tests</a:t>
            </a:r>
          </a:p>
        </p:txBody>
      </p:sp>
      <p:sp>
        <p:nvSpPr>
          <p:cNvPr id="272387" name="Rectangle 3"/>
          <p:cNvSpPr>
            <a:spLocks noGrp="1" noChangeArrowheads="1"/>
          </p:cNvSpPr>
          <p:nvPr>
            <p:ph idx="1"/>
          </p:nvPr>
        </p:nvSpPr>
        <p:spPr>
          <a:xfrm rot="20259464">
            <a:off x="507389" y="2387301"/>
            <a:ext cx="4427538" cy="4114800"/>
          </a:xfrm>
        </p:spPr>
        <p:txBody>
          <a:bodyPr/>
          <a:lstStyle/>
          <a:p>
            <a:pPr eaLnBrk="1" hangingPunct="1"/>
            <a:r>
              <a:rPr lang="en-GB" err="1">
                <a:solidFill>
                  <a:srgbClr val="FFFF00"/>
                </a:solidFill>
              </a:rPr>
              <a:t>Pearsons</a:t>
            </a:r>
            <a:r>
              <a:rPr lang="en-GB">
                <a:solidFill>
                  <a:srgbClr val="FFFF00"/>
                </a:solidFill>
              </a:rPr>
              <a:t> Correlation co-efficient</a:t>
            </a:r>
          </a:p>
          <a:p>
            <a:pPr eaLnBrk="1" hangingPunct="1"/>
            <a:r>
              <a:rPr lang="en-GB">
                <a:solidFill>
                  <a:srgbClr val="FFFF00"/>
                </a:solidFill>
              </a:rPr>
              <a:t>Mann Whitney Test</a:t>
            </a:r>
          </a:p>
          <a:p>
            <a:pPr eaLnBrk="1" hangingPunct="1"/>
            <a:r>
              <a:rPr lang="en-GB">
                <a:solidFill>
                  <a:srgbClr val="FFFF00"/>
                </a:solidFill>
              </a:rPr>
              <a:t>Spearman Rho or r</a:t>
            </a:r>
          </a:p>
          <a:p>
            <a:pPr eaLnBrk="1" hangingPunct="1"/>
            <a:endParaRPr lang="en-GB"/>
          </a:p>
        </p:txBody>
      </p:sp>
      <p:sp>
        <p:nvSpPr>
          <p:cNvPr id="137218" name="Footer Placeholder 4"/>
          <p:cNvSpPr>
            <a:spLocks noGrp="1"/>
          </p:cNvSpPr>
          <p:nvPr>
            <p:ph type="ftr" sz="quarter" idx="11"/>
          </p:nvPr>
        </p:nvSpPr>
        <p:spPr>
          <a:noFill/>
        </p:spPr>
        <p:txBody>
          <a:bodyPr/>
          <a:lstStyle/>
          <a:p>
            <a:r>
              <a:rPr lang="en-GB" smtClean="0"/>
              <a:t>CH2021 postgraduate</a:t>
            </a:r>
            <a:endParaRPr lang="en-GB"/>
          </a:p>
        </p:txBody>
      </p:sp>
      <p:sp>
        <p:nvSpPr>
          <p:cNvPr id="137219" name="Slide Number Placeholder 5"/>
          <p:cNvSpPr>
            <a:spLocks noGrp="1"/>
          </p:cNvSpPr>
          <p:nvPr>
            <p:ph type="sldNum" sz="quarter" idx="12"/>
          </p:nvPr>
        </p:nvSpPr>
        <p:spPr>
          <a:noFill/>
        </p:spPr>
        <p:txBody>
          <a:bodyPr/>
          <a:lstStyle/>
          <a:p>
            <a:fld id="{F518FAB5-225A-4EF6-994B-7DF9A944F329}" type="slidenum">
              <a:rPr lang="en-GB" smtClean="0"/>
              <a:pPr/>
              <a:t>143</a:t>
            </a:fld>
            <a:endParaRPr lang="en-GB"/>
          </a:p>
        </p:txBody>
      </p:sp>
      <p:pic>
        <p:nvPicPr>
          <p:cNvPr id="137222" name="Picture 5" descr="popup2"/>
          <p:cNvPicPr>
            <a:picLocks noChangeAspect="1" noChangeArrowheads="1"/>
          </p:cNvPicPr>
          <p:nvPr/>
        </p:nvPicPr>
        <p:blipFill>
          <a:blip r:embed="rId3" cstate="print"/>
          <a:srcRect/>
          <a:stretch>
            <a:fillRect/>
          </a:stretch>
        </p:blipFill>
        <p:spPr bwMode="auto">
          <a:xfrm>
            <a:off x="4356100" y="1700213"/>
            <a:ext cx="4537075" cy="435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pPr eaLnBrk="1" hangingPunct="1"/>
            <a:r>
              <a:rPr lang="en-US"/>
              <a:t>Statistical Significance</a:t>
            </a:r>
          </a:p>
        </p:txBody>
      </p:sp>
      <p:sp>
        <p:nvSpPr>
          <p:cNvPr id="273411" name="Rectangle 3"/>
          <p:cNvSpPr>
            <a:spLocks noGrp="1" noChangeArrowheads="1"/>
          </p:cNvSpPr>
          <p:nvPr>
            <p:ph idx="1"/>
          </p:nvPr>
        </p:nvSpPr>
        <p:spPr/>
        <p:txBody>
          <a:bodyPr/>
          <a:lstStyle/>
          <a:p>
            <a:pPr eaLnBrk="1" hangingPunct="1">
              <a:lnSpc>
                <a:spcPct val="80000"/>
              </a:lnSpc>
            </a:pPr>
            <a:r>
              <a:rPr lang="en-US" sz="2100"/>
              <a:t>Significance level in inferential statistical tests is measured by a </a:t>
            </a:r>
            <a:r>
              <a:rPr lang="en-US" sz="2100" b="1"/>
              <a:t>“</a:t>
            </a:r>
            <a:r>
              <a:rPr lang="en-US" sz="2100" b="1" i="1"/>
              <a:t>p</a:t>
            </a:r>
            <a:r>
              <a:rPr lang="en-US" sz="2100" b="1"/>
              <a:t>” value</a:t>
            </a:r>
            <a:r>
              <a:rPr lang="en-US" sz="2100"/>
              <a:t>, which is the probability that the findings are due to chance. </a:t>
            </a:r>
          </a:p>
          <a:p>
            <a:pPr eaLnBrk="1" hangingPunct="1">
              <a:lnSpc>
                <a:spcPct val="80000"/>
              </a:lnSpc>
            </a:pPr>
            <a:r>
              <a:rPr lang="en-US" sz="2100">
                <a:solidFill>
                  <a:srgbClr val="FFFF00"/>
                </a:solidFill>
              </a:rPr>
              <a:t>Prior to the analysis, select a “</a:t>
            </a:r>
            <a:r>
              <a:rPr lang="en-US" sz="2100" b="1">
                <a:solidFill>
                  <a:srgbClr val="FFFF00"/>
                </a:solidFill>
              </a:rPr>
              <a:t>level of significance</a:t>
            </a:r>
            <a:r>
              <a:rPr lang="en-US" sz="2100">
                <a:solidFill>
                  <a:srgbClr val="FFFF00"/>
                </a:solidFill>
              </a:rPr>
              <a:t>”.  If the “</a:t>
            </a:r>
            <a:r>
              <a:rPr lang="en-US" sz="2100" i="1">
                <a:solidFill>
                  <a:srgbClr val="FFFF00"/>
                </a:solidFill>
              </a:rPr>
              <a:t>p</a:t>
            </a:r>
            <a:r>
              <a:rPr lang="en-US" sz="2100">
                <a:solidFill>
                  <a:srgbClr val="FFFF00"/>
                </a:solidFill>
              </a:rPr>
              <a:t>” value falls at or below the prescribed level, then we say that our results are statistically significant.  </a:t>
            </a:r>
          </a:p>
          <a:p>
            <a:pPr eaLnBrk="1" hangingPunct="1">
              <a:lnSpc>
                <a:spcPct val="80000"/>
              </a:lnSpc>
            </a:pPr>
            <a:r>
              <a:rPr lang="en-US" sz="2100"/>
              <a:t>The selection of a significance level should be based on the study’s purpose, design and sample size.  Commonly used significance levels in social science research are .05 and .001. A .05 </a:t>
            </a:r>
            <a:r>
              <a:rPr lang="en-US" sz="2100" i="1"/>
              <a:t>p</a:t>
            </a:r>
            <a:r>
              <a:rPr lang="en-US" sz="2100"/>
              <a:t> value means that we would expect to get the same results 95 times out of a hundred. </a:t>
            </a:r>
          </a:p>
          <a:p>
            <a:pPr eaLnBrk="1" hangingPunct="1">
              <a:lnSpc>
                <a:spcPct val="80000"/>
              </a:lnSpc>
            </a:pPr>
            <a:endParaRPr lang="en-US" sz="2100"/>
          </a:p>
        </p:txBody>
      </p:sp>
      <p:sp>
        <p:nvSpPr>
          <p:cNvPr id="138242" name="Footer Placeholder 4"/>
          <p:cNvSpPr>
            <a:spLocks noGrp="1"/>
          </p:cNvSpPr>
          <p:nvPr>
            <p:ph type="ftr" sz="quarter" idx="11"/>
          </p:nvPr>
        </p:nvSpPr>
        <p:spPr>
          <a:noFill/>
        </p:spPr>
        <p:txBody>
          <a:bodyPr/>
          <a:lstStyle/>
          <a:p>
            <a:r>
              <a:rPr lang="en-GB" smtClean="0"/>
              <a:t>CH2021 postgraduate</a:t>
            </a:r>
            <a:endParaRPr lang="en-GB"/>
          </a:p>
        </p:txBody>
      </p:sp>
      <p:sp>
        <p:nvSpPr>
          <p:cNvPr id="138243" name="Slide Number Placeholder 5"/>
          <p:cNvSpPr>
            <a:spLocks noGrp="1"/>
          </p:cNvSpPr>
          <p:nvPr>
            <p:ph type="sldNum" sz="quarter" idx="12"/>
          </p:nvPr>
        </p:nvSpPr>
        <p:spPr>
          <a:noFill/>
        </p:spPr>
        <p:txBody>
          <a:bodyPr/>
          <a:lstStyle/>
          <a:p>
            <a:fld id="{494F83C6-17B8-4A2F-A19D-524D5DA53EBB}" type="slidenum">
              <a:rPr lang="en-GB" smtClean="0"/>
              <a:pPr/>
              <a:t>144</a:t>
            </a:fld>
            <a:endParaRPr lang="en-GB"/>
          </a:p>
        </p:txBody>
      </p:sp>
      <p:pic>
        <p:nvPicPr>
          <p:cNvPr id="3" name="Picture 2"/>
          <p:cNvPicPr>
            <a:picLocks noChangeAspect="1"/>
          </p:cNvPicPr>
          <p:nvPr/>
        </p:nvPicPr>
        <p:blipFill>
          <a:blip r:embed="rId3"/>
          <a:stretch>
            <a:fillRect/>
          </a:stretch>
        </p:blipFill>
        <p:spPr>
          <a:xfrm>
            <a:off x="2260121" y="4892509"/>
            <a:ext cx="4221190" cy="196549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gtEl>
                                        <p:attrNameLst>
                                          <p:attrName>style.visibility</p:attrName>
                                        </p:attrNameLst>
                                      </p:cBhvr>
                                      <p:to>
                                        <p:strVal val="visible"/>
                                      </p:to>
                                    </p:set>
                                    <p:animEffect transition="in" filter="fade">
                                      <p:cBhvr>
                                        <p:cTn id="10" dur="2000"/>
                                        <p:tgtEl>
                                          <p:spTgt spid="273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p:bldLst>
  </p:timing>
</p:sld>
</file>

<file path=ppt/slides/slide1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179512" y="116632"/>
            <a:ext cx="7162800" cy="838200"/>
          </a:xfrm>
        </p:spPr>
        <p:txBody>
          <a:bodyPr>
            <a:normAutofit/>
          </a:bodyPr>
          <a:lstStyle/>
          <a:p>
            <a:pPr eaLnBrk="1" hangingPunct="1">
              <a:spcBef>
                <a:spcPct val="50000"/>
              </a:spcBef>
            </a:pPr>
            <a:r>
              <a:rPr lang="en-US" sz="3600"/>
              <a:t>p-value interpretation</a:t>
            </a:r>
          </a:p>
        </p:txBody>
      </p:sp>
      <p:sp>
        <p:nvSpPr>
          <p:cNvPr id="275459" name="Rectangle 3"/>
          <p:cNvSpPr>
            <a:spLocks noGrp="1" noChangeArrowheads="1"/>
          </p:cNvSpPr>
          <p:nvPr>
            <p:ph idx="1"/>
          </p:nvPr>
        </p:nvSpPr>
        <p:spPr>
          <a:xfrm>
            <a:off x="178652" y="1340768"/>
            <a:ext cx="5209982" cy="4953000"/>
          </a:xfrm>
        </p:spPr>
        <p:txBody>
          <a:bodyPr>
            <a:normAutofit fontScale="92500"/>
          </a:bodyPr>
          <a:lstStyle/>
          <a:p>
            <a:pPr eaLnBrk="1" hangingPunct="1">
              <a:lnSpc>
                <a:spcPct val="90000"/>
              </a:lnSpc>
              <a:spcBef>
                <a:spcPct val="50000"/>
              </a:spcBef>
              <a:buClr>
                <a:schemeClr val="tx1"/>
              </a:buClr>
            </a:pPr>
            <a:r>
              <a:rPr lang="en-US" dirty="0">
                <a:sym typeface="Symbol" pitchFamily="18" charset="2"/>
              </a:rPr>
              <a:t>The interpretation of a p-value is a little tricky</a:t>
            </a:r>
            <a:endParaRPr lang="en-US" i="1" dirty="0">
              <a:solidFill>
                <a:schemeClr val="hlink"/>
              </a:solidFill>
              <a:sym typeface="Symbol" pitchFamily="18" charset="2"/>
            </a:endParaRPr>
          </a:p>
          <a:p>
            <a:pPr eaLnBrk="1" hangingPunct="1">
              <a:lnSpc>
                <a:spcPct val="90000"/>
              </a:lnSpc>
              <a:spcBef>
                <a:spcPct val="50000"/>
              </a:spcBef>
              <a:buClr>
                <a:schemeClr val="tx1"/>
              </a:buClr>
            </a:pPr>
            <a:r>
              <a:rPr lang="en-US" dirty="0">
                <a:sym typeface="Symbol" pitchFamily="18" charset="2"/>
              </a:rPr>
              <a:t>In particular, it does </a:t>
            </a:r>
            <a:r>
              <a:rPr lang="en-US" b="1" i="1" dirty="0">
                <a:solidFill>
                  <a:srgbClr val="D80000"/>
                </a:solidFill>
                <a:sym typeface="Symbol" pitchFamily="18" charset="2"/>
              </a:rPr>
              <a:t>NOT</a:t>
            </a:r>
            <a:r>
              <a:rPr lang="en-US" dirty="0">
                <a:sym typeface="Symbol" pitchFamily="18" charset="2"/>
              </a:rPr>
              <a:t>  tell us the probability that the NULL hypothesis is true</a:t>
            </a:r>
            <a:endParaRPr lang="en-US" i="1" dirty="0">
              <a:solidFill>
                <a:schemeClr val="hlink"/>
              </a:solidFill>
              <a:sym typeface="Symbol" pitchFamily="18" charset="2"/>
            </a:endParaRPr>
          </a:p>
          <a:p>
            <a:pPr eaLnBrk="1" hangingPunct="1">
              <a:lnSpc>
                <a:spcPct val="90000"/>
              </a:lnSpc>
              <a:spcBef>
                <a:spcPct val="50000"/>
              </a:spcBef>
              <a:buClr>
                <a:schemeClr val="tx1"/>
              </a:buClr>
            </a:pPr>
            <a:r>
              <a:rPr lang="en-US" dirty="0">
                <a:solidFill>
                  <a:srgbClr val="FFFF00"/>
                </a:solidFill>
                <a:sym typeface="Symbol" pitchFamily="18" charset="2"/>
              </a:rPr>
              <a:t>The p-value represents the chance that we would see a difference as big as we saw (or bigger) if there were really nothing happening other than chance variability</a:t>
            </a:r>
          </a:p>
          <a:p>
            <a:pPr eaLnBrk="1" hangingPunct="1">
              <a:lnSpc>
                <a:spcPct val="90000"/>
              </a:lnSpc>
              <a:spcBef>
                <a:spcPct val="50000"/>
              </a:spcBef>
              <a:buClr>
                <a:schemeClr val="tx1"/>
              </a:buClr>
              <a:buFont typeface="Wingdings" pitchFamily="2" charset="2"/>
              <a:buNone/>
            </a:pPr>
            <a:endParaRPr lang="en-US" i="1" dirty="0">
              <a:solidFill>
                <a:schemeClr val="hlink"/>
              </a:solidFill>
              <a:sym typeface="Symbol" pitchFamily="18" charset="2"/>
            </a:endParaRPr>
          </a:p>
        </p:txBody>
      </p:sp>
      <p:sp>
        <p:nvSpPr>
          <p:cNvPr id="139266" name="Footer Placeholder 4"/>
          <p:cNvSpPr>
            <a:spLocks noGrp="1"/>
          </p:cNvSpPr>
          <p:nvPr>
            <p:ph type="ftr" sz="quarter" idx="11"/>
          </p:nvPr>
        </p:nvSpPr>
        <p:spPr>
          <a:noFill/>
        </p:spPr>
        <p:txBody>
          <a:bodyPr/>
          <a:lstStyle/>
          <a:p>
            <a:r>
              <a:rPr lang="en-GB" smtClean="0"/>
              <a:t>CH2021 postgraduate</a:t>
            </a:r>
            <a:endParaRPr lang="en-GB"/>
          </a:p>
        </p:txBody>
      </p:sp>
      <p:sp>
        <p:nvSpPr>
          <p:cNvPr id="139267" name="Slide Number Placeholder 5"/>
          <p:cNvSpPr>
            <a:spLocks noGrp="1"/>
          </p:cNvSpPr>
          <p:nvPr>
            <p:ph type="sldNum" sz="quarter" idx="12"/>
          </p:nvPr>
        </p:nvSpPr>
        <p:spPr>
          <a:noFill/>
        </p:spPr>
        <p:txBody>
          <a:bodyPr/>
          <a:lstStyle/>
          <a:p>
            <a:fld id="{440412D3-B112-4F44-9966-DC39377C893E}" type="slidenum">
              <a:rPr lang="en-GB" smtClean="0"/>
              <a:pPr/>
              <a:t>145</a:t>
            </a:fld>
            <a:endParaRPr lang="en-GB"/>
          </a:p>
        </p:txBody>
      </p:sp>
      <p:pic>
        <p:nvPicPr>
          <p:cNvPr id="3" name="Picture 2"/>
          <p:cNvPicPr>
            <a:picLocks noChangeAspect="1"/>
          </p:cNvPicPr>
          <p:nvPr/>
        </p:nvPicPr>
        <p:blipFill>
          <a:blip r:embed="rId3"/>
          <a:stretch>
            <a:fillRect/>
          </a:stretch>
        </p:blipFill>
        <p:spPr>
          <a:xfrm>
            <a:off x="5326851" y="4002657"/>
            <a:ext cx="3663737" cy="2355259"/>
          </a:xfrm>
          <a:prstGeom prst="rect">
            <a:avLst/>
          </a:prstGeom>
        </p:spPr>
      </p:pic>
      <p:pic>
        <p:nvPicPr>
          <p:cNvPr id="5" name="Picture 4"/>
          <p:cNvPicPr>
            <a:picLocks noChangeAspect="1"/>
          </p:cNvPicPr>
          <p:nvPr/>
        </p:nvPicPr>
        <p:blipFill>
          <a:blip r:embed="rId4"/>
          <a:stretch>
            <a:fillRect/>
          </a:stretch>
        </p:blipFill>
        <p:spPr>
          <a:xfrm>
            <a:off x="5216106" y="52233"/>
            <a:ext cx="3877933" cy="218026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Models</a:t>
            </a:r>
          </a:p>
        </p:txBody>
      </p:sp>
      <p:sp>
        <p:nvSpPr>
          <p:cNvPr id="3" name="Content Placeholder 2"/>
          <p:cNvSpPr>
            <a:spLocks noGrp="1"/>
          </p:cNvSpPr>
          <p:nvPr>
            <p:ph idx="1"/>
          </p:nvPr>
        </p:nvSpPr>
        <p:spPr>
          <a:xfrm>
            <a:off x="500034" y="1827213"/>
            <a:ext cx="8429684" cy="4114800"/>
          </a:xfrm>
        </p:spPr>
        <p:txBody>
          <a:bodyPr>
            <a:normAutofit lnSpcReduction="10000"/>
          </a:bodyPr>
          <a:lstStyle/>
          <a:p>
            <a:r>
              <a:rPr lang="en-GB" i="1">
                <a:solidFill>
                  <a:srgbClr val="FFFF00"/>
                </a:solidFill>
              </a:rPr>
              <a:t>“A model is simply a theoretical construct that represents some thing . . . Set of logical relationships within a idealised framework . . . which simplifies reality and provides an argumentative framework” </a:t>
            </a:r>
            <a:r>
              <a:rPr lang="en-GB"/>
              <a:t>(</a:t>
            </a:r>
            <a:r>
              <a:rPr lang="en-GB" err="1"/>
              <a:t>Harrad</a:t>
            </a:r>
            <a:r>
              <a:rPr lang="en-GB"/>
              <a:t> et al 2008: 97)</a:t>
            </a:r>
          </a:p>
          <a:p>
            <a:r>
              <a:rPr lang="en-GB"/>
              <a:t>Quantitative: Mathematical</a:t>
            </a:r>
          </a:p>
          <a:p>
            <a:r>
              <a:rPr lang="en-GB"/>
              <a:t>Qualitative: mental &amp; conceptual models</a:t>
            </a:r>
          </a:p>
          <a:p>
            <a:r>
              <a:rPr lang="en-GB">
                <a:hlinkClick r:id="rId2" action="ppaction://hlinkfile"/>
              </a:rPr>
              <a:t>Taxonomy of models.docx</a:t>
            </a:r>
            <a:r>
              <a:rPr lang="en-GB"/>
              <a:t> next slide</a:t>
            </a:r>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146</a:t>
            </a:fld>
            <a:endParaRPr lang="en-GB"/>
          </a:p>
        </p:txBody>
      </p:sp>
      <p:pic>
        <p:nvPicPr>
          <p:cNvPr id="4" name="Picture 3"/>
          <p:cNvPicPr>
            <a:picLocks noChangeAspect="1"/>
          </p:cNvPicPr>
          <p:nvPr/>
        </p:nvPicPr>
        <p:blipFill>
          <a:blip r:embed="rId3"/>
          <a:stretch>
            <a:fillRect/>
          </a:stretch>
        </p:blipFill>
        <p:spPr>
          <a:xfrm>
            <a:off x="7591245" y="126071"/>
            <a:ext cx="1405117" cy="1405117"/>
          </a:xfrm>
          <a:prstGeom prst="rect">
            <a:avLst/>
          </a:prstGeom>
        </p:spPr>
      </p:pic>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147</a:t>
            </a:fld>
            <a:endParaRPr lang="en-GB"/>
          </a:p>
        </p:txBody>
      </p:sp>
      <p:sp>
        <p:nvSpPr>
          <p:cNvPr id="246786" name="Rectangle 2"/>
          <p:cNvSpPr>
            <a:spLocks noChangeArrowheads="1"/>
          </p:cNvSpPr>
          <p:nvPr/>
        </p:nvSpPr>
        <p:spPr bwMode="auto">
          <a:xfrm>
            <a:off x="611560" y="726758"/>
            <a:ext cx="8039060" cy="677108"/>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Taxonomy of models (adapted by House,</a:t>
            </a:r>
            <a:r>
              <a:rPr kumimoji="0" lang="en-GB" sz="2000" b="1" i="0" u="none" strike="noStrike" cap="none" normalizeH="0" dirty="0">
                <a:ln>
                  <a:noFill/>
                </a:ln>
                <a:solidFill>
                  <a:schemeClr val="tx1"/>
                </a:solidFill>
                <a:effectLst/>
                <a:latin typeface="Calibri" pitchFamily="34" charset="0"/>
                <a:ea typeface="Calibri" pitchFamily="34" charset="0"/>
                <a:cs typeface="Times New Roman" pitchFamily="18" charset="0"/>
              </a:rPr>
              <a:t> 2015 and </a:t>
            </a:r>
            <a:r>
              <a:rPr kumimoji="0" lang="en-GB" sz="2000" b="1" i="0" u="none" strike="noStrike" cap="none" normalizeH="0" baseline="0" dirty="0" err="1">
                <a:ln>
                  <a:noFill/>
                </a:ln>
                <a:solidFill>
                  <a:schemeClr val="tx1"/>
                </a:solidFill>
                <a:effectLst/>
                <a:latin typeface="Calibri" pitchFamily="34" charset="0"/>
                <a:ea typeface="Calibri" pitchFamily="34" charset="0"/>
                <a:cs typeface="Times New Roman" pitchFamily="18" charset="0"/>
              </a:rPr>
              <a:t>Harrad</a:t>
            </a:r>
            <a:r>
              <a:rPr kumimoji="0" lang="en-GB" sz="20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 et al, </a:t>
            </a:r>
            <a:r>
              <a:rPr kumimoji="0" lang="en-GB" sz="20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2018:101</a:t>
            </a:r>
            <a:r>
              <a:rPr kumimoji="0" lang="en-GB" sz="20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a:t>
            </a:r>
            <a:endParaRPr kumimoji="0" lang="en-GB" sz="900" b="0" i="0" u="none" strike="noStrike" cap="none" normalizeH="0" baseline="0" dirty="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itchFamily="34" charset="0"/>
            </a:endParaRPr>
          </a:p>
        </p:txBody>
      </p:sp>
      <p:sp>
        <p:nvSpPr>
          <p:cNvPr id="246787" name="Rectangle 3"/>
          <p:cNvSpPr>
            <a:spLocks noChangeArrowheads="1"/>
          </p:cNvSpPr>
          <p:nvPr/>
        </p:nvSpPr>
        <p:spPr bwMode="auto">
          <a:xfrm>
            <a:off x="0" y="64674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100" b="0" i="0" u="none" strike="noStrike" cap="none" normalizeH="0" baseline="0">
                <a:ln>
                  <a:noFill/>
                </a:ln>
                <a:solidFill>
                  <a:schemeClr val="tx1"/>
                </a:solidFill>
                <a:effectLst/>
                <a:latin typeface="Arial" pitchFamily="34" charset="0"/>
                <a:ea typeface="Calibri" pitchFamily="34" charset="0"/>
                <a:cs typeface="Times New Roman" pitchFamily="18" charset="0"/>
              </a:rPr>
              <a:t/>
            </a:r>
            <a:br>
              <a:rPr kumimoji="0" lang="en-GB" sz="1100" b="0" i="0" u="none" strike="noStrike" cap="none" normalizeH="0" baseline="0">
                <a:ln>
                  <a:noFill/>
                </a:ln>
                <a:solidFill>
                  <a:schemeClr val="tx1"/>
                </a:solidFill>
                <a:effectLst/>
                <a:latin typeface="Arial" pitchFamily="34" charset="0"/>
                <a:ea typeface="Calibri" pitchFamily="34" charset="0"/>
                <a:cs typeface="Times New Roman" pitchFamily="18" charset="0"/>
              </a:rPr>
            </a:br>
            <a:endParaRPr kumimoji="0" lang="en-GB" sz="900" b="0" i="0" u="none" strike="noStrike" cap="none" normalizeH="0" baseline="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graphicFrame>
        <p:nvGraphicFramePr>
          <p:cNvPr id="9" name="Diagram 8"/>
          <p:cNvGraphicFramePr/>
          <p:nvPr>
            <p:extLst>
              <p:ext uri="{D42A27DB-BD31-4B8C-83A1-F6EECF244321}">
                <p14:modId xmlns:p14="http://schemas.microsoft.com/office/powerpoint/2010/main" val="2008893076"/>
              </p:ext>
            </p:extLst>
          </p:nvPr>
        </p:nvGraphicFramePr>
        <p:xfrm>
          <a:off x="467544" y="1844824"/>
          <a:ext cx="6847656" cy="4589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148</a:t>
            </a:fld>
            <a:endParaRPr lang="en-GB"/>
          </a:p>
        </p:txBody>
      </p:sp>
      <p:pic>
        <p:nvPicPr>
          <p:cNvPr id="253954" name="Picture 2"/>
          <p:cNvPicPr>
            <a:picLocks noGrp="1" noChangeAspect="1" noChangeArrowheads="1"/>
          </p:cNvPicPr>
          <p:nvPr>
            <p:ph idx="1"/>
          </p:nvPr>
        </p:nvPicPr>
        <p:blipFill>
          <a:blip r:embed="rId2" cstate="print"/>
          <a:srcRect/>
          <a:stretch>
            <a:fillRect/>
          </a:stretch>
        </p:blipFill>
        <p:spPr bwMode="auto">
          <a:xfrm>
            <a:off x="1031756" y="260648"/>
            <a:ext cx="6774662" cy="5760640"/>
          </a:xfrm>
          <a:prstGeom prst="rect">
            <a:avLst/>
          </a:prstGeom>
          <a:noFill/>
          <a:ln w="9525">
            <a:noFill/>
            <a:miter lim="800000"/>
            <a:headEnd/>
            <a:tailEnd/>
          </a:ln>
        </p:spPr>
      </p:pic>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149</a:t>
            </a:fld>
            <a:endParaRPr lang="en-GB"/>
          </a:p>
        </p:txBody>
      </p:sp>
      <p:pic>
        <p:nvPicPr>
          <p:cNvPr id="254978" name="Picture 2"/>
          <p:cNvPicPr>
            <a:picLocks noGrp="1" noChangeAspect="1" noChangeArrowheads="1"/>
          </p:cNvPicPr>
          <p:nvPr>
            <p:ph idx="1"/>
          </p:nvPr>
        </p:nvPicPr>
        <p:blipFill>
          <a:blip r:embed="rId2" cstate="print"/>
          <a:srcRect/>
          <a:stretch>
            <a:fillRect/>
          </a:stretch>
        </p:blipFill>
        <p:spPr bwMode="auto">
          <a:xfrm>
            <a:off x="827584" y="692696"/>
            <a:ext cx="7701117" cy="5289451"/>
          </a:xfrm>
          <a:prstGeom prst="rect">
            <a:avLst/>
          </a:prstGeom>
          <a:noFill/>
          <a:ln w="9525">
            <a:noFill/>
            <a:miter lim="800000"/>
            <a:headEnd/>
            <a:tailEnd/>
          </a:ln>
        </p:spPr>
      </p:pic>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150</a:t>
            </a:fld>
            <a:endParaRPr lang="en-GB"/>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04664"/>
            <a:ext cx="7851403"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1299332"/>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151</a:t>
            </a:fld>
            <a:endParaRPr lang="en-GB"/>
          </a:p>
        </p:txBody>
      </p:sp>
      <p:pic>
        <p:nvPicPr>
          <p:cNvPr id="251906" name="Picture 2"/>
          <p:cNvPicPr>
            <a:picLocks noChangeAspect="1" noChangeArrowheads="1"/>
          </p:cNvPicPr>
          <p:nvPr/>
        </p:nvPicPr>
        <p:blipFill>
          <a:blip r:embed="rId2" cstate="print"/>
          <a:srcRect/>
          <a:stretch>
            <a:fillRect/>
          </a:stretch>
        </p:blipFill>
        <p:spPr bwMode="auto">
          <a:xfrm>
            <a:off x="169798" y="260648"/>
            <a:ext cx="8701053" cy="5472608"/>
          </a:xfrm>
          <a:prstGeom prst="rect">
            <a:avLst/>
          </a:prstGeom>
          <a:noFill/>
          <a:ln w="9525">
            <a:noFill/>
            <a:miter lim="800000"/>
            <a:headEnd/>
            <a:tailEnd/>
          </a:ln>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152</a:t>
            </a:fld>
            <a:endParaRPr lang="en-GB"/>
          </a:p>
        </p:txBody>
      </p:sp>
      <p:pic>
        <p:nvPicPr>
          <p:cNvPr id="252930" name="Picture 2"/>
          <p:cNvPicPr>
            <a:picLocks noChangeAspect="1" noChangeArrowheads="1"/>
          </p:cNvPicPr>
          <p:nvPr/>
        </p:nvPicPr>
        <p:blipFill>
          <a:blip r:embed="rId2" cstate="print"/>
          <a:srcRect/>
          <a:stretch>
            <a:fillRect/>
          </a:stretch>
        </p:blipFill>
        <p:spPr bwMode="auto">
          <a:xfrm>
            <a:off x="2051720" y="240687"/>
            <a:ext cx="5491510" cy="6617313"/>
          </a:xfrm>
          <a:prstGeom prst="rect">
            <a:avLst/>
          </a:prstGeom>
          <a:noFill/>
          <a:ln w="9525">
            <a:noFill/>
            <a:miter lim="800000"/>
            <a:headEnd/>
            <a:tailEnd/>
          </a:ln>
        </p:spPr>
      </p:pic>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Regression.  Predictive model</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153</a:t>
            </a:fld>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6902" y="1600200"/>
            <a:ext cx="685752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7131367"/>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154</a:t>
            </a:fld>
            <a:endParaRPr lang="en-GB"/>
          </a:p>
        </p:txBody>
      </p:sp>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70140"/>
            <a:ext cx="338482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149080"/>
            <a:ext cx="5184576" cy="23700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70140"/>
            <a:ext cx="5097791" cy="31148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7759974"/>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155</a:t>
            </a:fld>
            <a:endParaRPr lang="en-GB"/>
          </a:p>
        </p:txBody>
      </p:sp>
      <p:pic>
        <p:nvPicPr>
          <p:cNvPr id="250882" name="Picture 2"/>
          <p:cNvPicPr>
            <a:picLocks noChangeAspect="1" noChangeArrowheads="1"/>
          </p:cNvPicPr>
          <p:nvPr/>
        </p:nvPicPr>
        <p:blipFill>
          <a:blip r:embed="rId2" cstate="print"/>
          <a:srcRect/>
          <a:stretch>
            <a:fillRect/>
          </a:stretch>
        </p:blipFill>
        <p:spPr bwMode="auto">
          <a:xfrm>
            <a:off x="952274" y="-9754"/>
            <a:ext cx="6615340" cy="6867754"/>
          </a:xfrm>
          <a:prstGeom prst="rect">
            <a:avLst/>
          </a:prstGeom>
          <a:noFill/>
          <a:ln w="9525">
            <a:noFill/>
            <a:miter lim="800000"/>
            <a:headEnd/>
            <a:tailEnd/>
          </a:ln>
        </p:spPr>
      </p:pic>
    </p:spTree>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156</a:t>
            </a:fld>
            <a:endParaRPr lang="en-GB"/>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35546"/>
            <a:ext cx="7776864" cy="6052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1697648"/>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157</a:t>
            </a:fld>
            <a:endParaRPr lang="en-GB"/>
          </a:p>
        </p:txBody>
      </p:sp>
      <p:pic>
        <p:nvPicPr>
          <p:cNvPr id="249859" name="Picture 3"/>
          <p:cNvPicPr>
            <a:picLocks noChangeAspect="1" noChangeArrowheads="1"/>
          </p:cNvPicPr>
          <p:nvPr/>
        </p:nvPicPr>
        <p:blipFill>
          <a:blip r:embed="rId2" cstate="print"/>
          <a:srcRect/>
          <a:stretch>
            <a:fillRect/>
          </a:stretch>
        </p:blipFill>
        <p:spPr bwMode="auto">
          <a:xfrm>
            <a:off x="-9198" y="-20878"/>
            <a:ext cx="9153198" cy="6474214"/>
          </a:xfrm>
          <a:prstGeom prst="rect">
            <a:avLst/>
          </a:prstGeom>
          <a:noFill/>
          <a:ln w="9525">
            <a:noFill/>
            <a:miter lim="800000"/>
            <a:headEnd/>
            <a:tailEnd/>
          </a:ln>
        </p:spPr>
      </p:pic>
      <p:sp>
        <p:nvSpPr>
          <p:cNvPr id="8" name="Content Placeholder 7"/>
          <p:cNvSpPr>
            <a:spLocks noGrp="1"/>
          </p:cNvSpPr>
          <p:nvPr>
            <p:ph idx="1"/>
          </p:nvPr>
        </p:nvSpPr>
        <p:spPr/>
        <p:txBody>
          <a:bodyPr/>
          <a:lstStyle/>
          <a:p>
            <a:endParaRPr lang="en-GB"/>
          </a:p>
        </p:txBody>
      </p:sp>
    </p:spTree>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Exercise</a:t>
            </a:r>
          </a:p>
        </p:txBody>
      </p:sp>
      <p:sp>
        <p:nvSpPr>
          <p:cNvPr id="3" name="Content Placeholder 2"/>
          <p:cNvSpPr>
            <a:spLocks noGrp="1"/>
          </p:cNvSpPr>
          <p:nvPr>
            <p:ph idx="1"/>
          </p:nvPr>
        </p:nvSpPr>
        <p:spPr/>
        <p:txBody>
          <a:bodyPr/>
          <a:lstStyle/>
          <a:p>
            <a:r>
              <a:rPr lang="en-GB"/>
              <a:t>Review a dissertation or thesis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158</a:t>
            </a:fld>
            <a:endParaRPr lang="en-GB"/>
          </a:p>
        </p:txBody>
      </p:sp>
      <p:pic>
        <p:nvPicPr>
          <p:cNvPr id="318468" name="Picture 4" descr="http://static.guim.co.uk/sys-images/Education/Pix/pictures/2008/05/12/graduates460x276.jpg"/>
          <p:cNvPicPr>
            <a:picLocks noChangeAspect="1" noChangeArrowheads="1"/>
          </p:cNvPicPr>
          <p:nvPr/>
        </p:nvPicPr>
        <p:blipFill>
          <a:blip r:embed="rId2" cstate="print"/>
          <a:srcRect/>
          <a:stretch>
            <a:fillRect/>
          </a:stretch>
        </p:blipFill>
        <p:spPr bwMode="auto">
          <a:xfrm>
            <a:off x="2071670" y="2643182"/>
            <a:ext cx="5024442" cy="3014665"/>
          </a:xfrm>
          <a:prstGeom prst="rect">
            <a:avLst/>
          </a:prstGeom>
          <a:noFill/>
        </p:spPr>
      </p:pic>
    </p:spTree>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p:cNvSpPr>
            <a:spLocks noGrp="1" noChangeArrowheads="1"/>
          </p:cNvSpPr>
          <p:nvPr>
            <p:ph type="ctrTitle"/>
          </p:nvPr>
        </p:nvSpPr>
        <p:spPr>
          <a:xfrm>
            <a:off x="762000" y="609600"/>
            <a:ext cx="7772400" cy="1143000"/>
          </a:xfrm>
        </p:spPr>
        <p:txBody>
          <a:bodyPr lIns="90488" tIns="44450" rIns="90488" bIns="44450" anchor="ctr"/>
          <a:lstStyle/>
          <a:p>
            <a:pPr eaLnBrk="1" hangingPunct="1"/>
            <a:r>
              <a:rPr lang="en-GB" sz="3200" b="1"/>
              <a:t>The Final Assault on the ‘Summit’</a:t>
            </a:r>
            <a:br>
              <a:rPr lang="en-GB" sz="3200" b="1"/>
            </a:br>
            <a:r>
              <a:rPr lang="en-GB" sz="3200" b="1"/>
              <a:t>Writing  UP!</a:t>
            </a:r>
          </a:p>
        </p:txBody>
      </p:sp>
      <p:sp>
        <p:nvSpPr>
          <p:cNvPr id="72707" name="Rectangle 3"/>
          <p:cNvSpPr>
            <a:spLocks noGrp="1" noChangeArrowheads="1"/>
          </p:cNvSpPr>
          <p:nvPr>
            <p:ph type="subTitle" idx="1"/>
          </p:nvPr>
        </p:nvSpPr>
        <p:spPr>
          <a:xfrm>
            <a:off x="251520" y="2132856"/>
            <a:ext cx="3240360" cy="3888432"/>
          </a:xfrm>
        </p:spPr>
        <p:txBody>
          <a:bodyPr lIns="90488" tIns="44450" rIns="90488" bIns="44450">
            <a:normAutofit lnSpcReduction="10000"/>
          </a:bodyPr>
          <a:lstStyle/>
          <a:p>
            <a:pPr algn="l" eaLnBrk="1" hangingPunct="1">
              <a:lnSpc>
                <a:spcPct val="90000"/>
              </a:lnSpc>
              <a:buFont typeface="Wingdings" pitchFamily="2" charset="2"/>
              <a:buChar char="¡"/>
            </a:pPr>
            <a:r>
              <a:rPr lang="en-GB" sz="2500"/>
              <a:t>Who am I writing for?</a:t>
            </a:r>
          </a:p>
          <a:p>
            <a:pPr algn="l" eaLnBrk="1" hangingPunct="1">
              <a:lnSpc>
                <a:spcPct val="90000"/>
              </a:lnSpc>
              <a:buFont typeface="Wingdings" pitchFamily="2" charset="2"/>
              <a:buChar char="¡"/>
            </a:pPr>
            <a:r>
              <a:rPr lang="en-GB" sz="2500"/>
              <a:t>What are the criteria they have set me?</a:t>
            </a:r>
          </a:p>
          <a:p>
            <a:pPr algn="l" eaLnBrk="1" hangingPunct="1">
              <a:lnSpc>
                <a:spcPct val="90000"/>
              </a:lnSpc>
              <a:buFont typeface="Wingdings" pitchFamily="2" charset="2"/>
              <a:buChar char="¡"/>
            </a:pPr>
            <a:r>
              <a:rPr lang="en-GB" sz="2500"/>
              <a:t>Length, format, style</a:t>
            </a:r>
          </a:p>
          <a:p>
            <a:pPr algn="l" eaLnBrk="1" hangingPunct="1">
              <a:lnSpc>
                <a:spcPct val="90000"/>
              </a:lnSpc>
              <a:buFont typeface="Wingdings" pitchFamily="2" charset="2"/>
              <a:buChar char="¡"/>
            </a:pPr>
            <a:r>
              <a:rPr lang="en-GB" sz="2500"/>
              <a:t>Time allocation</a:t>
            </a:r>
          </a:p>
          <a:p>
            <a:pPr algn="l" eaLnBrk="1" hangingPunct="1">
              <a:lnSpc>
                <a:spcPct val="90000"/>
              </a:lnSpc>
              <a:buFont typeface="Wingdings" pitchFamily="2" charset="2"/>
              <a:buChar char="¡"/>
            </a:pPr>
            <a:r>
              <a:rPr lang="en-GB" sz="2500"/>
              <a:t>Technical access</a:t>
            </a:r>
          </a:p>
          <a:p>
            <a:pPr algn="l" eaLnBrk="1" hangingPunct="1">
              <a:lnSpc>
                <a:spcPct val="90000"/>
              </a:lnSpc>
              <a:buFont typeface="Wingdings" pitchFamily="2" charset="2"/>
              <a:buChar char="¡"/>
            </a:pPr>
            <a:r>
              <a:rPr lang="en-GB" sz="2500"/>
              <a:t>When &amp; Where Submission</a:t>
            </a:r>
          </a:p>
        </p:txBody>
      </p:sp>
      <p:sp>
        <p:nvSpPr>
          <p:cNvPr id="22531"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2532" name="Rectangle 10"/>
          <p:cNvSpPr>
            <a:spLocks noGrp="1" noChangeArrowheads="1"/>
          </p:cNvSpPr>
          <p:nvPr>
            <p:ph type="sldNum" sz="quarter" idx="12"/>
          </p:nvPr>
        </p:nvSpPr>
        <p:spPr>
          <a:noFill/>
        </p:spPr>
        <p:txBody>
          <a:bodyPr/>
          <a:lstStyle/>
          <a:p>
            <a:fld id="{9B4C5815-1C1F-4BC6-84BD-1E2D99590D64}" type="slidenum">
              <a:rPr lang="en-GB" smtClean="0"/>
              <a:pPr/>
              <a:t>159</a:t>
            </a:fld>
            <a:endParaRPr lang="en-GB"/>
          </a:p>
        </p:txBody>
      </p:sp>
      <p:pic>
        <p:nvPicPr>
          <p:cNvPr id="2" name="Picture 4" descr="http://blog.treksnrapids.com/wp-content/uploads/2010/05/everest1.jpg"/>
          <p:cNvPicPr>
            <a:picLocks noChangeAspect="1" noChangeArrowheads="1"/>
          </p:cNvPicPr>
          <p:nvPr/>
        </p:nvPicPr>
        <p:blipFill>
          <a:blip r:embed="rId3" cstate="print"/>
          <a:srcRect/>
          <a:stretch>
            <a:fillRect/>
          </a:stretch>
        </p:blipFill>
        <p:spPr bwMode="auto">
          <a:xfrm>
            <a:off x="3491880" y="2564904"/>
            <a:ext cx="5389820" cy="36004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gtEl>
                                        <p:attrNameLst>
                                          <p:attrName>style.visibility</p:attrName>
                                        </p:attrNameLst>
                                      </p:cBhvr>
                                      <p:to>
                                        <p:strVal val="visible"/>
                                      </p:to>
                                    </p:set>
                                    <p:animEffect transition="in" filter="fade">
                                      <p:cBhvr>
                                        <p:cTn id="10" dur="2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p:bldLst>
  </p:timing>
</p:sld>
</file>

<file path=ppt/slides/slide1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lIns="90488" tIns="44450" rIns="90488" bIns="44450" anchor="ctr"/>
          <a:lstStyle/>
          <a:p>
            <a:pPr eaLnBrk="1" hangingPunct="1"/>
            <a:r>
              <a:rPr lang="en-GB" sz="2800" b="1"/>
              <a:t>The Opening Pages</a:t>
            </a:r>
          </a:p>
        </p:txBody>
      </p:sp>
      <p:sp>
        <p:nvSpPr>
          <p:cNvPr id="73731" name="Rectangle 3"/>
          <p:cNvSpPr>
            <a:spLocks noGrp="1" noChangeArrowheads="1"/>
          </p:cNvSpPr>
          <p:nvPr>
            <p:ph sz="half" idx="1"/>
          </p:nvPr>
        </p:nvSpPr>
        <p:spPr>
          <a:xfrm>
            <a:off x="1066800" y="1916113"/>
            <a:ext cx="8077200" cy="4114800"/>
          </a:xfrm>
        </p:spPr>
        <p:txBody>
          <a:bodyPr lIns="90488" tIns="44450" rIns="90488" bIns="44450"/>
          <a:lstStyle/>
          <a:p>
            <a:pPr eaLnBrk="1" hangingPunct="1"/>
            <a:r>
              <a:rPr lang="en-GB" sz="2500" dirty="0"/>
              <a:t>Title / Name &amp; date / Declaration</a:t>
            </a:r>
          </a:p>
          <a:p>
            <a:pPr eaLnBrk="1" hangingPunct="1"/>
            <a:r>
              <a:rPr lang="en-GB" sz="2500" dirty="0"/>
              <a:t>Abstract :	</a:t>
            </a:r>
          </a:p>
          <a:p>
            <a:pPr lvl="2" eaLnBrk="1" hangingPunct="1"/>
            <a:r>
              <a:rPr lang="en-GB" dirty="0"/>
              <a:t>your research problem</a:t>
            </a:r>
          </a:p>
          <a:p>
            <a:pPr lvl="2" eaLnBrk="1" hangingPunct="1"/>
            <a:r>
              <a:rPr lang="en-GB" dirty="0"/>
              <a:t>why that problem is important and worth studying</a:t>
            </a:r>
          </a:p>
          <a:p>
            <a:pPr lvl="2" eaLnBrk="1" hangingPunct="1"/>
            <a:r>
              <a:rPr lang="en-GB" dirty="0"/>
              <a:t>your data and methods</a:t>
            </a:r>
          </a:p>
          <a:p>
            <a:pPr lvl="2" eaLnBrk="1" hangingPunct="1"/>
            <a:r>
              <a:rPr lang="en-GB" dirty="0"/>
              <a:t>main findings</a:t>
            </a:r>
          </a:p>
          <a:p>
            <a:pPr eaLnBrk="1" hangingPunct="1"/>
            <a:r>
              <a:rPr lang="en-GB" sz="2500" dirty="0"/>
              <a:t>List of:</a:t>
            </a:r>
          </a:p>
          <a:p>
            <a:pPr lvl="2" eaLnBrk="1" hangingPunct="1"/>
            <a:r>
              <a:rPr lang="en-GB" dirty="0"/>
              <a:t>Contents</a:t>
            </a:r>
          </a:p>
          <a:p>
            <a:pPr lvl="2" eaLnBrk="1" hangingPunct="1"/>
            <a:r>
              <a:rPr lang="en-GB" dirty="0"/>
              <a:t>Figures</a:t>
            </a:r>
          </a:p>
          <a:p>
            <a:pPr lvl="2" eaLnBrk="1" hangingPunct="1"/>
            <a:r>
              <a:rPr lang="en-GB" dirty="0"/>
              <a:t>Tables</a:t>
            </a:r>
          </a:p>
        </p:txBody>
      </p:sp>
      <p:sp>
        <p:nvSpPr>
          <p:cNvPr id="140290" name="Footer Placeholder 5"/>
          <p:cNvSpPr>
            <a:spLocks noGrp="1"/>
          </p:cNvSpPr>
          <p:nvPr>
            <p:ph type="ftr" sz="quarter" idx="11"/>
          </p:nvPr>
        </p:nvSpPr>
        <p:spPr>
          <a:noFill/>
        </p:spPr>
        <p:txBody>
          <a:bodyPr/>
          <a:lstStyle/>
          <a:p>
            <a:r>
              <a:rPr lang="en-GB" smtClean="0"/>
              <a:t>CH2021 postgraduate</a:t>
            </a:r>
            <a:endParaRPr lang="en-GB"/>
          </a:p>
        </p:txBody>
      </p:sp>
      <p:sp>
        <p:nvSpPr>
          <p:cNvPr id="140291" name="Slide Number Placeholder 6"/>
          <p:cNvSpPr>
            <a:spLocks noGrp="1"/>
          </p:cNvSpPr>
          <p:nvPr>
            <p:ph type="sldNum" sz="quarter" idx="12"/>
          </p:nvPr>
        </p:nvSpPr>
        <p:spPr>
          <a:noFill/>
        </p:spPr>
        <p:txBody>
          <a:bodyPr/>
          <a:lstStyle/>
          <a:p>
            <a:fld id="{41173C8E-FE90-41B2-84DE-6B5021F9C751}" type="slidenum">
              <a:rPr lang="en-GB" smtClean="0"/>
              <a:pPr/>
              <a:t>160</a:t>
            </a:fld>
            <a:endParaRPr lang="en-GB"/>
          </a:p>
        </p:txBody>
      </p:sp>
      <p:pic>
        <p:nvPicPr>
          <p:cNvPr id="4" name="Picture 3"/>
          <p:cNvPicPr>
            <a:picLocks noChangeAspect="1"/>
          </p:cNvPicPr>
          <p:nvPr/>
        </p:nvPicPr>
        <p:blipFill>
          <a:blip r:embed="rId3"/>
          <a:stretch>
            <a:fillRect/>
          </a:stretch>
        </p:blipFill>
        <p:spPr>
          <a:xfrm>
            <a:off x="4545690" y="3973513"/>
            <a:ext cx="4598310" cy="2873944"/>
          </a:xfrm>
          <a:prstGeom prst="rect">
            <a:avLst/>
          </a:prstGeom>
        </p:spPr>
      </p:pic>
      <p:pic>
        <p:nvPicPr>
          <p:cNvPr id="5" name="Picture 4"/>
          <p:cNvPicPr>
            <a:picLocks noChangeAspect="1"/>
          </p:cNvPicPr>
          <p:nvPr/>
        </p:nvPicPr>
        <p:blipFill>
          <a:blip r:embed="rId4"/>
          <a:stretch>
            <a:fillRect/>
          </a:stretch>
        </p:blipFill>
        <p:spPr>
          <a:xfrm>
            <a:off x="6775510" y="-87"/>
            <a:ext cx="2368490" cy="219931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3731"/>
                                        </p:tgtEl>
                                        <p:attrNameLst>
                                          <p:attrName>style.visibility</p:attrName>
                                        </p:attrNameLst>
                                      </p:cBhvr>
                                      <p:to>
                                        <p:strVal val="visible"/>
                                      </p:to>
                                    </p:set>
                                    <p:animEffect transition="in" filter="fade">
                                      <p:cBhvr>
                                        <p:cTn id="10" dur="2000"/>
                                        <p:tgtEl>
                                          <p:spTgt spid="73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p:bldLst>
  </p:timing>
</p:sld>
</file>

<file path=ppt/slides/slide1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lIns="90488" tIns="44450" rIns="90488" bIns="44450" anchor="ctr"/>
          <a:lstStyle/>
          <a:p>
            <a:pPr eaLnBrk="1" hangingPunct="1"/>
            <a:r>
              <a:rPr lang="en-GB" sz="2800" b="1"/>
              <a:t>The Introduction</a:t>
            </a:r>
          </a:p>
        </p:txBody>
      </p:sp>
      <p:sp>
        <p:nvSpPr>
          <p:cNvPr id="74755" name="Rectangle 3"/>
          <p:cNvSpPr>
            <a:spLocks noGrp="1" noChangeArrowheads="1"/>
          </p:cNvSpPr>
          <p:nvPr>
            <p:ph type="body" sz="half" idx="1"/>
          </p:nvPr>
        </p:nvSpPr>
        <p:spPr>
          <a:xfrm>
            <a:off x="395536" y="1700808"/>
            <a:ext cx="4159250" cy="4114800"/>
          </a:xfrm>
        </p:spPr>
        <p:txBody>
          <a:bodyPr lIns="90488" tIns="44450" rIns="90488" bIns="44450">
            <a:normAutofit fontScale="85000" lnSpcReduction="20000"/>
          </a:bodyPr>
          <a:lstStyle/>
          <a:p>
            <a:pPr eaLnBrk="1" hangingPunct="1"/>
            <a:r>
              <a:rPr lang="en-GB" sz="2500" dirty="0"/>
              <a:t>Why this topic</a:t>
            </a:r>
          </a:p>
          <a:p>
            <a:pPr eaLnBrk="1" hangingPunct="1"/>
            <a:r>
              <a:rPr lang="en-GB" sz="2500" dirty="0"/>
              <a:t>Your research approach</a:t>
            </a:r>
          </a:p>
          <a:p>
            <a:pPr eaLnBrk="1" hangingPunct="1"/>
            <a:r>
              <a:rPr lang="en-GB" sz="2500" dirty="0"/>
              <a:t>Aims and objectives / hypotheses</a:t>
            </a:r>
          </a:p>
          <a:p>
            <a:pPr eaLnBrk="1" hangingPunct="1"/>
            <a:r>
              <a:rPr lang="en-GB" sz="2500" dirty="0"/>
              <a:t>Link into the next chapter (All chapters should link conclusion of previous with intro. of next</a:t>
            </a:r>
            <a:r>
              <a:rPr lang="en-GB" sz="2500" dirty="0" smtClean="0"/>
              <a:t>)</a:t>
            </a:r>
          </a:p>
          <a:p>
            <a:pPr eaLnBrk="1" hangingPunct="1"/>
            <a:r>
              <a:rPr lang="en-GB" sz="2500" dirty="0" smtClean="0"/>
              <a:t>Some engineering courses (E.g. University of Loughborough, 2019) suggest students include a flow chart of how the chapters fit together and why.</a:t>
            </a:r>
            <a:endParaRPr lang="en-GB" sz="2500" dirty="0"/>
          </a:p>
        </p:txBody>
      </p:sp>
      <p:sp>
        <p:nvSpPr>
          <p:cNvPr id="23555" name="Footer Placeholder 5"/>
          <p:cNvSpPr>
            <a:spLocks noGrp="1"/>
          </p:cNvSpPr>
          <p:nvPr>
            <p:ph type="ftr" sz="quarter" idx="11"/>
          </p:nvPr>
        </p:nvSpPr>
        <p:spPr>
          <a:noFill/>
        </p:spPr>
        <p:txBody>
          <a:bodyPr/>
          <a:lstStyle/>
          <a:p>
            <a:r>
              <a:rPr lang="en-GB" smtClean="0"/>
              <a:t>CH2021 postgraduate</a:t>
            </a:r>
            <a:endParaRPr lang="en-GB"/>
          </a:p>
        </p:txBody>
      </p:sp>
      <p:sp>
        <p:nvSpPr>
          <p:cNvPr id="23556" name="Slide Number Placeholder 6"/>
          <p:cNvSpPr>
            <a:spLocks noGrp="1"/>
          </p:cNvSpPr>
          <p:nvPr>
            <p:ph type="sldNum" sz="quarter" idx="12"/>
          </p:nvPr>
        </p:nvSpPr>
        <p:spPr>
          <a:noFill/>
        </p:spPr>
        <p:txBody>
          <a:bodyPr/>
          <a:lstStyle/>
          <a:p>
            <a:fld id="{D2A15D66-01C3-48F7-A25E-6737DE3DF1F1}" type="slidenum">
              <a:rPr lang="en-GB" smtClean="0"/>
              <a:pPr/>
              <a:t>161</a:t>
            </a:fld>
            <a:endParaRPr lang="en-GB"/>
          </a:p>
        </p:txBody>
      </p:sp>
      <p:sp>
        <p:nvSpPr>
          <p:cNvPr id="7" name="ClipArt Placeholder 6"/>
          <p:cNvSpPr>
            <a:spLocks noGrp="1"/>
          </p:cNvSpPr>
          <p:nvPr>
            <p:ph type="clipArt" sz="half" idx="2"/>
          </p:nvPr>
        </p:nvSpPr>
        <p:spPr/>
      </p:sp>
      <p:pic>
        <p:nvPicPr>
          <p:cNvPr id="2" name="Picture 4" descr="http://chestofbooks.com/flora-plants/mushrooms/Distinguish-Edible-Toadstools-Mushrooms/images/Introduction.jpg"/>
          <p:cNvPicPr>
            <a:picLocks noChangeAspect="1" noChangeArrowheads="1"/>
          </p:cNvPicPr>
          <p:nvPr/>
        </p:nvPicPr>
        <p:blipFill>
          <a:blip r:embed="rId3" cstate="print"/>
          <a:srcRect/>
          <a:stretch>
            <a:fillRect/>
          </a:stretch>
        </p:blipFill>
        <p:spPr bwMode="auto">
          <a:xfrm>
            <a:off x="4716016" y="2276872"/>
            <a:ext cx="4211337" cy="324036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gtEl>
                                        <p:attrNameLst>
                                          <p:attrName>style.visibility</p:attrName>
                                        </p:attrNameLst>
                                      </p:cBhvr>
                                      <p:to>
                                        <p:strVal val="visible"/>
                                      </p:to>
                                    </p:set>
                                    <p:animEffect transition="in" filter="fade">
                                      <p:cBhvr>
                                        <p:cTn id="10" dur="2000"/>
                                        <p:tgtEl>
                                          <p:spTgt spid="74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p:bldLst>
  </p:timing>
</p:sld>
</file>

<file path=ppt/slides/slide1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lIns="90488" tIns="44450" rIns="90488" bIns="44450" anchor="ctr"/>
          <a:lstStyle/>
          <a:p>
            <a:pPr eaLnBrk="1" hangingPunct="1"/>
            <a:r>
              <a:rPr lang="en-GB" sz="2800" b="1"/>
              <a:t>The Literature Review</a:t>
            </a:r>
          </a:p>
        </p:txBody>
      </p:sp>
      <p:sp>
        <p:nvSpPr>
          <p:cNvPr id="75779" name="Rectangle 3"/>
          <p:cNvSpPr>
            <a:spLocks noGrp="1" noChangeArrowheads="1"/>
          </p:cNvSpPr>
          <p:nvPr>
            <p:ph sz="half" idx="1"/>
          </p:nvPr>
        </p:nvSpPr>
        <p:spPr>
          <a:xfrm>
            <a:off x="419100" y="1196752"/>
            <a:ext cx="8305800" cy="4114800"/>
          </a:xfrm>
        </p:spPr>
        <p:txBody>
          <a:bodyPr lIns="90488" tIns="44450" rIns="90488" bIns="44450"/>
          <a:lstStyle/>
          <a:p>
            <a:pPr eaLnBrk="1" hangingPunct="1">
              <a:lnSpc>
                <a:spcPct val="90000"/>
              </a:lnSpc>
            </a:pPr>
            <a:r>
              <a:rPr lang="en-GB" sz="2500"/>
              <a:t>What do we already know about the topic?</a:t>
            </a:r>
          </a:p>
          <a:p>
            <a:pPr eaLnBrk="1" hangingPunct="1">
              <a:lnSpc>
                <a:spcPct val="90000"/>
              </a:lnSpc>
            </a:pPr>
            <a:r>
              <a:rPr lang="en-GB" sz="2500">
                <a:solidFill>
                  <a:srgbClr val="FFFF00"/>
                </a:solidFill>
              </a:rPr>
              <a:t>What do you have to say critically about what is already known?</a:t>
            </a:r>
          </a:p>
          <a:p>
            <a:pPr eaLnBrk="1" hangingPunct="1">
              <a:lnSpc>
                <a:spcPct val="90000"/>
              </a:lnSpc>
            </a:pPr>
            <a:r>
              <a:rPr lang="en-GB" sz="2500"/>
              <a:t>Similar studies</a:t>
            </a:r>
          </a:p>
          <a:p>
            <a:pPr eaLnBrk="1" hangingPunct="1">
              <a:lnSpc>
                <a:spcPct val="90000"/>
              </a:lnSpc>
            </a:pPr>
            <a:r>
              <a:rPr lang="en-GB" sz="2500">
                <a:solidFill>
                  <a:srgbClr val="FFFF00"/>
                </a:solidFill>
              </a:rPr>
              <a:t>How does your work fit into previous research?</a:t>
            </a:r>
          </a:p>
          <a:p>
            <a:pPr eaLnBrk="1" hangingPunct="1">
              <a:lnSpc>
                <a:spcPct val="90000"/>
              </a:lnSpc>
            </a:pPr>
            <a:r>
              <a:rPr lang="en-GB" sz="2500"/>
              <a:t>Why is your research relevant and worthwhile? (Silverman, 2000, p. 227)</a:t>
            </a:r>
          </a:p>
          <a:p>
            <a:pPr eaLnBrk="1" hangingPunct="1">
              <a:lnSpc>
                <a:spcPct val="90000"/>
              </a:lnSpc>
            </a:pPr>
            <a:r>
              <a:rPr lang="en-GB" sz="2500">
                <a:solidFill>
                  <a:srgbClr val="FFFF00"/>
                </a:solidFill>
              </a:rPr>
              <a:t>Be focused and critical (Do not only describe)</a:t>
            </a:r>
          </a:p>
          <a:p>
            <a:pPr eaLnBrk="1" hangingPunct="1">
              <a:lnSpc>
                <a:spcPct val="90000"/>
              </a:lnSpc>
            </a:pPr>
            <a:r>
              <a:rPr lang="en-GB" sz="2500"/>
              <a:t>Redraft after you have completed the other chapters</a:t>
            </a:r>
          </a:p>
        </p:txBody>
      </p:sp>
      <p:sp>
        <p:nvSpPr>
          <p:cNvPr id="141314" name="Footer Placeholder 5"/>
          <p:cNvSpPr>
            <a:spLocks noGrp="1"/>
          </p:cNvSpPr>
          <p:nvPr>
            <p:ph type="ftr" sz="quarter" idx="11"/>
          </p:nvPr>
        </p:nvSpPr>
        <p:spPr>
          <a:noFill/>
        </p:spPr>
        <p:txBody>
          <a:bodyPr/>
          <a:lstStyle/>
          <a:p>
            <a:r>
              <a:rPr lang="en-GB" smtClean="0"/>
              <a:t>CH2021 postgraduate</a:t>
            </a:r>
            <a:endParaRPr lang="en-GB"/>
          </a:p>
        </p:txBody>
      </p:sp>
      <p:sp>
        <p:nvSpPr>
          <p:cNvPr id="141315" name="Slide Number Placeholder 6"/>
          <p:cNvSpPr>
            <a:spLocks noGrp="1"/>
          </p:cNvSpPr>
          <p:nvPr>
            <p:ph type="sldNum" sz="quarter" idx="12"/>
          </p:nvPr>
        </p:nvSpPr>
        <p:spPr>
          <a:noFill/>
        </p:spPr>
        <p:txBody>
          <a:bodyPr/>
          <a:lstStyle/>
          <a:p>
            <a:fld id="{0E15E21A-860D-407B-B5DB-DCCC3FECC405}" type="slidenum">
              <a:rPr lang="en-GB" smtClean="0"/>
              <a:pPr/>
              <a:t>162</a:t>
            </a:fld>
            <a:endParaRPr lang="en-GB"/>
          </a:p>
        </p:txBody>
      </p:sp>
      <p:pic>
        <p:nvPicPr>
          <p:cNvPr id="2" name="Picture 1"/>
          <p:cNvPicPr>
            <a:picLocks noChangeAspect="1"/>
          </p:cNvPicPr>
          <p:nvPr/>
        </p:nvPicPr>
        <p:blipFill>
          <a:blip r:embed="rId3"/>
          <a:stretch>
            <a:fillRect/>
          </a:stretch>
        </p:blipFill>
        <p:spPr>
          <a:xfrm>
            <a:off x="2987824" y="4926775"/>
            <a:ext cx="2971056" cy="167785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gtEl>
                                        <p:attrNameLst>
                                          <p:attrName>style.visibility</p:attrName>
                                        </p:attrNameLst>
                                      </p:cBhvr>
                                      <p:to>
                                        <p:strVal val="visible"/>
                                      </p:to>
                                    </p:set>
                                    <p:animEffect transition="in" filter="fade">
                                      <p:cBhvr>
                                        <p:cTn id="10" dur="2000"/>
                                        <p:tgtEl>
                                          <p:spTgt spid="75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p:bldLst>
  </p:timing>
</p:sld>
</file>

<file path=ppt/slides/slide1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lIns="90488" tIns="44450" rIns="90488" bIns="44450" anchor="ctr"/>
          <a:lstStyle/>
          <a:p>
            <a:pPr eaLnBrk="1" hangingPunct="1"/>
            <a:r>
              <a:rPr lang="en-GB" sz="2800" b="1"/>
              <a:t>There must be method in this madness</a:t>
            </a:r>
          </a:p>
        </p:txBody>
      </p:sp>
      <p:sp>
        <p:nvSpPr>
          <p:cNvPr id="76803" name="Rectangle 3"/>
          <p:cNvSpPr>
            <a:spLocks noGrp="1" noChangeArrowheads="1"/>
          </p:cNvSpPr>
          <p:nvPr>
            <p:ph idx="1"/>
          </p:nvPr>
        </p:nvSpPr>
        <p:spPr/>
        <p:txBody>
          <a:bodyPr lIns="90488" tIns="44450" rIns="90488" bIns="44450"/>
          <a:lstStyle/>
          <a:p>
            <a:pPr eaLnBrk="1" hangingPunct="1"/>
            <a:r>
              <a:rPr lang="en-GB" sz="2500">
                <a:solidFill>
                  <a:srgbClr val="FFFF00"/>
                </a:solidFill>
              </a:rPr>
              <a:t>How you acquired the data?</a:t>
            </a:r>
          </a:p>
          <a:p>
            <a:pPr eaLnBrk="1" hangingPunct="1"/>
            <a:r>
              <a:rPr lang="en-GB" sz="2500"/>
              <a:t>How is the data representative (sample)?</a:t>
            </a:r>
          </a:p>
          <a:p>
            <a:pPr eaLnBrk="1" hangingPunct="1"/>
            <a:r>
              <a:rPr lang="en-GB" sz="2500">
                <a:solidFill>
                  <a:srgbClr val="FFFF00"/>
                </a:solidFill>
              </a:rPr>
              <a:t>The methods used</a:t>
            </a:r>
          </a:p>
          <a:p>
            <a:pPr eaLnBrk="1" hangingPunct="1"/>
            <a:r>
              <a:rPr lang="en-GB" sz="2500"/>
              <a:t>Why these methods?</a:t>
            </a:r>
          </a:p>
          <a:p>
            <a:pPr eaLnBrk="1" hangingPunct="1"/>
            <a:r>
              <a:rPr lang="en-GB" sz="2500">
                <a:solidFill>
                  <a:srgbClr val="FFFF00"/>
                </a:solidFill>
              </a:rPr>
              <a:t>Your form of analysis and why</a:t>
            </a:r>
          </a:p>
          <a:p>
            <a:pPr eaLnBrk="1" hangingPunct="1"/>
            <a:r>
              <a:rPr lang="en-GB" sz="2500"/>
              <a:t>Why these methods and not others? Review</a:t>
            </a:r>
          </a:p>
        </p:txBody>
      </p:sp>
      <p:sp>
        <p:nvSpPr>
          <p:cNvPr id="142338" name="Footer Placeholder 4"/>
          <p:cNvSpPr>
            <a:spLocks noGrp="1"/>
          </p:cNvSpPr>
          <p:nvPr>
            <p:ph type="ftr" sz="quarter" idx="11"/>
          </p:nvPr>
        </p:nvSpPr>
        <p:spPr>
          <a:noFill/>
        </p:spPr>
        <p:txBody>
          <a:bodyPr/>
          <a:lstStyle/>
          <a:p>
            <a:r>
              <a:rPr lang="en-GB" smtClean="0"/>
              <a:t>CH2021 postgraduate</a:t>
            </a:r>
            <a:endParaRPr lang="en-GB"/>
          </a:p>
        </p:txBody>
      </p:sp>
      <p:sp>
        <p:nvSpPr>
          <p:cNvPr id="142339" name="Slide Number Placeholder 5"/>
          <p:cNvSpPr>
            <a:spLocks noGrp="1"/>
          </p:cNvSpPr>
          <p:nvPr>
            <p:ph type="sldNum" sz="quarter" idx="12"/>
          </p:nvPr>
        </p:nvSpPr>
        <p:spPr>
          <a:noFill/>
        </p:spPr>
        <p:txBody>
          <a:bodyPr/>
          <a:lstStyle/>
          <a:p>
            <a:fld id="{1ED6B98D-D828-42FE-8057-519171B1A79E}" type="slidenum">
              <a:rPr lang="en-GB" smtClean="0"/>
              <a:pPr/>
              <a:t>163</a:t>
            </a:fld>
            <a:endParaRPr lang="en-GB"/>
          </a:p>
        </p:txBody>
      </p:sp>
      <p:pic>
        <p:nvPicPr>
          <p:cNvPr id="2" name="Picture 1"/>
          <p:cNvPicPr>
            <a:picLocks noChangeAspect="1"/>
          </p:cNvPicPr>
          <p:nvPr/>
        </p:nvPicPr>
        <p:blipFill>
          <a:blip r:embed="rId3"/>
          <a:stretch>
            <a:fillRect/>
          </a:stretch>
        </p:blipFill>
        <p:spPr>
          <a:xfrm>
            <a:off x="2957314" y="4681077"/>
            <a:ext cx="3229372" cy="210611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gtEl>
                                        <p:attrNameLst>
                                          <p:attrName>style.visibility</p:attrName>
                                        </p:attrNameLst>
                                      </p:cBhvr>
                                      <p:to>
                                        <p:strVal val="visible"/>
                                      </p:to>
                                    </p:set>
                                    <p:animEffect transition="in" filter="fade">
                                      <p:cBhvr>
                                        <p:cTn id="10"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p:bldLst>
  </p:timing>
</p:sld>
</file>

<file path=ppt/slides/slide1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506538" y="404813"/>
            <a:ext cx="6905625" cy="917575"/>
          </a:xfrm>
        </p:spPr>
        <p:txBody>
          <a:bodyPr lIns="90488" tIns="44450" rIns="90488" bIns="44450" anchor="ctr"/>
          <a:lstStyle/>
          <a:p>
            <a:pPr eaLnBrk="1" hangingPunct="1"/>
            <a:r>
              <a:rPr lang="en-GB" sz="2800" b="1"/>
              <a:t>Data analysis</a:t>
            </a:r>
          </a:p>
        </p:txBody>
      </p:sp>
      <p:sp>
        <p:nvSpPr>
          <p:cNvPr id="77827" name="Rectangle 3"/>
          <p:cNvSpPr>
            <a:spLocks noGrp="1" noChangeArrowheads="1"/>
          </p:cNvSpPr>
          <p:nvPr>
            <p:ph idx="1"/>
          </p:nvPr>
        </p:nvSpPr>
        <p:spPr>
          <a:xfrm>
            <a:off x="33610" y="1371599"/>
            <a:ext cx="4538390" cy="5415589"/>
          </a:xfrm>
        </p:spPr>
        <p:txBody>
          <a:bodyPr lIns="90488" tIns="44450" rIns="90488" bIns="44450">
            <a:normAutofit fontScale="92500" lnSpcReduction="20000"/>
          </a:bodyPr>
          <a:lstStyle/>
          <a:p>
            <a:pPr eaLnBrk="1" hangingPunct="1">
              <a:lnSpc>
                <a:spcPct val="90000"/>
              </a:lnSpc>
            </a:pPr>
            <a:r>
              <a:rPr lang="en-GB" sz="2500"/>
              <a:t>Introduction</a:t>
            </a:r>
          </a:p>
          <a:p>
            <a:pPr lvl="1" eaLnBrk="1" hangingPunct="1">
              <a:lnSpc>
                <a:spcPct val="90000"/>
              </a:lnSpc>
            </a:pPr>
            <a:r>
              <a:rPr lang="en-GB" sz="2100">
                <a:solidFill>
                  <a:srgbClr val="FFFF00"/>
                </a:solidFill>
              </a:rPr>
              <a:t>Set the scene and link to previous chapter</a:t>
            </a:r>
          </a:p>
          <a:p>
            <a:pPr lvl="1" eaLnBrk="1" hangingPunct="1">
              <a:lnSpc>
                <a:spcPct val="90000"/>
              </a:lnSpc>
            </a:pPr>
            <a:r>
              <a:rPr lang="en-GB" sz="2100">
                <a:solidFill>
                  <a:srgbClr val="FFFF00"/>
                </a:solidFill>
              </a:rPr>
              <a:t>What is the chapter addressing and link to objectives</a:t>
            </a:r>
          </a:p>
          <a:p>
            <a:pPr lvl="1" eaLnBrk="1" hangingPunct="1">
              <a:lnSpc>
                <a:spcPct val="90000"/>
              </a:lnSpc>
            </a:pPr>
            <a:r>
              <a:rPr lang="en-GB" sz="2100">
                <a:solidFill>
                  <a:srgbClr val="FFFF00"/>
                </a:solidFill>
              </a:rPr>
              <a:t>How does the chapter fill the gap?</a:t>
            </a:r>
          </a:p>
          <a:p>
            <a:pPr eaLnBrk="1" hangingPunct="1">
              <a:lnSpc>
                <a:spcPct val="90000"/>
              </a:lnSpc>
            </a:pPr>
            <a:r>
              <a:rPr lang="en-GB"/>
              <a:t>Body</a:t>
            </a:r>
          </a:p>
          <a:p>
            <a:pPr lvl="1" eaLnBrk="1" hangingPunct="1">
              <a:lnSpc>
                <a:spcPct val="90000"/>
              </a:lnSpc>
            </a:pPr>
            <a:r>
              <a:rPr lang="en-GB" sz="2100">
                <a:solidFill>
                  <a:srgbClr val="FFFF00"/>
                </a:solidFill>
              </a:rPr>
              <a:t>Make one point at a time</a:t>
            </a:r>
          </a:p>
          <a:p>
            <a:pPr lvl="1" eaLnBrk="1" hangingPunct="1">
              <a:lnSpc>
                <a:spcPct val="90000"/>
              </a:lnSpc>
            </a:pPr>
            <a:r>
              <a:rPr lang="en-GB" sz="2100" u="sng">
                <a:solidFill>
                  <a:srgbClr val="FFFF00"/>
                </a:solidFill>
              </a:rPr>
              <a:t>Analyse</a:t>
            </a:r>
            <a:r>
              <a:rPr lang="en-GB" sz="2100">
                <a:solidFill>
                  <a:srgbClr val="FFFF00"/>
                </a:solidFill>
              </a:rPr>
              <a:t> and indicate limitations</a:t>
            </a:r>
          </a:p>
          <a:p>
            <a:pPr lvl="1" eaLnBrk="1" hangingPunct="1">
              <a:lnSpc>
                <a:spcPct val="90000"/>
              </a:lnSpc>
            </a:pPr>
            <a:r>
              <a:rPr lang="en-GB" sz="2100">
                <a:solidFill>
                  <a:srgbClr val="FFFF00"/>
                </a:solidFill>
              </a:rPr>
              <a:t>Be convincing</a:t>
            </a:r>
          </a:p>
          <a:p>
            <a:pPr eaLnBrk="1" hangingPunct="1">
              <a:lnSpc>
                <a:spcPct val="90000"/>
              </a:lnSpc>
            </a:pPr>
            <a:r>
              <a:rPr lang="en-GB"/>
              <a:t>Conclusion</a:t>
            </a:r>
          </a:p>
          <a:p>
            <a:pPr lvl="1" eaLnBrk="1" hangingPunct="1">
              <a:lnSpc>
                <a:spcPct val="90000"/>
              </a:lnSpc>
            </a:pPr>
            <a:r>
              <a:rPr lang="en-GB" sz="2100">
                <a:solidFill>
                  <a:srgbClr val="FFFF00"/>
                </a:solidFill>
              </a:rPr>
              <a:t>What the chapter did? Questions the chapter identified? Hypotheses  / objective</a:t>
            </a:r>
          </a:p>
          <a:p>
            <a:pPr>
              <a:lnSpc>
                <a:spcPct val="90000"/>
              </a:lnSpc>
            </a:pPr>
            <a:r>
              <a:rPr lang="en-GB" sz="2500"/>
              <a:t>Abstract</a:t>
            </a:r>
          </a:p>
          <a:p>
            <a:pPr lvl="1">
              <a:lnSpc>
                <a:spcPct val="90000"/>
              </a:lnSpc>
            </a:pPr>
            <a:r>
              <a:rPr lang="en-GB" sz="2100">
                <a:solidFill>
                  <a:srgbClr val="FFFF00"/>
                </a:solidFill>
              </a:rPr>
              <a:t>Refer to handout.  Needs to enough to be cited.  Not an introduction.  Should highlight the importance of the work.  (Haslett, 2016)</a:t>
            </a:r>
          </a:p>
        </p:txBody>
      </p:sp>
      <p:sp>
        <p:nvSpPr>
          <p:cNvPr id="143362" name="Footer Placeholder 4"/>
          <p:cNvSpPr>
            <a:spLocks noGrp="1"/>
          </p:cNvSpPr>
          <p:nvPr>
            <p:ph type="ftr" sz="quarter" idx="11"/>
          </p:nvPr>
        </p:nvSpPr>
        <p:spPr>
          <a:noFill/>
        </p:spPr>
        <p:txBody>
          <a:bodyPr/>
          <a:lstStyle/>
          <a:p>
            <a:r>
              <a:rPr lang="en-GB" smtClean="0"/>
              <a:t>CH2021 postgraduate</a:t>
            </a:r>
            <a:endParaRPr lang="en-GB"/>
          </a:p>
        </p:txBody>
      </p:sp>
      <p:sp>
        <p:nvSpPr>
          <p:cNvPr id="143363" name="Slide Number Placeholder 5"/>
          <p:cNvSpPr>
            <a:spLocks noGrp="1"/>
          </p:cNvSpPr>
          <p:nvPr>
            <p:ph type="sldNum" sz="quarter" idx="12"/>
          </p:nvPr>
        </p:nvSpPr>
        <p:spPr>
          <a:noFill/>
        </p:spPr>
        <p:txBody>
          <a:bodyPr/>
          <a:lstStyle/>
          <a:p>
            <a:fld id="{AE594E75-F2D6-4768-99B3-DA2E407BED84}" type="slidenum">
              <a:rPr lang="en-GB" smtClean="0"/>
              <a:pPr/>
              <a:t>164</a:t>
            </a:fld>
            <a:endParaRPr lang="en-GB"/>
          </a:p>
        </p:txBody>
      </p:sp>
      <p:pic>
        <p:nvPicPr>
          <p:cNvPr id="2" name="Picture 1"/>
          <p:cNvPicPr>
            <a:picLocks noChangeAspect="1"/>
          </p:cNvPicPr>
          <p:nvPr/>
        </p:nvPicPr>
        <p:blipFill>
          <a:blip r:embed="rId3"/>
          <a:stretch>
            <a:fillRect/>
          </a:stretch>
        </p:blipFill>
        <p:spPr>
          <a:xfrm rot="5400000">
            <a:off x="4649638" y="2454246"/>
            <a:ext cx="4527430" cy="226371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gtEl>
                                        <p:attrNameLst>
                                          <p:attrName>style.visibility</p:attrName>
                                        </p:attrNameLst>
                                      </p:cBhvr>
                                      <p:to>
                                        <p:strVal val="visible"/>
                                      </p:to>
                                    </p:set>
                                    <p:animEffect transition="in" filter="fade">
                                      <p:cBhvr>
                                        <p:cTn id="10" dur="2000"/>
                                        <p:tgtEl>
                                          <p:spTgt spid="778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p:bldLst>
  </p:timing>
</p:sld>
</file>

<file path=ppt/slides/slide1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125657"/>
            <a:ext cx="7467600" cy="1143000"/>
          </a:xfrm>
        </p:spPr>
        <p:txBody>
          <a:bodyPr lIns="90488" tIns="44450" rIns="90488" bIns="44450" anchor="ctr"/>
          <a:lstStyle/>
          <a:p>
            <a:pPr eaLnBrk="1" hangingPunct="1"/>
            <a:r>
              <a:rPr lang="en-GB" sz="2800" b="1"/>
              <a:t>Conclusion</a:t>
            </a:r>
          </a:p>
        </p:txBody>
      </p:sp>
      <p:sp>
        <p:nvSpPr>
          <p:cNvPr id="78851" name="Rectangle 3"/>
          <p:cNvSpPr>
            <a:spLocks noGrp="1" noChangeArrowheads="1"/>
          </p:cNvSpPr>
          <p:nvPr>
            <p:ph idx="1"/>
          </p:nvPr>
        </p:nvSpPr>
        <p:spPr>
          <a:xfrm>
            <a:off x="395536" y="764704"/>
            <a:ext cx="7467600" cy="4525963"/>
          </a:xfrm>
        </p:spPr>
        <p:txBody>
          <a:bodyPr lIns="90488" tIns="44450" rIns="90488" bIns="44450"/>
          <a:lstStyle/>
          <a:p>
            <a:pPr eaLnBrk="1" hangingPunct="1"/>
            <a:r>
              <a:rPr lang="en-GB" sz="2500">
                <a:solidFill>
                  <a:srgbClr val="FFFF00"/>
                </a:solidFill>
              </a:rPr>
              <a:t>Relationship between your findings and the literature</a:t>
            </a:r>
          </a:p>
          <a:p>
            <a:pPr eaLnBrk="1" hangingPunct="1"/>
            <a:r>
              <a:rPr lang="en-GB" sz="2500"/>
              <a:t>Relate to your hypotheses / objectives</a:t>
            </a:r>
          </a:p>
          <a:p>
            <a:pPr eaLnBrk="1" hangingPunct="1"/>
            <a:r>
              <a:rPr lang="en-GB" sz="2500">
                <a:solidFill>
                  <a:srgbClr val="FFFF00"/>
                </a:solidFill>
              </a:rPr>
              <a:t>How would you change the study if you did it again?</a:t>
            </a:r>
          </a:p>
          <a:p>
            <a:pPr eaLnBrk="1" hangingPunct="1"/>
            <a:r>
              <a:rPr lang="en-GB" sz="2500"/>
              <a:t>Any implications for policy and practice</a:t>
            </a:r>
          </a:p>
          <a:p>
            <a:pPr eaLnBrk="1" hangingPunct="1"/>
            <a:r>
              <a:rPr lang="en-GB" sz="2500">
                <a:solidFill>
                  <a:srgbClr val="FFFF00"/>
                </a:solidFill>
              </a:rPr>
              <a:t>Future research directions and methods</a:t>
            </a:r>
          </a:p>
          <a:p>
            <a:pPr eaLnBrk="1" hangingPunct="1"/>
            <a:r>
              <a:rPr lang="en-GB" sz="2500"/>
              <a:t>Contextualise</a:t>
            </a:r>
          </a:p>
        </p:txBody>
      </p:sp>
      <p:sp>
        <p:nvSpPr>
          <p:cNvPr id="144386" name="Footer Placeholder 4"/>
          <p:cNvSpPr>
            <a:spLocks noGrp="1"/>
          </p:cNvSpPr>
          <p:nvPr>
            <p:ph type="ftr" sz="quarter" idx="11"/>
          </p:nvPr>
        </p:nvSpPr>
        <p:spPr>
          <a:noFill/>
        </p:spPr>
        <p:txBody>
          <a:bodyPr/>
          <a:lstStyle/>
          <a:p>
            <a:r>
              <a:rPr lang="en-GB" smtClean="0"/>
              <a:t>CH2021 postgraduate</a:t>
            </a:r>
            <a:endParaRPr lang="en-GB"/>
          </a:p>
        </p:txBody>
      </p:sp>
      <p:sp>
        <p:nvSpPr>
          <p:cNvPr id="144387" name="Slide Number Placeholder 5"/>
          <p:cNvSpPr>
            <a:spLocks noGrp="1"/>
          </p:cNvSpPr>
          <p:nvPr>
            <p:ph type="sldNum" sz="quarter" idx="12"/>
          </p:nvPr>
        </p:nvSpPr>
        <p:spPr>
          <a:noFill/>
        </p:spPr>
        <p:txBody>
          <a:bodyPr/>
          <a:lstStyle/>
          <a:p>
            <a:fld id="{7431254E-80EB-4378-9EEC-48C297DB2237}" type="slidenum">
              <a:rPr lang="en-GB" smtClean="0"/>
              <a:pPr/>
              <a:t>165</a:t>
            </a:fld>
            <a:endParaRPr lang="en-GB"/>
          </a:p>
        </p:txBody>
      </p:sp>
      <p:pic>
        <p:nvPicPr>
          <p:cNvPr id="3" name="Picture 2"/>
          <p:cNvPicPr>
            <a:picLocks noChangeAspect="1"/>
          </p:cNvPicPr>
          <p:nvPr/>
        </p:nvPicPr>
        <p:blipFill>
          <a:blip r:embed="rId3"/>
          <a:stretch>
            <a:fillRect/>
          </a:stretch>
        </p:blipFill>
        <p:spPr>
          <a:xfrm>
            <a:off x="3065253" y="4025421"/>
            <a:ext cx="4557732" cy="253049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gtEl>
                                        <p:attrNameLst>
                                          <p:attrName>style.visibility</p:attrName>
                                        </p:attrNameLst>
                                      </p:cBhvr>
                                      <p:to>
                                        <p:strVal val="visible"/>
                                      </p:to>
                                    </p:set>
                                    <p:animEffect transition="in" filter="fade">
                                      <p:cBhvr>
                                        <p:cTn id="10" dur="20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Linking chapters</a:t>
            </a:r>
          </a:p>
        </p:txBody>
      </p:sp>
      <p:sp>
        <p:nvSpPr>
          <p:cNvPr id="3" name="Content Placeholder 2"/>
          <p:cNvSpPr>
            <a:spLocks noGrp="1"/>
          </p:cNvSpPr>
          <p:nvPr>
            <p:ph idx="1"/>
          </p:nvPr>
        </p:nvSpPr>
        <p:spPr>
          <a:xfrm>
            <a:off x="457200" y="1340768"/>
            <a:ext cx="7467600" cy="4785395"/>
          </a:xfrm>
        </p:spPr>
        <p:txBody>
          <a:bodyPr>
            <a:normAutofit fontScale="92500" lnSpcReduction="10000"/>
          </a:bodyPr>
          <a:lstStyle/>
          <a:p>
            <a:r>
              <a:rPr lang="en-GB" sz="2400"/>
              <a:t>Start each chapter with a statement of what the chapter is about.</a:t>
            </a:r>
          </a:p>
          <a:p>
            <a:pPr lvl="1"/>
            <a:r>
              <a:rPr lang="en-GB" sz="2000" i="1" u="sng">
                <a:solidFill>
                  <a:srgbClr val="FFFF00"/>
                </a:solidFill>
              </a:rPr>
              <a:t>This chapter surveys the relevant literature.  It is divided into four sections. . . </a:t>
            </a:r>
          </a:p>
          <a:p>
            <a:r>
              <a:rPr lang="en-GB" sz="2400"/>
              <a:t>In the final paragraph of a chapter: Summarise the main points of the chapter and link them to the following chapter</a:t>
            </a:r>
          </a:p>
          <a:p>
            <a:pPr lvl="1"/>
            <a:r>
              <a:rPr lang="en-GB" sz="2000" i="1" u="sng">
                <a:solidFill>
                  <a:srgbClr val="FFFF00"/>
                </a:solidFill>
              </a:rPr>
              <a:t>This chapter has brought together the main findings . . . And discussed various ways of . . . The evidence suggests . . . The following chapter will address these issues in . . . </a:t>
            </a:r>
          </a:p>
          <a:p>
            <a:r>
              <a:rPr lang="en-GB" sz="2400"/>
              <a:t>Thread the objectives running through the thesis (introduction and Conclusion/summary to each chapter.</a:t>
            </a:r>
          </a:p>
          <a:p>
            <a:r>
              <a:rPr lang="en-GB" sz="2400"/>
              <a:t>Conclusion: needs to close the loop with your objectives (Haslett, 2016)</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166</a:t>
            </a:fld>
            <a:endParaRPr lang="en-GB"/>
          </a:p>
        </p:txBody>
      </p:sp>
    </p:spTree>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 SMART: </a:t>
            </a:r>
            <a:r>
              <a:rPr lang="en-GB">
                <a:solidFill>
                  <a:srgbClr val="FFFF00"/>
                </a:solidFill>
              </a:rPr>
              <a:t>Goal setting</a:t>
            </a:r>
          </a:p>
        </p:txBody>
      </p:sp>
      <p:sp>
        <p:nvSpPr>
          <p:cNvPr id="3" name="Content Placeholder 2"/>
          <p:cNvSpPr>
            <a:spLocks noGrp="1"/>
          </p:cNvSpPr>
          <p:nvPr>
            <p:ph idx="1"/>
          </p:nvPr>
        </p:nvSpPr>
        <p:spPr/>
        <p:txBody>
          <a:bodyPr/>
          <a:lstStyle/>
          <a:p>
            <a:r>
              <a:rPr lang="en-GB"/>
              <a:t>Specific: measurable and convincing</a:t>
            </a:r>
          </a:p>
          <a:p>
            <a:r>
              <a:rPr lang="en-GB"/>
              <a:t>Measurable</a:t>
            </a:r>
          </a:p>
          <a:p>
            <a:r>
              <a:rPr lang="en-GB"/>
              <a:t>Achievable</a:t>
            </a:r>
          </a:p>
          <a:p>
            <a:r>
              <a:rPr lang="en-GB"/>
              <a:t>Realistic</a:t>
            </a:r>
          </a:p>
          <a:p>
            <a:r>
              <a:rPr lang="en-GB"/>
              <a:t>Timescale</a:t>
            </a:r>
          </a:p>
          <a:p>
            <a:endParaRPr lang="en-GB"/>
          </a:p>
          <a:p>
            <a:r>
              <a:rPr lang="en-GB" sz="1600">
                <a:solidFill>
                  <a:srgbClr val="FFFF00"/>
                </a:solidFill>
              </a:rPr>
              <a:t>Murray 2011</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167</a:t>
            </a:fld>
            <a:endParaRPr lang="en-GB"/>
          </a:p>
        </p:txBody>
      </p:sp>
      <p:pic>
        <p:nvPicPr>
          <p:cNvPr id="244738" name="Picture 2" descr="http://climateprogress.org/wp-content/uploads/2007/09/goal.gif"/>
          <p:cNvPicPr>
            <a:picLocks noChangeAspect="1" noChangeArrowheads="1"/>
          </p:cNvPicPr>
          <p:nvPr/>
        </p:nvPicPr>
        <p:blipFill>
          <a:blip r:embed="rId2" cstate="print"/>
          <a:srcRect/>
          <a:stretch>
            <a:fillRect/>
          </a:stretch>
        </p:blipFill>
        <p:spPr bwMode="auto">
          <a:xfrm>
            <a:off x="3923928" y="2348880"/>
            <a:ext cx="3185170" cy="3627986"/>
          </a:xfrm>
          <a:prstGeom prst="rect">
            <a:avLst/>
          </a:prstGeom>
          <a:noFill/>
        </p:spPr>
      </p:pic>
    </p:spTree>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62" y="-171983"/>
            <a:ext cx="7467600" cy="1143000"/>
          </a:xfrm>
        </p:spPr>
        <p:txBody>
          <a:bodyPr/>
          <a:lstStyle/>
          <a:p>
            <a:r>
              <a:rPr lang="en-GB" dirty="0"/>
              <a:t>Exercise 1</a:t>
            </a:r>
          </a:p>
        </p:txBody>
      </p:sp>
      <p:sp>
        <p:nvSpPr>
          <p:cNvPr id="3" name="Content Placeholder 2"/>
          <p:cNvSpPr>
            <a:spLocks noGrp="1"/>
          </p:cNvSpPr>
          <p:nvPr>
            <p:ph idx="1"/>
          </p:nvPr>
        </p:nvSpPr>
        <p:spPr>
          <a:xfrm>
            <a:off x="-77637" y="819797"/>
            <a:ext cx="3137140" cy="2275935"/>
          </a:xfrm>
        </p:spPr>
        <p:txBody>
          <a:bodyPr>
            <a:normAutofit lnSpcReduction="10000"/>
          </a:bodyPr>
          <a:lstStyle/>
          <a:p>
            <a:r>
              <a:rPr lang="en-GB" dirty="0"/>
              <a:t>Good practice for dissertations at M level (pdf handout)</a:t>
            </a:r>
          </a:p>
          <a:p>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168</a:t>
            </a:fld>
            <a:endParaRPr lang="en-GB"/>
          </a:p>
        </p:txBody>
      </p:sp>
      <p:pic>
        <p:nvPicPr>
          <p:cNvPr id="6" name="Picture 5"/>
          <p:cNvPicPr>
            <a:picLocks noChangeAspect="1"/>
          </p:cNvPicPr>
          <p:nvPr/>
        </p:nvPicPr>
        <p:blipFill>
          <a:blip r:embed="rId2"/>
          <a:stretch>
            <a:fillRect/>
          </a:stretch>
        </p:blipFill>
        <p:spPr>
          <a:xfrm>
            <a:off x="6098416" y="1885560"/>
            <a:ext cx="2881493" cy="4536504"/>
          </a:xfrm>
          <a:prstGeom prst="rect">
            <a:avLst/>
          </a:prstGeom>
        </p:spPr>
      </p:pic>
      <p:sp>
        <p:nvSpPr>
          <p:cNvPr id="7" name="TextBox 6"/>
          <p:cNvSpPr txBox="1"/>
          <p:nvPr/>
        </p:nvSpPr>
        <p:spPr>
          <a:xfrm>
            <a:off x="25152" y="3095732"/>
            <a:ext cx="5698976" cy="3724096"/>
          </a:xfrm>
          <a:prstGeom prst="rect">
            <a:avLst/>
          </a:prstGeom>
          <a:noFill/>
        </p:spPr>
        <p:txBody>
          <a:bodyPr wrap="square" rtlCol="0">
            <a:spAutoFit/>
          </a:bodyPr>
          <a:lstStyle/>
          <a:p>
            <a:r>
              <a:rPr lang="en-GB" sz="1800" b="1" dirty="0">
                <a:solidFill>
                  <a:srgbClr val="FFFF00"/>
                </a:solidFill>
              </a:rPr>
              <a:t>Final Assault exercise 1</a:t>
            </a:r>
          </a:p>
          <a:p>
            <a:endParaRPr lang="en-GB" sz="1800" b="1" dirty="0">
              <a:solidFill>
                <a:srgbClr val="FFFF00"/>
              </a:solidFill>
            </a:endParaRPr>
          </a:p>
          <a:p>
            <a:r>
              <a:rPr lang="en-GB" sz="1800" dirty="0">
                <a:solidFill>
                  <a:srgbClr val="FFFF00"/>
                </a:solidFill>
              </a:rPr>
              <a:t>Read through the good and bad practice in </a:t>
            </a:r>
            <a:r>
              <a:rPr lang="en-GB" sz="1800" i="1" u="sng" dirty="0">
                <a:solidFill>
                  <a:srgbClr val="FFFF00"/>
                </a:solidFill>
              </a:rPr>
              <a:t>dissertation writing (P.254-256</a:t>
            </a:r>
            <a:r>
              <a:rPr lang="en-GB" sz="1800" i="1" u="sng" dirty="0" smtClean="0">
                <a:solidFill>
                  <a:srgbClr val="FFFF00"/>
                </a:solidFill>
              </a:rPr>
              <a:t>) </a:t>
            </a:r>
            <a:r>
              <a:rPr lang="en-GB" sz="1800" i="1" u="sng" dirty="0" err="1" smtClean="0">
                <a:solidFill>
                  <a:srgbClr val="FFFF00"/>
                </a:solidFill>
              </a:rPr>
              <a:t>Biggam</a:t>
            </a:r>
            <a:r>
              <a:rPr lang="en-GB" sz="1800" i="1" u="sng" dirty="0" smtClean="0">
                <a:solidFill>
                  <a:srgbClr val="FFFF00"/>
                </a:solidFill>
              </a:rPr>
              <a:t>, 2018 4</a:t>
            </a:r>
            <a:r>
              <a:rPr lang="en-GB" sz="1800" i="1" u="sng" baseline="30000" dirty="0" smtClean="0">
                <a:solidFill>
                  <a:srgbClr val="FFFF00"/>
                </a:solidFill>
              </a:rPr>
              <a:t>th</a:t>
            </a:r>
            <a:r>
              <a:rPr lang="en-GB" sz="1800" i="1" u="sng" dirty="0" smtClean="0">
                <a:solidFill>
                  <a:srgbClr val="FFFF00"/>
                </a:solidFill>
              </a:rPr>
              <a:t> edition)</a:t>
            </a:r>
            <a:r>
              <a:rPr lang="en-GB" sz="1800" dirty="0" smtClean="0">
                <a:solidFill>
                  <a:srgbClr val="FFFF00"/>
                </a:solidFill>
              </a:rPr>
              <a:t>.  </a:t>
            </a:r>
            <a:endParaRPr lang="en-GB" sz="1800" dirty="0">
              <a:solidFill>
                <a:srgbClr val="FFFF00"/>
              </a:solidFill>
            </a:endParaRPr>
          </a:p>
          <a:p>
            <a:pPr marL="685800" lvl="1" indent="-228600">
              <a:buFont typeface="+mj-lt"/>
              <a:buAutoNum type="arabicPeriod"/>
            </a:pPr>
            <a:r>
              <a:rPr lang="en-GB" sz="1800" dirty="0"/>
              <a:t>Highlight which of the points (Bad/Good) you recognise from your undergraduate dissertation.</a:t>
            </a:r>
          </a:p>
          <a:p>
            <a:pPr marL="685800" lvl="1" indent="-228600">
              <a:buFont typeface="+mj-lt"/>
              <a:buAutoNum type="arabicPeriod"/>
            </a:pPr>
            <a:r>
              <a:rPr lang="en-GB" sz="1800" dirty="0"/>
              <a:t>Consider how you will address the ‘bad’ points for your postgraduate research.  </a:t>
            </a:r>
          </a:p>
          <a:p>
            <a:pPr marL="685800" lvl="1" indent="-228600">
              <a:buFont typeface="+mj-lt"/>
              <a:buAutoNum type="arabicPeriod"/>
            </a:pPr>
            <a:r>
              <a:rPr lang="en-GB" sz="1800" dirty="0"/>
              <a:t>Note and discuss with class.</a:t>
            </a:r>
          </a:p>
          <a:p>
            <a:pPr marL="228600" lvl="0" indent="-228600">
              <a:buFont typeface="+mj-lt"/>
              <a:buAutoNum type="arabicPeriod"/>
            </a:pPr>
            <a:endParaRPr lang="en-GB" sz="1400" dirty="0">
              <a:solidFill>
                <a:srgbClr val="FFFF00"/>
              </a:solidFill>
            </a:endParaRPr>
          </a:p>
          <a:p>
            <a:endParaRPr lang="en-GB" sz="1200" dirty="0">
              <a:solidFill>
                <a:srgbClr val="FF0000"/>
              </a:solidFill>
            </a:endParaRPr>
          </a:p>
          <a:p>
            <a:endParaRPr lang="en-GB" sz="1200" dirty="0">
              <a:solidFill>
                <a:srgbClr val="FF0000"/>
              </a:solidFill>
            </a:endParaRPr>
          </a:p>
        </p:txBody>
      </p:sp>
      <p:pic>
        <p:nvPicPr>
          <p:cNvPr id="8" name="Picture 7"/>
          <p:cNvPicPr>
            <a:picLocks noChangeAspect="1"/>
          </p:cNvPicPr>
          <p:nvPr/>
        </p:nvPicPr>
        <p:blipFill>
          <a:blip r:embed="rId3"/>
          <a:stretch>
            <a:fillRect/>
          </a:stretch>
        </p:blipFill>
        <p:spPr>
          <a:xfrm>
            <a:off x="3847606" y="135864"/>
            <a:ext cx="2063666" cy="3111087"/>
          </a:xfrm>
          <a:prstGeom prst="rect">
            <a:avLst/>
          </a:prstGeom>
        </p:spPr>
      </p:pic>
    </p:spTree>
    <p:extLst>
      <p:ext uri="{BB962C8B-B14F-4D97-AF65-F5344CB8AC3E}">
        <p14:creationId xmlns:p14="http://schemas.microsoft.com/office/powerpoint/2010/main" val="978986110"/>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Viva voce</a:t>
            </a:r>
          </a:p>
        </p:txBody>
      </p:sp>
      <p:sp>
        <p:nvSpPr>
          <p:cNvPr id="3" name="Content Placeholder 2"/>
          <p:cNvSpPr>
            <a:spLocks noGrp="1"/>
          </p:cNvSpPr>
          <p:nvPr>
            <p:ph idx="1"/>
          </p:nvPr>
        </p:nvSpPr>
        <p:spPr>
          <a:xfrm>
            <a:off x="179512" y="1916832"/>
            <a:ext cx="4392488" cy="4525963"/>
          </a:xfrm>
        </p:spPr>
        <p:txBody>
          <a:bodyPr>
            <a:normAutofit/>
          </a:bodyPr>
          <a:lstStyle/>
          <a:p>
            <a:r>
              <a:rPr lang="en-GB"/>
              <a:t>Defence</a:t>
            </a:r>
          </a:p>
          <a:p>
            <a:r>
              <a:rPr lang="en-GB"/>
              <a:t>Highlight the emphasis/contribution of the work (Haslett, 2016)</a:t>
            </a:r>
          </a:p>
          <a:p>
            <a:r>
              <a:rPr lang="en-GB"/>
              <a:t>External examiners</a:t>
            </a:r>
          </a:p>
          <a:p>
            <a:pPr marL="420624" lvl="1" indent="-384048">
              <a:buSzPct val="80000"/>
              <a:buFont typeface="Wingdings 2"/>
              <a:buChar char=""/>
            </a:pPr>
            <a:r>
              <a:rPr lang="en-GB" sz="2000">
                <a:solidFill>
                  <a:srgbClr val="FFFF00"/>
                </a:solidFill>
              </a:rPr>
              <a:t>Trafford, V. &amp; </a:t>
            </a:r>
            <a:r>
              <a:rPr lang="en-GB" sz="2000" err="1">
                <a:solidFill>
                  <a:srgbClr val="FFFF00"/>
                </a:solidFill>
              </a:rPr>
              <a:t>Lesham</a:t>
            </a:r>
            <a:r>
              <a:rPr lang="en-GB" sz="2000">
                <a:solidFill>
                  <a:srgbClr val="FFFF00"/>
                </a:solidFill>
              </a:rPr>
              <a:t>, S. (2008) </a:t>
            </a:r>
            <a:r>
              <a:rPr lang="en-GB" sz="2000" i="1">
                <a:solidFill>
                  <a:srgbClr val="FFFF00"/>
                </a:solidFill>
              </a:rPr>
              <a:t>Stepping stones to achieving your doctorate: By focusing on your viva from the start: OU</a:t>
            </a:r>
          </a:p>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169</a:t>
            </a:fld>
            <a:endParaRPr lang="en-GB"/>
          </a:p>
        </p:txBody>
      </p:sp>
      <p:pic>
        <p:nvPicPr>
          <p:cNvPr id="247810" name="Picture 2" descr="http://education.exeter.ac.uk/images/mtl_viva_1.jpg"/>
          <p:cNvPicPr>
            <a:picLocks noChangeAspect="1" noChangeArrowheads="1"/>
          </p:cNvPicPr>
          <p:nvPr/>
        </p:nvPicPr>
        <p:blipFill>
          <a:blip r:embed="rId2" cstate="print"/>
          <a:srcRect/>
          <a:stretch>
            <a:fillRect/>
          </a:stretch>
        </p:blipFill>
        <p:spPr bwMode="auto">
          <a:xfrm>
            <a:off x="6228184" y="188640"/>
            <a:ext cx="2652911" cy="1878167"/>
          </a:xfrm>
          <a:prstGeom prst="rect">
            <a:avLst/>
          </a:prstGeom>
          <a:noFill/>
        </p:spPr>
      </p:pic>
      <p:pic>
        <p:nvPicPr>
          <p:cNvPr id="6" name="Picture 5"/>
          <p:cNvPicPr>
            <a:picLocks noChangeAspect="1"/>
          </p:cNvPicPr>
          <p:nvPr/>
        </p:nvPicPr>
        <p:blipFill>
          <a:blip r:embed="rId3"/>
          <a:stretch>
            <a:fillRect/>
          </a:stretch>
        </p:blipFill>
        <p:spPr>
          <a:xfrm>
            <a:off x="5776710" y="2636912"/>
            <a:ext cx="3104385" cy="3621782"/>
          </a:xfrm>
          <a:prstGeom prst="rect">
            <a:avLst/>
          </a:prstGeom>
        </p:spPr>
      </p:pic>
    </p:spTree>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ctrTitle"/>
          </p:nvPr>
        </p:nvSpPr>
        <p:spPr>
          <a:xfrm>
            <a:off x="368060" y="381000"/>
            <a:ext cx="8547340" cy="1143000"/>
          </a:xfrm>
        </p:spPr>
        <p:txBody>
          <a:bodyPr lIns="90488" tIns="44450" rIns="90488" bIns="44450" anchor="ctr"/>
          <a:lstStyle/>
          <a:p>
            <a:pPr eaLnBrk="1" hangingPunct="1"/>
            <a:r>
              <a:rPr lang="en-GB" sz="3200" b="1" dirty="0"/>
              <a:t>Some Final </a:t>
            </a:r>
            <a:r>
              <a:rPr lang="en-GB" sz="3200" b="1" dirty="0" smtClean="0"/>
              <a:t>Considerations: Writing Style</a:t>
            </a:r>
            <a:endParaRPr lang="en-GB" sz="3200" b="1" dirty="0"/>
          </a:p>
        </p:txBody>
      </p:sp>
      <p:sp>
        <p:nvSpPr>
          <p:cNvPr id="79875" name="Rectangle 3"/>
          <p:cNvSpPr>
            <a:spLocks noGrp="1" noChangeArrowheads="1"/>
          </p:cNvSpPr>
          <p:nvPr>
            <p:ph type="subTitle" idx="1"/>
          </p:nvPr>
        </p:nvSpPr>
        <p:spPr>
          <a:xfrm>
            <a:off x="-40327" y="1524000"/>
            <a:ext cx="4721595" cy="4520242"/>
          </a:xfrm>
        </p:spPr>
        <p:txBody>
          <a:bodyPr lIns="90488" tIns="44450" rIns="90488" bIns="44450">
            <a:noAutofit/>
          </a:bodyPr>
          <a:lstStyle/>
          <a:p>
            <a:pPr algn="l" eaLnBrk="1" hangingPunct="1">
              <a:lnSpc>
                <a:spcPct val="90000"/>
              </a:lnSpc>
              <a:buFont typeface="Wingdings" pitchFamily="2" charset="2"/>
              <a:buChar char="¡"/>
            </a:pPr>
            <a:r>
              <a:rPr lang="en-GB" sz="1600" dirty="0"/>
              <a:t>Drafting and redrafting-</a:t>
            </a:r>
          </a:p>
          <a:p>
            <a:pPr lvl="1" algn="l">
              <a:lnSpc>
                <a:spcPct val="90000"/>
              </a:lnSpc>
              <a:buFont typeface="Wingdings" pitchFamily="2" charset="2"/>
              <a:buChar char="¡"/>
            </a:pPr>
            <a:r>
              <a:rPr lang="en-GB" sz="1600" dirty="0">
                <a:solidFill>
                  <a:srgbClr val="FFFF00"/>
                </a:solidFill>
              </a:rPr>
              <a:t>Plan contents page first</a:t>
            </a:r>
          </a:p>
          <a:p>
            <a:pPr algn="l">
              <a:lnSpc>
                <a:spcPct val="90000"/>
              </a:lnSpc>
              <a:buFont typeface="Wingdings" pitchFamily="2" charset="2"/>
              <a:buChar char="¡"/>
            </a:pPr>
            <a:r>
              <a:rPr lang="en-GB" sz="1600" dirty="0"/>
              <a:t>Grammar, punctuation, spelling (</a:t>
            </a:r>
            <a:r>
              <a:rPr lang="en-GB" sz="1600" dirty="0">
                <a:solidFill>
                  <a:srgbClr val="FFFF00"/>
                </a:solidFill>
              </a:rPr>
              <a:t>Murray 2011)</a:t>
            </a:r>
          </a:p>
          <a:p>
            <a:pPr algn="l" eaLnBrk="1" hangingPunct="1">
              <a:lnSpc>
                <a:spcPct val="90000"/>
              </a:lnSpc>
            </a:pPr>
            <a:endParaRPr lang="en-GB" sz="1600" dirty="0"/>
          </a:p>
          <a:p>
            <a:pPr lvl="1" algn="l">
              <a:lnSpc>
                <a:spcPct val="90000"/>
              </a:lnSpc>
              <a:buFont typeface="Wingdings" pitchFamily="2" charset="2"/>
              <a:buChar char="¡"/>
            </a:pPr>
            <a:r>
              <a:rPr lang="en-GB" sz="1600" dirty="0">
                <a:solidFill>
                  <a:srgbClr val="FFFF00"/>
                </a:solidFill>
              </a:rPr>
              <a:t>What are the definite and indefinite articles?</a:t>
            </a:r>
          </a:p>
          <a:p>
            <a:pPr lvl="1" algn="l">
              <a:lnSpc>
                <a:spcPct val="90000"/>
              </a:lnSpc>
              <a:buFont typeface="Wingdings" pitchFamily="2" charset="2"/>
              <a:buChar char="¡"/>
            </a:pPr>
            <a:r>
              <a:rPr lang="en-GB" sz="1600" dirty="0">
                <a:solidFill>
                  <a:srgbClr val="FFFF00"/>
                </a:solidFill>
              </a:rPr>
              <a:t>When and should you use a semi-colon?</a:t>
            </a:r>
          </a:p>
          <a:p>
            <a:pPr lvl="1" algn="l">
              <a:lnSpc>
                <a:spcPct val="90000"/>
              </a:lnSpc>
              <a:buFont typeface="Wingdings" pitchFamily="2" charset="2"/>
              <a:buChar char="¡"/>
            </a:pPr>
            <a:r>
              <a:rPr lang="en-GB" sz="1600" dirty="0">
                <a:solidFill>
                  <a:srgbClr val="FFFF00"/>
                </a:solidFill>
              </a:rPr>
              <a:t>What is a personal pronoun?</a:t>
            </a:r>
          </a:p>
          <a:p>
            <a:pPr lvl="1" algn="l">
              <a:lnSpc>
                <a:spcPct val="90000"/>
              </a:lnSpc>
              <a:buFont typeface="Wingdings" pitchFamily="2" charset="2"/>
              <a:buChar char="¡"/>
            </a:pPr>
            <a:r>
              <a:rPr lang="en-GB" sz="1600" dirty="0">
                <a:solidFill>
                  <a:srgbClr val="FFFF00"/>
                </a:solidFill>
              </a:rPr>
              <a:t>What is a subject-verb agreement?</a:t>
            </a:r>
          </a:p>
          <a:p>
            <a:pPr lvl="1" algn="l">
              <a:lnSpc>
                <a:spcPct val="90000"/>
              </a:lnSpc>
              <a:buFont typeface="Wingdings" pitchFamily="2" charset="2"/>
              <a:buChar char="¡"/>
            </a:pPr>
            <a:r>
              <a:rPr lang="en-GB" sz="1600" dirty="0">
                <a:solidFill>
                  <a:srgbClr val="FFFF00"/>
                </a:solidFill>
              </a:rPr>
              <a:t>What are the essential elements of a sentence?</a:t>
            </a:r>
          </a:p>
          <a:p>
            <a:pPr lvl="1" algn="l">
              <a:lnSpc>
                <a:spcPct val="90000"/>
              </a:lnSpc>
              <a:buFont typeface="Wingdings" pitchFamily="2" charset="2"/>
              <a:buChar char="¡"/>
            </a:pPr>
            <a:r>
              <a:rPr lang="en-GB" sz="1600" dirty="0">
                <a:solidFill>
                  <a:srgbClr val="FFFF00"/>
                </a:solidFill>
              </a:rPr>
              <a:t>Passive and active voice.</a:t>
            </a:r>
          </a:p>
          <a:p>
            <a:pPr lvl="1" algn="l">
              <a:lnSpc>
                <a:spcPct val="90000"/>
              </a:lnSpc>
              <a:buFont typeface="Wingdings" pitchFamily="2" charset="2"/>
              <a:buChar char="¡"/>
            </a:pPr>
            <a:r>
              <a:rPr lang="en-GB" sz="1600" dirty="0">
                <a:solidFill>
                  <a:srgbClr val="FFFF00"/>
                </a:solidFill>
              </a:rPr>
              <a:t>Define sentence boundaries?</a:t>
            </a:r>
          </a:p>
          <a:p>
            <a:pPr lvl="1" algn="l">
              <a:lnSpc>
                <a:spcPct val="90000"/>
              </a:lnSpc>
              <a:buFont typeface="Wingdings" pitchFamily="2" charset="2"/>
              <a:buChar char="¡"/>
            </a:pPr>
            <a:r>
              <a:rPr lang="en-GB" sz="1600" dirty="0">
                <a:solidFill>
                  <a:srgbClr val="FFFF00"/>
                </a:solidFill>
              </a:rPr>
              <a:t>What is a topic sentence?</a:t>
            </a:r>
          </a:p>
          <a:p>
            <a:pPr lvl="1" algn="l">
              <a:lnSpc>
                <a:spcPct val="90000"/>
              </a:lnSpc>
              <a:buFont typeface="Wingdings" pitchFamily="2" charset="2"/>
              <a:buChar char="¡"/>
            </a:pPr>
            <a:endParaRPr lang="en-GB" sz="1600" dirty="0"/>
          </a:p>
        </p:txBody>
      </p:sp>
      <p:sp>
        <p:nvSpPr>
          <p:cNvPr id="24579"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4580" name="Rectangle 10"/>
          <p:cNvSpPr>
            <a:spLocks noGrp="1" noChangeArrowheads="1"/>
          </p:cNvSpPr>
          <p:nvPr>
            <p:ph type="sldNum" sz="quarter" idx="12"/>
          </p:nvPr>
        </p:nvSpPr>
        <p:spPr>
          <a:noFill/>
        </p:spPr>
        <p:txBody>
          <a:bodyPr/>
          <a:lstStyle/>
          <a:p>
            <a:fld id="{E297707A-59B3-4B1D-8329-F82C713F9029}" type="slidenum">
              <a:rPr lang="en-GB" smtClean="0"/>
              <a:pPr/>
              <a:t>170</a:t>
            </a:fld>
            <a:endParaRPr lang="en-GB"/>
          </a:p>
        </p:txBody>
      </p:sp>
      <p:pic>
        <p:nvPicPr>
          <p:cNvPr id="2" name="Picture 4" descr="http://www.cartoonstock.com/lowres/rde3379l.jpg"/>
          <p:cNvPicPr>
            <a:picLocks noChangeAspect="1" noChangeArrowheads="1"/>
          </p:cNvPicPr>
          <p:nvPr/>
        </p:nvPicPr>
        <p:blipFill>
          <a:blip r:embed="rId3" cstate="print"/>
          <a:srcRect/>
          <a:stretch>
            <a:fillRect/>
          </a:stretch>
        </p:blipFill>
        <p:spPr bwMode="auto">
          <a:xfrm>
            <a:off x="5334866" y="1844824"/>
            <a:ext cx="3589963" cy="309634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ctrTitle"/>
          </p:nvPr>
        </p:nvSpPr>
        <p:spPr>
          <a:xfrm>
            <a:off x="438509" y="-171091"/>
            <a:ext cx="8476891" cy="1143000"/>
          </a:xfrm>
        </p:spPr>
        <p:txBody>
          <a:bodyPr lIns="90488" tIns="44450" rIns="90488" bIns="44450" anchor="ctr"/>
          <a:lstStyle/>
          <a:p>
            <a:pPr eaLnBrk="1" hangingPunct="1"/>
            <a:r>
              <a:rPr lang="en-GB" sz="3200" b="1" dirty="0"/>
              <a:t>Some Final </a:t>
            </a:r>
            <a:r>
              <a:rPr lang="en-GB" sz="3200" b="1" dirty="0" smtClean="0"/>
              <a:t>Considerations: Presentation</a:t>
            </a:r>
            <a:endParaRPr lang="en-GB" sz="3200" b="1" dirty="0"/>
          </a:p>
        </p:txBody>
      </p:sp>
      <p:sp>
        <p:nvSpPr>
          <p:cNvPr id="79875" name="Rectangle 3"/>
          <p:cNvSpPr>
            <a:spLocks noGrp="1" noChangeArrowheads="1"/>
          </p:cNvSpPr>
          <p:nvPr>
            <p:ph type="subTitle" idx="1"/>
          </p:nvPr>
        </p:nvSpPr>
        <p:spPr>
          <a:xfrm>
            <a:off x="87370" y="920151"/>
            <a:ext cx="3662245" cy="5501913"/>
          </a:xfrm>
        </p:spPr>
        <p:txBody>
          <a:bodyPr lIns="90488" tIns="44450" rIns="90488" bIns="44450">
            <a:noAutofit/>
          </a:bodyPr>
          <a:lstStyle/>
          <a:p>
            <a:pPr algn="l" eaLnBrk="1" hangingPunct="1">
              <a:lnSpc>
                <a:spcPct val="90000"/>
              </a:lnSpc>
              <a:buFont typeface="Wingdings" pitchFamily="2" charset="2"/>
              <a:buChar char="¡"/>
            </a:pPr>
            <a:r>
              <a:rPr lang="en-GB" sz="1600" dirty="0" smtClean="0"/>
              <a:t>Using </a:t>
            </a:r>
            <a:r>
              <a:rPr lang="en-GB" sz="1600" dirty="0"/>
              <a:t>table, figures etc...</a:t>
            </a:r>
          </a:p>
          <a:p>
            <a:pPr lvl="1" algn="l">
              <a:lnSpc>
                <a:spcPct val="90000"/>
              </a:lnSpc>
              <a:buFont typeface="Wingdings" pitchFamily="2" charset="2"/>
              <a:buChar char="¡"/>
            </a:pPr>
            <a:r>
              <a:rPr lang="en-GB" sz="1600" dirty="0" smtClean="0"/>
              <a:t>Figures and Tables should all have titles </a:t>
            </a:r>
          </a:p>
          <a:p>
            <a:pPr lvl="2" algn="l">
              <a:lnSpc>
                <a:spcPct val="90000"/>
              </a:lnSpc>
              <a:buFont typeface="Wingdings" pitchFamily="2" charset="2"/>
              <a:buChar char="¡"/>
            </a:pPr>
            <a:r>
              <a:rPr lang="en-GB" sz="1400" dirty="0" smtClean="0">
                <a:solidFill>
                  <a:srgbClr val="FFFF00"/>
                </a:solidFill>
              </a:rPr>
              <a:t>Figures below</a:t>
            </a:r>
          </a:p>
          <a:p>
            <a:pPr lvl="2" algn="l">
              <a:lnSpc>
                <a:spcPct val="90000"/>
              </a:lnSpc>
              <a:buFont typeface="Wingdings" pitchFamily="2" charset="2"/>
              <a:buChar char="¡"/>
            </a:pPr>
            <a:r>
              <a:rPr lang="en-GB" sz="1400" dirty="0" smtClean="0">
                <a:solidFill>
                  <a:srgbClr val="FFFF00"/>
                </a:solidFill>
              </a:rPr>
              <a:t>Tables above</a:t>
            </a:r>
          </a:p>
          <a:p>
            <a:pPr lvl="1" algn="l">
              <a:lnSpc>
                <a:spcPct val="90000"/>
              </a:lnSpc>
              <a:buFont typeface="Wingdings" pitchFamily="2" charset="2"/>
              <a:buChar char="¡"/>
            </a:pPr>
            <a:r>
              <a:rPr lang="en-GB" sz="1600" dirty="0" smtClean="0"/>
              <a:t>Refer (describe/explain) to the figure in the text before it is presented </a:t>
            </a:r>
          </a:p>
          <a:p>
            <a:pPr lvl="1" algn="l">
              <a:lnSpc>
                <a:spcPct val="90000"/>
              </a:lnSpc>
              <a:buFont typeface="Wingdings" pitchFamily="2" charset="2"/>
              <a:buChar char="¡"/>
            </a:pPr>
            <a:r>
              <a:rPr lang="en-GB" sz="1600" dirty="0" smtClean="0"/>
              <a:t>They should be printed in a way that is distinguishable in black and white e.g. dashes (colour blindness </a:t>
            </a:r>
            <a:r>
              <a:rPr lang="en-GB" sz="1600" dirty="0" err="1" smtClean="0"/>
              <a:t>etc</a:t>
            </a:r>
            <a:r>
              <a:rPr lang="en-GB" sz="1600" dirty="0" smtClean="0"/>
              <a:t>)</a:t>
            </a:r>
            <a:r>
              <a:rPr lang="en-GB" sz="1600" dirty="0">
                <a:solidFill>
                  <a:srgbClr val="FFFF00"/>
                </a:solidFill>
              </a:rPr>
              <a:t> </a:t>
            </a:r>
            <a:endParaRPr lang="en-GB" sz="1600" dirty="0" smtClean="0">
              <a:solidFill>
                <a:srgbClr val="FFFF00"/>
              </a:solidFill>
            </a:endParaRPr>
          </a:p>
          <a:p>
            <a:pPr lvl="1" algn="l">
              <a:lnSpc>
                <a:spcPct val="90000"/>
              </a:lnSpc>
              <a:buFont typeface="Wingdings" pitchFamily="2" charset="2"/>
              <a:buChar char="¡"/>
            </a:pPr>
            <a:r>
              <a:rPr lang="en-GB" sz="1600" dirty="0" err="1" smtClean="0">
                <a:solidFill>
                  <a:srgbClr val="FFFF00"/>
                </a:solidFill>
              </a:rPr>
              <a:t>Bigwood</a:t>
            </a:r>
            <a:r>
              <a:rPr lang="en-GB" sz="1600" dirty="0">
                <a:solidFill>
                  <a:srgbClr val="FFFF00"/>
                </a:solidFill>
              </a:rPr>
              <a:t>, S. &amp; Spore, M. (2003) Presenting numbers, tables and charts.  Oxford University Press (</a:t>
            </a:r>
            <a:r>
              <a:rPr lang="en-GB" sz="1600" dirty="0" err="1">
                <a:solidFill>
                  <a:srgbClr val="FFFF00"/>
                </a:solidFill>
              </a:rPr>
              <a:t>Classmark</a:t>
            </a:r>
            <a:r>
              <a:rPr lang="en-GB" sz="1600" dirty="0">
                <a:solidFill>
                  <a:srgbClr val="FFFF00"/>
                </a:solidFill>
              </a:rPr>
              <a:t> 808.021 PRE).  </a:t>
            </a:r>
            <a:r>
              <a:rPr lang="en-GB" sz="1600" u="sng" dirty="0">
                <a:solidFill>
                  <a:srgbClr val="FFFF00"/>
                </a:solidFill>
              </a:rPr>
              <a:t>This is an excellent summary text of how to present </a:t>
            </a:r>
            <a:r>
              <a:rPr lang="en-GB" sz="1600" u="sng" dirty="0" smtClean="0">
                <a:solidFill>
                  <a:srgbClr val="FFFF00"/>
                </a:solidFill>
              </a:rPr>
              <a:t>data</a:t>
            </a:r>
          </a:p>
          <a:p>
            <a:pPr lvl="1" algn="l">
              <a:lnSpc>
                <a:spcPct val="90000"/>
              </a:lnSpc>
              <a:buFont typeface="Wingdings" pitchFamily="2" charset="2"/>
              <a:buChar char="¡"/>
            </a:pPr>
            <a:r>
              <a:rPr lang="en-GB" sz="1600" u="sng" dirty="0" smtClean="0">
                <a:solidFill>
                  <a:srgbClr val="FFFF00"/>
                </a:solidFill>
                <a:hlinkClick r:id="rId3"/>
              </a:rPr>
              <a:t>Video 4 min explanation (2019)</a:t>
            </a:r>
            <a:endParaRPr lang="en-GB" sz="1600" u="sng" dirty="0">
              <a:solidFill>
                <a:srgbClr val="FFFF00"/>
              </a:solidFill>
            </a:endParaRPr>
          </a:p>
          <a:p>
            <a:pPr lvl="1" algn="l">
              <a:lnSpc>
                <a:spcPct val="90000"/>
              </a:lnSpc>
              <a:buFont typeface="Wingdings" pitchFamily="2" charset="2"/>
              <a:buChar char="¡"/>
            </a:pPr>
            <a:endParaRPr lang="en-GB" sz="1600" dirty="0" smtClean="0"/>
          </a:p>
          <a:p>
            <a:pPr algn="l" eaLnBrk="1" hangingPunct="1">
              <a:lnSpc>
                <a:spcPct val="90000"/>
              </a:lnSpc>
              <a:buFont typeface="Wingdings" pitchFamily="2" charset="2"/>
              <a:buChar char="¡"/>
            </a:pPr>
            <a:r>
              <a:rPr lang="en-GB" sz="1600" dirty="0" smtClean="0"/>
              <a:t>References</a:t>
            </a:r>
            <a:endParaRPr lang="en-GB" sz="1600" dirty="0"/>
          </a:p>
          <a:p>
            <a:pPr algn="l" eaLnBrk="1" hangingPunct="1">
              <a:lnSpc>
                <a:spcPct val="90000"/>
              </a:lnSpc>
              <a:buFont typeface="Wingdings" pitchFamily="2" charset="2"/>
              <a:buChar char="¡"/>
            </a:pPr>
            <a:r>
              <a:rPr lang="en-GB" sz="1600" dirty="0"/>
              <a:t>Time management</a:t>
            </a:r>
          </a:p>
        </p:txBody>
      </p:sp>
      <p:sp>
        <p:nvSpPr>
          <p:cNvPr id="24579"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4580" name="Rectangle 10"/>
          <p:cNvSpPr>
            <a:spLocks noGrp="1" noChangeArrowheads="1"/>
          </p:cNvSpPr>
          <p:nvPr>
            <p:ph type="sldNum" sz="quarter" idx="12"/>
          </p:nvPr>
        </p:nvSpPr>
        <p:spPr>
          <a:noFill/>
        </p:spPr>
        <p:txBody>
          <a:bodyPr/>
          <a:lstStyle/>
          <a:p>
            <a:fld id="{E297707A-59B3-4B1D-8329-F82C713F9029}" type="slidenum">
              <a:rPr lang="en-GB" smtClean="0"/>
              <a:pPr/>
              <a:t>171</a:t>
            </a:fld>
            <a:endParaRPr lang="en-GB"/>
          </a:p>
        </p:txBody>
      </p:sp>
      <p:pic>
        <p:nvPicPr>
          <p:cNvPr id="3" name="Picture 2"/>
          <p:cNvPicPr>
            <a:picLocks noChangeAspect="1"/>
          </p:cNvPicPr>
          <p:nvPr/>
        </p:nvPicPr>
        <p:blipFill>
          <a:blip r:embed="rId4"/>
          <a:stretch>
            <a:fillRect/>
          </a:stretch>
        </p:blipFill>
        <p:spPr>
          <a:xfrm>
            <a:off x="4048664" y="1840302"/>
            <a:ext cx="4876800" cy="2743200"/>
          </a:xfrm>
          <a:prstGeom prst="rect">
            <a:avLst/>
          </a:prstGeom>
        </p:spPr>
      </p:pic>
    </p:spTree>
    <p:extLst>
      <p:ext uri="{BB962C8B-B14F-4D97-AF65-F5344CB8AC3E}">
        <p14:creationId xmlns:p14="http://schemas.microsoft.com/office/powerpoint/2010/main" val="12216317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Exercise 2</a:t>
            </a:r>
          </a:p>
        </p:txBody>
      </p:sp>
      <p:sp>
        <p:nvSpPr>
          <p:cNvPr id="3" name="Content Placeholder 2"/>
          <p:cNvSpPr>
            <a:spLocks noGrp="1"/>
          </p:cNvSpPr>
          <p:nvPr>
            <p:ph idx="1"/>
          </p:nvPr>
        </p:nvSpPr>
        <p:spPr>
          <a:xfrm>
            <a:off x="179512" y="1417638"/>
            <a:ext cx="5338936" cy="4525963"/>
          </a:xfrm>
        </p:spPr>
        <p:txBody>
          <a:bodyPr>
            <a:normAutofit fontScale="92500" lnSpcReduction="10000"/>
          </a:bodyPr>
          <a:lstStyle/>
          <a:p>
            <a:pPr marL="36576" lvl="0" indent="0">
              <a:buClr>
                <a:srgbClr val="6EA0B0"/>
              </a:buClr>
              <a:buNone/>
            </a:pPr>
            <a:r>
              <a:rPr lang="en-GB" dirty="0">
                <a:solidFill>
                  <a:prstClr val="white"/>
                </a:solidFill>
              </a:rPr>
              <a:t>Good practice for dissertations at M level (pdf handout)</a:t>
            </a:r>
          </a:p>
          <a:p>
            <a:pPr marL="0" lvl="0" indent="0" fontAlgn="base">
              <a:spcBef>
                <a:spcPct val="0"/>
              </a:spcBef>
              <a:spcAft>
                <a:spcPct val="0"/>
              </a:spcAft>
              <a:buClrTx/>
              <a:buSzTx/>
              <a:buNone/>
            </a:pPr>
            <a:endParaRPr lang="en-GB" sz="1800" b="1" dirty="0">
              <a:solidFill>
                <a:srgbClr val="FFFF00"/>
              </a:solidFill>
              <a:latin typeface="Verdana" pitchFamily="34" charset="0"/>
            </a:endParaRPr>
          </a:p>
          <a:p>
            <a:pPr marL="0" lvl="0" indent="0" fontAlgn="base">
              <a:spcBef>
                <a:spcPct val="0"/>
              </a:spcBef>
              <a:spcAft>
                <a:spcPct val="0"/>
              </a:spcAft>
              <a:buClrTx/>
              <a:buSzTx/>
              <a:buNone/>
            </a:pPr>
            <a:endParaRPr lang="en-GB" sz="1800" b="1" dirty="0">
              <a:solidFill>
                <a:srgbClr val="FFFF00"/>
              </a:solidFill>
              <a:latin typeface="Verdana" pitchFamily="34" charset="0"/>
            </a:endParaRPr>
          </a:p>
          <a:p>
            <a:pPr marL="0" lvl="0" indent="0" fontAlgn="base">
              <a:spcBef>
                <a:spcPct val="0"/>
              </a:spcBef>
              <a:spcAft>
                <a:spcPct val="0"/>
              </a:spcAft>
              <a:buClrTx/>
              <a:buSzTx/>
              <a:buNone/>
            </a:pPr>
            <a:r>
              <a:rPr lang="en-GB" sz="1800" b="1" dirty="0">
                <a:solidFill>
                  <a:srgbClr val="FFFF00"/>
                </a:solidFill>
                <a:latin typeface="Verdana" pitchFamily="34" charset="0"/>
              </a:rPr>
              <a:t>Final Assault exercise 2</a:t>
            </a:r>
            <a:endParaRPr lang="en-GB" sz="2000" dirty="0">
              <a:solidFill>
                <a:srgbClr val="FFFF00"/>
              </a:solidFill>
              <a:latin typeface="Verdana" pitchFamily="34" charset="0"/>
            </a:endParaRPr>
          </a:p>
          <a:p>
            <a:pPr marL="0" lvl="0" indent="0" fontAlgn="base">
              <a:spcBef>
                <a:spcPct val="0"/>
              </a:spcBef>
              <a:spcAft>
                <a:spcPct val="0"/>
              </a:spcAft>
              <a:buClrTx/>
              <a:buSzTx/>
              <a:buNone/>
            </a:pPr>
            <a:endParaRPr lang="en-GB" sz="2000" dirty="0">
              <a:solidFill>
                <a:srgbClr val="FFFF00"/>
              </a:solidFill>
              <a:latin typeface="Verdana" pitchFamily="34" charset="0"/>
            </a:endParaRPr>
          </a:p>
          <a:p>
            <a:pPr marL="0" lvl="0" indent="0" fontAlgn="base">
              <a:spcBef>
                <a:spcPct val="0"/>
              </a:spcBef>
              <a:spcAft>
                <a:spcPct val="0"/>
              </a:spcAft>
              <a:buClrTx/>
              <a:buSzTx/>
              <a:buNone/>
            </a:pPr>
            <a:r>
              <a:rPr lang="en-GB" sz="2000" dirty="0">
                <a:solidFill>
                  <a:srgbClr val="FFFF00"/>
                </a:solidFill>
                <a:latin typeface="Verdana" pitchFamily="34" charset="0"/>
              </a:rPr>
              <a:t>Read through the good and bad practice in </a:t>
            </a:r>
            <a:r>
              <a:rPr lang="en-GB" sz="2000" i="1" u="sng" dirty="0">
                <a:solidFill>
                  <a:srgbClr val="FFFF00"/>
                </a:solidFill>
                <a:latin typeface="Verdana" pitchFamily="34" charset="0"/>
              </a:rPr>
              <a:t>practical issues (P.256-258</a:t>
            </a:r>
            <a:r>
              <a:rPr lang="en-GB" sz="2000" i="1" u="sng" dirty="0" smtClean="0">
                <a:solidFill>
                  <a:srgbClr val="FFFF00"/>
                </a:solidFill>
                <a:latin typeface="Verdana" pitchFamily="34" charset="0"/>
              </a:rPr>
              <a:t>) </a:t>
            </a:r>
            <a:r>
              <a:rPr lang="en-GB" sz="2000" i="1" u="sng" dirty="0" err="1" smtClean="0">
                <a:solidFill>
                  <a:srgbClr val="FFFF00"/>
                </a:solidFill>
                <a:latin typeface="Verdana" pitchFamily="34" charset="0"/>
              </a:rPr>
              <a:t>Biggum</a:t>
            </a:r>
            <a:r>
              <a:rPr lang="en-GB" sz="2000" i="1" u="sng" smtClean="0">
                <a:solidFill>
                  <a:srgbClr val="FFFF00"/>
                </a:solidFill>
                <a:latin typeface="Verdana" pitchFamily="34" charset="0"/>
              </a:rPr>
              <a:t>, 2017</a:t>
            </a:r>
            <a:r>
              <a:rPr lang="en-GB" sz="2000" smtClean="0">
                <a:solidFill>
                  <a:srgbClr val="FFFF00"/>
                </a:solidFill>
                <a:latin typeface="Verdana" pitchFamily="34" charset="0"/>
              </a:rPr>
              <a:t>.  </a:t>
            </a:r>
            <a:endParaRPr lang="en-GB" sz="2000">
              <a:solidFill>
                <a:srgbClr val="FFFF00"/>
              </a:solidFill>
              <a:latin typeface="Verdana" pitchFamily="34" charset="0"/>
            </a:endParaRP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Highlight which of the points (Bad/Good) you recognise from your undergraduate dissertation.</a:t>
            </a: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Consider how you will address the ‘bad’ points for your postgraduate research.  </a:t>
            </a: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Note and discuss with class.</a:t>
            </a:r>
          </a:p>
          <a:p>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172</a:t>
            </a:fld>
            <a:endParaRPr lang="en-GB"/>
          </a:p>
        </p:txBody>
      </p:sp>
      <p:pic>
        <p:nvPicPr>
          <p:cNvPr id="6" name="Picture 5"/>
          <p:cNvPicPr>
            <a:picLocks noChangeAspect="1"/>
          </p:cNvPicPr>
          <p:nvPr/>
        </p:nvPicPr>
        <p:blipFill>
          <a:blip r:embed="rId2"/>
          <a:stretch>
            <a:fillRect/>
          </a:stretch>
        </p:blipFill>
        <p:spPr>
          <a:xfrm>
            <a:off x="6306856" y="1417638"/>
            <a:ext cx="2490862" cy="3641303"/>
          </a:xfrm>
          <a:prstGeom prst="rect">
            <a:avLst/>
          </a:prstGeom>
        </p:spPr>
      </p:pic>
    </p:spTree>
    <p:extLst>
      <p:ext uri="{BB962C8B-B14F-4D97-AF65-F5344CB8AC3E}">
        <p14:creationId xmlns:p14="http://schemas.microsoft.com/office/powerpoint/2010/main" val="163686777"/>
      </p:ext>
    </p:extLst>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ctrTitle"/>
          </p:nvPr>
        </p:nvSpPr>
        <p:spPr>
          <a:xfrm>
            <a:off x="685800" y="304800"/>
            <a:ext cx="7772400" cy="1143000"/>
          </a:xfrm>
        </p:spPr>
        <p:txBody>
          <a:bodyPr lIns="90488" tIns="44450" rIns="90488" bIns="44450" anchor="ctr">
            <a:normAutofit fontScale="90000"/>
          </a:bodyPr>
          <a:lstStyle/>
          <a:p>
            <a:pPr eaLnBrk="1" hangingPunct="1"/>
            <a:r>
              <a:rPr lang="en-GB" sz="3200"/>
              <a:t>Yahoo I’ve Finished!</a:t>
            </a:r>
            <a:br>
              <a:rPr lang="en-GB" sz="3200"/>
            </a:br>
            <a:r>
              <a:rPr lang="en-GB" sz="3200"/>
              <a:t>Publication, Further Research and Ethics</a:t>
            </a:r>
          </a:p>
        </p:txBody>
      </p:sp>
      <p:sp>
        <p:nvSpPr>
          <p:cNvPr id="81923" name="Rectangle 3"/>
          <p:cNvSpPr>
            <a:spLocks noGrp="1" noChangeArrowheads="1"/>
          </p:cNvSpPr>
          <p:nvPr>
            <p:ph type="subTitle" idx="1"/>
          </p:nvPr>
        </p:nvSpPr>
        <p:spPr>
          <a:xfrm>
            <a:off x="395536" y="1556792"/>
            <a:ext cx="3444875" cy="1752600"/>
          </a:xfrm>
        </p:spPr>
        <p:txBody>
          <a:bodyPr lIns="90488" tIns="44450" rIns="90488" bIns="44450">
            <a:normAutofit lnSpcReduction="10000"/>
          </a:bodyPr>
          <a:lstStyle/>
          <a:p>
            <a:pPr eaLnBrk="1" hangingPunct="1">
              <a:buFont typeface="Wingdings" pitchFamily="2" charset="2"/>
              <a:buChar char="¡"/>
            </a:pPr>
            <a:r>
              <a:rPr lang="en-GB" sz="2500">
                <a:solidFill>
                  <a:srgbClr val="FFFF00"/>
                </a:solidFill>
              </a:rPr>
              <a:t>Stress</a:t>
            </a:r>
          </a:p>
          <a:p>
            <a:pPr eaLnBrk="1" hangingPunct="1">
              <a:buFont typeface="Wingdings" pitchFamily="2" charset="2"/>
              <a:buChar char="¡"/>
            </a:pPr>
            <a:r>
              <a:rPr lang="en-GB" sz="2500">
                <a:solidFill>
                  <a:srgbClr val="FFFF00"/>
                </a:solidFill>
              </a:rPr>
              <a:t>Time management</a:t>
            </a:r>
          </a:p>
          <a:p>
            <a:pPr eaLnBrk="1" hangingPunct="1">
              <a:buFont typeface="Wingdings" pitchFamily="2" charset="2"/>
              <a:buChar char="¡"/>
            </a:pPr>
            <a:r>
              <a:rPr lang="en-GB" sz="2500">
                <a:solidFill>
                  <a:srgbClr val="FFFF00"/>
                </a:solidFill>
              </a:rPr>
              <a:t>Reflection</a:t>
            </a:r>
          </a:p>
          <a:p>
            <a:pPr eaLnBrk="1" hangingPunct="1">
              <a:buFont typeface="Wingdings" pitchFamily="2" charset="2"/>
              <a:buChar char="¡"/>
            </a:pPr>
            <a:r>
              <a:rPr lang="en-GB" sz="2500">
                <a:solidFill>
                  <a:srgbClr val="FFFF00"/>
                </a:solidFill>
              </a:rPr>
              <a:t>Viva</a:t>
            </a:r>
          </a:p>
        </p:txBody>
      </p:sp>
      <p:sp>
        <p:nvSpPr>
          <p:cNvPr id="25603"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5604" name="Rectangle 10"/>
          <p:cNvSpPr>
            <a:spLocks noGrp="1" noChangeArrowheads="1"/>
          </p:cNvSpPr>
          <p:nvPr>
            <p:ph type="sldNum" sz="quarter" idx="12"/>
          </p:nvPr>
        </p:nvSpPr>
        <p:spPr>
          <a:noFill/>
        </p:spPr>
        <p:txBody>
          <a:bodyPr/>
          <a:lstStyle/>
          <a:p>
            <a:fld id="{BE9581A3-F9D7-4B3B-9AB6-B8A1C543A75D}" type="slidenum">
              <a:rPr lang="en-GB" smtClean="0"/>
              <a:pPr/>
              <a:t>173</a:t>
            </a:fld>
            <a:endParaRPr lang="en-GB"/>
          </a:p>
        </p:txBody>
      </p:sp>
      <p:sp>
        <p:nvSpPr>
          <p:cNvPr id="25608" name="Text Box 7"/>
          <p:cNvSpPr txBox="1">
            <a:spLocks noChangeArrowheads="1"/>
          </p:cNvSpPr>
          <p:nvPr/>
        </p:nvSpPr>
        <p:spPr bwMode="auto">
          <a:xfrm>
            <a:off x="395536" y="3933056"/>
            <a:ext cx="2819400" cy="2092325"/>
          </a:xfrm>
          <a:prstGeom prst="rect">
            <a:avLst/>
          </a:prstGeom>
          <a:noFill/>
          <a:ln w="12700">
            <a:noFill/>
            <a:miter lim="800000"/>
            <a:headEnd/>
            <a:tailEnd/>
          </a:ln>
        </p:spPr>
        <p:txBody>
          <a:bodyPr>
            <a:spAutoFit/>
          </a:bodyPr>
          <a:lstStyle/>
          <a:p>
            <a:pPr>
              <a:spcBef>
                <a:spcPct val="20000"/>
              </a:spcBef>
              <a:buClr>
                <a:schemeClr val="tx2"/>
              </a:buClr>
              <a:buSzPct val="115000"/>
              <a:buFontTx/>
              <a:buChar char="•"/>
            </a:pPr>
            <a:r>
              <a:rPr lang="en-GB" sz="2800">
                <a:latin typeface="Arial" charset="0"/>
              </a:rPr>
              <a:t>Self evaluation</a:t>
            </a:r>
          </a:p>
          <a:p>
            <a:pPr>
              <a:spcBef>
                <a:spcPct val="20000"/>
              </a:spcBef>
              <a:buClr>
                <a:schemeClr val="tx2"/>
              </a:buClr>
              <a:buSzPct val="115000"/>
              <a:buFontTx/>
              <a:buChar char="•"/>
            </a:pPr>
            <a:r>
              <a:rPr lang="en-GB" sz="2800">
                <a:latin typeface="Arial" charset="0"/>
              </a:rPr>
              <a:t>Lessons</a:t>
            </a:r>
          </a:p>
          <a:p>
            <a:pPr>
              <a:spcBef>
                <a:spcPct val="20000"/>
              </a:spcBef>
              <a:buClr>
                <a:schemeClr val="tx2"/>
              </a:buClr>
              <a:buSzPct val="115000"/>
              <a:buFontTx/>
              <a:buChar char="•"/>
            </a:pPr>
            <a:r>
              <a:rPr lang="en-GB" sz="2800">
                <a:latin typeface="Arial" charset="0"/>
              </a:rPr>
              <a:t>Learning</a:t>
            </a:r>
          </a:p>
          <a:p>
            <a:pPr>
              <a:spcBef>
                <a:spcPct val="50000"/>
              </a:spcBef>
            </a:pPr>
            <a:endParaRPr lang="en-GB">
              <a:latin typeface="Arial" charset="0"/>
            </a:endParaRPr>
          </a:p>
        </p:txBody>
      </p:sp>
      <p:pic>
        <p:nvPicPr>
          <p:cNvPr id="2" name="Picture 4" descr="http://www.briody-fitnessnhealth.com/images/stressed.jpg"/>
          <p:cNvPicPr>
            <a:picLocks noChangeAspect="1" noChangeArrowheads="1"/>
          </p:cNvPicPr>
          <p:nvPr/>
        </p:nvPicPr>
        <p:blipFill>
          <a:blip r:embed="rId3" cstate="print"/>
          <a:srcRect/>
          <a:stretch>
            <a:fillRect/>
          </a:stretch>
        </p:blipFill>
        <p:spPr bwMode="auto">
          <a:xfrm>
            <a:off x="4067944" y="3140968"/>
            <a:ext cx="4286250" cy="31051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gtEl>
                                        <p:attrNameLst>
                                          <p:attrName>style.visibility</p:attrName>
                                        </p:attrNameLst>
                                      </p:cBhvr>
                                      <p:to>
                                        <p:strVal val="visible"/>
                                      </p:to>
                                    </p:set>
                                    <p:animEffect transition="in" filter="fade">
                                      <p:cBhvr>
                                        <p:cTn id="10" dur="20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p:bldLst>
  </p:timing>
</p:sld>
</file>

<file path=ppt/slides/slide1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lIns="90488" tIns="44450" rIns="90488" bIns="44450" anchor="ctr"/>
          <a:lstStyle/>
          <a:p>
            <a:pPr eaLnBrk="1" hangingPunct="1"/>
            <a:r>
              <a:rPr lang="en-GB" sz="2800" b="1"/>
              <a:t>‘Publish or Perish’</a:t>
            </a:r>
          </a:p>
        </p:txBody>
      </p:sp>
      <p:sp>
        <p:nvSpPr>
          <p:cNvPr id="7" name="ClipArt Placeholder 6"/>
          <p:cNvSpPr>
            <a:spLocks noGrp="1"/>
          </p:cNvSpPr>
          <p:nvPr>
            <p:ph type="clipArt" sz="half" idx="1"/>
          </p:nvPr>
        </p:nvSpPr>
        <p:spPr/>
      </p:sp>
      <p:sp>
        <p:nvSpPr>
          <p:cNvPr id="82947" name="Rectangle 3"/>
          <p:cNvSpPr>
            <a:spLocks noGrp="1" noChangeArrowheads="1"/>
          </p:cNvSpPr>
          <p:nvPr>
            <p:ph type="body" sz="half" idx="2"/>
          </p:nvPr>
        </p:nvSpPr>
        <p:spPr>
          <a:xfrm>
            <a:off x="4451350" y="1827213"/>
            <a:ext cx="4232275" cy="4114800"/>
          </a:xfrm>
        </p:spPr>
        <p:txBody>
          <a:bodyPr lIns="90488" tIns="44450" rIns="90488" bIns="44450"/>
          <a:lstStyle/>
          <a:p>
            <a:pPr eaLnBrk="1" hangingPunct="1"/>
            <a:r>
              <a:rPr lang="en-GB" sz="2500"/>
              <a:t>Reviewers comments</a:t>
            </a:r>
          </a:p>
          <a:p>
            <a:pPr eaLnBrk="1" hangingPunct="1"/>
            <a:r>
              <a:rPr lang="en-GB" sz="2500">
                <a:solidFill>
                  <a:srgbClr val="FFFF00"/>
                </a:solidFill>
              </a:rPr>
              <a:t>Focus</a:t>
            </a:r>
          </a:p>
          <a:p>
            <a:pPr eaLnBrk="1" hangingPunct="1"/>
            <a:r>
              <a:rPr lang="en-GB" sz="2500"/>
              <a:t>Concise</a:t>
            </a:r>
          </a:p>
          <a:p>
            <a:pPr eaLnBrk="1" hangingPunct="1"/>
            <a:r>
              <a:rPr lang="en-GB" sz="2500">
                <a:solidFill>
                  <a:srgbClr val="FFFF00"/>
                </a:solidFill>
              </a:rPr>
              <a:t>Re assess your audience “</a:t>
            </a:r>
            <a:r>
              <a:rPr lang="en-GB" sz="2500" err="1">
                <a:solidFill>
                  <a:srgbClr val="FFFF00"/>
                </a:solidFill>
              </a:rPr>
              <a:t>dedissertationalise</a:t>
            </a:r>
            <a:r>
              <a:rPr lang="en-GB" sz="2500">
                <a:solidFill>
                  <a:srgbClr val="FFFF00"/>
                </a:solidFill>
              </a:rPr>
              <a:t>” (Wolcott, 1990, p. 51)</a:t>
            </a:r>
          </a:p>
          <a:p>
            <a:pPr eaLnBrk="1" hangingPunct="1"/>
            <a:r>
              <a:rPr lang="en-GB" sz="2500"/>
              <a:t>Choose an appropriate journal</a:t>
            </a:r>
          </a:p>
        </p:txBody>
      </p:sp>
      <p:sp>
        <p:nvSpPr>
          <p:cNvPr id="26627" name="Footer Placeholder 5"/>
          <p:cNvSpPr>
            <a:spLocks noGrp="1"/>
          </p:cNvSpPr>
          <p:nvPr>
            <p:ph type="ftr" sz="quarter" idx="11"/>
          </p:nvPr>
        </p:nvSpPr>
        <p:spPr>
          <a:noFill/>
        </p:spPr>
        <p:txBody>
          <a:bodyPr/>
          <a:lstStyle/>
          <a:p>
            <a:r>
              <a:rPr lang="en-GB" smtClean="0"/>
              <a:t>CH2021 postgraduate</a:t>
            </a:r>
            <a:endParaRPr lang="en-GB"/>
          </a:p>
        </p:txBody>
      </p:sp>
      <p:sp>
        <p:nvSpPr>
          <p:cNvPr id="26628" name="Slide Number Placeholder 6"/>
          <p:cNvSpPr>
            <a:spLocks noGrp="1"/>
          </p:cNvSpPr>
          <p:nvPr>
            <p:ph type="sldNum" sz="quarter" idx="12"/>
          </p:nvPr>
        </p:nvSpPr>
        <p:spPr>
          <a:noFill/>
        </p:spPr>
        <p:txBody>
          <a:bodyPr/>
          <a:lstStyle/>
          <a:p>
            <a:fld id="{C380124E-D29C-4E3E-B90D-322A4EF54E40}" type="slidenum">
              <a:rPr lang="en-GB" smtClean="0"/>
              <a:pPr/>
              <a:t>174</a:t>
            </a:fld>
            <a:endParaRPr lang="en-GB"/>
          </a:p>
        </p:txBody>
      </p:sp>
      <p:pic>
        <p:nvPicPr>
          <p:cNvPr id="2" name="Picture 4" descr="http://swfsc.noaa.gov/uploadedFiles/Divisions/AERD/Publications/nature%20cover.jpg"/>
          <p:cNvPicPr>
            <a:picLocks noChangeAspect="1" noChangeArrowheads="1"/>
          </p:cNvPicPr>
          <p:nvPr/>
        </p:nvPicPr>
        <p:blipFill>
          <a:blip r:embed="rId3" cstate="print"/>
          <a:srcRect/>
          <a:stretch>
            <a:fillRect/>
          </a:stretch>
        </p:blipFill>
        <p:spPr bwMode="auto">
          <a:xfrm>
            <a:off x="928662" y="1785926"/>
            <a:ext cx="3081375" cy="427673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gtEl>
                                        <p:attrNameLst>
                                          <p:attrName>style.visibility</p:attrName>
                                        </p:attrNameLst>
                                      </p:cBhvr>
                                      <p:to>
                                        <p:strVal val="visible"/>
                                      </p:to>
                                    </p:set>
                                    <p:animEffect transition="in" filter="fade">
                                      <p:cBhvr>
                                        <p:cTn id="10" dur="2000"/>
                                        <p:tgtEl>
                                          <p:spTgt spid="82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p:bldLst>
  </p:timing>
</p:sld>
</file>

<file path=ppt/slides/slide1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lIns="90488" tIns="44450" rIns="90488" bIns="44450" anchor="ctr"/>
          <a:lstStyle/>
          <a:p>
            <a:pPr eaLnBrk="1" hangingPunct="1"/>
            <a:r>
              <a:rPr lang="en-GB" sz="2800" b="1"/>
              <a:t>Audience expectations </a:t>
            </a:r>
            <a:br>
              <a:rPr lang="en-GB" sz="2800" b="1"/>
            </a:br>
            <a:r>
              <a:rPr lang="en-GB" sz="2800"/>
              <a:t>(Silverman, 2018, p. 272-277)</a:t>
            </a:r>
          </a:p>
        </p:txBody>
      </p:sp>
      <p:sp>
        <p:nvSpPr>
          <p:cNvPr id="83971" name="Rectangle 3"/>
          <p:cNvSpPr>
            <a:spLocks noGrp="1" noChangeArrowheads="1"/>
          </p:cNvSpPr>
          <p:nvPr>
            <p:ph type="body" sz="half" idx="1"/>
          </p:nvPr>
        </p:nvSpPr>
        <p:spPr>
          <a:xfrm>
            <a:off x="179512" y="1772816"/>
            <a:ext cx="4946650" cy="4114800"/>
          </a:xfrm>
        </p:spPr>
        <p:txBody>
          <a:bodyPr lIns="90488" tIns="44450" rIns="90488" bIns="44450"/>
          <a:lstStyle/>
          <a:p>
            <a:pPr eaLnBrk="1" hangingPunct="1"/>
            <a:r>
              <a:rPr lang="en-GB" sz="2100"/>
              <a:t>Academic</a:t>
            </a:r>
          </a:p>
          <a:p>
            <a:pPr lvl="1" eaLnBrk="1" hangingPunct="1"/>
            <a:r>
              <a:rPr lang="en-GB" sz="1900">
                <a:solidFill>
                  <a:srgbClr val="FFFF00"/>
                </a:solidFill>
              </a:rPr>
              <a:t>Theoretical/factual developments</a:t>
            </a:r>
          </a:p>
          <a:p>
            <a:pPr eaLnBrk="1" hangingPunct="1"/>
            <a:r>
              <a:rPr lang="en-GB" sz="2100"/>
              <a:t>Policy Makers</a:t>
            </a:r>
          </a:p>
          <a:p>
            <a:pPr lvl="1" eaLnBrk="1" hangingPunct="1"/>
            <a:r>
              <a:rPr lang="en-GB" sz="1900">
                <a:solidFill>
                  <a:srgbClr val="FFFF00"/>
                </a:solidFill>
              </a:rPr>
              <a:t>Practical/current</a:t>
            </a:r>
          </a:p>
          <a:p>
            <a:pPr eaLnBrk="1" hangingPunct="1"/>
            <a:r>
              <a:rPr lang="en-GB" sz="2100"/>
              <a:t>Practitioners</a:t>
            </a:r>
          </a:p>
          <a:p>
            <a:pPr lvl="1" eaLnBrk="1" hangingPunct="1"/>
            <a:r>
              <a:rPr lang="en-GB" sz="1900">
                <a:solidFill>
                  <a:srgbClr val="FFFF00"/>
                </a:solidFill>
              </a:rPr>
              <a:t>Theory for better understanding</a:t>
            </a:r>
          </a:p>
          <a:p>
            <a:pPr lvl="1" eaLnBrk="1" hangingPunct="1"/>
            <a:r>
              <a:rPr lang="en-GB" sz="1900" err="1">
                <a:solidFill>
                  <a:srgbClr val="FFFF00"/>
                </a:solidFill>
              </a:rPr>
              <a:t>prac</a:t>
            </a:r>
            <a:r>
              <a:rPr lang="en-GB" sz="1900">
                <a:solidFill>
                  <a:srgbClr val="FFFF00"/>
                </a:solidFill>
              </a:rPr>
              <a:t>. suggestions / procedures</a:t>
            </a:r>
          </a:p>
          <a:p>
            <a:pPr lvl="1" eaLnBrk="1" hangingPunct="1"/>
            <a:r>
              <a:rPr lang="en-GB" sz="1900">
                <a:solidFill>
                  <a:srgbClr val="FFFF00"/>
                </a:solidFill>
              </a:rPr>
              <a:t>reform of existing practice</a:t>
            </a:r>
          </a:p>
          <a:p>
            <a:pPr eaLnBrk="1" hangingPunct="1"/>
            <a:r>
              <a:rPr lang="en-GB" sz="2100"/>
              <a:t>Lay audiences</a:t>
            </a:r>
          </a:p>
          <a:p>
            <a:pPr lvl="1" eaLnBrk="1" hangingPunct="1"/>
            <a:r>
              <a:rPr lang="en-GB" sz="1900">
                <a:solidFill>
                  <a:srgbClr val="FFFF00"/>
                </a:solidFill>
              </a:rPr>
              <a:t>Better service / management</a:t>
            </a:r>
          </a:p>
        </p:txBody>
      </p:sp>
      <p:sp>
        <p:nvSpPr>
          <p:cNvPr id="27651" name="Footer Placeholder 5"/>
          <p:cNvSpPr>
            <a:spLocks noGrp="1"/>
          </p:cNvSpPr>
          <p:nvPr>
            <p:ph type="ftr" sz="quarter" idx="11"/>
          </p:nvPr>
        </p:nvSpPr>
        <p:spPr>
          <a:noFill/>
        </p:spPr>
        <p:txBody>
          <a:bodyPr/>
          <a:lstStyle/>
          <a:p>
            <a:r>
              <a:rPr lang="en-GB" smtClean="0"/>
              <a:t>CH2021 postgraduate</a:t>
            </a:r>
            <a:endParaRPr lang="en-GB"/>
          </a:p>
        </p:txBody>
      </p:sp>
      <p:sp>
        <p:nvSpPr>
          <p:cNvPr id="27652" name="Slide Number Placeholder 6"/>
          <p:cNvSpPr>
            <a:spLocks noGrp="1"/>
          </p:cNvSpPr>
          <p:nvPr>
            <p:ph type="sldNum" sz="quarter" idx="12"/>
          </p:nvPr>
        </p:nvSpPr>
        <p:spPr>
          <a:noFill/>
        </p:spPr>
        <p:txBody>
          <a:bodyPr/>
          <a:lstStyle/>
          <a:p>
            <a:fld id="{1EC348CC-85FC-4C43-8CE9-2AFE40C1853D}" type="slidenum">
              <a:rPr lang="en-GB" smtClean="0"/>
              <a:pPr/>
              <a:t>175</a:t>
            </a:fld>
            <a:endParaRPr lang="en-GB"/>
          </a:p>
        </p:txBody>
      </p:sp>
      <p:pic>
        <p:nvPicPr>
          <p:cNvPr id="2" name="Picture 4" descr="http://3.bp.blogspot.com/_4gW_d4IfLQw/S_3kEk0h5-I/AAAAAAAAAU8/laV1ftd3TqM/s400/IMG_5295.JPG"/>
          <p:cNvPicPr>
            <a:picLocks noGrp="1" noChangeAspect="1" noChangeArrowheads="1"/>
          </p:cNvPicPr>
          <p:nvPr>
            <p:ph type="clipArt" sz="half" idx="2"/>
          </p:nvPr>
        </p:nvPicPr>
        <p:blipFill>
          <a:blip r:embed="rId3" cstate="print"/>
          <a:srcRect/>
          <a:stretch>
            <a:fillRect/>
          </a:stretch>
        </p:blipFill>
        <p:spPr bwMode="auto">
          <a:xfrm>
            <a:off x="4935037" y="3641058"/>
            <a:ext cx="3840427" cy="2880320"/>
          </a:xfrm>
          <a:prstGeom prst="rect">
            <a:avLst/>
          </a:prstGeom>
          <a:noFill/>
        </p:spPr>
      </p:pic>
      <p:pic>
        <p:nvPicPr>
          <p:cNvPr id="3" name="Picture 2"/>
          <p:cNvPicPr>
            <a:picLocks noChangeAspect="1"/>
          </p:cNvPicPr>
          <p:nvPr/>
        </p:nvPicPr>
        <p:blipFill>
          <a:blip r:embed="rId4"/>
          <a:stretch>
            <a:fillRect/>
          </a:stretch>
        </p:blipFill>
        <p:spPr>
          <a:xfrm>
            <a:off x="6812980" y="177829"/>
            <a:ext cx="2143125" cy="21431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gtEl>
                                        <p:attrNameLst>
                                          <p:attrName>style.visibility</p:attrName>
                                        </p:attrNameLst>
                                      </p:cBhvr>
                                      <p:to>
                                        <p:strVal val="visible"/>
                                      </p:to>
                                    </p:set>
                                    <p:animEffect transition="in" filter="fade">
                                      <p:cBhvr>
                                        <p:cTn id="10" dur="20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p:bldLst>
  </p:timing>
</p:sld>
</file>

<file path=ppt/slides/slide1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66644" y="76581"/>
            <a:ext cx="8686800" cy="1143000"/>
          </a:xfrm>
        </p:spPr>
        <p:txBody>
          <a:bodyPr lIns="90488" tIns="44450" rIns="90488" bIns="44450" anchor="ctr">
            <a:normAutofit fontScale="90000"/>
          </a:bodyPr>
          <a:lstStyle/>
          <a:p>
            <a:pPr eaLnBrk="1" hangingPunct="1"/>
            <a:r>
              <a:rPr lang="en-GB" sz="2800" b="1" dirty="0"/>
              <a:t/>
            </a:r>
            <a:br>
              <a:rPr lang="en-GB" sz="2800" b="1" dirty="0"/>
            </a:br>
            <a:r>
              <a:rPr lang="en-GB" sz="2800" b="1" dirty="0"/>
              <a:t>Future Research Proposals </a:t>
            </a:r>
            <a:br>
              <a:rPr lang="en-GB" sz="2800" b="1" dirty="0"/>
            </a:br>
            <a:r>
              <a:rPr lang="en-GB" sz="2800" b="1" dirty="0"/>
              <a:t>(Robson, </a:t>
            </a:r>
            <a:r>
              <a:rPr lang="en-GB" sz="2800" b="1" dirty="0" smtClean="0"/>
              <a:t>2018)</a:t>
            </a:r>
            <a:r>
              <a:rPr lang="en-GB" sz="2800" b="1" dirty="0"/>
              <a:t/>
            </a:r>
            <a:br>
              <a:rPr lang="en-GB" sz="2800" b="1" dirty="0"/>
            </a:br>
            <a:endParaRPr lang="en-GB" sz="2800" b="1" dirty="0"/>
          </a:p>
        </p:txBody>
      </p:sp>
      <p:sp>
        <p:nvSpPr>
          <p:cNvPr id="84995" name="Rectangle 3"/>
          <p:cNvSpPr>
            <a:spLocks noGrp="1" noChangeArrowheads="1"/>
          </p:cNvSpPr>
          <p:nvPr>
            <p:ph sz="half" idx="1"/>
          </p:nvPr>
        </p:nvSpPr>
        <p:spPr>
          <a:xfrm rot="20667974">
            <a:off x="521523" y="2309204"/>
            <a:ext cx="3586162" cy="3886200"/>
          </a:xfrm>
        </p:spPr>
        <p:txBody>
          <a:bodyPr lIns="90488" tIns="44450" rIns="90488" bIns="44450"/>
          <a:lstStyle/>
          <a:p>
            <a:pPr eaLnBrk="1" hangingPunct="1"/>
            <a:r>
              <a:rPr lang="en-GB" sz="2500" b="1"/>
              <a:t>A quality proposal:</a:t>
            </a:r>
          </a:p>
          <a:p>
            <a:pPr lvl="1" eaLnBrk="1" hangingPunct="1"/>
            <a:r>
              <a:rPr lang="en-GB" sz="2100">
                <a:solidFill>
                  <a:srgbClr val="FFFF00"/>
                </a:solidFill>
              </a:rPr>
              <a:t>Direct and straightforward</a:t>
            </a:r>
          </a:p>
          <a:p>
            <a:pPr lvl="1" eaLnBrk="1" hangingPunct="1"/>
            <a:r>
              <a:rPr lang="en-GB" sz="2100">
                <a:solidFill>
                  <a:srgbClr val="FFFF00"/>
                </a:solidFill>
              </a:rPr>
              <a:t>Clearly communicated</a:t>
            </a:r>
          </a:p>
          <a:p>
            <a:pPr lvl="1" eaLnBrk="1" hangingPunct="1"/>
            <a:r>
              <a:rPr lang="en-GB" sz="2100">
                <a:solidFill>
                  <a:srgbClr val="FFFF00"/>
                </a:solidFill>
              </a:rPr>
              <a:t>Well organised</a:t>
            </a:r>
          </a:p>
          <a:p>
            <a:pPr lvl="1" eaLnBrk="1" hangingPunct="1"/>
            <a:r>
              <a:rPr lang="en-GB" sz="2100">
                <a:solidFill>
                  <a:srgbClr val="FFFF00"/>
                </a:solidFill>
              </a:rPr>
              <a:t>Good topic area</a:t>
            </a:r>
          </a:p>
          <a:p>
            <a:pPr lvl="1" eaLnBrk="1" hangingPunct="1"/>
            <a:r>
              <a:rPr lang="en-GB" sz="2100">
                <a:solidFill>
                  <a:srgbClr val="FFFF00"/>
                </a:solidFill>
              </a:rPr>
              <a:t>Realistic</a:t>
            </a:r>
          </a:p>
        </p:txBody>
      </p:sp>
      <p:sp>
        <p:nvSpPr>
          <p:cNvPr id="84996" name="Rectangle 4"/>
          <p:cNvSpPr>
            <a:spLocks noGrp="1" noChangeArrowheads="1"/>
          </p:cNvSpPr>
          <p:nvPr>
            <p:ph sz="half" idx="2"/>
          </p:nvPr>
        </p:nvSpPr>
        <p:spPr>
          <a:xfrm rot="1436926">
            <a:off x="4923464" y="995362"/>
            <a:ext cx="3586162" cy="3886200"/>
          </a:xfrm>
        </p:spPr>
        <p:txBody>
          <a:bodyPr lIns="90488" tIns="44450" rIns="90488" bIns="44450"/>
          <a:lstStyle/>
          <a:p>
            <a:pPr eaLnBrk="1" hangingPunct="1"/>
            <a:r>
              <a:rPr lang="en-GB" sz="2500" b="1"/>
              <a:t>Should contain:</a:t>
            </a:r>
          </a:p>
          <a:p>
            <a:pPr lvl="1" eaLnBrk="1" hangingPunct="1"/>
            <a:r>
              <a:rPr lang="en-GB" sz="2100">
                <a:solidFill>
                  <a:srgbClr val="FFFF00"/>
                </a:solidFill>
              </a:rPr>
              <a:t>Summary/abstract</a:t>
            </a:r>
          </a:p>
          <a:p>
            <a:pPr lvl="1" eaLnBrk="1" hangingPunct="1"/>
            <a:r>
              <a:rPr lang="en-GB" sz="2100">
                <a:solidFill>
                  <a:srgbClr val="FFFF00"/>
                </a:solidFill>
              </a:rPr>
              <a:t>Background and purpose</a:t>
            </a:r>
          </a:p>
          <a:p>
            <a:pPr lvl="1" eaLnBrk="1" hangingPunct="1"/>
            <a:r>
              <a:rPr lang="en-GB" sz="2100">
                <a:solidFill>
                  <a:srgbClr val="FFFF00"/>
                </a:solidFill>
              </a:rPr>
              <a:t>Plan</a:t>
            </a:r>
          </a:p>
          <a:p>
            <a:pPr lvl="1" eaLnBrk="1" hangingPunct="1"/>
            <a:r>
              <a:rPr lang="en-GB" sz="2100">
                <a:solidFill>
                  <a:srgbClr val="FFFF00"/>
                </a:solidFill>
              </a:rPr>
              <a:t>Ethical issues</a:t>
            </a:r>
          </a:p>
        </p:txBody>
      </p:sp>
      <p:sp>
        <p:nvSpPr>
          <p:cNvPr id="145410" name="Footer Placeholder 5"/>
          <p:cNvSpPr>
            <a:spLocks noGrp="1"/>
          </p:cNvSpPr>
          <p:nvPr>
            <p:ph type="ftr" sz="quarter" idx="11"/>
          </p:nvPr>
        </p:nvSpPr>
        <p:spPr>
          <a:noFill/>
        </p:spPr>
        <p:txBody>
          <a:bodyPr/>
          <a:lstStyle/>
          <a:p>
            <a:r>
              <a:rPr lang="en-GB" smtClean="0"/>
              <a:t>CH2021 postgraduate</a:t>
            </a:r>
            <a:endParaRPr lang="en-GB"/>
          </a:p>
        </p:txBody>
      </p:sp>
      <p:sp>
        <p:nvSpPr>
          <p:cNvPr id="145411" name="Slide Number Placeholder 6"/>
          <p:cNvSpPr>
            <a:spLocks noGrp="1"/>
          </p:cNvSpPr>
          <p:nvPr>
            <p:ph type="sldNum" sz="quarter" idx="12"/>
          </p:nvPr>
        </p:nvSpPr>
        <p:spPr>
          <a:noFill/>
        </p:spPr>
        <p:txBody>
          <a:bodyPr/>
          <a:lstStyle/>
          <a:p>
            <a:fld id="{DF19AD39-1EC4-49AB-9C93-67C9867E1FCD}" type="slidenum">
              <a:rPr lang="en-GB" smtClean="0"/>
              <a:pPr/>
              <a:t>176</a:t>
            </a:fld>
            <a:endParaRPr lang="en-GB"/>
          </a:p>
        </p:txBody>
      </p:sp>
      <p:pic>
        <p:nvPicPr>
          <p:cNvPr id="2" name="Picture 1"/>
          <p:cNvPicPr>
            <a:picLocks noChangeAspect="1"/>
          </p:cNvPicPr>
          <p:nvPr/>
        </p:nvPicPr>
        <p:blipFill>
          <a:blip r:embed="rId3"/>
          <a:stretch>
            <a:fillRect/>
          </a:stretch>
        </p:blipFill>
        <p:spPr>
          <a:xfrm rot="20558816">
            <a:off x="3181418" y="4448472"/>
            <a:ext cx="4946311" cy="104186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6" grpId="0"/>
    </p:bldLst>
  </p:timing>
</p:sld>
</file>

<file path=ppt/slides/slide1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179512" y="117149"/>
            <a:ext cx="7772400" cy="1143000"/>
          </a:xfrm>
        </p:spPr>
        <p:txBody>
          <a:bodyPr lIns="90488" tIns="44450" rIns="90488" bIns="44450" anchor="ctr">
            <a:normAutofit fontScale="90000"/>
          </a:bodyPr>
          <a:lstStyle/>
          <a:p>
            <a:pPr eaLnBrk="1" hangingPunct="1"/>
            <a:r>
              <a:rPr lang="en-GB" sz="2800" b="1"/>
              <a:t>Ethics: </a:t>
            </a:r>
            <a:br>
              <a:rPr lang="en-GB" sz="2800" b="1"/>
            </a:br>
            <a:r>
              <a:rPr lang="en-GB" sz="2800" b="1"/>
              <a:t>An increasingly important consideration (Robson, 2014)</a:t>
            </a:r>
          </a:p>
        </p:txBody>
      </p:sp>
      <p:sp>
        <p:nvSpPr>
          <p:cNvPr id="86019" name="Rectangle 3"/>
          <p:cNvSpPr>
            <a:spLocks noGrp="1" noChangeArrowheads="1"/>
          </p:cNvSpPr>
          <p:nvPr>
            <p:ph type="body" sz="half" idx="1"/>
          </p:nvPr>
        </p:nvSpPr>
        <p:spPr>
          <a:xfrm>
            <a:off x="685800" y="2133600"/>
            <a:ext cx="5100646" cy="4114800"/>
          </a:xfrm>
        </p:spPr>
        <p:txBody>
          <a:bodyPr lIns="90488" tIns="44450" rIns="90488" bIns="44450">
            <a:normAutofit lnSpcReduction="10000"/>
          </a:bodyPr>
          <a:lstStyle/>
          <a:p>
            <a:pPr eaLnBrk="1" hangingPunct="1">
              <a:lnSpc>
                <a:spcPct val="90000"/>
              </a:lnSpc>
            </a:pPr>
            <a:r>
              <a:rPr lang="en-GB" sz="2100">
                <a:solidFill>
                  <a:srgbClr val="FFFF00"/>
                </a:solidFill>
              </a:rPr>
              <a:t>South Korea-Stem cell</a:t>
            </a:r>
          </a:p>
          <a:p>
            <a:pPr eaLnBrk="1" hangingPunct="1">
              <a:lnSpc>
                <a:spcPct val="90000"/>
              </a:lnSpc>
            </a:pPr>
            <a:r>
              <a:rPr lang="en-GB" sz="2100"/>
              <a:t>Consent</a:t>
            </a:r>
          </a:p>
          <a:p>
            <a:pPr eaLnBrk="1" hangingPunct="1">
              <a:lnSpc>
                <a:spcPct val="90000"/>
              </a:lnSpc>
            </a:pPr>
            <a:r>
              <a:rPr lang="en-GB" sz="2100">
                <a:solidFill>
                  <a:srgbClr val="FFFF00"/>
                </a:solidFill>
              </a:rPr>
              <a:t>Deception</a:t>
            </a:r>
          </a:p>
          <a:p>
            <a:pPr eaLnBrk="1" hangingPunct="1">
              <a:lnSpc>
                <a:spcPct val="90000"/>
              </a:lnSpc>
            </a:pPr>
            <a:r>
              <a:rPr lang="en-GB" sz="2100"/>
              <a:t>Debriefing</a:t>
            </a:r>
          </a:p>
          <a:p>
            <a:pPr eaLnBrk="1" hangingPunct="1">
              <a:lnSpc>
                <a:spcPct val="90000"/>
              </a:lnSpc>
            </a:pPr>
            <a:r>
              <a:rPr lang="en-GB" sz="2100">
                <a:solidFill>
                  <a:srgbClr val="FFFF00"/>
                </a:solidFill>
              </a:rPr>
              <a:t>Withdrawal of information/participation</a:t>
            </a:r>
          </a:p>
          <a:p>
            <a:pPr eaLnBrk="1" hangingPunct="1">
              <a:lnSpc>
                <a:spcPct val="90000"/>
              </a:lnSpc>
            </a:pPr>
            <a:r>
              <a:rPr lang="en-GB" sz="2100"/>
              <a:t>Confidentiality </a:t>
            </a:r>
          </a:p>
          <a:p>
            <a:pPr lvl="1" eaLnBrk="1" hangingPunct="1">
              <a:lnSpc>
                <a:spcPct val="90000"/>
              </a:lnSpc>
            </a:pPr>
            <a:r>
              <a:rPr lang="en-GB" sz="1700"/>
              <a:t>(</a:t>
            </a:r>
            <a:r>
              <a:rPr lang="en-GB" sz="1700" i="1"/>
              <a:t>Data Protection Act</a:t>
            </a:r>
            <a:r>
              <a:rPr lang="en-GB" sz="1700"/>
              <a:t>)</a:t>
            </a:r>
            <a:endParaRPr lang="en-GB" sz="2100"/>
          </a:p>
          <a:p>
            <a:pPr eaLnBrk="1" hangingPunct="1">
              <a:lnSpc>
                <a:spcPct val="90000"/>
              </a:lnSpc>
            </a:pPr>
            <a:r>
              <a:rPr lang="en-GB" sz="2100">
                <a:solidFill>
                  <a:srgbClr val="FFFF00"/>
                </a:solidFill>
              </a:rPr>
              <a:t>Observational research</a:t>
            </a:r>
          </a:p>
          <a:p>
            <a:pPr eaLnBrk="1" hangingPunct="1">
              <a:lnSpc>
                <a:spcPct val="90000"/>
              </a:lnSpc>
            </a:pPr>
            <a:r>
              <a:rPr lang="en-GB" sz="2100"/>
              <a:t>Peers &amp; Others</a:t>
            </a:r>
          </a:p>
          <a:p>
            <a:pPr eaLnBrk="1" hangingPunct="1">
              <a:lnSpc>
                <a:spcPct val="90000"/>
              </a:lnSpc>
            </a:pPr>
            <a:r>
              <a:rPr lang="en-GB" sz="2100">
                <a:solidFill>
                  <a:srgbClr val="FFFF00"/>
                </a:solidFill>
              </a:rPr>
              <a:t>Rigour, respect and responsibility</a:t>
            </a:r>
          </a:p>
          <a:p>
            <a:pPr eaLnBrk="1" hangingPunct="1">
              <a:lnSpc>
                <a:spcPct val="90000"/>
              </a:lnSpc>
            </a:pPr>
            <a:r>
              <a:rPr lang="en-GB" sz="2100"/>
              <a:t>Handouts</a:t>
            </a:r>
          </a:p>
        </p:txBody>
      </p:sp>
      <p:sp>
        <p:nvSpPr>
          <p:cNvPr id="7" name="ClipArt Placeholder 6"/>
          <p:cNvSpPr>
            <a:spLocks noGrp="1"/>
          </p:cNvSpPr>
          <p:nvPr>
            <p:ph type="clipArt" sz="half" idx="2"/>
          </p:nvPr>
        </p:nvSpPr>
        <p:spPr/>
      </p:sp>
      <p:sp>
        <p:nvSpPr>
          <p:cNvPr id="28675" name="Footer Placeholder 5"/>
          <p:cNvSpPr>
            <a:spLocks noGrp="1"/>
          </p:cNvSpPr>
          <p:nvPr>
            <p:ph type="ftr" sz="quarter" idx="11"/>
          </p:nvPr>
        </p:nvSpPr>
        <p:spPr>
          <a:noFill/>
        </p:spPr>
        <p:txBody>
          <a:bodyPr/>
          <a:lstStyle/>
          <a:p>
            <a:r>
              <a:rPr lang="en-GB" smtClean="0"/>
              <a:t>CH2021 postgraduate</a:t>
            </a:r>
            <a:endParaRPr lang="en-GB"/>
          </a:p>
        </p:txBody>
      </p:sp>
      <p:sp>
        <p:nvSpPr>
          <p:cNvPr id="28676" name="Slide Number Placeholder 6"/>
          <p:cNvSpPr>
            <a:spLocks noGrp="1"/>
          </p:cNvSpPr>
          <p:nvPr>
            <p:ph type="sldNum" sz="quarter" idx="12"/>
          </p:nvPr>
        </p:nvSpPr>
        <p:spPr>
          <a:noFill/>
        </p:spPr>
        <p:txBody>
          <a:bodyPr/>
          <a:lstStyle/>
          <a:p>
            <a:fld id="{92872178-501A-4CAD-8618-2D06BCC991E4}" type="slidenum">
              <a:rPr lang="en-GB" smtClean="0"/>
              <a:pPr/>
              <a:t>177</a:t>
            </a:fld>
            <a:endParaRPr lang="en-GB"/>
          </a:p>
        </p:txBody>
      </p:sp>
      <p:pic>
        <p:nvPicPr>
          <p:cNvPr id="28678" name="Picture 6" descr="http://www.duke.edu/web/pps114/project/10/Stem_Cell_Cartoon.jpg"/>
          <p:cNvPicPr>
            <a:picLocks noChangeAspect="1" noChangeArrowheads="1"/>
          </p:cNvPicPr>
          <p:nvPr/>
        </p:nvPicPr>
        <p:blipFill>
          <a:blip r:embed="rId3" cstate="print"/>
          <a:srcRect/>
          <a:stretch>
            <a:fillRect/>
          </a:stretch>
        </p:blipFill>
        <p:spPr bwMode="auto">
          <a:xfrm>
            <a:off x="4714876" y="1500174"/>
            <a:ext cx="4238625" cy="30956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gtEl>
                                        <p:attrNameLst>
                                          <p:attrName>style.visibility</p:attrName>
                                        </p:attrNameLst>
                                      </p:cBhvr>
                                      <p:to>
                                        <p:strVal val="visible"/>
                                      </p:to>
                                    </p:set>
                                    <p:animEffect transition="in" filter="fade">
                                      <p:cBhvr>
                                        <p:cTn id="10" dur="20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p:bldLst>
  </p:timing>
</p:sld>
</file>

<file path=ppt/slides/slide1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lIns="90488" tIns="44450" rIns="90488" bIns="44450" anchor="ctr"/>
          <a:lstStyle/>
          <a:p>
            <a:pPr eaLnBrk="1" hangingPunct="1"/>
            <a:r>
              <a:rPr lang="en-GB" sz="2800" b="1"/>
              <a:t>Conclusion</a:t>
            </a:r>
          </a:p>
        </p:txBody>
      </p:sp>
      <p:sp>
        <p:nvSpPr>
          <p:cNvPr id="87043" name="Rectangle 3"/>
          <p:cNvSpPr>
            <a:spLocks noGrp="1" noChangeArrowheads="1"/>
          </p:cNvSpPr>
          <p:nvPr>
            <p:ph type="body" sz="half" idx="1"/>
          </p:nvPr>
        </p:nvSpPr>
        <p:spPr>
          <a:xfrm>
            <a:off x="251520" y="1844824"/>
            <a:ext cx="3586162" cy="4114800"/>
          </a:xfrm>
        </p:spPr>
        <p:txBody>
          <a:bodyPr lIns="90488" tIns="44450" rIns="90488" bIns="44450"/>
          <a:lstStyle/>
          <a:p>
            <a:pPr eaLnBrk="1" hangingPunct="1"/>
            <a:r>
              <a:rPr lang="en-GB" sz="2100">
                <a:solidFill>
                  <a:srgbClr val="FFFF00"/>
                </a:solidFill>
              </a:rPr>
              <a:t>Module Aim</a:t>
            </a:r>
          </a:p>
          <a:p>
            <a:pPr eaLnBrk="1" hangingPunct="1"/>
            <a:r>
              <a:rPr lang="en-GB" sz="2100"/>
              <a:t>Dissertation/thesis</a:t>
            </a:r>
          </a:p>
          <a:p>
            <a:pPr eaLnBrk="1" hangingPunct="1"/>
            <a:r>
              <a:rPr lang="en-GB" sz="2100">
                <a:solidFill>
                  <a:srgbClr val="FFFF00"/>
                </a:solidFill>
              </a:rPr>
              <a:t>What you have learnt</a:t>
            </a:r>
          </a:p>
          <a:p>
            <a:pPr eaLnBrk="1" hangingPunct="1"/>
            <a:r>
              <a:rPr lang="en-GB" sz="2100"/>
              <a:t>What you have understood</a:t>
            </a:r>
          </a:p>
          <a:p>
            <a:pPr eaLnBrk="1" hangingPunct="1"/>
            <a:r>
              <a:rPr lang="en-GB" sz="2100">
                <a:solidFill>
                  <a:srgbClr val="FFFF00"/>
                </a:solidFill>
              </a:rPr>
              <a:t>Reading for a research degree</a:t>
            </a:r>
          </a:p>
          <a:p>
            <a:pPr eaLnBrk="1" hangingPunct="1"/>
            <a:r>
              <a:rPr lang="en-GB" sz="2100"/>
              <a:t>GOOD LUCK!</a:t>
            </a:r>
          </a:p>
        </p:txBody>
      </p:sp>
      <p:sp>
        <p:nvSpPr>
          <p:cNvPr id="29699" name="Footer Placeholder 5"/>
          <p:cNvSpPr>
            <a:spLocks noGrp="1"/>
          </p:cNvSpPr>
          <p:nvPr>
            <p:ph type="ftr" sz="quarter" idx="11"/>
          </p:nvPr>
        </p:nvSpPr>
        <p:spPr>
          <a:noFill/>
        </p:spPr>
        <p:txBody>
          <a:bodyPr/>
          <a:lstStyle/>
          <a:p>
            <a:r>
              <a:rPr lang="en-GB" smtClean="0"/>
              <a:t>CH2021 postgraduate</a:t>
            </a:r>
            <a:endParaRPr lang="en-GB"/>
          </a:p>
        </p:txBody>
      </p:sp>
      <p:sp>
        <p:nvSpPr>
          <p:cNvPr id="29700" name="Slide Number Placeholder 6"/>
          <p:cNvSpPr>
            <a:spLocks noGrp="1"/>
          </p:cNvSpPr>
          <p:nvPr>
            <p:ph type="sldNum" sz="quarter" idx="12"/>
          </p:nvPr>
        </p:nvSpPr>
        <p:spPr>
          <a:noFill/>
        </p:spPr>
        <p:txBody>
          <a:bodyPr/>
          <a:lstStyle/>
          <a:p>
            <a:fld id="{3D9D712A-C6A1-4E29-BC73-1FAFCD752FAC}" type="slidenum">
              <a:rPr lang="en-GB" smtClean="0"/>
              <a:pPr/>
              <a:t>178</a:t>
            </a:fld>
            <a:endParaRPr lang="en-GB"/>
          </a:p>
        </p:txBody>
      </p:sp>
      <p:pic>
        <p:nvPicPr>
          <p:cNvPr id="3" name="Picture 2"/>
          <p:cNvPicPr>
            <a:picLocks noChangeAspect="1"/>
          </p:cNvPicPr>
          <p:nvPr/>
        </p:nvPicPr>
        <p:blipFill>
          <a:blip r:embed="rId3"/>
          <a:stretch>
            <a:fillRect/>
          </a:stretch>
        </p:blipFill>
        <p:spPr>
          <a:xfrm>
            <a:off x="4067944" y="1988840"/>
            <a:ext cx="4724387" cy="297636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gtEl>
                                        <p:attrNameLst>
                                          <p:attrName>style.visibility</p:attrName>
                                        </p:attrNameLst>
                                      </p:cBhvr>
                                      <p:to>
                                        <p:strVal val="visible"/>
                                      </p:to>
                                    </p:set>
                                    <p:animEffect transition="in" filter="fade">
                                      <p:cBhvr>
                                        <p:cTn id="1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p:bldLst>
  </p:timing>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8da03846b4b6cc73a141a2f0bcb9719e">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e3457b5988384150e63b99957350983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4FFDF48-FFF0-4311-A360-90A1DF1B23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D718B1-C21B-4B31-B6BE-37145D865E64}">
  <ds:schemaRefs>
    <ds:schemaRef ds:uri="http://schemas.microsoft.com/sharepoint/v3/contenttype/forms"/>
  </ds:schemaRefs>
</ds:datastoreItem>
</file>

<file path=customXml/itemProps3.xml><?xml version="1.0" encoding="utf-8"?>
<ds:datastoreItem xmlns:ds="http://schemas.openxmlformats.org/officeDocument/2006/customXml" ds:itemID="{C8D95314-CEAE-45C7-BA0B-A319A16EF7D5}">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778</TotalTime>
  <Words>9343</Words>
  <Application>Microsoft Office PowerPoint</Application>
  <PresentationFormat>Letter Paper (8.5x11 in)</PresentationFormat>
  <Paragraphs>1799</Paragraphs>
  <Slides>178</Slides>
  <Notes>110</Notes>
  <HiddenSlides>0</HiddenSlides>
  <MMClips>0</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1</vt:i4>
      </vt:variant>
      <vt:variant>
        <vt:lpstr>Slide Titles</vt:lpstr>
      </vt:variant>
      <vt:variant>
        <vt:i4>178</vt:i4>
      </vt:variant>
    </vt:vector>
  </HeadingPairs>
  <TitlesOfParts>
    <vt:vector size="192" baseType="lpstr">
      <vt:lpstr>Arial</vt:lpstr>
      <vt:lpstr>Arial Black</vt:lpstr>
      <vt:lpstr>Calibri</vt:lpstr>
      <vt:lpstr>Calibri Light</vt:lpstr>
      <vt:lpstr>Franklin Gothic Book</vt:lpstr>
      <vt:lpstr>Symbol</vt:lpstr>
      <vt:lpstr>Tahoma</vt:lpstr>
      <vt:lpstr>Times New Roman</vt:lpstr>
      <vt:lpstr>Verdana</vt:lpstr>
      <vt:lpstr>Wingdings</vt:lpstr>
      <vt:lpstr>Wingdings 2</vt:lpstr>
      <vt:lpstr>Technic</vt:lpstr>
      <vt:lpstr>Office Theme</vt:lpstr>
      <vt:lpstr>Slide</vt:lpstr>
      <vt:lpstr>Postgraduate Research Methods Module</vt:lpstr>
      <vt:lpstr>What is research?</vt:lpstr>
      <vt:lpstr>Good Research</vt:lpstr>
      <vt:lpstr>PowerPoint Presentation</vt:lpstr>
      <vt:lpstr>PowerPoint Presentation</vt:lpstr>
      <vt:lpstr>Skills and Aptitude</vt:lpstr>
      <vt:lpstr>Skills</vt:lpstr>
      <vt:lpstr>Some fundamentals</vt:lpstr>
      <vt:lpstr>Some explanations</vt:lpstr>
      <vt:lpstr>Questions</vt:lpstr>
      <vt:lpstr>Considerations in research design</vt:lpstr>
      <vt:lpstr>Paradigms</vt:lpstr>
      <vt:lpstr>Paradigms</vt:lpstr>
      <vt:lpstr>Ontology</vt:lpstr>
      <vt:lpstr>Epistemology</vt:lpstr>
      <vt:lpstr>Methodology</vt:lpstr>
      <vt:lpstr>Summary of some examples</vt:lpstr>
      <vt:lpstr>The investigative process</vt:lpstr>
      <vt:lpstr>Strategies and methodology</vt:lpstr>
      <vt:lpstr>Experimentation</vt:lpstr>
      <vt:lpstr>The Scientific method</vt:lpstr>
      <vt:lpstr>Hypothetical Deductivism </vt:lpstr>
      <vt:lpstr>No single Scientific Method</vt:lpstr>
      <vt:lpstr>Ethnographic research</vt:lpstr>
      <vt:lpstr>Case study</vt:lpstr>
      <vt:lpstr>Grounded theory</vt:lpstr>
      <vt:lpstr>Action research</vt:lpstr>
      <vt:lpstr>Action Research cont’d</vt:lpstr>
      <vt:lpstr>Action Research Spiral</vt:lpstr>
      <vt:lpstr>Survey</vt:lpstr>
      <vt:lpstr>Research strategies</vt:lpstr>
      <vt:lpstr>Is there a Dichotomy between Qualitative and Quantitative Research Techniques?</vt:lpstr>
      <vt:lpstr>What is Qualitative Research?</vt:lpstr>
      <vt:lpstr>What is quantitative research?</vt:lpstr>
      <vt:lpstr>A Comparison of Qualitative and Quantitative Research (Silverman, 2009: 2)</vt:lpstr>
      <vt:lpstr>Data collection</vt:lpstr>
      <vt:lpstr>Data collection and analysis</vt:lpstr>
      <vt:lpstr>What type of research method should we be using?</vt:lpstr>
      <vt:lpstr>Causal relationships</vt:lpstr>
      <vt:lpstr>Examples of correlations that are not causal relationships </vt:lpstr>
      <vt:lpstr>PowerPoint Presentation</vt:lpstr>
      <vt:lpstr>Some Other Points</vt:lpstr>
      <vt:lpstr>Some Fundamental Research Concepts</vt:lpstr>
      <vt:lpstr>Independent and dependent variables</vt:lpstr>
      <vt:lpstr>Examples</vt:lpstr>
      <vt:lpstr>Research Objectives</vt:lpstr>
      <vt:lpstr>Null hypothesis</vt:lpstr>
      <vt:lpstr>PowerPoint Presentation</vt:lpstr>
      <vt:lpstr>Nature of the Hypothesis</vt:lpstr>
      <vt:lpstr>One tailed/ two tailed hypotheses</vt:lpstr>
      <vt:lpstr>Simple Example</vt:lpstr>
      <vt:lpstr>Think about it…</vt:lpstr>
      <vt:lpstr>Answers</vt:lpstr>
      <vt:lpstr>Reliability</vt:lpstr>
      <vt:lpstr>Validity</vt:lpstr>
      <vt:lpstr>Comparison</vt:lpstr>
      <vt:lpstr>Don’t Reinvent the Wheel  The importance of topic choice in Postgraduate research projects</vt:lpstr>
      <vt:lpstr>A grasp of how research is done</vt:lpstr>
      <vt:lpstr>Other considerations</vt:lpstr>
      <vt:lpstr>Types of topic chosen</vt:lpstr>
      <vt:lpstr>Simple &amp; Great Research Idea</vt:lpstr>
      <vt:lpstr>Exercise</vt:lpstr>
      <vt:lpstr> Setting your work within an academic and vocational arena</vt:lpstr>
      <vt:lpstr>How do students research in the digital age? </vt:lpstr>
      <vt:lpstr>Source Educational Evaluation Rubric (SEER)</vt:lpstr>
      <vt:lpstr>The general aim and scope of literature review</vt:lpstr>
      <vt:lpstr>Be logical and systematic</vt:lpstr>
      <vt:lpstr>Finding the literature</vt:lpstr>
      <vt:lpstr>Assess your literature for CRAAP</vt:lpstr>
      <vt:lpstr>Writing up</vt:lpstr>
      <vt:lpstr>A good literature review should be characterised by: (Wood, 2014)</vt:lpstr>
      <vt:lpstr>Conclusion</vt:lpstr>
      <vt:lpstr>How to Choose a Suitable Methodology</vt:lpstr>
      <vt:lpstr>PowerPoint Presentation</vt:lpstr>
      <vt:lpstr>Methodology</vt:lpstr>
      <vt:lpstr>PowerPoint Presentation</vt:lpstr>
      <vt:lpstr>Wide variety of methods available.  How to decide? Blaxter et. al. (1997) </vt:lpstr>
      <vt:lpstr>Research Families</vt:lpstr>
      <vt:lpstr>Research Strategies</vt:lpstr>
      <vt:lpstr>Research Strategies and Techniques/methods</vt:lpstr>
      <vt:lpstr>e.g. Experiments</vt:lpstr>
      <vt:lpstr>Purposes of Research (Robson, 2005; Rees 2019)</vt:lpstr>
      <vt:lpstr>Purposes Continued</vt:lpstr>
      <vt:lpstr>Likely Types of Project</vt:lpstr>
      <vt:lpstr>Considerations</vt:lpstr>
      <vt:lpstr>Various techniques which depends on subject.  However attention to detail is vital</vt:lpstr>
      <vt:lpstr>Questionnaire Design:  Is there a need for careful consideration?</vt:lpstr>
      <vt:lpstr>Which to Choose?</vt:lpstr>
      <vt:lpstr>Which Type of Question?</vt:lpstr>
      <vt:lpstr>Self Completed</vt:lpstr>
      <vt:lpstr>Designing Self-completed</vt:lpstr>
      <vt:lpstr>Designing Self-completed Cont’d</vt:lpstr>
      <vt:lpstr>The Need for a Good Response</vt:lpstr>
      <vt:lpstr>The Importance of Organisation</vt:lpstr>
      <vt:lpstr>Coding and Analysis</vt:lpstr>
      <vt:lpstr>Interview Design </vt:lpstr>
      <vt:lpstr>Types of Interview</vt:lpstr>
      <vt:lpstr>Types cont’d</vt:lpstr>
      <vt:lpstr>Types cont’d</vt:lpstr>
      <vt:lpstr>Advantages &amp;  Disadvantages </vt:lpstr>
      <vt:lpstr>What is wrong with this?</vt:lpstr>
      <vt:lpstr>Some Considerations</vt:lpstr>
      <vt:lpstr>Analysis, Validity, Ethics</vt:lpstr>
      <vt:lpstr>Other Forms of Data ‘Is there method in the madness?’</vt:lpstr>
      <vt:lpstr>PowerPoint Presentation</vt:lpstr>
      <vt:lpstr>Official Statistics</vt:lpstr>
      <vt:lpstr>Some Official Stat. Considerations</vt:lpstr>
      <vt:lpstr>Documentary Evidence</vt:lpstr>
      <vt:lpstr>Documentary Cont’d</vt:lpstr>
      <vt:lpstr>Observation</vt:lpstr>
      <vt:lpstr>Some Practical Issues</vt:lpstr>
      <vt:lpstr>Research Analysis / Evaluation:  The tip of the iceberg</vt:lpstr>
      <vt:lpstr>How, where, when and type?</vt:lpstr>
      <vt:lpstr>Qualitative and Quantitative</vt:lpstr>
      <vt:lpstr>Data Management</vt:lpstr>
      <vt:lpstr>Analysing different forms of data</vt:lpstr>
      <vt:lpstr>Statistical Analysis</vt:lpstr>
      <vt:lpstr>Interpretation</vt:lpstr>
      <vt:lpstr>Fundamental tension</vt:lpstr>
      <vt:lpstr>Conclusion</vt:lpstr>
      <vt:lpstr> It’s More Than Just Reading A Book  Analysis Of Qualitative Data</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Common Difficulties/ Problems ...</vt:lpstr>
      <vt:lpstr>… And Some Solutions!!</vt:lpstr>
      <vt:lpstr>The difficulties and considerations of evaluating research data</vt:lpstr>
      <vt:lpstr>Challenger  Misinterpretation of data.  Even NASA. What do you think?</vt:lpstr>
      <vt:lpstr>It’s more than just counting  Analysis of Quantitative Data </vt:lpstr>
      <vt:lpstr>Coding</vt:lpstr>
      <vt:lpstr>Considerations in Choosing Statistical Analysis</vt:lpstr>
      <vt:lpstr>More Considerations</vt:lpstr>
      <vt:lpstr>PowerPoint Presentation</vt:lpstr>
      <vt:lpstr>Inferential Statistics</vt:lpstr>
      <vt:lpstr>PowerPoint Presentation</vt:lpstr>
      <vt:lpstr>Types of Statistical Tests: Brief e.g.s</vt:lpstr>
      <vt:lpstr>Types of Tests</vt:lpstr>
      <vt:lpstr>Chi Square</vt:lpstr>
      <vt:lpstr>  Types of Chi Square </vt:lpstr>
      <vt:lpstr>PowerPoint Presentation</vt:lpstr>
      <vt:lpstr>Types of Correlation Tests</vt:lpstr>
      <vt:lpstr>Statistical Significance</vt:lpstr>
      <vt:lpstr>p-value interpretation</vt:lpstr>
      <vt:lpstr>Models</vt:lpstr>
      <vt:lpstr>PowerPoint Presentation</vt:lpstr>
      <vt:lpstr>PowerPoint Presentation</vt:lpstr>
      <vt:lpstr>PowerPoint Presentation</vt:lpstr>
      <vt:lpstr>PowerPoint Presentation</vt:lpstr>
      <vt:lpstr>PowerPoint Presentation</vt:lpstr>
      <vt:lpstr>PowerPoint Presentation</vt:lpstr>
      <vt:lpstr>Regression.  Predictive model</vt:lpstr>
      <vt:lpstr>PowerPoint Presentation</vt:lpstr>
      <vt:lpstr>PowerPoint Presentation</vt:lpstr>
      <vt:lpstr>PowerPoint Presentation</vt:lpstr>
      <vt:lpstr>PowerPoint Presentation</vt:lpstr>
      <vt:lpstr>Exercise</vt:lpstr>
      <vt:lpstr>The Final Assault on the ‘Summit’ Writing  UP!</vt:lpstr>
      <vt:lpstr>The Opening Pages</vt:lpstr>
      <vt:lpstr>The Introduction</vt:lpstr>
      <vt:lpstr>The Literature Review</vt:lpstr>
      <vt:lpstr>There must be method in this madness</vt:lpstr>
      <vt:lpstr>Data analysis</vt:lpstr>
      <vt:lpstr>Conclusion</vt:lpstr>
      <vt:lpstr>Linking chapters</vt:lpstr>
      <vt:lpstr>Be SMART: Goal setting</vt:lpstr>
      <vt:lpstr>Exercise 1</vt:lpstr>
      <vt:lpstr>Viva voce</vt:lpstr>
      <vt:lpstr>Some Final Considerations: Writing Style</vt:lpstr>
      <vt:lpstr>Some Final Considerations: Presentation</vt:lpstr>
      <vt:lpstr>Exercise 2</vt:lpstr>
      <vt:lpstr>Yahoo I’ve Finished! Publication, Further Research and Ethics</vt:lpstr>
      <vt:lpstr>‘Publish or Perish’</vt:lpstr>
      <vt:lpstr>Audience expectations  (Silverman, 2018, p. 272-277)</vt:lpstr>
      <vt:lpstr> Future Research Proposals  (Robson, 2018) </vt:lpstr>
      <vt:lpstr>Ethics:  An increasingly important consideration (Robson, 2014)</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cp:lastModifiedBy>Chris House</cp:lastModifiedBy>
  <cp:revision>62</cp:revision>
  <cp:lastPrinted>2000-02-15T12:58:26Z</cp:lastPrinted>
  <dcterms:created xsi:type="dcterms:W3CDTF">2000-02-15T18:00:52Z</dcterms:created>
  <dcterms:modified xsi:type="dcterms:W3CDTF">2020-10-27T14:50:28Z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