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 id="280" r:id="rId6"/>
    <p:sldId id="294" r:id="rId7"/>
    <p:sldId id="295" r:id="rId8"/>
    <p:sldId id="297" r:id="rId9"/>
    <p:sldId id="300" r:id="rId10"/>
    <p:sldId id="299" r:id="rId11"/>
    <p:sldId id="311" r:id="rId12"/>
    <p:sldId id="312" r:id="rId13"/>
    <p:sldId id="301" r:id="rId14"/>
    <p:sldId id="296" r:id="rId15"/>
    <p:sldId id="290" r:id="rId16"/>
    <p:sldId id="269" r:id="rId17"/>
    <p:sldId id="271" r:id="rId18"/>
    <p:sldId id="270" r:id="rId19"/>
    <p:sldId id="277" r:id="rId20"/>
    <p:sldId id="261" r:id="rId21"/>
    <p:sldId id="278" r:id="rId22"/>
    <p:sldId id="283" r:id="rId23"/>
    <p:sldId id="262" r:id="rId24"/>
    <p:sldId id="258" r:id="rId25"/>
    <p:sldId id="260" r:id="rId26"/>
    <p:sldId id="303" r:id="rId27"/>
    <p:sldId id="276" r:id="rId28"/>
    <p:sldId id="284" r:id="rId29"/>
    <p:sldId id="287" r:id="rId30"/>
    <p:sldId id="272" r:id="rId31"/>
    <p:sldId id="264" r:id="rId32"/>
    <p:sldId id="282"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9831" autoAdjust="0"/>
  </p:normalViewPr>
  <p:slideViewPr>
    <p:cSldViewPr snapToGrid="0" snapToObjects="1">
      <p:cViewPr varScale="1">
        <p:scale>
          <a:sx n="88" d="100"/>
          <a:sy n="88" d="100"/>
        </p:scale>
        <p:origin x="1308" y="4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510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p:txBody>
          <a:bodyPr/>
          <a:lstStyle/>
          <a:p>
            <a:fld id="{254F5E24-8E83-804C-BE07-76311EABA17E}" type="datetimeFigureOut">
              <a:rPr lang="en-US"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530008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254F5E24-8E83-804C-BE07-76311EABA17E}" type="datetimeFigureOut">
              <a:rPr lang="en-US"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54807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54F5E24-8E83-804C-BE07-76311EABA17E}" type="datetimeFigureOut">
              <a:rPr lang="en-US"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909545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254F5E24-8E83-804C-BE07-76311EABA17E}" type="datetimeFigureOut">
              <a:rPr lang="en-US"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171303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254F5E24-8E83-804C-BE07-76311EABA17E}" type="datetimeFigureOut">
              <a:rPr lang="en-US" smtClean="0"/>
              <a:t>10/10/2019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3901272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254F5E24-8E83-804C-BE07-76311EABA17E}" type="datetimeFigureOut">
              <a:rPr lang="en-US" smtClean="0"/>
              <a:t>10/10/2019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3383287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4F5E24-8E83-804C-BE07-76311EABA17E}" type="datetimeFigureOut">
              <a:rPr lang="en-US" smtClean="0"/>
              <a:t>10/10/2019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938154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743367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54F5E24-8E83-804C-BE07-76311EABA17E}" type="datetimeFigureOut">
              <a:rPr lang="en-US" smtClean="0"/>
              <a:t>10/10/2019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2617110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254F5E24-8E83-804C-BE07-76311EABA17E}" type="datetimeFigureOut">
              <a:rPr lang="en-US"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207504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254F5E24-8E83-804C-BE07-76311EABA17E}" type="datetimeFigureOut">
              <a:rPr lang="en-US" smtClean="0"/>
              <a:t>10/10/2019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193424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4F5E24-8E83-804C-BE07-76311EABA17E}" type="datetimeFigureOut">
              <a:rPr lang="en-US" smtClean="0"/>
              <a:t>10/10/2019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DA5EB-CB77-0648-A994-E17F1B1A940F}" type="slidenum">
              <a:rPr lang="en-GB" smtClean="0"/>
              <a:t>‹#›</a:t>
            </a:fld>
            <a:endParaRPr lang="en-GB"/>
          </a:p>
        </p:txBody>
      </p:sp>
    </p:spTree>
    <p:extLst>
      <p:ext uri="{BB962C8B-B14F-4D97-AF65-F5344CB8AC3E}">
        <p14:creationId xmlns:p14="http://schemas.microsoft.com/office/powerpoint/2010/main" val="29024659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5rSgtBhzxls"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rFeOYlxJbmw"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thenexusnetwork.org/wp-content/uploads/2015/09/CUSP-Nexus-conference-Nov-2015_TimJackson.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thewaleswewant.co.uk/about/well-being-future-generations-wales-act-201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997" y="3328431"/>
            <a:ext cx="2681968" cy="3454050"/>
          </a:xfrm>
          <a:prstGeom prst="rect">
            <a:avLst/>
          </a:prstGeom>
        </p:spPr>
      </p:pic>
      <p:sp>
        <p:nvSpPr>
          <p:cNvPr id="3" name="Subtitle 2"/>
          <p:cNvSpPr>
            <a:spLocks noGrp="1"/>
          </p:cNvSpPr>
          <p:nvPr>
            <p:ph type="subTitle" idx="1"/>
          </p:nvPr>
        </p:nvSpPr>
        <p:spPr>
          <a:xfrm>
            <a:off x="393700" y="1308100"/>
            <a:ext cx="8511264" cy="4199703"/>
          </a:xfrm>
        </p:spPr>
        <p:txBody>
          <a:bodyPr>
            <a:normAutofit/>
          </a:bodyPr>
          <a:lstStyle/>
          <a:p>
            <a:r>
              <a:rPr lang="en-GB" sz="4800" dirty="0" smtClean="0">
                <a:solidFill>
                  <a:srgbClr val="4F6228"/>
                </a:solidFill>
              </a:rPr>
              <a:t>“We </a:t>
            </a:r>
            <a:r>
              <a:rPr lang="en-GB" sz="4800" dirty="0">
                <a:solidFill>
                  <a:srgbClr val="4F6228"/>
                </a:solidFill>
              </a:rPr>
              <a:t>can't go on as we are': </a:t>
            </a:r>
            <a:r>
              <a:rPr lang="en-GB" sz="4800" dirty="0" smtClean="0">
                <a:solidFill>
                  <a:srgbClr val="4F6228"/>
                </a:solidFill>
              </a:rPr>
              <a:t>… </a:t>
            </a:r>
            <a:r>
              <a:rPr lang="en-GB" sz="4800" dirty="0">
                <a:solidFill>
                  <a:srgbClr val="4F6228"/>
                </a:solidFill>
              </a:rPr>
              <a:t>sustainability is the big issue of our </a:t>
            </a:r>
            <a:r>
              <a:rPr lang="en-GB" sz="4800" dirty="0" smtClean="0">
                <a:solidFill>
                  <a:srgbClr val="4F6228"/>
                </a:solidFill>
              </a:rPr>
              <a:t>time”</a:t>
            </a:r>
          </a:p>
          <a:p>
            <a:endParaRPr lang="en-GB" sz="4800" dirty="0" smtClean="0"/>
          </a:p>
          <a:p>
            <a:pPr algn="r"/>
            <a:r>
              <a:rPr lang="en-GB" sz="2800" dirty="0" smtClean="0"/>
              <a:t>The Guardian 1</a:t>
            </a:r>
            <a:r>
              <a:rPr lang="en-GB" sz="2800" baseline="30000" dirty="0" smtClean="0"/>
              <a:t>st</a:t>
            </a:r>
            <a:r>
              <a:rPr lang="en-GB" sz="2800" dirty="0" smtClean="0"/>
              <a:t> December 2015</a:t>
            </a:r>
            <a:endParaRPr lang="en-GB" sz="2800" dirty="0"/>
          </a:p>
        </p:txBody>
      </p:sp>
    </p:spTree>
    <p:extLst>
      <p:ext uri="{BB962C8B-B14F-4D97-AF65-F5344CB8AC3E}">
        <p14:creationId xmlns:p14="http://schemas.microsoft.com/office/powerpoint/2010/main" val="40235816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Sustainability…</a:t>
            </a:r>
            <a:br>
              <a:rPr lang="en-GB" dirty="0" smtClean="0"/>
            </a:br>
            <a:endParaRPr lang="en-GB" dirty="0"/>
          </a:p>
        </p:txBody>
      </p:sp>
      <p:sp>
        <p:nvSpPr>
          <p:cNvPr id="3" name="Content Placeholder 2"/>
          <p:cNvSpPr>
            <a:spLocks noGrp="1"/>
          </p:cNvSpPr>
          <p:nvPr>
            <p:ph idx="1"/>
          </p:nvPr>
        </p:nvSpPr>
        <p:spPr>
          <a:xfrm>
            <a:off x="457200" y="1015174"/>
            <a:ext cx="8229600" cy="5144326"/>
          </a:xfrm>
        </p:spPr>
        <p:txBody>
          <a:bodyPr>
            <a:normAutofit fontScale="92500" lnSpcReduction="20000"/>
          </a:bodyPr>
          <a:lstStyle/>
          <a:p>
            <a:pPr marL="0" indent="0">
              <a:buNone/>
            </a:pPr>
            <a:r>
              <a:rPr lang="en-GB" i="1" dirty="0"/>
              <a:t>Our Common Future</a:t>
            </a:r>
            <a:r>
              <a:rPr lang="en-GB" dirty="0"/>
              <a:t>, </a:t>
            </a:r>
            <a:r>
              <a:rPr lang="en-GB" dirty="0" smtClean="0"/>
              <a:t>(aka the </a:t>
            </a:r>
            <a:r>
              <a:rPr lang="en-GB" dirty="0" err="1"/>
              <a:t>Brundtland</a:t>
            </a:r>
            <a:r>
              <a:rPr lang="en-GB" dirty="0"/>
              <a:t> </a:t>
            </a:r>
            <a:r>
              <a:rPr lang="en-GB" dirty="0" smtClean="0"/>
              <a:t>Report)</a:t>
            </a:r>
            <a:endParaRPr lang="en-GB" dirty="0"/>
          </a:p>
          <a:p>
            <a:pPr marL="0" indent="0">
              <a:buNone/>
            </a:pPr>
            <a:r>
              <a:rPr lang="en-GB" i="1" dirty="0"/>
              <a:t>"Sustainable development is </a:t>
            </a:r>
            <a:r>
              <a:rPr lang="en-GB" b="1" i="1" dirty="0"/>
              <a:t>development</a:t>
            </a:r>
            <a:r>
              <a:rPr lang="en-GB" i="1" dirty="0"/>
              <a:t> that meets the </a:t>
            </a:r>
            <a:r>
              <a:rPr lang="en-GB" b="1" i="1" dirty="0"/>
              <a:t>needs </a:t>
            </a:r>
            <a:r>
              <a:rPr lang="en-GB" i="1" dirty="0"/>
              <a:t>of the present without compromising the ability of </a:t>
            </a:r>
            <a:r>
              <a:rPr lang="en-GB" b="1" i="1" dirty="0"/>
              <a:t>future generations </a:t>
            </a:r>
            <a:r>
              <a:rPr lang="en-GB" i="1" dirty="0"/>
              <a:t>to meet their own </a:t>
            </a:r>
            <a:r>
              <a:rPr lang="en-GB" b="1" i="1" dirty="0" smtClean="0"/>
              <a:t>needs</a:t>
            </a:r>
            <a:r>
              <a:rPr lang="en-GB" i="1" dirty="0" smtClean="0"/>
              <a:t>”</a:t>
            </a:r>
            <a:r>
              <a:rPr lang="en-GB" dirty="0"/>
              <a:t> </a:t>
            </a:r>
            <a:r>
              <a:rPr lang="en-GB" dirty="0" smtClean="0"/>
              <a:t>(WCED, 1987, p43)</a:t>
            </a:r>
            <a:r>
              <a:rPr lang="en-GB" dirty="0"/>
              <a:t>. </a:t>
            </a:r>
            <a:endParaRPr lang="en-GB" dirty="0" smtClean="0"/>
          </a:p>
          <a:p>
            <a:pPr marL="0" indent="0">
              <a:buNone/>
            </a:pPr>
            <a:r>
              <a:rPr lang="en-GB" b="1" i="1" dirty="0" smtClean="0">
                <a:solidFill>
                  <a:schemeClr val="accent3">
                    <a:lumMod val="50000"/>
                  </a:schemeClr>
                </a:solidFill>
              </a:rPr>
              <a:t>Defining </a:t>
            </a:r>
            <a:r>
              <a:rPr lang="en-GB" b="1" i="1" dirty="0">
                <a:solidFill>
                  <a:schemeClr val="accent3">
                    <a:lumMod val="50000"/>
                  </a:schemeClr>
                </a:solidFill>
              </a:rPr>
              <a:t>needs, sustained and development? </a:t>
            </a:r>
          </a:p>
          <a:p>
            <a:pPr marL="0" indent="0">
              <a:buNone/>
            </a:pPr>
            <a:endParaRPr lang="en-GB" i="1" dirty="0" smtClean="0"/>
          </a:p>
          <a:p>
            <a:pPr marL="0" indent="0">
              <a:buNone/>
            </a:pPr>
            <a:r>
              <a:rPr lang="en-GB" dirty="0" smtClean="0"/>
              <a:t>Central to sustainable </a:t>
            </a:r>
            <a:r>
              <a:rPr lang="en-GB" dirty="0"/>
              <a:t>development </a:t>
            </a:r>
            <a:r>
              <a:rPr lang="en-GB" dirty="0" smtClean="0"/>
              <a:t>is idea of </a:t>
            </a:r>
            <a:r>
              <a:rPr lang="en-GB" b="1" dirty="0" smtClean="0"/>
              <a:t>the </a:t>
            </a:r>
            <a:r>
              <a:rPr lang="en-GB" b="1" dirty="0"/>
              <a:t>world as a system</a:t>
            </a:r>
            <a:r>
              <a:rPr lang="en-GB" dirty="0"/>
              <a:t>—a system that connects space; and a system that connects time</a:t>
            </a:r>
            <a:r>
              <a:rPr lang="en-GB" dirty="0" smtClean="0"/>
              <a:t>.</a:t>
            </a:r>
          </a:p>
          <a:p>
            <a:pPr marL="0" indent="0">
              <a:buNone/>
            </a:pPr>
            <a:r>
              <a:rPr lang="en-GB" i="1" dirty="0" smtClean="0"/>
              <a:t>Conservation Ethic </a:t>
            </a:r>
            <a:r>
              <a:rPr lang="en-GB" dirty="0" smtClean="0"/>
              <a:t>Gifford </a:t>
            </a:r>
            <a:r>
              <a:rPr lang="en-GB" dirty="0"/>
              <a:t>Pinchot (1865 – 1946)</a:t>
            </a:r>
            <a:br>
              <a:rPr lang="en-GB" dirty="0"/>
            </a:br>
            <a:r>
              <a:rPr lang="en-GB" i="1" dirty="0"/>
              <a:t>Silent Spring </a:t>
            </a:r>
            <a:r>
              <a:rPr lang="en-GB" dirty="0"/>
              <a:t>Rachel Carson </a:t>
            </a:r>
            <a:r>
              <a:rPr lang="en-GB" dirty="0" smtClean="0"/>
              <a:t>(1907-1964)</a:t>
            </a:r>
            <a:endParaRPr lang="en-GB" dirty="0"/>
          </a:p>
          <a:p>
            <a:pPr marL="0" indent="0">
              <a:buNone/>
            </a:pPr>
            <a:endParaRPr lang="en-GB" dirty="0"/>
          </a:p>
        </p:txBody>
      </p:sp>
    </p:spTree>
    <p:extLst>
      <p:ext uri="{BB962C8B-B14F-4D97-AF65-F5344CB8AC3E}">
        <p14:creationId xmlns:p14="http://schemas.microsoft.com/office/powerpoint/2010/main" val="22594800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200" y="274638"/>
            <a:ext cx="8283600" cy="1143000"/>
          </a:xfrm>
        </p:spPr>
        <p:txBody>
          <a:bodyPr>
            <a:normAutofit/>
          </a:bodyPr>
          <a:lstStyle/>
          <a:p>
            <a:r>
              <a:rPr lang="en-GB" sz="3600" b="1" dirty="0" smtClean="0">
                <a:solidFill>
                  <a:srgbClr val="00B050"/>
                </a:solidFill>
              </a:rPr>
              <a:t>Education for Sustainable Development</a:t>
            </a:r>
            <a:endParaRPr lang="en-GB" sz="3600" b="1" dirty="0">
              <a:solidFill>
                <a:srgbClr val="00B050"/>
              </a:solidFill>
            </a:endParaRPr>
          </a:p>
        </p:txBody>
      </p:sp>
      <p:sp>
        <p:nvSpPr>
          <p:cNvPr id="3" name="Content Placeholder 2"/>
          <p:cNvSpPr>
            <a:spLocks noGrp="1"/>
          </p:cNvSpPr>
          <p:nvPr>
            <p:ph idx="1"/>
          </p:nvPr>
        </p:nvSpPr>
        <p:spPr/>
        <p:txBody>
          <a:bodyPr>
            <a:normAutofit lnSpcReduction="10000"/>
          </a:bodyPr>
          <a:lstStyle/>
          <a:p>
            <a:pPr marL="0" indent="0">
              <a:buNone/>
            </a:pPr>
            <a:r>
              <a:rPr lang="en-GB" dirty="0"/>
              <a:t>There can be few more pressing and critical goals for the future of humankind than to ensure steady </a:t>
            </a:r>
            <a:r>
              <a:rPr lang="en-GB" i="1" dirty="0"/>
              <a:t>improvement in the quality of life for this and future generations</a:t>
            </a:r>
            <a:r>
              <a:rPr lang="en-GB" dirty="0"/>
              <a:t>, in a way that respects our common heritage – the planet we live on. Education for sustainable development challenges individuals, institutions and societies to view tomorrow as a day that belongs to all of us, or it will not belong to anyone (UNESCO Education </a:t>
            </a:r>
            <a:r>
              <a:rPr lang="en-GB" dirty="0" smtClean="0"/>
              <a:t>2010)</a:t>
            </a:r>
            <a:endParaRPr lang="en-GB" dirty="0"/>
          </a:p>
        </p:txBody>
      </p:sp>
    </p:spTree>
    <p:extLst>
      <p:ext uri="{BB962C8B-B14F-4D97-AF65-F5344CB8AC3E}">
        <p14:creationId xmlns:p14="http://schemas.microsoft.com/office/powerpoint/2010/main" val="29882584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3000" r="-5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100560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6285"/>
            <a:ext cx="8229600" cy="1444435"/>
          </a:xfrm>
        </p:spPr>
        <p:txBody>
          <a:bodyPr>
            <a:noAutofit/>
          </a:bodyPr>
          <a:lstStyle/>
          <a:p>
            <a:r>
              <a:rPr lang="en-GB" sz="3600" b="1" dirty="0" smtClean="0"/>
              <a:t>Sustainability is a “fluid concept” with 3 central principles</a:t>
            </a:r>
            <a:r>
              <a:rPr lang="en-GB" sz="3600" dirty="0" smtClean="0"/>
              <a:t>:</a:t>
            </a:r>
            <a:br>
              <a:rPr lang="en-GB" sz="3600" dirty="0" smtClean="0"/>
            </a:br>
            <a:endParaRPr lang="en-GB" sz="3600" dirty="0"/>
          </a:p>
        </p:txBody>
      </p:sp>
      <p:sp>
        <p:nvSpPr>
          <p:cNvPr id="3" name="Rectangle 2"/>
          <p:cNvSpPr/>
          <p:nvPr/>
        </p:nvSpPr>
        <p:spPr>
          <a:xfrm>
            <a:off x="457200" y="1950720"/>
            <a:ext cx="8377200" cy="3816429"/>
          </a:xfrm>
          <a:prstGeom prst="rect">
            <a:avLst/>
          </a:prstGeom>
        </p:spPr>
        <p:txBody>
          <a:bodyPr wrap="square">
            <a:spAutoFit/>
          </a:bodyPr>
          <a:lstStyle/>
          <a:p>
            <a:pPr marL="742950" indent="-742950">
              <a:buFont typeface="+mj-lt"/>
              <a:buAutoNum type="arabicPeriod"/>
            </a:pPr>
            <a:r>
              <a:rPr lang="en-GB" sz="3200" dirty="0"/>
              <a:t>equity &amp; fairness- internationally and </a:t>
            </a:r>
            <a:r>
              <a:rPr lang="en-GB" sz="3200" dirty="0" err="1"/>
              <a:t>intergenerationally</a:t>
            </a:r>
            <a:r>
              <a:rPr lang="en-GB" sz="3200" dirty="0"/>
              <a:t/>
            </a:r>
            <a:br>
              <a:rPr lang="en-GB" sz="3200" dirty="0"/>
            </a:br>
            <a:endParaRPr lang="en-GB" sz="3200" dirty="0" smtClean="0"/>
          </a:p>
          <a:p>
            <a:pPr marL="742950" indent="-742950">
              <a:buFont typeface="+mj-lt"/>
              <a:buAutoNum type="arabicPeriod"/>
            </a:pPr>
            <a:r>
              <a:rPr lang="en-GB" sz="3200" dirty="0" smtClean="0"/>
              <a:t>Precautionary- act quickly</a:t>
            </a:r>
            <a:r>
              <a:rPr lang="en-GB" sz="3200" dirty="0"/>
              <a:t/>
            </a:r>
            <a:br>
              <a:rPr lang="en-GB" sz="3200" dirty="0"/>
            </a:br>
            <a:endParaRPr lang="en-GB" sz="3200" dirty="0" smtClean="0"/>
          </a:p>
          <a:p>
            <a:pPr marL="742950" indent="-742950">
              <a:buFont typeface="+mj-lt"/>
              <a:buAutoNum type="arabicPeriod"/>
            </a:pPr>
            <a:r>
              <a:rPr lang="en-GB" sz="3200" dirty="0" smtClean="0"/>
              <a:t>complex </a:t>
            </a:r>
            <a:r>
              <a:rPr lang="en-GB" sz="3200" dirty="0"/>
              <a:t>interconnectedness </a:t>
            </a:r>
            <a:endParaRPr lang="en-GB" sz="3200" dirty="0" smtClean="0"/>
          </a:p>
          <a:p>
            <a:pPr marL="742950" indent="-742950">
              <a:buFont typeface="+mj-lt"/>
              <a:buAutoNum type="arabicPeriod"/>
            </a:pPr>
            <a:endParaRPr lang="en-GB" sz="3200" dirty="0"/>
          </a:p>
          <a:p>
            <a:r>
              <a:rPr lang="en-GB" dirty="0" err="1" smtClean="0"/>
              <a:t>Drexhage</a:t>
            </a:r>
            <a:r>
              <a:rPr lang="en-GB" dirty="0" smtClean="0"/>
              <a:t> </a:t>
            </a:r>
            <a:r>
              <a:rPr lang="en-GB" dirty="0"/>
              <a:t>and Murphy (</a:t>
            </a:r>
            <a:r>
              <a:rPr lang="en-GB" dirty="0" smtClean="0"/>
              <a:t>2010)</a:t>
            </a:r>
            <a:endParaRPr lang="en-GB" sz="2400" dirty="0"/>
          </a:p>
        </p:txBody>
      </p:sp>
    </p:spTree>
    <p:extLst>
      <p:ext uri="{BB962C8B-B14F-4D97-AF65-F5344CB8AC3E}">
        <p14:creationId xmlns:p14="http://schemas.microsoft.com/office/powerpoint/2010/main" val="24000413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
            </a:r>
            <a:br>
              <a:rPr lang="en-GB" b="1" i="1" dirty="0" smtClean="0"/>
            </a:br>
            <a:r>
              <a:rPr lang="en-GB" b="1" i="1" dirty="0"/>
              <a:t/>
            </a:r>
            <a:br>
              <a:rPr lang="en-GB" b="1" i="1" dirty="0"/>
            </a:br>
            <a:r>
              <a:rPr lang="en-GB" b="1" i="1" dirty="0" smtClean="0"/>
              <a:t/>
            </a:r>
            <a:br>
              <a:rPr lang="en-GB" b="1" i="1" dirty="0" smtClean="0"/>
            </a:br>
            <a:r>
              <a:rPr lang="en-GB" b="1" i="1" dirty="0" smtClean="0"/>
              <a:t>The </a:t>
            </a:r>
            <a:r>
              <a:rPr lang="en-GB" b="1" i="1" dirty="0"/>
              <a:t>Triple Bottom </a:t>
            </a:r>
            <a:r>
              <a:rPr lang="en-GB" b="1" i="1" dirty="0" smtClean="0"/>
              <a:t>Line</a:t>
            </a:r>
            <a:br>
              <a:rPr lang="en-GB" b="1" i="1" dirty="0" smtClean="0"/>
            </a:br>
            <a:r>
              <a:rPr lang="en-GB" sz="2200" i="1" dirty="0" smtClean="0"/>
              <a:t>(</a:t>
            </a:r>
            <a:r>
              <a:rPr lang="en-GB" sz="2200" i="1" dirty="0" err="1" smtClean="0"/>
              <a:t>Elkington</a:t>
            </a:r>
            <a:r>
              <a:rPr lang="en-GB" sz="2200" i="1" dirty="0" smtClean="0"/>
              <a:t>, 1994)</a:t>
            </a:r>
            <a:br>
              <a:rPr lang="en-GB" sz="2200" i="1" dirty="0" smtClean="0"/>
            </a:br>
            <a:r>
              <a:rPr lang="en-GB" b="1" i="1" dirty="0"/>
              <a:t/>
            </a:r>
            <a:br>
              <a:rPr lang="en-GB" b="1" i="1" dirty="0"/>
            </a:b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smtClean="0"/>
              <a:t>An accounting framework- seeks to look at the true costs of production or development…</a:t>
            </a:r>
          </a:p>
          <a:p>
            <a:pPr marL="0" indent="0">
              <a:buNone/>
            </a:pPr>
            <a:endParaRPr lang="en-GB" dirty="0"/>
          </a:p>
        </p:txBody>
      </p:sp>
    </p:spTree>
    <p:extLst>
      <p:ext uri="{BB962C8B-B14F-4D97-AF65-F5344CB8AC3E}">
        <p14:creationId xmlns:p14="http://schemas.microsoft.com/office/powerpoint/2010/main" val="27174186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fico Sostenibilità.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7739" r="-17739"/>
          <a:stretch/>
        </p:blipFill>
        <p:spPr>
          <a:xfrm>
            <a:off x="327660" y="480060"/>
            <a:ext cx="8420100" cy="6469062"/>
          </a:xfrm>
          <a:prstGeom prst="rect">
            <a:avLst/>
          </a:prstGeom>
        </p:spPr>
      </p:pic>
    </p:spTree>
    <p:extLst>
      <p:ext uri="{BB962C8B-B14F-4D97-AF65-F5344CB8AC3E}">
        <p14:creationId xmlns:p14="http://schemas.microsoft.com/office/powerpoint/2010/main" val="41204523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the potential costs for a new waterproof jacket? </a:t>
            </a:r>
            <a:endParaRPr lang="en-GB" dirty="0"/>
          </a:p>
        </p:txBody>
      </p:sp>
      <p:sp>
        <p:nvSpPr>
          <p:cNvPr id="3" name="Content Placeholder 2"/>
          <p:cNvSpPr>
            <a:spLocks noGrp="1"/>
          </p:cNvSpPr>
          <p:nvPr>
            <p:ph idx="1"/>
          </p:nvPr>
        </p:nvSpPr>
        <p:spPr/>
        <p:txBody>
          <a:bodyPr>
            <a:normAutofit/>
          </a:bodyPr>
          <a:lstStyle/>
          <a:p>
            <a:r>
              <a:rPr lang="en-GB" sz="4400" dirty="0" smtClean="0">
                <a:solidFill>
                  <a:schemeClr val="tx2">
                    <a:lumMod val="40000"/>
                    <a:lumOff val="60000"/>
                  </a:schemeClr>
                </a:solidFill>
              </a:rPr>
              <a:t>Society</a:t>
            </a:r>
          </a:p>
          <a:p>
            <a:r>
              <a:rPr lang="en-GB" sz="4400" dirty="0" smtClean="0">
                <a:solidFill>
                  <a:schemeClr val="accent2">
                    <a:lumMod val="60000"/>
                    <a:lumOff val="40000"/>
                  </a:schemeClr>
                </a:solidFill>
              </a:rPr>
              <a:t>Economy</a:t>
            </a:r>
          </a:p>
          <a:p>
            <a:r>
              <a:rPr lang="en-GB" sz="4400" dirty="0" smtClean="0">
                <a:solidFill>
                  <a:schemeClr val="accent3">
                    <a:lumMod val="75000"/>
                  </a:schemeClr>
                </a:solidFill>
              </a:rPr>
              <a:t>Environmental </a:t>
            </a:r>
            <a:endParaRPr lang="en-GB" sz="4400" dirty="0">
              <a:solidFill>
                <a:schemeClr val="accent3">
                  <a:lumMod val="75000"/>
                </a:schemeClr>
              </a:solidFill>
            </a:endParaRPr>
          </a:p>
        </p:txBody>
      </p:sp>
    </p:spTree>
    <p:extLst>
      <p:ext uri="{BB962C8B-B14F-4D97-AF65-F5344CB8AC3E}">
        <p14:creationId xmlns:p14="http://schemas.microsoft.com/office/powerpoint/2010/main" val="30764902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057" y="5407820"/>
            <a:ext cx="8229600" cy="4525963"/>
          </a:xfrm>
        </p:spPr>
        <p:txBody>
          <a:bodyPr/>
          <a:lstStyle/>
          <a:p>
            <a:endParaRPr lang="en-GB" dirty="0"/>
          </a:p>
          <a:p>
            <a:pPr marL="0" indent="0" algn="ctr">
              <a:buNone/>
            </a:pPr>
            <a:r>
              <a:rPr lang="en-GB" sz="2400" dirty="0">
                <a:hlinkClick r:id="rId2"/>
              </a:rPr>
              <a:t>https://www.youtube.com/watch?v=5rSgtBhzxls</a:t>
            </a:r>
            <a:endParaRPr lang="en-GB" sz="2400"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1357" y="560048"/>
            <a:ext cx="4191000" cy="9144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941170"/>
            <a:ext cx="8933643" cy="3857287"/>
          </a:xfrm>
          <a:prstGeom prst="rect">
            <a:avLst/>
          </a:prstGeom>
        </p:spPr>
      </p:pic>
    </p:spTree>
    <p:extLst>
      <p:ext uri="{BB962C8B-B14F-4D97-AF65-F5344CB8AC3E}">
        <p14:creationId xmlns:p14="http://schemas.microsoft.com/office/powerpoint/2010/main" val="580616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Social Ecology Model of Sustainability</a:t>
            </a:r>
            <a:br>
              <a:rPr lang="en-GB" dirty="0" smtClean="0"/>
            </a:br>
            <a:r>
              <a:rPr lang="en-GB" sz="2700" dirty="0" smtClean="0"/>
              <a:t>Mulligan 2018 </a:t>
            </a:r>
            <a:endParaRPr lang="en-GB" dirty="0"/>
          </a:p>
        </p:txBody>
      </p:sp>
      <p:sp>
        <p:nvSpPr>
          <p:cNvPr id="3" name="Content Placeholder 2"/>
          <p:cNvSpPr>
            <a:spLocks noGrp="1"/>
          </p:cNvSpPr>
          <p:nvPr>
            <p:ph idx="1"/>
          </p:nvPr>
        </p:nvSpPr>
        <p:spPr/>
        <p:txBody>
          <a:bodyPr/>
          <a:lstStyle/>
          <a:p>
            <a:r>
              <a:rPr lang="en-GB" dirty="0" smtClean="0"/>
              <a:t>Effectively locates economy as an aspect of society</a:t>
            </a:r>
          </a:p>
          <a:p>
            <a:r>
              <a:rPr lang="en-GB" dirty="0" smtClean="0"/>
              <a:t>Introduces a </a:t>
            </a:r>
            <a:r>
              <a:rPr lang="en-GB" i="1" dirty="0" smtClean="0"/>
              <a:t>personal</a:t>
            </a:r>
            <a:r>
              <a:rPr lang="en-GB" dirty="0" smtClean="0"/>
              <a:t> dimension</a:t>
            </a:r>
          </a:p>
          <a:p>
            <a:r>
              <a:rPr lang="en-GB" dirty="0" smtClean="0"/>
              <a:t>Has strong pedagogic merit</a:t>
            </a:r>
          </a:p>
          <a:p>
            <a:r>
              <a:rPr lang="en-GB" dirty="0" smtClean="0"/>
              <a:t>Sustainability as both professional </a:t>
            </a:r>
            <a:r>
              <a:rPr lang="en-GB" i="1" dirty="0" smtClean="0"/>
              <a:t>and</a:t>
            </a:r>
            <a:r>
              <a:rPr lang="en-GB" dirty="0" smtClean="0"/>
              <a:t> personal</a:t>
            </a:r>
          </a:p>
          <a:p>
            <a:r>
              <a:rPr lang="en-GB" dirty="0" smtClean="0"/>
              <a:t>Practically- there is always something </a:t>
            </a:r>
            <a:r>
              <a:rPr lang="en-GB" i="1" dirty="0" smtClean="0"/>
              <a:t>you</a:t>
            </a:r>
            <a:r>
              <a:rPr lang="en-GB" dirty="0" smtClean="0"/>
              <a:t> can do</a:t>
            </a:r>
            <a:endParaRPr lang="en-GB" dirty="0"/>
          </a:p>
        </p:txBody>
      </p:sp>
    </p:spTree>
    <p:extLst>
      <p:ext uri="{BB962C8B-B14F-4D97-AF65-F5344CB8AC3E}">
        <p14:creationId xmlns:p14="http://schemas.microsoft.com/office/powerpoint/2010/main" val="2961695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Education for Sustainable Development…	</a:t>
            </a:r>
            <a:endParaRPr lang="en-GB" dirty="0"/>
          </a:p>
        </p:txBody>
      </p:sp>
      <p:sp>
        <p:nvSpPr>
          <p:cNvPr id="3" name="Content Placeholder 2"/>
          <p:cNvSpPr>
            <a:spLocks noGrp="1"/>
          </p:cNvSpPr>
          <p:nvPr>
            <p:ph idx="1"/>
          </p:nvPr>
        </p:nvSpPr>
        <p:spPr/>
        <p:txBody>
          <a:bodyPr/>
          <a:lstStyle/>
          <a:p>
            <a:pPr marL="0" indent="0">
              <a:buNone/>
            </a:pPr>
            <a:r>
              <a:rPr lang="en-GB" dirty="0" smtClean="0"/>
              <a:t>Aims to help people to develop the skills, attitudes and knowledge to make informed decisions for the benefit of themselves and others, both now and in the future and to act on these decisions</a:t>
            </a:r>
          </a:p>
          <a:p>
            <a:pPr marL="0" indent="0">
              <a:buNone/>
            </a:pPr>
            <a:endParaRPr lang="en-GB" dirty="0"/>
          </a:p>
          <a:p>
            <a:pPr marL="0" indent="0">
              <a:buNone/>
            </a:pPr>
            <a:r>
              <a:rPr lang="en-GB" dirty="0" smtClean="0"/>
              <a:t>UNESCO 2010</a:t>
            </a:r>
            <a:endParaRPr lang="en-GB" dirty="0"/>
          </a:p>
        </p:txBody>
      </p:sp>
    </p:spTree>
    <p:extLst>
      <p:ext uri="{BB962C8B-B14F-4D97-AF65-F5344CB8AC3E}">
        <p14:creationId xmlns:p14="http://schemas.microsoft.com/office/powerpoint/2010/main" val="17305791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2" name="Rectangle 1"/>
          <p:cNvSpPr/>
          <p:nvPr/>
        </p:nvSpPr>
        <p:spPr>
          <a:xfrm>
            <a:off x="517358" y="313679"/>
            <a:ext cx="8147958" cy="3170099"/>
          </a:xfrm>
          <a:prstGeom prst="rect">
            <a:avLst/>
          </a:prstGeom>
        </p:spPr>
        <p:txBody>
          <a:bodyPr wrap="square">
            <a:spAutoFit/>
          </a:bodyPr>
          <a:lstStyle/>
          <a:p>
            <a:r>
              <a:rPr lang="en-GB" sz="4000" dirty="0" smtClean="0">
                <a:solidFill>
                  <a:schemeClr val="bg1">
                    <a:lumMod val="85000"/>
                  </a:schemeClr>
                </a:solidFill>
                <a:latin typeface="Arial" panose="020B0604020202020204" pitchFamily="34" charset="0"/>
              </a:rPr>
              <a:t>Avoiding </a:t>
            </a:r>
            <a:r>
              <a:rPr lang="en-GB" sz="4000" dirty="0">
                <a:solidFill>
                  <a:schemeClr val="bg1">
                    <a:lumMod val="85000"/>
                  </a:schemeClr>
                </a:solidFill>
                <a:latin typeface="Arial" panose="020B0604020202020204" pitchFamily="34" charset="0"/>
              </a:rPr>
              <a:t>climate breakdown will require cathedral thinking. We must lay the foundation while we may not know exactly how </a:t>
            </a:r>
            <a:endParaRPr lang="en-GB" sz="4000" dirty="0" smtClean="0">
              <a:solidFill>
                <a:schemeClr val="bg1">
                  <a:lumMod val="85000"/>
                </a:schemeClr>
              </a:solidFill>
              <a:latin typeface="Arial" panose="020B0604020202020204" pitchFamily="34" charset="0"/>
            </a:endParaRPr>
          </a:p>
          <a:p>
            <a:r>
              <a:rPr lang="en-GB" sz="4000" dirty="0" smtClean="0">
                <a:solidFill>
                  <a:schemeClr val="bg1">
                    <a:lumMod val="85000"/>
                  </a:schemeClr>
                </a:solidFill>
                <a:latin typeface="Arial" panose="020B0604020202020204" pitchFamily="34" charset="0"/>
              </a:rPr>
              <a:t>to </a:t>
            </a:r>
            <a:r>
              <a:rPr lang="en-GB" sz="4000" dirty="0">
                <a:solidFill>
                  <a:schemeClr val="bg1">
                    <a:lumMod val="85000"/>
                  </a:schemeClr>
                </a:solidFill>
                <a:latin typeface="Arial" panose="020B0604020202020204" pitchFamily="34" charset="0"/>
              </a:rPr>
              <a:t>build the ceiling</a:t>
            </a:r>
            <a:r>
              <a:rPr lang="en-GB" sz="4000" dirty="0" smtClean="0">
                <a:solidFill>
                  <a:schemeClr val="bg1">
                    <a:lumMod val="85000"/>
                  </a:schemeClr>
                </a:solidFill>
                <a:latin typeface="Arial" panose="020B0604020202020204" pitchFamily="34" charset="0"/>
              </a:rPr>
              <a:t>. </a:t>
            </a:r>
            <a:endParaRPr lang="en-GB" sz="4000" b="0" i="0" dirty="0">
              <a:solidFill>
                <a:schemeClr val="bg1">
                  <a:lumMod val="85000"/>
                </a:schemeClr>
              </a:solidFill>
              <a:effectLst/>
              <a:latin typeface="Arial" panose="020B0604020202020204" pitchFamily="34" charset="0"/>
            </a:endParaRPr>
          </a:p>
        </p:txBody>
      </p:sp>
      <p:sp>
        <p:nvSpPr>
          <p:cNvPr id="3" name="Rectangle 2"/>
          <p:cNvSpPr/>
          <p:nvPr/>
        </p:nvSpPr>
        <p:spPr>
          <a:xfrm>
            <a:off x="2677886" y="5686043"/>
            <a:ext cx="6074229" cy="923330"/>
          </a:xfrm>
          <a:prstGeom prst="rect">
            <a:avLst/>
          </a:prstGeom>
        </p:spPr>
        <p:txBody>
          <a:bodyPr wrap="square">
            <a:spAutoFit/>
          </a:bodyPr>
          <a:lstStyle/>
          <a:p>
            <a:pPr algn="r"/>
            <a:r>
              <a:rPr lang="en-GB" dirty="0">
                <a:solidFill>
                  <a:schemeClr val="bg1">
                    <a:lumMod val="95000"/>
                  </a:schemeClr>
                </a:solidFill>
              </a:rPr>
              <a:t> </a:t>
            </a:r>
            <a:r>
              <a:rPr lang="en-GB" dirty="0" err="1" smtClean="0">
                <a:solidFill>
                  <a:schemeClr val="bg1">
                    <a:lumMod val="95000"/>
                  </a:schemeClr>
                </a:solidFill>
              </a:rPr>
              <a:t>Gaulkin</a:t>
            </a:r>
            <a:r>
              <a:rPr lang="en-GB" dirty="0" smtClean="0">
                <a:solidFill>
                  <a:schemeClr val="bg1">
                    <a:lumMod val="95000"/>
                  </a:schemeClr>
                </a:solidFill>
              </a:rPr>
              <a:t> (2019)</a:t>
            </a:r>
          </a:p>
          <a:p>
            <a:pPr algn="r"/>
            <a:r>
              <a:rPr lang="en-GB" dirty="0" smtClean="0"/>
              <a:t> </a:t>
            </a:r>
            <a:r>
              <a:rPr lang="en-GB" dirty="0" smtClean="0">
                <a:solidFill>
                  <a:schemeClr val="bg1">
                    <a:lumMod val="95000"/>
                  </a:schemeClr>
                </a:solidFill>
              </a:rPr>
              <a:t>“The </a:t>
            </a:r>
            <a:r>
              <a:rPr lang="en-GB" dirty="0">
                <a:solidFill>
                  <a:schemeClr val="bg1">
                    <a:lumMod val="95000"/>
                  </a:schemeClr>
                </a:solidFill>
              </a:rPr>
              <a:t>Eloquence of Greta Thunberg”,  </a:t>
            </a:r>
            <a:endParaRPr lang="en-GB" dirty="0" smtClean="0">
              <a:solidFill>
                <a:schemeClr val="bg1">
                  <a:lumMod val="95000"/>
                </a:schemeClr>
              </a:solidFill>
            </a:endParaRPr>
          </a:p>
          <a:p>
            <a:pPr algn="r"/>
            <a:r>
              <a:rPr lang="en-GB" i="1" dirty="0" smtClean="0">
                <a:solidFill>
                  <a:schemeClr val="bg1">
                    <a:lumMod val="95000"/>
                  </a:schemeClr>
                </a:solidFill>
              </a:rPr>
              <a:t>Bulletin </a:t>
            </a:r>
            <a:r>
              <a:rPr lang="en-GB" i="1" dirty="0">
                <a:solidFill>
                  <a:schemeClr val="bg1">
                    <a:lumMod val="95000"/>
                  </a:schemeClr>
                </a:solidFill>
              </a:rPr>
              <a:t>of the Atomic </a:t>
            </a:r>
            <a:r>
              <a:rPr lang="en-GB" i="1" dirty="0" smtClean="0">
                <a:solidFill>
                  <a:schemeClr val="bg1">
                    <a:lumMod val="95000"/>
                  </a:schemeClr>
                </a:solidFill>
              </a:rPr>
              <a:t>Scientists</a:t>
            </a:r>
            <a:endParaRPr lang="en-GB" dirty="0">
              <a:solidFill>
                <a:schemeClr val="bg1">
                  <a:lumMod val="95000"/>
                </a:schemeClr>
              </a:solidFill>
            </a:endParaRPr>
          </a:p>
        </p:txBody>
      </p:sp>
    </p:spTree>
    <p:extLst>
      <p:ext uri="{BB962C8B-B14F-4D97-AF65-F5344CB8AC3E}">
        <p14:creationId xmlns:p14="http://schemas.microsoft.com/office/powerpoint/2010/main" val="32533507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61383"/>
            <a:ext cx="8229600" cy="1143000"/>
          </a:xfrm>
        </p:spPr>
        <p:txBody>
          <a:bodyPr>
            <a:normAutofit fontScale="90000"/>
          </a:bodyPr>
          <a:lstStyle/>
          <a:p>
            <a:r>
              <a:rPr lang="en-GB" b="1" dirty="0">
                <a:solidFill>
                  <a:schemeClr val="accent2"/>
                </a:solidFill>
              </a:rPr>
              <a:t>Well-being of Future Generations (Wales) </a:t>
            </a:r>
            <a:r>
              <a:rPr lang="en-GB" b="1" dirty="0" smtClean="0">
                <a:solidFill>
                  <a:schemeClr val="accent2"/>
                </a:solidFill>
              </a:rPr>
              <a:t>Act</a:t>
            </a:r>
            <a:r>
              <a:rPr lang="en-GB" b="1" dirty="0">
                <a:solidFill>
                  <a:schemeClr val="accent2"/>
                </a:solidFill>
              </a:rPr>
              <a:t> </a:t>
            </a:r>
            <a:r>
              <a:rPr lang="en-GB" b="1" dirty="0" smtClean="0">
                <a:solidFill>
                  <a:schemeClr val="accent2"/>
                </a:solidFill>
              </a:rPr>
              <a:t>(2015)</a:t>
            </a:r>
            <a:endParaRPr lang="en-GB" dirty="0">
              <a:solidFill>
                <a:schemeClr val="accent2"/>
              </a:solidFill>
            </a:endParaRPr>
          </a:p>
        </p:txBody>
      </p:sp>
      <p:sp>
        <p:nvSpPr>
          <p:cNvPr id="3" name="Content Placeholder 2"/>
          <p:cNvSpPr>
            <a:spLocks noGrp="1"/>
          </p:cNvSpPr>
          <p:nvPr>
            <p:ph idx="1"/>
          </p:nvPr>
        </p:nvSpPr>
        <p:spPr>
          <a:xfrm>
            <a:off x="457200" y="1904014"/>
            <a:ext cx="8229600" cy="4953986"/>
          </a:xfrm>
        </p:spPr>
        <p:txBody>
          <a:bodyPr>
            <a:normAutofit fontScale="92500" lnSpcReduction="10000"/>
          </a:bodyPr>
          <a:lstStyle/>
          <a:p>
            <a:r>
              <a:rPr lang="en-GB" dirty="0" smtClean="0"/>
              <a:t>The </a:t>
            </a:r>
            <a:r>
              <a:rPr lang="en-GB" dirty="0"/>
              <a:t>Well-being of Future Generations Act is about improving the </a:t>
            </a:r>
            <a:r>
              <a:rPr lang="en-GB" b="1" dirty="0">
                <a:solidFill>
                  <a:schemeClr val="tx2">
                    <a:lumMod val="60000"/>
                    <a:lumOff val="40000"/>
                  </a:schemeClr>
                </a:solidFill>
              </a:rPr>
              <a:t>social</a:t>
            </a:r>
            <a:r>
              <a:rPr lang="en-GB" dirty="0"/>
              <a:t>, </a:t>
            </a:r>
            <a:r>
              <a:rPr lang="en-GB" b="1" dirty="0">
                <a:solidFill>
                  <a:schemeClr val="accent2">
                    <a:lumMod val="60000"/>
                    <a:lumOff val="40000"/>
                  </a:schemeClr>
                </a:solidFill>
              </a:rPr>
              <a:t>economic</a:t>
            </a:r>
            <a:r>
              <a:rPr lang="en-GB" dirty="0"/>
              <a:t>, </a:t>
            </a:r>
            <a:r>
              <a:rPr lang="en-GB" b="1" dirty="0">
                <a:solidFill>
                  <a:schemeClr val="accent3">
                    <a:lumMod val="50000"/>
                  </a:schemeClr>
                </a:solidFill>
              </a:rPr>
              <a:t>environmental</a:t>
            </a:r>
            <a:r>
              <a:rPr lang="en-GB" dirty="0"/>
              <a:t> and </a:t>
            </a:r>
            <a:r>
              <a:rPr lang="en-GB" b="1" dirty="0">
                <a:solidFill>
                  <a:schemeClr val="accent4">
                    <a:lumMod val="75000"/>
                  </a:schemeClr>
                </a:solidFill>
              </a:rPr>
              <a:t>cultural</a:t>
            </a:r>
            <a:r>
              <a:rPr lang="en-GB" dirty="0"/>
              <a:t> well-being of Wales.</a:t>
            </a:r>
          </a:p>
          <a:p>
            <a:r>
              <a:rPr lang="en-GB" dirty="0"/>
              <a:t>It will make </a:t>
            </a:r>
            <a:r>
              <a:rPr lang="en-GB" dirty="0" smtClean="0"/>
              <a:t>public bodies </a:t>
            </a:r>
            <a:r>
              <a:rPr lang="en-GB" dirty="0"/>
              <a:t>work </a:t>
            </a:r>
            <a:r>
              <a:rPr lang="en-GB" dirty="0" smtClean="0"/>
              <a:t>with </a:t>
            </a:r>
            <a:r>
              <a:rPr lang="en-GB" dirty="0"/>
              <a:t>people and communities and each </a:t>
            </a:r>
            <a:r>
              <a:rPr lang="en-GB" dirty="0" smtClean="0"/>
              <a:t>other:</a:t>
            </a:r>
          </a:p>
          <a:p>
            <a:pPr marL="984250"/>
            <a:r>
              <a:rPr lang="en-GB" dirty="0" smtClean="0"/>
              <a:t>proactively, </a:t>
            </a:r>
          </a:p>
          <a:p>
            <a:pPr marL="984250"/>
            <a:r>
              <a:rPr lang="en-GB" dirty="0" smtClean="0"/>
              <a:t>in the long</a:t>
            </a:r>
            <a:r>
              <a:rPr lang="en-GB" dirty="0"/>
              <a:t>-</a:t>
            </a:r>
            <a:r>
              <a:rPr lang="en-GB" dirty="0" smtClean="0"/>
              <a:t>term</a:t>
            </a:r>
          </a:p>
          <a:p>
            <a:pPr marL="984250"/>
            <a:r>
              <a:rPr lang="en-GB" dirty="0"/>
              <a:t>w</a:t>
            </a:r>
            <a:r>
              <a:rPr lang="en-GB" dirty="0" smtClean="0"/>
              <a:t>ith an integrated approach</a:t>
            </a:r>
          </a:p>
          <a:p>
            <a:r>
              <a:rPr lang="en-GB" dirty="0" smtClean="0"/>
              <a:t>The aim is to create </a:t>
            </a:r>
            <a:r>
              <a:rPr lang="en-GB" dirty="0"/>
              <a:t>a Wales that we all want to live in, now and in the future</a:t>
            </a:r>
            <a:r>
              <a:rPr lang="en-GB" dirty="0" smtClean="0"/>
              <a:t>.</a:t>
            </a:r>
            <a:endParaRPr lang="en-GB" dirty="0"/>
          </a:p>
        </p:txBody>
      </p:sp>
    </p:spTree>
    <p:extLst>
      <p:ext uri="{BB962C8B-B14F-4D97-AF65-F5344CB8AC3E}">
        <p14:creationId xmlns:p14="http://schemas.microsoft.com/office/powerpoint/2010/main" val="42633156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9700"/>
            <a:ext cx="8229600" cy="1143000"/>
          </a:xfrm>
        </p:spPr>
        <p:txBody>
          <a:bodyPr>
            <a:noAutofit/>
          </a:bodyPr>
          <a:lstStyle/>
          <a:p>
            <a:r>
              <a:rPr lang="en-GB" sz="3200" dirty="0"/>
              <a:t>The Act puts in place seven well-being goals.</a:t>
            </a:r>
            <a:br>
              <a:rPr lang="en-GB" sz="3200" dirty="0"/>
            </a:br>
            <a:endParaRPr lang="en-GB" sz="3200" dirty="0"/>
          </a:p>
        </p:txBody>
      </p:sp>
      <p:pic>
        <p:nvPicPr>
          <p:cNvPr id="4" name="Content Placeholder 3" descr="future-generations-goals-eng_0.png"/>
          <p:cNvPicPr>
            <a:picLocks noGrp="1" noChangeAspect="1"/>
          </p:cNvPicPr>
          <p:nvPr>
            <p:ph idx="1"/>
          </p:nvPr>
        </p:nvPicPr>
        <p:blipFill>
          <a:blip r:embed="rId2">
            <a:extLst>
              <a:ext uri="{28A0092B-C50C-407E-A947-70E740481C1C}">
                <a14:useLocalDpi xmlns:a14="http://schemas.microsoft.com/office/drawing/2010/main" val="0"/>
              </a:ext>
            </a:extLst>
          </a:blip>
          <a:srcRect l="-40461" r="-40461"/>
          <a:stretch>
            <a:fillRect/>
          </a:stretch>
        </p:blipFill>
        <p:spPr>
          <a:xfrm>
            <a:off x="-594189" y="1092364"/>
            <a:ext cx="10204391" cy="5612022"/>
          </a:xfrm>
        </p:spPr>
      </p:pic>
    </p:spTree>
    <p:extLst>
      <p:ext uri="{BB962C8B-B14F-4D97-AF65-F5344CB8AC3E}">
        <p14:creationId xmlns:p14="http://schemas.microsoft.com/office/powerpoint/2010/main" val="14934006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WFG Video:</a:t>
            </a:r>
            <a:endParaRPr lang="en-GB" dirty="0"/>
          </a:p>
        </p:txBody>
      </p:sp>
      <p:sp>
        <p:nvSpPr>
          <p:cNvPr id="3" name="Content Placeholder 2"/>
          <p:cNvSpPr>
            <a:spLocks noGrp="1"/>
          </p:cNvSpPr>
          <p:nvPr>
            <p:ph idx="1"/>
          </p:nvPr>
        </p:nvSpPr>
        <p:spPr/>
        <p:txBody>
          <a:bodyPr>
            <a:normAutofit/>
          </a:bodyPr>
          <a:lstStyle/>
          <a:p>
            <a:pPr marL="0" indent="0">
              <a:buNone/>
            </a:pPr>
            <a:r>
              <a:rPr lang="en-GB" sz="2000" dirty="0">
                <a:hlinkClick r:id="rId2"/>
              </a:rPr>
              <a:t>https://www.youtube.com/watch?v=</a:t>
            </a:r>
            <a:r>
              <a:rPr lang="en-GB" sz="2000" dirty="0" smtClean="0">
                <a:hlinkClick r:id="rId2"/>
              </a:rPr>
              <a:t>rFeOYlxJbmw</a:t>
            </a:r>
            <a:endParaRPr lang="en-GB" sz="2000" dirty="0" smtClean="0"/>
          </a:p>
          <a:p>
            <a:pPr marL="0" indent="0">
              <a:buNone/>
            </a:pPr>
            <a:endParaRPr lang="en-GB" sz="2000" dirty="0"/>
          </a:p>
        </p:txBody>
      </p:sp>
    </p:spTree>
    <p:extLst>
      <p:ext uri="{BB962C8B-B14F-4D97-AF65-F5344CB8AC3E}">
        <p14:creationId xmlns:p14="http://schemas.microsoft.com/office/powerpoint/2010/main" val="22662519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329700"/>
            <a:ext cx="8737600" cy="1143000"/>
          </a:xfrm>
        </p:spPr>
        <p:txBody>
          <a:bodyPr>
            <a:noAutofit/>
          </a:bodyPr>
          <a:lstStyle/>
          <a:p>
            <a:r>
              <a:rPr lang="en-GB" sz="2400" dirty="0" smtClean="0"/>
              <a:t>How might outdoor education be facilitated to meet the seven </a:t>
            </a:r>
            <a:r>
              <a:rPr lang="en-GB" sz="2400" dirty="0"/>
              <a:t>well-being </a:t>
            </a:r>
            <a:r>
              <a:rPr lang="en-GB" sz="2400" dirty="0" smtClean="0"/>
              <a:t>goals (approaches, venues, content, and activities)?</a:t>
            </a:r>
            <a:endParaRPr lang="en-GB" sz="2400" dirty="0"/>
          </a:p>
        </p:txBody>
      </p:sp>
      <p:pic>
        <p:nvPicPr>
          <p:cNvPr id="4" name="Content Placeholder 3" descr="future-generations-goals-eng_0.png"/>
          <p:cNvPicPr>
            <a:picLocks noGrp="1" noChangeAspect="1"/>
          </p:cNvPicPr>
          <p:nvPr>
            <p:ph idx="1"/>
          </p:nvPr>
        </p:nvPicPr>
        <p:blipFill>
          <a:blip r:embed="rId2">
            <a:extLst>
              <a:ext uri="{28A0092B-C50C-407E-A947-70E740481C1C}">
                <a14:useLocalDpi xmlns:a14="http://schemas.microsoft.com/office/drawing/2010/main" val="0"/>
              </a:ext>
            </a:extLst>
          </a:blip>
          <a:srcRect l="-40461" r="-40461"/>
          <a:stretch>
            <a:fillRect/>
          </a:stretch>
        </p:blipFill>
        <p:spPr>
          <a:xfrm>
            <a:off x="-594189" y="1245978"/>
            <a:ext cx="10204391" cy="5612022"/>
          </a:xfrm>
        </p:spPr>
      </p:pic>
    </p:spTree>
    <p:extLst>
      <p:ext uri="{BB962C8B-B14F-4D97-AF65-F5344CB8AC3E}">
        <p14:creationId xmlns:p14="http://schemas.microsoft.com/office/powerpoint/2010/main" val="298448818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56238"/>
            <a:ext cx="8229600" cy="1143000"/>
          </a:xfrm>
        </p:spPr>
        <p:txBody>
          <a:bodyPr>
            <a:normAutofit fontScale="90000"/>
          </a:bodyPr>
          <a:lstStyle/>
          <a:p>
            <a:r>
              <a:rPr lang="en-GB" sz="5400" b="1" dirty="0" smtClean="0">
                <a:solidFill>
                  <a:srgbClr val="FF6600"/>
                </a:solidFill>
              </a:rPr>
              <a:t>Resilience:</a:t>
            </a:r>
            <a:br>
              <a:rPr lang="en-GB" sz="5400" b="1" dirty="0" smtClean="0">
                <a:solidFill>
                  <a:srgbClr val="FF6600"/>
                </a:solidFill>
              </a:rPr>
            </a:br>
            <a:r>
              <a:rPr lang="en-GB" sz="5400" b="1" dirty="0" smtClean="0">
                <a:solidFill>
                  <a:srgbClr val="FF6600"/>
                </a:solidFill>
              </a:rPr>
              <a:t>the capacity to cope with risk and uncertainty</a:t>
            </a:r>
            <a:endParaRPr lang="en-GB" dirty="0"/>
          </a:p>
        </p:txBody>
      </p:sp>
    </p:spTree>
    <p:extLst>
      <p:ext uri="{BB962C8B-B14F-4D97-AF65-F5344CB8AC3E}">
        <p14:creationId xmlns:p14="http://schemas.microsoft.com/office/powerpoint/2010/main" val="13334244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58451"/>
            <a:ext cx="8229600" cy="5819639"/>
          </a:xfrm>
        </p:spPr>
        <p:txBody>
          <a:bodyPr>
            <a:noAutofit/>
          </a:bodyPr>
          <a:lstStyle/>
          <a:p>
            <a:pPr marL="0" indent="0">
              <a:buNone/>
            </a:pPr>
            <a:r>
              <a:rPr lang="en-US" sz="3600" dirty="0"/>
              <a:t>Local communities have already started to face issues related to climate </a:t>
            </a:r>
            <a:r>
              <a:rPr lang="en-US" sz="3600" dirty="0" smtClean="0"/>
              <a:t>change: increased precipitation, </a:t>
            </a:r>
            <a:r>
              <a:rPr lang="en-US" sz="3600" dirty="0"/>
              <a:t>frequent flood events, sea level rise, and </a:t>
            </a:r>
            <a:r>
              <a:rPr lang="en-US" sz="3600" dirty="0" smtClean="0"/>
              <a:t>other </a:t>
            </a:r>
            <a:r>
              <a:rPr lang="en-US" sz="3600" dirty="0"/>
              <a:t>extreme weather </a:t>
            </a:r>
            <a:r>
              <a:rPr lang="en-US" sz="3600" dirty="0" smtClean="0"/>
              <a:t>conditions. </a:t>
            </a:r>
          </a:p>
          <a:p>
            <a:pPr marL="0" indent="0">
              <a:buNone/>
            </a:pPr>
            <a:r>
              <a:rPr lang="en-US" sz="3600" dirty="0"/>
              <a:t>C</a:t>
            </a:r>
            <a:r>
              <a:rPr lang="en-US" sz="3600" dirty="0" smtClean="0"/>
              <a:t>itizens</a:t>
            </a:r>
            <a:r>
              <a:rPr lang="en-US" sz="3600" dirty="0"/>
              <a:t>' </a:t>
            </a:r>
            <a:r>
              <a:rPr lang="en-US" sz="3600" b="1" dirty="0"/>
              <a:t>proactive adaptation </a:t>
            </a:r>
            <a:r>
              <a:rPr lang="en-US" sz="3600" dirty="0"/>
              <a:t>to climate change is an imperative and </a:t>
            </a:r>
            <a:r>
              <a:rPr lang="en-US" sz="3600" dirty="0" smtClean="0"/>
              <a:t>challenging goal. </a:t>
            </a:r>
          </a:p>
          <a:p>
            <a:pPr marL="0" indent="0">
              <a:buNone/>
            </a:pPr>
            <a:r>
              <a:rPr lang="en-US" sz="2800" dirty="0" smtClean="0"/>
              <a:t>(</a:t>
            </a:r>
            <a:r>
              <a:rPr lang="en-GB" sz="2800" dirty="0" smtClean="0"/>
              <a:t>De </a:t>
            </a:r>
            <a:r>
              <a:rPr lang="en-GB" sz="2800" dirty="0" err="1" smtClean="0"/>
              <a:t>Dominicis</a:t>
            </a:r>
            <a:r>
              <a:rPr lang="en-GB" sz="2800" dirty="0"/>
              <a:t> </a:t>
            </a:r>
            <a:r>
              <a:rPr lang="en-GB" sz="2800" i="1" dirty="0" smtClean="0"/>
              <a:t>et al,</a:t>
            </a:r>
            <a:r>
              <a:rPr lang="en-GB" sz="2800" dirty="0" smtClean="0"/>
              <a:t> 2015, p66)</a:t>
            </a:r>
            <a:endParaRPr lang="en-US" sz="2800" dirty="0"/>
          </a:p>
          <a:p>
            <a:endParaRPr lang="en-GB" sz="3600" dirty="0"/>
          </a:p>
        </p:txBody>
      </p:sp>
    </p:spTree>
    <p:extLst>
      <p:ext uri="{BB962C8B-B14F-4D97-AF65-F5344CB8AC3E}">
        <p14:creationId xmlns:p14="http://schemas.microsoft.com/office/powerpoint/2010/main" val="109421291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t>Resilience is about </a:t>
            </a:r>
            <a:r>
              <a:rPr lang="en-US" dirty="0" smtClean="0"/>
              <a:t>drawing </a:t>
            </a:r>
            <a:r>
              <a:rPr lang="en-US" dirty="0"/>
              <a:t>on, as </a:t>
            </a:r>
            <a:r>
              <a:rPr lang="en-US" dirty="0" smtClean="0"/>
              <a:t>well </a:t>
            </a:r>
            <a:r>
              <a:rPr lang="en-US" dirty="0"/>
              <a:t>as building, </a:t>
            </a:r>
            <a:r>
              <a:rPr lang="en-US" dirty="0" smtClean="0"/>
              <a:t>capacities</a:t>
            </a:r>
            <a:r>
              <a:rPr lang="en-US" dirty="0"/>
              <a:t> </a:t>
            </a:r>
            <a:r>
              <a:rPr lang="en-US" dirty="0" smtClean="0"/>
              <a:t>(</a:t>
            </a:r>
            <a:r>
              <a:rPr lang="en-US" dirty="0" err="1" smtClean="0"/>
              <a:t>Twigger</a:t>
            </a:r>
            <a:r>
              <a:rPr lang="en-US" dirty="0" smtClean="0"/>
              <a:t>-Ross, 2015; p4)</a:t>
            </a:r>
          </a:p>
          <a:p>
            <a:r>
              <a:rPr lang="en-US" dirty="0" smtClean="0"/>
              <a:t>Resilience implies both strength and adaptability</a:t>
            </a:r>
          </a:p>
          <a:p>
            <a:r>
              <a:rPr lang="en-US" dirty="0" smtClean="0"/>
              <a:t>Developing resilience is counter intuitive to risk averse societies (Mulligan, 2018; p9)</a:t>
            </a:r>
            <a:endParaRPr lang="en-GB" dirty="0"/>
          </a:p>
        </p:txBody>
      </p:sp>
    </p:spTree>
    <p:extLst>
      <p:ext uri="{BB962C8B-B14F-4D97-AF65-F5344CB8AC3E}">
        <p14:creationId xmlns:p14="http://schemas.microsoft.com/office/powerpoint/2010/main" val="166320210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70299"/>
            <a:ext cx="8229600" cy="1143000"/>
          </a:xfrm>
        </p:spPr>
        <p:txBody>
          <a:bodyPr>
            <a:normAutofit fontScale="90000"/>
          </a:bodyPr>
          <a:lstStyle/>
          <a:p>
            <a:r>
              <a:rPr lang="en-GB" dirty="0" smtClean="0"/>
              <a:t>How might outdoor education effectively address consequences of climate change?</a:t>
            </a:r>
            <a:endParaRPr lang="en-GB" dirty="0"/>
          </a:p>
        </p:txBody>
      </p:sp>
      <p:sp>
        <p:nvSpPr>
          <p:cNvPr id="3" name="Content Placeholder 2"/>
          <p:cNvSpPr>
            <a:spLocks noGrp="1"/>
          </p:cNvSpPr>
          <p:nvPr>
            <p:ph idx="1"/>
          </p:nvPr>
        </p:nvSpPr>
        <p:spPr>
          <a:xfrm>
            <a:off x="990600" y="3581400"/>
            <a:ext cx="7696200" cy="2870200"/>
          </a:xfrm>
        </p:spPr>
        <p:txBody>
          <a:bodyPr/>
          <a:lstStyle/>
          <a:p>
            <a:r>
              <a:rPr lang="en-GB" dirty="0" smtClean="0"/>
              <a:t>Communities vulnerable to climate change.</a:t>
            </a:r>
          </a:p>
          <a:p>
            <a:r>
              <a:rPr lang="en-GB" dirty="0" smtClean="0"/>
              <a:t>Develop resilient behaviours and attitudes to stress and shock </a:t>
            </a:r>
          </a:p>
          <a:p>
            <a:pPr marL="0" indent="0" algn="r">
              <a:buNone/>
            </a:pPr>
            <a:r>
              <a:rPr lang="en-GB" sz="2400" dirty="0"/>
              <a:t>(</a:t>
            </a:r>
            <a:r>
              <a:rPr lang="en-GB" sz="2400" dirty="0" err="1" smtClean="0"/>
              <a:t>Twigger</a:t>
            </a:r>
            <a:r>
              <a:rPr lang="en-GB" sz="2400" dirty="0" smtClean="0"/>
              <a:t>-Ross et al, 2015)</a:t>
            </a:r>
            <a:endParaRPr lang="en-GB" sz="2400" dirty="0"/>
          </a:p>
          <a:p>
            <a:pPr marL="0" indent="0">
              <a:buNone/>
            </a:pPr>
            <a:endParaRPr lang="en-GB" dirty="0"/>
          </a:p>
        </p:txBody>
      </p:sp>
    </p:spTree>
    <p:extLst>
      <p:ext uri="{BB962C8B-B14F-4D97-AF65-F5344CB8AC3E}">
        <p14:creationId xmlns:p14="http://schemas.microsoft.com/office/powerpoint/2010/main" val="8942872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b="1" dirty="0" smtClean="0">
                <a:solidFill>
                  <a:srgbClr val="00B050"/>
                </a:solidFill>
              </a:rPr>
              <a:t>Prosperity </a:t>
            </a:r>
            <a:endParaRPr lang="en-GB" sz="6600" b="1" dirty="0">
              <a:solidFill>
                <a:srgbClr val="00B050"/>
              </a:solidFill>
            </a:endParaRPr>
          </a:p>
        </p:txBody>
      </p:sp>
      <p:sp>
        <p:nvSpPr>
          <p:cNvPr id="3" name="Content Placeholder 2"/>
          <p:cNvSpPr>
            <a:spLocks noGrp="1"/>
          </p:cNvSpPr>
          <p:nvPr>
            <p:ph idx="1"/>
          </p:nvPr>
        </p:nvSpPr>
        <p:spPr>
          <a:xfrm>
            <a:off x="457200" y="1600200"/>
            <a:ext cx="8229600" cy="4800600"/>
          </a:xfrm>
        </p:spPr>
        <p:txBody>
          <a:bodyPr/>
          <a:lstStyle/>
          <a:p>
            <a:pPr marL="0" indent="0">
              <a:buNone/>
            </a:pPr>
            <a:endParaRPr lang="en-US" dirty="0" smtClean="0"/>
          </a:p>
          <a:p>
            <a:pPr marL="0" indent="0" algn="ctr">
              <a:buNone/>
            </a:pPr>
            <a:r>
              <a:rPr lang="en-US" sz="4000" dirty="0" smtClean="0"/>
              <a:t>“Sustainable </a:t>
            </a:r>
            <a:r>
              <a:rPr lang="en-US" sz="4000" dirty="0"/>
              <a:t>prosperity consists in the capabilities that people have to flourish as human beings, within the ecological and resource constraints of a finite </a:t>
            </a:r>
            <a:r>
              <a:rPr lang="en-US" sz="4000" dirty="0" smtClean="0"/>
              <a:t>planet” </a:t>
            </a:r>
          </a:p>
          <a:p>
            <a:pPr marL="0" indent="0" algn="r">
              <a:buNone/>
            </a:pPr>
            <a:r>
              <a:rPr lang="en-GB" dirty="0" smtClean="0"/>
              <a:t>(Jackson</a:t>
            </a:r>
            <a:r>
              <a:rPr lang="en-GB" dirty="0"/>
              <a:t>, </a:t>
            </a:r>
            <a:r>
              <a:rPr lang="en-GB" dirty="0" smtClean="0"/>
              <a:t>2015, online</a:t>
            </a:r>
            <a:r>
              <a:rPr lang="en-GB" dirty="0" smtClean="0"/>
              <a:t>)</a:t>
            </a:r>
            <a:endParaRPr lang="en-US" dirty="0" smtClean="0"/>
          </a:p>
        </p:txBody>
      </p:sp>
      <p:sp>
        <p:nvSpPr>
          <p:cNvPr id="4" name="Rectangle 3"/>
          <p:cNvSpPr/>
          <p:nvPr/>
        </p:nvSpPr>
        <p:spPr>
          <a:xfrm>
            <a:off x="4479667" y="3244334"/>
            <a:ext cx="184666" cy="369332"/>
          </a:xfrm>
          <a:prstGeom prst="rect">
            <a:avLst/>
          </a:prstGeom>
        </p:spPr>
        <p:txBody>
          <a:bodyPr wrap="none">
            <a:spAutoFit/>
          </a:bodyPr>
          <a:lstStyle/>
          <a:p>
            <a:r>
              <a:rPr lang="en-GB" dirty="0" smtClean="0"/>
              <a:t>￼</a:t>
            </a:r>
            <a:endParaRPr lang="en-GB" dirty="0"/>
          </a:p>
        </p:txBody>
      </p:sp>
    </p:spTree>
    <p:extLst>
      <p:ext uri="{BB962C8B-B14F-4D97-AF65-F5344CB8AC3E}">
        <p14:creationId xmlns:p14="http://schemas.microsoft.com/office/powerpoint/2010/main" val="103619504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518873"/>
            <a:ext cx="8251371" cy="5478423"/>
          </a:xfrm>
          <a:prstGeom prst="rect">
            <a:avLst/>
          </a:prstGeom>
        </p:spPr>
        <p:txBody>
          <a:bodyPr wrap="square">
            <a:spAutoFit/>
          </a:bodyPr>
          <a:lstStyle/>
          <a:p>
            <a:r>
              <a:rPr lang="en-GB" sz="3600" dirty="0" smtClean="0"/>
              <a:t>“Prosperity transcends material concerns. </a:t>
            </a:r>
          </a:p>
          <a:p>
            <a:r>
              <a:rPr lang="en-GB" sz="3600" dirty="0" smtClean="0"/>
              <a:t>It resides in our sense of identity, our pursuit of meaning. </a:t>
            </a:r>
          </a:p>
          <a:p>
            <a:r>
              <a:rPr lang="en-GB" sz="3600" dirty="0" smtClean="0"/>
              <a:t>It rests in our ability to </a:t>
            </a:r>
            <a:r>
              <a:rPr lang="en-GB" sz="3600" b="1" dirty="0" smtClean="0"/>
              <a:t>participate</a:t>
            </a:r>
            <a:r>
              <a:rPr lang="en-GB" sz="3600" dirty="0" smtClean="0"/>
              <a:t> in the life of society. </a:t>
            </a:r>
          </a:p>
          <a:p>
            <a:r>
              <a:rPr lang="en-GB" sz="3600" dirty="0" smtClean="0"/>
              <a:t>Prosperity consists in our </a:t>
            </a:r>
            <a:r>
              <a:rPr lang="en-GB" sz="3600" b="1" dirty="0" smtClean="0"/>
              <a:t>capability to flourish</a:t>
            </a:r>
            <a:r>
              <a:rPr lang="en-GB" sz="3600" dirty="0" smtClean="0"/>
              <a:t> as human beings</a:t>
            </a:r>
            <a:r>
              <a:rPr lang="en-GB" sz="3600" dirty="0" smtClean="0"/>
              <a:t>.”</a:t>
            </a:r>
            <a:endParaRPr lang="en-GB" sz="3600" dirty="0"/>
          </a:p>
          <a:p>
            <a:r>
              <a:rPr lang="en-GB" sz="2000" dirty="0" smtClean="0"/>
              <a:t>Jackson, 2015 online (emphasis added</a:t>
            </a:r>
            <a:r>
              <a:rPr lang="en-GB" sz="2000" dirty="0" smtClean="0"/>
              <a:t>)</a:t>
            </a:r>
            <a:endParaRPr lang="en-GB" sz="2000" dirty="0"/>
          </a:p>
          <a:p>
            <a:endParaRPr lang="en-GB" sz="2000" dirty="0" smtClean="0"/>
          </a:p>
          <a:p>
            <a:endParaRPr lang="en-GB" sz="2000" dirty="0"/>
          </a:p>
          <a:p>
            <a:r>
              <a:rPr lang="en-GB" sz="2000" dirty="0"/>
              <a:t>Epicurean perspective…</a:t>
            </a:r>
          </a:p>
          <a:p>
            <a:endParaRPr lang="en-GB" sz="2000" dirty="0"/>
          </a:p>
        </p:txBody>
      </p:sp>
    </p:spTree>
    <p:extLst>
      <p:ext uri="{BB962C8B-B14F-4D97-AF65-F5344CB8AC3E}">
        <p14:creationId xmlns:p14="http://schemas.microsoft.com/office/powerpoint/2010/main" val="241333214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Epicurus </a:t>
            </a:r>
            <a:r>
              <a:rPr lang="en-GB" sz="2400" dirty="0" smtClean="0"/>
              <a:t>(341-270bc)</a:t>
            </a:r>
            <a:endParaRPr lang="en-GB" sz="2400" dirty="0"/>
          </a:p>
        </p:txBody>
      </p:sp>
      <p:sp>
        <p:nvSpPr>
          <p:cNvPr id="3" name="Content Placeholder 2"/>
          <p:cNvSpPr>
            <a:spLocks noGrp="1"/>
          </p:cNvSpPr>
          <p:nvPr>
            <p:ph idx="1"/>
          </p:nvPr>
        </p:nvSpPr>
        <p:spPr/>
        <p:txBody>
          <a:bodyPr/>
          <a:lstStyle/>
          <a:p>
            <a:pPr marL="0" indent="0">
              <a:buNone/>
            </a:pPr>
            <a:r>
              <a:rPr lang="en-GB" dirty="0" smtClean="0"/>
              <a:t>“If you want to make a man rich, be not adding to his money but subtracting from his desires”</a:t>
            </a:r>
          </a:p>
          <a:p>
            <a:pPr marL="0" indent="0">
              <a:buNone/>
            </a:pPr>
            <a:endParaRPr lang="en-GB" dirty="0"/>
          </a:p>
          <a:p>
            <a:pPr marL="0" indent="0">
              <a:buNone/>
            </a:pPr>
            <a:r>
              <a:rPr lang="en-GB" i="1" dirty="0" err="1" smtClean="0"/>
              <a:t>Atoraxia</a:t>
            </a:r>
            <a:r>
              <a:rPr lang="en-GB" i="1" dirty="0" smtClean="0"/>
              <a:t>: the pursuit of tranquillity rather than mindless pursuit of pleasure</a:t>
            </a:r>
          </a:p>
          <a:p>
            <a:pPr marL="0" indent="0">
              <a:buNone/>
            </a:pPr>
            <a:r>
              <a:rPr lang="en-GB" i="1" dirty="0" smtClean="0"/>
              <a:t>A long term pursuit of </a:t>
            </a:r>
            <a:r>
              <a:rPr lang="en-GB" i="1" dirty="0" err="1" smtClean="0"/>
              <a:t>hapiness</a:t>
            </a:r>
            <a:endParaRPr lang="en-GB" i="1" dirty="0"/>
          </a:p>
        </p:txBody>
      </p:sp>
    </p:spTree>
    <p:extLst>
      <p:ext uri="{BB962C8B-B14F-4D97-AF65-F5344CB8AC3E}">
        <p14:creationId xmlns:p14="http://schemas.microsoft.com/office/powerpoint/2010/main" val="79721739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Capabilities Approach (Sen, 1999)</a:t>
            </a:r>
            <a:endParaRPr lang="en-GB" dirty="0"/>
          </a:p>
        </p:txBody>
      </p:sp>
      <p:sp>
        <p:nvSpPr>
          <p:cNvPr id="3" name="Content Placeholder 2"/>
          <p:cNvSpPr>
            <a:spLocks noGrp="1"/>
          </p:cNvSpPr>
          <p:nvPr>
            <p:ph idx="1"/>
          </p:nvPr>
        </p:nvSpPr>
        <p:spPr>
          <a:xfrm>
            <a:off x="457200" y="1244600"/>
            <a:ext cx="8571600" cy="5437000"/>
          </a:xfrm>
        </p:spPr>
        <p:txBody>
          <a:bodyPr>
            <a:normAutofit fontScale="92500" lnSpcReduction="20000"/>
          </a:bodyPr>
          <a:lstStyle/>
          <a:p>
            <a:pPr marL="0" indent="0">
              <a:buNone/>
            </a:pPr>
            <a:r>
              <a:rPr lang="en-GB" dirty="0"/>
              <a:t>The capabilities approach has three </a:t>
            </a:r>
            <a:r>
              <a:rPr lang="en-GB" dirty="0" smtClean="0"/>
              <a:t>pillars</a:t>
            </a:r>
            <a:r>
              <a:rPr lang="en-GB" dirty="0"/>
              <a:t>: </a:t>
            </a:r>
            <a:r>
              <a:rPr lang="en-GB" b="1" dirty="0"/>
              <a:t>capabilities, functionings and agency</a:t>
            </a:r>
            <a:r>
              <a:rPr lang="en-GB" dirty="0"/>
              <a:t>. </a:t>
            </a:r>
            <a:endParaRPr lang="en-GB" dirty="0" smtClean="0"/>
          </a:p>
          <a:p>
            <a:pPr marL="0" indent="0">
              <a:buNone/>
            </a:pPr>
            <a:r>
              <a:rPr lang="en-GB" dirty="0" smtClean="0"/>
              <a:t>‘</a:t>
            </a:r>
            <a:r>
              <a:rPr lang="en-US" b="1" dirty="0"/>
              <a:t>Capabilities</a:t>
            </a:r>
            <a:r>
              <a:rPr lang="en-US" dirty="0"/>
              <a:t> represent the </a:t>
            </a:r>
            <a:r>
              <a:rPr lang="en-US" dirty="0" smtClean="0"/>
              <a:t>ability </a:t>
            </a:r>
            <a:r>
              <a:rPr lang="en-US" dirty="0"/>
              <a:t>an individual has to achieve beings and doings they have reason to value’</a:t>
            </a:r>
            <a:r>
              <a:rPr lang="en-GB" dirty="0"/>
              <a:t> (Hart, 2009: 392).   </a:t>
            </a:r>
            <a:endParaRPr lang="en-GB" dirty="0" smtClean="0"/>
          </a:p>
          <a:p>
            <a:pPr marL="0" indent="0">
              <a:buNone/>
            </a:pPr>
            <a:r>
              <a:rPr lang="en-GB" b="1" dirty="0" smtClean="0"/>
              <a:t>Functionings</a:t>
            </a:r>
            <a:r>
              <a:rPr lang="en-GB" i="1" dirty="0" smtClean="0"/>
              <a:t> </a:t>
            </a:r>
            <a:r>
              <a:rPr lang="en-GB" dirty="0"/>
              <a:t>are </a:t>
            </a:r>
            <a:r>
              <a:rPr lang="en-GB" dirty="0" smtClean="0"/>
              <a:t>what a </a:t>
            </a:r>
            <a:r>
              <a:rPr lang="en-GB" dirty="0"/>
              <a:t>person </a:t>
            </a:r>
            <a:r>
              <a:rPr lang="en-GB" i="1" dirty="0"/>
              <a:t>actually</a:t>
            </a:r>
            <a:r>
              <a:rPr lang="en-GB" dirty="0"/>
              <a:t> achieves (Sen, 1999: 75</a:t>
            </a:r>
            <a:r>
              <a:rPr lang="en-GB" dirty="0" smtClean="0"/>
              <a:t>)</a:t>
            </a:r>
            <a:r>
              <a:rPr lang="en-GB" dirty="0"/>
              <a:t> </a:t>
            </a:r>
            <a:r>
              <a:rPr lang="en-GB" dirty="0" smtClean="0"/>
              <a:t>e.g., good </a:t>
            </a:r>
            <a:r>
              <a:rPr lang="en-GB" dirty="0"/>
              <a:t>health, personal safety, </a:t>
            </a:r>
            <a:r>
              <a:rPr lang="en-GB" dirty="0" smtClean="0"/>
              <a:t>doing </a:t>
            </a:r>
            <a:r>
              <a:rPr lang="en-GB" dirty="0"/>
              <a:t>a worthwhile job, </a:t>
            </a:r>
            <a:r>
              <a:rPr lang="en-GB" dirty="0" smtClean="0"/>
              <a:t>being </a:t>
            </a:r>
            <a:r>
              <a:rPr lang="en-GB" dirty="0"/>
              <a:t>socially </a:t>
            </a:r>
            <a:r>
              <a:rPr lang="en-GB" dirty="0" smtClean="0"/>
              <a:t>active, etc.  </a:t>
            </a:r>
          </a:p>
          <a:p>
            <a:pPr marL="0" indent="0">
              <a:buNone/>
            </a:pPr>
            <a:r>
              <a:rPr lang="en-GB" dirty="0" smtClean="0">
                <a:solidFill>
                  <a:schemeClr val="tx2">
                    <a:lumMod val="50000"/>
                  </a:schemeClr>
                </a:solidFill>
              </a:rPr>
              <a:t>Eating and dieting…?</a:t>
            </a:r>
          </a:p>
          <a:p>
            <a:pPr marL="0" indent="0">
              <a:buNone/>
            </a:pPr>
            <a:r>
              <a:rPr lang="en-GB" dirty="0" smtClean="0"/>
              <a:t>Scott </a:t>
            </a:r>
            <a:r>
              <a:rPr lang="en-GB" dirty="0"/>
              <a:t>distils this as ‘functionings are what people do, capabilities are what they are able to do’ (2012: 22). </a:t>
            </a:r>
            <a:endParaRPr lang="en-GB" dirty="0" smtClean="0"/>
          </a:p>
          <a:p>
            <a:pPr marL="0" indent="0">
              <a:buNone/>
            </a:pPr>
            <a:endParaRPr lang="en-GB" b="1" dirty="0" smtClean="0"/>
          </a:p>
          <a:p>
            <a:pPr marL="0" indent="0">
              <a:buNone/>
            </a:pPr>
            <a:r>
              <a:rPr lang="en-GB" b="1" dirty="0" smtClean="0"/>
              <a:t>Agency</a:t>
            </a:r>
            <a:r>
              <a:rPr lang="en-GB" dirty="0" smtClean="0"/>
              <a:t> is the freedom to act</a:t>
            </a:r>
            <a:endParaRPr lang="en-GB" dirty="0"/>
          </a:p>
        </p:txBody>
      </p:sp>
    </p:spTree>
    <p:extLst>
      <p:ext uri="{BB962C8B-B14F-4D97-AF65-F5344CB8AC3E}">
        <p14:creationId xmlns:p14="http://schemas.microsoft.com/office/powerpoint/2010/main" val="24917876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833562"/>
          </a:xfrm>
        </p:spPr>
        <p:txBody>
          <a:bodyPr>
            <a:noAutofit/>
          </a:bodyPr>
          <a:lstStyle/>
          <a:p>
            <a:r>
              <a:rPr lang="en-GB" sz="2400" b="1" dirty="0" smtClean="0"/>
              <a:t>Ryan</a:t>
            </a:r>
            <a:r>
              <a:rPr lang="en-GB" sz="2400" b="1" dirty="0"/>
              <a:t> </a:t>
            </a:r>
            <a:r>
              <a:rPr lang="en-GB" sz="2400" b="1" dirty="0" smtClean="0"/>
              <a:t>and </a:t>
            </a:r>
            <a:r>
              <a:rPr lang="en-GB" sz="2400" b="1" dirty="0" err="1" smtClean="0"/>
              <a:t>Deci</a:t>
            </a:r>
            <a:r>
              <a:rPr lang="en-GB" sz="2400" b="1" dirty="0"/>
              <a:t> </a:t>
            </a:r>
            <a:r>
              <a:rPr lang="en-GB" sz="2400" dirty="0" smtClean="0"/>
              <a:t>(</a:t>
            </a:r>
            <a:r>
              <a:rPr lang="en-GB" sz="2400" dirty="0"/>
              <a:t>2000) </a:t>
            </a:r>
            <a:r>
              <a:rPr lang="en-GB" sz="2400" dirty="0" smtClean="0"/>
              <a:t/>
            </a:r>
            <a:br>
              <a:rPr lang="en-GB" sz="2400" dirty="0" smtClean="0"/>
            </a:br>
            <a:r>
              <a:rPr lang="en-GB" sz="2400" dirty="0" smtClean="0"/>
              <a:t>“</a:t>
            </a:r>
            <a:r>
              <a:rPr lang="en-GB" sz="2400" dirty="0"/>
              <a:t>Self-determination theory and the facilitation of intrinsic motivation, social development, and well-being”</a:t>
            </a:r>
          </a:p>
        </p:txBody>
      </p:sp>
      <p:sp>
        <p:nvSpPr>
          <p:cNvPr id="4" name="Rectangle 3"/>
          <p:cNvSpPr/>
          <p:nvPr/>
        </p:nvSpPr>
        <p:spPr>
          <a:xfrm>
            <a:off x="457200" y="2108200"/>
            <a:ext cx="8229600" cy="4708981"/>
          </a:xfrm>
          <a:prstGeom prst="rect">
            <a:avLst/>
          </a:prstGeom>
        </p:spPr>
        <p:txBody>
          <a:bodyPr wrap="square">
            <a:spAutoFit/>
          </a:bodyPr>
          <a:lstStyle/>
          <a:p>
            <a:r>
              <a:rPr lang="en-GB" sz="3600" i="1" baseline="30000" dirty="0"/>
              <a:t>Human beings can be </a:t>
            </a:r>
            <a:r>
              <a:rPr lang="en-GB" sz="3600" b="1" i="1" baseline="30000" dirty="0"/>
              <a:t>proactive and engaged </a:t>
            </a:r>
            <a:r>
              <a:rPr lang="en-GB" sz="3600" i="1" baseline="30000" dirty="0"/>
              <a:t>or, </a:t>
            </a:r>
            <a:r>
              <a:rPr lang="en-GB" sz="3600" i="1" baseline="30000" dirty="0" smtClean="0"/>
              <a:t>altern</a:t>
            </a:r>
            <a:r>
              <a:rPr lang="en-GB" sz="3600" i="1" baseline="30000" dirty="0"/>
              <a:t>a</a:t>
            </a:r>
            <a:r>
              <a:rPr lang="en-GB" sz="3600" i="1" baseline="30000" dirty="0" smtClean="0"/>
              <a:t>tively</a:t>
            </a:r>
            <a:r>
              <a:rPr lang="en-GB" sz="3600" i="1" baseline="30000" dirty="0"/>
              <a:t>, passive and alienated, largely as a function of the social conditions in which they develop and </a:t>
            </a:r>
            <a:r>
              <a:rPr lang="en-GB" sz="3600" i="1" baseline="30000" dirty="0" smtClean="0"/>
              <a:t>function… factors </a:t>
            </a:r>
            <a:r>
              <a:rPr lang="en-GB" sz="3600" i="1" baseline="30000" dirty="0"/>
              <a:t>have been examined that enhance versus undermine intrinsic motivation, self-regulation, and well-being. The findings have led to the postulate of three innate </a:t>
            </a:r>
            <a:r>
              <a:rPr lang="en-GB" sz="3600" i="1" baseline="30000" dirty="0" smtClean="0"/>
              <a:t>psychological </a:t>
            </a:r>
            <a:r>
              <a:rPr lang="en-GB" sz="3600" i="1" baseline="30000" dirty="0"/>
              <a:t>needs--</a:t>
            </a:r>
            <a:r>
              <a:rPr lang="en-GB" sz="3600" b="1" i="1" baseline="30000" dirty="0"/>
              <a:t>competence, autonomy, and relatedness</a:t>
            </a:r>
            <a:r>
              <a:rPr lang="en-GB" sz="3600" i="1" baseline="30000" dirty="0"/>
              <a:t>-- which when satisfied yield enhanced self-motivation and mental health and when thwarted lead to diminished </a:t>
            </a:r>
            <a:r>
              <a:rPr lang="en-GB" sz="3600" i="1" baseline="30000" dirty="0" smtClean="0"/>
              <a:t>motivation </a:t>
            </a:r>
            <a:r>
              <a:rPr lang="en-GB" sz="3600" i="1" baseline="30000" dirty="0"/>
              <a:t>and well-being</a:t>
            </a:r>
            <a:r>
              <a:rPr lang="en-GB" sz="3600" i="1" baseline="30000" dirty="0" smtClean="0"/>
              <a:t>.</a:t>
            </a:r>
          </a:p>
          <a:p>
            <a:pPr algn="r"/>
            <a:r>
              <a:rPr lang="en-GB" sz="3600" baseline="30000" dirty="0" smtClean="0"/>
              <a:t>(Ryan and </a:t>
            </a:r>
            <a:r>
              <a:rPr lang="en-GB" sz="3600" baseline="30000" dirty="0" err="1" smtClean="0"/>
              <a:t>Deci</a:t>
            </a:r>
            <a:r>
              <a:rPr lang="en-GB" sz="3600" baseline="30000" dirty="0" smtClean="0"/>
              <a:t>, 2000, p68) </a:t>
            </a:r>
          </a:p>
          <a:p>
            <a:endParaRPr lang="en-GB" sz="2400" dirty="0"/>
          </a:p>
          <a:p>
            <a:endParaRPr lang="en-GB" sz="3600" dirty="0"/>
          </a:p>
        </p:txBody>
      </p:sp>
    </p:spTree>
    <p:extLst>
      <p:ext uri="{BB962C8B-B14F-4D97-AF65-F5344CB8AC3E}">
        <p14:creationId xmlns:p14="http://schemas.microsoft.com/office/powerpoint/2010/main" val="316733570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69300" cy="703262"/>
          </a:xfrm>
        </p:spPr>
        <p:txBody>
          <a:bodyPr>
            <a:normAutofit fontScale="90000"/>
          </a:bodyPr>
          <a:lstStyle/>
          <a:p>
            <a:r>
              <a:rPr lang="en-GB" dirty="0" smtClean="0"/>
              <a:t>Further reading</a:t>
            </a:r>
            <a:endParaRPr lang="en-GB" dirty="0"/>
          </a:p>
        </p:txBody>
      </p:sp>
      <p:sp>
        <p:nvSpPr>
          <p:cNvPr id="3" name="Content Placeholder 2"/>
          <p:cNvSpPr>
            <a:spLocks noGrp="1"/>
          </p:cNvSpPr>
          <p:nvPr>
            <p:ph idx="1"/>
          </p:nvPr>
        </p:nvSpPr>
        <p:spPr>
          <a:xfrm>
            <a:off x="355600" y="977900"/>
            <a:ext cx="8470900" cy="5691414"/>
          </a:xfrm>
        </p:spPr>
        <p:txBody>
          <a:bodyPr>
            <a:normAutofit fontScale="92500" lnSpcReduction="20000"/>
          </a:bodyPr>
          <a:lstStyle/>
          <a:p>
            <a:pPr marL="0" indent="0">
              <a:buNone/>
            </a:pPr>
            <a:r>
              <a:rPr lang="en-GB" dirty="0" smtClean="0"/>
              <a:t>“</a:t>
            </a:r>
            <a:r>
              <a:rPr lang="en-GB" sz="4000" dirty="0" smtClean="0"/>
              <a:t>Clearly </a:t>
            </a:r>
            <a:r>
              <a:rPr lang="en-GB" sz="4000" dirty="0"/>
              <a:t>what teachers know and do makes a difference to student </a:t>
            </a:r>
            <a:r>
              <a:rPr lang="en-GB" sz="4000" dirty="0" smtClean="0"/>
              <a:t>learning… </a:t>
            </a:r>
          </a:p>
          <a:p>
            <a:pPr marL="0" indent="0">
              <a:buNone/>
            </a:pPr>
            <a:r>
              <a:rPr lang="en-GB" sz="4000" dirty="0" smtClean="0"/>
              <a:t>Outdoor </a:t>
            </a:r>
            <a:r>
              <a:rPr lang="en-GB" sz="4000" dirty="0"/>
              <a:t>learning experiences are ideally placed to facilitate learning about and for sustainability; however, if the field of outdoor education is to seriously confront and contribute to addressing social, economic, and environmental sustainability issues, </a:t>
            </a:r>
            <a:r>
              <a:rPr lang="en-GB" sz="4000" b="1" dirty="0"/>
              <a:t>change needs to occur in what teachers know and </a:t>
            </a:r>
            <a:r>
              <a:rPr lang="en-GB" sz="4000" b="1" dirty="0" smtClean="0"/>
              <a:t>do</a:t>
            </a:r>
            <a:r>
              <a:rPr lang="en-GB" sz="4000" dirty="0" smtClean="0"/>
              <a:t>”.</a:t>
            </a:r>
            <a:endParaRPr lang="en-GB" sz="4000" dirty="0"/>
          </a:p>
          <a:p>
            <a:pPr marL="0" indent="0" algn="r">
              <a:buNone/>
            </a:pPr>
            <a:r>
              <a:rPr lang="en-GB" dirty="0" smtClean="0"/>
              <a:t>(Hill</a:t>
            </a:r>
            <a:r>
              <a:rPr lang="en-GB" dirty="0"/>
              <a:t>, 2012, </a:t>
            </a:r>
            <a:r>
              <a:rPr lang="en-GB" dirty="0" smtClean="0"/>
              <a:t>p27)</a:t>
            </a:r>
            <a:endParaRPr lang="en-GB" dirty="0"/>
          </a:p>
          <a:p>
            <a:r>
              <a:rPr lang="en-GB" dirty="0" smtClean="0"/>
              <a:t>Full Journal article available on Moodle</a:t>
            </a:r>
            <a:endParaRPr lang="en-GB" dirty="0"/>
          </a:p>
        </p:txBody>
      </p:sp>
    </p:spTree>
    <p:extLst>
      <p:ext uri="{BB962C8B-B14F-4D97-AF65-F5344CB8AC3E}">
        <p14:creationId xmlns:p14="http://schemas.microsoft.com/office/powerpoint/2010/main" val="397479831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199" y="566056"/>
            <a:ext cx="8360229" cy="6190343"/>
          </a:xfrm>
        </p:spPr>
        <p:txBody>
          <a:bodyPr>
            <a:normAutofit fontScale="62500" lnSpcReduction="20000"/>
          </a:bodyPr>
          <a:lstStyle/>
          <a:p>
            <a:pPr marL="0" indent="0" algn="ctr">
              <a:buNone/>
            </a:pPr>
            <a:r>
              <a:rPr lang="en-GB" sz="8800" b="1" dirty="0" smtClean="0">
                <a:solidFill>
                  <a:schemeClr val="accent3">
                    <a:lumMod val="50000"/>
                  </a:schemeClr>
                </a:solidFill>
              </a:rPr>
              <a:t>What does sustainability mean to you</a:t>
            </a:r>
            <a:r>
              <a:rPr lang="en-GB" sz="8800" b="1" dirty="0" smtClean="0">
                <a:solidFill>
                  <a:schemeClr val="accent3">
                    <a:lumMod val="50000"/>
                  </a:schemeClr>
                </a:solidFill>
              </a:rPr>
              <a:t>?</a:t>
            </a:r>
          </a:p>
          <a:p>
            <a:pPr marL="0" indent="0" algn="ctr">
              <a:buNone/>
            </a:pPr>
            <a:endParaRPr lang="en-GB" sz="8800" b="1" dirty="0" smtClean="0">
              <a:solidFill>
                <a:schemeClr val="accent3">
                  <a:lumMod val="50000"/>
                </a:schemeClr>
              </a:solidFill>
            </a:endParaRPr>
          </a:p>
          <a:p>
            <a:pPr marL="0" indent="0" algn="ctr">
              <a:buNone/>
            </a:pPr>
            <a:r>
              <a:rPr lang="en-GB" sz="8800" b="1" dirty="0" smtClean="0">
                <a:solidFill>
                  <a:schemeClr val="accent3">
                    <a:lumMod val="50000"/>
                  </a:schemeClr>
                </a:solidFill>
              </a:rPr>
              <a:t>How sustainable is your lifestyle?</a:t>
            </a:r>
          </a:p>
          <a:p>
            <a:pPr marL="0" indent="0" algn="ctr">
              <a:buNone/>
            </a:pPr>
            <a:endParaRPr lang="en-GB" sz="8800" b="1" dirty="0">
              <a:solidFill>
                <a:schemeClr val="accent3">
                  <a:lumMod val="50000"/>
                </a:schemeClr>
              </a:solidFill>
            </a:endParaRPr>
          </a:p>
          <a:p>
            <a:pPr marL="0" indent="0" algn="ctr">
              <a:buNone/>
            </a:pPr>
            <a:r>
              <a:rPr lang="en-GB" sz="8800" b="1" dirty="0" smtClean="0">
                <a:solidFill>
                  <a:schemeClr val="accent3">
                    <a:lumMod val="50000"/>
                  </a:schemeClr>
                </a:solidFill>
              </a:rPr>
              <a:t>What could you do to be more sustainable </a:t>
            </a:r>
            <a:r>
              <a:rPr lang="en-GB" sz="8800" b="1" dirty="0" smtClean="0">
                <a:solidFill>
                  <a:schemeClr val="accent3">
                    <a:lumMod val="50000"/>
                  </a:schemeClr>
                </a:solidFill>
              </a:rPr>
              <a:t> </a:t>
            </a:r>
            <a:endParaRPr lang="en-GB" sz="8800" b="1" dirty="0">
              <a:solidFill>
                <a:schemeClr val="accent3">
                  <a:lumMod val="50000"/>
                </a:schemeClr>
              </a:solidFill>
            </a:endParaRPr>
          </a:p>
        </p:txBody>
      </p:sp>
    </p:spTree>
    <p:extLst>
      <p:ext uri="{BB962C8B-B14F-4D97-AF65-F5344CB8AC3E}">
        <p14:creationId xmlns:p14="http://schemas.microsoft.com/office/powerpoint/2010/main" val="234698386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76262"/>
          </a:xfrm>
        </p:spPr>
        <p:txBody>
          <a:bodyPr>
            <a:normAutofit fontScale="90000"/>
          </a:bodyPr>
          <a:lstStyle/>
          <a:p>
            <a:r>
              <a:rPr lang="en-GB" dirty="0" smtClean="0"/>
              <a:t>References </a:t>
            </a:r>
            <a:endParaRPr lang="en-GB" dirty="0"/>
          </a:p>
        </p:txBody>
      </p:sp>
      <p:sp>
        <p:nvSpPr>
          <p:cNvPr id="3" name="Content Placeholder 2"/>
          <p:cNvSpPr>
            <a:spLocks noGrp="1"/>
          </p:cNvSpPr>
          <p:nvPr>
            <p:ph idx="1"/>
          </p:nvPr>
        </p:nvSpPr>
        <p:spPr>
          <a:xfrm>
            <a:off x="457200" y="850900"/>
            <a:ext cx="8377200" cy="5794700"/>
          </a:xfrm>
        </p:spPr>
        <p:txBody>
          <a:bodyPr>
            <a:normAutofit fontScale="77500" lnSpcReduction="20000"/>
          </a:bodyPr>
          <a:lstStyle/>
          <a:p>
            <a:pPr marL="0" indent="0">
              <a:buNone/>
            </a:pPr>
            <a:endParaRPr lang="en-GB" sz="1800" dirty="0" smtClean="0"/>
          </a:p>
          <a:p>
            <a:pPr marL="0" indent="0">
              <a:buNone/>
            </a:pPr>
            <a:r>
              <a:rPr lang="en-GB" sz="1900" dirty="0"/>
              <a:t>De </a:t>
            </a:r>
            <a:r>
              <a:rPr lang="en-GB" sz="1900" dirty="0" err="1"/>
              <a:t>Dominicis</a:t>
            </a:r>
            <a:r>
              <a:rPr lang="en-GB" sz="1900" dirty="0"/>
              <a:t>, S., </a:t>
            </a:r>
            <a:r>
              <a:rPr lang="en-GB" sz="1900" dirty="0" err="1"/>
              <a:t>Fornara</a:t>
            </a:r>
            <a:r>
              <a:rPr lang="en-GB" sz="1900" dirty="0"/>
              <a:t>, F., </a:t>
            </a:r>
            <a:r>
              <a:rPr lang="en-GB" sz="1900" dirty="0" err="1"/>
              <a:t>Ganucci</a:t>
            </a:r>
            <a:r>
              <a:rPr lang="en-GB" sz="1900" dirty="0"/>
              <a:t> </a:t>
            </a:r>
            <a:r>
              <a:rPr lang="en-GB" sz="1900" dirty="0" err="1"/>
              <a:t>Cancellieri</a:t>
            </a:r>
            <a:r>
              <a:rPr lang="en-GB" sz="1900" dirty="0"/>
              <a:t>, U., </a:t>
            </a:r>
            <a:r>
              <a:rPr lang="en-GB" sz="1900" dirty="0" err="1"/>
              <a:t>Twigger</a:t>
            </a:r>
            <a:r>
              <a:rPr lang="en-GB" sz="1900" dirty="0"/>
              <a:t>-Ross, C., &amp; </a:t>
            </a:r>
            <a:r>
              <a:rPr lang="en-GB" sz="1900" dirty="0" err="1"/>
              <a:t>Bonaiuto</a:t>
            </a:r>
            <a:r>
              <a:rPr lang="en-GB" sz="1900" dirty="0"/>
              <a:t>, M. (2015</a:t>
            </a:r>
            <a:r>
              <a:rPr lang="en-GB" sz="1900" dirty="0" smtClean="0"/>
              <a:t>)</a:t>
            </a:r>
            <a:r>
              <a:rPr lang="en-GB" sz="1900" dirty="0"/>
              <a:t> </a:t>
            </a:r>
            <a:r>
              <a:rPr lang="en-GB" sz="1900" dirty="0" smtClean="0"/>
              <a:t>“We </a:t>
            </a:r>
            <a:r>
              <a:rPr lang="en-GB" sz="1900" dirty="0"/>
              <a:t>are at risk, and so what? Place attachment, environmental risk perceptions and preventive coping </a:t>
            </a:r>
            <a:r>
              <a:rPr lang="en-GB" sz="1900" dirty="0" smtClean="0"/>
              <a:t>behaviours” </a:t>
            </a:r>
            <a:r>
              <a:rPr lang="en-GB" sz="1900" i="1" dirty="0"/>
              <a:t>Journal of Environmental Psychology, 43, </a:t>
            </a:r>
            <a:r>
              <a:rPr lang="en-GB" sz="1900" dirty="0"/>
              <a:t>66–78. http://</a:t>
            </a:r>
            <a:r>
              <a:rPr lang="en-GB" sz="1900" dirty="0" err="1"/>
              <a:t>doi.org</a:t>
            </a:r>
            <a:r>
              <a:rPr lang="en-GB" sz="1900" dirty="0"/>
              <a:t>/10.1016/j.jenvp.2015.05.010 </a:t>
            </a:r>
          </a:p>
          <a:p>
            <a:pPr marL="0" indent="0">
              <a:buNone/>
            </a:pPr>
            <a:r>
              <a:rPr lang="en-GB" sz="1900" dirty="0" err="1" smtClean="0"/>
              <a:t>Denzin</a:t>
            </a:r>
            <a:r>
              <a:rPr lang="en-GB" sz="1900" dirty="0"/>
              <a:t>, N. K., &amp; Lincoln, Y. S. (2011). </a:t>
            </a:r>
            <a:r>
              <a:rPr lang="en-GB" sz="1900" dirty="0" smtClean="0"/>
              <a:t>“Introduction</a:t>
            </a:r>
            <a:r>
              <a:rPr lang="en-GB" sz="1900" dirty="0"/>
              <a:t>: The discipline and practice of qualitative </a:t>
            </a:r>
            <a:r>
              <a:rPr lang="en-GB" sz="1900" dirty="0" smtClean="0"/>
              <a:t>research”. In </a:t>
            </a:r>
            <a:r>
              <a:rPr lang="en-GB" sz="1900" dirty="0"/>
              <a:t>N. K. </a:t>
            </a:r>
            <a:r>
              <a:rPr lang="en-GB" sz="1900" dirty="0" err="1"/>
              <a:t>Denzin</a:t>
            </a:r>
            <a:r>
              <a:rPr lang="en-GB" sz="1900" dirty="0"/>
              <a:t> &amp; Y. S. Lincoln (Eds.), </a:t>
            </a:r>
            <a:r>
              <a:rPr lang="en-GB" sz="1900" i="1" dirty="0"/>
              <a:t>The Sage handbook of qualitative research </a:t>
            </a:r>
            <a:r>
              <a:rPr lang="en-GB" sz="1900" dirty="0"/>
              <a:t>(pp. 1–20). </a:t>
            </a:r>
            <a:r>
              <a:rPr lang="en-GB" sz="1900" dirty="0" smtClean="0"/>
              <a:t>Thousand </a:t>
            </a:r>
            <a:r>
              <a:rPr lang="en-GB" sz="1900" dirty="0"/>
              <a:t>Oaks, CA: Sage. </a:t>
            </a:r>
            <a:endParaRPr lang="en-GB" sz="1900" dirty="0" smtClean="0"/>
          </a:p>
          <a:p>
            <a:pPr marL="0" indent="0">
              <a:buNone/>
            </a:pPr>
            <a:r>
              <a:rPr lang="en-GB" sz="1900" dirty="0" err="1">
                <a:solidFill>
                  <a:srgbClr val="222222"/>
                </a:solidFill>
              </a:rPr>
              <a:t>Drexhage</a:t>
            </a:r>
            <a:r>
              <a:rPr lang="en-GB" sz="1900" dirty="0">
                <a:solidFill>
                  <a:srgbClr val="222222"/>
                </a:solidFill>
              </a:rPr>
              <a:t>, J. and Murphy, D., </a:t>
            </a:r>
            <a:r>
              <a:rPr lang="en-GB" sz="1900" dirty="0" smtClean="0">
                <a:solidFill>
                  <a:srgbClr val="222222"/>
                </a:solidFill>
              </a:rPr>
              <a:t>(2010) </a:t>
            </a:r>
            <a:r>
              <a:rPr lang="en-GB" sz="1900" i="1" dirty="0" smtClean="0">
                <a:solidFill>
                  <a:srgbClr val="222222"/>
                </a:solidFill>
              </a:rPr>
              <a:t>Sustainable </a:t>
            </a:r>
            <a:r>
              <a:rPr lang="en-GB" sz="1900" i="1" dirty="0">
                <a:solidFill>
                  <a:srgbClr val="222222"/>
                </a:solidFill>
              </a:rPr>
              <a:t>development: from </a:t>
            </a:r>
            <a:r>
              <a:rPr lang="en-GB" sz="1900" i="1" dirty="0" err="1">
                <a:solidFill>
                  <a:srgbClr val="222222"/>
                </a:solidFill>
              </a:rPr>
              <a:t>Brundtland</a:t>
            </a:r>
            <a:r>
              <a:rPr lang="en-GB" sz="1900" i="1" dirty="0">
                <a:solidFill>
                  <a:srgbClr val="222222"/>
                </a:solidFill>
              </a:rPr>
              <a:t> to Rio </a:t>
            </a:r>
            <a:r>
              <a:rPr lang="en-GB" sz="1900" i="1" dirty="0" smtClean="0">
                <a:solidFill>
                  <a:srgbClr val="222222"/>
                </a:solidFill>
              </a:rPr>
              <a:t>2012 </a:t>
            </a:r>
            <a:r>
              <a:rPr lang="en-GB" sz="1900" dirty="0">
                <a:solidFill>
                  <a:srgbClr val="222222"/>
                </a:solidFill>
              </a:rPr>
              <a:t>Background paper prepared for consideration by the High Level Panel on Global Sustainability at its first meeting 19 September 2010.</a:t>
            </a:r>
            <a:endParaRPr lang="en-US" sz="1900" dirty="0" smtClean="0"/>
          </a:p>
          <a:p>
            <a:pPr marL="0" indent="0">
              <a:buNone/>
            </a:pPr>
            <a:r>
              <a:rPr lang="en-US" sz="1900" dirty="0" smtClean="0"/>
              <a:t>Galvin</a:t>
            </a:r>
            <a:r>
              <a:rPr lang="en-US" sz="1900" dirty="0"/>
              <a:t>, K.  and Prendergast, M. (Eds.) (2016) </a:t>
            </a:r>
            <a:r>
              <a:rPr lang="en-US" sz="1900" i="1" dirty="0"/>
              <a:t>Poetic Inquiry II – Seeing, Caring, Understanding: Using Poetry as and for Inquiry,</a:t>
            </a:r>
            <a:r>
              <a:rPr lang="en-US" sz="1900" dirty="0"/>
              <a:t> Rotterdam:</a:t>
            </a:r>
            <a:r>
              <a:rPr lang="en-US" sz="1900" i="1" dirty="0"/>
              <a:t> </a:t>
            </a:r>
            <a:r>
              <a:rPr lang="en-US" sz="1900" dirty="0"/>
              <a:t>Sense </a:t>
            </a:r>
            <a:r>
              <a:rPr lang="en-US" sz="1900" dirty="0" smtClean="0"/>
              <a:t>publishing</a:t>
            </a:r>
          </a:p>
          <a:p>
            <a:pPr marL="0" indent="0">
              <a:buNone/>
            </a:pPr>
            <a:r>
              <a:rPr lang="en-GB" sz="1900" dirty="0"/>
              <a:t>Hart, C.  (2009). 'Quo </a:t>
            </a:r>
            <a:r>
              <a:rPr lang="en-GB" sz="1900" dirty="0" err="1"/>
              <a:t>vadis</a:t>
            </a:r>
            <a:r>
              <a:rPr lang="en-GB" sz="1900" dirty="0"/>
              <a:t>? The capability space and new directions for the philosophy of educational research', </a:t>
            </a:r>
            <a:r>
              <a:rPr lang="en-GB" sz="1900" i="1" dirty="0"/>
              <a:t>Studies in Philosophy and Education,</a:t>
            </a:r>
            <a:r>
              <a:rPr lang="en-GB" sz="1900" dirty="0"/>
              <a:t> 28(5), 391-402. </a:t>
            </a:r>
            <a:endParaRPr lang="en-US" sz="1900" dirty="0" smtClean="0"/>
          </a:p>
          <a:p>
            <a:pPr marL="0" indent="0">
              <a:buNone/>
            </a:pPr>
            <a:r>
              <a:rPr lang="en-GB" sz="1900" dirty="0"/>
              <a:t>Hill, A. (2012) “Developing approaches to outdoor education that promote sustainability education” </a:t>
            </a:r>
            <a:r>
              <a:rPr lang="en-GB" sz="1900" i="1" dirty="0"/>
              <a:t>Australian Journal of Outdoor Education, </a:t>
            </a:r>
            <a:r>
              <a:rPr lang="en-GB" sz="1900" dirty="0"/>
              <a:t>16(1),15-27</a:t>
            </a:r>
          </a:p>
          <a:p>
            <a:pPr marL="0" indent="0">
              <a:buNone/>
            </a:pPr>
            <a:r>
              <a:rPr lang="en-US" sz="1900" dirty="0" smtClean="0"/>
              <a:t>Jackson, T. </a:t>
            </a:r>
            <a:r>
              <a:rPr lang="en-US" sz="1900" dirty="0"/>
              <a:t>(2015) </a:t>
            </a:r>
            <a:r>
              <a:rPr lang="en-US" sz="1900" dirty="0" smtClean="0"/>
              <a:t>	</a:t>
            </a:r>
            <a:r>
              <a:rPr lang="en-US" sz="1900" i="1" dirty="0" smtClean="0"/>
              <a:t>Flourishing within limits	</a:t>
            </a:r>
            <a:r>
              <a:rPr lang="en-US" sz="1900" dirty="0" smtClean="0">
                <a:hlinkClick r:id="rId2"/>
              </a:rPr>
              <a:t>http</a:t>
            </a:r>
            <a:r>
              <a:rPr lang="en-US" sz="1900" dirty="0">
                <a:hlinkClick r:id="rId2"/>
              </a:rPr>
              <a:t>://www.thenexusnetwork.org/wp-content/uploads/2015/09/CUSP-Nexus-conference-Nov-</a:t>
            </a:r>
            <a:r>
              <a:rPr lang="en-US" sz="1900" dirty="0" smtClean="0">
                <a:hlinkClick r:id="rId2"/>
              </a:rPr>
              <a:t>2015_TimJackson.pdf</a:t>
            </a:r>
            <a:r>
              <a:rPr lang="en-US" sz="1900" dirty="0" smtClean="0"/>
              <a:t> [accessed on 23 November 2015]</a:t>
            </a:r>
            <a:endParaRPr lang="en-US" sz="1900" dirty="0"/>
          </a:p>
          <a:p>
            <a:pPr marL="0" indent="0">
              <a:buNone/>
            </a:pPr>
            <a:r>
              <a:rPr lang="en-US" sz="1900" dirty="0" smtClean="0"/>
              <a:t>van </a:t>
            </a:r>
            <a:r>
              <a:rPr lang="en-US" sz="1900" dirty="0" err="1"/>
              <a:t>Manen</a:t>
            </a:r>
            <a:r>
              <a:rPr lang="en-US" sz="1900" dirty="0"/>
              <a:t>, M. </a:t>
            </a:r>
            <a:r>
              <a:rPr lang="en-US" sz="1900" dirty="0" smtClean="0"/>
              <a:t>(1995) </a:t>
            </a:r>
            <a:r>
              <a:rPr lang="en-US" sz="1900" dirty="0"/>
              <a:t>“On the Epistemology of Reflective Practice.</a:t>
            </a:r>
            <a:r>
              <a:rPr lang="en-US" sz="1900" i="1" dirty="0"/>
              <a:t>” Teachers and Teaching: Theory and Practice </a:t>
            </a:r>
            <a:r>
              <a:rPr lang="en-US" sz="1900" dirty="0"/>
              <a:t>1 (1): 33–50. </a:t>
            </a:r>
            <a:endParaRPr lang="en-US" sz="1900" dirty="0" smtClean="0"/>
          </a:p>
          <a:p>
            <a:pPr marL="0" indent="0">
              <a:buNone/>
            </a:pPr>
            <a:r>
              <a:rPr lang="en-US" sz="1900" dirty="0" smtClean="0"/>
              <a:t>Mulligan, M. (2018) </a:t>
            </a:r>
            <a:r>
              <a:rPr lang="en-US" sz="1900" i="1" dirty="0" smtClean="0"/>
              <a:t>An Introduction to Sustainability, </a:t>
            </a:r>
            <a:r>
              <a:rPr lang="en-US" sz="1900" dirty="0" smtClean="0"/>
              <a:t>Oxford: Routledge</a:t>
            </a:r>
          </a:p>
          <a:p>
            <a:pPr marL="0" indent="0">
              <a:buNone/>
            </a:pPr>
            <a:r>
              <a:rPr lang="en-US" sz="1900" dirty="0" smtClean="0"/>
              <a:t>Nicol, R. (</a:t>
            </a:r>
            <a:r>
              <a:rPr lang="en-US" sz="1900" dirty="0"/>
              <a:t>2014) </a:t>
            </a:r>
            <a:r>
              <a:rPr lang="en-US" sz="1900" dirty="0" smtClean="0"/>
              <a:t>“Fostering </a:t>
            </a:r>
            <a:r>
              <a:rPr lang="en-US" sz="1900" dirty="0"/>
              <a:t>environmental action through outdoor </a:t>
            </a:r>
            <a:r>
              <a:rPr lang="en-US" sz="1900" dirty="0" smtClean="0"/>
              <a:t>education.” </a:t>
            </a:r>
            <a:r>
              <a:rPr lang="en-US" sz="1900" i="1" dirty="0"/>
              <a:t>Educational Action Research</a:t>
            </a:r>
            <a:r>
              <a:rPr lang="en-US" sz="1900" dirty="0"/>
              <a:t>, 22:1, 39-56, DOI: 10.1080/09650792.2013.854174 </a:t>
            </a:r>
          </a:p>
          <a:p>
            <a:pPr marL="0" indent="0">
              <a:buNone/>
            </a:pPr>
            <a:r>
              <a:rPr lang="en-GB" sz="1900" dirty="0" smtClean="0"/>
              <a:t>Ryan, D. and </a:t>
            </a:r>
            <a:r>
              <a:rPr lang="en-GB" sz="1900" dirty="0" err="1" smtClean="0"/>
              <a:t>Deci</a:t>
            </a:r>
            <a:r>
              <a:rPr lang="en-GB" sz="1900" dirty="0" smtClean="0"/>
              <a:t>, E.. (2000) “Self</a:t>
            </a:r>
            <a:r>
              <a:rPr lang="en-GB" sz="1900" dirty="0"/>
              <a:t>-determination </a:t>
            </a:r>
            <a:r>
              <a:rPr lang="en-GB" sz="1900" dirty="0" smtClean="0"/>
              <a:t>theory </a:t>
            </a:r>
            <a:r>
              <a:rPr lang="en-GB" sz="1900" dirty="0"/>
              <a:t>and the facilitation of intrinsic </a:t>
            </a:r>
            <a:r>
              <a:rPr lang="en-GB" sz="1900" dirty="0" smtClean="0"/>
              <a:t>motivation</a:t>
            </a:r>
            <a:r>
              <a:rPr lang="en-GB" sz="1900" dirty="0"/>
              <a:t>, social development, and well-</a:t>
            </a:r>
            <a:r>
              <a:rPr lang="en-GB" sz="1900" dirty="0" smtClean="0"/>
              <a:t>being” </a:t>
            </a:r>
            <a:r>
              <a:rPr lang="en-GB" sz="1900" i="1" dirty="0" smtClean="0"/>
              <a:t>American Psychology</a:t>
            </a:r>
            <a:r>
              <a:rPr lang="en-GB" sz="1900" dirty="0" smtClean="0"/>
              <a:t>. </a:t>
            </a:r>
            <a:r>
              <a:rPr lang="en-GB" sz="1900" dirty="0"/>
              <a:t>55:68–78 </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87084375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continued…</a:t>
            </a:r>
            <a:endParaRPr lang="en-GB" dirty="0"/>
          </a:p>
        </p:txBody>
      </p:sp>
      <p:sp>
        <p:nvSpPr>
          <p:cNvPr id="3" name="Content Placeholder 2"/>
          <p:cNvSpPr>
            <a:spLocks noGrp="1"/>
          </p:cNvSpPr>
          <p:nvPr>
            <p:ph idx="1"/>
          </p:nvPr>
        </p:nvSpPr>
        <p:spPr/>
        <p:txBody>
          <a:bodyPr>
            <a:normAutofit/>
          </a:bodyPr>
          <a:lstStyle/>
          <a:p>
            <a:pPr marL="0" indent="0">
              <a:buNone/>
            </a:pPr>
            <a:r>
              <a:rPr lang="en-GB" sz="1800" dirty="0"/>
              <a:t>Scott, K. (2012</a:t>
            </a:r>
            <a:r>
              <a:rPr lang="en-GB" sz="1800" dirty="0" smtClean="0"/>
              <a:t>) </a:t>
            </a:r>
            <a:r>
              <a:rPr lang="en-GB" sz="1800" i="1" dirty="0"/>
              <a:t>Measuring Wellbeing: Towards sustainability</a:t>
            </a:r>
            <a:r>
              <a:rPr lang="en-GB" sz="1800" dirty="0"/>
              <a:t>, </a:t>
            </a:r>
            <a:r>
              <a:rPr lang="en-GB" sz="1800" dirty="0" smtClean="0"/>
              <a:t>London: Routledge</a:t>
            </a:r>
            <a:endParaRPr lang="en-US" sz="1800" dirty="0" smtClean="0"/>
          </a:p>
          <a:p>
            <a:pPr marL="0" indent="0">
              <a:buNone/>
            </a:pPr>
            <a:r>
              <a:rPr lang="en-US" sz="1800" dirty="0" smtClean="0"/>
              <a:t>Sen </a:t>
            </a:r>
            <a:r>
              <a:rPr lang="en-US" sz="1800" dirty="0"/>
              <a:t>A. </a:t>
            </a:r>
            <a:r>
              <a:rPr lang="en-US" sz="1800" dirty="0" smtClean="0"/>
              <a:t>(1999</a:t>
            </a:r>
            <a:r>
              <a:rPr lang="en-US" sz="1800" dirty="0"/>
              <a:t>)</a:t>
            </a:r>
            <a:r>
              <a:rPr lang="en-US" sz="1800" dirty="0" smtClean="0"/>
              <a:t> </a:t>
            </a:r>
            <a:r>
              <a:rPr lang="en-US" sz="1800" i="1" dirty="0"/>
              <a:t>Development as Freedom. </a:t>
            </a:r>
            <a:r>
              <a:rPr lang="en-US" sz="1800" dirty="0"/>
              <a:t>New York: Knopf </a:t>
            </a:r>
          </a:p>
          <a:p>
            <a:pPr marL="0" indent="0">
              <a:buNone/>
            </a:pPr>
            <a:r>
              <a:rPr lang="en-US" sz="1800" dirty="0" err="1" smtClean="0"/>
              <a:t>Twigger</a:t>
            </a:r>
            <a:r>
              <a:rPr lang="en-US" sz="1800" dirty="0"/>
              <a:t>-Ross</a:t>
            </a:r>
            <a:r>
              <a:rPr lang="en-US" sz="1800" dirty="0" smtClean="0"/>
              <a:t>, </a:t>
            </a:r>
            <a:r>
              <a:rPr lang="en-US" sz="1800" dirty="0" err="1" smtClean="0"/>
              <a:t>C.,Brooks</a:t>
            </a:r>
            <a:r>
              <a:rPr lang="en-US" sz="1800" dirty="0"/>
              <a:t>, </a:t>
            </a:r>
            <a:r>
              <a:rPr lang="en-US" sz="1800" dirty="0" smtClean="0"/>
              <a:t>K., </a:t>
            </a:r>
            <a:r>
              <a:rPr lang="en-US" sz="1800" dirty="0" err="1"/>
              <a:t>Papadopoulou</a:t>
            </a:r>
            <a:r>
              <a:rPr lang="en-US" sz="1800" dirty="0" smtClean="0"/>
              <a:t>, L. Orr</a:t>
            </a:r>
            <a:r>
              <a:rPr lang="en-US" sz="1800" dirty="0"/>
              <a:t>, </a:t>
            </a:r>
            <a:r>
              <a:rPr lang="en-US" sz="1800" dirty="0" smtClean="0"/>
              <a:t>P., </a:t>
            </a:r>
            <a:r>
              <a:rPr lang="en-US" sz="1800" dirty="0" err="1" smtClean="0"/>
              <a:t>Sadauskis</a:t>
            </a:r>
            <a:r>
              <a:rPr lang="en-US" sz="1800" dirty="0" smtClean="0"/>
              <a:t>, R., Coke, A., </a:t>
            </a:r>
            <a:r>
              <a:rPr lang="en-US" sz="1800" dirty="0" err="1" smtClean="0"/>
              <a:t>Simcock</a:t>
            </a:r>
            <a:r>
              <a:rPr lang="en-US" sz="1800" dirty="0"/>
              <a:t>, </a:t>
            </a:r>
            <a:r>
              <a:rPr lang="en-US" sz="1800" dirty="0" smtClean="0"/>
              <a:t>N., </a:t>
            </a:r>
            <a:r>
              <a:rPr lang="en-US" sz="1800" dirty="0" err="1" smtClean="0"/>
              <a:t>Stirling</a:t>
            </a:r>
            <a:r>
              <a:rPr lang="en-US" sz="1800" dirty="0" smtClean="0"/>
              <a:t>, A. and Walker, G. (2015)</a:t>
            </a:r>
            <a:r>
              <a:rPr lang="en-US" sz="1800" b="1" dirty="0"/>
              <a:t> </a:t>
            </a:r>
            <a:r>
              <a:rPr lang="en-US" sz="1800" i="1" dirty="0"/>
              <a:t>Community resilience to climate </a:t>
            </a:r>
            <a:r>
              <a:rPr lang="en-US" sz="1800" i="1" dirty="0" smtClean="0"/>
              <a:t>change</a:t>
            </a:r>
            <a:r>
              <a:rPr lang="en-US" sz="1800" i="1" dirty="0"/>
              <a:t>: an evidence review </a:t>
            </a:r>
            <a:r>
              <a:rPr lang="en-US" sz="1800" dirty="0" smtClean="0"/>
              <a:t>The Joseph </a:t>
            </a:r>
            <a:r>
              <a:rPr lang="en-US" sz="1800" dirty="0" err="1" smtClean="0"/>
              <a:t>Rowntree</a:t>
            </a:r>
            <a:r>
              <a:rPr lang="en-US" sz="1800" dirty="0"/>
              <a:t> </a:t>
            </a:r>
            <a:r>
              <a:rPr lang="en-US" sz="1800" dirty="0" smtClean="0"/>
              <a:t>Foundation</a:t>
            </a:r>
          </a:p>
          <a:p>
            <a:pPr marL="0" indent="0">
              <a:buNone/>
            </a:pPr>
            <a:r>
              <a:rPr lang="en-GB" sz="1800" dirty="0"/>
              <a:t>The Wales We Want, (2015) </a:t>
            </a:r>
            <a:r>
              <a:rPr lang="en-GB" sz="1800" i="1" dirty="0"/>
              <a:t>	The Wellbeing and Future Generations Wales </a:t>
            </a:r>
            <a:r>
              <a:rPr lang="en-GB" sz="1800" i="1" dirty="0" err="1"/>
              <a:t>Act</a:t>
            </a:r>
            <a:r>
              <a:rPr lang="en-GB" sz="1800" dirty="0" err="1">
                <a:hlinkClick r:id="rId2"/>
              </a:rPr>
              <a:t>http</a:t>
            </a:r>
            <a:r>
              <a:rPr lang="en-GB" sz="1800" dirty="0">
                <a:hlinkClick r:id="rId2"/>
              </a:rPr>
              <a:t>://thewaleswewant.co.uk/about/well-being-future-generations-wales-act-2015</a:t>
            </a:r>
            <a:endParaRPr lang="en-GB" sz="1800" dirty="0"/>
          </a:p>
          <a:p>
            <a:pPr marL="0" indent="0">
              <a:buNone/>
            </a:pPr>
            <a:r>
              <a:rPr lang="en-GB" sz="1800" dirty="0"/>
              <a:t>[accessed 01 December 2015]</a:t>
            </a:r>
          </a:p>
          <a:p>
            <a:pPr marL="0" indent="0">
              <a:buNone/>
            </a:pPr>
            <a:r>
              <a:rPr lang="en-GB" sz="1800" dirty="0"/>
              <a:t>World Commission on Environment and Development (1987). </a:t>
            </a:r>
            <a:r>
              <a:rPr lang="en-GB" sz="1800" i="1" dirty="0"/>
              <a:t>Our common future.</a:t>
            </a:r>
            <a:r>
              <a:rPr lang="en-GB" sz="1800" dirty="0"/>
              <a:t> Oxford: Oxford University Press</a:t>
            </a:r>
          </a:p>
          <a:p>
            <a:pPr marL="0" indent="0">
              <a:buNone/>
            </a:pPr>
            <a:endParaRPr lang="en-US" sz="1800" i="1" dirty="0"/>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20258583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1" ma:contentTypeDescription="Create a new document." ma:contentTypeScope="" ma:versionID="f87a45074b34f906fe9d7bbec0c711e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9d2d1a48256e38e3fd6566584bfa40b4"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0F40D13-CA5B-4681-99DB-E6C14F5D52C5}">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90528599-D7B9-47FC-9327-65C55412D5F2}">
  <ds:schemaRefs>
    <ds:schemaRef ds:uri="http://schemas.microsoft.com/sharepoint/v3/contenttype/forms"/>
  </ds:schemaRefs>
</ds:datastoreItem>
</file>

<file path=customXml/itemProps3.xml><?xml version="1.0" encoding="utf-8"?>
<ds:datastoreItem xmlns:ds="http://schemas.openxmlformats.org/officeDocument/2006/customXml" ds:itemID="{7FF1EACE-9A22-4C26-9895-70C37EBAD4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5407</TotalTime>
  <Words>1306</Words>
  <Application>Microsoft Office PowerPoint</Application>
  <PresentationFormat>On-screen Show (4:3)</PresentationFormat>
  <Paragraphs>123</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Office Theme</vt:lpstr>
      <vt:lpstr>PowerPoint Presentation</vt:lpstr>
      <vt:lpstr>Sustainability… </vt:lpstr>
      <vt:lpstr>Education for Sustainable Development</vt:lpstr>
      <vt:lpstr>PowerPoint Presentation</vt:lpstr>
      <vt:lpstr>Sustainability is a “fluid concept” with 3 central principles: </vt:lpstr>
      <vt:lpstr>   The Triple Bottom Line (Elkington, 1994)   </vt:lpstr>
      <vt:lpstr>PowerPoint Presentation</vt:lpstr>
      <vt:lpstr>What are the potential costs for a new waterproof jacket? </vt:lpstr>
      <vt:lpstr>PowerPoint Presentation</vt:lpstr>
      <vt:lpstr>Social Ecology Model of Sustainability Mulligan 2018 </vt:lpstr>
      <vt:lpstr>Education for Sustainable Development… </vt:lpstr>
      <vt:lpstr>PowerPoint Presentation</vt:lpstr>
      <vt:lpstr>Well-being of Future Generations (Wales) Act (2015)</vt:lpstr>
      <vt:lpstr>The Act puts in place seven well-being goals. </vt:lpstr>
      <vt:lpstr>WFG Video:</vt:lpstr>
      <vt:lpstr>How might outdoor education be facilitated to meet the seven well-being goals (approaches, venues, content, and activities)?</vt:lpstr>
      <vt:lpstr>Resilience: the capacity to cope with risk and uncertainty</vt:lpstr>
      <vt:lpstr>PowerPoint Presentation</vt:lpstr>
      <vt:lpstr>PowerPoint Presentation</vt:lpstr>
      <vt:lpstr>How might outdoor education effectively address consequences of climate change?</vt:lpstr>
      <vt:lpstr>Prosperity </vt:lpstr>
      <vt:lpstr>PowerPoint Presentation</vt:lpstr>
      <vt:lpstr>Epicurus (341-270bc)</vt:lpstr>
      <vt:lpstr>Capabilities Approach (Sen, 1999)</vt:lpstr>
      <vt:lpstr>Ryan and Deci (2000)  “Self-determination theory and the facilitation of intrinsic motivation, social development, and well-being”</vt:lpstr>
      <vt:lpstr>Further reading</vt:lpstr>
      <vt:lpstr>PowerPoint Presentation</vt:lpstr>
      <vt:lpstr>References </vt:lpstr>
      <vt:lpstr>References continued…</vt:lpstr>
    </vt:vector>
  </TitlesOfParts>
  <Company>University of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Facilitating Sustainable Outdoor Education</dc:title>
  <dc:creator>Graham Harvey</dc:creator>
  <cp:lastModifiedBy>Graham Harvey</cp:lastModifiedBy>
  <cp:revision>91</cp:revision>
  <dcterms:created xsi:type="dcterms:W3CDTF">2015-11-30T09:45:13Z</dcterms:created>
  <dcterms:modified xsi:type="dcterms:W3CDTF">2019-10-10T16:52:07Z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