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0" d="100"/>
          <a:sy n="60" d="100"/>
        </p:scale>
        <p:origin x="54" y="1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F26AA-1CC0-41A8-8A60-E10A056733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EB658F-7D4D-4830-9B8F-FA16A5A786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29927D-C97F-4445-AABC-506431D51D93}"/>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5" name="Footer Placeholder 4">
            <a:extLst>
              <a:ext uri="{FF2B5EF4-FFF2-40B4-BE49-F238E27FC236}">
                <a16:creationId xmlns:a16="http://schemas.microsoft.com/office/drawing/2014/main" id="{2C5FB9EF-ED96-460C-9F03-821075DE5D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84D073-A654-46B1-98C5-08AF1647D6D3}"/>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2102301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F5B2A-9AA8-4BDE-AB98-CD3E8E83BD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AD391E-32C9-4D3F-9478-EF4C122FC18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B071AC-CD66-4F38-B77D-9BAC90E345EF}"/>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5" name="Footer Placeholder 4">
            <a:extLst>
              <a:ext uri="{FF2B5EF4-FFF2-40B4-BE49-F238E27FC236}">
                <a16:creationId xmlns:a16="http://schemas.microsoft.com/office/drawing/2014/main" id="{CA0638A7-54CE-4D9C-9125-427589B85D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59A0F1-8EB3-4AE4-A798-E72A9546E4C7}"/>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476694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74E7A-58B3-4A0B-AEC3-B271F70C88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CD4652-B2DF-4FC9-A607-226FF488C3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039119D-A288-4620-9D13-18DF9CFE3700}"/>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5" name="Footer Placeholder 4">
            <a:extLst>
              <a:ext uri="{FF2B5EF4-FFF2-40B4-BE49-F238E27FC236}">
                <a16:creationId xmlns:a16="http://schemas.microsoft.com/office/drawing/2014/main" id="{4860CD23-11B5-4077-9804-3364D6F2E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E9CB95-F293-41B8-A9B0-DFA0FD438260}"/>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3018249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24638-CA9A-4472-A1CF-EB5C6EFB80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7F1D71-E8CC-4780-A2C5-EA419B48C6E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ABD610-F60C-4A4B-A528-3F047F45D0E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AC462A-11C1-44C1-A11D-FD3A1BA21EF9}"/>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6" name="Footer Placeholder 5">
            <a:extLst>
              <a:ext uri="{FF2B5EF4-FFF2-40B4-BE49-F238E27FC236}">
                <a16:creationId xmlns:a16="http://schemas.microsoft.com/office/drawing/2014/main" id="{6146875D-2D14-4A8C-B8A4-1A29CD387C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2CDB3D-233B-45C4-A48A-EDEFBDD1504B}"/>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1061550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0E6FA-2C7A-471D-A88E-04A0104366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CD894D-BC28-4A28-85D5-BC77538117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FB93983-CFDF-4226-BA2C-1A4B84D008B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6C5494-5DD9-4420-BCC1-32B5CDC505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5CA76D1-C59A-4BAA-8C57-369CAFB4BF7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E3F809-B76A-45BC-A393-D46FD2654C1F}"/>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8" name="Footer Placeholder 7">
            <a:extLst>
              <a:ext uri="{FF2B5EF4-FFF2-40B4-BE49-F238E27FC236}">
                <a16:creationId xmlns:a16="http://schemas.microsoft.com/office/drawing/2014/main" id="{3BBFCD3B-FB65-4FD3-8B33-101FDE5BE0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2031E7-59CE-46D6-9641-CD859DAC446A}"/>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3353173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4DB16-05D5-41A7-B54C-F1CA429E3A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1EBED8-097E-45B8-9C68-C24C6612E9F6}"/>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4" name="Footer Placeholder 3">
            <a:extLst>
              <a:ext uri="{FF2B5EF4-FFF2-40B4-BE49-F238E27FC236}">
                <a16:creationId xmlns:a16="http://schemas.microsoft.com/office/drawing/2014/main" id="{BAE67B6C-6828-4FF7-AD13-70FF11D435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4F04D5-A49B-4593-882F-1185CB01D7DC}"/>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2208731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BC8727-FF20-4EA2-8BCB-30C3A2AD3DB3}"/>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3" name="Footer Placeholder 2">
            <a:extLst>
              <a:ext uri="{FF2B5EF4-FFF2-40B4-BE49-F238E27FC236}">
                <a16:creationId xmlns:a16="http://schemas.microsoft.com/office/drawing/2014/main" id="{3D04887A-2EEA-4A03-8ABF-FA7B17D5D2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DAC01D-9894-4F4C-9AE4-FC9DE978F078}"/>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4159244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81F1A-02E9-4A6F-98E6-55B6AAC2C1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DDD8E7-3553-41C2-8A87-8C86E524C7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6AE72A-FD10-4E06-9AE9-C8F5EB5855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1BA5C3A-BEE7-4357-B801-B65D71F6F25F}"/>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6" name="Footer Placeholder 5">
            <a:extLst>
              <a:ext uri="{FF2B5EF4-FFF2-40B4-BE49-F238E27FC236}">
                <a16:creationId xmlns:a16="http://schemas.microsoft.com/office/drawing/2014/main" id="{3D9C15B7-70AC-4B97-80CB-C061EC9D3F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013C2F-5995-4539-88BD-BF575E28923C}"/>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3281304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1C74-1E14-43B3-A161-994E187E7F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5AAED7-CB45-49D2-9DC9-13FF790398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291239-5EA6-4D31-9BF8-83CEDD4539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3EAB69-06CC-4614-A7C6-E9F9322A58A0}"/>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6" name="Footer Placeholder 5">
            <a:extLst>
              <a:ext uri="{FF2B5EF4-FFF2-40B4-BE49-F238E27FC236}">
                <a16:creationId xmlns:a16="http://schemas.microsoft.com/office/drawing/2014/main" id="{4BD3C0FD-49FF-4946-BB35-7318F97F4B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E782E3-3CCC-47F0-AE53-74E696EC473D}"/>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2163836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F961E-1EC0-4AA7-903E-36292764ACF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464D35-4E78-4DC0-93F3-C641B3846BB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73F0B-A983-4C77-9C75-E5A4AB6A6BD1}"/>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5" name="Footer Placeholder 4">
            <a:extLst>
              <a:ext uri="{FF2B5EF4-FFF2-40B4-BE49-F238E27FC236}">
                <a16:creationId xmlns:a16="http://schemas.microsoft.com/office/drawing/2014/main" id="{362F4492-2917-4BBF-B9BD-34A8913B99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B7314A-E2CE-4C0A-BC90-56B47BF1979A}"/>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3037545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5766FA-AFAF-49CB-8397-78926FA1B7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E6F89F-1EBE-44B1-ADFB-EE8AF48F8A3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4A580A-A9A8-49FD-956E-46B901759450}"/>
              </a:ext>
            </a:extLst>
          </p:cNvPr>
          <p:cNvSpPr>
            <a:spLocks noGrp="1"/>
          </p:cNvSpPr>
          <p:nvPr>
            <p:ph type="dt" sz="half" idx="10"/>
          </p:nvPr>
        </p:nvSpPr>
        <p:spPr/>
        <p:txBody>
          <a:bodyPr/>
          <a:lstStyle/>
          <a:p>
            <a:fld id="{3613B951-B850-4665-B81E-6EDC70EBF272}" type="datetimeFigureOut">
              <a:rPr lang="en-GB" smtClean="0"/>
              <a:t>15/10/2019</a:t>
            </a:fld>
            <a:endParaRPr lang="en-GB"/>
          </a:p>
        </p:txBody>
      </p:sp>
      <p:sp>
        <p:nvSpPr>
          <p:cNvPr id="5" name="Footer Placeholder 4">
            <a:extLst>
              <a:ext uri="{FF2B5EF4-FFF2-40B4-BE49-F238E27FC236}">
                <a16:creationId xmlns:a16="http://schemas.microsoft.com/office/drawing/2014/main" id="{C428BEB2-50A8-4CDE-9EAA-91181F14B4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25E4F-4C80-48CF-88D9-0F812331CFF2}"/>
              </a:ext>
            </a:extLst>
          </p:cNvPr>
          <p:cNvSpPr>
            <a:spLocks noGrp="1"/>
          </p:cNvSpPr>
          <p:nvPr>
            <p:ph type="sldNum" sz="quarter" idx="12"/>
          </p:nvPr>
        </p:nvSpPr>
        <p:spPr/>
        <p:txBody>
          <a:bodyPr/>
          <a:lstStyle/>
          <a:p>
            <a:fld id="{0D51E540-1FBD-48DE-8434-BCA0DC40F27A}" type="slidenum">
              <a:rPr lang="en-GB" smtClean="0"/>
              <a:t>‹#›</a:t>
            </a:fld>
            <a:endParaRPr lang="en-GB"/>
          </a:p>
        </p:txBody>
      </p:sp>
    </p:spTree>
    <p:extLst>
      <p:ext uri="{BB962C8B-B14F-4D97-AF65-F5344CB8AC3E}">
        <p14:creationId xmlns:p14="http://schemas.microsoft.com/office/powerpoint/2010/main" val="3045947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EBB6A1-0B1A-4B5C-9370-4AB57FC1AF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3F3F65-DC3D-455B-BDDC-49036AC06B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56CE9-98E1-4182-926D-164F96087C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13B951-B850-4665-B81E-6EDC70EBF272}" type="datetimeFigureOut">
              <a:rPr lang="en-GB" smtClean="0"/>
              <a:t>15/10/2019</a:t>
            </a:fld>
            <a:endParaRPr lang="en-GB"/>
          </a:p>
        </p:txBody>
      </p:sp>
      <p:sp>
        <p:nvSpPr>
          <p:cNvPr id="5" name="Footer Placeholder 4">
            <a:extLst>
              <a:ext uri="{FF2B5EF4-FFF2-40B4-BE49-F238E27FC236}">
                <a16:creationId xmlns:a16="http://schemas.microsoft.com/office/drawing/2014/main" id="{1FAC9E8C-BB08-46E3-90DF-CFC2D97ED5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4A4C93C-A422-4FD2-8874-5D73E2C3E3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51E540-1FBD-48DE-8434-BCA0DC40F27A}" type="slidenum">
              <a:rPr lang="en-GB" smtClean="0"/>
              <a:t>‹#›</a:t>
            </a:fld>
            <a:endParaRPr lang="en-GB"/>
          </a:p>
        </p:txBody>
      </p:sp>
    </p:spTree>
    <p:extLst>
      <p:ext uri="{BB962C8B-B14F-4D97-AF65-F5344CB8AC3E}">
        <p14:creationId xmlns:p14="http://schemas.microsoft.com/office/powerpoint/2010/main" val="41871498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www.thebalancecareers.com/critical-thinking-definition-with-examples-2063745%20/" TargetMode="Externa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0F5A-0058-4CBF-A0CA-5BA0800719DC}"/>
              </a:ext>
            </a:extLst>
          </p:cNvPr>
          <p:cNvSpPr>
            <a:spLocks noGrp="1"/>
          </p:cNvSpPr>
          <p:nvPr>
            <p:ph type="ctrTitle"/>
          </p:nvPr>
        </p:nvSpPr>
        <p:spPr>
          <a:xfrm>
            <a:off x="1941095" y="0"/>
            <a:ext cx="8309810" cy="477837"/>
          </a:xfrm>
        </p:spPr>
        <p:txBody>
          <a:bodyPr>
            <a:noAutofit/>
          </a:bodyPr>
          <a:lstStyle/>
          <a:p>
            <a:r>
              <a:rPr lang="en-GB" sz="2400" b="1" dirty="0">
                <a:highlight>
                  <a:srgbClr val="00FFFF"/>
                </a:highlight>
              </a:rPr>
              <a:t>Development of critical thinking in education</a:t>
            </a:r>
          </a:p>
        </p:txBody>
      </p:sp>
      <p:sp>
        <p:nvSpPr>
          <p:cNvPr id="3" name="Subtitle 2">
            <a:extLst>
              <a:ext uri="{FF2B5EF4-FFF2-40B4-BE49-F238E27FC236}">
                <a16:creationId xmlns:a16="http://schemas.microsoft.com/office/drawing/2014/main" id="{3F26E840-5015-4DC0-B9DE-17893B20D5F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266717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Graphic 17" descr="Classroom">
            <a:extLst>
              <a:ext uri="{FF2B5EF4-FFF2-40B4-BE49-F238E27FC236}">
                <a16:creationId xmlns:a16="http://schemas.microsoft.com/office/drawing/2014/main" id="{E4ACC430-EFC8-4F3F-9653-13E5ACF18DA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077" y="-269415"/>
            <a:ext cx="3446301" cy="3446301"/>
          </a:xfrm>
          <a:prstGeom prst="rect">
            <a:avLst/>
          </a:prstGeom>
        </p:spPr>
      </p:pic>
      <p:pic>
        <p:nvPicPr>
          <p:cNvPr id="5" name="Content Placeholder 4">
            <a:extLst>
              <a:ext uri="{FF2B5EF4-FFF2-40B4-BE49-F238E27FC236}">
                <a16:creationId xmlns:a16="http://schemas.microsoft.com/office/drawing/2014/main" id="{BAFECCEA-CC5E-4FBE-89DD-B0EA9BEF2480}"/>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9547688" y="28718"/>
            <a:ext cx="2715125" cy="1597132"/>
          </a:xfrm>
        </p:spPr>
      </p:pic>
      <p:sp>
        <p:nvSpPr>
          <p:cNvPr id="2" name="Title 1">
            <a:extLst>
              <a:ext uri="{FF2B5EF4-FFF2-40B4-BE49-F238E27FC236}">
                <a16:creationId xmlns:a16="http://schemas.microsoft.com/office/drawing/2014/main" id="{6EE89D3F-7DDE-4895-8960-2D1B4AE3249F}"/>
              </a:ext>
            </a:extLst>
          </p:cNvPr>
          <p:cNvSpPr>
            <a:spLocks noGrp="1"/>
          </p:cNvSpPr>
          <p:nvPr>
            <p:ph type="title"/>
          </p:nvPr>
        </p:nvSpPr>
        <p:spPr>
          <a:xfrm>
            <a:off x="3437021" y="-180305"/>
            <a:ext cx="5578642" cy="1078664"/>
          </a:xfrm>
        </p:spPr>
        <p:txBody>
          <a:bodyPr/>
          <a:lstStyle/>
          <a:p>
            <a:r>
              <a:rPr lang="en-GB" sz="2400" b="1" dirty="0">
                <a:solidFill>
                  <a:prstClr val="black"/>
                </a:solidFill>
                <a:highlight>
                  <a:srgbClr val="00FFFF"/>
                </a:highlight>
              </a:rPr>
              <a:t>Development of critical thinking in education</a:t>
            </a:r>
            <a:endParaRPr lang="en-GB" dirty="0"/>
          </a:p>
        </p:txBody>
      </p:sp>
      <p:sp>
        <p:nvSpPr>
          <p:cNvPr id="6" name="TextBox 5">
            <a:extLst>
              <a:ext uri="{FF2B5EF4-FFF2-40B4-BE49-F238E27FC236}">
                <a16:creationId xmlns:a16="http://schemas.microsoft.com/office/drawing/2014/main" id="{C0EBB4C0-42F7-4167-A265-FF8A57597E0D}"/>
              </a:ext>
            </a:extLst>
          </p:cNvPr>
          <p:cNvSpPr txBox="1"/>
          <p:nvPr/>
        </p:nvSpPr>
        <p:spPr>
          <a:xfrm>
            <a:off x="9663992" y="1897022"/>
            <a:ext cx="2598821" cy="1815882"/>
          </a:xfrm>
          <a:prstGeom prst="rect">
            <a:avLst/>
          </a:prstGeom>
          <a:noFill/>
        </p:spPr>
        <p:txBody>
          <a:bodyPr wrap="square" rtlCol="0">
            <a:spAutoFit/>
          </a:bodyPr>
          <a:lstStyle/>
          <a:p>
            <a:r>
              <a:rPr lang="en-GB" sz="1400" b="1" dirty="0">
                <a:highlight>
                  <a:srgbClr val="FF0000"/>
                </a:highlight>
              </a:rPr>
              <a:t>Skills I feel are vital to influencing the development of critical thinking in education</a:t>
            </a:r>
            <a:r>
              <a:rPr lang="en-GB" sz="1400" dirty="0"/>
              <a:t>: </a:t>
            </a:r>
          </a:p>
          <a:p>
            <a:r>
              <a:rPr lang="en-GB" sz="1400" dirty="0"/>
              <a:t>Information found via / </a:t>
            </a:r>
            <a:r>
              <a:rPr lang="en-GB" sz="1400" dirty="0">
                <a:hlinkClick r:id="rId5"/>
              </a:rPr>
              <a:t>https://www.thebalancecareers.com/critical-thinking-definition-with-examples-2063745 /</a:t>
            </a:r>
            <a:r>
              <a:rPr lang="en-GB" sz="1400" dirty="0"/>
              <a:t> (Doyle, Oct 6, 2019</a:t>
            </a:r>
          </a:p>
        </p:txBody>
      </p:sp>
      <p:sp>
        <p:nvSpPr>
          <p:cNvPr id="7" name="TextBox 6">
            <a:extLst>
              <a:ext uri="{FF2B5EF4-FFF2-40B4-BE49-F238E27FC236}">
                <a16:creationId xmlns:a16="http://schemas.microsoft.com/office/drawing/2014/main" id="{783E0AE3-560F-4AAF-AF89-EA89EB38ADD3}"/>
              </a:ext>
            </a:extLst>
          </p:cNvPr>
          <p:cNvSpPr txBox="1"/>
          <p:nvPr/>
        </p:nvSpPr>
        <p:spPr>
          <a:xfrm>
            <a:off x="4572000" y="4363891"/>
            <a:ext cx="4443663" cy="2462213"/>
          </a:xfrm>
          <a:prstGeom prst="rect">
            <a:avLst/>
          </a:prstGeom>
          <a:noFill/>
        </p:spPr>
        <p:txBody>
          <a:bodyPr wrap="square" rtlCol="0">
            <a:spAutoFit/>
          </a:bodyPr>
          <a:lstStyle/>
          <a:p>
            <a:r>
              <a:rPr lang="en-GB" sz="1400" dirty="0">
                <a:solidFill>
                  <a:srgbClr val="FF0000"/>
                </a:solidFill>
              </a:rPr>
              <a:t>Analysis – Being able to specifically analyse pieces of text and pin point certain statistics, figures, quotes etc. that are relevant to the topic you are discussing is essential to being a critical thinker. I believe this is important to the development of critical thinking in education because having the ability to examine a piece of text and not just acknowledge it, but understand it and later present your own opinion on said text to other people is an excellent way of showing you can be analytic and produce great pieces of research and judgments that can benefit education.</a:t>
            </a:r>
          </a:p>
        </p:txBody>
      </p:sp>
      <p:sp>
        <p:nvSpPr>
          <p:cNvPr id="8" name="TextBox 7">
            <a:extLst>
              <a:ext uri="{FF2B5EF4-FFF2-40B4-BE49-F238E27FC236}">
                <a16:creationId xmlns:a16="http://schemas.microsoft.com/office/drawing/2014/main" id="{CED83241-59A4-4D1D-96C0-2D24CF2EFCE4}"/>
              </a:ext>
            </a:extLst>
          </p:cNvPr>
          <p:cNvSpPr txBox="1"/>
          <p:nvPr/>
        </p:nvSpPr>
        <p:spPr>
          <a:xfrm>
            <a:off x="75510" y="4029527"/>
            <a:ext cx="4443664" cy="2893100"/>
          </a:xfrm>
          <a:prstGeom prst="rect">
            <a:avLst/>
          </a:prstGeom>
          <a:noFill/>
        </p:spPr>
        <p:txBody>
          <a:bodyPr wrap="square" rtlCol="0">
            <a:spAutoFit/>
          </a:bodyPr>
          <a:lstStyle/>
          <a:p>
            <a:r>
              <a:rPr lang="en-GB" sz="1400" dirty="0">
                <a:solidFill>
                  <a:srgbClr val="FF0000"/>
                </a:solidFill>
              </a:rPr>
              <a:t>Communication – Frequently you will have to present your ideas and share your own opinions on things with friends, colleagues etc. via different ways, such as a digital presentations or just verbally in a face to face conversation. Therefore, having good communication skills is a major skill in the development of critical thinking, especially in school. If schools are able to work on communication skills and really progress in this skill it allows the students to become more confident in themselves when talking, presenting etc. as well as slowly progressing other skills such as team work by talking to others and being able to understand and contribute to their ideas.</a:t>
            </a:r>
          </a:p>
        </p:txBody>
      </p:sp>
      <p:sp>
        <p:nvSpPr>
          <p:cNvPr id="9" name="TextBox 8">
            <a:extLst>
              <a:ext uri="{FF2B5EF4-FFF2-40B4-BE49-F238E27FC236}">
                <a16:creationId xmlns:a16="http://schemas.microsoft.com/office/drawing/2014/main" id="{719F0672-54E7-49ED-B5D7-F8343624528B}"/>
              </a:ext>
            </a:extLst>
          </p:cNvPr>
          <p:cNvSpPr txBox="1"/>
          <p:nvPr/>
        </p:nvSpPr>
        <p:spPr>
          <a:xfrm>
            <a:off x="9214813" y="3605182"/>
            <a:ext cx="3048000" cy="3323987"/>
          </a:xfrm>
          <a:prstGeom prst="rect">
            <a:avLst/>
          </a:prstGeom>
          <a:noFill/>
        </p:spPr>
        <p:txBody>
          <a:bodyPr wrap="square" rtlCol="0">
            <a:spAutoFit/>
          </a:bodyPr>
          <a:lstStyle/>
          <a:p>
            <a:r>
              <a:rPr lang="en-GB" sz="1400" dirty="0">
                <a:solidFill>
                  <a:srgbClr val="FF0000"/>
                </a:solidFill>
              </a:rPr>
              <a:t>Creativity – Being creative is such a good skill in the development of critical thinking. Having the ability to think of an idea that nobody has thought of before is something that can only be easily performed if the skill is understood. This can be practised in schools by curiosity – asking questions -, drawing from your imagination and predicting things. These can influence the development of critical thinking by coming up with new ideas for things, being able to problem solve better, drawing connections </a:t>
            </a:r>
            <a:r>
              <a:rPr lang="en-GB" sz="1400" dirty="0"/>
              <a:t>to things and much more.</a:t>
            </a:r>
          </a:p>
        </p:txBody>
      </p:sp>
      <p:sp>
        <p:nvSpPr>
          <p:cNvPr id="10" name="TextBox 9">
            <a:extLst>
              <a:ext uri="{FF2B5EF4-FFF2-40B4-BE49-F238E27FC236}">
                <a16:creationId xmlns:a16="http://schemas.microsoft.com/office/drawing/2014/main" id="{064506C5-6139-429D-92CE-7E5D1B87E8FB}"/>
              </a:ext>
            </a:extLst>
          </p:cNvPr>
          <p:cNvSpPr txBox="1"/>
          <p:nvPr/>
        </p:nvSpPr>
        <p:spPr>
          <a:xfrm>
            <a:off x="2941658" y="620306"/>
            <a:ext cx="1652337" cy="1600438"/>
          </a:xfrm>
          <a:prstGeom prst="rect">
            <a:avLst/>
          </a:prstGeom>
          <a:noFill/>
        </p:spPr>
        <p:txBody>
          <a:bodyPr wrap="square" rtlCol="0">
            <a:spAutoFit/>
          </a:bodyPr>
          <a:lstStyle/>
          <a:p>
            <a:r>
              <a:rPr lang="en-GB" sz="1400" dirty="0">
                <a:solidFill>
                  <a:srgbClr val="00B050"/>
                </a:solidFill>
              </a:rPr>
              <a:t>Critical thinking in my opinion is the ability to think clearly and understand logically what connects ideas</a:t>
            </a:r>
            <a:r>
              <a:rPr lang="en-GB" sz="1400" dirty="0"/>
              <a:t>.</a:t>
            </a:r>
          </a:p>
        </p:txBody>
      </p:sp>
      <p:sp>
        <p:nvSpPr>
          <p:cNvPr id="13" name="TextBox 12">
            <a:extLst>
              <a:ext uri="{FF2B5EF4-FFF2-40B4-BE49-F238E27FC236}">
                <a16:creationId xmlns:a16="http://schemas.microsoft.com/office/drawing/2014/main" id="{A651E599-E357-46D4-BECA-C8F1EA28418A}"/>
              </a:ext>
            </a:extLst>
          </p:cNvPr>
          <p:cNvSpPr txBox="1"/>
          <p:nvPr/>
        </p:nvSpPr>
        <p:spPr>
          <a:xfrm>
            <a:off x="1147695" y="298854"/>
            <a:ext cx="1956450" cy="646331"/>
          </a:xfrm>
          <a:prstGeom prst="rect">
            <a:avLst/>
          </a:prstGeom>
          <a:noFill/>
        </p:spPr>
        <p:txBody>
          <a:bodyPr wrap="square" rtlCol="0">
            <a:spAutoFit/>
          </a:bodyPr>
          <a:lstStyle/>
          <a:p>
            <a:r>
              <a:rPr lang="en-GB" dirty="0">
                <a:highlight>
                  <a:srgbClr val="00FF00"/>
                </a:highlight>
              </a:rPr>
              <a:t>What is critical thinking?</a:t>
            </a:r>
          </a:p>
        </p:txBody>
      </p:sp>
      <p:sp>
        <p:nvSpPr>
          <p:cNvPr id="14" name="TextBox 13">
            <a:extLst>
              <a:ext uri="{FF2B5EF4-FFF2-40B4-BE49-F238E27FC236}">
                <a16:creationId xmlns:a16="http://schemas.microsoft.com/office/drawing/2014/main" id="{B728D148-59DF-49FB-9EDC-7AFA7DF748FF}"/>
              </a:ext>
            </a:extLst>
          </p:cNvPr>
          <p:cNvSpPr txBox="1"/>
          <p:nvPr/>
        </p:nvSpPr>
        <p:spPr>
          <a:xfrm>
            <a:off x="3418253" y="1867024"/>
            <a:ext cx="6146164" cy="2462213"/>
          </a:xfrm>
          <a:prstGeom prst="rect">
            <a:avLst/>
          </a:prstGeom>
          <a:noFill/>
        </p:spPr>
        <p:txBody>
          <a:bodyPr wrap="square" rtlCol="0">
            <a:spAutoFit/>
          </a:bodyPr>
          <a:lstStyle/>
          <a:p>
            <a:r>
              <a:rPr lang="en-GB" sz="1400" dirty="0">
                <a:solidFill>
                  <a:schemeClr val="accent1">
                    <a:lumMod val="50000"/>
                  </a:schemeClr>
                </a:solidFill>
              </a:rPr>
              <a:t>Personal qualities can influence the development of critical thinking in education in numerous ways.  Leadership is a great quality to have for critical thinking as it means someone is going to be able to take control of the situation and become a representative of the project. Being flexible is another good personal quality to have as it allows you to be open to other suggestions and take in other ideas that may be good to you and if not, it allows you to compromise with colleagues to come up with something that possibly lies in between both ideas. Both of these qualities can develop critical thinking in education because it allows children to work with each other, taking charge of a project and improving their confidence and leadership and being able to work well and problem solve by negotiating ideas.</a:t>
            </a:r>
          </a:p>
        </p:txBody>
      </p:sp>
      <p:sp>
        <p:nvSpPr>
          <p:cNvPr id="15" name="TextBox 14">
            <a:extLst>
              <a:ext uri="{FF2B5EF4-FFF2-40B4-BE49-F238E27FC236}">
                <a16:creationId xmlns:a16="http://schemas.microsoft.com/office/drawing/2014/main" id="{91E49E67-035F-4CB5-B726-2583BA29CF5A}"/>
              </a:ext>
            </a:extLst>
          </p:cNvPr>
          <p:cNvSpPr txBox="1"/>
          <p:nvPr/>
        </p:nvSpPr>
        <p:spPr>
          <a:xfrm>
            <a:off x="4484114" y="1302684"/>
            <a:ext cx="4459705" cy="646331"/>
          </a:xfrm>
          <a:prstGeom prst="rect">
            <a:avLst/>
          </a:prstGeom>
          <a:noFill/>
        </p:spPr>
        <p:txBody>
          <a:bodyPr wrap="square" rtlCol="0">
            <a:spAutoFit/>
          </a:bodyPr>
          <a:lstStyle/>
          <a:p>
            <a:r>
              <a:rPr lang="en-GB" dirty="0">
                <a:solidFill>
                  <a:schemeClr val="accent1">
                    <a:lumMod val="50000"/>
                  </a:schemeClr>
                </a:solidFill>
              </a:rPr>
              <a:t>What personal qualities are good for the development of critical thinking in education?</a:t>
            </a:r>
          </a:p>
        </p:txBody>
      </p:sp>
    </p:spTree>
    <p:extLst>
      <p:ext uri="{BB962C8B-B14F-4D97-AF65-F5344CB8AC3E}">
        <p14:creationId xmlns:p14="http://schemas.microsoft.com/office/powerpoint/2010/main" val="1974671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552</Words>
  <Application>Microsoft Office PowerPoint</Application>
  <PresentationFormat>Widescreen</PresentationFormat>
  <Paragraphs>11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Development of critical thinking in education</vt:lpstr>
      <vt:lpstr>Development of critical thinking in education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of critical thinking in education</dc:title>
  <dc:creator>Christian Judd-bendle (1901851)</dc:creator>
  <cp:lastModifiedBy>Christian Judd-bendle (1901851)</cp:lastModifiedBy>
  <cp:revision>10</cp:revision>
  <dcterms:created xsi:type="dcterms:W3CDTF">2019-10-15T11:22:56Z</dcterms:created>
  <dcterms:modified xsi:type="dcterms:W3CDTF">2019-10-15T13:04:53Z</dcterms:modified>
</cp:coreProperties>
</file>