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17"/>
  </p:notesMasterIdLst>
  <p:handoutMasterIdLst>
    <p:handoutMasterId r:id="rId18"/>
  </p:handoutMasterIdLst>
  <p:sldIdLst>
    <p:sldId id="256" r:id="rId2"/>
    <p:sldId id="266" r:id="rId3"/>
    <p:sldId id="267" r:id="rId4"/>
    <p:sldId id="268" r:id="rId5"/>
    <p:sldId id="269" r:id="rId6"/>
    <p:sldId id="270" r:id="rId7"/>
    <p:sldId id="1077" r:id="rId8"/>
    <p:sldId id="275" r:id="rId9"/>
    <p:sldId id="1078" r:id="rId10"/>
    <p:sldId id="278" r:id="rId11"/>
    <p:sldId id="1079" r:id="rId12"/>
    <p:sldId id="279" r:id="rId13"/>
    <p:sldId id="1080" r:id="rId14"/>
    <p:sldId id="285" r:id="rId15"/>
    <p:sldId id="282" r:id="rId16"/>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910" autoAdjust="0"/>
  </p:normalViewPr>
  <p:slideViewPr>
    <p:cSldViewPr>
      <p:cViewPr varScale="1">
        <p:scale>
          <a:sx n="102" d="100"/>
          <a:sy n="102" d="100"/>
        </p:scale>
        <p:origin x="1302"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FDD3F18B-DFF0-473D-A543-B06731B9754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3315" name="Line 13">
            <a:extLst>
              <a:ext uri="{FF2B5EF4-FFF2-40B4-BE49-F238E27FC236}">
                <a16:creationId xmlns:a16="http://schemas.microsoft.com/office/drawing/2014/main" id="{96774FA9-5C4C-E34B-9503-ABC2029686F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CADB2582-D99D-4170-8872-6E2E6320994E}"/>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2DC1579E-110D-4544-B6B6-745B03A1101F}" type="slidenum">
              <a:rPr lang="en-US" altLang="en-US" sz="800"/>
              <a:pPr algn="r"/>
              <a:t>‹#›</a:t>
            </a:fld>
            <a:endParaRPr lang="en-US" altLang="en-US" sz="80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FD28D61C-8C23-4ADE-A6EB-6B45E0B365F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0">
            <a:extLst>
              <a:ext uri="{FF2B5EF4-FFF2-40B4-BE49-F238E27FC236}">
                <a16:creationId xmlns:a16="http://schemas.microsoft.com/office/drawing/2014/main" id="{6195F7DF-7219-D991-7A8B-1D449F59218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33E63FD1-ACE6-42D0-A35E-32880D1F4854}"/>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67EB028D-166B-449D-8991-14FF5A42D9FA}"/>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76132658-59C8-4340-B972-E7B16473C184}"/>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E3D3B3-F67B-48BD-85F7-277AA1A5163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1">
            <a:extLst>
              <a:ext uri="{FF2B5EF4-FFF2-40B4-BE49-F238E27FC236}">
                <a16:creationId xmlns:a16="http://schemas.microsoft.com/office/drawing/2014/main" id="{E125ECC5-9635-6ADD-464F-7060A54FEC01}"/>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B4C81BE-14D5-401E-840C-3A0E97734983}" type="slidenum">
              <a:rPr lang="en-US" altLang="en-US"/>
              <a:pPr>
                <a:lnSpc>
                  <a:spcPct val="100000"/>
                </a:lnSpc>
                <a:spcBef>
                  <a:spcPct val="0"/>
                </a:spcBef>
                <a:buSzTx/>
                <a:buFontTx/>
                <a:buNone/>
              </a:pPr>
              <a:t>1</a:t>
            </a:fld>
            <a:endParaRPr lang="en-US" altLang="en-US"/>
          </a:p>
        </p:txBody>
      </p:sp>
      <p:sp>
        <p:nvSpPr>
          <p:cNvPr id="15363" name="Rectangle 2">
            <a:extLst>
              <a:ext uri="{FF2B5EF4-FFF2-40B4-BE49-F238E27FC236}">
                <a16:creationId xmlns:a16="http://schemas.microsoft.com/office/drawing/2014/main" id="{4B9C7647-DDAF-A583-1236-EEB3B1406816}"/>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6077C65F-C69A-C205-0194-9C22EB1AB11E}"/>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1.1: Network Types
1.1.3: Who Owns “The Internet”?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1.1: Network Types
1.1.4: Local Networks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1.1: Network Types
1.1.5: Mobile Devices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1.1: Network Types
1.1.6: Connected Home Devices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1.1: Network Types
1.1.7: Other Connected Devices</a:t>
            </a:r>
            <a:endParaRPr lang="pt-BR" dirty="0"/>
          </a:p>
          <a:p>
            <a:r>
              <a:rPr lang="en-US" dirty="0"/>
              <a:t>1.1.8: Check Your Understanding - Network Types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1.2: Data Transmission
1.2.2: The Bit (Cont.)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178857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1.2: Data Transmission
1.2.3: Common Methods of Data Transmission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1.2: Data Transmission
1.2.3: Common Methods of Data Transmission (Cont.)</a:t>
            </a:r>
            <a:endParaRPr lang="pt-BR" dirty="0"/>
          </a:p>
          <a:p>
            <a:r>
              <a:rPr lang="en-US" dirty="0"/>
              <a:t>1.2.4: Check Your Understanding - Data Transmission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2720703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1.3: Bandwidth and Throughput
1.3.1: Bandwidth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1.3: Bandwidth and Throughput
1.3.1: Bandwidth (Cont.)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616326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1.3: Bandwidth and Throughput
1.3.2: Throughput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1.3: Bandwidth and Throughput
1.3.2: Throughput (Cont.)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9000560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Communications in a Connected World
New Terms and Commands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D3E95784-3F84-A0D2-C0E3-734E20279DAD}"/>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75597F3C-704F-6C85-AC59-776CA9C3D226}"/>
              </a:ext>
            </a:extLst>
          </p:cNvPr>
          <p:cNvSpPr>
            <a:spLocks noGrp="1" noChangeArrowheads="1"/>
          </p:cNvSpPr>
          <p:nvPr>
            <p:ph type="sldNum" sz="quarter" idx="11"/>
          </p:nvPr>
        </p:nvSpPr>
        <p:spPr>
          <a:xfrm>
            <a:off x="6553200" y="6516688"/>
            <a:ext cx="2133600" cy="341312"/>
          </a:xfrm>
        </p:spPr>
        <p:txBody>
          <a:bodyPr/>
          <a:lstStyle>
            <a:lvl1pPr>
              <a:defRPr/>
            </a:lvl1pPr>
          </a:lstStyle>
          <a:p>
            <a:fld id="{BE82147A-F2DC-4CCB-A86B-C05991A7A1E0}" type="slidenum">
              <a:rPr lang="en-US" altLang="en-US"/>
              <a:pPr/>
              <a:t>‹#›</a:t>
            </a:fld>
            <a:endParaRPr lang="en-US" altLang="en-US"/>
          </a:p>
        </p:txBody>
      </p:sp>
    </p:spTree>
    <p:extLst>
      <p:ext uri="{BB962C8B-B14F-4D97-AF65-F5344CB8AC3E}">
        <p14:creationId xmlns:p14="http://schemas.microsoft.com/office/powerpoint/2010/main" val="68972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3DE68F4E-1EC9-8A4A-71A9-8B2E529C4560}"/>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7B4DCA29-4070-E8AE-64A4-31B25D46D8F0}"/>
              </a:ext>
            </a:extLst>
          </p:cNvPr>
          <p:cNvSpPr>
            <a:spLocks noGrp="1" noChangeArrowheads="1"/>
          </p:cNvSpPr>
          <p:nvPr>
            <p:ph type="sldNum" sz="quarter" idx="11"/>
          </p:nvPr>
        </p:nvSpPr>
        <p:spPr>
          <a:ln/>
        </p:spPr>
        <p:txBody>
          <a:bodyPr/>
          <a:lstStyle>
            <a:lvl1pPr>
              <a:defRPr/>
            </a:lvl1pPr>
          </a:lstStyle>
          <a:p>
            <a:fld id="{A368BD95-4D24-4271-9BD1-14CEDA73E21F}" type="slidenum">
              <a:rPr lang="en-US" altLang="en-US"/>
              <a:pPr/>
              <a:t>‹#›</a:t>
            </a:fld>
            <a:endParaRPr lang="en-US" altLang="en-US"/>
          </a:p>
        </p:txBody>
      </p:sp>
    </p:spTree>
    <p:extLst>
      <p:ext uri="{BB962C8B-B14F-4D97-AF65-F5344CB8AC3E}">
        <p14:creationId xmlns:p14="http://schemas.microsoft.com/office/powerpoint/2010/main" val="3132555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C6CB2DB2-845E-0264-8500-FEDD1A8453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D13905DE-3C34-23A0-1EFB-6C5B28CB5A11}"/>
              </a:ext>
            </a:extLst>
          </p:cNvPr>
          <p:cNvSpPr>
            <a:spLocks noGrp="1" noChangeArrowheads="1"/>
          </p:cNvSpPr>
          <p:nvPr>
            <p:ph type="sldNum" sz="quarter" idx="11"/>
          </p:nvPr>
        </p:nvSpPr>
        <p:spPr/>
        <p:txBody>
          <a:bodyPr/>
          <a:lstStyle>
            <a:lvl1pPr>
              <a:defRPr/>
            </a:lvl1pPr>
          </a:lstStyle>
          <a:p>
            <a:fld id="{728EF078-F6AB-4833-97EE-362253664D2F}" type="slidenum">
              <a:rPr lang="en-US" altLang="en-US"/>
              <a:pPr/>
              <a:t>‹#›</a:t>
            </a:fld>
            <a:endParaRPr lang="en-US" altLang="en-US"/>
          </a:p>
        </p:txBody>
      </p:sp>
    </p:spTree>
    <p:extLst>
      <p:ext uri="{BB962C8B-B14F-4D97-AF65-F5344CB8AC3E}">
        <p14:creationId xmlns:p14="http://schemas.microsoft.com/office/powerpoint/2010/main" val="645993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CBBB9A81-138B-9CF3-2EB7-ACFB797D6A67}"/>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5214048E-3B4B-8B5A-35AD-914DD2C2AC9A}"/>
              </a:ext>
            </a:extLst>
          </p:cNvPr>
          <p:cNvSpPr>
            <a:spLocks noGrp="1" noChangeArrowheads="1"/>
          </p:cNvSpPr>
          <p:nvPr>
            <p:ph type="sldNum" sz="quarter" idx="11"/>
          </p:nvPr>
        </p:nvSpPr>
        <p:spPr>
          <a:ln/>
        </p:spPr>
        <p:txBody>
          <a:bodyPr/>
          <a:lstStyle>
            <a:lvl1pPr>
              <a:defRPr/>
            </a:lvl1pPr>
          </a:lstStyle>
          <a:p>
            <a:fld id="{511802D5-79B6-431B-AC5A-F89824B28205}" type="slidenum">
              <a:rPr lang="en-US" altLang="en-US"/>
              <a:pPr/>
              <a:t>‹#›</a:t>
            </a:fld>
            <a:endParaRPr lang="en-US" altLang="en-US"/>
          </a:p>
        </p:txBody>
      </p:sp>
    </p:spTree>
    <p:extLst>
      <p:ext uri="{BB962C8B-B14F-4D97-AF65-F5344CB8AC3E}">
        <p14:creationId xmlns:p14="http://schemas.microsoft.com/office/powerpoint/2010/main" val="146998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96214A06-B835-047D-67ED-1D8B2758A5E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5E21578E-8EB3-4511-0D4A-4B8BEBB45D9A}"/>
              </a:ext>
            </a:extLst>
          </p:cNvPr>
          <p:cNvSpPr>
            <a:spLocks noGrp="1" noChangeArrowheads="1"/>
          </p:cNvSpPr>
          <p:nvPr>
            <p:ph type="sldNum" sz="quarter" idx="11"/>
          </p:nvPr>
        </p:nvSpPr>
        <p:spPr/>
        <p:txBody>
          <a:bodyPr/>
          <a:lstStyle>
            <a:lvl1pPr>
              <a:defRPr/>
            </a:lvl1pPr>
          </a:lstStyle>
          <a:p>
            <a:fld id="{DA1E4FCA-AC0D-4F2C-BC17-DA191D50301B}" type="slidenum">
              <a:rPr lang="en-US" altLang="en-US"/>
              <a:pPr/>
              <a:t>‹#›</a:t>
            </a:fld>
            <a:endParaRPr lang="en-US" altLang="en-US"/>
          </a:p>
        </p:txBody>
      </p:sp>
    </p:spTree>
    <p:extLst>
      <p:ext uri="{BB962C8B-B14F-4D97-AF65-F5344CB8AC3E}">
        <p14:creationId xmlns:p14="http://schemas.microsoft.com/office/powerpoint/2010/main" val="116776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B6E8EEE3-345C-AD75-9563-8AEFD5668E07}"/>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B346A078-E54A-83E6-1F9A-A98AE9AB3A3F}"/>
              </a:ext>
            </a:extLst>
          </p:cNvPr>
          <p:cNvSpPr>
            <a:spLocks noGrp="1" noChangeArrowheads="1"/>
          </p:cNvSpPr>
          <p:nvPr>
            <p:ph type="sldNum" sz="quarter" idx="11"/>
          </p:nvPr>
        </p:nvSpPr>
        <p:spPr/>
        <p:txBody>
          <a:bodyPr/>
          <a:lstStyle>
            <a:lvl1pPr>
              <a:defRPr/>
            </a:lvl1pPr>
          </a:lstStyle>
          <a:p>
            <a:fld id="{C64E2B67-1B8B-4DA7-8142-191498F75CA0}" type="slidenum">
              <a:rPr lang="en-US" altLang="en-US"/>
              <a:pPr/>
              <a:t>‹#›</a:t>
            </a:fld>
            <a:endParaRPr lang="en-US" altLang="en-US"/>
          </a:p>
        </p:txBody>
      </p:sp>
    </p:spTree>
    <p:extLst>
      <p:ext uri="{BB962C8B-B14F-4D97-AF65-F5344CB8AC3E}">
        <p14:creationId xmlns:p14="http://schemas.microsoft.com/office/powerpoint/2010/main" val="401636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65D780-D9B4-68B1-ACD0-9ED0DFDDCA7A}"/>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D2BCF344-9288-4340-A797-22EF2FAD53FE}" type="datetime3">
              <a:rPr lang="en-GB"/>
              <a:pPr>
                <a:defRPr/>
              </a:pPr>
              <a:t>27 January, 2025</a:t>
            </a:fld>
            <a:endParaRPr lang="en-US"/>
          </a:p>
        </p:txBody>
      </p:sp>
      <p:sp>
        <p:nvSpPr>
          <p:cNvPr id="3" name="Footer Placeholder 2">
            <a:extLst>
              <a:ext uri="{FF2B5EF4-FFF2-40B4-BE49-F238E27FC236}">
                <a16:creationId xmlns:a16="http://schemas.microsoft.com/office/drawing/2014/main" id="{B638C4DB-756A-5AE7-6A92-A6D5D33D9EB0}"/>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96B5AC15-3BF3-4888-1D1D-B0BFB2AD4D3C}"/>
              </a:ext>
            </a:extLst>
          </p:cNvPr>
          <p:cNvSpPr>
            <a:spLocks noGrp="1" noChangeArrowheads="1"/>
          </p:cNvSpPr>
          <p:nvPr>
            <p:ph type="sldNum" sz="quarter" idx="12"/>
          </p:nvPr>
        </p:nvSpPr>
        <p:spPr/>
        <p:txBody>
          <a:bodyPr/>
          <a:lstStyle>
            <a:lvl1pPr>
              <a:defRPr/>
            </a:lvl1pPr>
          </a:lstStyle>
          <a:p>
            <a:fld id="{217EC401-1693-4CEA-89ED-E0734D3AFD67}" type="slidenum">
              <a:rPr lang="en-US" altLang="en-US"/>
              <a:pPr/>
              <a:t>‹#›</a:t>
            </a:fld>
            <a:endParaRPr lang="en-US" altLang="en-US"/>
          </a:p>
        </p:txBody>
      </p:sp>
    </p:spTree>
    <p:extLst>
      <p:ext uri="{BB962C8B-B14F-4D97-AF65-F5344CB8AC3E}">
        <p14:creationId xmlns:p14="http://schemas.microsoft.com/office/powerpoint/2010/main" val="256518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2D946E1D-2727-5D7C-195C-97DBEE05B920}"/>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F7B5F0FF-9E5F-9D03-A648-B48D2B67E340}"/>
              </a:ext>
            </a:extLst>
          </p:cNvPr>
          <p:cNvSpPr>
            <a:spLocks noGrp="1" noChangeArrowheads="1"/>
          </p:cNvSpPr>
          <p:nvPr>
            <p:ph type="sldNum" sz="quarter" idx="11"/>
          </p:nvPr>
        </p:nvSpPr>
        <p:spPr/>
        <p:txBody>
          <a:bodyPr/>
          <a:lstStyle>
            <a:lvl1pPr>
              <a:defRPr/>
            </a:lvl1pPr>
          </a:lstStyle>
          <a:p>
            <a:fld id="{F70904CE-8BE2-477B-9E04-CA9161142202}" type="slidenum">
              <a:rPr lang="en-US" altLang="en-US"/>
              <a:pPr/>
              <a:t>‹#›</a:t>
            </a:fld>
            <a:endParaRPr lang="en-US" altLang="en-US"/>
          </a:p>
        </p:txBody>
      </p:sp>
    </p:spTree>
    <p:extLst>
      <p:ext uri="{BB962C8B-B14F-4D97-AF65-F5344CB8AC3E}">
        <p14:creationId xmlns:p14="http://schemas.microsoft.com/office/powerpoint/2010/main" val="319358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1BDF14A-C747-48D3-255B-96E03E687067}"/>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C7691CF-616C-1BA9-D46A-7C9704E93C6E}"/>
              </a:ext>
            </a:extLst>
          </p:cNvPr>
          <p:cNvSpPr>
            <a:spLocks noGrp="1" noChangeArrowheads="1"/>
          </p:cNvSpPr>
          <p:nvPr>
            <p:ph type="sldNum" sz="quarter" idx="11"/>
          </p:nvPr>
        </p:nvSpPr>
        <p:spPr/>
        <p:txBody>
          <a:bodyPr/>
          <a:lstStyle>
            <a:lvl1pPr>
              <a:defRPr/>
            </a:lvl1pPr>
          </a:lstStyle>
          <a:p>
            <a:fld id="{FE513D03-C4F3-45D7-A599-1FD683BC6F7A}" type="slidenum">
              <a:rPr lang="en-US" altLang="en-US"/>
              <a:pPr/>
              <a:t>‹#›</a:t>
            </a:fld>
            <a:endParaRPr lang="en-US" altLang="en-US"/>
          </a:p>
        </p:txBody>
      </p:sp>
    </p:spTree>
    <p:extLst>
      <p:ext uri="{BB962C8B-B14F-4D97-AF65-F5344CB8AC3E}">
        <p14:creationId xmlns:p14="http://schemas.microsoft.com/office/powerpoint/2010/main" val="346500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45C11A41-13A8-CB1A-2415-6F0D33EB77CD}"/>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3180E034-52F5-5BF8-455D-CA2EBDB894C3}"/>
              </a:ext>
            </a:extLst>
          </p:cNvPr>
          <p:cNvSpPr>
            <a:spLocks noGrp="1" noChangeArrowheads="1"/>
          </p:cNvSpPr>
          <p:nvPr>
            <p:ph type="sldNum" sz="quarter" idx="11"/>
          </p:nvPr>
        </p:nvSpPr>
        <p:spPr/>
        <p:txBody>
          <a:bodyPr/>
          <a:lstStyle>
            <a:lvl1pPr>
              <a:defRPr/>
            </a:lvl1pPr>
          </a:lstStyle>
          <a:p>
            <a:fld id="{761E99E8-1B05-4E64-B56E-BC1B95042E01}" type="slidenum">
              <a:rPr lang="en-US" altLang="en-US"/>
              <a:pPr/>
              <a:t>‹#›</a:t>
            </a:fld>
            <a:endParaRPr lang="en-US" altLang="en-US"/>
          </a:p>
        </p:txBody>
      </p:sp>
    </p:spTree>
    <p:extLst>
      <p:ext uri="{BB962C8B-B14F-4D97-AF65-F5344CB8AC3E}">
        <p14:creationId xmlns:p14="http://schemas.microsoft.com/office/powerpoint/2010/main" val="1605466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EF064DF6-D2C8-E490-BB2A-3EB28A17A454}"/>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63DAAB77-0262-C6EE-0F45-7F1A67AF2CB7}"/>
              </a:ext>
            </a:extLst>
          </p:cNvPr>
          <p:cNvSpPr>
            <a:spLocks noGrp="1" noChangeArrowheads="1"/>
          </p:cNvSpPr>
          <p:nvPr>
            <p:ph type="sldNum" sz="quarter" idx="11"/>
          </p:nvPr>
        </p:nvSpPr>
        <p:spPr/>
        <p:txBody>
          <a:bodyPr/>
          <a:lstStyle>
            <a:lvl1pPr>
              <a:defRPr/>
            </a:lvl1pPr>
          </a:lstStyle>
          <a:p>
            <a:fld id="{378C4867-4D84-4FE9-95E4-420BDEB8815C}" type="slidenum">
              <a:rPr lang="en-US" altLang="en-US"/>
              <a:pPr/>
              <a:t>‹#›</a:t>
            </a:fld>
            <a:endParaRPr lang="en-US" altLang="en-US"/>
          </a:p>
        </p:txBody>
      </p:sp>
    </p:spTree>
    <p:extLst>
      <p:ext uri="{BB962C8B-B14F-4D97-AF65-F5344CB8AC3E}">
        <p14:creationId xmlns:p14="http://schemas.microsoft.com/office/powerpoint/2010/main" val="1674797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dirty="0">
                <a:solidFill>
                  <a:srgbClr val="024C69"/>
                </a:solidFill>
                <a:latin typeface="Arial" pitchFamily="34" charset="0"/>
                <a:ea typeface="Arial" pitchFamily="34" charset="-122"/>
                <a:cs typeface="Arial" pitchFamily="34" charset="-120"/>
              </a:rPr>
              <a:t>(custom placeholder text!)</a:t>
            </a:r>
            <a:endParaRPr lang="en-US" sz="2200" dirty="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dirty="0">
                <a:solidFill>
                  <a:srgbClr val="024C69"/>
                </a:solidFill>
                <a:latin typeface="Arial" pitchFamily="34" charset="0"/>
                <a:ea typeface="Arial" pitchFamily="34" charset="-122"/>
                <a:cs typeface="Arial" pitchFamily="34" charset="-120"/>
              </a:rPr>
              <a:t>(custom placeholder text!)</a:t>
            </a:r>
            <a:endParaRPr lang="en-US" sz="1600" dirty="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dirty="0">
                <a:solidFill>
                  <a:srgbClr val="D9D9D9"/>
                </a:solidFill>
              </a:rPr>
              <a:t>© 2020  Cisco and/or its affiliates. All rights reserved.   Cisco Confidential</a:t>
            </a:r>
            <a:endParaRPr lang="en-US" sz="600" dirty="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682352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2FDE647B-F716-1A75-73CD-F5DE62D5D251}"/>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E2144DF-323B-4F20-BAA9-30EFB5DB5BDB}"/>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D20DBE3A-71DC-4366-9FEE-B2EEA555F94B}"/>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fld id="{41CAA82A-6C1F-49E7-A99B-226E127CF16F}"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4450" r:id="rId1"/>
    <p:sldLayoutId id="2147484448" r:id="rId2"/>
    <p:sldLayoutId id="2147484451" r:id="rId3"/>
    <p:sldLayoutId id="2147484449" r:id="rId4"/>
    <p:sldLayoutId id="2147484452" r:id="rId5"/>
    <p:sldLayoutId id="2147484453" r:id="rId6"/>
    <p:sldLayoutId id="2147484454" r:id="rId7"/>
    <p:sldLayoutId id="2147484455" r:id="rId8"/>
    <p:sldLayoutId id="2147484456" r:id="rId9"/>
    <p:sldLayoutId id="2147484457" r:id="rId10"/>
    <p:sldLayoutId id="2147484458" r:id="rId11"/>
    <p:sldLayoutId id="2147484460"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817761BB-325C-7E0E-286B-B23602011A68}"/>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7" name="Title 1">
            <a:extLst>
              <a:ext uri="{FF2B5EF4-FFF2-40B4-BE49-F238E27FC236}">
                <a16:creationId xmlns:a16="http://schemas.microsoft.com/office/drawing/2014/main" id="{14FCC310-2C9A-41BB-8295-822EE3A252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Network Essentials</a:t>
            </a:r>
          </a:p>
        </p:txBody>
      </p:sp>
      <p:sp>
        <p:nvSpPr>
          <p:cNvPr id="8" name="Rectangle 2">
            <a:extLst>
              <a:ext uri="{FF2B5EF4-FFF2-40B4-BE49-F238E27FC236}">
                <a16:creationId xmlns:a16="http://schemas.microsoft.com/office/drawing/2014/main" id="{17D93A6F-44F7-453D-8CF6-E57A70F7DE1E}"/>
              </a:ext>
            </a:extLst>
          </p:cNvPr>
          <p:cNvSpPr txBox="1">
            <a:spLocks noChangeArrowheads="1"/>
          </p:cNvSpPr>
          <p:nvPr/>
        </p:nvSpPr>
        <p:spPr bwMode="white">
          <a:xfrm>
            <a:off x="990600" y="1565005"/>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1: Introduction</a:t>
            </a:r>
            <a:endParaRPr lang="en-US" sz="2800" kern="0" dirty="0">
              <a:solidFill>
                <a:schemeClr val="tx1"/>
              </a:solidFill>
              <a:latin typeface="Arial" charset="0"/>
            </a:endParaRPr>
          </a:p>
        </p:txBody>
      </p:sp>
      <p:sp>
        <p:nvSpPr>
          <p:cNvPr id="2" name="TextBox 6">
            <a:extLst>
              <a:ext uri="{FF2B5EF4-FFF2-40B4-BE49-F238E27FC236}">
                <a16:creationId xmlns:a16="http://schemas.microsoft.com/office/drawing/2014/main" id="{2E6CBCEA-67E0-E577-52CA-1C5FEF729AB0}"/>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9427" y="586889"/>
            <a:ext cx="9144000" cy="274320"/>
          </a:xfrm>
          <a:prstGeom prst="rect">
            <a:avLst/>
          </a:prstGeom>
          <a:noFill/>
          <a:ln/>
        </p:spPr>
        <p:txBody>
          <a:bodyPr wrap="square" rtlCol="0" anchor="t"/>
          <a:lstStyle/>
          <a:p>
            <a:r>
              <a:rPr lang="en-US" dirty="0"/>
              <a:t>Network Types</a:t>
            </a:r>
          </a:p>
        </p:txBody>
      </p:sp>
      <p:sp>
        <p:nvSpPr>
          <p:cNvPr id="3" name="Text 0"/>
          <p:cNvSpPr>
            <a:spLocks noGrp="1"/>
          </p:cNvSpPr>
          <p:nvPr>
            <p:ph type="body" idx="100" hasCustomPrompt="1"/>
          </p:nvPr>
        </p:nvSpPr>
        <p:spPr>
          <a:xfrm>
            <a:off x="0" y="1131570"/>
            <a:ext cx="9144000" cy="375250"/>
          </a:xfrm>
          <a:prstGeom prst="rect">
            <a:avLst/>
          </a:prstGeom>
          <a:noFill/>
          <a:ln/>
        </p:spPr>
        <p:txBody>
          <a:bodyPr wrap="square" rtlCol="0" anchor="t"/>
          <a:lstStyle/>
          <a:p>
            <a:r>
              <a:rPr lang="en-US" dirty="0"/>
              <a:t>Who Owns “The Internet”?</a:t>
            </a:r>
          </a:p>
        </p:txBody>
      </p:sp>
      <p:sp>
        <p:nvSpPr>
          <p:cNvPr id="5" name="Text 2"/>
          <p:cNvSpPr/>
          <p:nvPr/>
        </p:nvSpPr>
        <p:spPr>
          <a:xfrm>
            <a:off x="0" y="1771651"/>
            <a:ext cx="5285836" cy="3585353"/>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Any individual or group does not own the internet. </a:t>
            </a:r>
            <a:endParaRPr lang="en-US" sz="1400" dirty="0">
              <a:latin typeface="Arial"/>
              <a:cs typeface="Calibri"/>
            </a:endParaRPr>
          </a:p>
          <a:p>
            <a:pPr marL="285750" indent="-285750" algn="just">
              <a:buFont typeface="Arial"/>
              <a:buChar char="•"/>
            </a:pPr>
            <a:r>
              <a:rPr lang="en-US" sz="1400" dirty="0">
                <a:latin typeface="Arial"/>
                <a:ea typeface="+mn-lt"/>
                <a:cs typeface="+mn-lt"/>
              </a:rPr>
              <a:t>It is a worldwide collection of interconnected networks cooperating to exchange information using common standards.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Through telephone wires, fiber-optic cables, wireless transmissions, and satellite links, internet users can exchange information in various forms, as shown in the figure.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Everything that you access online is located somewhere on the global internet.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Social media sites, multiplayer games, messaging centers that provide email, and online courses — all these internet destinations connect to local networks that send and receive information through the internet.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Think about all your daily interactions that require you to be online.</a:t>
            </a:r>
            <a:endParaRPr lang="en-US" dirty="0">
              <a:latin typeface="Arial"/>
              <a:cs typeface="Calibri" panose="020F0502020204030204"/>
            </a:endParaRPr>
          </a:p>
          <a:p>
            <a:pPr marL="285750" indent="-285750">
              <a:buFont typeface="Arial"/>
              <a:buChar char="•"/>
            </a:pPr>
            <a:endParaRPr lang="en-US" sz="1400" dirty="0">
              <a:latin typeface="Arial"/>
              <a:cs typeface="Calibri"/>
            </a:endParaRPr>
          </a:p>
        </p:txBody>
      </p:sp>
      <p:pic>
        <p:nvPicPr>
          <p:cNvPr id="6" name="Imagem 6" descr="Diagrama&#10;&#10;Descrição gerada automaticamente">
            <a:extLst>
              <a:ext uri="{FF2B5EF4-FFF2-40B4-BE49-F238E27FC236}">
                <a16:creationId xmlns:a16="http://schemas.microsoft.com/office/drawing/2014/main" id="{83BABBBB-B3A2-25CA-10A5-DE5A8D293FF8}"/>
              </a:ext>
            </a:extLst>
          </p:cNvPr>
          <p:cNvPicPr>
            <a:picLocks noChangeAspect="1"/>
          </p:cNvPicPr>
          <p:nvPr/>
        </p:nvPicPr>
        <p:blipFill>
          <a:blip r:embed="rId3"/>
          <a:stretch>
            <a:fillRect/>
          </a:stretch>
        </p:blipFill>
        <p:spPr>
          <a:xfrm>
            <a:off x="5427031" y="1342762"/>
            <a:ext cx="3508794" cy="2162173"/>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Network Types</a:t>
            </a:r>
          </a:p>
        </p:txBody>
      </p:sp>
      <p:sp>
        <p:nvSpPr>
          <p:cNvPr id="3" name="Text 0"/>
          <p:cNvSpPr>
            <a:spLocks noGrp="1"/>
          </p:cNvSpPr>
          <p:nvPr>
            <p:ph type="body" idx="100" hasCustomPrompt="1"/>
          </p:nvPr>
        </p:nvSpPr>
        <p:spPr>
          <a:xfrm>
            <a:off x="0" y="535627"/>
            <a:ext cx="9144000" cy="386033"/>
          </a:xfrm>
          <a:prstGeom prst="rect">
            <a:avLst/>
          </a:prstGeom>
          <a:noFill/>
          <a:ln/>
        </p:spPr>
        <p:txBody>
          <a:bodyPr wrap="square" rtlCol="0" anchor="t"/>
          <a:lstStyle/>
          <a:p>
            <a:r>
              <a:rPr lang="en-US" dirty="0"/>
              <a:t>Local Networks</a:t>
            </a:r>
          </a:p>
        </p:txBody>
      </p:sp>
      <p:sp>
        <p:nvSpPr>
          <p:cNvPr id="5" name="Text 2"/>
          <p:cNvSpPr/>
          <p:nvPr/>
        </p:nvSpPr>
        <p:spPr>
          <a:xfrm>
            <a:off x="152400" y="1002677"/>
            <a:ext cx="8229600" cy="3412825"/>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Local networks come in all sizes. </a:t>
            </a:r>
            <a:endParaRPr lang="en-US" sz="1400" dirty="0">
              <a:latin typeface="Arial"/>
              <a:cs typeface="Calibri"/>
            </a:endParaRPr>
          </a:p>
          <a:p>
            <a:pPr marL="285750" indent="-285750" algn="just">
              <a:buFont typeface="Arial"/>
              <a:buChar char="•"/>
            </a:pPr>
            <a:r>
              <a:rPr lang="en-US" sz="1400" dirty="0">
                <a:latin typeface="Arial"/>
                <a:ea typeface="+mn-lt"/>
                <a:cs typeface="+mn-lt"/>
              </a:rPr>
              <a:t>They can range from simple networks consisting of two computers to networks connecting hundreds of thousands of devices.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Networks installed in small offices, or homes and home offices, are referred to as SOHO networks.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SOHO networks let you share resources, such as printers, documents, pictures, and music, between a few local users.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Large networks can advertise and sell products, order supplies, and communicate with customers.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Communication over a network is usually more efficient and less expensive than traditional forms of communication, such as regular mail or long-distance phone calls.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Networks allow for rapid communication, such as email and instant messaging, and provide consolidation and access to information stored on network servers.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Business and SOHO networks usually provide a shared connection to the internet.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The internet is considered a "network of networks" because it makes up thousands of connected local networks.</a:t>
            </a:r>
            <a:endParaRPr lang="en-US" dirty="0">
              <a:latin typeface="Arial"/>
              <a:cs typeface="Calibri" panose="020F0502020204030204"/>
            </a:endParaRPr>
          </a:p>
          <a:p>
            <a:pPr marL="285750" indent="-285750">
              <a:buFont typeface="Arial"/>
              <a:buChar char="•"/>
            </a:pPr>
            <a:endParaRPr lang="en-US" sz="1400" dirty="0">
              <a:latin typeface="Arial"/>
              <a:cs typeface="Calibri"/>
            </a:endParaRPr>
          </a:p>
          <a:p>
            <a:pPr>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a:t>
            </a:fld>
            <a:endParaRPr lang="en-US"/>
          </a:p>
        </p:txBody>
      </p:sp>
      <p:graphicFrame>
        <p:nvGraphicFramePr>
          <p:cNvPr id="4" name="Tabela 5">
            <a:extLst>
              <a:ext uri="{FF2B5EF4-FFF2-40B4-BE49-F238E27FC236}">
                <a16:creationId xmlns:a16="http://schemas.microsoft.com/office/drawing/2014/main" id="{3E3A913E-0F2D-A391-2F9F-16DDD00C5168}"/>
              </a:ext>
            </a:extLst>
          </p:cNvPr>
          <p:cNvGraphicFramePr>
            <a:graphicFrameLocks noGrp="1"/>
          </p:cNvGraphicFramePr>
          <p:nvPr>
            <p:extLst>
              <p:ext uri="{D42A27DB-BD31-4B8C-83A1-F6EECF244321}">
                <p14:modId xmlns:p14="http://schemas.microsoft.com/office/powerpoint/2010/main" val="2290888167"/>
              </p:ext>
            </p:extLst>
          </p:nvPr>
        </p:nvGraphicFramePr>
        <p:xfrm>
          <a:off x="304800" y="4451441"/>
          <a:ext cx="8724354" cy="2298518"/>
        </p:xfrm>
        <a:graphic>
          <a:graphicData uri="http://schemas.openxmlformats.org/drawingml/2006/table">
            <a:tbl>
              <a:tblPr firstRow="1" bandRow="1">
                <a:tableStyleId>{5C22544A-7EE6-4342-B048-85BDC9FD1C3A}</a:tableStyleId>
              </a:tblPr>
              <a:tblGrid>
                <a:gridCol w="2560319">
                  <a:extLst>
                    <a:ext uri="{9D8B030D-6E8A-4147-A177-3AD203B41FA5}">
                      <a16:colId xmlns:a16="http://schemas.microsoft.com/office/drawing/2014/main" val="2773200677"/>
                    </a:ext>
                  </a:extLst>
                </a:gridCol>
                <a:gridCol w="6164035">
                  <a:extLst>
                    <a:ext uri="{9D8B030D-6E8A-4147-A177-3AD203B41FA5}">
                      <a16:colId xmlns:a16="http://schemas.microsoft.com/office/drawing/2014/main" val="698479266"/>
                    </a:ext>
                  </a:extLst>
                </a:gridCol>
              </a:tblGrid>
              <a:tr h="370840">
                <a:tc>
                  <a:txBody>
                    <a:bodyPr/>
                    <a:lstStyle/>
                    <a:p>
                      <a:r>
                        <a:rPr lang="en-US" sz="1400" b="1" i="0" noProof="0" dirty="0">
                          <a:solidFill>
                            <a:schemeClr val="tx1"/>
                          </a:solidFill>
                          <a:latin typeface="Arial"/>
                        </a:rPr>
                        <a:t>Small Home Networks</a:t>
                      </a:r>
                    </a:p>
                  </a:txBody>
                  <a:tcPr anchor="ctr">
                    <a:solidFill>
                      <a:schemeClr val="bg2"/>
                    </a:solidFill>
                  </a:tcPr>
                </a:tc>
                <a:tc>
                  <a:txBody>
                    <a:bodyPr/>
                    <a:lstStyle/>
                    <a:p>
                      <a:pPr lvl="0">
                        <a:buNone/>
                      </a:pPr>
                      <a:r>
                        <a:rPr lang="en-US" sz="1400" b="0" i="0" u="none" strike="noStrike" noProof="0" dirty="0">
                          <a:solidFill>
                            <a:schemeClr val="tx1"/>
                          </a:solidFill>
                          <a:latin typeface="Arial"/>
                        </a:rPr>
                        <a:t>Small home networks connect a few computers to each other and the internet. </a:t>
                      </a:r>
                      <a:endParaRPr lang="en-US" sz="1400" dirty="0">
                        <a:solidFill>
                          <a:schemeClr val="tx1"/>
                        </a:solidFill>
                        <a:latin typeface="Arial"/>
                      </a:endParaRPr>
                    </a:p>
                  </a:txBody>
                  <a:tcPr anchor="ctr">
                    <a:solidFill>
                      <a:schemeClr val="bg2"/>
                    </a:solidFill>
                  </a:tcPr>
                </a:tc>
                <a:extLst>
                  <a:ext uri="{0D108BD9-81ED-4DB2-BD59-A6C34878D82A}">
                    <a16:rowId xmlns:a16="http://schemas.microsoft.com/office/drawing/2014/main" val="1251118826"/>
                  </a:ext>
                </a:extLst>
              </a:tr>
              <a:tr h="370840">
                <a:tc>
                  <a:txBody>
                    <a:bodyPr/>
                    <a:lstStyle/>
                    <a:p>
                      <a:r>
                        <a:rPr lang="en-US" sz="1400" b="1" i="0" noProof="0" dirty="0">
                          <a:latin typeface="Arial"/>
                        </a:rPr>
                        <a:t>Small Office and Home Office Networks</a:t>
                      </a:r>
                    </a:p>
                  </a:txBody>
                  <a:tcPr anchor="ctr"/>
                </a:tc>
                <a:tc>
                  <a:txBody>
                    <a:bodyPr/>
                    <a:lstStyle/>
                    <a:p>
                      <a:pPr lvl="0">
                        <a:buNone/>
                      </a:pPr>
                      <a:r>
                        <a:rPr lang="en-US" sz="1400" b="0" i="0" u="none" strike="noStrike" noProof="0" dirty="0">
                          <a:solidFill>
                            <a:schemeClr val="tx1"/>
                          </a:solidFill>
                          <a:latin typeface="Arial"/>
                        </a:rPr>
                        <a:t>The SOHO network allows computers in a home or remote office to connect to a corporate network or access centralized, shared resources. </a:t>
                      </a:r>
                      <a:endParaRPr lang="en-US" sz="1400">
                        <a:solidFill>
                          <a:schemeClr val="tx1"/>
                        </a:solidFill>
                        <a:latin typeface="Arial"/>
                      </a:endParaRPr>
                    </a:p>
                  </a:txBody>
                  <a:tcPr anchor="ctr"/>
                </a:tc>
                <a:extLst>
                  <a:ext uri="{0D108BD9-81ED-4DB2-BD59-A6C34878D82A}">
                    <a16:rowId xmlns:a16="http://schemas.microsoft.com/office/drawing/2014/main" val="508402426"/>
                  </a:ext>
                </a:extLst>
              </a:tr>
              <a:tr h="370840">
                <a:tc>
                  <a:txBody>
                    <a:bodyPr/>
                    <a:lstStyle/>
                    <a:p>
                      <a:r>
                        <a:rPr lang="en-US" sz="1400" b="1" i="0" noProof="0" dirty="0">
                          <a:latin typeface="Arial"/>
                        </a:rPr>
                        <a:t>Medium to Large Networks</a:t>
                      </a:r>
                    </a:p>
                  </a:txBody>
                  <a:tcPr anchor="ctr"/>
                </a:tc>
                <a:tc>
                  <a:txBody>
                    <a:bodyPr/>
                    <a:lstStyle/>
                    <a:p>
                      <a:pPr lvl="0">
                        <a:buNone/>
                      </a:pPr>
                      <a:r>
                        <a:rPr lang="en-US" sz="1400" b="0" i="0" u="none" strike="noStrike" noProof="0" dirty="0">
                          <a:solidFill>
                            <a:schemeClr val="tx1"/>
                          </a:solidFill>
                          <a:latin typeface="Arial"/>
                        </a:rPr>
                        <a:t>Medium to large networks, such as those used by corporations and schools, can have many locations with hundreds or thousands of interconnected hosts. </a:t>
                      </a:r>
                      <a:endParaRPr lang="en-US" sz="1400">
                        <a:solidFill>
                          <a:schemeClr val="tx1"/>
                        </a:solidFill>
                        <a:latin typeface="Arial"/>
                      </a:endParaRPr>
                    </a:p>
                  </a:txBody>
                  <a:tcPr anchor="ctr"/>
                </a:tc>
                <a:extLst>
                  <a:ext uri="{0D108BD9-81ED-4DB2-BD59-A6C34878D82A}">
                    <a16:rowId xmlns:a16="http://schemas.microsoft.com/office/drawing/2014/main" val="1630906525"/>
                  </a:ext>
                </a:extLst>
              </a:tr>
              <a:tr h="530678">
                <a:tc>
                  <a:txBody>
                    <a:bodyPr/>
                    <a:lstStyle/>
                    <a:p>
                      <a:r>
                        <a:rPr lang="en-US" sz="1400" b="1" i="0" noProof="0" dirty="0">
                          <a:latin typeface="Arial"/>
                        </a:rPr>
                        <a:t>World Wide Networks</a:t>
                      </a:r>
                    </a:p>
                  </a:txBody>
                  <a:tcPr anchor="ctr"/>
                </a:tc>
                <a:tc>
                  <a:txBody>
                    <a:bodyPr/>
                    <a:lstStyle/>
                    <a:p>
                      <a:pPr lvl="0">
                        <a:buNone/>
                      </a:pPr>
                      <a:r>
                        <a:rPr lang="en-US" sz="1400" b="0" i="0" u="none" strike="noStrike" noProof="0" dirty="0">
                          <a:solidFill>
                            <a:schemeClr val="tx1"/>
                          </a:solidFill>
                          <a:latin typeface="Arial"/>
                        </a:rPr>
                        <a:t>The internet is a network that connects hundreds of millions of computers worldwide. </a:t>
                      </a:r>
                      <a:endParaRPr lang="en-US" sz="1400" dirty="0">
                        <a:solidFill>
                          <a:schemeClr val="tx1"/>
                        </a:solidFill>
                        <a:latin typeface="Arial"/>
                      </a:endParaRPr>
                    </a:p>
                  </a:txBody>
                  <a:tcPr anchor="ctr"/>
                </a:tc>
                <a:extLst>
                  <a:ext uri="{0D108BD9-81ED-4DB2-BD59-A6C34878D82A}">
                    <a16:rowId xmlns:a16="http://schemas.microsoft.com/office/drawing/2014/main" val="1334078010"/>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111497" y="245522"/>
            <a:ext cx="9144000" cy="274320"/>
          </a:xfrm>
          <a:prstGeom prst="rect">
            <a:avLst/>
          </a:prstGeom>
          <a:noFill/>
          <a:ln/>
        </p:spPr>
        <p:txBody>
          <a:bodyPr wrap="square" rtlCol="0" anchor="t"/>
          <a:lstStyle/>
          <a:p>
            <a:r>
              <a:rPr lang="en-US" dirty="0"/>
              <a:t>Network Types</a:t>
            </a:r>
          </a:p>
        </p:txBody>
      </p:sp>
      <p:sp>
        <p:nvSpPr>
          <p:cNvPr id="3" name="Text 0"/>
          <p:cNvSpPr>
            <a:spLocks noGrp="1"/>
          </p:cNvSpPr>
          <p:nvPr>
            <p:ph type="body" idx="100" hasCustomPrompt="1"/>
          </p:nvPr>
        </p:nvSpPr>
        <p:spPr>
          <a:xfrm>
            <a:off x="97357" y="685984"/>
            <a:ext cx="9144000" cy="342900"/>
          </a:xfrm>
          <a:prstGeom prst="rect">
            <a:avLst/>
          </a:prstGeom>
          <a:noFill/>
          <a:ln/>
        </p:spPr>
        <p:txBody>
          <a:bodyPr wrap="square" rtlCol="0" anchor="t"/>
          <a:lstStyle/>
          <a:p>
            <a:r>
              <a:rPr lang="en-US" dirty="0"/>
              <a:t>Mobile Devices</a:t>
            </a:r>
          </a:p>
        </p:txBody>
      </p:sp>
      <p:sp>
        <p:nvSpPr>
          <p:cNvPr id="5" name="Text 2"/>
          <p:cNvSpPr/>
          <p:nvPr/>
        </p:nvSpPr>
        <p:spPr>
          <a:xfrm>
            <a:off x="228600" y="1194865"/>
            <a:ext cx="8229600" cy="857251"/>
          </a:xfrm>
          <a:prstGeom prst="rect">
            <a:avLst/>
          </a:prstGeom>
          <a:noFill/>
          <a:ln/>
        </p:spPr>
        <p:txBody>
          <a:bodyPr wrap="square" lIns="91440" tIns="45720" rIns="91440" bIns="45720" rtlCol="0" anchor="t"/>
          <a:lstStyle/>
          <a:p>
            <a:pPr marL="285750" indent="-285750">
              <a:buFont typeface="Arial"/>
              <a:buChar char="•"/>
            </a:pPr>
            <a:r>
              <a:rPr lang="en-US" sz="1400" dirty="0">
                <a:latin typeface="Arial"/>
                <a:ea typeface="+mn-lt"/>
                <a:cs typeface="+mn-lt"/>
              </a:rPr>
              <a:t>The internet connects more computing devices than just desktop and laptop computers. </a:t>
            </a:r>
            <a:endParaRPr lang="en-US" sz="1400" dirty="0">
              <a:latin typeface="Arial"/>
              <a:cs typeface="Calibri"/>
            </a:endParaRPr>
          </a:p>
          <a:p>
            <a:pPr marL="285750" indent="-285750">
              <a:buFont typeface="Arial"/>
              <a:buChar char="•"/>
            </a:pPr>
            <a:r>
              <a:rPr lang="en-US" sz="1400" dirty="0">
                <a:latin typeface="Arial"/>
                <a:ea typeface="+mn-lt"/>
                <a:cs typeface="+mn-lt"/>
              </a:rPr>
              <a:t>There are devices all around that you may interact with daily that connect to the internet (mobile devices, home devices, and a variety of other connected devices).</a:t>
            </a:r>
            <a:endParaRPr lang="en-US" dirty="0">
              <a:latin typeface="Arial"/>
              <a:cs typeface="Arial"/>
            </a:endParaRPr>
          </a:p>
          <a:p>
            <a:pPr marL="285750" indent="-285750">
              <a:lnSpc>
                <a:spcPts val="2000"/>
              </a:lnSpc>
              <a:buFont typeface="Arial"/>
              <a:buChar char="•"/>
            </a:pPr>
            <a:endParaRPr lang="en-US" sz="1400" dirty="0">
              <a:latin typeface="Arial"/>
              <a:cs typeface="Calibri"/>
            </a:endParaRPr>
          </a:p>
        </p:txBody>
      </p:sp>
      <p:graphicFrame>
        <p:nvGraphicFramePr>
          <p:cNvPr id="4" name="Tabela 5">
            <a:extLst>
              <a:ext uri="{FF2B5EF4-FFF2-40B4-BE49-F238E27FC236}">
                <a16:creationId xmlns:a16="http://schemas.microsoft.com/office/drawing/2014/main" id="{CD997E3A-9C77-7D5C-D3A2-682D58741CEF}"/>
              </a:ext>
            </a:extLst>
          </p:cNvPr>
          <p:cNvGraphicFramePr>
            <a:graphicFrameLocks noGrp="1"/>
          </p:cNvGraphicFramePr>
          <p:nvPr>
            <p:extLst>
              <p:ext uri="{D42A27DB-BD31-4B8C-83A1-F6EECF244321}">
                <p14:modId xmlns:p14="http://schemas.microsoft.com/office/powerpoint/2010/main" val="2419370529"/>
              </p:ext>
            </p:extLst>
          </p:nvPr>
        </p:nvGraphicFramePr>
        <p:xfrm>
          <a:off x="22781" y="2133600"/>
          <a:ext cx="8980710" cy="3352800"/>
        </p:xfrm>
        <a:graphic>
          <a:graphicData uri="http://schemas.openxmlformats.org/drawingml/2006/table">
            <a:tbl>
              <a:tblPr firstRow="1" bandRow="1">
                <a:tableStyleId>{5C22544A-7EE6-4342-B048-85BDC9FD1C3A}</a:tableStyleId>
              </a:tblPr>
              <a:tblGrid>
                <a:gridCol w="1442357">
                  <a:extLst>
                    <a:ext uri="{9D8B030D-6E8A-4147-A177-3AD203B41FA5}">
                      <a16:colId xmlns:a16="http://schemas.microsoft.com/office/drawing/2014/main" val="1550956405"/>
                    </a:ext>
                  </a:extLst>
                </a:gridCol>
                <a:gridCol w="7538353">
                  <a:extLst>
                    <a:ext uri="{9D8B030D-6E8A-4147-A177-3AD203B41FA5}">
                      <a16:colId xmlns:a16="http://schemas.microsoft.com/office/drawing/2014/main" val="1472503772"/>
                    </a:ext>
                  </a:extLst>
                </a:gridCol>
              </a:tblGrid>
              <a:tr h="370840">
                <a:tc>
                  <a:txBody>
                    <a:bodyPr/>
                    <a:lstStyle/>
                    <a:p>
                      <a:r>
                        <a:rPr lang="pt-BR" sz="1400" b="1" dirty="0">
                          <a:solidFill>
                            <a:schemeClr val="tx1"/>
                          </a:solidFill>
                          <a:latin typeface="Arial"/>
                        </a:rPr>
                        <a:t>Smartphone</a:t>
                      </a:r>
                    </a:p>
                  </a:txBody>
                  <a:tcPr>
                    <a:solidFill>
                      <a:schemeClr val="bg2"/>
                    </a:solidFill>
                  </a:tcPr>
                </a:tc>
                <a:tc>
                  <a:txBody>
                    <a:bodyPr/>
                    <a:lstStyle/>
                    <a:p>
                      <a:pPr lvl="0">
                        <a:buNone/>
                      </a:pPr>
                      <a:r>
                        <a:rPr lang="en-US" sz="1400" b="0" i="0" u="none" strike="noStrike" noProof="0" dirty="0">
                          <a:solidFill>
                            <a:schemeClr val="tx1"/>
                          </a:solidFill>
                          <a:latin typeface="Arial"/>
                        </a:rPr>
                        <a:t>It connects to the internet from almost anywhere. It combines the functions of many different products, such as a telephone, camera, GPS receiver, media player, and touchscreen computer. </a:t>
                      </a:r>
                      <a:endParaRPr lang="en-US" sz="1400">
                        <a:solidFill>
                          <a:schemeClr val="tx1"/>
                        </a:solidFill>
                        <a:latin typeface="Arial"/>
                      </a:endParaRPr>
                    </a:p>
                  </a:txBody>
                  <a:tcPr>
                    <a:solidFill>
                      <a:schemeClr val="bg2"/>
                    </a:solidFill>
                  </a:tcPr>
                </a:tc>
                <a:extLst>
                  <a:ext uri="{0D108BD9-81ED-4DB2-BD59-A6C34878D82A}">
                    <a16:rowId xmlns:a16="http://schemas.microsoft.com/office/drawing/2014/main" val="40754259"/>
                  </a:ext>
                </a:extLst>
              </a:tr>
              <a:tr h="370840">
                <a:tc>
                  <a:txBody>
                    <a:bodyPr/>
                    <a:lstStyle/>
                    <a:p>
                      <a:r>
                        <a:rPr lang="pt-BR" sz="1400" b="1" dirty="0">
                          <a:latin typeface="Arial"/>
                        </a:rPr>
                        <a:t>Tablet</a:t>
                      </a:r>
                    </a:p>
                  </a:txBody>
                  <a:tcPr/>
                </a:tc>
                <a:tc>
                  <a:txBody>
                    <a:bodyPr/>
                    <a:lstStyle/>
                    <a:p>
                      <a:pPr lvl="0">
                        <a:buNone/>
                      </a:pPr>
                      <a:r>
                        <a:rPr lang="en-US" sz="1400" b="0" i="0" u="none" strike="noStrike" noProof="0" dirty="0">
                          <a:solidFill>
                            <a:schemeClr val="tx1"/>
                          </a:solidFill>
                          <a:latin typeface="Arial"/>
                        </a:rPr>
                        <a:t>It also has the functionality of multiple devices like a smartphone. With the additional screen size, they are ideal for watching videos and reading magazines or books. With on-screen keyboards, users do many things they used to do on their laptop computer, such as composing emails or browsing the web. </a:t>
                      </a:r>
                      <a:endParaRPr lang="en-US" sz="1400">
                        <a:solidFill>
                          <a:schemeClr val="tx1"/>
                        </a:solidFill>
                        <a:latin typeface="Arial"/>
                      </a:endParaRPr>
                    </a:p>
                  </a:txBody>
                  <a:tcPr/>
                </a:tc>
                <a:extLst>
                  <a:ext uri="{0D108BD9-81ED-4DB2-BD59-A6C34878D82A}">
                    <a16:rowId xmlns:a16="http://schemas.microsoft.com/office/drawing/2014/main" val="3625505360"/>
                  </a:ext>
                </a:extLst>
              </a:tr>
              <a:tr h="370840">
                <a:tc>
                  <a:txBody>
                    <a:bodyPr/>
                    <a:lstStyle/>
                    <a:p>
                      <a:r>
                        <a:rPr lang="pt-BR" sz="1400" b="1" dirty="0">
                          <a:latin typeface="Arial"/>
                        </a:rPr>
                        <a:t>Smartwatch</a:t>
                      </a:r>
                    </a:p>
                  </a:txBody>
                  <a:tcPr/>
                </a:tc>
                <a:tc>
                  <a:txBody>
                    <a:bodyPr/>
                    <a:lstStyle/>
                    <a:p>
                      <a:pPr lvl="0">
                        <a:buNone/>
                      </a:pPr>
                      <a:r>
                        <a:rPr lang="en-US" sz="1400" b="0" i="0" u="none" strike="noStrike" noProof="0" dirty="0">
                          <a:solidFill>
                            <a:schemeClr val="tx1"/>
                          </a:solidFill>
                          <a:latin typeface="Arial"/>
                        </a:rPr>
                        <a:t>It can connect to a smartphone to provide the user with alerts and messages. Additional functions, such as heart rate monitoring and counting steps, like a pedometer, can help people who are wearing the device to track their health. </a:t>
                      </a:r>
                      <a:endParaRPr lang="en-US" sz="1400">
                        <a:solidFill>
                          <a:schemeClr val="tx1"/>
                        </a:solidFill>
                        <a:latin typeface="Arial"/>
                      </a:endParaRPr>
                    </a:p>
                  </a:txBody>
                  <a:tcPr/>
                </a:tc>
                <a:extLst>
                  <a:ext uri="{0D108BD9-81ED-4DB2-BD59-A6C34878D82A}">
                    <a16:rowId xmlns:a16="http://schemas.microsoft.com/office/drawing/2014/main" val="1753400874"/>
                  </a:ext>
                </a:extLst>
              </a:tr>
              <a:tr h="370840">
                <a:tc>
                  <a:txBody>
                    <a:bodyPr/>
                    <a:lstStyle/>
                    <a:p>
                      <a:r>
                        <a:rPr lang="en-US" sz="1400" b="1" noProof="0" dirty="0">
                          <a:latin typeface="Arial"/>
                        </a:rPr>
                        <a:t>Smart Glasses</a:t>
                      </a:r>
                    </a:p>
                  </a:txBody>
                  <a:tcPr/>
                </a:tc>
                <a:tc>
                  <a:txBody>
                    <a:bodyPr/>
                    <a:lstStyle/>
                    <a:p>
                      <a:pPr lvl="0">
                        <a:buNone/>
                      </a:pPr>
                      <a:r>
                        <a:rPr lang="en-US" sz="1400" b="0" i="0" u="none" strike="noStrike" noProof="0" dirty="0">
                          <a:solidFill>
                            <a:schemeClr val="tx1"/>
                          </a:solidFill>
                          <a:latin typeface="Arial"/>
                        </a:rPr>
                        <a:t>A wearable computer in the form of glasses, such as Google Glass, contains a tiny screen that displays information to the wearer, similar to a fighter pilot's Head-Up Display (HUD). A small touchpad on the side allows the user to navigate menus while still being able to see through the smart glasses. </a:t>
                      </a:r>
                      <a:endParaRPr lang="en-US" sz="1400" dirty="0">
                        <a:solidFill>
                          <a:schemeClr val="tx1"/>
                        </a:solidFill>
                        <a:latin typeface="Arial"/>
                      </a:endParaRPr>
                    </a:p>
                  </a:txBody>
                  <a:tcPr/>
                </a:tc>
                <a:extLst>
                  <a:ext uri="{0D108BD9-81ED-4DB2-BD59-A6C34878D82A}">
                    <a16:rowId xmlns:a16="http://schemas.microsoft.com/office/drawing/2014/main" val="1102774250"/>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512827"/>
            <a:ext cx="9144000" cy="274320"/>
          </a:xfrm>
          <a:prstGeom prst="rect">
            <a:avLst/>
          </a:prstGeom>
          <a:noFill/>
          <a:ln/>
        </p:spPr>
        <p:txBody>
          <a:bodyPr wrap="square" rtlCol="0" anchor="t"/>
          <a:lstStyle/>
          <a:p>
            <a:r>
              <a:rPr lang="en-US" dirty="0"/>
              <a:t>Network Types</a:t>
            </a:r>
          </a:p>
        </p:txBody>
      </p:sp>
      <p:sp>
        <p:nvSpPr>
          <p:cNvPr id="3" name="Text 0"/>
          <p:cNvSpPr>
            <a:spLocks noGrp="1"/>
          </p:cNvSpPr>
          <p:nvPr>
            <p:ph type="body" idx="100" hasCustomPrompt="1"/>
          </p:nvPr>
        </p:nvSpPr>
        <p:spPr>
          <a:xfrm>
            <a:off x="0" y="939200"/>
            <a:ext cx="9144000" cy="407599"/>
          </a:xfrm>
          <a:prstGeom prst="rect">
            <a:avLst/>
          </a:prstGeom>
          <a:noFill/>
          <a:ln/>
        </p:spPr>
        <p:txBody>
          <a:bodyPr wrap="square" rtlCol="0" anchor="t"/>
          <a:lstStyle/>
          <a:p>
            <a:r>
              <a:rPr lang="en-US" dirty="0"/>
              <a:t>Connected Home Devices</a:t>
            </a:r>
          </a:p>
        </p:txBody>
      </p:sp>
      <p:sp>
        <p:nvSpPr>
          <p:cNvPr id="5" name="Text 2"/>
          <p:cNvSpPr/>
          <p:nvPr/>
        </p:nvSpPr>
        <p:spPr>
          <a:xfrm>
            <a:off x="0" y="1663367"/>
            <a:ext cx="8229600" cy="652373"/>
          </a:xfrm>
          <a:prstGeom prst="rect">
            <a:avLst/>
          </a:prstGeom>
          <a:noFill/>
          <a:ln/>
        </p:spPr>
        <p:txBody>
          <a:bodyPr wrap="square" lIns="91440" tIns="45720" rIns="91440" bIns="45720" rtlCol="0" anchor="t"/>
          <a:lstStyle/>
          <a:p>
            <a:pPr marL="285750" indent="-285750">
              <a:lnSpc>
                <a:spcPts val="2000"/>
              </a:lnSpc>
              <a:buFont typeface="Arial"/>
              <a:buChar char="•"/>
            </a:pPr>
            <a:r>
              <a:rPr lang="en-US" sz="1600" dirty="0">
                <a:latin typeface="Arial"/>
                <a:ea typeface="+mn-lt"/>
                <a:cs typeface="+mn-lt"/>
              </a:rPr>
              <a:t>Many things in your home can connect to the internet to be monitored and configured remotely.</a:t>
            </a:r>
            <a:endParaRPr lang="en-US" sz="1600" dirty="0">
              <a:latin typeface="Arial"/>
              <a:cs typeface="Calibri"/>
            </a:endParaRPr>
          </a:p>
        </p:txBody>
      </p:sp>
      <p:graphicFrame>
        <p:nvGraphicFramePr>
          <p:cNvPr id="4" name="Tabela 5">
            <a:extLst>
              <a:ext uri="{FF2B5EF4-FFF2-40B4-BE49-F238E27FC236}">
                <a16:creationId xmlns:a16="http://schemas.microsoft.com/office/drawing/2014/main" id="{C3424BD9-3230-0D0F-1FE2-2D3C481B95D6}"/>
              </a:ext>
            </a:extLst>
          </p:cNvPr>
          <p:cNvGraphicFramePr>
            <a:graphicFrameLocks noGrp="1"/>
          </p:cNvGraphicFramePr>
          <p:nvPr/>
        </p:nvGraphicFramePr>
        <p:xfrm>
          <a:off x="156484" y="2481914"/>
          <a:ext cx="8831032" cy="2712720"/>
        </p:xfrm>
        <a:graphic>
          <a:graphicData uri="http://schemas.openxmlformats.org/drawingml/2006/table">
            <a:tbl>
              <a:tblPr firstRow="1" bandRow="1">
                <a:tableStyleId>{5C22544A-7EE6-4342-B048-85BDC9FD1C3A}</a:tableStyleId>
              </a:tblPr>
              <a:tblGrid>
                <a:gridCol w="1660071">
                  <a:extLst>
                    <a:ext uri="{9D8B030D-6E8A-4147-A177-3AD203B41FA5}">
                      <a16:colId xmlns:a16="http://schemas.microsoft.com/office/drawing/2014/main" val="1580314052"/>
                    </a:ext>
                  </a:extLst>
                </a:gridCol>
                <a:gridCol w="7170961">
                  <a:extLst>
                    <a:ext uri="{9D8B030D-6E8A-4147-A177-3AD203B41FA5}">
                      <a16:colId xmlns:a16="http://schemas.microsoft.com/office/drawing/2014/main" val="1315395913"/>
                    </a:ext>
                  </a:extLst>
                </a:gridCol>
              </a:tblGrid>
              <a:tr h="370840">
                <a:tc>
                  <a:txBody>
                    <a:bodyPr/>
                    <a:lstStyle/>
                    <a:p>
                      <a:r>
                        <a:rPr lang="en-US" sz="1400" b="1" noProof="0" dirty="0">
                          <a:solidFill>
                            <a:schemeClr val="tx1"/>
                          </a:solidFill>
                          <a:latin typeface="Arial"/>
                        </a:rPr>
                        <a:t>Security System</a:t>
                      </a:r>
                    </a:p>
                  </a:txBody>
                  <a:tcPr anchor="ctr">
                    <a:solidFill>
                      <a:schemeClr val="bg2"/>
                    </a:solidFill>
                  </a:tcPr>
                </a:tc>
                <a:tc>
                  <a:txBody>
                    <a:bodyPr/>
                    <a:lstStyle/>
                    <a:p>
                      <a:pPr lvl="0">
                        <a:buNone/>
                      </a:pPr>
                      <a:r>
                        <a:rPr lang="en-US" sz="1400" b="0" i="0" u="none" strike="noStrike" noProof="0" dirty="0">
                          <a:solidFill>
                            <a:schemeClr val="tx1"/>
                          </a:solidFill>
                          <a:latin typeface="Arial"/>
                        </a:rPr>
                        <a:t>Many home items, such as security systems, lighting, and climate controls, can be monitored and configured remotely using a mobile device. </a:t>
                      </a:r>
                      <a:endParaRPr lang="en-US" sz="1400">
                        <a:solidFill>
                          <a:schemeClr val="tx1"/>
                        </a:solidFill>
                        <a:latin typeface="Arial"/>
                      </a:endParaRPr>
                    </a:p>
                  </a:txBody>
                  <a:tcPr>
                    <a:solidFill>
                      <a:schemeClr val="bg2"/>
                    </a:solidFill>
                  </a:tcPr>
                </a:tc>
                <a:extLst>
                  <a:ext uri="{0D108BD9-81ED-4DB2-BD59-A6C34878D82A}">
                    <a16:rowId xmlns:a16="http://schemas.microsoft.com/office/drawing/2014/main" val="2495249689"/>
                  </a:ext>
                </a:extLst>
              </a:tr>
              <a:tr h="370840">
                <a:tc>
                  <a:txBody>
                    <a:bodyPr/>
                    <a:lstStyle/>
                    <a:p>
                      <a:r>
                        <a:rPr lang="en-US" sz="1400" b="1" noProof="0" dirty="0">
                          <a:latin typeface="Arial"/>
                        </a:rPr>
                        <a:t>Appliances</a:t>
                      </a:r>
                    </a:p>
                  </a:txBody>
                  <a:tcPr anchor="ctr"/>
                </a:tc>
                <a:tc>
                  <a:txBody>
                    <a:bodyPr/>
                    <a:lstStyle/>
                    <a:p>
                      <a:pPr lvl="0">
                        <a:buNone/>
                      </a:pPr>
                      <a:r>
                        <a:rPr lang="en-US" sz="1400" b="0" i="0" u="none" strike="noStrike" noProof="0" dirty="0">
                          <a:solidFill>
                            <a:schemeClr val="tx1"/>
                          </a:solidFill>
                          <a:latin typeface="Arial"/>
                        </a:rPr>
                        <a:t>Household appliances such as refrigerators, ovens, and dishwashers can connect to the internet, allowing the homeowner to power them on or off, monitor the appliance's status, and be alerted to preset conditions, such as when the temperature in the refrigerator rises above an acceptable level. </a:t>
                      </a:r>
                      <a:endParaRPr lang="en-US" sz="1400">
                        <a:solidFill>
                          <a:schemeClr val="tx1"/>
                        </a:solidFill>
                        <a:latin typeface="Arial"/>
                      </a:endParaRPr>
                    </a:p>
                  </a:txBody>
                  <a:tcPr/>
                </a:tc>
                <a:extLst>
                  <a:ext uri="{0D108BD9-81ED-4DB2-BD59-A6C34878D82A}">
                    <a16:rowId xmlns:a16="http://schemas.microsoft.com/office/drawing/2014/main" val="2576523378"/>
                  </a:ext>
                </a:extLst>
              </a:tr>
              <a:tr h="370840">
                <a:tc>
                  <a:txBody>
                    <a:bodyPr/>
                    <a:lstStyle/>
                    <a:p>
                      <a:r>
                        <a:rPr lang="en-US" sz="1400" b="1" noProof="0" dirty="0">
                          <a:latin typeface="Arial"/>
                        </a:rPr>
                        <a:t>Smart TV</a:t>
                      </a:r>
                    </a:p>
                  </a:txBody>
                  <a:tcPr anchor="ctr"/>
                </a:tc>
                <a:tc>
                  <a:txBody>
                    <a:bodyPr/>
                    <a:lstStyle/>
                    <a:p>
                      <a:pPr lvl="0">
                        <a:buNone/>
                      </a:pPr>
                      <a:r>
                        <a:rPr lang="en-US" sz="1400" b="0" i="0" u="none" strike="noStrike" noProof="0" dirty="0">
                          <a:solidFill>
                            <a:schemeClr val="tx1"/>
                          </a:solidFill>
                          <a:latin typeface="Arial"/>
                        </a:rPr>
                        <a:t>It can be connected to the internet to access content without needing TV service provider equipment. Also, it can allow a user to browse the web, compose an email, or display video, audio, or photos stored on a computer. </a:t>
                      </a:r>
                      <a:endParaRPr lang="en-US" sz="1400">
                        <a:solidFill>
                          <a:schemeClr val="tx1"/>
                        </a:solidFill>
                        <a:latin typeface="Arial"/>
                      </a:endParaRPr>
                    </a:p>
                  </a:txBody>
                  <a:tcPr/>
                </a:tc>
                <a:extLst>
                  <a:ext uri="{0D108BD9-81ED-4DB2-BD59-A6C34878D82A}">
                    <a16:rowId xmlns:a16="http://schemas.microsoft.com/office/drawing/2014/main" val="834781821"/>
                  </a:ext>
                </a:extLst>
              </a:tr>
              <a:tr h="370840">
                <a:tc>
                  <a:txBody>
                    <a:bodyPr/>
                    <a:lstStyle/>
                    <a:p>
                      <a:r>
                        <a:rPr lang="en-US" sz="1400" b="1" noProof="0" dirty="0">
                          <a:latin typeface="Arial"/>
                        </a:rPr>
                        <a:t>Gaming Console</a:t>
                      </a:r>
                    </a:p>
                  </a:txBody>
                  <a:tcPr anchor="ctr"/>
                </a:tc>
                <a:tc>
                  <a:txBody>
                    <a:bodyPr/>
                    <a:lstStyle/>
                    <a:p>
                      <a:pPr lvl="0">
                        <a:buNone/>
                      </a:pPr>
                      <a:r>
                        <a:rPr lang="en-US" sz="1400" b="0" i="0" u="none" strike="noStrike" noProof="0" dirty="0">
                          <a:solidFill>
                            <a:schemeClr val="tx1"/>
                          </a:solidFill>
                          <a:latin typeface="Arial"/>
                        </a:rPr>
                        <a:t>Gaming consoles can connect to the internet to download games and play with friends online. </a:t>
                      </a:r>
                      <a:endParaRPr lang="en-US" sz="1400" dirty="0">
                        <a:solidFill>
                          <a:schemeClr val="tx1"/>
                        </a:solidFill>
                        <a:latin typeface="Arial"/>
                      </a:endParaRPr>
                    </a:p>
                  </a:txBody>
                  <a:tcPr/>
                </a:tc>
                <a:extLst>
                  <a:ext uri="{0D108BD9-81ED-4DB2-BD59-A6C34878D82A}">
                    <a16:rowId xmlns:a16="http://schemas.microsoft.com/office/drawing/2014/main" val="1828182521"/>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49172" y="489943"/>
            <a:ext cx="9144000" cy="274320"/>
          </a:xfrm>
          <a:prstGeom prst="rect">
            <a:avLst/>
          </a:prstGeom>
          <a:noFill/>
          <a:ln/>
        </p:spPr>
        <p:txBody>
          <a:bodyPr wrap="square" rtlCol="0" anchor="t"/>
          <a:lstStyle/>
          <a:p>
            <a:r>
              <a:rPr lang="en-US" dirty="0"/>
              <a:t>Network Types</a:t>
            </a:r>
          </a:p>
        </p:txBody>
      </p:sp>
      <p:sp>
        <p:nvSpPr>
          <p:cNvPr id="3" name="Text 0"/>
          <p:cNvSpPr>
            <a:spLocks noGrp="1"/>
          </p:cNvSpPr>
          <p:nvPr>
            <p:ph type="body" idx="100" hasCustomPrompt="1"/>
          </p:nvPr>
        </p:nvSpPr>
        <p:spPr>
          <a:xfrm>
            <a:off x="1191" y="944592"/>
            <a:ext cx="9144000" cy="396816"/>
          </a:xfrm>
          <a:prstGeom prst="rect">
            <a:avLst/>
          </a:prstGeom>
          <a:noFill/>
          <a:ln/>
        </p:spPr>
        <p:txBody>
          <a:bodyPr wrap="square" rtlCol="0" anchor="t"/>
          <a:lstStyle/>
          <a:p>
            <a:r>
              <a:rPr lang="en-US" dirty="0"/>
              <a:t>Other Connected Devices</a:t>
            </a:r>
          </a:p>
        </p:txBody>
      </p:sp>
      <p:sp>
        <p:nvSpPr>
          <p:cNvPr id="5" name="Text 2"/>
          <p:cNvSpPr/>
          <p:nvPr/>
        </p:nvSpPr>
        <p:spPr>
          <a:xfrm>
            <a:off x="451942" y="1484444"/>
            <a:ext cx="8229600" cy="630807"/>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There are also many connected devices found in the world outside your home that provide convenience and valuable, or even vital, information.</a:t>
            </a:r>
            <a:endParaRPr lang="en-US" sz="1400" dirty="0">
              <a:latin typeface="Arial"/>
              <a:cs typeface="Calibri" panose="020F0502020204030204"/>
            </a:endParaRPr>
          </a:p>
        </p:txBody>
      </p:sp>
      <p:graphicFrame>
        <p:nvGraphicFramePr>
          <p:cNvPr id="4" name="Tabela 5">
            <a:extLst>
              <a:ext uri="{FF2B5EF4-FFF2-40B4-BE49-F238E27FC236}">
                <a16:creationId xmlns:a16="http://schemas.microsoft.com/office/drawing/2014/main" id="{9DFEED88-FB32-91DF-81FB-FFB19B2FBD29}"/>
              </a:ext>
            </a:extLst>
          </p:cNvPr>
          <p:cNvGraphicFramePr>
            <a:graphicFrameLocks noGrp="1"/>
          </p:cNvGraphicFramePr>
          <p:nvPr>
            <p:extLst>
              <p:ext uri="{D42A27DB-BD31-4B8C-83A1-F6EECF244321}">
                <p14:modId xmlns:p14="http://schemas.microsoft.com/office/powerpoint/2010/main" val="2157133619"/>
              </p:ext>
            </p:extLst>
          </p:nvPr>
        </p:nvGraphicFramePr>
        <p:xfrm>
          <a:off x="49172" y="2144694"/>
          <a:ext cx="9035141" cy="3566160"/>
        </p:xfrm>
        <a:graphic>
          <a:graphicData uri="http://schemas.openxmlformats.org/drawingml/2006/table">
            <a:tbl>
              <a:tblPr firstRow="1" bandRow="1">
                <a:tableStyleId>{5C22544A-7EE6-4342-B048-85BDC9FD1C3A}</a:tableStyleId>
              </a:tblPr>
              <a:tblGrid>
                <a:gridCol w="1415142">
                  <a:extLst>
                    <a:ext uri="{9D8B030D-6E8A-4147-A177-3AD203B41FA5}">
                      <a16:colId xmlns:a16="http://schemas.microsoft.com/office/drawing/2014/main" val="1997841546"/>
                    </a:ext>
                  </a:extLst>
                </a:gridCol>
                <a:gridCol w="7619999">
                  <a:extLst>
                    <a:ext uri="{9D8B030D-6E8A-4147-A177-3AD203B41FA5}">
                      <a16:colId xmlns:a16="http://schemas.microsoft.com/office/drawing/2014/main" val="4102759647"/>
                    </a:ext>
                  </a:extLst>
                </a:gridCol>
              </a:tblGrid>
              <a:tr h="370840">
                <a:tc>
                  <a:txBody>
                    <a:bodyPr/>
                    <a:lstStyle/>
                    <a:p>
                      <a:r>
                        <a:rPr lang="en-US" sz="1400" b="1" noProof="0" dirty="0">
                          <a:solidFill>
                            <a:schemeClr val="tx1"/>
                          </a:solidFill>
                          <a:latin typeface="Arial"/>
                        </a:rPr>
                        <a:t>Smart Cars</a:t>
                      </a:r>
                    </a:p>
                  </a:txBody>
                  <a:tcPr anchor="ctr">
                    <a:solidFill>
                      <a:schemeClr val="bg2"/>
                    </a:solidFill>
                  </a:tcPr>
                </a:tc>
                <a:tc>
                  <a:txBody>
                    <a:bodyPr/>
                    <a:lstStyle/>
                    <a:p>
                      <a:pPr lvl="0">
                        <a:buNone/>
                      </a:pPr>
                      <a:r>
                        <a:rPr lang="en-US" sz="1400" b="0" i="0" u="none" strike="noStrike" noProof="0" dirty="0">
                          <a:solidFill>
                            <a:schemeClr val="tx1"/>
                          </a:solidFill>
                          <a:latin typeface="Arial"/>
                        </a:rPr>
                        <a:t>Many modern cars can connect to the internet to access maps, audio and video content, or information about a destination. They can even send a text message or email if there is an attempted theft or call for assistance in case of an accident. These cars can also connect to smartphones and tablets to display information about the different engine systems, provide maintenance alerts, or display the security system's status. </a:t>
                      </a:r>
                      <a:endParaRPr lang="en-US" sz="1400">
                        <a:solidFill>
                          <a:schemeClr val="tx1"/>
                        </a:solidFill>
                        <a:latin typeface="Arial"/>
                      </a:endParaRPr>
                    </a:p>
                  </a:txBody>
                  <a:tcPr>
                    <a:solidFill>
                      <a:schemeClr val="bg2"/>
                    </a:solidFill>
                  </a:tcPr>
                </a:tc>
                <a:extLst>
                  <a:ext uri="{0D108BD9-81ED-4DB2-BD59-A6C34878D82A}">
                    <a16:rowId xmlns:a16="http://schemas.microsoft.com/office/drawing/2014/main" val="1211402941"/>
                  </a:ext>
                </a:extLst>
              </a:tr>
              <a:tr h="370840">
                <a:tc>
                  <a:txBody>
                    <a:bodyPr/>
                    <a:lstStyle/>
                    <a:p>
                      <a:r>
                        <a:rPr lang="en-US" sz="1400" b="1" noProof="0" dirty="0">
                          <a:latin typeface="Arial"/>
                        </a:rPr>
                        <a:t>RFID Tags</a:t>
                      </a:r>
                    </a:p>
                  </a:txBody>
                  <a:tcPr anchor="ctr"/>
                </a:tc>
                <a:tc>
                  <a:txBody>
                    <a:bodyPr/>
                    <a:lstStyle/>
                    <a:p>
                      <a:pPr lvl="0">
                        <a:buNone/>
                      </a:pPr>
                      <a:r>
                        <a:rPr lang="en-US" sz="1400" b="0" i="0" u="none" strike="noStrike" noProof="0" dirty="0">
                          <a:solidFill>
                            <a:schemeClr val="tx1"/>
                          </a:solidFill>
                          <a:latin typeface="Arial"/>
                        </a:rPr>
                        <a:t>Radiofrequency identification (RFID) tags can be placed in or on objects to track them or monitor sensors for many conditions. </a:t>
                      </a:r>
                      <a:endParaRPr lang="en-US" sz="1400">
                        <a:solidFill>
                          <a:schemeClr val="tx1"/>
                        </a:solidFill>
                        <a:latin typeface="Arial"/>
                      </a:endParaRPr>
                    </a:p>
                  </a:txBody>
                  <a:tcPr/>
                </a:tc>
                <a:extLst>
                  <a:ext uri="{0D108BD9-81ED-4DB2-BD59-A6C34878D82A}">
                    <a16:rowId xmlns:a16="http://schemas.microsoft.com/office/drawing/2014/main" val="963590433"/>
                  </a:ext>
                </a:extLst>
              </a:tr>
              <a:tr h="370840">
                <a:tc>
                  <a:txBody>
                    <a:bodyPr/>
                    <a:lstStyle/>
                    <a:p>
                      <a:r>
                        <a:rPr lang="en-US" sz="1400" b="1" noProof="0" dirty="0">
                          <a:latin typeface="Arial"/>
                        </a:rPr>
                        <a:t>Sensors and Actuators</a:t>
                      </a:r>
                    </a:p>
                  </a:txBody>
                  <a:tcPr anchor="ctr"/>
                </a:tc>
                <a:tc>
                  <a:txBody>
                    <a:bodyPr/>
                    <a:lstStyle/>
                    <a:p>
                      <a:pPr lvl="0">
                        <a:buNone/>
                      </a:pPr>
                      <a:r>
                        <a:rPr lang="en-US" sz="1400" b="0" i="0" u="none" strike="noStrike" noProof="0" dirty="0">
                          <a:solidFill>
                            <a:schemeClr val="tx1"/>
                          </a:solidFill>
                          <a:latin typeface="Arial"/>
                        </a:rPr>
                        <a:t>Connected sensors provide temperature, humidity, wind speed, barometric pressure, and soil moisture data. Actuators can then be automatically triggered based on current conditions. For example, a smart sensor can periodically send soil moisture data to a monitoring station. The monitoring station can then signal an actuator to begin watering. The sensor will continue to send soil moisture data allowing the monitoring station to determine when to deactivate the actuator. </a:t>
                      </a:r>
                      <a:endParaRPr lang="en-US" sz="1400">
                        <a:solidFill>
                          <a:schemeClr val="tx1"/>
                        </a:solidFill>
                        <a:latin typeface="Arial"/>
                      </a:endParaRPr>
                    </a:p>
                  </a:txBody>
                  <a:tcPr/>
                </a:tc>
                <a:extLst>
                  <a:ext uri="{0D108BD9-81ED-4DB2-BD59-A6C34878D82A}">
                    <a16:rowId xmlns:a16="http://schemas.microsoft.com/office/drawing/2014/main" val="625946647"/>
                  </a:ext>
                </a:extLst>
              </a:tr>
              <a:tr h="370840">
                <a:tc>
                  <a:txBody>
                    <a:bodyPr/>
                    <a:lstStyle/>
                    <a:p>
                      <a:r>
                        <a:rPr lang="pt-BR" sz="1400" b="1" dirty="0">
                          <a:latin typeface="Arial"/>
                        </a:rPr>
                        <a:t>Medical Devices</a:t>
                      </a:r>
                    </a:p>
                  </a:txBody>
                  <a:tcPr anchor="ctr"/>
                </a:tc>
                <a:tc>
                  <a:txBody>
                    <a:bodyPr/>
                    <a:lstStyle/>
                    <a:p>
                      <a:pPr lvl="0">
                        <a:buNone/>
                      </a:pPr>
                      <a:r>
                        <a:rPr lang="en-US" sz="1400" b="0" i="0" u="none" strike="noStrike" noProof="0" dirty="0">
                          <a:solidFill>
                            <a:schemeClr val="tx1"/>
                          </a:solidFill>
                          <a:latin typeface="Arial"/>
                        </a:rPr>
                        <a:t>Medical devices such as pacemakers, insulin pumps, and hospital monitors provide users or medical professionals with feedback or alerts when vital signs are at specific levels. </a:t>
                      </a:r>
                      <a:endParaRPr lang="en-US" sz="1400" dirty="0">
                        <a:solidFill>
                          <a:schemeClr val="tx1"/>
                        </a:solidFill>
                        <a:latin typeface="Arial"/>
                      </a:endParaRPr>
                    </a:p>
                  </a:txBody>
                  <a:tcPr/>
                </a:tc>
                <a:extLst>
                  <a:ext uri="{0D108BD9-81ED-4DB2-BD59-A6C34878D82A}">
                    <a16:rowId xmlns:a16="http://schemas.microsoft.com/office/drawing/2014/main" val="322414040"/>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6200" y="381000"/>
            <a:ext cx="9144000" cy="274320"/>
          </a:xfrm>
          <a:prstGeom prst="rect">
            <a:avLst/>
          </a:prstGeom>
          <a:noFill/>
          <a:ln/>
        </p:spPr>
        <p:txBody>
          <a:bodyPr wrap="square" rtlCol="0" anchor="t"/>
          <a:lstStyle/>
          <a:p>
            <a:r>
              <a:rPr lang="en-US" dirty="0"/>
              <a:t>Data Transmission</a:t>
            </a:r>
          </a:p>
        </p:txBody>
      </p:sp>
      <p:sp>
        <p:nvSpPr>
          <p:cNvPr id="3" name="Text 0"/>
          <p:cNvSpPr>
            <a:spLocks noGrp="1"/>
          </p:cNvSpPr>
          <p:nvPr>
            <p:ph type="body" idx="100" hasCustomPrompt="1"/>
          </p:nvPr>
        </p:nvSpPr>
        <p:spPr>
          <a:xfrm>
            <a:off x="-21210" y="888232"/>
            <a:ext cx="9144000" cy="353684"/>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The Bit (Cont.)</a:t>
            </a:r>
            <a:endParaRPr lang="en-US" dirty="0"/>
          </a:p>
        </p:txBody>
      </p:sp>
      <p:sp>
        <p:nvSpPr>
          <p:cNvPr id="5" name="Text 2"/>
          <p:cNvSpPr/>
          <p:nvPr/>
        </p:nvSpPr>
        <p:spPr>
          <a:xfrm>
            <a:off x="458391" y="1771651"/>
            <a:ext cx="8229600" cy="3304995"/>
          </a:xfrm>
          <a:prstGeom prst="rect">
            <a:avLst/>
          </a:prstGeom>
          <a:noFill/>
          <a:ln/>
        </p:spPr>
        <p:txBody>
          <a:bodyPr wrap="square" lIns="91440" tIns="45720" rIns="91440" bIns="45720" rtlCol="0" anchor="t"/>
          <a:lstStyle/>
          <a:p>
            <a:pPr marL="285750" indent="-285750">
              <a:buFont typeface="Arial"/>
              <a:buChar char="•"/>
            </a:pPr>
            <a:r>
              <a:rPr lang="en-US" sz="1400" dirty="0">
                <a:latin typeface="Arial"/>
                <a:ea typeface="+mn-lt"/>
                <a:cs typeface="+mn-lt"/>
              </a:rPr>
              <a:t>Every input device (mouse, keyboard, voice-activated receiver) will translate human interaction into binary code for the CPU to process and store. </a:t>
            </a:r>
            <a:endParaRPr lang="en-US" sz="1400">
              <a:latin typeface="Arial"/>
              <a:cs typeface="Calibri"/>
            </a:endParaRPr>
          </a:p>
          <a:p>
            <a:pPr marL="285750" indent="-285750">
              <a:buFont typeface="Arial"/>
              <a:buChar char="•"/>
            </a:pPr>
            <a:r>
              <a:rPr lang="en-US" sz="1400" dirty="0">
                <a:latin typeface="Arial"/>
                <a:ea typeface="+mn-lt"/>
                <a:cs typeface="+mn-lt"/>
              </a:rPr>
              <a:t>Every output device (printer, speakers, monitors, etc.) will take binary data and translate it into human-recognizable form. </a:t>
            </a:r>
            <a:endParaRPr lang="en-US" sz="1400">
              <a:latin typeface="Arial"/>
              <a:cs typeface="Calibri" panose="020F0502020204030204"/>
            </a:endParaRPr>
          </a:p>
          <a:p>
            <a:pPr marL="285750" indent="-285750">
              <a:buFont typeface="Arial"/>
              <a:buChar char="•"/>
            </a:pPr>
            <a:r>
              <a:rPr lang="en-US" sz="1400" dirty="0">
                <a:latin typeface="Arial"/>
                <a:ea typeface="+mn-lt"/>
                <a:cs typeface="+mn-lt"/>
              </a:rPr>
              <a:t>Within the computer itself, all data is processed and stored as binary. </a:t>
            </a:r>
            <a:endParaRPr lang="en-US" sz="1400">
              <a:latin typeface="Arial"/>
              <a:cs typeface="Calibri" panose="020F0502020204030204"/>
            </a:endParaRPr>
          </a:p>
          <a:p>
            <a:pPr marL="285750" indent="-285750">
              <a:buFont typeface="Arial"/>
              <a:buChar char="•"/>
            </a:pPr>
            <a:r>
              <a:rPr lang="en-US" sz="1400" dirty="0">
                <a:latin typeface="Arial"/>
                <a:ea typeface="+mn-lt"/>
                <a:cs typeface="+mn-lt"/>
              </a:rPr>
              <a:t>Computers use binary codes to represent and interpret letters, numbers, and special characters with bits. </a:t>
            </a:r>
            <a:endParaRPr lang="en-US" sz="1400">
              <a:latin typeface="Arial"/>
              <a:cs typeface="Calibri" panose="020F0502020204030204"/>
            </a:endParaRPr>
          </a:p>
          <a:p>
            <a:pPr marL="285750" indent="-285750">
              <a:buFont typeface="Arial"/>
              <a:buChar char="•"/>
            </a:pPr>
            <a:r>
              <a:rPr lang="en-US" sz="1400" dirty="0">
                <a:latin typeface="Arial"/>
                <a:ea typeface="+mn-lt"/>
                <a:cs typeface="+mn-lt"/>
              </a:rPr>
              <a:t>A commonly used code is ASCII, where each character represents eight bits. </a:t>
            </a:r>
            <a:endParaRPr lang="en-US" sz="1400">
              <a:latin typeface="Arial"/>
              <a:cs typeface="Calibri" panose="020F0502020204030204"/>
            </a:endParaRPr>
          </a:p>
          <a:p>
            <a:pPr marL="285750" indent="-285750">
              <a:buFont typeface="Arial"/>
              <a:buChar char="•"/>
            </a:pPr>
            <a:r>
              <a:rPr lang="en-US" sz="1400" dirty="0">
                <a:latin typeface="Arial"/>
                <a:ea typeface="+mn-lt"/>
                <a:cs typeface="+mn-lt"/>
              </a:rPr>
              <a:t>For example: </a:t>
            </a:r>
            <a:endParaRPr lang="en-US" sz="1400">
              <a:latin typeface="Arial"/>
              <a:cs typeface="Calibri" panose="020F0502020204030204"/>
            </a:endParaRPr>
          </a:p>
          <a:p>
            <a:pPr marL="742950" lvl="1" indent="-285750">
              <a:buFont typeface="Arial"/>
              <a:buChar char="•"/>
            </a:pPr>
            <a:r>
              <a:rPr lang="en-US" sz="1400" dirty="0">
                <a:latin typeface="Arial"/>
                <a:ea typeface="+mn-lt"/>
                <a:cs typeface="+mn-lt"/>
              </a:rPr>
              <a:t>Capital letter: A = 01000001 </a:t>
            </a:r>
            <a:endParaRPr lang="en-US" sz="1400">
              <a:latin typeface="Arial"/>
              <a:cs typeface="Calibri" panose="020F0502020204030204"/>
            </a:endParaRPr>
          </a:p>
          <a:p>
            <a:pPr marL="742950" lvl="1" indent="-285750">
              <a:buFont typeface="Arial"/>
              <a:buChar char="•"/>
            </a:pPr>
            <a:r>
              <a:rPr lang="en-US" sz="1400" dirty="0">
                <a:latin typeface="Arial"/>
                <a:ea typeface="+mn-lt"/>
                <a:cs typeface="+mn-lt"/>
              </a:rPr>
              <a:t>Number: 9 = 00111001 </a:t>
            </a:r>
            <a:endParaRPr lang="en-US" sz="1400">
              <a:latin typeface="Arial"/>
              <a:cs typeface="Calibri" panose="020F0502020204030204"/>
            </a:endParaRPr>
          </a:p>
          <a:p>
            <a:pPr marL="742950" lvl="1" indent="-285750">
              <a:buFont typeface="Arial"/>
              <a:buChar char="•"/>
            </a:pPr>
            <a:r>
              <a:rPr lang="en-US" sz="1400" dirty="0">
                <a:latin typeface="Arial"/>
                <a:ea typeface="+mn-lt"/>
                <a:cs typeface="+mn-lt"/>
              </a:rPr>
              <a:t>Unique character: # = 00100011 </a:t>
            </a:r>
            <a:endParaRPr lang="en-US" sz="1400">
              <a:latin typeface="Arial"/>
              <a:cs typeface="Calibri" panose="020F0502020204030204"/>
            </a:endParaRPr>
          </a:p>
          <a:p>
            <a:pPr marL="285750" indent="-285750">
              <a:buFont typeface="Arial"/>
              <a:buChar char="•"/>
            </a:pPr>
            <a:r>
              <a:rPr lang="en-US" sz="1400" dirty="0">
                <a:latin typeface="Arial"/>
                <a:ea typeface="+mn-lt"/>
                <a:cs typeface="+mn-lt"/>
              </a:rPr>
              <a:t>Each group of eight bits, such as the representations of letters and numbers, is known as a byte. </a:t>
            </a:r>
            <a:endParaRPr lang="en-US" sz="1400">
              <a:latin typeface="Arial"/>
              <a:cs typeface="Calibri" panose="020F0502020204030204"/>
            </a:endParaRPr>
          </a:p>
          <a:p>
            <a:pPr marL="285750" indent="-285750">
              <a:buFont typeface="Arial"/>
              <a:buChar char="•"/>
            </a:pPr>
            <a:r>
              <a:rPr lang="en-US" sz="1400" dirty="0">
                <a:latin typeface="Arial"/>
                <a:ea typeface="+mn-lt"/>
                <a:cs typeface="+mn-lt"/>
              </a:rPr>
              <a:t>The use of codes can represent almost any type of information digitally, including computer data, graphics, photos, voice, video, and music.</a:t>
            </a:r>
            <a:endParaRPr lang="en-US" dirty="0">
              <a:latin typeface="Arial"/>
              <a:cs typeface="Calibri" panose="020F0502020204030204"/>
            </a:endParaRPr>
          </a:p>
          <a:p>
            <a:pPr marL="285750" indent="-285750">
              <a:buFont typeface="Arial"/>
              <a:buChar char="•"/>
            </a:pPr>
            <a:endParaRPr lang="en-US" sz="1400" dirty="0">
              <a:latin typeface="Arial"/>
              <a:cs typeface="Calibri"/>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7</a:t>
            </a:fld>
            <a:endParaRPr lang="en-US"/>
          </a:p>
        </p:txBody>
      </p:sp>
    </p:spTree>
    <p:extLst>
      <p:ext uri="{BB962C8B-B14F-4D97-AF65-F5344CB8AC3E}">
        <p14:creationId xmlns:p14="http://schemas.microsoft.com/office/powerpoint/2010/main" val="3579741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21210" y="670918"/>
            <a:ext cx="9144000" cy="274320"/>
          </a:xfrm>
          <a:prstGeom prst="rect">
            <a:avLst/>
          </a:prstGeom>
          <a:noFill/>
          <a:ln/>
        </p:spPr>
        <p:txBody>
          <a:bodyPr wrap="square" rtlCol="0" anchor="t"/>
          <a:lstStyle/>
          <a:p>
            <a:r>
              <a:rPr lang="en-US" dirty="0"/>
              <a:t>Data Transmission</a:t>
            </a:r>
          </a:p>
        </p:txBody>
      </p:sp>
      <p:sp>
        <p:nvSpPr>
          <p:cNvPr id="3" name="Text 0"/>
          <p:cNvSpPr>
            <a:spLocks noGrp="1"/>
          </p:cNvSpPr>
          <p:nvPr>
            <p:ph type="body" idx="100" hasCustomPrompt="1"/>
          </p:nvPr>
        </p:nvSpPr>
        <p:spPr>
          <a:xfrm>
            <a:off x="0" y="1131570"/>
            <a:ext cx="9144000" cy="396816"/>
          </a:xfrm>
          <a:prstGeom prst="rect">
            <a:avLst/>
          </a:prstGeom>
          <a:noFill/>
          <a:ln/>
        </p:spPr>
        <p:txBody>
          <a:bodyPr wrap="square" rtlCol="0" anchor="t"/>
          <a:lstStyle/>
          <a:p>
            <a:r>
              <a:rPr lang="en-US" dirty="0"/>
              <a:t>Common Methods of Data Transmission</a:t>
            </a:r>
          </a:p>
        </p:txBody>
      </p:sp>
      <p:sp>
        <p:nvSpPr>
          <p:cNvPr id="5" name="Text 2"/>
          <p:cNvSpPr/>
          <p:nvPr/>
        </p:nvSpPr>
        <p:spPr>
          <a:xfrm>
            <a:off x="458391" y="1771650"/>
            <a:ext cx="8229600" cy="3391258"/>
          </a:xfrm>
          <a:prstGeom prst="rect">
            <a:avLst/>
          </a:prstGeom>
          <a:noFill/>
          <a:ln/>
        </p:spPr>
        <p:txBody>
          <a:bodyPr wrap="square" lIns="91440" tIns="45720" rIns="91440" bIns="45720" rtlCol="0" anchor="t"/>
          <a:lstStyle/>
          <a:p>
            <a:pPr marL="285750" indent="-285750">
              <a:buFont typeface="Arial"/>
              <a:buChar char="•"/>
            </a:pPr>
            <a:r>
              <a:rPr lang="en-US" sz="1400" dirty="0">
                <a:latin typeface="Arial"/>
                <a:ea typeface="+mn-lt"/>
                <a:cs typeface="+mn-lt"/>
              </a:rPr>
              <a:t>After the data transforms into bits, it converts into signals sent across the network media to its destination. </a:t>
            </a:r>
            <a:endParaRPr lang="en-US" sz="1400">
              <a:latin typeface="Arial"/>
              <a:cs typeface="Calibri"/>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Media refers to the physical medium on which the signals are transmitted. </a:t>
            </a:r>
            <a:endParaRPr lang="en-US" sz="1400" dirty="0">
              <a:latin typeface="Arial"/>
              <a:cs typeface="Arial"/>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Examples of media are copper wire, fiber-optic cable, and electromagnetic waves through the air. </a:t>
            </a:r>
            <a:endParaRPr lang="en-US" sz="1400" dirty="0">
              <a:latin typeface="Arial"/>
              <a:cs typeface="Arial"/>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A signal consists of electrical or optical patterns transmitted from one connected device to another. </a:t>
            </a:r>
            <a:endParaRPr lang="en-US" sz="1400" dirty="0">
              <a:latin typeface="Arial"/>
              <a:cs typeface="Arial"/>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These patterns represent the digital bits (the data) and travel across the media from source to destination as either a series of pulses of electricity, vibrations of light, or radio waves. </a:t>
            </a:r>
            <a:endParaRPr lang="en-US" sz="1400" dirty="0">
              <a:latin typeface="Arial"/>
              <a:cs typeface="Arial"/>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Signals may be converted many times before reaching the destination, as corresponding media changes between source and destination.</a:t>
            </a:r>
            <a:endParaRPr lang="en-US" dirty="0">
              <a:latin typeface="Arial"/>
              <a:cs typeface="Arial"/>
            </a:endParaRPr>
          </a:p>
          <a:p>
            <a:pPr marL="285750" indent="-285750">
              <a:buFont typeface="Arial"/>
              <a:buChar char="•"/>
            </a:pPr>
            <a:endParaRPr lang="en-US" sz="1400" dirty="0">
              <a:latin typeface="Arial"/>
              <a:cs typeface="Calibri"/>
            </a:endParaRPr>
          </a:p>
          <a:p>
            <a:pPr marL="285750" indent="-285750">
              <a:buFont typeface="Arial"/>
              <a:buChar char="•"/>
            </a:pPr>
            <a:endParaRPr lang="en-US" dirty="0">
              <a:latin typeface="Arial"/>
              <a:cs typeface="Arial"/>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523609"/>
            <a:ext cx="9144000" cy="274320"/>
          </a:xfrm>
          <a:prstGeom prst="rect">
            <a:avLst/>
          </a:prstGeom>
          <a:noFill/>
          <a:ln/>
        </p:spPr>
        <p:txBody>
          <a:bodyPr wrap="square" rtlCol="0" anchor="t"/>
          <a:lstStyle/>
          <a:p>
            <a:r>
              <a:rPr lang="en-US" dirty="0"/>
              <a:t>Data Transmission</a:t>
            </a:r>
          </a:p>
        </p:txBody>
      </p:sp>
      <p:sp>
        <p:nvSpPr>
          <p:cNvPr id="3" name="Text 0"/>
          <p:cNvSpPr>
            <a:spLocks noGrp="1"/>
          </p:cNvSpPr>
          <p:nvPr>
            <p:ph type="body" idx="100" hasCustomPrompt="1"/>
          </p:nvPr>
        </p:nvSpPr>
        <p:spPr>
          <a:xfrm>
            <a:off x="0" y="971069"/>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Common Methods of Data Transmission (Cont.)</a:t>
            </a:r>
            <a:endParaRPr lang="en-US" dirty="0"/>
          </a:p>
        </p:txBody>
      </p:sp>
      <p:sp>
        <p:nvSpPr>
          <p:cNvPr id="5" name="Text 2"/>
          <p:cNvSpPr/>
          <p:nvPr/>
        </p:nvSpPr>
        <p:spPr>
          <a:xfrm>
            <a:off x="156466" y="1793216"/>
            <a:ext cx="4703554" cy="3699256"/>
          </a:xfrm>
          <a:prstGeom prst="rect">
            <a:avLst/>
          </a:prstGeom>
          <a:noFill/>
          <a:ln/>
        </p:spPr>
        <p:txBody>
          <a:bodyPr wrap="square" lIns="91440" tIns="45720" rIns="91440" bIns="45720" rtlCol="0" anchor="t"/>
          <a:lstStyle/>
          <a:p>
            <a:pPr marL="285750" indent="-285750">
              <a:buFont typeface="Arial"/>
              <a:buChar char="•"/>
            </a:pPr>
            <a:r>
              <a:rPr lang="en-US" sz="1400" dirty="0">
                <a:latin typeface="Arial"/>
                <a:ea typeface="+mn-lt"/>
                <a:cs typeface="+mn-lt"/>
              </a:rPr>
              <a:t>There are three standard methods of signal transmission used in networks: </a:t>
            </a:r>
            <a:endParaRPr lang="en-US" sz="1400">
              <a:latin typeface="Arial"/>
              <a:cs typeface="Calibri"/>
            </a:endParaRPr>
          </a:p>
          <a:p>
            <a:pPr marL="742950" lvl="1" indent="-285750">
              <a:buFont typeface="Arial"/>
              <a:buChar char="•"/>
            </a:pPr>
            <a:r>
              <a:rPr lang="en-US" sz="1400" b="1" dirty="0">
                <a:latin typeface="Arial"/>
                <a:ea typeface="+mn-lt"/>
                <a:cs typeface="+mn-lt"/>
              </a:rPr>
              <a:t>Electrical signals</a:t>
            </a:r>
            <a:r>
              <a:rPr lang="en-US" sz="1400" dirty="0">
                <a:latin typeface="Arial"/>
                <a:ea typeface="+mn-lt"/>
                <a:cs typeface="+mn-lt"/>
              </a:rPr>
              <a:t> - Transmission is achieved by representing data as electrical pulses on copper wire. </a:t>
            </a:r>
            <a:endParaRPr lang="en-US" sz="1400" dirty="0">
              <a:latin typeface="Arial"/>
              <a:cs typeface="Calibri" panose="020F0502020204030204"/>
            </a:endParaRPr>
          </a:p>
          <a:p>
            <a:pPr marL="742950" lvl="1" indent="-285750">
              <a:buFont typeface="Arial"/>
              <a:buChar char="•"/>
            </a:pPr>
            <a:r>
              <a:rPr lang="en-US" sz="1400" b="1" dirty="0">
                <a:latin typeface="Arial"/>
                <a:ea typeface="+mn-lt"/>
                <a:cs typeface="+mn-lt"/>
              </a:rPr>
              <a:t>Optical signals</a:t>
            </a:r>
            <a:r>
              <a:rPr lang="en-US" sz="1400" dirty="0">
                <a:latin typeface="Arial"/>
                <a:ea typeface="+mn-lt"/>
                <a:cs typeface="+mn-lt"/>
              </a:rPr>
              <a:t> - Transmission is achieved by converting the electrical signals into light pulses. </a:t>
            </a:r>
            <a:endParaRPr lang="en-US" sz="1400">
              <a:latin typeface="Arial"/>
              <a:cs typeface="Calibri" panose="020F0502020204030204"/>
            </a:endParaRPr>
          </a:p>
          <a:p>
            <a:pPr marL="742950" lvl="1" indent="-285750">
              <a:buFont typeface="Arial"/>
              <a:buChar char="•"/>
            </a:pPr>
            <a:r>
              <a:rPr lang="en-US" sz="1400" b="1" dirty="0">
                <a:latin typeface="Arial"/>
                <a:ea typeface="+mn-lt"/>
                <a:cs typeface="+mn-lt"/>
              </a:rPr>
              <a:t>Wireless signals</a:t>
            </a:r>
            <a:r>
              <a:rPr lang="en-US" sz="1400" dirty="0">
                <a:latin typeface="Arial"/>
                <a:ea typeface="+mn-lt"/>
                <a:cs typeface="+mn-lt"/>
              </a:rPr>
              <a:t> - Transmission is achieved by using infrared, microwave, or radio waves through the air. </a:t>
            </a:r>
            <a:endParaRPr lang="en-US" sz="1400">
              <a:latin typeface="Arial"/>
              <a:cs typeface="Calibri" panose="020F0502020204030204"/>
            </a:endParaRPr>
          </a:p>
          <a:p>
            <a:pPr marL="285750" indent="-285750">
              <a:buFont typeface="Arial"/>
              <a:buChar char="•"/>
            </a:pPr>
            <a:r>
              <a:rPr lang="en-US" sz="1400" dirty="0">
                <a:latin typeface="Arial"/>
                <a:ea typeface="+mn-lt"/>
                <a:cs typeface="+mn-lt"/>
              </a:rPr>
              <a:t>Most homes and small businesses transmit network signals across copper wires (cables) or Wi-Fi-enabled wireless connections.</a:t>
            </a:r>
            <a:endParaRPr lang="en-US" sz="1400" dirty="0">
              <a:latin typeface="Arial"/>
              <a:cs typeface="Calibri" panose="020F0502020204030204"/>
            </a:endParaRPr>
          </a:p>
          <a:p>
            <a:pPr marL="285750" indent="-285750">
              <a:buFont typeface="Arial"/>
              <a:buChar char="•"/>
            </a:pPr>
            <a:r>
              <a:rPr lang="en-US" sz="1400" dirty="0">
                <a:latin typeface="Arial"/>
                <a:ea typeface="+mn-lt"/>
                <a:cs typeface="+mn-lt"/>
              </a:rPr>
              <a:t>More extensive networks employ fiber-optic cables to carry signals for longer distances reliably.</a:t>
            </a:r>
            <a:endParaRPr lang="en-US" dirty="0">
              <a:latin typeface="Arial"/>
              <a:cs typeface="Calibri" panose="020F0502020204030204"/>
            </a:endParaRPr>
          </a:p>
          <a:p>
            <a:pPr marL="285750" indent="-285750">
              <a:buFont typeface="Arial"/>
              <a:buChar char="•"/>
            </a:pPr>
            <a:endParaRPr lang="en-US" sz="1400" dirty="0">
              <a:latin typeface="Arial"/>
              <a:cs typeface="Calibri"/>
            </a:endParaRPr>
          </a:p>
          <a:p>
            <a:pPr>
              <a:lnSpc>
                <a:spcPts val="2000"/>
              </a:lnSpc>
            </a:pPr>
            <a:endParaRPr lang="en-US" sz="1400" dirty="0">
              <a:latin typeface="Arial"/>
              <a:cs typeface="Arial"/>
            </a:endParaRPr>
          </a:p>
        </p:txBody>
      </p:sp>
      <p:pic>
        <p:nvPicPr>
          <p:cNvPr id="4" name="Picture 5" descr="Diagram&#10;&#10;Description automatically generated">
            <a:extLst>
              <a:ext uri="{FF2B5EF4-FFF2-40B4-BE49-F238E27FC236}">
                <a16:creationId xmlns:a16="http://schemas.microsoft.com/office/drawing/2014/main" id="{80AF8B74-7A7A-7838-567D-73E34FD2DB90}"/>
              </a:ext>
            </a:extLst>
          </p:cNvPr>
          <p:cNvPicPr>
            <a:picLocks noChangeAspect="1"/>
          </p:cNvPicPr>
          <p:nvPr/>
        </p:nvPicPr>
        <p:blipFill>
          <a:blip r:embed="rId3"/>
          <a:stretch>
            <a:fillRect/>
          </a:stretch>
        </p:blipFill>
        <p:spPr>
          <a:xfrm>
            <a:off x="4860984" y="2330025"/>
            <a:ext cx="4047944" cy="2489093"/>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9</a:t>
            </a:fld>
            <a:endParaRPr lang="en-US"/>
          </a:p>
        </p:txBody>
      </p:sp>
    </p:spTree>
    <p:extLst>
      <p:ext uri="{BB962C8B-B14F-4D97-AF65-F5344CB8AC3E}">
        <p14:creationId xmlns:p14="http://schemas.microsoft.com/office/powerpoint/2010/main" val="295713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Bandwidth and Throughput</a:t>
            </a:r>
          </a:p>
        </p:txBody>
      </p:sp>
      <p:sp>
        <p:nvSpPr>
          <p:cNvPr id="3" name="Text 0"/>
          <p:cNvSpPr>
            <a:spLocks noGrp="1"/>
          </p:cNvSpPr>
          <p:nvPr>
            <p:ph type="body" idx="100" hasCustomPrompt="1"/>
          </p:nvPr>
        </p:nvSpPr>
        <p:spPr>
          <a:xfrm>
            <a:off x="0" y="1131570"/>
            <a:ext cx="9144000" cy="375250"/>
          </a:xfrm>
          <a:prstGeom prst="rect">
            <a:avLst/>
          </a:prstGeom>
          <a:noFill/>
          <a:ln/>
        </p:spPr>
        <p:txBody>
          <a:bodyPr wrap="square" rtlCol="0" anchor="t"/>
          <a:lstStyle/>
          <a:p>
            <a:r>
              <a:rPr lang="en-US" dirty="0"/>
              <a:t>Bandwidth</a:t>
            </a:r>
          </a:p>
        </p:txBody>
      </p:sp>
      <p:sp>
        <p:nvSpPr>
          <p:cNvPr id="4" name="CaixaDeTexto 3">
            <a:extLst>
              <a:ext uri="{FF2B5EF4-FFF2-40B4-BE49-F238E27FC236}">
                <a16:creationId xmlns:a16="http://schemas.microsoft.com/office/drawing/2014/main" id="{EB9F2FE6-8AE9-E2EC-E055-4F5A604DE54D}"/>
              </a:ext>
            </a:extLst>
          </p:cNvPr>
          <p:cNvSpPr txBox="1"/>
          <p:nvPr/>
        </p:nvSpPr>
        <p:spPr>
          <a:xfrm>
            <a:off x="240109" y="1714501"/>
            <a:ext cx="867006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latin typeface="Arial"/>
                <a:ea typeface="+mn-lt"/>
                <a:cs typeface="+mn-lt"/>
              </a:rPr>
              <a:t>Streaming a movie or playing a multiplayer game requires reliable, fast connections. </a:t>
            </a:r>
            <a:endParaRPr lang="en-US" sz="1400">
              <a:latin typeface="Arial"/>
              <a:cs typeface="Calibri"/>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Networks can transmit and receive bits at a very high rate to support high-bandwidth applications.</a:t>
            </a:r>
            <a:endParaRPr lang="en-US" sz="140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Different physical media support the transfer of bits at different speeds. </a:t>
            </a:r>
            <a:endParaRPr lang="en-US" sz="140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The data transfer rate is usually discussed in terms of bandwidth and throughput. </a:t>
            </a:r>
            <a:endParaRPr lang="en-US" sz="140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Bandwidth is the capacity of a medium to carry data. </a:t>
            </a:r>
            <a:endParaRPr lang="en-US" sz="140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Digital bandwidth measures the amount of data that can flow from one place to another in a given amount of time. </a:t>
            </a:r>
            <a:endParaRPr lang="en-US" sz="140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Bandwidth measures the number of bits that are (theoretically) sent across the media in a second. </a:t>
            </a:r>
            <a:endParaRPr lang="en-US" dirty="0">
              <a:latin typeface="Arial"/>
              <a:cs typeface="Calibri" panose="020F0502020204030204"/>
            </a:endParaRPr>
          </a:p>
          <a:p>
            <a:pPr marL="285750" indent="-285750">
              <a:buFont typeface="Arial"/>
              <a:buChar char="•"/>
            </a:pPr>
            <a:endParaRPr lang="en-US" sz="1400" dirty="0">
              <a:latin typeface="Arial"/>
              <a:cs typeface="Calibri"/>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Bandwidth and Throughput</a:t>
            </a:r>
          </a:p>
        </p:txBody>
      </p:sp>
      <p:sp>
        <p:nvSpPr>
          <p:cNvPr id="3" name="Text 0"/>
          <p:cNvSpPr>
            <a:spLocks noGrp="1"/>
          </p:cNvSpPr>
          <p:nvPr>
            <p:ph type="body" idx="100" hasCustomPrompt="1"/>
          </p:nvPr>
        </p:nvSpPr>
        <p:spPr>
          <a:xfrm>
            <a:off x="0" y="1131570"/>
            <a:ext cx="9144000" cy="439948"/>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Bandwidth (Cont.)</a:t>
            </a:r>
            <a:endParaRPr lang="en-US" dirty="0"/>
          </a:p>
        </p:txBody>
      </p:sp>
      <p:sp>
        <p:nvSpPr>
          <p:cNvPr id="4" name="CaixaDeTexto 3">
            <a:extLst>
              <a:ext uri="{FF2B5EF4-FFF2-40B4-BE49-F238E27FC236}">
                <a16:creationId xmlns:a16="http://schemas.microsoft.com/office/drawing/2014/main" id="{0FFEFEF9-3C16-0CE5-0C01-F73C5755F8CC}"/>
              </a:ext>
            </a:extLst>
          </p:cNvPr>
          <p:cNvSpPr txBox="1"/>
          <p:nvPr/>
        </p:nvSpPr>
        <p:spPr>
          <a:xfrm>
            <a:off x="448062" y="1575840"/>
            <a:ext cx="823873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US" sz="1400" dirty="0">
                <a:latin typeface="Arial"/>
                <a:cs typeface="Arial"/>
              </a:rPr>
              <a:t>Common bandwidth measurements are as follows:</a:t>
            </a:r>
            <a:endParaRPr lang="en-US" sz="1400" dirty="0">
              <a:ea typeface="+mn-lt"/>
              <a:cs typeface="+mn-lt"/>
            </a:endParaRPr>
          </a:p>
          <a:p>
            <a:pPr marL="742950" lvl="1" indent="-285750">
              <a:buFont typeface="Arial,Sans-Serif"/>
              <a:buChar char="•"/>
            </a:pPr>
            <a:r>
              <a:rPr lang="en-US" sz="1400" dirty="0">
                <a:latin typeface="Arial"/>
                <a:cs typeface="Arial"/>
              </a:rPr>
              <a:t>Thousands of bits per second (Kbps)</a:t>
            </a:r>
            <a:endParaRPr lang="en-US" sz="1400" dirty="0">
              <a:ea typeface="+mn-lt"/>
              <a:cs typeface="+mn-lt"/>
            </a:endParaRPr>
          </a:p>
          <a:p>
            <a:pPr marL="742950" lvl="1" indent="-285750">
              <a:buFont typeface="Arial,Sans-Serif"/>
              <a:buChar char="•"/>
            </a:pPr>
            <a:r>
              <a:rPr lang="en-US" sz="1400" dirty="0">
                <a:latin typeface="Arial"/>
                <a:cs typeface="Arial"/>
              </a:rPr>
              <a:t>Millions of bits per second (Mbps)</a:t>
            </a:r>
            <a:endParaRPr lang="en-US" sz="1400" dirty="0">
              <a:ea typeface="+mn-lt"/>
              <a:cs typeface="+mn-lt"/>
            </a:endParaRPr>
          </a:p>
          <a:p>
            <a:pPr marL="742950" lvl="1" indent="-285750">
              <a:buFont typeface="Arial,Sans-Serif"/>
              <a:buChar char="•"/>
            </a:pPr>
            <a:r>
              <a:rPr lang="en-US" sz="1400" dirty="0">
                <a:latin typeface="Arial"/>
                <a:cs typeface="Arial"/>
              </a:rPr>
              <a:t>Billions of bits per second (Gbps)</a:t>
            </a:r>
            <a:endParaRPr lang="en-US" sz="1400" dirty="0">
              <a:ea typeface="+mn-lt"/>
              <a:cs typeface="+mn-lt"/>
            </a:endParaRPr>
          </a:p>
          <a:p>
            <a:pPr marL="285750" indent="-285750">
              <a:buFont typeface="Arial,Sans-Serif"/>
              <a:buChar char="•"/>
            </a:pPr>
            <a:endParaRPr lang="en-US" sz="1400" dirty="0">
              <a:latin typeface="Arial"/>
              <a:cs typeface="Arial"/>
            </a:endParaRPr>
          </a:p>
          <a:p>
            <a:pPr marL="285750" indent="-285750">
              <a:buFont typeface="Arial,Sans-Serif"/>
              <a:buChar char="•"/>
            </a:pPr>
            <a:r>
              <a:rPr lang="en-US" sz="1400" dirty="0">
                <a:latin typeface="Arial"/>
                <a:cs typeface="Arial"/>
              </a:rPr>
              <a:t>Physical media properties, current technologies, and the laws of physics all play a role in determining available bandwidth.</a:t>
            </a:r>
            <a:endParaRPr lang="en-US" sz="1400" dirty="0">
              <a:ea typeface="+mn-lt"/>
              <a:cs typeface="+mn-lt"/>
            </a:endParaRPr>
          </a:p>
          <a:p>
            <a:pPr marL="285750" indent="-285750">
              <a:buFont typeface="Arial,Sans-Serif"/>
              <a:buChar char="•"/>
            </a:pPr>
            <a:endParaRPr lang="en-US" sz="1400" dirty="0">
              <a:latin typeface="Arial"/>
              <a:cs typeface="Arial"/>
            </a:endParaRPr>
          </a:p>
          <a:p>
            <a:pPr marL="285750" indent="-285750">
              <a:buFont typeface="Arial,Sans-Serif"/>
              <a:buChar char="•"/>
            </a:pPr>
            <a:r>
              <a:rPr lang="en-US" sz="1400" dirty="0">
                <a:latin typeface="Arial"/>
                <a:cs typeface="Arial"/>
              </a:rPr>
              <a:t>The table shows the commonly used units of measure for bandwidth.</a:t>
            </a:r>
            <a:endParaRPr lang="en-US" sz="1400" dirty="0">
              <a:ea typeface="+mn-lt"/>
              <a:cs typeface="+mn-lt"/>
            </a:endParaRPr>
          </a:p>
        </p:txBody>
      </p:sp>
      <p:graphicFrame>
        <p:nvGraphicFramePr>
          <p:cNvPr id="24" name="Table 0"/>
          <p:cNvGraphicFramePr>
            <a:graphicFrameLocks noGrp="1"/>
          </p:cNvGraphicFramePr>
          <p:nvPr/>
        </p:nvGraphicFramePr>
        <p:xfrm>
          <a:off x="1446191" y="3665976"/>
          <a:ext cx="6041569" cy="1828800"/>
        </p:xfrm>
        <a:graphic>
          <a:graphicData uri="http://schemas.openxmlformats.org/drawingml/2006/table">
            <a:tbl>
              <a:tblPr/>
              <a:tblGrid>
                <a:gridCol w="1768928">
                  <a:extLst>
                    <a:ext uri="{9D8B030D-6E8A-4147-A177-3AD203B41FA5}">
                      <a16:colId xmlns:a16="http://schemas.microsoft.com/office/drawing/2014/main" val="20000"/>
                    </a:ext>
                  </a:extLst>
                </a:gridCol>
                <a:gridCol w="1319891">
                  <a:extLst>
                    <a:ext uri="{9D8B030D-6E8A-4147-A177-3AD203B41FA5}">
                      <a16:colId xmlns:a16="http://schemas.microsoft.com/office/drawing/2014/main" val="20001"/>
                    </a:ext>
                  </a:extLst>
                </a:gridCol>
                <a:gridCol w="2952750">
                  <a:extLst>
                    <a:ext uri="{9D8B030D-6E8A-4147-A177-3AD203B41FA5}">
                      <a16:colId xmlns:a16="http://schemas.microsoft.com/office/drawing/2014/main" val="20002"/>
                    </a:ext>
                  </a:extLst>
                </a:gridCol>
              </a:tblGrid>
              <a:tr h="0">
                <a:tc>
                  <a:txBody>
                    <a:bodyPr/>
                    <a:lstStyle/>
                    <a:p>
                      <a:r>
                        <a:rPr lang="en-US" sz="1200" b="1" dirty="0">
                          <a:solidFill>
                            <a:srgbClr val="FFFFFF"/>
                          </a:solidFill>
                          <a:latin typeface="Arial" panose="020B0604020202020204" pitchFamily="34" charset="0"/>
                          <a:cs typeface="Arial" panose="020B0604020202020204" pitchFamily="34" charset="0"/>
                        </a:rPr>
                        <a:t>Unit of Bandwidth</a:t>
                      </a:r>
                      <a:endParaRPr lang="en-US" sz="1200" b="1"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200" b="1" dirty="0">
                          <a:solidFill>
                            <a:srgbClr val="FFFFFF"/>
                          </a:solidFill>
                          <a:latin typeface="Arial" panose="020B0604020202020204" pitchFamily="34" charset="0"/>
                          <a:cs typeface="Arial" panose="020B0604020202020204" pitchFamily="34" charset="0"/>
                        </a:rPr>
                        <a:t>Abbreviation</a:t>
                      </a:r>
                      <a:endParaRPr lang="en-US" sz="1200" b="1"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200" b="1" dirty="0">
                          <a:solidFill>
                            <a:srgbClr val="FFFFFF"/>
                          </a:solidFill>
                          <a:latin typeface="Arial" panose="020B0604020202020204" pitchFamily="34" charset="0"/>
                          <a:cs typeface="Arial" panose="020B0604020202020204" pitchFamily="34" charset="0"/>
                        </a:rPr>
                        <a:t>Equivalence</a:t>
                      </a:r>
                      <a:endParaRPr lang="en-US" sz="1200" b="1"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0">
                <a:tc>
                  <a:txBody>
                    <a:bodyPr/>
                    <a:lstStyle/>
                    <a:p>
                      <a:r>
                        <a:rPr lang="en-US" sz="1200" dirty="0">
                          <a:solidFill>
                            <a:srgbClr val="58585B"/>
                          </a:solidFill>
                          <a:latin typeface="Arial" panose="020B0604020202020204" pitchFamily="34" charset="0"/>
                          <a:cs typeface="Arial" panose="020B0604020202020204" pitchFamily="34" charset="0"/>
                        </a:rPr>
                        <a:t>Bits per second</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bps</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1 bps = fundamental unit of bandwidth</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0">
                <a:tc>
                  <a:txBody>
                    <a:bodyPr/>
                    <a:lstStyle/>
                    <a:p>
                      <a:r>
                        <a:rPr lang="en-US" sz="1200" dirty="0">
                          <a:solidFill>
                            <a:srgbClr val="58585B"/>
                          </a:solidFill>
                          <a:latin typeface="Arial" panose="020B0604020202020204" pitchFamily="34" charset="0"/>
                          <a:cs typeface="Arial" panose="020B0604020202020204" pitchFamily="34" charset="0"/>
                        </a:rPr>
                        <a:t>Kilobits per second</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Kbps</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1 Kbps = 1,000 bps = 10</a:t>
                      </a:r>
                      <a:r>
                        <a:rPr lang="en-US" sz="1200" baseline="30000" dirty="0">
                          <a:solidFill>
                            <a:srgbClr val="58585B"/>
                          </a:solidFill>
                          <a:latin typeface="Arial" panose="020B0604020202020204" pitchFamily="34" charset="0"/>
                          <a:cs typeface="Arial" panose="020B0604020202020204" pitchFamily="34" charset="0"/>
                        </a:rPr>
                        <a:t>3</a:t>
                      </a:r>
                      <a:r>
                        <a:rPr lang="en-US" sz="1200" dirty="0">
                          <a:solidFill>
                            <a:srgbClr val="58585B"/>
                          </a:solidFill>
                          <a:latin typeface="Arial" panose="020B0604020202020204" pitchFamily="34" charset="0"/>
                          <a:cs typeface="Arial" panose="020B0604020202020204" pitchFamily="34" charset="0"/>
                        </a:rPr>
                        <a:t> bps</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0">
                <a:tc>
                  <a:txBody>
                    <a:bodyPr/>
                    <a:lstStyle/>
                    <a:p>
                      <a:r>
                        <a:rPr lang="en-US" sz="1200" dirty="0">
                          <a:solidFill>
                            <a:srgbClr val="58585B"/>
                          </a:solidFill>
                          <a:latin typeface="Arial" panose="020B0604020202020204" pitchFamily="34" charset="0"/>
                          <a:cs typeface="Arial" panose="020B0604020202020204" pitchFamily="34" charset="0"/>
                        </a:rPr>
                        <a:t>Megabits per second</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Mbps</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1 Mbps = 1,000,000 bps = 10</a:t>
                      </a:r>
                      <a:r>
                        <a:rPr lang="en-US" sz="1200" baseline="30000" dirty="0">
                          <a:solidFill>
                            <a:srgbClr val="58585B"/>
                          </a:solidFill>
                          <a:latin typeface="Arial" panose="020B0604020202020204" pitchFamily="34" charset="0"/>
                          <a:cs typeface="Arial" panose="020B0604020202020204" pitchFamily="34" charset="0"/>
                        </a:rPr>
                        <a:t>6</a:t>
                      </a:r>
                      <a:r>
                        <a:rPr lang="en-US" sz="1200" dirty="0">
                          <a:solidFill>
                            <a:srgbClr val="58585B"/>
                          </a:solidFill>
                          <a:latin typeface="Arial" panose="020B0604020202020204" pitchFamily="34" charset="0"/>
                          <a:cs typeface="Arial" panose="020B0604020202020204" pitchFamily="34" charset="0"/>
                        </a:rPr>
                        <a:t> bps</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0">
                <a:tc>
                  <a:txBody>
                    <a:bodyPr/>
                    <a:lstStyle/>
                    <a:p>
                      <a:r>
                        <a:rPr lang="en-US" sz="1200" dirty="0">
                          <a:solidFill>
                            <a:srgbClr val="58585B"/>
                          </a:solidFill>
                          <a:latin typeface="Arial" panose="020B0604020202020204" pitchFamily="34" charset="0"/>
                          <a:cs typeface="Arial" panose="020B0604020202020204" pitchFamily="34" charset="0"/>
                        </a:rPr>
                        <a:t>Gigabits per second</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Gbps</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1 Gbps = 1,000,000,000 bps = 10</a:t>
                      </a:r>
                      <a:r>
                        <a:rPr lang="en-US" sz="1200" baseline="30000" dirty="0">
                          <a:solidFill>
                            <a:srgbClr val="58585B"/>
                          </a:solidFill>
                          <a:latin typeface="Arial" panose="020B0604020202020204" pitchFamily="34" charset="0"/>
                          <a:cs typeface="Arial" panose="020B0604020202020204" pitchFamily="34" charset="0"/>
                        </a:rPr>
                        <a:t>9</a:t>
                      </a:r>
                      <a:r>
                        <a:rPr lang="en-US" sz="1200" dirty="0">
                          <a:solidFill>
                            <a:srgbClr val="58585B"/>
                          </a:solidFill>
                          <a:latin typeface="Arial" panose="020B0604020202020204" pitchFamily="34" charset="0"/>
                          <a:cs typeface="Arial" panose="020B0604020202020204" pitchFamily="34" charset="0"/>
                        </a:rPr>
                        <a:t> bps</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0">
                <a:tc>
                  <a:txBody>
                    <a:bodyPr/>
                    <a:lstStyle/>
                    <a:p>
                      <a:r>
                        <a:rPr lang="en-US" sz="1200" dirty="0">
                          <a:solidFill>
                            <a:srgbClr val="58585B"/>
                          </a:solidFill>
                          <a:latin typeface="Arial" panose="020B0604020202020204" pitchFamily="34" charset="0"/>
                          <a:cs typeface="Arial" panose="020B0604020202020204" pitchFamily="34" charset="0"/>
                        </a:rPr>
                        <a:t>Terabits per second</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Tbps</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200" dirty="0">
                          <a:solidFill>
                            <a:srgbClr val="58585B"/>
                          </a:solidFill>
                          <a:latin typeface="Arial" panose="020B0604020202020204" pitchFamily="34" charset="0"/>
                          <a:cs typeface="Arial" panose="020B0604020202020204" pitchFamily="34" charset="0"/>
                        </a:rPr>
                        <a:t>1 Tbps = 1,000,000,000,000 bps = 10</a:t>
                      </a:r>
                      <a:r>
                        <a:rPr lang="en-US" sz="1200" baseline="30000" dirty="0">
                          <a:solidFill>
                            <a:srgbClr val="58585B"/>
                          </a:solidFill>
                          <a:latin typeface="Arial" panose="020B0604020202020204" pitchFamily="34" charset="0"/>
                          <a:cs typeface="Arial" panose="020B0604020202020204" pitchFamily="34" charset="0"/>
                        </a:rPr>
                        <a:t>12</a:t>
                      </a:r>
                      <a:r>
                        <a:rPr lang="en-US" sz="1200" dirty="0">
                          <a:solidFill>
                            <a:srgbClr val="58585B"/>
                          </a:solidFill>
                          <a:latin typeface="Arial" panose="020B0604020202020204" pitchFamily="34" charset="0"/>
                          <a:cs typeface="Arial" panose="020B0604020202020204" pitchFamily="34" charset="0"/>
                        </a:rPr>
                        <a:t> bps</a:t>
                      </a:r>
                      <a:endParaRPr lang="en-US" sz="12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11</a:t>
            </a:fld>
            <a:endParaRPr lang="en-US"/>
          </a:p>
        </p:txBody>
      </p:sp>
    </p:spTree>
    <p:extLst>
      <p:ext uri="{BB962C8B-B14F-4D97-AF65-F5344CB8AC3E}">
        <p14:creationId xmlns:p14="http://schemas.microsoft.com/office/powerpoint/2010/main" val="285926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Bandwidth and Throughput</a:t>
            </a:r>
          </a:p>
        </p:txBody>
      </p:sp>
      <p:sp>
        <p:nvSpPr>
          <p:cNvPr id="3" name="Text 0"/>
          <p:cNvSpPr>
            <a:spLocks noGrp="1"/>
          </p:cNvSpPr>
          <p:nvPr>
            <p:ph type="body" idx="100" hasCustomPrompt="1"/>
          </p:nvPr>
        </p:nvSpPr>
        <p:spPr>
          <a:xfrm>
            <a:off x="0" y="1131570"/>
            <a:ext cx="9144000" cy="353684"/>
          </a:xfrm>
          <a:prstGeom prst="rect">
            <a:avLst/>
          </a:prstGeom>
          <a:noFill/>
          <a:ln/>
        </p:spPr>
        <p:txBody>
          <a:bodyPr wrap="square" rtlCol="0" anchor="t"/>
          <a:lstStyle/>
          <a:p>
            <a:r>
              <a:rPr lang="en-US" dirty="0"/>
              <a:t>Throughput</a:t>
            </a:r>
          </a:p>
        </p:txBody>
      </p:sp>
      <p:sp>
        <p:nvSpPr>
          <p:cNvPr id="5" name="Text 2"/>
          <p:cNvSpPr/>
          <p:nvPr/>
        </p:nvSpPr>
        <p:spPr>
          <a:xfrm>
            <a:off x="458391" y="1771650"/>
            <a:ext cx="8229600" cy="3146258"/>
          </a:xfrm>
          <a:prstGeom prst="rect">
            <a:avLst/>
          </a:prstGeom>
          <a:noFill/>
          <a:ln/>
        </p:spPr>
        <p:txBody>
          <a:bodyPr wrap="square" lIns="91440" tIns="45720" rIns="91440" bIns="45720" rtlCol="0" anchor="t"/>
          <a:lstStyle/>
          <a:p>
            <a:pPr marL="285750" indent="-285750">
              <a:buFont typeface="Arial"/>
              <a:buChar char="•"/>
            </a:pPr>
            <a:r>
              <a:rPr lang="en-US" sz="1400" dirty="0">
                <a:latin typeface="Arial"/>
                <a:ea typeface="+mn-lt"/>
                <a:cs typeface="+mn-lt"/>
              </a:rPr>
              <a:t>Like bandwidth, throughput is the measure of the transfer of bits across the media over a given period. </a:t>
            </a:r>
            <a:endParaRPr lang="en-US" sz="1400">
              <a:latin typeface="Arial"/>
              <a:cs typeface="Calibri"/>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However, the throughput does not usually match the specified bandwidth due to several factors. </a:t>
            </a:r>
            <a:endParaRPr lang="en-US" sz="140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Many factors influence throughput, including: </a:t>
            </a:r>
            <a:endParaRPr lang="en-US" sz="1400">
              <a:latin typeface="Arial"/>
              <a:cs typeface="Calibri" panose="020F0502020204030204"/>
            </a:endParaRPr>
          </a:p>
          <a:p>
            <a:pPr>
              <a:buFont typeface="Arial"/>
              <a:buChar char="•"/>
            </a:pPr>
            <a:endParaRPr lang="en-US" sz="1400" dirty="0">
              <a:latin typeface="Arial"/>
              <a:cs typeface="Arial"/>
            </a:endParaRPr>
          </a:p>
          <a:p>
            <a:pPr marL="742950" lvl="1" indent="-285750">
              <a:buFont typeface="Arial"/>
              <a:buChar char="•"/>
            </a:pPr>
            <a:r>
              <a:rPr lang="en-US" sz="1400" dirty="0">
                <a:latin typeface="Arial"/>
                <a:ea typeface="+mn-lt"/>
                <a:cs typeface="+mn-lt"/>
              </a:rPr>
              <a:t>The amount of data being sent and received over the connection </a:t>
            </a:r>
            <a:endParaRPr lang="en-US" sz="1400">
              <a:latin typeface="Arial"/>
              <a:cs typeface="Calibri" panose="020F0502020204030204"/>
            </a:endParaRPr>
          </a:p>
          <a:p>
            <a:pPr marL="742950" lvl="1" indent="-285750">
              <a:buFont typeface="Arial"/>
              <a:buChar char="•"/>
            </a:pPr>
            <a:r>
              <a:rPr lang="en-US" sz="1400" dirty="0">
                <a:latin typeface="Arial"/>
                <a:ea typeface="+mn-lt"/>
                <a:cs typeface="+mn-lt"/>
              </a:rPr>
              <a:t>The types of data being transmitted </a:t>
            </a:r>
            <a:endParaRPr lang="en-US" sz="1400">
              <a:latin typeface="Arial"/>
              <a:cs typeface="Calibri" panose="020F0502020204030204"/>
            </a:endParaRPr>
          </a:p>
          <a:p>
            <a:pPr marL="742950" lvl="1" indent="-285750">
              <a:buFont typeface="Arial"/>
              <a:buChar char="•"/>
            </a:pPr>
            <a:r>
              <a:rPr lang="en-US" sz="1400" dirty="0">
                <a:latin typeface="Arial"/>
                <a:ea typeface="+mn-lt"/>
                <a:cs typeface="+mn-lt"/>
              </a:rPr>
              <a:t>The latency created by the number of network devices encountered between the source and destination </a:t>
            </a:r>
            <a:endParaRPr lang="en-US" sz="140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Latency refers to the time, including delays, for data to travel from one given point to another.</a:t>
            </a:r>
            <a:endParaRPr lang="en-US" dirty="0">
              <a:latin typeface="Arial"/>
              <a:cs typeface="Calibri" panose="020F0502020204030204"/>
            </a:endParaRPr>
          </a:p>
          <a:p>
            <a:pPr marL="285750" indent="-285750">
              <a:buFont typeface="Arial"/>
              <a:buChar char="•"/>
            </a:pPr>
            <a:endParaRPr lang="en-US" sz="1400" dirty="0">
              <a:latin typeface="Arial"/>
              <a:cs typeface="Calibri"/>
            </a:endParaRPr>
          </a:p>
          <a:p>
            <a:pPr marL="285750" indent="-285750">
              <a:buFont typeface="Arial"/>
              <a:buChar char="•"/>
            </a:pPr>
            <a:endParaRPr lang="en-US" dirty="0">
              <a:latin typeface="Arial"/>
              <a:cs typeface="Arial"/>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Bandwidth and Throughput</a:t>
            </a:r>
          </a:p>
        </p:txBody>
      </p:sp>
      <p:sp>
        <p:nvSpPr>
          <p:cNvPr id="3" name="Text 0"/>
          <p:cNvSpPr>
            <a:spLocks noGrp="1"/>
          </p:cNvSpPr>
          <p:nvPr>
            <p:ph type="body" idx="100" hasCustomPrompt="1"/>
          </p:nvPr>
        </p:nvSpPr>
        <p:spPr>
          <a:xfrm>
            <a:off x="0" y="1131570"/>
            <a:ext cx="9144000" cy="353684"/>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Throughput (Cont.)</a:t>
            </a:r>
            <a:endParaRPr lang="en-US" dirty="0"/>
          </a:p>
        </p:txBody>
      </p:sp>
      <p:sp>
        <p:nvSpPr>
          <p:cNvPr id="5" name="Text 2"/>
          <p:cNvSpPr/>
          <p:nvPr/>
        </p:nvSpPr>
        <p:spPr>
          <a:xfrm>
            <a:off x="458391" y="1771651"/>
            <a:ext cx="8229600" cy="3556599"/>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Throughput measurements do not consider the validity or usefulness of the bits being transmitted and received. </a:t>
            </a:r>
            <a:endParaRPr lang="en-US" sz="1400" dirty="0">
              <a:latin typeface="Arial"/>
              <a:cs typeface="Calibri"/>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Many messages received through the network are not destined for specific user applications.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An example would be network control messages that regulate traffic and correct errors.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In an internetwork or network with multiple segments, throughput cannot be faster than the slowest link of the path from sending device to the receiving device.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Even if all or most of the segments have high bandwidth, it will only take one part in the path with lower bandwidth to create a slowdown of the throughput of the entire network.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Many online speed tests can reveal the throughput of an internet connection.</a:t>
            </a:r>
            <a:endParaRPr lang="en-US" dirty="0">
              <a:latin typeface="Arial"/>
              <a:cs typeface="Arial"/>
            </a:endParaRPr>
          </a:p>
          <a:p>
            <a:pPr marL="285750" indent="-285750" algn="just">
              <a:buFont typeface="Arial"/>
              <a:buChar char="•"/>
            </a:pPr>
            <a:endParaRPr lang="en-US" sz="1400" dirty="0">
              <a:latin typeface="Arial"/>
              <a:cs typeface="Calibri"/>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13</a:t>
            </a:fld>
            <a:endParaRPr lang="en-US"/>
          </a:p>
        </p:txBody>
      </p:sp>
    </p:spTree>
    <p:extLst>
      <p:ext uri="{BB962C8B-B14F-4D97-AF65-F5344CB8AC3E}">
        <p14:creationId xmlns:p14="http://schemas.microsoft.com/office/powerpoint/2010/main" val="1357161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101264" y="457200"/>
            <a:ext cx="9144000" cy="274320"/>
          </a:xfrm>
          <a:prstGeom prst="rect">
            <a:avLst/>
          </a:prstGeom>
          <a:noFill/>
          <a:ln/>
        </p:spPr>
        <p:txBody>
          <a:bodyPr wrap="square" rtlCol="0" anchor="t"/>
          <a:lstStyle/>
          <a:p>
            <a:r>
              <a:rPr lang="en-US" dirty="0"/>
              <a:t>Communications in a Connected World Summary</a:t>
            </a:r>
          </a:p>
        </p:txBody>
      </p:sp>
      <p:sp>
        <p:nvSpPr>
          <p:cNvPr id="3" name="Text 0"/>
          <p:cNvSpPr>
            <a:spLocks noGrp="1"/>
          </p:cNvSpPr>
          <p:nvPr>
            <p:ph type="body" idx="100" hasCustomPrompt="1"/>
          </p:nvPr>
        </p:nvSpPr>
        <p:spPr>
          <a:xfrm>
            <a:off x="0" y="888179"/>
            <a:ext cx="9144000" cy="439948"/>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New Terms and Commands</a:t>
            </a:r>
          </a:p>
        </p:txBody>
      </p:sp>
      <p:graphicFrame>
        <p:nvGraphicFramePr>
          <p:cNvPr id="6" name="Tabela 5">
            <a:extLst>
              <a:ext uri="{FF2B5EF4-FFF2-40B4-BE49-F238E27FC236}">
                <a16:creationId xmlns:a16="http://schemas.microsoft.com/office/drawing/2014/main" id="{E18C1E86-C322-917D-2C49-DBD8017CDC61}"/>
              </a:ext>
            </a:extLst>
          </p:cNvPr>
          <p:cNvGraphicFramePr>
            <a:graphicFrameLocks noGrp="1"/>
          </p:cNvGraphicFramePr>
          <p:nvPr>
            <p:extLst>
              <p:ext uri="{D42A27DB-BD31-4B8C-83A1-F6EECF244321}">
                <p14:modId xmlns:p14="http://schemas.microsoft.com/office/powerpoint/2010/main" val="1050608918"/>
              </p:ext>
            </p:extLst>
          </p:nvPr>
        </p:nvGraphicFramePr>
        <p:xfrm>
          <a:off x="119152" y="1554480"/>
          <a:ext cx="8703168" cy="3931920"/>
        </p:xfrm>
        <a:graphic>
          <a:graphicData uri="http://schemas.openxmlformats.org/drawingml/2006/table">
            <a:tbl>
              <a:tblPr firstRow="1" bandRow="1">
                <a:tableStyleId>{5C22544A-7EE6-4342-B048-85BDC9FD1C3A}</a:tableStyleId>
              </a:tblPr>
              <a:tblGrid>
                <a:gridCol w="4351584">
                  <a:extLst>
                    <a:ext uri="{9D8B030D-6E8A-4147-A177-3AD203B41FA5}">
                      <a16:colId xmlns:a16="http://schemas.microsoft.com/office/drawing/2014/main" val="2165030125"/>
                    </a:ext>
                  </a:extLst>
                </a:gridCol>
                <a:gridCol w="4351584">
                  <a:extLst>
                    <a:ext uri="{9D8B030D-6E8A-4147-A177-3AD203B41FA5}">
                      <a16:colId xmlns:a16="http://schemas.microsoft.com/office/drawing/2014/main" val="1919601622"/>
                    </a:ext>
                  </a:extLst>
                </a:gridCol>
              </a:tblGrid>
              <a:tr h="3796392">
                <a:tc>
                  <a:txBody>
                    <a:bodyPr/>
                    <a:lstStyle/>
                    <a:p>
                      <a:pPr marL="285750" marR="0" lvl="0" indent="-285750" algn="l" fontAlgn="base">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Small Home Networks</a:t>
                      </a:r>
                      <a:endParaRPr lang="pt-BR" sz="1400" b="0" i="0" u="none" strike="noStrike" noProof="0" dirty="0">
                        <a:solidFill>
                          <a:schemeClr val="tx1"/>
                        </a:solidFill>
                        <a:effectLst/>
                        <a:latin typeface="Arial"/>
                      </a:endParaRP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Small Office and Home Office (SOHO) </a:t>
                      </a:r>
                    </a:p>
                    <a:p>
                      <a:pPr marL="0" marR="0" lvl="0" indent="0" algn="l">
                        <a:lnSpc>
                          <a:spcPct val="100000"/>
                        </a:lnSpc>
                        <a:spcBef>
                          <a:spcPts val="0"/>
                        </a:spcBef>
                        <a:spcAft>
                          <a:spcPts val="0"/>
                        </a:spcAft>
                        <a:buNone/>
                      </a:pPr>
                      <a:r>
                        <a:rPr lang="en-US" sz="1400" b="0" i="0" u="none" strike="noStrike" noProof="0" dirty="0">
                          <a:solidFill>
                            <a:schemeClr val="tx1"/>
                          </a:solidFill>
                          <a:effectLst/>
                          <a:latin typeface="Arial"/>
                        </a:rPr>
                        <a:t>      Networks</a:t>
                      </a:r>
                      <a:endParaRPr lang="en-US" dirty="0"/>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Medium to Large Networks</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World Wide Networks</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Mobile Devices</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Smartphone</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Tablet</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Smartwatch</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Smart Glasses</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Appliances</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Smart TV</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Gaming Console</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Smart Cars</a:t>
                      </a:r>
                    </a:p>
                    <a:p>
                      <a:pPr marL="285750" marR="0" lvl="0" indent="-285750" algn="l">
                        <a:lnSpc>
                          <a:spcPct val="100000"/>
                        </a:lnSpc>
                        <a:spcBef>
                          <a:spcPts val="0"/>
                        </a:spcBef>
                        <a:spcAft>
                          <a:spcPts val="0"/>
                        </a:spcAft>
                        <a:buFont typeface="Arial" panose="020B0604020202020204" pitchFamily="34" charset="0"/>
                        <a:buChar char="•"/>
                      </a:pPr>
                      <a:r>
                        <a:rPr lang="en-US" sz="1400" b="0" i="0" u="none" strike="noStrike" noProof="0" dirty="0">
                          <a:solidFill>
                            <a:schemeClr val="tx1"/>
                          </a:solidFill>
                          <a:effectLst/>
                          <a:latin typeface="Arial"/>
                        </a:rPr>
                        <a:t>RFID Tags</a:t>
                      </a:r>
                    </a:p>
                    <a:p>
                      <a:pPr marL="285750" lvl="0" indent="-285750" algn="l">
                        <a:buFont typeface="Arial"/>
                        <a:buChar char="•"/>
                      </a:pPr>
                      <a:r>
                        <a:rPr lang="en-US" sz="1400" b="0" dirty="0">
                          <a:solidFill>
                            <a:schemeClr val="tx1"/>
                          </a:solidFill>
                          <a:effectLst/>
                          <a:latin typeface="Arial"/>
                        </a:rPr>
                        <a:t>Sensors</a:t>
                      </a:r>
                    </a:p>
                    <a:p>
                      <a:pPr marL="285750" lvl="0" indent="-285750" algn="l" fontAlgn="base">
                        <a:buFont typeface="Arial"/>
                        <a:buChar char="•"/>
                      </a:pPr>
                      <a:r>
                        <a:rPr lang="en-US" sz="1400" b="0" dirty="0">
                          <a:solidFill>
                            <a:schemeClr val="tx1"/>
                          </a:solidFill>
                          <a:effectLst/>
                          <a:latin typeface="Arial"/>
                        </a:rPr>
                        <a:t>Actuators</a:t>
                      </a:r>
                    </a:p>
                    <a:p>
                      <a:pPr marL="285750" lvl="0" indent="-285750" algn="l">
                        <a:buFont typeface="Arial"/>
                        <a:buChar char="•"/>
                      </a:pPr>
                      <a:r>
                        <a:rPr lang="en-US" sz="1400" b="0" dirty="0">
                          <a:solidFill>
                            <a:schemeClr val="tx1"/>
                          </a:solidFill>
                          <a:effectLst/>
                          <a:latin typeface="Arial"/>
                        </a:rPr>
                        <a:t>Medical Devices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marL="285750" lvl="0" indent="-285750" algn="l" fontAlgn="base">
                        <a:lnSpc>
                          <a:spcPct val="100000"/>
                        </a:lnSpc>
                        <a:spcBef>
                          <a:spcPts val="0"/>
                        </a:spcBef>
                        <a:spcAft>
                          <a:spcPts val="0"/>
                        </a:spcAft>
                        <a:buFont typeface="Arial"/>
                        <a:buChar char="•"/>
                      </a:pPr>
                      <a:r>
                        <a:rPr lang="en-US" sz="1400" b="0" i="0" u="none" strike="noStrike" noProof="0" dirty="0">
                          <a:solidFill>
                            <a:schemeClr val="tx1"/>
                          </a:solidFill>
                          <a:effectLst/>
                          <a:latin typeface="Arial"/>
                        </a:rPr>
                        <a:t>Bit</a:t>
                      </a:r>
                      <a:endParaRPr lang="pt-BR" sz="1400" dirty="0">
                        <a:solidFill>
                          <a:schemeClr val="tx1"/>
                        </a:solidFill>
                        <a:latin typeface="Arial"/>
                      </a:endParaRPr>
                    </a:p>
                    <a:p>
                      <a:pPr marL="285750" lvl="0" indent="-285750" algn="l">
                        <a:lnSpc>
                          <a:spcPct val="100000"/>
                        </a:lnSpc>
                        <a:spcBef>
                          <a:spcPts val="0"/>
                        </a:spcBef>
                        <a:spcAft>
                          <a:spcPts val="0"/>
                        </a:spcAft>
                        <a:buFont typeface="Arial"/>
                        <a:buChar char="•"/>
                      </a:pPr>
                      <a:r>
                        <a:rPr lang="en-US" sz="1400" b="0" i="0" u="none" strike="noStrike" noProof="0" dirty="0">
                          <a:solidFill>
                            <a:schemeClr val="tx1"/>
                          </a:solidFill>
                          <a:effectLst/>
                          <a:latin typeface="Arial"/>
                        </a:rPr>
                        <a:t>American Standard Code for Information Interchange (ASCII)</a:t>
                      </a:r>
                    </a:p>
                    <a:p>
                      <a:pPr marL="285750" lvl="0" indent="-285750" algn="l">
                        <a:lnSpc>
                          <a:spcPct val="100000"/>
                        </a:lnSpc>
                        <a:spcBef>
                          <a:spcPts val="0"/>
                        </a:spcBef>
                        <a:spcAft>
                          <a:spcPts val="0"/>
                        </a:spcAft>
                        <a:buFont typeface="Arial"/>
                        <a:buChar char="•"/>
                      </a:pPr>
                      <a:r>
                        <a:rPr lang="en-US" sz="1400" b="0" i="0" u="none" strike="noStrike" noProof="0" dirty="0">
                          <a:solidFill>
                            <a:schemeClr val="tx1"/>
                          </a:solidFill>
                          <a:effectLst/>
                          <a:latin typeface="Arial"/>
                        </a:rPr>
                        <a:t>Electrical Signals</a:t>
                      </a:r>
                      <a:endParaRPr lang="en-US" sz="1400" dirty="0">
                        <a:solidFill>
                          <a:schemeClr val="tx1"/>
                        </a:solidFill>
                        <a:latin typeface="Arial"/>
                      </a:endParaRPr>
                    </a:p>
                    <a:p>
                      <a:pPr marL="285750" lvl="0" indent="-285750" algn="l">
                        <a:lnSpc>
                          <a:spcPct val="100000"/>
                        </a:lnSpc>
                        <a:spcBef>
                          <a:spcPts val="0"/>
                        </a:spcBef>
                        <a:spcAft>
                          <a:spcPts val="0"/>
                        </a:spcAft>
                        <a:buFont typeface="Arial"/>
                        <a:buChar char="•"/>
                      </a:pPr>
                      <a:r>
                        <a:rPr lang="en-US" sz="1400" b="0" i="0" u="none" strike="noStrike" noProof="0" dirty="0">
                          <a:solidFill>
                            <a:schemeClr val="tx1"/>
                          </a:solidFill>
                          <a:effectLst/>
                          <a:latin typeface="Arial"/>
                        </a:rPr>
                        <a:t>Optical Signals</a:t>
                      </a:r>
                      <a:endParaRPr lang="en-US" sz="1400" dirty="0">
                        <a:solidFill>
                          <a:schemeClr val="tx1"/>
                        </a:solidFill>
                        <a:latin typeface="Arial"/>
                      </a:endParaRPr>
                    </a:p>
                    <a:p>
                      <a:pPr marL="285750" lvl="0" indent="-285750" algn="l">
                        <a:lnSpc>
                          <a:spcPct val="100000"/>
                        </a:lnSpc>
                        <a:spcBef>
                          <a:spcPts val="0"/>
                        </a:spcBef>
                        <a:spcAft>
                          <a:spcPts val="0"/>
                        </a:spcAft>
                        <a:buFont typeface="Arial"/>
                        <a:buChar char="•"/>
                      </a:pPr>
                      <a:r>
                        <a:rPr lang="en-US" sz="1400" b="0" i="0" u="none" strike="noStrike" noProof="0" dirty="0">
                          <a:solidFill>
                            <a:schemeClr val="tx1"/>
                          </a:solidFill>
                          <a:effectLst/>
                          <a:latin typeface="Arial"/>
                        </a:rPr>
                        <a:t>Wireless Signals</a:t>
                      </a:r>
                      <a:endParaRPr lang="en-US" sz="1400" dirty="0">
                        <a:solidFill>
                          <a:schemeClr val="tx1"/>
                        </a:solidFill>
                        <a:latin typeface="Arial"/>
                      </a:endParaRPr>
                    </a:p>
                    <a:p>
                      <a:pPr marL="285750" lvl="0" indent="-285750" algn="l">
                        <a:lnSpc>
                          <a:spcPct val="100000"/>
                        </a:lnSpc>
                        <a:spcBef>
                          <a:spcPts val="0"/>
                        </a:spcBef>
                        <a:spcAft>
                          <a:spcPts val="0"/>
                        </a:spcAft>
                        <a:buFont typeface="Arial"/>
                        <a:buChar char="•"/>
                      </a:pPr>
                      <a:r>
                        <a:rPr lang="en-US" sz="1400" b="0" i="0" u="none" strike="noStrike" noProof="0" dirty="0">
                          <a:solidFill>
                            <a:schemeClr val="tx1"/>
                          </a:solidFill>
                          <a:effectLst/>
                          <a:latin typeface="Arial"/>
                        </a:rPr>
                        <a:t>Pulses of Electricity</a:t>
                      </a:r>
                      <a:endParaRPr lang="en-US" sz="1400" dirty="0">
                        <a:solidFill>
                          <a:schemeClr val="tx1"/>
                        </a:solidFill>
                        <a:latin typeface="Arial"/>
                      </a:endParaRPr>
                    </a:p>
                    <a:p>
                      <a:pPr marL="285750" lvl="0" indent="-285750" algn="l">
                        <a:lnSpc>
                          <a:spcPct val="100000"/>
                        </a:lnSpc>
                        <a:spcBef>
                          <a:spcPts val="0"/>
                        </a:spcBef>
                        <a:spcAft>
                          <a:spcPts val="0"/>
                        </a:spcAft>
                        <a:buFont typeface="Arial"/>
                        <a:buChar char="•"/>
                      </a:pPr>
                      <a:r>
                        <a:rPr lang="en-US" sz="1400" b="0" i="0" u="none" strike="noStrike" noProof="0" dirty="0">
                          <a:solidFill>
                            <a:schemeClr val="tx1"/>
                          </a:solidFill>
                          <a:effectLst/>
                          <a:latin typeface="Arial"/>
                        </a:rPr>
                        <a:t>Pulses of Light</a:t>
                      </a:r>
                      <a:endParaRPr lang="en-US" sz="1400" dirty="0">
                        <a:solidFill>
                          <a:schemeClr val="tx1"/>
                        </a:solidFill>
                        <a:latin typeface="Arial"/>
                      </a:endParaRPr>
                    </a:p>
                    <a:p>
                      <a:pPr marL="285750" lvl="0" indent="-285750" algn="l">
                        <a:lnSpc>
                          <a:spcPct val="100000"/>
                        </a:lnSpc>
                        <a:spcBef>
                          <a:spcPts val="0"/>
                        </a:spcBef>
                        <a:spcAft>
                          <a:spcPts val="0"/>
                        </a:spcAft>
                        <a:buFont typeface="Arial"/>
                        <a:buChar char="•"/>
                      </a:pPr>
                      <a:r>
                        <a:rPr lang="en-US" sz="1400" b="0" i="0" u="none" strike="noStrike" noProof="0" dirty="0">
                          <a:solidFill>
                            <a:schemeClr val="tx1"/>
                          </a:solidFill>
                          <a:effectLst/>
                          <a:latin typeface="Arial"/>
                        </a:rPr>
                        <a:t>Radio Waves</a:t>
                      </a:r>
                      <a:endParaRPr lang="en-US" sz="1400" dirty="0">
                        <a:solidFill>
                          <a:schemeClr val="tx1"/>
                        </a:solidFill>
                        <a:latin typeface="Arial"/>
                      </a:endParaRPr>
                    </a:p>
                    <a:p>
                      <a:pPr marL="285750" lvl="0" indent="-285750" algn="l">
                        <a:lnSpc>
                          <a:spcPct val="100000"/>
                        </a:lnSpc>
                        <a:spcBef>
                          <a:spcPts val="0"/>
                        </a:spcBef>
                        <a:spcAft>
                          <a:spcPts val="0"/>
                        </a:spcAft>
                        <a:buFont typeface="Arial"/>
                        <a:buChar char="•"/>
                      </a:pPr>
                      <a:r>
                        <a:rPr lang="en-US" sz="1400" b="0" i="0" u="none" strike="noStrike" noProof="0" dirty="0">
                          <a:solidFill>
                            <a:schemeClr val="tx1"/>
                          </a:solidFill>
                          <a:effectLst/>
                          <a:latin typeface="Arial"/>
                        </a:rPr>
                        <a:t>Bandwidth</a:t>
                      </a:r>
                      <a:endParaRPr lang="en-US" sz="1400" dirty="0">
                        <a:solidFill>
                          <a:schemeClr val="tx1"/>
                        </a:solidFill>
                        <a:latin typeface="Arial"/>
                      </a:endParaRPr>
                    </a:p>
                    <a:p>
                      <a:pPr marL="285750" lvl="0" indent="-285750" algn="l">
                        <a:buFont typeface="Arial"/>
                        <a:buChar char="•"/>
                      </a:pPr>
                      <a:r>
                        <a:rPr lang="en-US" sz="1400" b="0" i="0" u="none" strike="noStrike" noProof="0" dirty="0">
                          <a:solidFill>
                            <a:schemeClr val="tx1"/>
                          </a:solidFill>
                          <a:effectLst/>
                          <a:latin typeface="Arial"/>
                        </a:rPr>
                        <a:t>Throughput</a:t>
                      </a:r>
                      <a:endParaRPr lang="en-US" sz="1400" dirty="0">
                        <a:solidFill>
                          <a:schemeClr val="tx1"/>
                        </a:solidFill>
                        <a:latin typeface="Aria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694859671"/>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2339</Words>
  <Application>Microsoft Office PowerPoint</Application>
  <PresentationFormat>On-screen Show (4:3)</PresentationFormat>
  <Paragraphs>242</Paragraphs>
  <Slides>15</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Comic Sans MS</vt:lpstr>
      <vt:lpstr>Times New Roman</vt:lpstr>
      <vt:lpstr>MS PGothic</vt:lpstr>
      <vt:lpstr>Tahoma</vt:lpstr>
      <vt:lpstr>Wingdings</vt:lpstr>
      <vt:lpstr>Wingdings 2</vt:lpstr>
      <vt:lpstr>Courier New</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2025-01-28T00:18:29Z</dcterms:modified>
</cp:coreProperties>
</file>