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98" r:id="rId16"/>
    <p:sldId id="270" r:id="rId17"/>
    <p:sldId id="271" r:id="rId18"/>
    <p:sldId id="272" r:id="rId19"/>
    <p:sldId id="299" r:id="rId20"/>
    <p:sldId id="274" r:id="rId21"/>
    <p:sldId id="275" r:id="rId22"/>
    <p:sldId id="276" r:id="rId23"/>
    <p:sldId id="277" r:id="rId24"/>
    <p:sldId id="278" r:id="rId25"/>
    <p:sldId id="279" r:id="rId26"/>
    <p:sldId id="280" r:id="rId27"/>
    <p:sldId id="281" r:id="rId28"/>
    <p:sldId id="282" r:id="rId29"/>
    <p:sldId id="283" r:id="rId30"/>
    <p:sldId id="284" r:id="rId31"/>
    <p:sldId id="288" r:id="rId32"/>
    <p:sldId id="289" r:id="rId33"/>
    <p:sldId id="290" r:id="rId34"/>
    <p:sldId id="291" r:id="rId35"/>
    <p:sldId id="292" r:id="rId36"/>
    <p:sldId id="293" r:id="rId37"/>
    <p:sldId id="294" r:id="rId38"/>
    <p:sldId id="295" r:id="rId39"/>
    <p:sldId id="285" r:id="rId40"/>
    <p:sldId id="286" r:id="rId41"/>
    <p:sldId id="296" r:id="rId42"/>
    <p:sldId id="287" r:id="rId43"/>
    <p:sldId id="297" r:id="rId44"/>
    <p:sldId id="27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6168C2-F537-30A3-0514-7A445C720A4E}" v="1" dt="2023-08-30T09:52:21.923"/>
    <p1510:client id="{5CDEFB7B-6E0D-42F1-817E-1905BDDA373E}" v="1" dt="2023-10-25T12:47:33.390"/>
    <p1510:client id="{E8E62C33-5523-EF83-A833-1FBF1F83F7D0}" v="80" dt="2023-08-31T14:46:03.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800" autoAdjust="0"/>
  </p:normalViewPr>
  <p:slideViewPr>
    <p:cSldViewPr snapToGrid="0">
      <p:cViewPr varScale="1">
        <p:scale>
          <a:sx n="79" d="100"/>
          <a:sy n="79" d="100"/>
        </p:scale>
        <p:origin x="10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E8E62C33-5523-EF83-A833-1FBF1F83F7D0}"/>
    <pc:docChg chg="addSld modSld">
      <pc:chgData name="Kelly Andrews" userId="S::k.andrews@uwtsd.ac.uk::27b33446-ea2e-4a81-9117-53d618272837" providerId="AD" clId="Web-{E8E62C33-5523-EF83-A833-1FBF1F83F7D0}" dt="2023-08-31T14:46:03.022" v="76" actId="20577"/>
      <pc:docMkLst>
        <pc:docMk/>
      </pc:docMkLst>
      <pc:sldChg chg="addSp delSp modSp new mod setBg">
        <pc:chgData name="Kelly Andrews" userId="S::k.andrews@uwtsd.ac.uk::27b33446-ea2e-4a81-9117-53d618272837" providerId="AD" clId="Web-{E8E62C33-5523-EF83-A833-1FBF1F83F7D0}" dt="2023-08-31T14:46:03.022" v="76" actId="20577"/>
        <pc:sldMkLst>
          <pc:docMk/>
          <pc:sldMk cId="2765656865" sldId="299"/>
        </pc:sldMkLst>
        <pc:spChg chg="mod">
          <ac:chgData name="Kelly Andrews" userId="S::k.andrews@uwtsd.ac.uk::27b33446-ea2e-4a81-9117-53d618272837" providerId="AD" clId="Web-{E8E62C33-5523-EF83-A833-1FBF1F83F7D0}" dt="2023-08-31T14:45:58.163" v="75" actId="20577"/>
          <ac:spMkLst>
            <pc:docMk/>
            <pc:sldMk cId="2765656865" sldId="299"/>
            <ac:spMk id="2" creationId="{43CA18C3-8986-20AB-8B58-FCD4B9E9A745}"/>
          </ac:spMkLst>
        </pc:spChg>
        <pc:spChg chg="mod">
          <ac:chgData name="Kelly Andrews" userId="S::k.andrews@uwtsd.ac.uk::27b33446-ea2e-4a81-9117-53d618272837" providerId="AD" clId="Web-{E8E62C33-5523-EF83-A833-1FBF1F83F7D0}" dt="2023-08-31T14:46:03.022" v="76" actId="20577"/>
          <ac:spMkLst>
            <pc:docMk/>
            <pc:sldMk cId="2765656865" sldId="299"/>
            <ac:spMk id="3" creationId="{591A4BFF-3E5F-459C-27BB-2EF74E60B7EC}"/>
          </ac:spMkLst>
        </pc:spChg>
        <pc:grpChg chg="add">
          <ac:chgData name="Kelly Andrews" userId="S::k.andrews@uwtsd.ac.uk::27b33446-ea2e-4a81-9117-53d618272837" providerId="AD" clId="Web-{E8E62C33-5523-EF83-A833-1FBF1F83F7D0}" dt="2023-08-31T14:45:43.584" v="70"/>
          <ac:grpSpMkLst>
            <pc:docMk/>
            <pc:sldMk cId="2765656865" sldId="299"/>
            <ac:grpSpMk id="10" creationId="{3AFCAD34-1AFC-BC1A-F6B2-C34C63912EAB}"/>
          </ac:grpSpMkLst>
        </pc:grpChg>
        <pc:picChg chg="add del mod">
          <ac:chgData name="Kelly Andrews" userId="S::k.andrews@uwtsd.ac.uk::27b33446-ea2e-4a81-9117-53d618272837" providerId="AD" clId="Web-{E8E62C33-5523-EF83-A833-1FBF1F83F7D0}" dt="2023-08-31T14:45:34.678" v="68"/>
          <ac:picMkLst>
            <pc:docMk/>
            <pc:sldMk cId="2765656865" sldId="299"/>
            <ac:picMk id="4" creationId="{00739814-7FFB-F84A-82A9-690988079DD0}"/>
          </ac:picMkLst>
        </pc:picChg>
        <pc:picChg chg="add mod">
          <ac:chgData name="Kelly Andrews" userId="S::k.andrews@uwtsd.ac.uk::27b33446-ea2e-4a81-9117-53d618272837" providerId="AD" clId="Web-{E8E62C33-5523-EF83-A833-1FBF1F83F7D0}" dt="2023-08-31T14:45:43.584" v="70"/>
          <ac:picMkLst>
            <pc:docMk/>
            <pc:sldMk cId="2765656865" sldId="299"/>
            <ac:picMk id="5" creationId="{F216B470-228F-427D-548E-B4C2937E9FF5}"/>
          </ac:picMkLst>
        </pc:picChg>
      </pc:sldChg>
    </pc:docChg>
  </pc:docChgLst>
  <pc:docChgLst>
    <pc:chgData name="Kelly Andrews" userId="S::k.andrews@uwtsd.ac.uk::27b33446-ea2e-4a81-9117-53d618272837" providerId="AD" clId="Web-{5CDEFB7B-6E0D-42F1-817E-1905BDDA373E}"/>
    <pc:docChg chg="modSld">
      <pc:chgData name="Kelly Andrews" userId="S::k.andrews@uwtsd.ac.uk::27b33446-ea2e-4a81-9117-53d618272837" providerId="AD" clId="Web-{5CDEFB7B-6E0D-42F1-817E-1905BDDA373E}" dt="2023-10-25T12:47:33.390" v="0"/>
      <pc:docMkLst>
        <pc:docMk/>
      </pc:docMkLst>
      <pc:sldChg chg="mod modShow">
        <pc:chgData name="Kelly Andrews" userId="S::k.andrews@uwtsd.ac.uk::27b33446-ea2e-4a81-9117-53d618272837" providerId="AD" clId="Web-{5CDEFB7B-6E0D-42F1-817E-1905BDDA373E}" dt="2023-10-25T12:47:33.390" v="0"/>
        <pc:sldMkLst>
          <pc:docMk/>
          <pc:sldMk cId="227788340" sldId="298"/>
        </pc:sldMkLst>
      </pc:sldChg>
    </pc:docChg>
  </pc:docChgLst>
  <pc:docChgLst>
    <pc:chgData name="Kelly Andrews" userId="S::k.andrews@uwtsd.ac.uk::27b33446-ea2e-4a81-9117-53d618272837" providerId="AD" clId="Web-{246168C2-F537-30A3-0514-7A445C720A4E}"/>
    <pc:docChg chg="addSld">
      <pc:chgData name="Kelly Andrews" userId="S::k.andrews@uwtsd.ac.uk::27b33446-ea2e-4a81-9117-53d618272837" providerId="AD" clId="Web-{246168C2-F537-30A3-0514-7A445C720A4E}" dt="2023-08-30T09:52:21.923" v="0"/>
      <pc:docMkLst>
        <pc:docMk/>
      </pc:docMkLst>
      <pc:sldChg chg="new">
        <pc:chgData name="Kelly Andrews" userId="S::k.andrews@uwtsd.ac.uk::27b33446-ea2e-4a81-9117-53d618272837" providerId="AD" clId="Web-{246168C2-F537-30A3-0514-7A445C720A4E}" dt="2023-08-30T09:52:21.923" v="0"/>
        <pc:sldMkLst>
          <pc:docMk/>
          <pc:sldMk cId="227788340" sldId="29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61BA1F-9E3E-431C-9B6A-414827F39A8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B8E15F9-504A-4A3E-A243-30A759D21E1E}">
      <dgm:prSet/>
      <dgm:spPr/>
      <dgm:t>
        <a:bodyPr/>
        <a:lstStyle/>
        <a:p>
          <a:r>
            <a:rPr lang="en-GB"/>
            <a:t>A person (A) commits rape if he intentionally penetrates the vagina, anus or mouth of another person (B) with his penis and </a:t>
          </a:r>
          <a:endParaRPr lang="en-US"/>
        </a:p>
      </dgm:t>
    </dgm:pt>
    <dgm:pt modelId="{47CECBB4-374A-464C-A7A8-28AD17A3C82C}" type="parTrans" cxnId="{56D09ACE-3A6B-439E-BB93-F15346C2B5B2}">
      <dgm:prSet/>
      <dgm:spPr/>
      <dgm:t>
        <a:bodyPr/>
        <a:lstStyle/>
        <a:p>
          <a:endParaRPr lang="en-US"/>
        </a:p>
      </dgm:t>
    </dgm:pt>
    <dgm:pt modelId="{557788B7-4498-4F1E-AD8F-868CECF756AD}" type="sibTrans" cxnId="{56D09ACE-3A6B-439E-BB93-F15346C2B5B2}">
      <dgm:prSet/>
      <dgm:spPr/>
      <dgm:t>
        <a:bodyPr/>
        <a:lstStyle/>
        <a:p>
          <a:endParaRPr lang="en-US"/>
        </a:p>
      </dgm:t>
    </dgm:pt>
    <dgm:pt modelId="{A14BAD21-56AC-4EDF-89B0-1F99820B0F2C}">
      <dgm:prSet/>
      <dgm:spPr/>
      <dgm:t>
        <a:bodyPr/>
        <a:lstStyle/>
        <a:p>
          <a:r>
            <a:rPr lang="en-GB"/>
            <a:t>‘B’ does not consent to the penetration and ‘A’ does not reasonably believe that ‘B’ consents</a:t>
          </a:r>
          <a:endParaRPr lang="en-US"/>
        </a:p>
      </dgm:t>
    </dgm:pt>
    <dgm:pt modelId="{F28D947F-3491-48E2-8B26-69819A22C74B}" type="parTrans" cxnId="{A9CFC3E8-52EA-4BC8-95E9-CCBAC49230CA}">
      <dgm:prSet/>
      <dgm:spPr/>
      <dgm:t>
        <a:bodyPr/>
        <a:lstStyle/>
        <a:p>
          <a:endParaRPr lang="en-US"/>
        </a:p>
      </dgm:t>
    </dgm:pt>
    <dgm:pt modelId="{5E85B3E7-2183-47A4-823B-E7B1FE000205}" type="sibTrans" cxnId="{A9CFC3E8-52EA-4BC8-95E9-CCBAC49230CA}">
      <dgm:prSet/>
      <dgm:spPr/>
      <dgm:t>
        <a:bodyPr/>
        <a:lstStyle/>
        <a:p>
          <a:endParaRPr lang="en-US"/>
        </a:p>
      </dgm:t>
    </dgm:pt>
    <dgm:pt modelId="{85D3F769-E9B0-41E9-B1AB-AE127C662A9C}" type="pres">
      <dgm:prSet presAssocID="{8261BA1F-9E3E-431C-9B6A-414827F39A8B}" presName="hierChild1" presStyleCnt="0">
        <dgm:presLayoutVars>
          <dgm:chPref val="1"/>
          <dgm:dir/>
          <dgm:animOne val="branch"/>
          <dgm:animLvl val="lvl"/>
          <dgm:resizeHandles/>
        </dgm:presLayoutVars>
      </dgm:prSet>
      <dgm:spPr/>
    </dgm:pt>
    <dgm:pt modelId="{079826DD-34F2-4D3E-83A6-07D6D7CB0E89}" type="pres">
      <dgm:prSet presAssocID="{4B8E15F9-504A-4A3E-A243-30A759D21E1E}" presName="hierRoot1" presStyleCnt="0"/>
      <dgm:spPr/>
    </dgm:pt>
    <dgm:pt modelId="{923BBCF2-CD29-495D-80CE-4B5BB056FCFA}" type="pres">
      <dgm:prSet presAssocID="{4B8E15F9-504A-4A3E-A243-30A759D21E1E}" presName="composite" presStyleCnt="0"/>
      <dgm:spPr/>
    </dgm:pt>
    <dgm:pt modelId="{D3F80B02-2CDF-4641-93BD-25F6F073392A}" type="pres">
      <dgm:prSet presAssocID="{4B8E15F9-504A-4A3E-A243-30A759D21E1E}" presName="background" presStyleLbl="node0" presStyleIdx="0" presStyleCnt="2"/>
      <dgm:spPr/>
    </dgm:pt>
    <dgm:pt modelId="{8EEDD462-4EA9-4624-87C5-00C79FF7A7F8}" type="pres">
      <dgm:prSet presAssocID="{4B8E15F9-504A-4A3E-A243-30A759D21E1E}" presName="text" presStyleLbl="fgAcc0" presStyleIdx="0" presStyleCnt="2">
        <dgm:presLayoutVars>
          <dgm:chPref val="3"/>
        </dgm:presLayoutVars>
      </dgm:prSet>
      <dgm:spPr/>
    </dgm:pt>
    <dgm:pt modelId="{BE4D9310-ECC0-4673-BAB8-782C0D594AB7}" type="pres">
      <dgm:prSet presAssocID="{4B8E15F9-504A-4A3E-A243-30A759D21E1E}" presName="hierChild2" presStyleCnt="0"/>
      <dgm:spPr/>
    </dgm:pt>
    <dgm:pt modelId="{58DD1633-504C-4F8B-B37E-6E114CACEFAD}" type="pres">
      <dgm:prSet presAssocID="{A14BAD21-56AC-4EDF-89B0-1F99820B0F2C}" presName="hierRoot1" presStyleCnt="0"/>
      <dgm:spPr/>
    </dgm:pt>
    <dgm:pt modelId="{2B897A26-A4A3-4B7C-A425-6D78FC613506}" type="pres">
      <dgm:prSet presAssocID="{A14BAD21-56AC-4EDF-89B0-1F99820B0F2C}" presName="composite" presStyleCnt="0"/>
      <dgm:spPr/>
    </dgm:pt>
    <dgm:pt modelId="{63912C2D-EEC3-4AA6-84A9-07FD17B64496}" type="pres">
      <dgm:prSet presAssocID="{A14BAD21-56AC-4EDF-89B0-1F99820B0F2C}" presName="background" presStyleLbl="node0" presStyleIdx="1" presStyleCnt="2"/>
      <dgm:spPr/>
    </dgm:pt>
    <dgm:pt modelId="{7FCBC834-393D-4661-922E-6723075B993E}" type="pres">
      <dgm:prSet presAssocID="{A14BAD21-56AC-4EDF-89B0-1F99820B0F2C}" presName="text" presStyleLbl="fgAcc0" presStyleIdx="1" presStyleCnt="2">
        <dgm:presLayoutVars>
          <dgm:chPref val="3"/>
        </dgm:presLayoutVars>
      </dgm:prSet>
      <dgm:spPr/>
    </dgm:pt>
    <dgm:pt modelId="{879671C7-5210-4F21-9A04-351BECE4F610}" type="pres">
      <dgm:prSet presAssocID="{A14BAD21-56AC-4EDF-89B0-1F99820B0F2C}" presName="hierChild2" presStyleCnt="0"/>
      <dgm:spPr/>
    </dgm:pt>
  </dgm:ptLst>
  <dgm:cxnLst>
    <dgm:cxn modelId="{D354E27B-70C5-4D75-B40F-9D90DD8BB695}" type="presOf" srcId="{8261BA1F-9E3E-431C-9B6A-414827F39A8B}" destId="{85D3F769-E9B0-41E9-B1AB-AE127C662A9C}" srcOrd="0" destOrd="0" presId="urn:microsoft.com/office/officeart/2005/8/layout/hierarchy1"/>
    <dgm:cxn modelId="{56D09ACE-3A6B-439E-BB93-F15346C2B5B2}" srcId="{8261BA1F-9E3E-431C-9B6A-414827F39A8B}" destId="{4B8E15F9-504A-4A3E-A243-30A759D21E1E}" srcOrd="0" destOrd="0" parTransId="{47CECBB4-374A-464C-A7A8-28AD17A3C82C}" sibTransId="{557788B7-4498-4F1E-AD8F-868CECF756AD}"/>
    <dgm:cxn modelId="{BBC166D2-69A0-49AD-B954-5B3A677AE9C2}" type="presOf" srcId="{A14BAD21-56AC-4EDF-89B0-1F99820B0F2C}" destId="{7FCBC834-393D-4661-922E-6723075B993E}" srcOrd="0" destOrd="0" presId="urn:microsoft.com/office/officeart/2005/8/layout/hierarchy1"/>
    <dgm:cxn modelId="{A9CFC3E8-52EA-4BC8-95E9-CCBAC49230CA}" srcId="{8261BA1F-9E3E-431C-9B6A-414827F39A8B}" destId="{A14BAD21-56AC-4EDF-89B0-1F99820B0F2C}" srcOrd="1" destOrd="0" parTransId="{F28D947F-3491-48E2-8B26-69819A22C74B}" sibTransId="{5E85B3E7-2183-47A4-823B-E7B1FE000205}"/>
    <dgm:cxn modelId="{7755F1F9-AF01-4B3D-B986-C24B26F567AA}" type="presOf" srcId="{4B8E15F9-504A-4A3E-A243-30A759D21E1E}" destId="{8EEDD462-4EA9-4624-87C5-00C79FF7A7F8}" srcOrd="0" destOrd="0" presId="urn:microsoft.com/office/officeart/2005/8/layout/hierarchy1"/>
    <dgm:cxn modelId="{E7FB3EE3-6665-407F-9701-1134340493EC}" type="presParOf" srcId="{85D3F769-E9B0-41E9-B1AB-AE127C662A9C}" destId="{079826DD-34F2-4D3E-83A6-07D6D7CB0E89}" srcOrd="0" destOrd="0" presId="urn:microsoft.com/office/officeart/2005/8/layout/hierarchy1"/>
    <dgm:cxn modelId="{8AC2961A-FD29-4F49-AF61-3DA19D3A9307}" type="presParOf" srcId="{079826DD-34F2-4D3E-83A6-07D6D7CB0E89}" destId="{923BBCF2-CD29-495D-80CE-4B5BB056FCFA}" srcOrd="0" destOrd="0" presId="urn:microsoft.com/office/officeart/2005/8/layout/hierarchy1"/>
    <dgm:cxn modelId="{F5954D37-25C6-4F3A-9FF1-FF91E11ACDAA}" type="presParOf" srcId="{923BBCF2-CD29-495D-80CE-4B5BB056FCFA}" destId="{D3F80B02-2CDF-4641-93BD-25F6F073392A}" srcOrd="0" destOrd="0" presId="urn:microsoft.com/office/officeart/2005/8/layout/hierarchy1"/>
    <dgm:cxn modelId="{946CEB72-B22D-4923-AF25-DBC911A4A04D}" type="presParOf" srcId="{923BBCF2-CD29-495D-80CE-4B5BB056FCFA}" destId="{8EEDD462-4EA9-4624-87C5-00C79FF7A7F8}" srcOrd="1" destOrd="0" presId="urn:microsoft.com/office/officeart/2005/8/layout/hierarchy1"/>
    <dgm:cxn modelId="{ACCC2973-C919-4149-BFE0-4A28E14B5003}" type="presParOf" srcId="{079826DD-34F2-4D3E-83A6-07D6D7CB0E89}" destId="{BE4D9310-ECC0-4673-BAB8-782C0D594AB7}" srcOrd="1" destOrd="0" presId="urn:microsoft.com/office/officeart/2005/8/layout/hierarchy1"/>
    <dgm:cxn modelId="{745286E8-A3D5-493F-8E64-07486A5F5E23}" type="presParOf" srcId="{85D3F769-E9B0-41E9-B1AB-AE127C662A9C}" destId="{58DD1633-504C-4F8B-B37E-6E114CACEFAD}" srcOrd="1" destOrd="0" presId="urn:microsoft.com/office/officeart/2005/8/layout/hierarchy1"/>
    <dgm:cxn modelId="{494DC2C3-A794-41CF-913D-4F70BD371FD1}" type="presParOf" srcId="{58DD1633-504C-4F8B-B37E-6E114CACEFAD}" destId="{2B897A26-A4A3-4B7C-A425-6D78FC613506}" srcOrd="0" destOrd="0" presId="urn:microsoft.com/office/officeart/2005/8/layout/hierarchy1"/>
    <dgm:cxn modelId="{F8A0EDAE-7D85-4B1B-885F-5718605D2759}" type="presParOf" srcId="{2B897A26-A4A3-4B7C-A425-6D78FC613506}" destId="{63912C2D-EEC3-4AA6-84A9-07FD17B64496}" srcOrd="0" destOrd="0" presId="urn:microsoft.com/office/officeart/2005/8/layout/hierarchy1"/>
    <dgm:cxn modelId="{50857172-EA8D-4C29-8F02-5DC224DD40E0}" type="presParOf" srcId="{2B897A26-A4A3-4B7C-A425-6D78FC613506}" destId="{7FCBC834-393D-4661-922E-6723075B993E}" srcOrd="1" destOrd="0" presId="urn:microsoft.com/office/officeart/2005/8/layout/hierarchy1"/>
    <dgm:cxn modelId="{C91C8D62-1429-4BE1-93D0-673ABC5FF17F}" type="presParOf" srcId="{58DD1633-504C-4F8B-B37E-6E114CACEFAD}" destId="{879671C7-5210-4F21-9A04-351BECE4F61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B07137-745D-45F8-A4E9-2281F068F9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A173902-165A-4445-BE77-E1A7EA6EB668}">
      <dgm:prSet/>
      <dgm:spPr/>
      <dgm:t>
        <a:bodyPr/>
        <a:lstStyle/>
        <a:p>
          <a:r>
            <a:rPr lang="en-GB"/>
            <a:t>If any of the following situations apply it will be presumed that the victim did not consent to the act. The burden will shift to the defendant to produce evidence to displace the presumption that consent was not present</a:t>
          </a:r>
          <a:endParaRPr lang="en-US"/>
        </a:p>
      </dgm:t>
    </dgm:pt>
    <dgm:pt modelId="{CE86DCBD-2A09-4FFB-88EF-027CD05499EE}" type="parTrans" cxnId="{5FF8E100-DF6D-47B4-8C6F-6CBDA6A4282C}">
      <dgm:prSet/>
      <dgm:spPr/>
      <dgm:t>
        <a:bodyPr/>
        <a:lstStyle/>
        <a:p>
          <a:endParaRPr lang="en-US"/>
        </a:p>
      </dgm:t>
    </dgm:pt>
    <dgm:pt modelId="{5C7A970D-07DE-4977-8575-AFD6A7D3B9C6}" type="sibTrans" cxnId="{5FF8E100-DF6D-47B4-8C6F-6CBDA6A4282C}">
      <dgm:prSet/>
      <dgm:spPr/>
      <dgm:t>
        <a:bodyPr/>
        <a:lstStyle/>
        <a:p>
          <a:endParaRPr lang="en-US"/>
        </a:p>
      </dgm:t>
    </dgm:pt>
    <dgm:pt modelId="{8469B6FF-DA36-43D4-9B43-6447F02F580A}">
      <dgm:prSet/>
      <dgm:spPr/>
      <dgm:t>
        <a:bodyPr/>
        <a:lstStyle/>
        <a:p>
          <a:r>
            <a:rPr lang="en-GB"/>
            <a:t>Immediately before or at the time of the act anybody was either:</a:t>
          </a:r>
          <a:endParaRPr lang="en-US"/>
        </a:p>
      </dgm:t>
    </dgm:pt>
    <dgm:pt modelId="{A4DDA98E-240F-46FB-8214-D12D4C41070D}" type="parTrans" cxnId="{8FB9934B-BC9D-4270-A571-EBF21B7CE726}">
      <dgm:prSet/>
      <dgm:spPr/>
      <dgm:t>
        <a:bodyPr/>
        <a:lstStyle/>
        <a:p>
          <a:endParaRPr lang="en-US"/>
        </a:p>
      </dgm:t>
    </dgm:pt>
    <dgm:pt modelId="{87F2D243-A282-4E88-B0CE-126EE6178FB3}" type="sibTrans" cxnId="{8FB9934B-BC9D-4270-A571-EBF21B7CE726}">
      <dgm:prSet/>
      <dgm:spPr/>
      <dgm:t>
        <a:bodyPr/>
        <a:lstStyle/>
        <a:p>
          <a:endParaRPr lang="en-US"/>
        </a:p>
      </dgm:t>
    </dgm:pt>
    <dgm:pt modelId="{E6694386-7041-416D-A14D-31DFA3777DA3}">
      <dgm:prSet/>
      <dgm:spPr/>
      <dgm:t>
        <a:bodyPr/>
        <a:lstStyle/>
        <a:p>
          <a:r>
            <a:rPr lang="en-GB"/>
            <a:t>1. Using violence against the complainant or was causing the complainant to fear the use of violence against them</a:t>
          </a:r>
          <a:endParaRPr lang="en-US"/>
        </a:p>
      </dgm:t>
    </dgm:pt>
    <dgm:pt modelId="{1B001023-7B7E-4FD8-AF4E-C5E3B14662F5}" type="parTrans" cxnId="{C2E5E932-21CD-4F37-9C6B-5E3BDF2A8764}">
      <dgm:prSet/>
      <dgm:spPr/>
      <dgm:t>
        <a:bodyPr/>
        <a:lstStyle/>
        <a:p>
          <a:endParaRPr lang="en-US"/>
        </a:p>
      </dgm:t>
    </dgm:pt>
    <dgm:pt modelId="{66FDAFDF-AD22-423C-AA0D-95DFF309C6DA}" type="sibTrans" cxnId="{C2E5E932-21CD-4F37-9C6B-5E3BDF2A8764}">
      <dgm:prSet/>
      <dgm:spPr/>
      <dgm:t>
        <a:bodyPr/>
        <a:lstStyle/>
        <a:p>
          <a:endParaRPr lang="en-US"/>
        </a:p>
      </dgm:t>
    </dgm:pt>
    <dgm:pt modelId="{E928CF6D-B383-4376-832F-2E53F9B83736}">
      <dgm:prSet/>
      <dgm:spPr/>
      <dgm:t>
        <a:bodyPr/>
        <a:lstStyle/>
        <a:p>
          <a:r>
            <a:rPr lang="en-GB"/>
            <a:t>2. Using violence against another person or causing the complainant to fear that violence would be used against another person</a:t>
          </a:r>
          <a:endParaRPr lang="en-US"/>
        </a:p>
      </dgm:t>
    </dgm:pt>
    <dgm:pt modelId="{A75438D6-220F-45DA-A15E-A9A8E080E449}" type="parTrans" cxnId="{816B2DD6-C9CC-4C74-BAB4-BB3189460DBA}">
      <dgm:prSet/>
      <dgm:spPr/>
      <dgm:t>
        <a:bodyPr/>
        <a:lstStyle/>
        <a:p>
          <a:endParaRPr lang="en-US"/>
        </a:p>
      </dgm:t>
    </dgm:pt>
    <dgm:pt modelId="{3480989D-37CB-4368-8D67-FFA15F43D996}" type="sibTrans" cxnId="{816B2DD6-C9CC-4C74-BAB4-BB3189460DBA}">
      <dgm:prSet/>
      <dgm:spPr/>
      <dgm:t>
        <a:bodyPr/>
        <a:lstStyle/>
        <a:p>
          <a:endParaRPr lang="en-US"/>
        </a:p>
      </dgm:t>
    </dgm:pt>
    <dgm:pt modelId="{6C8DE95A-BF78-47B9-BBBA-0B803836FE85}">
      <dgm:prSet/>
      <dgm:spPr/>
      <dgm:t>
        <a:bodyPr/>
        <a:lstStyle/>
        <a:p>
          <a:r>
            <a:rPr lang="en-GB"/>
            <a:t>Both: 3. The complainant was unlawfully detained &amp; the defendant was not detained at the time of the relevant act</a:t>
          </a:r>
          <a:endParaRPr lang="en-US"/>
        </a:p>
      </dgm:t>
    </dgm:pt>
    <dgm:pt modelId="{272B3F89-9A32-41BA-97FB-FF1D2C40AA02}" type="parTrans" cxnId="{66451BB3-A2AA-4508-A6BC-19353EEAADCE}">
      <dgm:prSet/>
      <dgm:spPr/>
      <dgm:t>
        <a:bodyPr/>
        <a:lstStyle/>
        <a:p>
          <a:endParaRPr lang="en-US"/>
        </a:p>
      </dgm:t>
    </dgm:pt>
    <dgm:pt modelId="{140A0332-22CB-445C-9069-B08E25516C4F}" type="sibTrans" cxnId="{66451BB3-A2AA-4508-A6BC-19353EEAADCE}">
      <dgm:prSet/>
      <dgm:spPr/>
      <dgm:t>
        <a:bodyPr/>
        <a:lstStyle/>
        <a:p>
          <a:endParaRPr lang="en-US"/>
        </a:p>
      </dgm:t>
    </dgm:pt>
    <dgm:pt modelId="{3173E4D0-73AE-48A2-A057-16A445807A67}" type="pres">
      <dgm:prSet presAssocID="{06B07137-745D-45F8-A4E9-2281F068F9C9}" presName="vert0" presStyleCnt="0">
        <dgm:presLayoutVars>
          <dgm:dir/>
          <dgm:animOne val="branch"/>
          <dgm:animLvl val="lvl"/>
        </dgm:presLayoutVars>
      </dgm:prSet>
      <dgm:spPr/>
    </dgm:pt>
    <dgm:pt modelId="{03348BF5-E1D7-48C1-BD84-E336E228C879}" type="pres">
      <dgm:prSet presAssocID="{EA173902-165A-4445-BE77-E1A7EA6EB668}" presName="thickLine" presStyleLbl="alignNode1" presStyleIdx="0" presStyleCnt="5"/>
      <dgm:spPr/>
    </dgm:pt>
    <dgm:pt modelId="{677F3307-E40C-4B9F-A7D6-06565D2F110E}" type="pres">
      <dgm:prSet presAssocID="{EA173902-165A-4445-BE77-E1A7EA6EB668}" presName="horz1" presStyleCnt="0"/>
      <dgm:spPr/>
    </dgm:pt>
    <dgm:pt modelId="{1C03F764-F188-4D1A-930D-E98115CAFA36}" type="pres">
      <dgm:prSet presAssocID="{EA173902-165A-4445-BE77-E1A7EA6EB668}" presName="tx1" presStyleLbl="revTx" presStyleIdx="0" presStyleCnt="5"/>
      <dgm:spPr/>
    </dgm:pt>
    <dgm:pt modelId="{AE67E689-610B-4EFE-BC04-2794191C3A3A}" type="pres">
      <dgm:prSet presAssocID="{EA173902-165A-4445-BE77-E1A7EA6EB668}" presName="vert1" presStyleCnt="0"/>
      <dgm:spPr/>
    </dgm:pt>
    <dgm:pt modelId="{808319AD-37C1-4B55-844A-95DF6AC1544D}" type="pres">
      <dgm:prSet presAssocID="{8469B6FF-DA36-43D4-9B43-6447F02F580A}" presName="thickLine" presStyleLbl="alignNode1" presStyleIdx="1" presStyleCnt="5"/>
      <dgm:spPr/>
    </dgm:pt>
    <dgm:pt modelId="{60348C67-8E5D-4B72-8104-E1BFF7072070}" type="pres">
      <dgm:prSet presAssocID="{8469B6FF-DA36-43D4-9B43-6447F02F580A}" presName="horz1" presStyleCnt="0"/>
      <dgm:spPr/>
    </dgm:pt>
    <dgm:pt modelId="{6DDCF34F-0EF3-4258-83CD-881769B29BBC}" type="pres">
      <dgm:prSet presAssocID="{8469B6FF-DA36-43D4-9B43-6447F02F580A}" presName="tx1" presStyleLbl="revTx" presStyleIdx="1" presStyleCnt="5"/>
      <dgm:spPr/>
    </dgm:pt>
    <dgm:pt modelId="{8B12DBB7-32FC-4E38-9CAA-C1A3D5E1F3F4}" type="pres">
      <dgm:prSet presAssocID="{8469B6FF-DA36-43D4-9B43-6447F02F580A}" presName="vert1" presStyleCnt="0"/>
      <dgm:spPr/>
    </dgm:pt>
    <dgm:pt modelId="{114792D8-54D8-4BE2-A579-57E904A06ECF}" type="pres">
      <dgm:prSet presAssocID="{E6694386-7041-416D-A14D-31DFA3777DA3}" presName="thickLine" presStyleLbl="alignNode1" presStyleIdx="2" presStyleCnt="5"/>
      <dgm:spPr/>
    </dgm:pt>
    <dgm:pt modelId="{431BDE32-84AF-40B7-9D6C-F34906F5B1DA}" type="pres">
      <dgm:prSet presAssocID="{E6694386-7041-416D-A14D-31DFA3777DA3}" presName="horz1" presStyleCnt="0"/>
      <dgm:spPr/>
    </dgm:pt>
    <dgm:pt modelId="{D02A9842-B23C-4CFA-A7C7-1C58395778D0}" type="pres">
      <dgm:prSet presAssocID="{E6694386-7041-416D-A14D-31DFA3777DA3}" presName="tx1" presStyleLbl="revTx" presStyleIdx="2" presStyleCnt="5"/>
      <dgm:spPr/>
    </dgm:pt>
    <dgm:pt modelId="{612EE222-E15C-4841-90C0-D3982902E6A9}" type="pres">
      <dgm:prSet presAssocID="{E6694386-7041-416D-A14D-31DFA3777DA3}" presName="vert1" presStyleCnt="0"/>
      <dgm:spPr/>
    </dgm:pt>
    <dgm:pt modelId="{D8724219-6A24-49F8-8165-71CCB786FDF2}" type="pres">
      <dgm:prSet presAssocID="{E928CF6D-B383-4376-832F-2E53F9B83736}" presName="thickLine" presStyleLbl="alignNode1" presStyleIdx="3" presStyleCnt="5"/>
      <dgm:spPr/>
    </dgm:pt>
    <dgm:pt modelId="{23883346-70D3-4E07-82A7-8431CCFAC5F2}" type="pres">
      <dgm:prSet presAssocID="{E928CF6D-B383-4376-832F-2E53F9B83736}" presName="horz1" presStyleCnt="0"/>
      <dgm:spPr/>
    </dgm:pt>
    <dgm:pt modelId="{08589627-EEB5-406D-9076-553ABE334D0E}" type="pres">
      <dgm:prSet presAssocID="{E928CF6D-B383-4376-832F-2E53F9B83736}" presName="tx1" presStyleLbl="revTx" presStyleIdx="3" presStyleCnt="5"/>
      <dgm:spPr/>
    </dgm:pt>
    <dgm:pt modelId="{5E551B51-C6AE-41AE-877E-75043E85AA61}" type="pres">
      <dgm:prSet presAssocID="{E928CF6D-B383-4376-832F-2E53F9B83736}" presName="vert1" presStyleCnt="0"/>
      <dgm:spPr/>
    </dgm:pt>
    <dgm:pt modelId="{8B7324E2-027A-46D6-9F0D-DD55C27ED35D}" type="pres">
      <dgm:prSet presAssocID="{6C8DE95A-BF78-47B9-BBBA-0B803836FE85}" presName="thickLine" presStyleLbl="alignNode1" presStyleIdx="4" presStyleCnt="5"/>
      <dgm:spPr/>
    </dgm:pt>
    <dgm:pt modelId="{E3DCE022-8448-4A26-A8D9-CBA44FD65BB8}" type="pres">
      <dgm:prSet presAssocID="{6C8DE95A-BF78-47B9-BBBA-0B803836FE85}" presName="horz1" presStyleCnt="0"/>
      <dgm:spPr/>
    </dgm:pt>
    <dgm:pt modelId="{D51A8A7C-9A45-4962-BE29-E6270FD06D23}" type="pres">
      <dgm:prSet presAssocID="{6C8DE95A-BF78-47B9-BBBA-0B803836FE85}" presName="tx1" presStyleLbl="revTx" presStyleIdx="4" presStyleCnt="5"/>
      <dgm:spPr/>
    </dgm:pt>
    <dgm:pt modelId="{135F3602-561E-44CB-ABDF-4B5A8E5E157F}" type="pres">
      <dgm:prSet presAssocID="{6C8DE95A-BF78-47B9-BBBA-0B803836FE85}" presName="vert1" presStyleCnt="0"/>
      <dgm:spPr/>
    </dgm:pt>
  </dgm:ptLst>
  <dgm:cxnLst>
    <dgm:cxn modelId="{5FF8E100-DF6D-47B4-8C6F-6CBDA6A4282C}" srcId="{06B07137-745D-45F8-A4E9-2281F068F9C9}" destId="{EA173902-165A-4445-BE77-E1A7EA6EB668}" srcOrd="0" destOrd="0" parTransId="{CE86DCBD-2A09-4FFB-88EF-027CD05499EE}" sibTransId="{5C7A970D-07DE-4977-8575-AFD6A7D3B9C6}"/>
    <dgm:cxn modelId="{07500E07-705A-4F73-89D9-BF814671ABED}" type="presOf" srcId="{8469B6FF-DA36-43D4-9B43-6447F02F580A}" destId="{6DDCF34F-0EF3-4258-83CD-881769B29BBC}" srcOrd="0" destOrd="0" presId="urn:microsoft.com/office/officeart/2008/layout/LinedList"/>
    <dgm:cxn modelId="{C2E5E932-21CD-4F37-9C6B-5E3BDF2A8764}" srcId="{06B07137-745D-45F8-A4E9-2281F068F9C9}" destId="{E6694386-7041-416D-A14D-31DFA3777DA3}" srcOrd="2" destOrd="0" parTransId="{1B001023-7B7E-4FD8-AF4E-C5E3B14662F5}" sibTransId="{66FDAFDF-AD22-423C-AA0D-95DFF309C6DA}"/>
    <dgm:cxn modelId="{8FB9934B-BC9D-4270-A571-EBF21B7CE726}" srcId="{06B07137-745D-45F8-A4E9-2281F068F9C9}" destId="{8469B6FF-DA36-43D4-9B43-6447F02F580A}" srcOrd="1" destOrd="0" parTransId="{A4DDA98E-240F-46FB-8214-D12D4C41070D}" sibTransId="{87F2D243-A282-4E88-B0CE-126EE6178FB3}"/>
    <dgm:cxn modelId="{58C32751-A6C7-45CB-82AF-F7ECF384BA1A}" type="presOf" srcId="{E6694386-7041-416D-A14D-31DFA3777DA3}" destId="{D02A9842-B23C-4CFA-A7C7-1C58395778D0}" srcOrd="0" destOrd="0" presId="urn:microsoft.com/office/officeart/2008/layout/LinedList"/>
    <dgm:cxn modelId="{A0799193-CCA5-4DCB-BBC0-F4709133D7B9}" type="presOf" srcId="{EA173902-165A-4445-BE77-E1A7EA6EB668}" destId="{1C03F764-F188-4D1A-930D-E98115CAFA36}" srcOrd="0" destOrd="0" presId="urn:microsoft.com/office/officeart/2008/layout/LinedList"/>
    <dgm:cxn modelId="{037F6DA0-4963-47E7-9041-DB8A272A4572}" type="presOf" srcId="{E928CF6D-B383-4376-832F-2E53F9B83736}" destId="{08589627-EEB5-406D-9076-553ABE334D0E}" srcOrd="0" destOrd="0" presId="urn:microsoft.com/office/officeart/2008/layout/LinedList"/>
    <dgm:cxn modelId="{66451BB3-A2AA-4508-A6BC-19353EEAADCE}" srcId="{06B07137-745D-45F8-A4E9-2281F068F9C9}" destId="{6C8DE95A-BF78-47B9-BBBA-0B803836FE85}" srcOrd="4" destOrd="0" parTransId="{272B3F89-9A32-41BA-97FB-FF1D2C40AA02}" sibTransId="{140A0332-22CB-445C-9069-B08E25516C4F}"/>
    <dgm:cxn modelId="{8AAD97BC-C119-4E56-8027-487CD679351E}" type="presOf" srcId="{06B07137-745D-45F8-A4E9-2281F068F9C9}" destId="{3173E4D0-73AE-48A2-A057-16A445807A67}" srcOrd="0" destOrd="0" presId="urn:microsoft.com/office/officeart/2008/layout/LinedList"/>
    <dgm:cxn modelId="{43E152BD-3824-49CD-A362-7043F49BE2FE}" type="presOf" srcId="{6C8DE95A-BF78-47B9-BBBA-0B803836FE85}" destId="{D51A8A7C-9A45-4962-BE29-E6270FD06D23}" srcOrd="0" destOrd="0" presId="urn:microsoft.com/office/officeart/2008/layout/LinedList"/>
    <dgm:cxn modelId="{816B2DD6-C9CC-4C74-BAB4-BB3189460DBA}" srcId="{06B07137-745D-45F8-A4E9-2281F068F9C9}" destId="{E928CF6D-B383-4376-832F-2E53F9B83736}" srcOrd="3" destOrd="0" parTransId="{A75438D6-220F-45DA-A15E-A9A8E080E449}" sibTransId="{3480989D-37CB-4368-8D67-FFA15F43D996}"/>
    <dgm:cxn modelId="{7D5C0375-C7B2-4C21-86E4-A2DAB09F381C}" type="presParOf" srcId="{3173E4D0-73AE-48A2-A057-16A445807A67}" destId="{03348BF5-E1D7-48C1-BD84-E336E228C879}" srcOrd="0" destOrd="0" presId="urn:microsoft.com/office/officeart/2008/layout/LinedList"/>
    <dgm:cxn modelId="{33E0ED04-48A7-42A4-A7E5-E93432F77337}" type="presParOf" srcId="{3173E4D0-73AE-48A2-A057-16A445807A67}" destId="{677F3307-E40C-4B9F-A7D6-06565D2F110E}" srcOrd="1" destOrd="0" presId="urn:microsoft.com/office/officeart/2008/layout/LinedList"/>
    <dgm:cxn modelId="{A2DE9DF2-8140-4FEE-BF2B-8FECF084BE8D}" type="presParOf" srcId="{677F3307-E40C-4B9F-A7D6-06565D2F110E}" destId="{1C03F764-F188-4D1A-930D-E98115CAFA36}" srcOrd="0" destOrd="0" presId="urn:microsoft.com/office/officeart/2008/layout/LinedList"/>
    <dgm:cxn modelId="{EBD6D6C5-BEE3-432D-B8D6-89FE814CE8B5}" type="presParOf" srcId="{677F3307-E40C-4B9F-A7D6-06565D2F110E}" destId="{AE67E689-610B-4EFE-BC04-2794191C3A3A}" srcOrd="1" destOrd="0" presId="urn:microsoft.com/office/officeart/2008/layout/LinedList"/>
    <dgm:cxn modelId="{19B85C0B-92B7-4C35-9B15-8C6C93F76CDE}" type="presParOf" srcId="{3173E4D0-73AE-48A2-A057-16A445807A67}" destId="{808319AD-37C1-4B55-844A-95DF6AC1544D}" srcOrd="2" destOrd="0" presId="urn:microsoft.com/office/officeart/2008/layout/LinedList"/>
    <dgm:cxn modelId="{99BBA05E-D9F6-4279-8A7B-5C2D6EC29928}" type="presParOf" srcId="{3173E4D0-73AE-48A2-A057-16A445807A67}" destId="{60348C67-8E5D-4B72-8104-E1BFF7072070}" srcOrd="3" destOrd="0" presId="urn:microsoft.com/office/officeart/2008/layout/LinedList"/>
    <dgm:cxn modelId="{9746F878-B3F0-4ECF-AB6D-763F5E18F79B}" type="presParOf" srcId="{60348C67-8E5D-4B72-8104-E1BFF7072070}" destId="{6DDCF34F-0EF3-4258-83CD-881769B29BBC}" srcOrd="0" destOrd="0" presId="urn:microsoft.com/office/officeart/2008/layout/LinedList"/>
    <dgm:cxn modelId="{A2E9F46E-FCFB-4C5F-8F28-17DD5DD09143}" type="presParOf" srcId="{60348C67-8E5D-4B72-8104-E1BFF7072070}" destId="{8B12DBB7-32FC-4E38-9CAA-C1A3D5E1F3F4}" srcOrd="1" destOrd="0" presId="urn:microsoft.com/office/officeart/2008/layout/LinedList"/>
    <dgm:cxn modelId="{590BED6F-829C-4CD0-99B4-01C6715EE280}" type="presParOf" srcId="{3173E4D0-73AE-48A2-A057-16A445807A67}" destId="{114792D8-54D8-4BE2-A579-57E904A06ECF}" srcOrd="4" destOrd="0" presId="urn:microsoft.com/office/officeart/2008/layout/LinedList"/>
    <dgm:cxn modelId="{486FF960-1FE7-4A1D-BD13-80874C9E7B4D}" type="presParOf" srcId="{3173E4D0-73AE-48A2-A057-16A445807A67}" destId="{431BDE32-84AF-40B7-9D6C-F34906F5B1DA}" srcOrd="5" destOrd="0" presId="urn:microsoft.com/office/officeart/2008/layout/LinedList"/>
    <dgm:cxn modelId="{B6082C53-7857-4CF9-B903-0D70285F6560}" type="presParOf" srcId="{431BDE32-84AF-40B7-9D6C-F34906F5B1DA}" destId="{D02A9842-B23C-4CFA-A7C7-1C58395778D0}" srcOrd="0" destOrd="0" presId="urn:microsoft.com/office/officeart/2008/layout/LinedList"/>
    <dgm:cxn modelId="{058BB7BA-2F61-49C4-82C3-684345256F9B}" type="presParOf" srcId="{431BDE32-84AF-40B7-9D6C-F34906F5B1DA}" destId="{612EE222-E15C-4841-90C0-D3982902E6A9}" srcOrd="1" destOrd="0" presId="urn:microsoft.com/office/officeart/2008/layout/LinedList"/>
    <dgm:cxn modelId="{A6C3EAC8-5932-4BED-8E9B-9C2013DF8993}" type="presParOf" srcId="{3173E4D0-73AE-48A2-A057-16A445807A67}" destId="{D8724219-6A24-49F8-8165-71CCB786FDF2}" srcOrd="6" destOrd="0" presId="urn:microsoft.com/office/officeart/2008/layout/LinedList"/>
    <dgm:cxn modelId="{E2F9BC19-09A5-4B46-8031-482E1F5A21C9}" type="presParOf" srcId="{3173E4D0-73AE-48A2-A057-16A445807A67}" destId="{23883346-70D3-4E07-82A7-8431CCFAC5F2}" srcOrd="7" destOrd="0" presId="urn:microsoft.com/office/officeart/2008/layout/LinedList"/>
    <dgm:cxn modelId="{C8AEE67E-79E0-4AAE-8BD3-E7B2CA3B9ED0}" type="presParOf" srcId="{23883346-70D3-4E07-82A7-8431CCFAC5F2}" destId="{08589627-EEB5-406D-9076-553ABE334D0E}" srcOrd="0" destOrd="0" presId="urn:microsoft.com/office/officeart/2008/layout/LinedList"/>
    <dgm:cxn modelId="{67A298B6-D59C-44E2-9C20-5850024454F7}" type="presParOf" srcId="{23883346-70D3-4E07-82A7-8431CCFAC5F2}" destId="{5E551B51-C6AE-41AE-877E-75043E85AA61}" srcOrd="1" destOrd="0" presId="urn:microsoft.com/office/officeart/2008/layout/LinedList"/>
    <dgm:cxn modelId="{D0D42EA3-4969-4A74-B761-6F583F30ABBD}" type="presParOf" srcId="{3173E4D0-73AE-48A2-A057-16A445807A67}" destId="{8B7324E2-027A-46D6-9F0D-DD55C27ED35D}" srcOrd="8" destOrd="0" presId="urn:microsoft.com/office/officeart/2008/layout/LinedList"/>
    <dgm:cxn modelId="{E694C2F5-7B07-45DE-AAA9-77C94F792C0F}" type="presParOf" srcId="{3173E4D0-73AE-48A2-A057-16A445807A67}" destId="{E3DCE022-8448-4A26-A8D9-CBA44FD65BB8}" srcOrd="9" destOrd="0" presId="urn:microsoft.com/office/officeart/2008/layout/LinedList"/>
    <dgm:cxn modelId="{2D398004-0C92-40A9-95E5-C39DE9DDDC5F}" type="presParOf" srcId="{E3DCE022-8448-4A26-A8D9-CBA44FD65BB8}" destId="{D51A8A7C-9A45-4962-BE29-E6270FD06D23}" srcOrd="0" destOrd="0" presId="urn:microsoft.com/office/officeart/2008/layout/LinedList"/>
    <dgm:cxn modelId="{ED3D5684-CCA6-45D8-B725-11C11E7FDA48}" type="presParOf" srcId="{E3DCE022-8448-4A26-A8D9-CBA44FD65BB8}" destId="{135F3602-561E-44CB-ABDF-4B5A8E5E15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55C301-0E27-4BA9-A92D-98DCF644518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9D0DFED-2946-4EB1-9DAD-6E7125FBD5C6}">
      <dgm:prSet/>
      <dgm:spPr/>
      <dgm:t>
        <a:bodyPr/>
        <a:lstStyle/>
        <a:p>
          <a:r>
            <a:rPr lang="en-GB"/>
            <a:t>4. At the time of the act the complainant was either: Asleep or unconscious</a:t>
          </a:r>
          <a:endParaRPr lang="en-US"/>
        </a:p>
      </dgm:t>
    </dgm:pt>
    <dgm:pt modelId="{C49645CA-F1A3-4C83-8CA0-91DA416EFE53}" type="parTrans" cxnId="{B4E41AE3-116C-4F90-B668-CAB688D28B28}">
      <dgm:prSet/>
      <dgm:spPr/>
      <dgm:t>
        <a:bodyPr/>
        <a:lstStyle/>
        <a:p>
          <a:endParaRPr lang="en-US"/>
        </a:p>
      </dgm:t>
    </dgm:pt>
    <dgm:pt modelId="{09443AED-2FC9-4C29-BDF8-6723E35BC524}" type="sibTrans" cxnId="{B4E41AE3-116C-4F90-B668-CAB688D28B28}">
      <dgm:prSet/>
      <dgm:spPr/>
      <dgm:t>
        <a:bodyPr/>
        <a:lstStyle/>
        <a:p>
          <a:endParaRPr lang="en-US"/>
        </a:p>
      </dgm:t>
    </dgm:pt>
    <dgm:pt modelId="{A6521CCA-8CE9-44FE-89AD-1E9C834A656C}">
      <dgm:prSet/>
      <dgm:spPr/>
      <dgm:t>
        <a:bodyPr/>
        <a:lstStyle/>
        <a:p>
          <a:r>
            <a:rPr lang="en-GB"/>
            <a:t>5. Due to physical disabilities the complainant was not able to communicate their consent</a:t>
          </a:r>
          <a:endParaRPr lang="en-US"/>
        </a:p>
      </dgm:t>
    </dgm:pt>
    <dgm:pt modelId="{86534F68-78D3-4FAD-9F6A-68782878C600}" type="parTrans" cxnId="{070AD135-005B-44E9-B58D-E38CF63ECA8F}">
      <dgm:prSet/>
      <dgm:spPr/>
      <dgm:t>
        <a:bodyPr/>
        <a:lstStyle/>
        <a:p>
          <a:endParaRPr lang="en-US"/>
        </a:p>
      </dgm:t>
    </dgm:pt>
    <dgm:pt modelId="{7AFA3159-BC97-468F-9699-EA83EE2EA354}" type="sibTrans" cxnId="{070AD135-005B-44E9-B58D-E38CF63ECA8F}">
      <dgm:prSet/>
      <dgm:spPr/>
      <dgm:t>
        <a:bodyPr/>
        <a:lstStyle/>
        <a:p>
          <a:endParaRPr lang="en-US"/>
        </a:p>
      </dgm:t>
    </dgm:pt>
    <dgm:pt modelId="{A10BB973-8F72-40EB-8FE3-3315E9F97098}">
      <dgm:prSet/>
      <dgm:spPr/>
      <dgm:t>
        <a:bodyPr/>
        <a:lstStyle/>
        <a:p>
          <a:r>
            <a:rPr lang="en-GB"/>
            <a:t>6. Any person administered or caused to be administered without the complainant’s consent a substance that would have stupefied or caused the complainant to be overpowered.</a:t>
          </a:r>
          <a:endParaRPr lang="en-US"/>
        </a:p>
      </dgm:t>
    </dgm:pt>
    <dgm:pt modelId="{678B5E68-48BF-479A-BCD3-47D20740BBF7}" type="parTrans" cxnId="{82DD7E15-4263-412B-A902-9E85BAA625C2}">
      <dgm:prSet/>
      <dgm:spPr/>
      <dgm:t>
        <a:bodyPr/>
        <a:lstStyle/>
        <a:p>
          <a:endParaRPr lang="en-US"/>
        </a:p>
      </dgm:t>
    </dgm:pt>
    <dgm:pt modelId="{24C41B92-D6B6-4641-9E44-1BE22FDBE310}" type="sibTrans" cxnId="{82DD7E15-4263-412B-A902-9E85BAA625C2}">
      <dgm:prSet/>
      <dgm:spPr/>
      <dgm:t>
        <a:bodyPr/>
        <a:lstStyle/>
        <a:p>
          <a:endParaRPr lang="en-US"/>
        </a:p>
      </dgm:t>
    </dgm:pt>
    <dgm:pt modelId="{19C92929-A43B-4562-9281-AD705605755B}" type="pres">
      <dgm:prSet presAssocID="{3955C301-0E27-4BA9-A92D-98DCF6445180}" presName="vert0" presStyleCnt="0">
        <dgm:presLayoutVars>
          <dgm:dir/>
          <dgm:animOne val="branch"/>
          <dgm:animLvl val="lvl"/>
        </dgm:presLayoutVars>
      </dgm:prSet>
      <dgm:spPr/>
    </dgm:pt>
    <dgm:pt modelId="{4AD0261E-9F43-47F2-AD40-3CEB28A59CDC}" type="pres">
      <dgm:prSet presAssocID="{89D0DFED-2946-4EB1-9DAD-6E7125FBD5C6}" presName="thickLine" presStyleLbl="alignNode1" presStyleIdx="0" presStyleCnt="3"/>
      <dgm:spPr/>
    </dgm:pt>
    <dgm:pt modelId="{B21932F8-4933-4921-B245-E27AD466684E}" type="pres">
      <dgm:prSet presAssocID="{89D0DFED-2946-4EB1-9DAD-6E7125FBD5C6}" presName="horz1" presStyleCnt="0"/>
      <dgm:spPr/>
    </dgm:pt>
    <dgm:pt modelId="{F209E325-AD04-4FC8-87B8-92FA69E5E27C}" type="pres">
      <dgm:prSet presAssocID="{89D0DFED-2946-4EB1-9DAD-6E7125FBD5C6}" presName="tx1" presStyleLbl="revTx" presStyleIdx="0" presStyleCnt="3"/>
      <dgm:spPr/>
    </dgm:pt>
    <dgm:pt modelId="{B4F7EB13-ABF9-405B-9573-3C90C7AB707C}" type="pres">
      <dgm:prSet presAssocID="{89D0DFED-2946-4EB1-9DAD-6E7125FBD5C6}" presName="vert1" presStyleCnt="0"/>
      <dgm:spPr/>
    </dgm:pt>
    <dgm:pt modelId="{7FD2EE38-DA91-4A91-A69E-F38FF3B5F9E3}" type="pres">
      <dgm:prSet presAssocID="{A6521CCA-8CE9-44FE-89AD-1E9C834A656C}" presName="thickLine" presStyleLbl="alignNode1" presStyleIdx="1" presStyleCnt="3"/>
      <dgm:spPr/>
    </dgm:pt>
    <dgm:pt modelId="{7B06E177-2A66-4BE5-842C-1FFB339A1CE7}" type="pres">
      <dgm:prSet presAssocID="{A6521CCA-8CE9-44FE-89AD-1E9C834A656C}" presName="horz1" presStyleCnt="0"/>
      <dgm:spPr/>
    </dgm:pt>
    <dgm:pt modelId="{A28F181F-5959-481E-90EA-ED9CF064CF19}" type="pres">
      <dgm:prSet presAssocID="{A6521CCA-8CE9-44FE-89AD-1E9C834A656C}" presName="tx1" presStyleLbl="revTx" presStyleIdx="1" presStyleCnt="3"/>
      <dgm:spPr/>
    </dgm:pt>
    <dgm:pt modelId="{134156C8-0F33-41BF-8CBF-EF1B9D94C5CE}" type="pres">
      <dgm:prSet presAssocID="{A6521CCA-8CE9-44FE-89AD-1E9C834A656C}" presName="vert1" presStyleCnt="0"/>
      <dgm:spPr/>
    </dgm:pt>
    <dgm:pt modelId="{D22AE59F-C58A-4E89-8F96-8342F249A600}" type="pres">
      <dgm:prSet presAssocID="{A10BB973-8F72-40EB-8FE3-3315E9F97098}" presName="thickLine" presStyleLbl="alignNode1" presStyleIdx="2" presStyleCnt="3"/>
      <dgm:spPr/>
    </dgm:pt>
    <dgm:pt modelId="{2F314B7A-C897-4F81-9FE8-3DAA087E62D8}" type="pres">
      <dgm:prSet presAssocID="{A10BB973-8F72-40EB-8FE3-3315E9F97098}" presName="horz1" presStyleCnt="0"/>
      <dgm:spPr/>
    </dgm:pt>
    <dgm:pt modelId="{1C11CA6F-EE71-4A05-9ED6-65D28802BB27}" type="pres">
      <dgm:prSet presAssocID="{A10BB973-8F72-40EB-8FE3-3315E9F97098}" presName="tx1" presStyleLbl="revTx" presStyleIdx="2" presStyleCnt="3"/>
      <dgm:spPr/>
    </dgm:pt>
    <dgm:pt modelId="{26A3BC67-ECA3-4987-85C8-0C6E3728AFD5}" type="pres">
      <dgm:prSet presAssocID="{A10BB973-8F72-40EB-8FE3-3315E9F97098}" presName="vert1" presStyleCnt="0"/>
      <dgm:spPr/>
    </dgm:pt>
  </dgm:ptLst>
  <dgm:cxnLst>
    <dgm:cxn modelId="{1ED8B700-1BD2-4BFB-B75E-4E27F23C4935}" type="presOf" srcId="{A10BB973-8F72-40EB-8FE3-3315E9F97098}" destId="{1C11CA6F-EE71-4A05-9ED6-65D28802BB27}" srcOrd="0" destOrd="0" presId="urn:microsoft.com/office/officeart/2008/layout/LinedList"/>
    <dgm:cxn modelId="{82DD7E15-4263-412B-A902-9E85BAA625C2}" srcId="{3955C301-0E27-4BA9-A92D-98DCF6445180}" destId="{A10BB973-8F72-40EB-8FE3-3315E9F97098}" srcOrd="2" destOrd="0" parTransId="{678B5E68-48BF-479A-BCD3-47D20740BBF7}" sibTransId="{24C41B92-D6B6-4641-9E44-1BE22FDBE310}"/>
    <dgm:cxn modelId="{070AD135-005B-44E9-B58D-E38CF63ECA8F}" srcId="{3955C301-0E27-4BA9-A92D-98DCF6445180}" destId="{A6521CCA-8CE9-44FE-89AD-1E9C834A656C}" srcOrd="1" destOrd="0" parTransId="{86534F68-78D3-4FAD-9F6A-68782878C600}" sibTransId="{7AFA3159-BC97-468F-9699-EA83EE2EA354}"/>
    <dgm:cxn modelId="{6918F64A-27AE-4CB8-BCBB-85B5A42D9B76}" type="presOf" srcId="{A6521CCA-8CE9-44FE-89AD-1E9C834A656C}" destId="{A28F181F-5959-481E-90EA-ED9CF064CF19}" srcOrd="0" destOrd="0" presId="urn:microsoft.com/office/officeart/2008/layout/LinedList"/>
    <dgm:cxn modelId="{7EB1A36E-8D2E-4688-8EE0-7C1DCC26ADE3}" type="presOf" srcId="{3955C301-0E27-4BA9-A92D-98DCF6445180}" destId="{19C92929-A43B-4562-9281-AD705605755B}" srcOrd="0" destOrd="0" presId="urn:microsoft.com/office/officeart/2008/layout/LinedList"/>
    <dgm:cxn modelId="{A21B097F-31F9-4F1F-8797-C6D3497A03BA}" type="presOf" srcId="{89D0DFED-2946-4EB1-9DAD-6E7125FBD5C6}" destId="{F209E325-AD04-4FC8-87B8-92FA69E5E27C}" srcOrd="0" destOrd="0" presId="urn:microsoft.com/office/officeart/2008/layout/LinedList"/>
    <dgm:cxn modelId="{B4E41AE3-116C-4F90-B668-CAB688D28B28}" srcId="{3955C301-0E27-4BA9-A92D-98DCF6445180}" destId="{89D0DFED-2946-4EB1-9DAD-6E7125FBD5C6}" srcOrd="0" destOrd="0" parTransId="{C49645CA-F1A3-4C83-8CA0-91DA416EFE53}" sibTransId="{09443AED-2FC9-4C29-BDF8-6723E35BC524}"/>
    <dgm:cxn modelId="{9D9EFE6F-7EDC-4369-8A2B-BD022F315E8D}" type="presParOf" srcId="{19C92929-A43B-4562-9281-AD705605755B}" destId="{4AD0261E-9F43-47F2-AD40-3CEB28A59CDC}" srcOrd="0" destOrd="0" presId="urn:microsoft.com/office/officeart/2008/layout/LinedList"/>
    <dgm:cxn modelId="{7A285274-1219-4D0E-BD49-E4F11B902029}" type="presParOf" srcId="{19C92929-A43B-4562-9281-AD705605755B}" destId="{B21932F8-4933-4921-B245-E27AD466684E}" srcOrd="1" destOrd="0" presId="urn:microsoft.com/office/officeart/2008/layout/LinedList"/>
    <dgm:cxn modelId="{60A6EBEC-1FFA-4B27-B0EB-F3AD4A5F15CB}" type="presParOf" srcId="{B21932F8-4933-4921-B245-E27AD466684E}" destId="{F209E325-AD04-4FC8-87B8-92FA69E5E27C}" srcOrd="0" destOrd="0" presId="urn:microsoft.com/office/officeart/2008/layout/LinedList"/>
    <dgm:cxn modelId="{8F0669DB-3507-4D2C-9D42-D26A3CA47411}" type="presParOf" srcId="{B21932F8-4933-4921-B245-E27AD466684E}" destId="{B4F7EB13-ABF9-405B-9573-3C90C7AB707C}" srcOrd="1" destOrd="0" presId="urn:microsoft.com/office/officeart/2008/layout/LinedList"/>
    <dgm:cxn modelId="{FDDC5995-F663-4867-AEB3-22B121DAE4E0}" type="presParOf" srcId="{19C92929-A43B-4562-9281-AD705605755B}" destId="{7FD2EE38-DA91-4A91-A69E-F38FF3B5F9E3}" srcOrd="2" destOrd="0" presId="urn:microsoft.com/office/officeart/2008/layout/LinedList"/>
    <dgm:cxn modelId="{3A1BDC8E-81FA-4E10-A3CF-543A7626E856}" type="presParOf" srcId="{19C92929-A43B-4562-9281-AD705605755B}" destId="{7B06E177-2A66-4BE5-842C-1FFB339A1CE7}" srcOrd="3" destOrd="0" presId="urn:microsoft.com/office/officeart/2008/layout/LinedList"/>
    <dgm:cxn modelId="{37CF9678-F2F5-4B8B-988E-4D0AA4B0ECE5}" type="presParOf" srcId="{7B06E177-2A66-4BE5-842C-1FFB339A1CE7}" destId="{A28F181F-5959-481E-90EA-ED9CF064CF19}" srcOrd="0" destOrd="0" presId="urn:microsoft.com/office/officeart/2008/layout/LinedList"/>
    <dgm:cxn modelId="{DC8BC601-C4C6-43A2-8AFA-D9D404A0DF1B}" type="presParOf" srcId="{7B06E177-2A66-4BE5-842C-1FFB339A1CE7}" destId="{134156C8-0F33-41BF-8CBF-EF1B9D94C5CE}" srcOrd="1" destOrd="0" presId="urn:microsoft.com/office/officeart/2008/layout/LinedList"/>
    <dgm:cxn modelId="{BA2D5417-77E3-4D2F-83BE-03215608B038}" type="presParOf" srcId="{19C92929-A43B-4562-9281-AD705605755B}" destId="{D22AE59F-C58A-4E89-8F96-8342F249A600}" srcOrd="4" destOrd="0" presId="urn:microsoft.com/office/officeart/2008/layout/LinedList"/>
    <dgm:cxn modelId="{C4432E22-07E8-44BB-AADB-DA044963FA4C}" type="presParOf" srcId="{19C92929-A43B-4562-9281-AD705605755B}" destId="{2F314B7A-C897-4F81-9FE8-3DAA087E62D8}" srcOrd="5" destOrd="0" presId="urn:microsoft.com/office/officeart/2008/layout/LinedList"/>
    <dgm:cxn modelId="{218DFF12-2D37-4EB5-A0CD-942CF1BE1DF4}" type="presParOf" srcId="{2F314B7A-C897-4F81-9FE8-3DAA087E62D8}" destId="{1C11CA6F-EE71-4A05-9ED6-65D28802BB27}" srcOrd="0" destOrd="0" presId="urn:microsoft.com/office/officeart/2008/layout/LinedList"/>
    <dgm:cxn modelId="{CE663C3F-4A76-4E9B-9FEE-766F6AD15365}" type="presParOf" srcId="{2F314B7A-C897-4F81-9FE8-3DAA087E62D8}" destId="{26A3BC67-ECA3-4987-85C8-0C6E3728AF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89DAF4-E0E1-476B-ADFB-373DBC0B46A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3A2561F-5F1D-4B5E-9A93-511ECEE4D257}">
      <dgm:prSet/>
      <dgm:spPr/>
      <dgm:t>
        <a:bodyPr/>
        <a:lstStyle/>
        <a:p>
          <a:r>
            <a:rPr lang="en-GB"/>
            <a:t>A person (A) commits an offence if he or she intentionally penetrates the vagina or anus of another person (B) with a part of his body or anything else &amp; the penetration is sexual,</a:t>
          </a:r>
          <a:endParaRPr lang="en-US"/>
        </a:p>
      </dgm:t>
    </dgm:pt>
    <dgm:pt modelId="{8C01387E-9E33-4156-9C9F-A4FAAFEEC913}" type="parTrans" cxnId="{A8960179-F348-4CA4-A1D3-342E869A7E10}">
      <dgm:prSet/>
      <dgm:spPr/>
      <dgm:t>
        <a:bodyPr/>
        <a:lstStyle/>
        <a:p>
          <a:endParaRPr lang="en-US"/>
        </a:p>
      </dgm:t>
    </dgm:pt>
    <dgm:pt modelId="{A6A9FFDD-4A3D-43C1-924E-96FAAE698C78}" type="sibTrans" cxnId="{A8960179-F348-4CA4-A1D3-342E869A7E10}">
      <dgm:prSet/>
      <dgm:spPr/>
      <dgm:t>
        <a:bodyPr/>
        <a:lstStyle/>
        <a:p>
          <a:endParaRPr lang="en-US"/>
        </a:p>
      </dgm:t>
    </dgm:pt>
    <dgm:pt modelId="{B03B6D15-718D-4EED-A511-2AB1F52950A2}">
      <dgm:prSet/>
      <dgm:spPr/>
      <dgm:t>
        <a:bodyPr/>
        <a:lstStyle/>
        <a:p>
          <a:r>
            <a:rPr lang="en-GB"/>
            <a:t>‘B’ does not consent to the penetration &amp;</a:t>
          </a:r>
          <a:endParaRPr lang="en-US"/>
        </a:p>
      </dgm:t>
    </dgm:pt>
    <dgm:pt modelId="{87EA3339-351B-4DA9-80D6-EC2F8A6CFEEF}" type="parTrans" cxnId="{E44005BB-D32A-47B5-A950-1155E1DC0C3D}">
      <dgm:prSet/>
      <dgm:spPr/>
      <dgm:t>
        <a:bodyPr/>
        <a:lstStyle/>
        <a:p>
          <a:endParaRPr lang="en-US"/>
        </a:p>
      </dgm:t>
    </dgm:pt>
    <dgm:pt modelId="{BA1553CB-92DD-491D-AD6C-331106A56ADC}" type="sibTrans" cxnId="{E44005BB-D32A-47B5-A950-1155E1DC0C3D}">
      <dgm:prSet/>
      <dgm:spPr/>
      <dgm:t>
        <a:bodyPr/>
        <a:lstStyle/>
        <a:p>
          <a:endParaRPr lang="en-US"/>
        </a:p>
      </dgm:t>
    </dgm:pt>
    <dgm:pt modelId="{C5690CC9-3C80-4C65-ABC0-7E5DBDC1C3BC}">
      <dgm:prSet/>
      <dgm:spPr/>
      <dgm:t>
        <a:bodyPr/>
        <a:lstStyle/>
        <a:p>
          <a:r>
            <a:rPr lang="en-GB"/>
            <a:t>‘A’ does not reasonably believe that ‘B’ consents</a:t>
          </a:r>
          <a:endParaRPr lang="en-US"/>
        </a:p>
      </dgm:t>
    </dgm:pt>
    <dgm:pt modelId="{A64A1534-2A2C-4ADD-AF5F-77419922CA43}" type="parTrans" cxnId="{DB6F1CC5-FB38-43B3-A183-BCE7311EE607}">
      <dgm:prSet/>
      <dgm:spPr/>
      <dgm:t>
        <a:bodyPr/>
        <a:lstStyle/>
        <a:p>
          <a:endParaRPr lang="en-US"/>
        </a:p>
      </dgm:t>
    </dgm:pt>
    <dgm:pt modelId="{761BE868-2FC5-49D6-8BF7-EBE46A7CEA93}" type="sibTrans" cxnId="{DB6F1CC5-FB38-43B3-A183-BCE7311EE607}">
      <dgm:prSet/>
      <dgm:spPr/>
      <dgm:t>
        <a:bodyPr/>
        <a:lstStyle/>
        <a:p>
          <a:endParaRPr lang="en-US"/>
        </a:p>
      </dgm:t>
    </dgm:pt>
    <dgm:pt modelId="{9A007B74-86ED-4EB0-B94C-98123D7D3943}" type="pres">
      <dgm:prSet presAssocID="{A889DAF4-E0E1-476B-ADFB-373DBC0B46AF}" presName="linear" presStyleCnt="0">
        <dgm:presLayoutVars>
          <dgm:animLvl val="lvl"/>
          <dgm:resizeHandles val="exact"/>
        </dgm:presLayoutVars>
      </dgm:prSet>
      <dgm:spPr/>
    </dgm:pt>
    <dgm:pt modelId="{D6D04222-E564-4B93-B5A0-342FADA2FA1E}" type="pres">
      <dgm:prSet presAssocID="{F3A2561F-5F1D-4B5E-9A93-511ECEE4D257}" presName="parentText" presStyleLbl="node1" presStyleIdx="0" presStyleCnt="3">
        <dgm:presLayoutVars>
          <dgm:chMax val="0"/>
          <dgm:bulletEnabled val="1"/>
        </dgm:presLayoutVars>
      </dgm:prSet>
      <dgm:spPr/>
    </dgm:pt>
    <dgm:pt modelId="{5281FEF8-A44A-488D-8D0D-A76EB97F24F3}" type="pres">
      <dgm:prSet presAssocID="{A6A9FFDD-4A3D-43C1-924E-96FAAE698C78}" presName="spacer" presStyleCnt="0"/>
      <dgm:spPr/>
    </dgm:pt>
    <dgm:pt modelId="{B14BCF35-F799-45C2-8E56-A9641C08C2C8}" type="pres">
      <dgm:prSet presAssocID="{B03B6D15-718D-4EED-A511-2AB1F52950A2}" presName="parentText" presStyleLbl="node1" presStyleIdx="1" presStyleCnt="3">
        <dgm:presLayoutVars>
          <dgm:chMax val="0"/>
          <dgm:bulletEnabled val="1"/>
        </dgm:presLayoutVars>
      </dgm:prSet>
      <dgm:spPr/>
    </dgm:pt>
    <dgm:pt modelId="{79504C1A-78C5-4966-BC28-1AFA45F4E5F1}" type="pres">
      <dgm:prSet presAssocID="{BA1553CB-92DD-491D-AD6C-331106A56ADC}" presName="spacer" presStyleCnt="0"/>
      <dgm:spPr/>
    </dgm:pt>
    <dgm:pt modelId="{7AEF5263-D899-480F-977C-F7DA5AE0D8B1}" type="pres">
      <dgm:prSet presAssocID="{C5690CC9-3C80-4C65-ABC0-7E5DBDC1C3BC}" presName="parentText" presStyleLbl="node1" presStyleIdx="2" presStyleCnt="3">
        <dgm:presLayoutVars>
          <dgm:chMax val="0"/>
          <dgm:bulletEnabled val="1"/>
        </dgm:presLayoutVars>
      </dgm:prSet>
      <dgm:spPr/>
    </dgm:pt>
  </dgm:ptLst>
  <dgm:cxnLst>
    <dgm:cxn modelId="{4D2DB118-849E-4A44-ACA7-7A663596D8E6}" type="presOf" srcId="{C5690CC9-3C80-4C65-ABC0-7E5DBDC1C3BC}" destId="{7AEF5263-D899-480F-977C-F7DA5AE0D8B1}" srcOrd="0" destOrd="0" presId="urn:microsoft.com/office/officeart/2005/8/layout/vList2"/>
    <dgm:cxn modelId="{6D909219-F522-4D1A-854B-F9D523D1D063}" type="presOf" srcId="{A889DAF4-E0E1-476B-ADFB-373DBC0B46AF}" destId="{9A007B74-86ED-4EB0-B94C-98123D7D3943}" srcOrd="0" destOrd="0" presId="urn:microsoft.com/office/officeart/2005/8/layout/vList2"/>
    <dgm:cxn modelId="{07564149-C398-403F-8016-355235FE35A5}" type="presOf" srcId="{F3A2561F-5F1D-4B5E-9A93-511ECEE4D257}" destId="{D6D04222-E564-4B93-B5A0-342FADA2FA1E}" srcOrd="0" destOrd="0" presId="urn:microsoft.com/office/officeart/2005/8/layout/vList2"/>
    <dgm:cxn modelId="{A8960179-F348-4CA4-A1D3-342E869A7E10}" srcId="{A889DAF4-E0E1-476B-ADFB-373DBC0B46AF}" destId="{F3A2561F-5F1D-4B5E-9A93-511ECEE4D257}" srcOrd="0" destOrd="0" parTransId="{8C01387E-9E33-4156-9C9F-A4FAAFEEC913}" sibTransId="{A6A9FFDD-4A3D-43C1-924E-96FAAE698C78}"/>
    <dgm:cxn modelId="{E44005BB-D32A-47B5-A950-1155E1DC0C3D}" srcId="{A889DAF4-E0E1-476B-ADFB-373DBC0B46AF}" destId="{B03B6D15-718D-4EED-A511-2AB1F52950A2}" srcOrd="1" destOrd="0" parTransId="{87EA3339-351B-4DA9-80D6-EC2F8A6CFEEF}" sibTransId="{BA1553CB-92DD-491D-AD6C-331106A56ADC}"/>
    <dgm:cxn modelId="{DB6F1CC5-FB38-43B3-A183-BCE7311EE607}" srcId="{A889DAF4-E0E1-476B-ADFB-373DBC0B46AF}" destId="{C5690CC9-3C80-4C65-ABC0-7E5DBDC1C3BC}" srcOrd="2" destOrd="0" parTransId="{A64A1534-2A2C-4ADD-AF5F-77419922CA43}" sibTransId="{761BE868-2FC5-49D6-8BF7-EBE46A7CEA93}"/>
    <dgm:cxn modelId="{F8F8B1E9-1ABF-40BB-A59A-C0175E29F723}" type="presOf" srcId="{B03B6D15-718D-4EED-A511-2AB1F52950A2}" destId="{B14BCF35-F799-45C2-8E56-A9641C08C2C8}" srcOrd="0" destOrd="0" presId="urn:microsoft.com/office/officeart/2005/8/layout/vList2"/>
    <dgm:cxn modelId="{E86B4F06-CF0E-4882-BAA7-825E489242C9}" type="presParOf" srcId="{9A007B74-86ED-4EB0-B94C-98123D7D3943}" destId="{D6D04222-E564-4B93-B5A0-342FADA2FA1E}" srcOrd="0" destOrd="0" presId="urn:microsoft.com/office/officeart/2005/8/layout/vList2"/>
    <dgm:cxn modelId="{F17B84D4-E4A8-4ED5-89F0-0EC652244FC1}" type="presParOf" srcId="{9A007B74-86ED-4EB0-B94C-98123D7D3943}" destId="{5281FEF8-A44A-488D-8D0D-A76EB97F24F3}" srcOrd="1" destOrd="0" presId="urn:microsoft.com/office/officeart/2005/8/layout/vList2"/>
    <dgm:cxn modelId="{4E423FCD-0653-4635-873B-D5A7D72653CA}" type="presParOf" srcId="{9A007B74-86ED-4EB0-B94C-98123D7D3943}" destId="{B14BCF35-F799-45C2-8E56-A9641C08C2C8}" srcOrd="2" destOrd="0" presId="urn:microsoft.com/office/officeart/2005/8/layout/vList2"/>
    <dgm:cxn modelId="{174F2429-7010-491C-925A-755F3E7EC726}" type="presParOf" srcId="{9A007B74-86ED-4EB0-B94C-98123D7D3943}" destId="{79504C1A-78C5-4966-BC28-1AFA45F4E5F1}" srcOrd="3" destOrd="0" presId="urn:microsoft.com/office/officeart/2005/8/layout/vList2"/>
    <dgm:cxn modelId="{7DE7D19A-8ECB-4370-9CD0-B78E0E992369}" type="presParOf" srcId="{9A007B74-86ED-4EB0-B94C-98123D7D3943}" destId="{7AEF5263-D899-480F-977C-F7DA5AE0D8B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9F9F04-6435-481F-9568-8FCCE746AF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EBB1370-0432-4D18-8202-F37A48E66A95}">
      <dgm:prSet/>
      <dgm:spPr/>
      <dgm:t>
        <a:bodyPr/>
        <a:lstStyle/>
        <a:p>
          <a:r>
            <a:rPr lang="en-GB"/>
            <a:t>Penetration, touching or any other activity is sexual if a reasonable person would consider that:</a:t>
          </a:r>
          <a:endParaRPr lang="en-US"/>
        </a:p>
      </dgm:t>
    </dgm:pt>
    <dgm:pt modelId="{E25B66F5-8A21-4996-94D5-1C6044889125}" type="parTrans" cxnId="{47AEB9A5-95FC-4197-8817-CB0E1E36A8EC}">
      <dgm:prSet/>
      <dgm:spPr/>
      <dgm:t>
        <a:bodyPr/>
        <a:lstStyle/>
        <a:p>
          <a:endParaRPr lang="en-US"/>
        </a:p>
      </dgm:t>
    </dgm:pt>
    <dgm:pt modelId="{2634C788-BCE7-4E8E-A2D3-9AA8C3EFD773}" type="sibTrans" cxnId="{47AEB9A5-95FC-4197-8817-CB0E1E36A8EC}">
      <dgm:prSet/>
      <dgm:spPr/>
      <dgm:t>
        <a:bodyPr/>
        <a:lstStyle/>
        <a:p>
          <a:endParaRPr lang="en-US"/>
        </a:p>
      </dgm:t>
    </dgm:pt>
    <dgm:pt modelId="{0B3BC387-33DF-47FF-ABB3-62BC252C8AD1}">
      <dgm:prSet/>
      <dgm:spPr/>
      <dgm:t>
        <a:bodyPr/>
        <a:lstStyle/>
        <a:p>
          <a:r>
            <a:rPr lang="en-GB"/>
            <a:t>(a) Whatever its circumstances or any person’s purpose in relation to it, it is because of its nature sexual, or</a:t>
          </a:r>
          <a:endParaRPr lang="en-US"/>
        </a:p>
      </dgm:t>
    </dgm:pt>
    <dgm:pt modelId="{E5D8ABAA-ED67-4358-99D8-7B243B6DB6B7}" type="parTrans" cxnId="{F2607EE5-7495-4C46-9872-D0D24A4929D3}">
      <dgm:prSet/>
      <dgm:spPr/>
      <dgm:t>
        <a:bodyPr/>
        <a:lstStyle/>
        <a:p>
          <a:endParaRPr lang="en-US"/>
        </a:p>
      </dgm:t>
    </dgm:pt>
    <dgm:pt modelId="{5784560D-B232-4045-95CF-19C7B2C3D6BA}" type="sibTrans" cxnId="{F2607EE5-7495-4C46-9872-D0D24A4929D3}">
      <dgm:prSet/>
      <dgm:spPr/>
      <dgm:t>
        <a:bodyPr/>
        <a:lstStyle/>
        <a:p>
          <a:endParaRPr lang="en-US"/>
        </a:p>
      </dgm:t>
    </dgm:pt>
    <dgm:pt modelId="{7F94D7C9-A442-40C7-B83A-9DA82A2842FE}">
      <dgm:prSet/>
      <dgm:spPr/>
      <dgm:t>
        <a:bodyPr/>
        <a:lstStyle/>
        <a:p>
          <a:r>
            <a:rPr lang="en-GB"/>
            <a:t>(b) Because of its nature it may be sexual depending on the circumstances or the intention of any person in relation to it (or both) it is sexual </a:t>
          </a:r>
          <a:endParaRPr lang="en-US"/>
        </a:p>
      </dgm:t>
    </dgm:pt>
    <dgm:pt modelId="{235C24DA-965C-44ED-919C-034CCC671FC2}" type="parTrans" cxnId="{708C937E-C02A-4552-9E6C-80E3F52654B8}">
      <dgm:prSet/>
      <dgm:spPr/>
      <dgm:t>
        <a:bodyPr/>
        <a:lstStyle/>
        <a:p>
          <a:endParaRPr lang="en-US"/>
        </a:p>
      </dgm:t>
    </dgm:pt>
    <dgm:pt modelId="{6265D06E-4E3F-4A61-9C4C-8A65A93C29AA}" type="sibTrans" cxnId="{708C937E-C02A-4552-9E6C-80E3F52654B8}">
      <dgm:prSet/>
      <dgm:spPr/>
      <dgm:t>
        <a:bodyPr/>
        <a:lstStyle/>
        <a:p>
          <a:endParaRPr lang="en-US"/>
        </a:p>
      </dgm:t>
    </dgm:pt>
    <dgm:pt modelId="{824C684C-4303-460C-8B55-F71BD7AEBEFB}" type="pres">
      <dgm:prSet presAssocID="{4E9F9F04-6435-481F-9568-8FCCE746AF17}" presName="vert0" presStyleCnt="0">
        <dgm:presLayoutVars>
          <dgm:dir/>
          <dgm:animOne val="branch"/>
          <dgm:animLvl val="lvl"/>
        </dgm:presLayoutVars>
      </dgm:prSet>
      <dgm:spPr/>
    </dgm:pt>
    <dgm:pt modelId="{33FE91FE-5535-4BD5-B549-200B4A22F4F3}" type="pres">
      <dgm:prSet presAssocID="{6EBB1370-0432-4D18-8202-F37A48E66A95}" presName="thickLine" presStyleLbl="alignNode1" presStyleIdx="0" presStyleCnt="3"/>
      <dgm:spPr/>
    </dgm:pt>
    <dgm:pt modelId="{B7713E36-37E8-493F-9943-0C6BA7451F36}" type="pres">
      <dgm:prSet presAssocID="{6EBB1370-0432-4D18-8202-F37A48E66A95}" presName="horz1" presStyleCnt="0"/>
      <dgm:spPr/>
    </dgm:pt>
    <dgm:pt modelId="{69CE10C7-8264-4063-85A0-A217FD891D32}" type="pres">
      <dgm:prSet presAssocID="{6EBB1370-0432-4D18-8202-F37A48E66A95}" presName="tx1" presStyleLbl="revTx" presStyleIdx="0" presStyleCnt="3"/>
      <dgm:spPr/>
    </dgm:pt>
    <dgm:pt modelId="{534FCF0B-8A78-4D75-B477-6D399B8D25BF}" type="pres">
      <dgm:prSet presAssocID="{6EBB1370-0432-4D18-8202-F37A48E66A95}" presName="vert1" presStyleCnt="0"/>
      <dgm:spPr/>
    </dgm:pt>
    <dgm:pt modelId="{011CFB4B-FC30-4337-AAA7-246DEDAC9E32}" type="pres">
      <dgm:prSet presAssocID="{0B3BC387-33DF-47FF-ABB3-62BC252C8AD1}" presName="thickLine" presStyleLbl="alignNode1" presStyleIdx="1" presStyleCnt="3"/>
      <dgm:spPr/>
    </dgm:pt>
    <dgm:pt modelId="{8C9FDB97-31D5-45FC-BCFB-50F0FCF2BDC2}" type="pres">
      <dgm:prSet presAssocID="{0B3BC387-33DF-47FF-ABB3-62BC252C8AD1}" presName="horz1" presStyleCnt="0"/>
      <dgm:spPr/>
    </dgm:pt>
    <dgm:pt modelId="{009BD8AF-D53C-4CB1-AD9A-9DA1D40CFF73}" type="pres">
      <dgm:prSet presAssocID="{0B3BC387-33DF-47FF-ABB3-62BC252C8AD1}" presName="tx1" presStyleLbl="revTx" presStyleIdx="1" presStyleCnt="3"/>
      <dgm:spPr/>
    </dgm:pt>
    <dgm:pt modelId="{551BB669-3233-4B85-846E-E2DB3277B18D}" type="pres">
      <dgm:prSet presAssocID="{0B3BC387-33DF-47FF-ABB3-62BC252C8AD1}" presName="vert1" presStyleCnt="0"/>
      <dgm:spPr/>
    </dgm:pt>
    <dgm:pt modelId="{3928C57B-24D6-4B9C-85C2-04C294F0B6A0}" type="pres">
      <dgm:prSet presAssocID="{7F94D7C9-A442-40C7-B83A-9DA82A2842FE}" presName="thickLine" presStyleLbl="alignNode1" presStyleIdx="2" presStyleCnt="3"/>
      <dgm:spPr/>
    </dgm:pt>
    <dgm:pt modelId="{8D5D8241-080D-48A1-9FC9-191450D8D307}" type="pres">
      <dgm:prSet presAssocID="{7F94D7C9-A442-40C7-B83A-9DA82A2842FE}" presName="horz1" presStyleCnt="0"/>
      <dgm:spPr/>
    </dgm:pt>
    <dgm:pt modelId="{B5F2CA79-FEDE-4BD7-BC44-F24568A90B7B}" type="pres">
      <dgm:prSet presAssocID="{7F94D7C9-A442-40C7-B83A-9DA82A2842FE}" presName="tx1" presStyleLbl="revTx" presStyleIdx="2" presStyleCnt="3"/>
      <dgm:spPr/>
    </dgm:pt>
    <dgm:pt modelId="{8678D152-098E-48A2-81DC-2C9CC1904EFC}" type="pres">
      <dgm:prSet presAssocID="{7F94D7C9-A442-40C7-B83A-9DA82A2842FE}" presName="vert1" presStyleCnt="0"/>
      <dgm:spPr/>
    </dgm:pt>
  </dgm:ptLst>
  <dgm:cxnLst>
    <dgm:cxn modelId="{9ECDAD0E-5C0B-4117-813B-050D5C583645}" type="presOf" srcId="{7F94D7C9-A442-40C7-B83A-9DA82A2842FE}" destId="{B5F2CA79-FEDE-4BD7-BC44-F24568A90B7B}" srcOrd="0" destOrd="0" presId="urn:microsoft.com/office/officeart/2008/layout/LinedList"/>
    <dgm:cxn modelId="{99D4C344-795A-48D8-8174-EFD8EAE3A4A4}" type="presOf" srcId="{4E9F9F04-6435-481F-9568-8FCCE746AF17}" destId="{824C684C-4303-460C-8B55-F71BD7AEBEFB}" srcOrd="0" destOrd="0" presId="urn:microsoft.com/office/officeart/2008/layout/LinedList"/>
    <dgm:cxn modelId="{708C937E-C02A-4552-9E6C-80E3F52654B8}" srcId="{4E9F9F04-6435-481F-9568-8FCCE746AF17}" destId="{7F94D7C9-A442-40C7-B83A-9DA82A2842FE}" srcOrd="2" destOrd="0" parTransId="{235C24DA-965C-44ED-919C-034CCC671FC2}" sibTransId="{6265D06E-4E3F-4A61-9C4C-8A65A93C29AA}"/>
    <dgm:cxn modelId="{47AEB9A5-95FC-4197-8817-CB0E1E36A8EC}" srcId="{4E9F9F04-6435-481F-9568-8FCCE746AF17}" destId="{6EBB1370-0432-4D18-8202-F37A48E66A95}" srcOrd="0" destOrd="0" parTransId="{E25B66F5-8A21-4996-94D5-1C6044889125}" sibTransId="{2634C788-BCE7-4E8E-A2D3-9AA8C3EFD773}"/>
    <dgm:cxn modelId="{31DA0FAE-6BE9-4161-8199-72CA68EC3513}" type="presOf" srcId="{6EBB1370-0432-4D18-8202-F37A48E66A95}" destId="{69CE10C7-8264-4063-85A0-A217FD891D32}" srcOrd="0" destOrd="0" presId="urn:microsoft.com/office/officeart/2008/layout/LinedList"/>
    <dgm:cxn modelId="{91DA04D0-E53B-4073-BECB-1BAEF7D43E16}" type="presOf" srcId="{0B3BC387-33DF-47FF-ABB3-62BC252C8AD1}" destId="{009BD8AF-D53C-4CB1-AD9A-9DA1D40CFF73}" srcOrd="0" destOrd="0" presId="urn:microsoft.com/office/officeart/2008/layout/LinedList"/>
    <dgm:cxn modelId="{F2607EE5-7495-4C46-9872-D0D24A4929D3}" srcId="{4E9F9F04-6435-481F-9568-8FCCE746AF17}" destId="{0B3BC387-33DF-47FF-ABB3-62BC252C8AD1}" srcOrd="1" destOrd="0" parTransId="{E5D8ABAA-ED67-4358-99D8-7B243B6DB6B7}" sibTransId="{5784560D-B232-4045-95CF-19C7B2C3D6BA}"/>
    <dgm:cxn modelId="{22695926-95B0-4AA7-8461-28A7E6B283AC}" type="presParOf" srcId="{824C684C-4303-460C-8B55-F71BD7AEBEFB}" destId="{33FE91FE-5535-4BD5-B549-200B4A22F4F3}" srcOrd="0" destOrd="0" presId="urn:microsoft.com/office/officeart/2008/layout/LinedList"/>
    <dgm:cxn modelId="{C6998FF7-C3E8-4546-B3FD-60BA056B8BB4}" type="presParOf" srcId="{824C684C-4303-460C-8B55-F71BD7AEBEFB}" destId="{B7713E36-37E8-493F-9943-0C6BA7451F36}" srcOrd="1" destOrd="0" presId="urn:microsoft.com/office/officeart/2008/layout/LinedList"/>
    <dgm:cxn modelId="{9BFC82EE-94AC-44D4-AE86-B53E5F3DC2D2}" type="presParOf" srcId="{B7713E36-37E8-493F-9943-0C6BA7451F36}" destId="{69CE10C7-8264-4063-85A0-A217FD891D32}" srcOrd="0" destOrd="0" presId="urn:microsoft.com/office/officeart/2008/layout/LinedList"/>
    <dgm:cxn modelId="{A99AA158-9C62-489F-8261-BF2D14B700B5}" type="presParOf" srcId="{B7713E36-37E8-493F-9943-0C6BA7451F36}" destId="{534FCF0B-8A78-4D75-B477-6D399B8D25BF}" srcOrd="1" destOrd="0" presId="urn:microsoft.com/office/officeart/2008/layout/LinedList"/>
    <dgm:cxn modelId="{A7DD904B-2362-4FFE-9A81-CF4EFDE90D30}" type="presParOf" srcId="{824C684C-4303-460C-8B55-F71BD7AEBEFB}" destId="{011CFB4B-FC30-4337-AAA7-246DEDAC9E32}" srcOrd="2" destOrd="0" presId="urn:microsoft.com/office/officeart/2008/layout/LinedList"/>
    <dgm:cxn modelId="{653DAAD1-8E68-485A-A65C-9CDEEBFF1157}" type="presParOf" srcId="{824C684C-4303-460C-8B55-F71BD7AEBEFB}" destId="{8C9FDB97-31D5-45FC-BCFB-50F0FCF2BDC2}" srcOrd="3" destOrd="0" presId="urn:microsoft.com/office/officeart/2008/layout/LinedList"/>
    <dgm:cxn modelId="{91B40904-6C42-457B-BB77-AD6904137D57}" type="presParOf" srcId="{8C9FDB97-31D5-45FC-BCFB-50F0FCF2BDC2}" destId="{009BD8AF-D53C-4CB1-AD9A-9DA1D40CFF73}" srcOrd="0" destOrd="0" presId="urn:microsoft.com/office/officeart/2008/layout/LinedList"/>
    <dgm:cxn modelId="{0780280B-300E-4D06-9933-1B445BC866F7}" type="presParOf" srcId="{8C9FDB97-31D5-45FC-BCFB-50F0FCF2BDC2}" destId="{551BB669-3233-4B85-846E-E2DB3277B18D}" srcOrd="1" destOrd="0" presId="urn:microsoft.com/office/officeart/2008/layout/LinedList"/>
    <dgm:cxn modelId="{3B78A3D2-A0E8-4E5A-B9CD-23041635E8E8}" type="presParOf" srcId="{824C684C-4303-460C-8B55-F71BD7AEBEFB}" destId="{3928C57B-24D6-4B9C-85C2-04C294F0B6A0}" srcOrd="4" destOrd="0" presId="urn:microsoft.com/office/officeart/2008/layout/LinedList"/>
    <dgm:cxn modelId="{49B4ECBB-78FB-48EF-B5C3-154F82CAA4C3}" type="presParOf" srcId="{824C684C-4303-460C-8B55-F71BD7AEBEFB}" destId="{8D5D8241-080D-48A1-9FC9-191450D8D307}" srcOrd="5" destOrd="0" presId="urn:microsoft.com/office/officeart/2008/layout/LinedList"/>
    <dgm:cxn modelId="{73F16C6A-4E46-42F4-83BC-5802D443DD3E}" type="presParOf" srcId="{8D5D8241-080D-48A1-9FC9-191450D8D307}" destId="{B5F2CA79-FEDE-4BD7-BC44-F24568A90B7B}" srcOrd="0" destOrd="0" presId="urn:microsoft.com/office/officeart/2008/layout/LinedList"/>
    <dgm:cxn modelId="{866357DD-60C8-494F-8266-F5030E13A995}" type="presParOf" srcId="{8D5D8241-080D-48A1-9FC9-191450D8D307}" destId="{8678D152-098E-48A2-81DC-2C9CC1904E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EA59D4-E8B1-4900-81E3-D8FD8451697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F82160B-2F28-41A9-A4E1-1732B299F822}">
      <dgm:prSet/>
      <dgm:spPr/>
      <dgm:t>
        <a:bodyPr/>
        <a:lstStyle/>
        <a:p>
          <a:r>
            <a:rPr lang="en-GB"/>
            <a:t>A person (A) commits an offence if they intentionally touch another person (B), </a:t>
          </a:r>
          <a:endParaRPr lang="en-US"/>
        </a:p>
      </dgm:t>
    </dgm:pt>
    <dgm:pt modelId="{98095154-8DF8-48D1-BEA5-B4F40380E03D}" type="parTrans" cxnId="{8A237BB9-3CA1-4576-8F03-A568AC53532C}">
      <dgm:prSet/>
      <dgm:spPr/>
      <dgm:t>
        <a:bodyPr/>
        <a:lstStyle/>
        <a:p>
          <a:endParaRPr lang="en-US"/>
        </a:p>
      </dgm:t>
    </dgm:pt>
    <dgm:pt modelId="{471F1C3F-1213-48E6-82CE-B374E2F5471C}" type="sibTrans" cxnId="{8A237BB9-3CA1-4576-8F03-A568AC53532C}">
      <dgm:prSet/>
      <dgm:spPr/>
      <dgm:t>
        <a:bodyPr/>
        <a:lstStyle/>
        <a:p>
          <a:endParaRPr lang="en-US"/>
        </a:p>
      </dgm:t>
    </dgm:pt>
    <dgm:pt modelId="{D30AF584-0F30-467E-BC16-E66086B1DCED}">
      <dgm:prSet/>
      <dgm:spPr/>
      <dgm:t>
        <a:bodyPr/>
        <a:lstStyle/>
        <a:p>
          <a:r>
            <a:rPr lang="en-GB"/>
            <a:t>The touching is sexual,</a:t>
          </a:r>
          <a:endParaRPr lang="en-US"/>
        </a:p>
      </dgm:t>
    </dgm:pt>
    <dgm:pt modelId="{4140C815-D334-490F-90F4-AAC17F124A78}" type="parTrans" cxnId="{8002D134-5610-4BCE-8007-8AA95E67A088}">
      <dgm:prSet/>
      <dgm:spPr/>
      <dgm:t>
        <a:bodyPr/>
        <a:lstStyle/>
        <a:p>
          <a:endParaRPr lang="en-US"/>
        </a:p>
      </dgm:t>
    </dgm:pt>
    <dgm:pt modelId="{D5FDCC53-EF4B-4CA7-ACE0-36086618FEEC}" type="sibTrans" cxnId="{8002D134-5610-4BCE-8007-8AA95E67A088}">
      <dgm:prSet/>
      <dgm:spPr/>
      <dgm:t>
        <a:bodyPr/>
        <a:lstStyle/>
        <a:p>
          <a:endParaRPr lang="en-US"/>
        </a:p>
      </dgm:t>
    </dgm:pt>
    <dgm:pt modelId="{B7F7A57E-F624-4FEF-AEC7-101E5AB383EE}">
      <dgm:prSet/>
      <dgm:spPr/>
      <dgm:t>
        <a:bodyPr/>
        <a:lstStyle/>
        <a:p>
          <a:r>
            <a:rPr lang="en-GB"/>
            <a:t>(B) Does not consent to the touching &amp;</a:t>
          </a:r>
          <a:endParaRPr lang="en-US"/>
        </a:p>
      </dgm:t>
    </dgm:pt>
    <dgm:pt modelId="{C0C0F74E-59AD-48DB-AC9C-BAAB8C52215A}" type="parTrans" cxnId="{61C07318-4B15-45D4-8120-972835BBEB6C}">
      <dgm:prSet/>
      <dgm:spPr/>
      <dgm:t>
        <a:bodyPr/>
        <a:lstStyle/>
        <a:p>
          <a:endParaRPr lang="en-US"/>
        </a:p>
      </dgm:t>
    </dgm:pt>
    <dgm:pt modelId="{C87C0E27-EA83-4488-9C48-4432A2E00781}" type="sibTrans" cxnId="{61C07318-4B15-45D4-8120-972835BBEB6C}">
      <dgm:prSet/>
      <dgm:spPr/>
      <dgm:t>
        <a:bodyPr/>
        <a:lstStyle/>
        <a:p>
          <a:endParaRPr lang="en-US"/>
        </a:p>
      </dgm:t>
    </dgm:pt>
    <dgm:pt modelId="{57A0F103-947D-4FE5-8D9A-7B8419B24C46}">
      <dgm:prSet/>
      <dgm:spPr/>
      <dgm:t>
        <a:bodyPr/>
        <a:lstStyle/>
        <a:p>
          <a:r>
            <a:rPr lang="en-GB" dirty="0"/>
            <a:t>(A) Does not reasonable believe that (B) consents</a:t>
          </a:r>
          <a:endParaRPr lang="en-US" dirty="0"/>
        </a:p>
      </dgm:t>
    </dgm:pt>
    <dgm:pt modelId="{3973B4B0-0696-4884-A8A8-12D0AC953116}" type="parTrans" cxnId="{444C19AE-8EE1-416C-B9C6-DE068D2FD3A5}">
      <dgm:prSet/>
      <dgm:spPr/>
      <dgm:t>
        <a:bodyPr/>
        <a:lstStyle/>
        <a:p>
          <a:endParaRPr lang="en-US"/>
        </a:p>
      </dgm:t>
    </dgm:pt>
    <dgm:pt modelId="{498DBBAB-D50F-4DEB-94D9-1458BE564535}" type="sibTrans" cxnId="{444C19AE-8EE1-416C-B9C6-DE068D2FD3A5}">
      <dgm:prSet/>
      <dgm:spPr/>
      <dgm:t>
        <a:bodyPr/>
        <a:lstStyle/>
        <a:p>
          <a:endParaRPr lang="en-US"/>
        </a:p>
      </dgm:t>
    </dgm:pt>
    <dgm:pt modelId="{0E5B1DE6-D527-4DC1-B31C-ABFC06753B54}" type="pres">
      <dgm:prSet presAssocID="{2CEA59D4-E8B1-4900-81E3-D8FD84516974}" presName="vert0" presStyleCnt="0">
        <dgm:presLayoutVars>
          <dgm:dir/>
          <dgm:animOne val="branch"/>
          <dgm:animLvl val="lvl"/>
        </dgm:presLayoutVars>
      </dgm:prSet>
      <dgm:spPr/>
    </dgm:pt>
    <dgm:pt modelId="{7E136E5C-E4DA-4B50-BB18-7896403642AE}" type="pres">
      <dgm:prSet presAssocID="{3F82160B-2F28-41A9-A4E1-1732B299F822}" presName="thickLine" presStyleLbl="alignNode1" presStyleIdx="0" presStyleCnt="4"/>
      <dgm:spPr/>
    </dgm:pt>
    <dgm:pt modelId="{BB0D34F4-9B63-48DB-A7C9-561284BF86BC}" type="pres">
      <dgm:prSet presAssocID="{3F82160B-2F28-41A9-A4E1-1732B299F822}" presName="horz1" presStyleCnt="0"/>
      <dgm:spPr/>
    </dgm:pt>
    <dgm:pt modelId="{127423ED-79B4-426C-96DF-0F03D33D9722}" type="pres">
      <dgm:prSet presAssocID="{3F82160B-2F28-41A9-A4E1-1732B299F822}" presName="tx1" presStyleLbl="revTx" presStyleIdx="0" presStyleCnt="4"/>
      <dgm:spPr/>
    </dgm:pt>
    <dgm:pt modelId="{67996510-B5DC-4995-B85E-76FA395EB848}" type="pres">
      <dgm:prSet presAssocID="{3F82160B-2F28-41A9-A4E1-1732B299F822}" presName="vert1" presStyleCnt="0"/>
      <dgm:spPr/>
    </dgm:pt>
    <dgm:pt modelId="{783FC297-8021-43AE-9CB7-9927DB217873}" type="pres">
      <dgm:prSet presAssocID="{D30AF584-0F30-467E-BC16-E66086B1DCED}" presName="thickLine" presStyleLbl="alignNode1" presStyleIdx="1" presStyleCnt="4"/>
      <dgm:spPr/>
    </dgm:pt>
    <dgm:pt modelId="{CB149C97-EA2C-4FB9-AC42-40D7CE703F19}" type="pres">
      <dgm:prSet presAssocID="{D30AF584-0F30-467E-BC16-E66086B1DCED}" presName="horz1" presStyleCnt="0"/>
      <dgm:spPr/>
    </dgm:pt>
    <dgm:pt modelId="{E1F75DA8-4A9D-4F71-9B1E-0FF9BF824F6A}" type="pres">
      <dgm:prSet presAssocID="{D30AF584-0F30-467E-BC16-E66086B1DCED}" presName="tx1" presStyleLbl="revTx" presStyleIdx="1" presStyleCnt="4"/>
      <dgm:spPr/>
    </dgm:pt>
    <dgm:pt modelId="{791429E1-EA85-483D-AEC7-714CB9E47AD9}" type="pres">
      <dgm:prSet presAssocID="{D30AF584-0F30-467E-BC16-E66086B1DCED}" presName="vert1" presStyleCnt="0"/>
      <dgm:spPr/>
    </dgm:pt>
    <dgm:pt modelId="{ED2058CC-4014-467A-B079-21AA50D3FD4A}" type="pres">
      <dgm:prSet presAssocID="{B7F7A57E-F624-4FEF-AEC7-101E5AB383EE}" presName="thickLine" presStyleLbl="alignNode1" presStyleIdx="2" presStyleCnt="4"/>
      <dgm:spPr/>
    </dgm:pt>
    <dgm:pt modelId="{28DCA88F-1D86-4228-B6DF-7AD719AF95AC}" type="pres">
      <dgm:prSet presAssocID="{B7F7A57E-F624-4FEF-AEC7-101E5AB383EE}" presName="horz1" presStyleCnt="0"/>
      <dgm:spPr/>
    </dgm:pt>
    <dgm:pt modelId="{69A870CA-D3BE-4740-9326-E7D0079F860F}" type="pres">
      <dgm:prSet presAssocID="{B7F7A57E-F624-4FEF-AEC7-101E5AB383EE}" presName="tx1" presStyleLbl="revTx" presStyleIdx="2" presStyleCnt="4"/>
      <dgm:spPr/>
    </dgm:pt>
    <dgm:pt modelId="{E6CD8747-8B4F-4BB3-A892-030F67DF4BAA}" type="pres">
      <dgm:prSet presAssocID="{B7F7A57E-F624-4FEF-AEC7-101E5AB383EE}" presName="vert1" presStyleCnt="0"/>
      <dgm:spPr/>
    </dgm:pt>
    <dgm:pt modelId="{BF29AE6D-0C8D-4AAB-9ABA-A2A83E67FD8E}" type="pres">
      <dgm:prSet presAssocID="{57A0F103-947D-4FE5-8D9A-7B8419B24C46}" presName="thickLine" presStyleLbl="alignNode1" presStyleIdx="3" presStyleCnt="4"/>
      <dgm:spPr/>
    </dgm:pt>
    <dgm:pt modelId="{03DBA6B2-F1B6-48B1-BCAD-C1BCDF95FFDC}" type="pres">
      <dgm:prSet presAssocID="{57A0F103-947D-4FE5-8D9A-7B8419B24C46}" presName="horz1" presStyleCnt="0"/>
      <dgm:spPr/>
    </dgm:pt>
    <dgm:pt modelId="{F63A86CF-959D-4A9A-B1B1-70871A6416FE}" type="pres">
      <dgm:prSet presAssocID="{57A0F103-947D-4FE5-8D9A-7B8419B24C46}" presName="tx1" presStyleLbl="revTx" presStyleIdx="3" presStyleCnt="4"/>
      <dgm:spPr/>
    </dgm:pt>
    <dgm:pt modelId="{ABA021CF-8FC5-44EB-A8A6-8B30C400E545}" type="pres">
      <dgm:prSet presAssocID="{57A0F103-947D-4FE5-8D9A-7B8419B24C46}" presName="vert1" presStyleCnt="0"/>
      <dgm:spPr/>
    </dgm:pt>
  </dgm:ptLst>
  <dgm:cxnLst>
    <dgm:cxn modelId="{61C07318-4B15-45D4-8120-972835BBEB6C}" srcId="{2CEA59D4-E8B1-4900-81E3-D8FD84516974}" destId="{B7F7A57E-F624-4FEF-AEC7-101E5AB383EE}" srcOrd="2" destOrd="0" parTransId="{C0C0F74E-59AD-48DB-AC9C-BAAB8C52215A}" sibTransId="{C87C0E27-EA83-4488-9C48-4432A2E00781}"/>
    <dgm:cxn modelId="{8002D134-5610-4BCE-8007-8AA95E67A088}" srcId="{2CEA59D4-E8B1-4900-81E3-D8FD84516974}" destId="{D30AF584-0F30-467E-BC16-E66086B1DCED}" srcOrd="1" destOrd="0" parTransId="{4140C815-D334-490F-90F4-AAC17F124A78}" sibTransId="{D5FDCC53-EF4B-4CA7-ACE0-36086618FEEC}"/>
    <dgm:cxn modelId="{50CA0A5C-0A58-414F-BC1B-05D94B869826}" type="presOf" srcId="{57A0F103-947D-4FE5-8D9A-7B8419B24C46}" destId="{F63A86CF-959D-4A9A-B1B1-70871A6416FE}" srcOrd="0" destOrd="0" presId="urn:microsoft.com/office/officeart/2008/layout/LinedList"/>
    <dgm:cxn modelId="{DEAFE044-12FE-45A5-9A79-A5391AF5460F}" type="presOf" srcId="{B7F7A57E-F624-4FEF-AEC7-101E5AB383EE}" destId="{69A870CA-D3BE-4740-9326-E7D0079F860F}" srcOrd="0" destOrd="0" presId="urn:microsoft.com/office/officeart/2008/layout/LinedList"/>
    <dgm:cxn modelId="{444C19AE-8EE1-416C-B9C6-DE068D2FD3A5}" srcId="{2CEA59D4-E8B1-4900-81E3-D8FD84516974}" destId="{57A0F103-947D-4FE5-8D9A-7B8419B24C46}" srcOrd="3" destOrd="0" parTransId="{3973B4B0-0696-4884-A8A8-12D0AC953116}" sibTransId="{498DBBAB-D50F-4DEB-94D9-1458BE564535}"/>
    <dgm:cxn modelId="{8A237BB9-3CA1-4576-8F03-A568AC53532C}" srcId="{2CEA59D4-E8B1-4900-81E3-D8FD84516974}" destId="{3F82160B-2F28-41A9-A4E1-1732B299F822}" srcOrd="0" destOrd="0" parTransId="{98095154-8DF8-48D1-BEA5-B4F40380E03D}" sibTransId="{471F1C3F-1213-48E6-82CE-B374E2F5471C}"/>
    <dgm:cxn modelId="{7C06A5CF-D8BA-4994-9439-45C8459EFDEB}" type="presOf" srcId="{D30AF584-0F30-467E-BC16-E66086B1DCED}" destId="{E1F75DA8-4A9D-4F71-9B1E-0FF9BF824F6A}" srcOrd="0" destOrd="0" presId="urn:microsoft.com/office/officeart/2008/layout/LinedList"/>
    <dgm:cxn modelId="{F674F7DC-688E-4DF4-BB5E-27DE5BF610CD}" type="presOf" srcId="{3F82160B-2F28-41A9-A4E1-1732B299F822}" destId="{127423ED-79B4-426C-96DF-0F03D33D9722}" srcOrd="0" destOrd="0" presId="urn:microsoft.com/office/officeart/2008/layout/LinedList"/>
    <dgm:cxn modelId="{960998F5-801A-47BA-8C91-DF0227772734}" type="presOf" srcId="{2CEA59D4-E8B1-4900-81E3-D8FD84516974}" destId="{0E5B1DE6-D527-4DC1-B31C-ABFC06753B54}" srcOrd="0" destOrd="0" presId="urn:microsoft.com/office/officeart/2008/layout/LinedList"/>
    <dgm:cxn modelId="{32CC13D8-09BC-49E6-84B7-679401B1E2EE}" type="presParOf" srcId="{0E5B1DE6-D527-4DC1-B31C-ABFC06753B54}" destId="{7E136E5C-E4DA-4B50-BB18-7896403642AE}" srcOrd="0" destOrd="0" presId="urn:microsoft.com/office/officeart/2008/layout/LinedList"/>
    <dgm:cxn modelId="{70D29449-2550-4381-93B2-375E65EA73C4}" type="presParOf" srcId="{0E5B1DE6-D527-4DC1-B31C-ABFC06753B54}" destId="{BB0D34F4-9B63-48DB-A7C9-561284BF86BC}" srcOrd="1" destOrd="0" presId="urn:microsoft.com/office/officeart/2008/layout/LinedList"/>
    <dgm:cxn modelId="{32AD189C-71E5-4507-B48C-62D3CD668B3D}" type="presParOf" srcId="{BB0D34F4-9B63-48DB-A7C9-561284BF86BC}" destId="{127423ED-79B4-426C-96DF-0F03D33D9722}" srcOrd="0" destOrd="0" presId="urn:microsoft.com/office/officeart/2008/layout/LinedList"/>
    <dgm:cxn modelId="{A98D3780-D2AF-460D-AB72-3F2897C8D585}" type="presParOf" srcId="{BB0D34F4-9B63-48DB-A7C9-561284BF86BC}" destId="{67996510-B5DC-4995-B85E-76FA395EB848}" srcOrd="1" destOrd="0" presId="urn:microsoft.com/office/officeart/2008/layout/LinedList"/>
    <dgm:cxn modelId="{9A9D10B8-88AD-459E-9B89-13FEFAA89207}" type="presParOf" srcId="{0E5B1DE6-D527-4DC1-B31C-ABFC06753B54}" destId="{783FC297-8021-43AE-9CB7-9927DB217873}" srcOrd="2" destOrd="0" presId="urn:microsoft.com/office/officeart/2008/layout/LinedList"/>
    <dgm:cxn modelId="{89D019EC-09CF-41B5-83FA-86D1F12C8D92}" type="presParOf" srcId="{0E5B1DE6-D527-4DC1-B31C-ABFC06753B54}" destId="{CB149C97-EA2C-4FB9-AC42-40D7CE703F19}" srcOrd="3" destOrd="0" presId="urn:microsoft.com/office/officeart/2008/layout/LinedList"/>
    <dgm:cxn modelId="{C5F32A23-9BF0-4DA9-A254-F88FB5939332}" type="presParOf" srcId="{CB149C97-EA2C-4FB9-AC42-40D7CE703F19}" destId="{E1F75DA8-4A9D-4F71-9B1E-0FF9BF824F6A}" srcOrd="0" destOrd="0" presId="urn:microsoft.com/office/officeart/2008/layout/LinedList"/>
    <dgm:cxn modelId="{DA4DCC67-CA18-42C0-9EBE-277148A66AA1}" type="presParOf" srcId="{CB149C97-EA2C-4FB9-AC42-40D7CE703F19}" destId="{791429E1-EA85-483D-AEC7-714CB9E47AD9}" srcOrd="1" destOrd="0" presId="urn:microsoft.com/office/officeart/2008/layout/LinedList"/>
    <dgm:cxn modelId="{22FB5E0A-D59E-481F-AD22-B57B5840EF7E}" type="presParOf" srcId="{0E5B1DE6-D527-4DC1-B31C-ABFC06753B54}" destId="{ED2058CC-4014-467A-B079-21AA50D3FD4A}" srcOrd="4" destOrd="0" presId="urn:microsoft.com/office/officeart/2008/layout/LinedList"/>
    <dgm:cxn modelId="{7D120734-3FDB-4C68-8D5F-500FFD25A4EB}" type="presParOf" srcId="{0E5B1DE6-D527-4DC1-B31C-ABFC06753B54}" destId="{28DCA88F-1D86-4228-B6DF-7AD719AF95AC}" srcOrd="5" destOrd="0" presId="urn:microsoft.com/office/officeart/2008/layout/LinedList"/>
    <dgm:cxn modelId="{3B778652-5FAF-4790-B07C-F984BC6A4596}" type="presParOf" srcId="{28DCA88F-1D86-4228-B6DF-7AD719AF95AC}" destId="{69A870CA-D3BE-4740-9326-E7D0079F860F}" srcOrd="0" destOrd="0" presId="urn:microsoft.com/office/officeart/2008/layout/LinedList"/>
    <dgm:cxn modelId="{44651BEF-BE9E-4C7D-8FDE-AF4287361A35}" type="presParOf" srcId="{28DCA88F-1D86-4228-B6DF-7AD719AF95AC}" destId="{E6CD8747-8B4F-4BB3-A892-030F67DF4BAA}" srcOrd="1" destOrd="0" presId="urn:microsoft.com/office/officeart/2008/layout/LinedList"/>
    <dgm:cxn modelId="{7CE837EE-5DD2-4B76-8840-8B334839FC67}" type="presParOf" srcId="{0E5B1DE6-D527-4DC1-B31C-ABFC06753B54}" destId="{BF29AE6D-0C8D-4AAB-9ABA-A2A83E67FD8E}" srcOrd="6" destOrd="0" presId="urn:microsoft.com/office/officeart/2008/layout/LinedList"/>
    <dgm:cxn modelId="{330CF7F9-E1D8-484A-B6C0-9EAF0B167AA0}" type="presParOf" srcId="{0E5B1DE6-D527-4DC1-B31C-ABFC06753B54}" destId="{03DBA6B2-F1B6-48B1-BCAD-C1BCDF95FFDC}" srcOrd="7" destOrd="0" presId="urn:microsoft.com/office/officeart/2008/layout/LinedList"/>
    <dgm:cxn modelId="{168FA6B6-7186-4BD5-AD14-654D431CEF54}" type="presParOf" srcId="{03DBA6B2-F1B6-48B1-BCAD-C1BCDF95FFDC}" destId="{F63A86CF-959D-4A9A-B1B1-70871A6416FE}" srcOrd="0" destOrd="0" presId="urn:microsoft.com/office/officeart/2008/layout/LinedList"/>
    <dgm:cxn modelId="{04530F40-851A-4970-B971-FCD9CEC12051}" type="presParOf" srcId="{03DBA6B2-F1B6-48B1-BCAD-C1BCDF95FFDC}" destId="{ABA021CF-8FC5-44EB-A8A6-8B30C400E5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BBFC8B-C412-4980-BD53-FE783B444F4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978CC9A6-6B45-4A7F-A725-FF64D42AA45E}">
      <dgm:prSet/>
      <dgm:spPr/>
      <dgm:t>
        <a:bodyPr/>
        <a:lstStyle/>
        <a:p>
          <a:r>
            <a:rPr lang="en-GB"/>
            <a:t>Touching includes touching - (a) with any part of the body, (b) with anything else, (c) through anything, and in particular includes touching amounting to penetration</a:t>
          </a:r>
          <a:endParaRPr lang="en-US"/>
        </a:p>
      </dgm:t>
    </dgm:pt>
    <dgm:pt modelId="{FB6D0B92-BF5A-4706-97AD-A170400A2190}" type="parTrans" cxnId="{9F8E8A90-561D-4EEB-8B85-11EABACDE2CC}">
      <dgm:prSet/>
      <dgm:spPr/>
      <dgm:t>
        <a:bodyPr/>
        <a:lstStyle/>
        <a:p>
          <a:endParaRPr lang="en-US"/>
        </a:p>
      </dgm:t>
    </dgm:pt>
    <dgm:pt modelId="{175ACCB3-3860-4CE6-B0DB-5FE63B8218A1}" type="sibTrans" cxnId="{9F8E8A90-561D-4EEB-8B85-11EABACDE2CC}">
      <dgm:prSet/>
      <dgm:spPr/>
      <dgm:t>
        <a:bodyPr/>
        <a:lstStyle/>
        <a:p>
          <a:endParaRPr lang="en-US"/>
        </a:p>
      </dgm:t>
    </dgm:pt>
    <dgm:pt modelId="{4DFCD3BD-4732-4B2E-B332-FA69AC388D21}">
      <dgm:prSet/>
      <dgm:spPr/>
      <dgm:t>
        <a:bodyPr/>
        <a:lstStyle/>
        <a:p>
          <a:r>
            <a:rPr lang="en-GB"/>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a:p>
      </dgm:t>
    </dgm:pt>
    <dgm:pt modelId="{B610872A-F8A1-49DD-B344-47583CA719B8}" type="parTrans" cxnId="{E89142F4-4D2C-47EE-B48F-795350836D32}">
      <dgm:prSet/>
      <dgm:spPr/>
      <dgm:t>
        <a:bodyPr/>
        <a:lstStyle/>
        <a:p>
          <a:endParaRPr lang="en-US"/>
        </a:p>
      </dgm:t>
    </dgm:pt>
    <dgm:pt modelId="{E910AA03-AEA3-4CD1-833A-259714F9B4ED}" type="sibTrans" cxnId="{E89142F4-4D2C-47EE-B48F-795350836D32}">
      <dgm:prSet/>
      <dgm:spPr/>
      <dgm:t>
        <a:bodyPr/>
        <a:lstStyle/>
        <a:p>
          <a:endParaRPr lang="en-US"/>
        </a:p>
      </dgm:t>
    </dgm:pt>
    <dgm:pt modelId="{20E69819-49F5-4F54-8DFA-3C3A892CB54B}">
      <dgm:prSet/>
      <dgm:spPr/>
      <dgm:t>
        <a:bodyPr/>
        <a:lstStyle/>
        <a:p>
          <a:r>
            <a:rPr lang="en-GB"/>
            <a:t>Whether something is ‘sexual’ is a question of fact for the jury to decide. </a:t>
          </a:r>
          <a:endParaRPr lang="en-US"/>
        </a:p>
      </dgm:t>
    </dgm:pt>
    <dgm:pt modelId="{6D4D6D9E-6BCC-472F-A63B-AA37CC57D52A}" type="parTrans" cxnId="{0368F75C-6784-45A3-BB83-6DC194451804}">
      <dgm:prSet/>
      <dgm:spPr/>
      <dgm:t>
        <a:bodyPr/>
        <a:lstStyle/>
        <a:p>
          <a:endParaRPr lang="en-US"/>
        </a:p>
      </dgm:t>
    </dgm:pt>
    <dgm:pt modelId="{EF1768A9-1E48-4332-882D-CC26F260294A}" type="sibTrans" cxnId="{0368F75C-6784-45A3-BB83-6DC194451804}">
      <dgm:prSet/>
      <dgm:spPr/>
      <dgm:t>
        <a:bodyPr/>
        <a:lstStyle/>
        <a:p>
          <a:endParaRPr lang="en-US"/>
        </a:p>
      </dgm:t>
    </dgm:pt>
    <dgm:pt modelId="{AE93B91A-03DE-4CA8-B118-A7A4B3661FE0}">
      <dgm:prSet/>
      <dgm:spPr/>
      <dgm:t>
        <a:bodyPr/>
        <a:lstStyle/>
        <a:p>
          <a:r>
            <a:rPr lang="en-GB" dirty="0"/>
            <a:t>For the offence of sexual touching the body part touched does not have to be either: a sexual organ or an orifice</a:t>
          </a:r>
        </a:p>
        <a:p>
          <a:endParaRPr lang="en-GB" dirty="0"/>
        </a:p>
        <a:p>
          <a:endParaRPr lang="en-US" dirty="0"/>
        </a:p>
      </dgm:t>
    </dgm:pt>
    <dgm:pt modelId="{601E4096-0324-4779-88A5-250D55069B02}" type="parTrans" cxnId="{1E521D4C-9100-4FCE-A395-601C5BCC9184}">
      <dgm:prSet/>
      <dgm:spPr/>
      <dgm:t>
        <a:bodyPr/>
        <a:lstStyle/>
        <a:p>
          <a:endParaRPr lang="en-US"/>
        </a:p>
      </dgm:t>
    </dgm:pt>
    <dgm:pt modelId="{65E1E3A4-9F78-4C78-8B44-035774C270F3}" type="sibTrans" cxnId="{1E521D4C-9100-4FCE-A395-601C5BCC9184}">
      <dgm:prSet/>
      <dgm:spPr/>
      <dgm:t>
        <a:bodyPr/>
        <a:lstStyle/>
        <a:p>
          <a:endParaRPr lang="en-US"/>
        </a:p>
      </dgm:t>
    </dgm:pt>
    <dgm:pt modelId="{917CA5D9-F680-439D-9031-76DD99663571}" type="pres">
      <dgm:prSet presAssocID="{92BBFC8B-C412-4980-BD53-FE783B444F49}" presName="vert0" presStyleCnt="0">
        <dgm:presLayoutVars>
          <dgm:dir/>
          <dgm:animOne val="branch"/>
          <dgm:animLvl val="lvl"/>
        </dgm:presLayoutVars>
      </dgm:prSet>
      <dgm:spPr/>
    </dgm:pt>
    <dgm:pt modelId="{627FBB52-2FCF-4FD6-A424-6FE511F9F3EA}" type="pres">
      <dgm:prSet presAssocID="{978CC9A6-6B45-4A7F-A725-FF64D42AA45E}" presName="thickLine" presStyleLbl="alignNode1" presStyleIdx="0" presStyleCnt="4"/>
      <dgm:spPr/>
    </dgm:pt>
    <dgm:pt modelId="{933819B4-A9D1-4058-A878-DE5487F54550}" type="pres">
      <dgm:prSet presAssocID="{978CC9A6-6B45-4A7F-A725-FF64D42AA45E}" presName="horz1" presStyleCnt="0"/>
      <dgm:spPr/>
    </dgm:pt>
    <dgm:pt modelId="{79CA4436-1A84-4740-BD1F-AF6A348184AC}" type="pres">
      <dgm:prSet presAssocID="{978CC9A6-6B45-4A7F-A725-FF64D42AA45E}" presName="tx1" presStyleLbl="revTx" presStyleIdx="0" presStyleCnt="4"/>
      <dgm:spPr/>
    </dgm:pt>
    <dgm:pt modelId="{3EFC4224-2896-44AE-B0D2-8D9758003DD6}" type="pres">
      <dgm:prSet presAssocID="{978CC9A6-6B45-4A7F-A725-FF64D42AA45E}" presName="vert1" presStyleCnt="0"/>
      <dgm:spPr/>
    </dgm:pt>
    <dgm:pt modelId="{CBBF1FE7-42BB-4EC9-B37A-CE58B77D603A}" type="pres">
      <dgm:prSet presAssocID="{4DFCD3BD-4732-4B2E-B332-FA69AC388D21}" presName="thickLine" presStyleLbl="alignNode1" presStyleIdx="1" presStyleCnt="4"/>
      <dgm:spPr/>
    </dgm:pt>
    <dgm:pt modelId="{A5E059B7-E2EA-482D-AA09-3E68A65D6F96}" type="pres">
      <dgm:prSet presAssocID="{4DFCD3BD-4732-4B2E-B332-FA69AC388D21}" presName="horz1" presStyleCnt="0"/>
      <dgm:spPr/>
    </dgm:pt>
    <dgm:pt modelId="{FD104F72-7B63-4016-9FA3-1E134C10ED7C}" type="pres">
      <dgm:prSet presAssocID="{4DFCD3BD-4732-4B2E-B332-FA69AC388D21}" presName="tx1" presStyleLbl="revTx" presStyleIdx="1" presStyleCnt="4"/>
      <dgm:spPr/>
    </dgm:pt>
    <dgm:pt modelId="{8B384B49-49E1-4F14-BB19-0E88157A9E28}" type="pres">
      <dgm:prSet presAssocID="{4DFCD3BD-4732-4B2E-B332-FA69AC388D21}" presName="vert1" presStyleCnt="0"/>
      <dgm:spPr/>
    </dgm:pt>
    <dgm:pt modelId="{4DBDD07E-B98D-4087-8A19-E628F9986DA3}" type="pres">
      <dgm:prSet presAssocID="{20E69819-49F5-4F54-8DFA-3C3A892CB54B}" presName="thickLine" presStyleLbl="alignNode1" presStyleIdx="2" presStyleCnt="4"/>
      <dgm:spPr/>
    </dgm:pt>
    <dgm:pt modelId="{1F3208F4-F7B9-4E3D-8E5C-B8CB05E2EEFA}" type="pres">
      <dgm:prSet presAssocID="{20E69819-49F5-4F54-8DFA-3C3A892CB54B}" presName="horz1" presStyleCnt="0"/>
      <dgm:spPr/>
    </dgm:pt>
    <dgm:pt modelId="{EA49C84B-003C-4188-B6AA-3238C2A4FA8C}" type="pres">
      <dgm:prSet presAssocID="{20E69819-49F5-4F54-8DFA-3C3A892CB54B}" presName="tx1" presStyleLbl="revTx" presStyleIdx="2" presStyleCnt="4"/>
      <dgm:spPr/>
    </dgm:pt>
    <dgm:pt modelId="{C7838FEE-9FD0-451D-AE81-331AF5048606}" type="pres">
      <dgm:prSet presAssocID="{20E69819-49F5-4F54-8DFA-3C3A892CB54B}" presName="vert1" presStyleCnt="0"/>
      <dgm:spPr/>
    </dgm:pt>
    <dgm:pt modelId="{8B9D7C5E-C99B-4CC1-AE61-725A4539675B}" type="pres">
      <dgm:prSet presAssocID="{AE93B91A-03DE-4CA8-B118-A7A4B3661FE0}" presName="thickLine" presStyleLbl="alignNode1" presStyleIdx="3" presStyleCnt="4"/>
      <dgm:spPr/>
    </dgm:pt>
    <dgm:pt modelId="{401E57FD-1677-423A-A6ED-5D5F4E0E7440}" type="pres">
      <dgm:prSet presAssocID="{AE93B91A-03DE-4CA8-B118-A7A4B3661FE0}" presName="horz1" presStyleCnt="0"/>
      <dgm:spPr/>
    </dgm:pt>
    <dgm:pt modelId="{D7996925-09FA-4E9C-B024-A27B5A0E86CA}" type="pres">
      <dgm:prSet presAssocID="{AE93B91A-03DE-4CA8-B118-A7A4B3661FE0}" presName="tx1" presStyleLbl="revTx" presStyleIdx="3" presStyleCnt="4"/>
      <dgm:spPr/>
    </dgm:pt>
    <dgm:pt modelId="{E1B8F6B8-0FEF-4A76-93B6-BAF02600E4A8}" type="pres">
      <dgm:prSet presAssocID="{AE93B91A-03DE-4CA8-B118-A7A4B3661FE0}" presName="vert1" presStyleCnt="0"/>
      <dgm:spPr/>
    </dgm:pt>
  </dgm:ptLst>
  <dgm:cxnLst>
    <dgm:cxn modelId="{12011106-F0D7-492C-AE4E-A2DEE8346397}" type="presOf" srcId="{978CC9A6-6B45-4A7F-A725-FF64D42AA45E}" destId="{79CA4436-1A84-4740-BD1F-AF6A348184AC}" srcOrd="0" destOrd="0" presId="urn:microsoft.com/office/officeart/2008/layout/LinedList"/>
    <dgm:cxn modelId="{8F44DD2C-7373-4129-BB27-4F38ED9495C1}" type="presOf" srcId="{4DFCD3BD-4732-4B2E-B332-FA69AC388D21}" destId="{FD104F72-7B63-4016-9FA3-1E134C10ED7C}" srcOrd="0" destOrd="0" presId="urn:microsoft.com/office/officeart/2008/layout/LinedList"/>
    <dgm:cxn modelId="{0368F75C-6784-45A3-BB83-6DC194451804}" srcId="{92BBFC8B-C412-4980-BD53-FE783B444F49}" destId="{20E69819-49F5-4F54-8DFA-3C3A892CB54B}" srcOrd="2" destOrd="0" parTransId="{6D4D6D9E-6BCC-472F-A63B-AA37CC57D52A}" sibTransId="{EF1768A9-1E48-4332-882D-CC26F260294A}"/>
    <dgm:cxn modelId="{0B4B8D69-A895-4F82-97F2-AA9F3C655DF9}" type="presOf" srcId="{92BBFC8B-C412-4980-BD53-FE783B444F49}" destId="{917CA5D9-F680-439D-9031-76DD99663571}" srcOrd="0" destOrd="0" presId="urn:microsoft.com/office/officeart/2008/layout/LinedList"/>
    <dgm:cxn modelId="{1E521D4C-9100-4FCE-A395-601C5BCC9184}" srcId="{92BBFC8B-C412-4980-BD53-FE783B444F49}" destId="{AE93B91A-03DE-4CA8-B118-A7A4B3661FE0}" srcOrd="3" destOrd="0" parTransId="{601E4096-0324-4779-88A5-250D55069B02}" sibTransId="{65E1E3A4-9F78-4C78-8B44-035774C270F3}"/>
    <dgm:cxn modelId="{54DCD656-3BA8-4F64-9068-3FE5AA006606}" type="presOf" srcId="{20E69819-49F5-4F54-8DFA-3C3A892CB54B}" destId="{EA49C84B-003C-4188-B6AA-3238C2A4FA8C}" srcOrd="0" destOrd="0" presId="urn:microsoft.com/office/officeart/2008/layout/LinedList"/>
    <dgm:cxn modelId="{9F8E8A90-561D-4EEB-8B85-11EABACDE2CC}" srcId="{92BBFC8B-C412-4980-BD53-FE783B444F49}" destId="{978CC9A6-6B45-4A7F-A725-FF64D42AA45E}" srcOrd="0" destOrd="0" parTransId="{FB6D0B92-BF5A-4706-97AD-A170400A2190}" sibTransId="{175ACCB3-3860-4CE6-B0DB-5FE63B8218A1}"/>
    <dgm:cxn modelId="{429848DB-ECE8-493E-A640-A257B0EB55E9}" type="presOf" srcId="{AE93B91A-03DE-4CA8-B118-A7A4B3661FE0}" destId="{D7996925-09FA-4E9C-B024-A27B5A0E86CA}" srcOrd="0" destOrd="0" presId="urn:microsoft.com/office/officeart/2008/layout/LinedList"/>
    <dgm:cxn modelId="{E89142F4-4D2C-47EE-B48F-795350836D32}" srcId="{92BBFC8B-C412-4980-BD53-FE783B444F49}" destId="{4DFCD3BD-4732-4B2E-B332-FA69AC388D21}" srcOrd="1" destOrd="0" parTransId="{B610872A-F8A1-49DD-B344-47583CA719B8}" sibTransId="{E910AA03-AEA3-4CD1-833A-259714F9B4ED}"/>
    <dgm:cxn modelId="{9EF296A8-DE10-4DF5-87B6-FC2E46A702BB}" type="presParOf" srcId="{917CA5D9-F680-439D-9031-76DD99663571}" destId="{627FBB52-2FCF-4FD6-A424-6FE511F9F3EA}" srcOrd="0" destOrd="0" presId="urn:microsoft.com/office/officeart/2008/layout/LinedList"/>
    <dgm:cxn modelId="{7D9792A5-C20A-4278-B43C-9FACFF46D4ED}" type="presParOf" srcId="{917CA5D9-F680-439D-9031-76DD99663571}" destId="{933819B4-A9D1-4058-A878-DE5487F54550}" srcOrd="1" destOrd="0" presId="urn:microsoft.com/office/officeart/2008/layout/LinedList"/>
    <dgm:cxn modelId="{DE54E462-D69A-4706-812F-361C3E1771C6}" type="presParOf" srcId="{933819B4-A9D1-4058-A878-DE5487F54550}" destId="{79CA4436-1A84-4740-BD1F-AF6A348184AC}" srcOrd="0" destOrd="0" presId="urn:microsoft.com/office/officeart/2008/layout/LinedList"/>
    <dgm:cxn modelId="{2943543F-D984-4282-AE33-CDBA09FC3121}" type="presParOf" srcId="{933819B4-A9D1-4058-A878-DE5487F54550}" destId="{3EFC4224-2896-44AE-B0D2-8D9758003DD6}" srcOrd="1" destOrd="0" presId="urn:microsoft.com/office/officeart/2008/layout/LinedList"/>
    <dgm:cxn modelId="{70EBBCC3-D301-4805-B8AE-B533546DF9BA}" type="presParOf" srcId="{917CA5D9-F680-439D-9031-76DD99663571}" destId="{CBBF1FE7-42BB-4EC9-B37A-CE58B77D603A}" srcOrd="2" destOrd="0" presId="urn:microsoft.com/office/officeart/2008/layout/LinedList"/>
    <dgm:cxn modelId="{8A1615FA-B11F-4661-9B96-9D4B88AE688F}" type="presParOf" srcId="{917CA5D9-F680-439D-9031-76DD99663571}" destId="{A5E059B7-E2EA-482D-AA09-3E68A65D6F96}" srcOrd="3" destOrd="0" presId="urn:microsoft.com/office/officeart/2008/layout/LinedList"/>
    <dgm:cxn modelId="{AD163E56-9AA8-42D1-A668-F453E8E85B3E}" type="presParOf" srcId="{A5E059B7-E2EA-482D-AA09-3E68A65D6F96}" destId="{FD104F72-7B63-4016-9FA3-1E134C10ED7C}" srcOrd="0" destOrd="0" presId="urn:microsoft.com/office/officeart/2008/layout/LinedList"/>
    <dgm:cxn modelId="{D78E1C7A-258C-4E96-A994-0DAA7471B6D0}" type="presParOf" srcId="{A5E059B7-E2EA-482D-AA09-3E68A65D6F96}" destId="{8B384B49-49E1-4F14-BB19-0E88157A9E28}" srcOrd="1" destOrd="0" presId="urn:microsoft.com/office/officeart/2008/layout/LinedList"/>
    <dgm:cxn modelId="{12A5D88F-CE90-4329-816E-F2980A7EF86C}" type="presParOf" srcId="{917CA5D9-F680-439D-9031-76DD99663571}" destId="{4DBDD07E-B98D-4087-8A19-E628F9986DA3}" srcOrd="4" destOrd="0" presId="urn:microsoft.com/office/officeart/2008/layout/LinedList"/>
    <dgm:cxn modelId="{4E4C671A-16AF-4C57-B9F4-DF10B0025DFD}" type="presParOf" srcId="{917CA5D9-F680-439D-9031-76DD99663571}" destId="{1F3208F4-F7B9-4E3D-8E5C-B8CB05E2EEFA}" srcOrd="5" destOrd="0" presId="urn:microsoft.com/office/officeart/2008/layout/LinedList"/>
    <dgm:cxn modelId="{A208D459-76C4-4C6E-BB51-87C4A59536FD}" type="presParOf" srcId="{1F3208F4-F7B9-4E3D-8E5C-B8CB05E2EEFA}" destId="{EA49C84B-003C-4188-B6AA-3238C2A4FA8C}" srcOrd="0" destOrd="0" presId="urn:microsoft.com/office/officeart/2008/layout/LinedList"/>
    <dgm:cxn modelId="{85E277A3-A17C-4F0D-A356-DDFEE58253AD}" type="presParOf" srcId="{1F3208F4-F7B9-4E3D-8E5C-B8CB05E2EEFA}" destId="{C7838FEE-9FD0-451D-AE81-331AF5048606}" srcOrd="1" destOrd="0" presId="urn:microsoft.com/office/officeart/2008/layout/LinedList"/>
    <dgm:cxn modelId="{D6791C30-2805-49B7-B350-97A9CF1C56C9}" type="presParOf" srcId="{917CA5D9-F680-439D-9031-76DD99663571}" destId="{8B9D7C5E-C99B-4CC1-AE61-725A4539675B}" srcOrd="6" destOrd="0" presId="urn:microsoft.com/office/officeart/2008/layout/LinedList"/>
    <dgm:cxn modelId="{2B2D6B19-AECB-46A0-AC07-C937085CF896}" type="presParOf" srcId="{917CA5D9-F680-439D-9031-76DD99663571}" destId="{401E57FD-1677-423A-A6ED-5D5F4E0E7440}" srcOrd="7" destOrd="0" presId="urn:microsoft.com/office/officeart/2008/layout/LinedList"/>
    <dgm:cxn modelId="{DAD67A22-EB10-425A-A410-B55D38C61C49}" type="presParOf" srcId="{401E57FD-1677-423A-A6ED-5D5F4E0E7440}" destId="{D7996925-09FA-4E9C-B024-A27B5A0E86CA}" srcOrd="0" destOrd="0" presId="urn:microsoft.com/office/officeart/2008/layout/LinedList"/>
    <dgm:cxn modelId="{F17C6FF6-C717-4D1E-A1CA-6C930EA1A21A}" type="presParOf" srcId="{401E57FD-1677-423A-A6ED-5D5F4E0E7440}" destId="{E1B8F6B8-0FEF-4A76-93B6-BAF02600E4A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80B02-2CDF-4641-93BD-25F6F073392A}">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DD462-4EA9-4624-87C5-00C79FF7A7F8}">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person (A) commits rape if he intentionally penetrates the vagina, anus or mouth of another person (B) with his penis and </a:t>
          </a:r>
          <a:endParaRPr lang="en-US" sz="3000" kern="1200"/>
        </a:p>
      </dsp:txBody>
      <dsp:txXfrm>
        <a:off x="602678" y="725825"/>
        <a:ext cx="4463730" cy="2771523"/>
      </dsp:txXfrm>
    </dsp:sp>
    <dsp:sp modelId="{63912C2D-EEC3-4AA6-84A9-07FD17B64496}">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BC834-393D-4661-922E-6723075B993E}">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‘B’ does not consent to the penetration and ‘A’ does not reasonably believe that ‘B’ consents</a:t>
          </a:r>
          <a:endParaRPr lang="en-US" sz="3000" kern="1200"/>
        </a:p>
      </dsp:txBody>
      <dsp:txXfrm>
        <a:off x="6269123" y="725825"/>
        <a:ext cx="4463730" cy="2771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48BF5-E1D7-48C1-BD84-E336E228C879}">
      <dsp:nvSpPr>
        <dsp:cNvPr id="0" name=""/>
        <dsp:cNvSpPr/>
      </dsp:nvSpPr>
      <dsp:spPr>
        <a:xfrm>
          <a:off x="0" y="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3F764-F188-4D1A-930D-E98115CAFA36}">
      <dsp:nvSpPr>
        <dsp:cNvPr id="0" name=""/>
        <dsp:cNvSpPr/>
      </dsp:nvSpPr>
      <dsp:spPr>
        <a:xfrm>
          <a:off x="0" y="698"/>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If any of the following situations apply it will be presumed that the victim did not consent to the act. The burden will shift to the defendant to produce evidence to displace the presumption that consent was not present</a:t>
          </a:r>
          <a:endParaRPr lang="en-US" sz="2300" kern="1200"/>
        </a:p>
      </dsp:txBody>
      <dsp:txXfrm>
        <a:off x="0" y="698"/>
        <a:ext cx="10515600" cy="1144892"/>
      </dsp:txXfrm>
    </dsp:sp>
    <dsp:sp modelId="{808319AD-37C1-4B55-844A-95DF6AC1544D}">
      <dsp:nvSpPr>
        <dsp:cNvPr id="0" name=""/>
        <dsp:cNvSpPr/>
      </dsp:nvSpPr>
      <dsp:spPr>
        <a:xfrm>
          <a:off x="0" y="114559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DCF34F-0EF3-4258-83CD-881769B29BBC}">
      <dsp:nvSpPr>
        <dsp:cNvPr id="0" name=""/>
        <dsp:cNvSpPr/>
      </dsp:nvSpPr>
      <dsp:spPr>
        <a:xfrm>
          <a:off x="0" y="1145591"/>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Immediately before or at the time of the act anybody was either:</a:t>
          </a:r>
          <a:endParaRPr lang="en-US" sz="2300" kern="1200"/>
        </a:p>
      </dsp:txBody>
      <dsp:txXfrm>
        <a:off x="0" y="1145591"/>
        <a:ext cx="10515600" cy="1144892"/>
      </dsp:txXfrm>
    </dsp:sp>
    <dsp:sp modelId="{114792D8-54D8-4BE2-A579-57E904A06ECF}">
      <dsp:nvSpPr>
        <dsp:cNvPr id="0" name=""/>
        <dsp:cNvSpPr/>
      </dsp:nvSpPr>
      <dsp:spPr>
        <a:xfrm>
          <a:off x="0" y="22904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A9842-B23C-4CFA-A7C7-1C58395778D0}">
      <dsp:nvSpPr>
        <dsp:cNvPr id="0" name=""/>
        <dsp:cNvSpPr/>
      </dsp:nvSpPr>
      <dsp:spPr>
        <a:xfrm>
          <a:off x="0" y="2290483"/>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 Using violence against the complainant or was causing the complainant to fear the use of violence against them</a:t>
          </a:r>
          <a:endParaRPr lang="en-US" sz="2300" kern="1200"/>
        </a:p>
      </dsp:txBody>
      <dsp:txXfrm>
        <a:off x="0" y="2290483"/>
        <a:ext cx="10515600" cy="1144892"/>
      </dsp:txXfrm>
    </dsp:sp>
    <dsp:sp modelId="{D8724219-6A24-49F8-8165-71CCB786FDF2}">
      <dsp:nvSpPr>
        <dsp:cNvPr id="0" name=""/>
        <dsp:cNvSpPr/>
      </dsp:nvSpPr>
      <dsp:spPr>
        <a:xfrm>
          <a:off x="0" y="343537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589627-EEB5-406D-9076-553ABE334D0E}">
      <dsp:nvSpPr>
        <dsp:cNvPr id="0" name=""/>
        <dsp:cNvSpPr/>
      </dsp:nvSpPr>
      <dsp:spPr>
        <a:xfrm>
          <a:off x="0" y="3435375"/>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2. Using violence against another person or causing the complainant to fear that violence would be used against another person</a:t>
          </a:r>
          <a:endParaRPr lang="en-US" sz="2300" kern="1200"/>
        </a:p>
      </dsp:txBody>
      <dsp:txXfrm>
        <a:off x="0" y="3435375"/>
        <a:ext cx="10515600" cy="1144892"/>
      </dsp:txXfrm>
    </dsp:sp>
    <dsp:sp modelId="{8B7324E2-027A-46D6-9F0D-DD55C27ED35D}">
      <dsp:nvSpPr>
        <dsp:cNvPr id="0" name=""/>
        <dsp:cNvSpPr/>
      </dsp:nvSpPr>
      <dsp:spPr>
        <a:xfrm>
          <a:off x="0" y="45802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A8A7C-9A45-4962-BE29-E6270FD06D23}">
      <dsp:nvSpPr>
        <dsp:cNvPr id="0" name=""/>
        <dsp:cNvSpPr/>
      </dsp:nvSpPr>
      <dsp:spPr>
        <a:xfrm>
          <a:off x="0" y="4580267"/>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Both: 3. The complainant was unlawfully detained &amp; the defendant was not detained at the time of the relevant act</a:t>
          </a:r>
          <a:endParaRPr lang="en-US" sz="2300" kern="1200"/>
        </a:p>
      </dsp:txBody>
      <dsp:txXfrm>
        <a:off x="0" y="4580267"/>
        <a:ext cx="10515600" cy="11448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0261E-9F43-47F2-AD40-3CEB28A59CDC}">
      <dsp:nvSpPr>
        <dsp:cNvPr id="0" name=""/>
        <dsp:cNvSpPr/>
      </dsp:nvSpPr>
      <dsp:spPr>
        <a:xfrm>
          <a:off x="0" y="280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9E325-AD04-4FC8-87B8-92FA69E5E27C}">
      <dsp:nvSpPr>
        <dsp:cNvPr id="0" name=""/>
        <dsp:cNvSpPr/>
      </dsp:nvSpPr>
      <dsp:spPr>
        <a:xfrm>
          <a:off x="0" y="2801"/>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4. At the time of the act the complainant was either: Asleep or unconscious</a:t>
          </a:r>
          <a:endParaRPr lang="en-US" sz="3200" kern="1200"/>
        </a:p>
      </dsp:txBody>
      <dsp:txXfrm>
        <a:off x="0" y="2801"/>
        <a:ext cx="10515600" cy="1910815"/>
      </dsp:txXfrm>
    </dsp:sp>
    <dsp:sp modelId="{7FD2EE38-DA91-4A91-A69E-F38FF3B5F9E3}">
      <dsp:nvSpPr>
        <dsp:cNvPr id="0" name=""/>
        <dsp:cNvSpPr/>
      </dsp:nvSpPr>
      <dsp:spPr>
        <a:xfrm>
          <a:off x="0" y="19136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F181F-5959-481E-90EA-ED9CF064CF19}">
      <dsp:nvSpPr>
        <dsp:cNvPr id="0" name=""/>
        <dsp:cNvSpPr/>
      </dsp:nvSpPr>
      <dsp:spPr>
        <a:xfrm>
          <a:off x="0" y="1913617"/>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5. Due to physical disabilities the complainant was not able to communicate their consent</a:t>
          </a:r>
          <a:endParaRPr lang="en-US" sz="3200" kern="1200"/>
        </a:p>
      </dsp:txBody>
      <dsp:txXfrm>
        <a:off x="0" y="1913617"/>
        <a:ext cx="10515600" cy="1910815"/>
      </dsp:txXfrm>
    </dsp:sp>
    <dsp:sp modelId="{D22AE59F-C58A-4E89-8F96-8342F249A600}">
      <dsp:nvSpPr>
        <dsp:cNvPr id="0" name=""/>
        <dsp:cNvSpPr/>
      </dsp:nvSpPr>
      <dsp:spPr>
        <a:xfrm>
          <a:off x="0" y="38244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11CA6F-EE71-4A05-9ED6-65D28802BB27}">
      <dsp:nvSpPr>
        <dsp:cNvPr id="0" name=""/>
        <dsp:cNvSpPr/>
      </dsp:nvSpPr>
      <dsp:spPr>
        <a:xfrm>
          <a:off x="0" y="3824433"/>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6. Any person administered or caused to be administered without the complainant’s consent a substance that would have stupefied or caused the complainant to be overpowered.</a:t>
          </a:r>
          <a:endParaRPr lang="en-US" sz="3200" kern="1200"/>
        </a:p>
      </dsp:txBody>
      <dsp:txXfrm>
        <a:off x="0" y="3824433"/>
        <a:ext cx="10515600" cy="1910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04222-E564-4B93-B5A0-342FADA2FA1E}">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person (A) commits an offence if he or she intentionally penetrates the vagina or anus of another person (B) with a part of his body or anything else &amp; the penetration is sexual,</a:t>
          </a:r>
          <a:endParaRPr lang="en-US" sz="2400" kern="1200"/>
        </a:p>
      </dsp:txBody>
      <dsp:txXfrm>
        <a:off x="83616" y="172136"/>
        <a:ext cx="6499601" cy="1545648"/>
      </dsp:txXfrm>
    </dsp:sp>
    <dsp:sp modelId="{B14BCF35-F799-45C2-8E56-A9641C08C2C8}">
      <dsp:nvSpPr>
        <dsp:cNvPr id="0" name=""/>
        <dsp:cNvSpPr/>
      </dsp:nvSpPr>
      <dsp:spPr>
        <a:xfrm>
          <a:off x="0" y="1870520"/>
          <a:ext cx="6666833"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 does not consent to the penetration &amp;</a:t>
          </a:r>
          <a:endParaRPr lang="en-US" sz="2400" kern="1200"/>
        </a:p>
      </dsp:txBody>
      <dsp:txXfrm>
        <a:off x="83616" y="1954136"/>
        <a:ext cx="6499601" cy="1545648"/>
      </dsp:txXfrm>
    </dsp:sp>
    <dsp:sp modelId="{7AEF5263-D899-480F-977C-F7DA5AE0D8B1}">
      <dsp:nvSpPr>
        <dsp:cNvPr id="0" name=""/>
        <dsp:cNvSpPr/>
      </dsp:nvSpPr>
      <dsp:spPr>
        <a:xfrm>
          <a:off x="0" y="3652520"/>
          <a:ext cx="6666833"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does not reasonably believe that ‘B’ consents</a:t>
          </a:r>
          <a:endParaRPr lang="en-US" sz="2400" kern="1200"/>
        </a:p>
      </dsp:txBody>
      <dsp:txXfrm>
        <a:off x="83616" y="3736136"/>
        <a:ext cx="6499601" cy="1545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E91FE-5535-4BD5-B549-200B4A22F4F3}">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CE10C7-8264-4063-85A0-A217FD891D32}">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Penetration, touching or any other activity is sexual if a reasonable person would consider that:</a:t>
          </a:r>
          <a:endParaRPr lang="en-US" sz="2800" kern="1200"/>
        </a:p>
      </dsp:txBody>
      <dsp:txXfrm>
        <a:off x="0" y="2663"/>
        <a:ext cx="6666833" cy="1816197"/>
      </dsp:txXfrm>
    </dsp:sp>
    <dsp:sp modelId="{011CFB4B-FC30-4337-AAA7-246DEDAC9E3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9BD8AF-D53C-4CB1-AD9A-9DA1D40CFF7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 Whatever its circumstances or any person’s purpose in relation to it, it is because of its nature sexual, or</a:t>
          </a:r>
          <a:endParaRPr lang="en-US" sz="2800" kern="1200"/>
        </a:p>
      </dsp:txBody>
      <dsp:txXfrm>
        <a:off x="0" y="1818861"/>
        <a:ext cx="6666833" cy="1816197"/>
      </dsp:txXfrm>
    </dsp:sp>
    <dsp:sp modelId="{3928C57B-24D6-4B9C-85C2-04C294F0B6A0}">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2CA79-FEDE-4BD7-BC44-F24568A90B7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 Because of its nature it may be sexual depending on the circumstances or the intention of any person in relation to it (or both) it is sexual </a:t>
          </a:r>
          <a:endParaRPr lang="en-US" sz="28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36E5C-E4DA-4B50-BB18-7896403642AE}">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7423ED-79B4-426C-96DF-0F03D33D9722}">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person (A) commits an offence if they intentionally touch another person (B), </a:t>
          </a:r>
          <a:endParaRPr lang="en-US" sz="3100" kern="1200"/>
        </a:p>
      </dsp:txBody>
      <dsp:txXfrm>
        <a:off x="0" y="0"/>
        <a:ext cx="6666833" cy="1363480"/>
      </dsp:txXfrm>
    </dsp:sp>
    <dsp:sp modelId="{783FC297-8021-43AE-9CB7-9927DB217873}">
      <dsp:nvSpPr>
        <dsp:cNvPr id="0" name=""/>
        <dsp:cNvSpPr/>
      </dsp:nvSpPr>
      <dsp:spPr>
        <a:xfrm>
          <a:off x="0" y="1363480"/>
          <a:ext cx="6666833"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F75DA8-4A9D-4F71-9B1E-0FF9BF824F6A}">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touching is sexual,</a:t>
          </a:r>
          <a:endParaRPr lang="en-US" sz="3100" kern="1200"/>
        </a:p>
      </dsp:txBody>
      <dsp:txXfrm>
        <a:off x="0" y="1363480"/>
        <a:ext cx="6666833" cy="1363480"/>
      </dsp:txXfrm>
    </dsp:sp>
    <dsp:sp modelId="{ED2058CC-4014-467A-B079-21AA50D3FD4A}">
      <dsp:nvSpPr>
        <dsp:cNvPr id="0" name=""/>
        <dsp:cNvSpPr/>
      </dsp:nvSpPr>
      <dsp:spPr>
        <a:xfrm>
          <a:off x="0" y="2726960"/>
          <a:ext cx="6666833"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A870CA-D3BE-4740-9326-E7D0079F860F}">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 Does not consent to the touching &amp;</a:t>
          </a:r>
          <a:endParaRPr lang="en-US" sz="3100" kern="1200"/>
        </a:p>
      </dsp:txBody>
      <dsp:txXfrm>
        <a:off x="0" y="2726960"/>
        <a:ext cx="6666833" cy="1363480"/>
      </dsp:txXfrm>
    </dsp:sp>
    <dsp:sp modelId="{BF29AE6D-0C8D-4AAB-9ABA-A2A83E67FD8E}">
      <dsp:nvSpPr>
        <dsp:cNvPr id="0" name=""/>
        <dsp:cNvSpPr/>
      </dsp:nvSpPr>
      <dsp:spPr>
        <a:xfrm>
          <a:off x="0" y="4090440"/>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63A86CF-959D-4A9A-B1B1-70871A6416FE}">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(A) Does not reasonable believe that (B) consents</a:t>
          </a:r>
          <a:endParaRPr lang="en-US" sz="3100" kern="1200" dirty="0"/>
        </a:p>
      </dsp:txBody>
      <dsp:txXfrm>
        <a:off x="0" y="4090440"/>
        <a:ext cx="6666833" cy="13634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FBB52-2FCF-4FD6-A424-6FE511F9F3E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CA4436-1A84-4740-BD1F-AF6A348184AC}">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Touching includes touching - (a) with any part of the body, (b) with anything else, (c) through anything, and in particular includes touching amounting to penetration</a:t>
          </a:r>
          <a:endParaRPr lang="en-US" sz="1800" kern="1200"/>
        </a:p>
      </dsp:txBody>
      <dsp:txXfrm>
        <a:off x="0" y="0"/>
        <a:ext cx="6666833" cy="1363480"/>
      </dsp:txXfrm>
    </dsp:sp>
    <dsp:sp modelId="{CBBF1FE7-42BB-4EC9-B37A-CE58B77D603A}">
      <dsp:nvSpPr>
        <dsp:cNvPr id="0" name=""/>
        <dsp:cNvSpPr/>
      </dsp:nvSpPr>
      <dsp:spPr>
        <a:xfrm>
          <a:off x="0" y="136348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104F72-7B63-4016-9FA3-1E134C10ED7C}">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sz="1800" kern="1200"/>
        </a:p>
      </dsp:txBody>
      <dsp:txXfrm>
        <a:off x="0" y="1363480"/>
        <a:ext cx="6666833" cy="1363480"/>
      </dsp:txXfrm>
    </dsp:sp>
    <dsp:sp modelId="{4DBDD07E-B98D-4087-8A19-E628F9986DA3}">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49C84B-003C-4188-B6AA-3238C2A4FA8C}">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Whether something is ‘sexual’ is a question of fact for the jury to decide. </a:t>
          </a:r>
          <a:endParaRPr lang="en-US" sz="1800" kern="1200"/>
        </a:p>
      </dsp:txBody>
      <dsp:txXfrm>
        <a:off x="0" y="2726960"/>
        <a:ext cx="6666833" cy="1363480"/>
      </dsp:txXfrm>
    </dsp:sp>
    <dsp:sp modelId="{8B9D7C5E-C99B-4CC1-AE61-725A4539675B}">
      <dsp:nvSpPr>
        <dsp:cNvPr id="0" name=""/>
        <dsp:cNvSpPr/>
      </dsp:nvSpPr>
      <dsp:spPr>
        <a:xfrm>
          <a:off x="0" y="40904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996925-09FA-4E9C-B024-A27B5A0E86CA}">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For the offence of sexual touching the body part touched does not have to be either: a sexual organ or an orifice</a:t>
          </a:r>
        </a:p>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endParaRPr lang="en-US" sz="1800" kern="1200" dirty="0"/>
        </a:p>
      </dsp:txBody>
      <dsp:txXfrm>
        <a:off x="0" y="4090440"/>
        <a:ext cx="6666833" cy="13634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8242F-5EF4-4651-942B-26A80162FBAD}" type="datetimeFigureOut">
              <a:rPr lang="en-GB" smtClean="0"/>
              <a:t>25/10/2023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4EF1C-22FE-4CBD-8A63-6E7CA66F0E9F}" type="slidenum">
              <a:rPr lang="en-GB" smtClean="0"/>
              <a:t>‹#›</a:t>
            </a:fld>
            <a:endParaRPr lang="en-GB"/>
          </a:p>
        </p:txBody>
      </p:sp>
    </p:spTree>
    <p:extLst>
      <p:ext uri="{BB962C8B-B14F-4D97-AF65-F5344CB8AC3E}">
        <p14:creationId xmlns:p14="http://schemas.microsoft.com/office/powerpoint/2010/main" val="299821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a:t>
            </a:fld>
            <a:endParaRPr lang="en-GB"/>
          </a:p>
        </p:txBody>
      </p:sp>
    </p:spTree>
    <p:extLst>
      <p:ext uri="{BB962C8B-B14F-4D97-AF65-F5344CB8AC3E}">
        <p14:creationId xmlns:p14="http://schemas.microsoft.com/office/powerpoint/2010/main" val="3168848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an unfortunate fact that myths about rape and sexual violence are brought into the jury room, and form an obstacle to obtaining convictions. It is therefore imperative that we recognise these myths and challenge them at every opportunity.</a:t>
            </a:r>
          </a:p>
          <a:p>
            <a:endParaRPr lang="en-GB" dirty="0"/>
          </a:p>
          <a:p>
            <a:r>
              <a:rPr lang="en-GB" dirty="0"/>
              <a:t>In recent years, linked to technological advancements (for example online dating, use of social media and sending of sexual imagery and messages), there have been dramatic and rapid changes in sexual behaviours and encounters. Reflecting these changes, RASSO prosecutions are increasing in complexity. Given technological advances and changes in sexual behaviours, there is an increased risk that myths and stereotypes may arise in rape cases in relation to the complainant, the offender, consent issues and/or the circumstances of the alleged offending.</a:t>
            </a:r>
          </a:p>
        </p:txBody>
      </p:sp>
      <p:sp>
        <p:nvSpPr>
          <p:cNvPr id="4" name="Slide Number Placeholder 3"/>
          <p:cNvSpPr>
            <a:spLocks noGrp="1"/>
          </p:cNvSpPr>
          <p:nvPr>
            <p:ph type="sldNum" sz="quarter" idx="5"/>
          </p:nvPr>
        </p:nvSpPr>
        <p:spPr/>
        <p:txBody>
          <a:bodyPr/>
          <a:lstStyle/>
          <a:p>
            <a:fld id="{E414EF1C-22FE-4CBD-8A63-6E7CA66F0E9F}" type="slidenum">
              <a:rPr lang="en-GB" smtClean="0"/>
              <a:t>3</a:t>
            </a:fld>
            <a:endParaRPr lang="en-GB"/>
          </a:p>
        </p:txBody>
      </p:sp>
    </p:spTree>
    <p:extLst>
      <p:ext uri="{BB962C8B-B14F-4D97-AF65-F5344CB8AC3E}">
        <p14:creationId xmlns:p14="http://schemas.microsoft.com/office/powerpoint/2010/main" val="2653956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a:t>
            </a:r>
          </a:p>
          <a:p>
            <a:endParaRPr lang="en-GB" dirty="0"/>
          </a:p>
          <a:p>
            <a:r>
              <a:rPr lang="en-GB" dirty="0"/>
              <a:t>Implications: Ignores the reality of rape Disbelieves and invalidates the experience of the victim Disregards elements of power, control and humiliation in rape</a:t>
            </a:r>
          </a:p>
          <a:p>
            <a:endParaRPr lang="en-GB" dirty="0"/>
          </a:p>
          <a:p>
            <a:r>
              <a:rPr lang="en-GB" dirty="0"/>
              <a:t>Considerations to address Myth Rape doesn’t always leave visible signs on the body or genitals The victim may be legitimately afraid of being killed or seriously injured and so cooperate with the rapist to save their lives; Rapists may use manipulative techniques to intimidate and coerce their victims; Victims may become physically paralysed with terror or shock and are unable to move or fight. Self-protection/defence can be through disassociation or freezing</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4</a:t>
            </a:fld>
            <a:endParaRPr lang="en-GB"/>
          </a:p>
        </p:txBody>
      </p:sp>
    </p:spTree>
    <p:extLst>
      <p:ext uri="{BB962C8B-B14F-4D97-AF65-F5344CB8AC3E}">
        <p14:creationId xmlns:p14="http://schemas.microsoft.com/office/powerpoint/2010/main" val="795492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Assumes that home is always a safe place and that rape cannot happen between parties that know each other implies that home is safe. Implies that rape can be prevented by avoiding certain places and therefore blames the victim</a:t>
            </a:r>
          </a:p>
          <a:p>
            <a:endParaRPr lang="en-GB" dirty="0"/>
          </a:p>
          <a:p>
            <a:r>
              <a:rPr lang="en-GB" dirty="0"/>
              <a:t>Considerations to address myth Most rapes are committed by persons known to the victim date or acquaintance rape is common Most victims are raped in their homes by their intimate partners </a:t>
            </a:r>
          </a:p>
          <a:p>
            <a:endParaRPr lang="en-GB" dirty="0"/>
          </a:p>
          <a:p>
            <a:r>
              <a:rPr lang="en-GB" dirty="0"/>
              <a:t>The offence of rape was extended in 1992 so that a husband could be convicted of raping his wife</a:t>
            </a:r>
          </a:p>
          <a:p>
            <a:endParaRPr lang="en-GB" dirty="0"/>
          </a:p>
          <a:p>
            <a:r>
              <a:rPr lang="en-GB" dirty="0"/>
              <a:t>A significant proportion of rape occurs within an intimate relationship against a background of domestic abuse involving power and control. Under the law everyone irrespective of their relationship status has a right to choose.</a:t>
            </a:r>
          </a:p>
          <a:p>
            <a:endParaRPr lang="en-GB" dirty="0"/>
          </a:p>
          <a:p>
            <a:r>
              <a:rPr lang="en-GB" dirty="0"/>
              <a:t> A person who has freely 4 chosen to have sexual activity with another person in the past does not, as a result, give general consent to sexual intercourse with that person on any other occasion</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5</a:t>
            </a:fld>
            <a:endParaRPr lang="en-GB"/>
          </a:p>
        </p:txBody>
      </p:sp>
    </p:spTree>
    <p:extLst>
      <p:ext uri="{BB962C8B-B14F-4D97-AF65-F5344CB8AC3E}">
        <p14:creationId xmlns:p14="http://schemas.microsoft.com/office/powerpoint/2010/main" val="4261233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Provides an excuse for sexual abuse </a:t>
            </a:r>
          </a:p>
          <a:p>
            <a:r>
              <a:rPr lang="en-GB" dirty="0"/>
              <a:t>Disempowers prostitutes/sex workers </a:t>
            </a:r>
          </a:p>
          <a:p>
            <a:r>
              <a:rPr lang="en-GB" dirty="0"/>
              <a:t>Assumes that prostitutes/sex workers consent to any and all sex under any circumstances with anyone</a:t>
            </a:r>
          </a:p>
          <a:p>
            <a:endParaRPr lang="en-GB" dirty="0"/>
          </a:p>
          <a:p>
            <a:r>
              <a:rPr lang="en-GB" dirty="0"/>
              <a:t>Considerations to address Myth Rape can have a lasting and devastating impact on any victim </a:t>
            </a:r>
          </a:p>
          <a:p>
            <a:r>
              <a:rPr lang="en-GB" dirty="0"/>
              <a:t>Prostitutes/sex workers have the same right under law as anyone else, the transactions they negotiate with clients are for consensual activities not rape. </a:t>
            </a:r>
          </a:p>
          <a:p>
            <a:r>
              <a:rPr lang="en-GB" dirty="0"/>
              <a:t>Perpetrators often deliberately target individuals on the basis that they are less likely to be believed which can include prostitutes/sex workers</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6</a:t>
            </a:fld>
            <a:endParaRPr lang="en-GB"/>
          </a:p>
        </p:txBody>
      </p:sp>
    </p:spTree>
    <p:extLst>
      <p:ext uri="{BB962C8B-B14F-4D97-AF65-F5344CB8AC3E}">
        <p14:creationId xmlns:p14="http://schemas.microsoft.com/office/powerpoint/2010/main" val="1586060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Romanticises rape and implies that rape is the same as sex </a:t>
            </a:r>
          </a:p>
          <a:p>
            <a:r>
              <a:rPr lang="en-GB" dirty="0"/>
              <a:t>Assumes that rape is impulsive, unplanned and about uncontrollable ‘passion’ </a:t>
            </a:r>
          </a:p>
          <a:p>
            <a:r>
              <a:rPr lang="en-GB" dirty="0"/>
              <a:t>Assumes men to be incapable of delaying gratification or controlling sexual urges. </a:t>
            </a:r>
          </a:p>
          <a:p>
            <a:endParaRPr lang="en-GB" dirty="0"/>
          </a:p>
          <a:p>
            <a:r>
              <a:rPr lang="en-GB" dirty="0"/>
              <a:t>Considerations to address myth </a:t>
            </a:r>
          </a:p>
          <a:p>
            <a:r>
              <a:rPr lang="en-GB" dirty="0"/>
              <a:t>Some rapes are premeditated and planned. </a:t>
            </a:r>
          </a:p>
          <a:p>
            <a:r>
              <a:rPr lang="en-GB" dirty="0"/>
              <a:t>Men are capable of controlling sexual urges and refraining from raping women and other men. </a:t>
            </a:r>
          </a:p>
          <a:p>
            <a:r>
              <a:rPr lang="en-GB" dirty="0"/>
              <a:t>An assertion contrary to this is sexist. Some rapists may reframe events, even to themselves, to claim they were spontaneous and consensual and others may complain the complainant ‘knew the rules’, ‘they were equal’(despite any inequalities) or they ‘both got carried away</a:t>
            </a:r>
          </a:p>
        </p:txBody>
      </p:sp>
      <p:sp>
        <p:nvSpPr>
          <p:cNvPr id="4" name="Slide Number Placeholder 3"/>
          <p:cNvSpPr>
            <a:spLocks noGrp="1"/>
          </p:cNvSpPr>
          <p:nvPr>
            <p:ph type="sldNum" sz="quarter" idx="5"/>
          </p:nvPr>
        </p:nvSpPr>
        <p:spPr/>
        <p:txBody>
          <a:bodyPr/>
          <a:lstStyle/>
          <a:p>
            <a:fld id="{E414EF1C-22FE-4CBD-8A63-6E7CA66F0E9F}" type="slidenum">
              <a:rPr lang="en-GB" smtClean="0"/>
              <a:t>7</a:t>
            </a:fld>
            <a:endParaRPr lang="en-GB"/>
          </a:p>
        </p:txBody>
      </p:sp>
    </p:spTree>
    <p:extLst>
      <p:ext uri="{BB962C8B-B14F-4D97-AF65-F5344CB8AC3E}">
        <p14:creationId xmlns:p14="http://schemas.microsoft.com/office/powerpoint/2010/main" val="3702516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Implications: Reinforces homophobic fears and prejudices. </a:t>
            </a:r>
          </a:p>
          <a:p>
            <a:r>
              <a:rPr lang="en-GB" dirty="0"/>
              <a:t>Creates the illusion of the safety for straight men. </a:t>
            </a:r>
          </a:p>
          <a:p>
            <a:r>
              <a:rPr lang="en-GB" dirty="0"/>
              <a:t>Results in under-reporting of rapes on men</a:t>
            </a:r>
          </a:p>
          <a:p>
            <a:endParaRPr lang="en-GB" dirty="0"/>
          </a:p>
          <a:p>
            <a:r>
              <a:rPr lang="en-GB" dirty="0"/>
              <a:t>Considerations to address Myth People of all sexual orientations get raped. </a:t>
            </a:r>
          </a:p>
          <a:p>
            <a:r>
              <a:rPr lang="en-GB" dirty="0"/>
              <a:t>Men who rape other men might be heterosexual - they may have a relationship with a woman.</a:t>
            </a:r>
          </a:p>
          <a:p>
            <a:r>
              <a:rPr lang="en-GB" dirty="0"/>
              <a:t> Rapists rape as part of their violence and need for power, dominance and control. </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8</a:t>
            </a:fld>
            <a:endParaRPr lang="en-GB"/>
          </a:p>
        </p:txBody>
      </p:sp>
    </p:spTree>
    <p:extLst>
      <p:ext uri="{BB962C8B-B14F-4D97-AF65-F5344CB8AC3E}">
        <p14:creationId xmlns:p14="http://schemas.microsoft.com/office/powerpoint/2010/main" val="1404666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Stigmatises and blames the victim. </a:t>
            </a:r>
          </a:p>
          <a:p>
            <a:r>
              <a:rPr lang="en-GB" dirty="0"/>
              <a:t>Assumes that if someone draws attention to themselves, they are seeking sex, consenting to sex or ‘deserve to be raped’. </a:t>
            </a:r>
          </a:p>
          <a:p>
            <a:r>
              <a:rPr lang="en-GB" dirty="0"/>
              <a:t>Asserts that women cannot dress/behave how they want – that it’s for others rather than their own preferences.</a:t>
            </a:r>
          </a:p>
          <a:p>
            <a:r>
              <a:rPr lang="en-GB" dirty="0"/>
              <a:t> Attempts to remove responsibility from the rapist by taking away their agency – that they are so provoked by clothing or behaviour that they cannot help themselves</a:t>
            </a:r>
          </a:p>
          <a:p>
            <a:endParaRPr lang="en-GB" dirty="0"/>
          </a:p>
          <a:p>
            <a:r>
              <a:rPr lang="en-GB" dirty="0"/>
              <a:t>Considerations to address Myth Consent cannot be implied from flirtatious behaviour or from the way a person dresses.</a:t>
            </a:r>
          </a:p>
          <a:p>
            <a:r>
              <a:rPr lang="en-GB" dirty="0"/>
              <a:t> Women can be raped regardless of what they are wearing – this is just an excuse It would not be reasonable to believe that a person would consent to sex simply because of the way they are dressed</a:t>
            </a:r>
          </a:p>
        </p:txBody>
      </p:sp>
      <p:sp>
        <p:nvSpPr>
          <p:cNvPr id="4" name="Slide Number Placeholder 3"/>
          <p:cNvSpPr>
            <a:spLocks noGrp="1"/>
          </p:cNvSpPr>
          <p:nvPr>
            <p:ph type="sldNum" sz="quarter" idx="5"/>
          </p:nvPr>
        </p:nvSpPr>
        <p:spPr/>
        <p:txBody>
          <a:bodyPr/>
          <a:lstStyle/>
          <a:p>
            <a:fld id="{E414EF1C-22FE-4CBD-8A63-6E7CA66F0E9F}" type="slidenum">
              <a:rPr lang="en-GB" smtClean="0"/>
              <a:t>9</a:t>
            </a:fld>
            <a:endParaRPr lang="en-GB"/>
          </a:p>
        </p:txBody>
      </p:sp>
    </p:spTree>
    <p:extLst>
      <p:ext uri="{BB962C8B-B14F-4D97-AF65-F5344CB8AC3E}">
        <p14:creationId xmlns:p14="http://schemas.microsoft.com/office/powerpoint/2010/main" val="554924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a:t>
            </a:r>
          </a:p>
          <a:p>
            <a:r>
              <a:rPr lang="en-GB" dirty="0"/>
              <a:t>Disregards the law on consent, including capacity to consent and reasonable belief that someone was consenting. </a:t>
            </a:r>
          </a:p>
          <a:p>
            <a:r>
              <a:rPr lang="en-GB" dirty="0"/>
              <a:t>Assumes that being under the influence of alcohol/drugs means that someone is looking for, or willing to have sex.</a:t>
            </a:r>
          </a:p>
          <a:p>
            <a:r>
              <a:rPr lang="en-GB" dirty="0"/>
              <a:t> Assumes that if someone is looking for sex, they therefore consent to anything that happens or are deserving of anything that happens.</a:t>
            </a:r>
          </a:p>
          <a:p>
            <a:endParaRPr lang="en-GB" dirty="0"/>
          </a:p>
          <a:p>
            <a:r>
              <a:rPr lang="en-GB" dirty="0"/>
              <a:t>Considerations to address Myth Victims of rape are never responsible, wholly or in part, for their rape or sexual assault, regardless of whether they have drunk alcohol, taken drugs, are asleep or otherwise incapacitated. </a:t>
            </a:r>
          </a:p>
          <a:p>
            <a:r>
              <a:rPr lang="en-GB" dirty="0"/>
              <a:t>Some people drink alcohol, and some people take drugs. </a:t>
            </a:r>
          </a:p>
          <a:p>
            <a:r>
              <a:rPr lang="en-GB" dirty="0"/>
              <a:t>This does not provide a justification or reason for someone to rape or be raped. </a:t>
            </a:r>
          </a:p>
          <a:p>
            <a:r>
              <a:rPr lang="en-GB" dirty="0"/>
              <a:t>Just because a person is drunk or has taken drugs does not mean that they must be looking for, or willing to have sex. </a:t>
            </a:r>
          </a:p>
          <a:p>
            <a:r>
              <a:rPr lang="en-GB" dirty="0"/>
              <a:t>It would also be wrong to leap to the conclusion that someone else who sees and interacts with that person could reasonably believe that person would consent to sex.</a:t>
            </a:r>
          </a:p>
          <a:p>
            <a:r>
              <a:rPr lang="en-GB" dirty="0"/>
              <a:t>If someone is unable to give consent because they are drunk, drugged or unconscious, it is rape</a:t>
            </a:r>
          </a:p>
        </p:txBody>
      </p:sp>
      <p:sp>
        <p:nvSpPr>
          <p:cNvPr id="4" name="Slide Number Placeholder 3"/>
          <p:cNvSpPr>
            <a:spLocks noGrp="1"/>
          </p:cNvSpPr>
          <p:nvPr>
            <p:ph type="sldNum" sz="quarter" idx="5"/>
          </p:nvPr>
        </p:nvSpPr>
        <p:spPr/>
        <p:txBody>
          <a:bodyPr/>
          <a:lstStyle/>
          <a:p>
            <a:fld id="{E414EF1C-22FE-4CBD-8A63-6E7CA66F0E9F}" type="slidenum">
              <a:rPr lang="en-GB" smtClean="0"/>
              <a:t>10</a:t>
            </a:fld>
            <a:endParaRPr lang="en-GB"/>
          </a:p>
        </p:txBody>
      </p:sp>
    </p:spTree>
    <p:extLst>
      <p:ext uri="{BB962C8B-B14F-4D97-AF65-F5344CB8AC3E}">
        <p14:creationId xmlns:p14="http://schemas.microsoft.com/office/powerpoint/2010/main" val="892169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Disbelieves and re-traumatises the victim.</a:t>
            </a:r>
          </a:p>
          <a:p>
            <a:r>
              <a:rPr lang="en-GB" dirty="0"/>
              <a:t> Invalidates the victims experience and individuality. </a:t>
            </a:r>
          </a:p>
          <a:p>
            <a:r>
              <a:rPr lang="en-GB" dirty="0"/>
              <a:t>Assumes all victims behave in the same way/in a pre-determined way, during or following a rape</a:t>
            </a:r>
          </a:p>
          <a:p>
            <a:r>
              <a:rPr lang="en-GB" dirty="0"/>
              <a:t> Discourages the victim from seeking help</a:t>
            </a:r>
          </a:p>
          <a:p>
            <a:endParaRPr lang="en-GB" dirty="0"/>
          </a:p>
          <a:p>
            <a:r>
              <a:rPr lang="en-GB" dirty="0"/>
              <a:t>Considerations to address Myth Reactions to rape are highly varied and individual.</a:t>
            </a:r>
          </a:p>
          <a:p>
            <a:r>
              <a:rPr lang="en-GB" dirty="0"/>
              <a:t> Victims in rape situations often become physically paralysed with terror or shock and are unable to move, resist or fight Many victims experience a form of shock after a rape that leaves them emotionally numb or flat – and apparently calm Rape doesn’t always leave visible signs on the body or genitals. </a:t>
            </a:r>
          </a:p>
        </p:txBody>
      </p:sp>
      <p:sp>
        <p:nvSpPr>
          <p:cNvPr id="4" name="Slide Number Placeholder 3"/>
          <p:cNvSpPr>
            <a:spLocks noGrp="1"/>
          </p:cNvSpPr>
          <p:nvPr>
            <p:ph type="sldNum" sz="quarter" idx="5"/>
          </p:nvPr>
        </p:nvSpPr>
        <p:spPr/>
        <p:txBody>
          <a:bodyPr/>
          <a:lstStyle/>
          <a:p>
            <a:fld id="{E414EF1C-22FE-4CBD-8A63-6E7CA66F0E9F}" type="slidenum">
              <a:rPr lang="en-GB" smtClean="0"/>
              <a:t>11</a:t>
            </a:fld>
            <a:endParaRPr lang="en-GB"/>
          </a:p>
        </p:txBody>
      </p:sp>
    </p:spTree>
    <p:extLst>
      <p:ext uri="{BB962C8B-B14F-4D97-AF65-F5344CB8AC3E}">
        <p14:creationId xmlns:p14="http://schemas.microsoft.com/office/powerpoint/2010/main" val="3752668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Disbelieves and re-traumatises the victim.</a:t>
            </a:r>
          </a:p>
          <a:p>
            <a:r>
              <a:rPr lang="en-GB" dirty="0"/>
              <a:t> Discourages him or her from seeking help. </a:t>
            </a:r>
          </a:p>
          <a:p>
            <a:r>
              <a:rPr lang="en-GB" dirty="0"/>
              <a:t>Assumes all victims behave in a uniform, pre-determined way.</a:t>
            </a:r>
          </a:p>
          <a:p>
            <a:r>
              <a:rPr lang="en-GB" dirty="0"/>
              <a:t> Ignores known trauma responses</a:t>
            </a:r>
          </a:p>
          <a:p>
            <a:endParaRPr lang="en-GB" dirty="0"/>
          </a:p>
          <a:p>
            <a:r>
              <a:rPr lang="en-GB" dirty="0"/>
              <a:t>Considerations to address Myth Most victims of rape do not report the attack to the police. </a:t>
            </a:r>
          </a:p>
          <a:p>
            <a:r>
              <a:rPr lang="en-GB" dirty="0"/>
              <a:t>Some may tell a friend, GP or other individual.</a:t>
            </a:r>
          </a:p>
          <a:p>
            <a:r>
              <a:rPr lang="en-GB" dirty="0"/>
              <a:t> Many others will not tell anyone perhaps owing to feelings of shame, guilt and fear of the perpetrator and/or fear of being disbelieved. </a:t>
            </a:r>
          </a:p>
          <a:p>
            <a:r>
              <a:rPr lang="en-GB" dirty="0"/>
              <a:t>The time taken to make an allegation is not indicative of the level of upset. T</a:t>
            </a:r>
          </a:p>
          <a:p>
            <a:r>
              <a:rPr lang="en-GB" dirty="0"/>
              <a:t>he trauma of rape can cause feelings of shame and guilt which might inhibit a victim from making a complaint. T</a:t>
            </a:r>
          </a:p>
          <a:p>
            <a:r>
              <a:rPr lang="en-GB" dirty="0"/>
              <a:t>his fact was recognised by the Court of Appeal in R v D (JA) October 24 2008, where it was held that judges are entitled to direct juries that due to shame and shock, victims of rape might not complain for some time.</a:t>
            </a:r>
          </a:p>
          <a:p>
            <a:r>
              <a:rPr lang="en-GB" dirty="0"/>
              <a:t> A delayed allegation is not equivalent to a false allegation. </a:t>
            </a:r>
          </a:p>
          <a:p>
            <a:r>
              <a:rPr lang="en-GB" dirty="0"/>
              <a:t>The process of reporting rape can be traumatic, as well as the prosecution process, and can deter victims from reporting the rape.</a:t>
            </a:r>
          </a:p>
          <a:p>
            <a:endParaRPr lang="en-GB" dirty="0"/>
          </a:p>
          <a:p>
            <a:r>
              <a:rPr lang="en-GB" dirty="0"/>
              <a:t>When under threat, the brain will implement instinctual survival response that the victim will not necessarily have any control over. </a:t>
            </a:r>
          </a:p>
          <a:p>
            <a:r>
              <a:rPr lang="en-GB" dirty="0"/>
              <a:t>The response may not appear logical to others, or even the victim, but in the moment that brain would choose on basic instincts: not just fight or flight, but flop, freeze or friend </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12</a:t>
            </a:fld>
            <a:endParaRPr lang="en-GB"/>
          </a:p>
        </p:txBody>
      </p:sp>
    </p:spTree>
    <p:extLst>
      <p:ext uri="{BB962C8B-B14F-4D97-AF65-F5344CB8AC3E}">
        <p14:creationId xmlns:p14="http://schemas.microsoft.com/office/powerpoint/2010/main" val="1108931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Implications: Reinforces stereotypes of the 'vindictive woman’. </a:t>
            </a:r>
          </a:p>
          <a:p>
            <a:r>
              <a:rPr lang="en-GB" dirty="0"/>
              <a:t>Reinforces stereotypes of women as untruthful. </a:t>
            </a:r>
          </a:p>
          <a:p>
            <a:r>
              <a:rPr lang="en-GB" dirty="0"/>
              <a:t>Re-victimises and stigmatises the victim </a:t>
            </a:r>
          </a:p>
          <a:p>
            <a:r>
              <a:rPr lang="en-GB" dirty="0"/>
              <a:t>Undermines her support for seeking justice.</a:t>
            </a:r>
          </a:p>
          <a:p>
            <a:endParaRPr lang="en-GB" dirty="0"/>
          </a:p>
          <a:p>
            <a:r>
              <a:rPr lang="en-GB" dirty="0"/>
              <a:t>Considerations to address Myth A decision to stop a case on evidential grounds does not mean that an allegation is false. </a:t>
            </a:r>
          </a:p>
          <a:p>
            <a:r>
              <a:rPr lang="en-GB" dirty="0"/>
              <a:t>It means that the case does not meet the evidential standard required to put an allegation before a jury under the Code for Crown Prosecutors. </a:t>
            </a:r>
          </a:p>
          <a:p>
            <a:r>
              <a:rPr lang="en-GB" dirty="0"/>
              <a:t>When a jury returns a not guilty verdict it means that they were not satisfied ‘beyond reasonable doubt’ that the offence was committed</a:t>
            </a:r>
          </a:p>
          <a:p>
            <a:endParaRPr lang="en-GB" dirty="0"/>
          </a:p>
          <a:p>
            <a:r>
              <a:rPr lang="en-GB" dirty="0"/>
              <a:t>Research has shown that false allegations of rape are rare. A CPS report published in 2013 showed that over a 17-month period, there were 5,651 prosecutions for rape and, during the same period, there were 35 prosecutions for making false allegations of rape.</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13</a:t>
            </a:fld>
            <a:endParaRPr lang="en-GB"/>
          </a:p>
        </p:txBody>
      </p:sp>
    </p:spTree>
    <p:extLst>
      <p:ext uri="{BB962C8B-B14F-4D97-AF65-F5344CB8AC3E}">
        <p14:creationId xmlns:p14="http://schemas.microsoft.com/office/powerpoint/2010/main" val="115868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Rape is a devastating crime which can have a lasting impact on victims, their families and the wider community.</a:t>
            </a:r>
          </a:p>
          <a:p>
            <a:r>
              <a:rPr lang="en-GB" dirty="0"/>
              <a:t> It is committed primarily, although not exclusively, by men against women. </a:t>
            </a:r>
          </a:p>
          <a:p>
            <a:r>
              <a:rPr lang="en-GB" dirty="0"/>
              <a:t>It occurs in all communities regardless of background and socio-economic factors.</a:t>
            </a:r>
          </a:p>
        </p:txBody>
      </p:sp>
      <p:sp>
        <p:nvSpPr>
          <p:cNvPr id="4" name="Slide Number Placeholder 3"/>
          <p:cNvSpPr>
            <a:spLocks noGrp="1"/>
          </p:cNvSpPr>
          <p:nvPr>
            <p:ph type="sldNum" sz="quarter" idx="5"/>
          </p:nvPr>
        </p:nvSpPr>
        <p:spPr/>
        <p:txBody>
          <a:bodyPr/>
          <a:lstStyle/>
          <a:p>
            <a:fld id="{E414EF1C-22FE-4CBD-8A63-6E7CA66F0E9F}" type="slidenum">
              <a:rPr lang="en-GB" smtClean="0"/>
              <a:t>16</a:t>
            </a:fld>
            <a:endParaRPr lang="en-GB"/>
          </a:p>
        </p:txBody>
      </p:sp>
    </p:spTree>
    <p:extLst>
      <p:ext uri="{BB962C8B-B14F-4D97-AF65-F5344CB8AC3E}">
        <p14:creationId xmlns:p14="http://schemas.microsoft.com/office/powerpoint/2010/main" val="3430046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17</a:t>
            </a:fld>
            <a:endParaRPr lang="en-GB"/>
          </a:p>
        </p:txBody>
      </p:sp>
    </p:spTree>
    <p:extLst>
      <p:ext uri="{BB962C8B-B14F-4D97-AF65-F5344CB8AC3E}">
        <p14:creationId xmlns:p14="http://schemas.microsoft.com/office/powerpoint/2010/main" val="2943008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a belief is ‘reasonable’ is to be determined having regard to all the circumstances, including any steps A has taken to ascertain whether B consents. </a:t>
            </a:r>
          </a:p>
          <a:p>
            <a:r>
              <a:rPr lang="en-GB" dirty="0"/>
              <a:t>Think about what steps the perpetrator has taken to ascertain if the victim consents or not. </a:t>
            </a:r>
          </a:p>
          <a:p>
            <a:endParaRPr lang="en-GB" dirty="0"/>
          </a:p>
          <a:p>
            <a:r>
              <a:rPr lang="en-GB" dirty="0"/>
              <a:t>It is worth noting that a woman who encourages or assists a man to penetrate another person with his penis, not reasonably believing the other person is consenting, may be convicted of aiding and abetting rape.</a:t>
            </a:r>
          </a:p>
        </p:txBody>
      </p:sp>
      <p:sp>
        <p:nvSpPr>
          <p:cNvPr id="4" name="Slide Number Placeholder 3"/>
          <p:cNvSpPr>
            <a:spLocks noGrp="1"/>
          </p:cNvSpPr>
          <p:nvPr>
            <p:ph type="sldNum" sz="quarter" idx="5"/>
          </p:nvPr>
        </p:nvSpPr>
        <p:spPr/>
        <p:txBody>
          <a:bodyPr/>
          <a:lstStyle/>
          <a:p>
            <a:fld id="{E414EF1C-22FE-4CBD-8A63-6E7CA66F0E9F}" type="slidenum">
              <a:rPr lang="en-GB" smtClean="0"/>
              <a:t>18</a:t>
            </a:fld>
            <a:endParaRPr lang="en-GB"/>
          </a:p>
        </p:txBody>
      </p:sp>
    </p:spTree>
    <p:extLst>
      <p:ext uri="{BB962C8B-B14F-4D97-AF65-F5344CB8AC3E}">
        <p14:creationId xmlns:p14="http://schemas.microsoft.com/office/powerpoint/2010/main" val="19688208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20</a:t>
            </a:fld>
            <a:endParaRPr lang="en-GB"/>
          </a:p>
        </p:txBody>
      </p:sp>
    </p:spTree>
    <p:extLst>
      <p:ext uri="{BB962C8B-B14F-4D97-AF65-F5344CB8AC3E}">
        <p14:creationId xmlns:p14="http://schemas.microsoft.com/office/powerpoint/2010/main" val="3343737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consent is designed to help courts to decide whether the complainant was able to, and did in fact, give his or her consent on the occasion in question.</a:t>
            </a:r>
          </a:p>
          <a:p>
            <a:r>
              <a:rPr lang="en-GB" dirty="0"/>
              <a:t> Means that the choice is not made under duress or through being put in fear of violence.</a:t>
            </a:r>
          </a:p>
          <a:p>
            <a:r>
              <a:rPr lang="en-GB" dirty="0"/>
              <a:t> Capacity to agree means the ability to decide either way, and to be able to communicate the decision. </a:t>
            </a:r>
          </a:p>
          <a:p>
            <a:r>
              <a:rPr lang="en-GB" dirty="0"/>
              <a:t>If a person is ‘unable to refuse’ through mental disorder or intoxication for example, he/she does not have the capacity to make the choice It is left undefined as to what "freedom" means so it must be a matter of fact in any case whether pressures or threats rule out an agreement.</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21</a:t>
            </a:fld>
            <a:endParaRPr lang="en-GB"/>
          </a:p>
        </p:txBody>
      </p:sp>
    </p:spTree>
    <p:extLst>
      <p:ext uri="{BB962C8B-B14F-4D97-AF65-F5344CB8AC3E}">
        <p14:creationId xmlns:p14="http://schemas.microsoft.com/office/powerpoint/2010/main" val="4095265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Statutory Presumption – A presumption of a particular fact can be made without the aid of proof in some situations. The burden of proof can shift from one party to the opposing party in court trial. Two statutory presumptions exist: Evidential – can be argued by the defence Conclusive – Conclusive fact</a:t>
            </a:r>
          </a:p>
        </p:txBody>
      </p:sp>
      <p:sp>
        <p:nvSpPr>
          <p:cNvPr id="4" name="Slide Number Placeholder 3"/>
          <p:cNvSpPr>
            <a:spLocks noGrp="1"/>
          </p:cNvSpPr>
          <p:nvPr>
            <p:ph type="sldNum" sz="quarter" idx="5"/>
          </p:nvPr>
        </p:nvSpPr>
        <p:spPr/>
        <p:txBody>
          <a:bodyPr/>
          <a:lstStyle/>
          <a:p>
            <a:fld id="{E414EF1C-22FE-4CBD-8A63-6E7CA66F0E9F}" type="slidenum">
              <a:rPr lang="en-GB" smtClean="0"/>
              <a:t>22</a:t>
            </a:fld>
            <a:endParaRPr lang="en-GB"/>
          </a:p>
        </p:txBody>
      </p:sp>
    </p:spTree>
    <p:extLst>
      <p:ext uri="{BB962C8B-B14F-4D97-AF65-F5344CB8AC3E}">
        <p14:creationId xmlns:p14="http://schemas.microsoft.com/office/powerpoint/2010/main" val="85610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Evidential Presumption If in proceedings it is proved – (1) that the defendant did the relevant act, (2) that any of the circumstances specified existed, (see next slide) and (3) that the defendant knew that those circumstances existed, the complainant is to be taken not to have consented to the relevant act. </a:t>
            </a:r>
          </a:p>
        </p:txBody>
      </p:sp>
      <p:sp>
        <p:nvSpPr>
          <p:cNvPr id="4" name="Slide Number Placeholder 3"/>
          <p:cNvSpPr>
            <a:spLocks noGrp="1"/>
          </p:cNvSpPr>
          <p:nvPr>
            <p:ph type="sldNum" sz="quarter" idx="5"/>
          </p:nvPr>
        </p:nvSpPr>
        <p:spPr/>
        <p:txBody>
          <a:bodyPr/>
          <a:lstStyle/>
          <a:p>
            <a:fld id="{E414EF1C-22FE-4CBD-8A63-6E7CA66F0E9F}" type="slidenum">
              <a:rPr lang="en-GB" smtClean="0"/>
              <a:t>23</a:t>
            </a:fld>
            <a:endParaRPr lang="en-GB"/>
          </a:p>
        </p:txBody>
      </p:sp>
    </p:spTree>
    <p:extLst>
      <p:ext uri="{BB962C8B-B14F-4D97-AF65-F5344CB8AC3E}">
        <p14:creationId xmlns:p14="http://schemas.microsoft.com/office/powerpoint/2010/main" val="636941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Immediately before, or at the time any person was using violence or caused them to fear violence.</a:t>
            </a:r>
          </a:p>
          <a:p>
            <a:r>
              <a:rPr lang="en-GB" dirty="0"/>
              <a:t> E.g. consenting </a:t>
            </a:r>
            <a:r>
              <a:rPr lang="en-GB" dirty="0" err="1"/>
              <a:t>sado</a:t>
            </a:r>
            <a:r>
              <a:rPr lang="en-GB" dirty="0"/>
              <a:t>-masochists (sexual activity where a person likes to inflict physical or mental harm on another, pleasure from experiencing pain) may be able to rebut the presumption which otherwise arises. - Immediately before, or at the time any person was using violence or caused him to fear violence against another person – </a:t>
            </a:r>
          </a:p>
          <a:p>
            <a:r>
              <a:rPr lang="en-GB" dirty="0"/>
              <a:t>The complainant was unlawfully detained, asleep or unconscious - The complainant was unable was unable to communicate because of a physical disability –</a:t>
            </a:r>
          </a:p>
          <a:p>
            <a:r>
              <a:rPr lang="en-GB" dirty="0"/>
              <a:t> The person gave something to the complainant causing them to be stupefied or overpowered This includes alcohol and any drugs such as Rohypnol and GBH.</a:t>
            </a:r>
          </a:p>
          <a:p>
            <a:r>
              <a:rPr lang="en-GB" dirty="0"/>
              <a:t> 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p>
          <a:p>
            <a:endParaRPr lang="en-GB" dirty="0"/>
          </a:p>
          <a:p>
            <a:endParaRPr lang="en-GB" dirty="0"/>
          </a:p>
          <a:p>
            <a:r>
              <a:rPr lang="en-GB" dirty="0"/>
              <a:t> These can be rebutted by the defence.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 If the judge does not conclude that there is sufficient evidence from the defence, then the jury will be directed to find that the victim did not consent and that the defendant could not have reasonably believed otherwise. </a:t>
            </a:r>
          </a:p>
        </p:txBody>
      </p:sp>
      <p:sp>
        <p:nvSpPr>
          <p:cNvPr id="4" name="Slide Number Placeholder 3"/>
          <p:cNvSpPr>
            <a:spLocks noGrp="1"/>
          </p:cNvSpPr>
          <p:nvPr>
            <p:ph type="sldNum" sz="quarter" idx="5"/>
          </p:nvPr>
        </p:nvSpPr>
        <p:spPr/>
        <p:txBody>
          <a:bodyPr/>
          <a:lstStyle/>
          <a:p>
            <a:fld id="{E414EF1C-22FE-4CBD-8A63-6E7CA66F0E9F}" type="slidenum">
              <a:rPr lang="en-GB" smtClean="0"/>
              <a:t>24</a:t>
            </a:fld>
            <a:endParaRPr lang="en-GB"/>
          </a:p>
        </p:txBody>
      </p:sp>
    </p:spTree>
    <p:extLst>
      <p:ext uri="{BB962C8B-B14F-4D97-AF65-F5344CB8AC3E}">
        <p14:creationId xmlns:p14="http://schemas.microsoft.com/office/powerpoint/2010/main" val="9807969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 of the following situations apply: It will be presumed that the victim did not consent to the act. …and the burden will shift to the defendant to produce evidence to displace the presumption that consent was not present. Situation 1 Immediately before or at the time of the act anybody was either: Using violence against the complainant or Was causing the complainant to fear the use of violence against them. </a:t>
            </a:r>
          </a:p>
          <a:p>
            <a:endParaRPr lang="en-GB" dirty="0"/>
          </a:p>
          <a:p>
            <a:r>
              <a:rPr lang="en-GB" dirty="0"/>
              <a:t>This relates to any person, therefore a second person within the room could be either: </a:t>
            </a:r>
          </a:p>
          <a:p>
            <a:r>
              <a:rPr lang="en-GB" dirty="0"/>
              <a:t>Using violence against the complainant or causing the complainant to fear the use of violence against them. </a:t>
            </a:r>
          </a:p>
          <a:p>
            <a:r>
              <a:rPr lang="en-GB" dirty="0"/>
              <a:t>A victim who has been held at knife point. Situation 2 Immediately before or at the time of the act anybody was either</a:t>
            </a:r>
          </a:p>
        </p:txBody>
      </p:sp>
      <p:sp>
        <p:nvSpPr>
          <p:cNvPr id="4" name="Slide Number Placeholder 3"/>
          <p:cNvSpPr>
            <a:spLocks noGrp="1"/>
          </p:cNvSpPr>
          <p:nvPr>
            <p:ph type="sldNum" sz="quarter" idx="5"/>
          </p:nvPr>
        </p:nvSpPr>
        <p:spPr/>
        <p:txBody>
          <a:bodyPr/>
          <a:lstStyle/>
          <a:p>
            <a:fld id="{E414EF1C-22FE-4CBD-8A63-6E7CA66F0E9F}" type="slidenum">
              <a:rPr lang="en-GB" smtClean="0"/>
              <a:t>25</a:t>
            </a:fld>
            <a:endParaRPr lang="en-GB"/>
          </a:p>
        </p:txBody>
      </p:sp>
    </p:spTree>
    <p:extLst>
      <p:ext uri="{BB962C8B-B14F-4D97-AF65-F5344CB8AC3E}">
        <p14:creationId xmlns:p14="http://schemas.microsoft.com/office/powerpoint/2010/main" val="15984373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 4 At the time of the act the complainant was either: Asleep or Unconscious If a person consented to intercourse prior to falling asleep and intercourse takes place after they have fallen asleep…consent will be presumed to be absent. Situation</a:t>
            </a:r>
          </a:p>
          <a:p>
            <a:endParaRPr lang="en-GB" dirty="0"/>
          </a:p>
          <a:p>
            <a:r>
              <a:rPr lang="en-GB" dirty="0"/>
              <a:t> 5 Due to physical disabilities the complainant was not able to communicate their consent </a:t>
            </a:r>
          </a:p>
          <a:p>
            <a:r>
              <a:rPr lang="en-GB" dirty="0"/>
              <a:t>Consent does not have to be oral. Written notes; physical gestures, sign language etc. will all suffice. </a:t>
            </a:r>
            <a:r>
              <a:rPr lang="en-GB" dirty="0" err="1"/>
              <a:t>Eg.</a:t>
            </a:r>
            <a:r>
              <a:rPr lang="en-GB" dirty="0"/>
              <a:t> A resident in sheltered home who has difficulties in communicating due to a stroke. They may not be able to communicate their consent to the defendant. Situation </a:t>
            </a:r>
          </a:p>
          <a:p>
            <a:endParaRPr lang="en-GB" dirty="0"/>
          </a:p>
          <a:p>
            <a:r>
              <a:rPr lang="en-GB" dirty="0"/>
              <a:t>6 Any person administered or caused to be administered without the complainant’s consent a substance that would have stupefied or caused the complaint to be overpowered. Administration of alcohol or drugs relates to any person, it need not be the person who penetrates the victim.</a:t>
            </a:r>
          </a:p>
          <a:p>
            <a:endParaRPr lang="en-GB" dirty="0"/>
          </a:p>
          <a:p>
            <a:r>
              <a:rPr lang="en-GB" dirty="0"/>
              <a:t>The administration of the substance must be without the victim’s consent. So what about the victim who drinks copious amounts of alcohol– are they stupefied? YES But have they consented? YES – they have consumed the alcohol on their own volition Therefore this situation is one where the evidential presumption would not be made out. However – what Important Investigative Questions do we need to be asking the victim? What was being drunk? Did anyone buy you drinks? Did they consent to double vodkas being added to their pint? Etc.</a:t>
            </a:r>
          </a:p>
        </p:txBody>
      </p:sp>
      <p:sp>
        <p:nvSpPr>
          <p:cNvPr id="4" name="Slide Number Placeholder 3"/>
          <p:cNvSpPr>
            <a:spLocks noGrp="1"/>
          </p:cNvSpPr>
          <p:nvPr>
            <p:ph type="sldNum" sz="quarter" idx="5"/>
          </p:nvPr>
        </p:nvSpPr>
        <p:spPr/>
        <p:txBody>
          <a:bodyPr/>
          <a:lstStyle/>
          <a:p>
            <a:fld id="{E414EF1C-22FE-4CBD-8A63-6E7CA66F0E9F}" type="slidenum">
              <a:rPr lang="en-GB" smtClean="0"/>
              <a:t>26</a:t>
            </a:fld>
            <a:endParaRPr lang="en-GB"/>
          </a:p>
        </p:txBody>
      </p:sp>
    </p:spTree>
    <p:extLst>
      <p:ext uri="{BB962C8B-B14F-4D97-AF65-F5344CB8AC3E}">
        <p14:creationId xmlns:p14="http://schemas.microsoft.com/office/powerpoint/2010/main" val="38406259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Conclusive Presumption Section 76 of the Sexual Offences Act 2003 creates 'conclusive presumptions' (which means they cannot be rebutted by the defendant) about lack of consent and the absence of belief in consent in situations where the defendant deceived the complainant into sexual activity</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27</a:t>
            </a:fld>
            <a:endParaRPr lang="en-GB"/>
          </a:p>
        </p:txBody>
      </p:sp>
    </p:spTree>
    <p:extLst>
      <p:ext uri="{BB962C8B-B14F-4D97-AF65-F5344CB8AC3E}">
        <p14:creationId xmlns:p14="http://schemas.microsoft.com/office/powerpoint/2010/main" val="15547202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Complainant did not consent where it can be proved that the defendant did the act and the defendant intentionally: - </a:t>
            </a:r>
          </a:p>
          <a:p>
            <a:endParaRPr lang="en-GB" dirty="0"/>
          </a:p>
          <a:p>
            <a:r>
              <a:rPr lang="en-GB" dirty="0"/>
              <a:t>Deceived the complainant as to the nature of the act Example: the defendant intentionally tells the complainant that digital penetration of her vagina is necessary for medical reasons when in fact it is for his sexual gratification Karl Lang, 49yrs, of Newport was convicted of 12 counts of causing women to engage in sexual activity without consent over a period of 4yrs from Nov 2005 – Sept 2009.</a:t>
            </a:r>
          </a:p>
          <a:p>
            <a:endParaRPr lang="en-GB" dirty="0"/>
          </a:p>
          <a:p>
            <a:r>
              <a:rPr lang="en-GB" dirty="0"/>
              <a:t> A fraud psychic, he duped young women into stripping naked and performing sex acts in front of him claiming it would improve their chances of contacting dead relatives. He was found guilty in Newport Crown Court June 2010 &amp; sentenced to 2 yrs. - Or impersonated someone known to the complainant (But it must be of an individual known to the victim, not a film star etc) Example: a man could impersonate his twin brother in order to engage in sexual activity with a woman whom he knows would be willing to engage in sexual activity with his brother.</a:t>
            </a:r>
          </a:p>
        </p:txBody>
      </p:sp>
      <p:sp>
        <p:nvSpPr>
          <p:cNvPr id="4" name="Slide Number Placeholder 3"/>
          <p:cNvSpPr>
            <a:spLocks noGrp="1"/>
          </p:cNvSpPr>
          <p:nvPr>
            <p:ph type="sldNum" sz="quarter" idx="5"/>
          </p:nvPr>
        </p:nvSpPr>
        <p:spPr/>
        <p:txBody>
          <a:bodyPr/>
          <a:lstStyle/>
          <a:p>
            <a:fld id="{E414EF1C-22FE-4CBD-8A63-6E7CA66F0E9F}" type="slidenum">
              <a:rPr lang="en-GB" smtClean="0"/>
              <a:t>28</a:t>
            </a:fld>
            <a:endParaRPr lang="en-GB"/>
          </a:p>
        </p:txBody>
      </p:sp>
    </p:spTree>
    <p:extLst>
      <p:ext uri="{BB962C8B-B14F-4D97-AF65-F5344CB8AC3E}">
        <p14:creationId xmlns:p14="http://schemas.microsoft.com/office/powerpoint/2010/main" val="4041198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the defendant’s belief in consent is reasonable is to be determined having regard to all the circumstances at the time the alleged offence took place, including any steps the defendant took to ascertain whether the other person consented to penile penetration. It will be for the jury to decide whether any of the particular attributes of the defendant, such as extreme youth or disability, are relevant to their decisions. </a:t>
            </a:r>
          </a:p>
        </p:txBody>
      </p:sp>
      <p:sp>
        <p:nvSpPr>
          <p:cNvPr id="4" name="Slide Number Placeholder 3"/>
          <p:cNvSpPr>
            <a:spLocks noGrp="1"/>
          </p:cNvSpPr>
          <p:nvPr>
            <p:ph type="sldNum" sz="quarter" idx="5"/>
          </p:nvPr>
        </p:nvSpPr>
        <p:spPr/>
        <p:txBody>
          <a:bodyPr/>
          <a:lstStyle/>
          <a:p>
            <a:fld id="{E414EF1C-22FE-4CBD-8A63-6E7CA66F0E9F}" type="slidenum">
              <a:rPr lang="en-GB" smtClean="0"/>
              <a:t>29</a:t>
            </a:fld>
            <a:endParaRPr lang="en-GB"/>
          </a:p>
        </p:txBody>
      </p:sp>
    </p:spTree>
    <p:extLst>
      <p:ext uri="{BB962C8B-B14F-4D97-AF65-F5344CB8AC3E}">
        <p14:creationId xmlns:p14="http://schemas.microsoft.com/office/powerpoint/2010/main" val="1279160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30</a:t>
            </a:fld>
            <a:endParaRPr lang="en-GB"/>
          </a:p>
        </p:txBody>
      </p:sp>
    </p:spTree>
    <p:extLst>
      <p:ext uri="{BB962C8B-B14F-4D97-AF65-F5344CB8AC3E}">
        <p14:creationId xmlns:p14="http://schemas.microsoft.com/office/powerpoint/2010/main" val="13960483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2 of the Sexual Offences Act 2003 covers the situation where a person intentionally (and not just recklessly) penetrates the vagina or anus of another person This offence can be committed by a male or female against a male or female. A victim can be raped via penetration of their surgically constructed vagina. </a:t>
            </a:r>
          </a:p>
          <a:p>
            <a:endParaRPr lang="en-GB" dirty="0"/>
          </a:p>
          <a:p>
            <a:r>
              <a:rPr lang="en-GB" dirty="0"/>
              <a:t>The offence is committed where the penetration is by part of the body (for example, a finger) or anything else, (for example, a bottle or vibrator); where the penetration is sexual, so that it excludes, for example, intimate searches and medical procedures; where the other person does not consent to the penetration; and where the offender does not reasonably believe that the other person consents. </a:t>
            </a:r>
          </a:p>
          <a:p>
            <a:endParaRPr lang="en-GB" dirty="0"/>
          </a:p>
          <a:p>
            <a:r>
              <a:rPr lang="en-GB" dirty="0"/>
              <a:t>It is not necessary for the victim to know, or explain what they were penetrated with. This means that the offence can be used in cases where, for example the victim is a child, or a person with a learning disability or a person was blindfolded at the time of the alleged incident, and there is insufficient evidence to justify a rape charge</a:t>
            </a:r>
          </a:p>
          <a:p>
            <a:endParaRPr lang="en-GB" dirty="0"/>
          </a:p>
          <a:p>
            <a:r>
              <a:rPr lang="en-GB" dirty="0"/>
              <a:t>Intentionally – </a:t>
            </a:r>
            <a:r>
              <a:rPr lang="en-GB" dirty="0" err="1"/>
              <a:t>Mens</a:t>
            </a:r>
            <a:r>
              <a:rPr lang="en-GB" dirty="0"/>
              <a:t> Rea (motivated solely to provide sexual pleasure and not injury) </a:t>
            </a:r>
          </a:p>
          <a:p>
            <a:endParaRPr lang="en-GB" dirty="0"/>
          </a:p>
          <a:p>
            <a:r>
              <a:rPr lang="en-GB" dirty="0"/>
              <a:t>Penetration - is a continuing act from entry to withdrawal. Part of the body - References to a part of the body include references to a part surgically constructed (in particular, through gender reassignment surgery). Vagina - includes vulva </a:t>
            </a:r>
          </a:p>
          <a:p>
            <a:endParaRPr lang="en-GB" dirty="0"/>
          </a:p>
          <a:p>
            <a:r>
              <a:rPr lang="en-GB" dirty="0"/>
              <a:t>Statuary presumptions apply, Evidential and conclusive Arrest without warrant Indictment: imprisonment for life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31</a:t>
            </a:fld>
            <a:endParaRPr lang="en-GB"/>
          </a:p>
        </p:txBody>
      </p:sp>
    </p:spTree>
    <p:extLst>
      <p:ext uri="{BB962C8B-B14F-4D97-AF65-F5344CB8AC3E}">
        <p14:creationId xmlns:p14="http://schemas.microsoft.com/office/powerpoint/2010/main" val="977213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alternative limbs to the definition of "sexual". Paragraph (a) covers activity that the reasonable person would always consider to be sexual because of its nature, such as sexual intercourse, oral sex, masturbation.</a:t>
            </a:r>
          </a:p>
          <a:p>
            <a:endParaRPr lang="en-GB" dirty="0"/>
          </a:p>
          <a:p>
            <a:r>
              <a:rPr lang="en-GB" dirty="0"/>
              <a:t>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dirty="0"/>
          </a:p>
          <a:p>
            <a:r>
              <a:rPr lang="en-GB" dirty="0"/>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 </a:t>
            </a:r>
          </a:p>
          <a:p>
            <a:endParaRPr lang="en-GB" dirty="0"/>
          </a:p>
          <a:p>
            <a:r>
              <a:rPr lang="en-GB" dirty="0"/>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26 sexually relevant to a reasonable person (</a:t>
            </a:r>
            <a:r>
              <a:rPr lang="en-GB" dirty="0" err="1"/>
              <a:t>e.g</a:t>
            </a:r>
            <a:r>
              <a:rPr lang="en-GB" dirty="0"/>
              <a:t> removing a woman's shoe) do not fall within the definition of sexual activity.</a:t>
            </a:r>
          </a:p>
        </p:txBody>
      </p:sp>
      <p:sp>
        <p:nvSpPr>
          <p:cNvPr id="4" name="Slide Number Placeholder 3"/>
          <p:cNvSpPr>
            <a:spLocks noGrp="1"/>
          </p:cNvSpPr>
          <p:nvPr>
            <p:ph type="sldNum" sz="quarter" idx="5"/>
          </p:nvPr>
        </p:nvSpPr>
        <p:spPr/>
        <p:txBody>
          <a:bodyPr/>
          <a:lstStyle/>
          <a:p>
            <a:fld id="{E414EF1C-22FE-4CBD-8A63-6E7CA66F0E9F}" type="slidenum">
              <a:rPr lang="en-GB" smtClean="0"/>
              <a:t>32</a:t>
            </a:fld>
            <a:endParaRPr lang="en-GB"/>
          </a:p>
        </p:txBody>
      </p:sp>
    </p:spTree>
    <p:extLst>
      <p:ext uri="{BB962C8B-B14F-4D97-AF65-F5344CB8AC3E}">
        <p14:creationId xmlns:p14="http://schemas.microsoft.com/office/powerpoint/2010/main" val="35587900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3 of the Sexual Offences Act 2003 makes it an offence for a person intentionally to touch sexually another person without that person's consent, if they do not reasonably believe the other person consents This offence can be committed by a male or female against a male or female.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33</a:t>
            </a:fld>
            <a:endParaRPr lang="en-GB"/>
          </a:p>
        </p:txBody>
      </p:sp>
    </p:spTree>
    <p:extLst>
      <p:ext uri="{BB962C8B-B14F-4D97-AF65-F5344CB8AC3E}">
        <p14:creationId xmlns:p14="http://schemas.microsoft.com/office/powerpoint/2010/main" val="42493421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Intentionally Accidental penetration or touching will not constitute an offence. Without Consent As we will discuss shortly. Sexually Touch / Penetrate Gynaecologist conducting a medical examination involving an act of penetration with a digit would be conducting the procedure for a medical purpose rather than to obtain a sexual thrill from the act.</a:t>
            </a:r>
          </a:p>
          <a:p>
            <a:endParaRPr lang="en-GB" dirty="0"/>
          </a:p>
          <a:p>
            <a:r>
              <a:rPr lang="en-GB" dirty="0"/>
              <a:t>R v H 2005 A man asked a woman “DO YOU FANCY A SHAG?” As she walked away he grabbed her by the pocket of her tracksuit bottoms. The court deemed this act of touching to be of a sexual nature.</a:t>
            </a:r>
          </a:p>
          <a:p>
            <a:endParaRPr lang="en-GB" dirty="0"/>
          </a:p>
          <a:p>
            <a:endParaRPr lang="en-GB" dirty="0"/>
          </a:p>
          <a:p>
            <a:r>
              <a:rPr lang="en-GB" dirty="0"/>
              <a:t>Reasonable Belief in Consent In determining of the reasonableness of the defendant’s belief in consent to the penetration or sexual touching, the court will have regard to all the circumstances. The question is one of FACT. Including any steps the defendant took to ascertain whether the other person consented to penetration or sexual touching. It will be for the jury to decide whether any of the particular attributes of the defendant, such as extreme youth or disability, are relevant to their decisions. </a:t>
            </a:r>
          </a:p>
          <a:p>
            <a:endParaRPr lang="en-GB" dirty="0"/>
          </a:p>
          <a:p>
            <a:r>
              <a:rPr lang="en-GB" dirty="0"/>
              <a:t>Withdrawals of Consent (sexual intercourse as a continuing act) In the event of a withdrawal of consent an offence will be committed if both: The person intentionally continues to penetrate or touch the victim and due to their 27 awareness of the withdrawal of consent they no longer have reasonable grounds to believe that they had the victim’s consent.</a:t>
            </a:r>
          </a:p>
          <a:p>
            <a:endParaRPr lang="en-GB" dirty="0"/>
          </a:p>
          <a:p>
            <a:r>
              <a:rPr lang="en-GB" dirty="0"/>
              <a:t>Arrest without warrant Either way Summary: maximum 6 months imprisonment and/or a fine Indictment: maximum 10 years imprisonment</a:t>
            </a:r>
          </a:p>
        </p:txBody>
      </p:sp>
      <p:sp>
        <p:nvSpPr>
          <p:cNvPr id="4" name="Slide Number Placeholder 3"/>
          <p:cNvSpPr>
            <a:spLocks noGrp="1"/>
          </p:cNvSpPr>
          <p:nvPr>
            <p:ph type="sldNum" sz="quarter" idx="5"/>
          </p:nvPr>
        </p:nvSpPr>
        <p:spPr/>
        <p:txBody>
          <a:bodyPr/>
          <a:lstStyle/>
          <a:p>
            <a:fld id="{E414EF1C-22FE-4CBD-8A63-6E7CA66F0E9F}" type="slidenum">
              <a:rPr lang="en-GB" smtClean="0"/>
              <a:t>34</a:t>
            </a:fld>
            <a:endParaRPr lang="en-GB"/>
          </a:p>
        </p:txBody>
      </p:sp>
    </p:spTree>
    <p:extLst>
      <p:ext uri="{BB962C8B-B14F-4D97-AF65-F5344CB8AC3E}">
        <p14:creationId xmlns:p14="http://schemas.microsoft.com/office/powerpoint/2010/main" val="40653529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Causing a Person to Engage in Sexual Activity Without Consent • </a:t>
            </a:r>
          </a:p>
          <a:p>
            <a:endParaRPr lang="en-GB" dirty="0"/>
          </a:p>
          <a:p>
            <a:r>
              <a:rPr lang="en-GB" dirty="0"/>
              <a:t>An individual may cause another person to engage in sexual activity with them, for example, a woman compels a man who does not consent to penetrate her. •</a:t>
            </a:r>
          </a:p>
          <a:p>
            <a:r>
              <a:rPr lang="en-GB" dirty="0"/>
              <a:t> An individual could force another person to carry out a sexual act on themselves, for example, where an abuser forces their victim to masturbate. •</a:t>
            </a:r>
          </a:p>
          <a:p>
            <a:r>
              <a:rPr lang="en-GB" dirty="0"/>
              <a:t> An individual forces another person to engage in sexual activity with a third party, whether that third party is a willing participant or another victim, for example, a man forces a woman to give oral sex to a fellow abuser. </a:t>
            </a:r>
          </a:p>
          <a:p>
            <a:endParaRPr lang="en-GB" dirty="0"/>
          </a:p>
          <a:p>
            <a:endParaRPr lang="en-GB" dirty="0"/>
          </a:p>
          <a:p>
            <a:r>
              <a:rPr lang="en-GB" dirty="0"/>
              <a:t>The penalties for this offence are staggered to allow for a wide variety of circumstances. Is liable, on conviction, on indictment, to imprisonment for life. Unless subsection 4 applies, a person guilty of an offence under this section is liable</a:t>
            </a:r>
          </a:p>
          <a:p>
            <a:endParaRPr lang="en-GB" dirty="0"/>
          </a:p>
          <a:p>
            <a:r>
              <a:rPr lang="en-GB" dirty="0"/>
              <a:t>(a) On summary conviction to imprisonment for a term not exceeding 6 months or to a fine not exceeding the statutory minimum or both; (b) On conviction on indictment, to imprisonment for a term not exceeding 10 years</a:t>
            </a:r>
          </a:p>
        </p:txBody>
      </p:sp>
      <p:sp>
        <p:nvSpPr>
          <p:cNvPr id="4" name="Slide Number Placeholder 3"/>
          <p:cNvSpPr>
            <a:spLocks noGrp="1"/>
          </p:cNvSpPr>
          <p:nvPr>
            <p:ph type="sldNum" sz="quarter" idx="5"/>
          </p:nvPr>
        </p:nvSpPr>
        <p:spPr/>
        <p:txBody>
          <a:bodyPr/>
          <a:lstStyle/>
          <a:p>
            <a:fld id="{E414EF1C-22FE-4CBD-8A63-6E7CA66F0E9F}" type="slidenum">
              <a:rPr lang="en-GB" smtClean="0"/>
              <a:t>35</a:t>
            </a:fld>
            <a:endParaRPr lang="en-GB"/>
          </a:p>
        </p:txBody>
      </p:sp>
    </p:spTree>
    <p:extLst>
      <p:ext uri="{BB962C8B-B14F-4D97-AF65-F5344CB8AC3E}">
        <p14:creationId xmlns:p14="http://schemas.microsoft.com/office/powerpoint/2010/main" val="6772000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brought into combat Date Rape Drugs. The drug does not have to GHB or Rohypnol. </a:t>
            </a:r>
          </a:p>
          <a:p>
            <a:endParaRPr lang="en-GB" dirty="0"/>
          </a:p>
          <a:p>
            <a:r>
              <a:rPr lang="en-GB" dirty="0"/>
              <a:t>If a non-harmful substance is used with the mistaken belief to stupefy – offence complete. There is no need for the person to be overpowered or stupefied provided the perpetrator intended the substance administered or taken to have such an effect. </a:t>
            </a:r>
          </a:p>
        </p:txBody>
      </p:sp>
      <p:sp>
        <p:nvSpPr>
          <p:cNvPr id="4" name="Slide Number Placeholder 3"/>
          <p:cNvSpPr>
            <a:spLocks noGrp="1"/>
          </p:cNvSpPr>
          <p:nvPr>
            <p:ph type="sldNum" sz="quarter" idx="5"/>
          </p:nvPr>
        </p:nvSpPr>
        <p:spPr/>
        <p:txBody>
          <a:bodyPr/>
          <a:lstStyle/>
          <a:p>
            <a:fld id="{E414EF1C-22FE-4CBD-8A63-6E7CA66F0E9F}" type="slidenum">
              <a:rPr lang="en-GB" smtClean="0"/>
              <a:t>36</a:t>
            </a:fld>
            <a:endParaRPr lang="en-GB"/>
          </a:p>
        </p:txBody>
      </p:sp>
    </p:spTree>
    <p:extLst>
      <p:ext uri="{BB962C8B-B14F-4D97-AF65-F5344CB8AC3E}">
        <p14:creationId xmlns:p14="http://schemas.microsoft.com/office/powerpoint/2010/main" val="36442173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Preservation of Life Victims welfare and medical Needs The victim will probably be in shock Does the Victim need Medical attention? Think Forensics – clothing / DNA transfer / The victim may need the toilet / wash / eat / drink / cigarette – Think FORENSICS!!!! First Account Must be recorded verbatim – PNB – or Sexual Offences investigation Booklet Record the demeanour of the victim</a:t>
            </a:r>
          </a:p>
          <a:p>
            <a:endParaRPr lang="en-GB" dirty="0"/>
          </a:p>
          <a:p>
            <a:endParaRPr lang="en-GB" dirty="0"/>
          </a:p>
          <a:p>
            <a:r>
              <a:rPr lang="en-GB" dirty="0"/>
              <a:t> 30 Preservation of Scene Identify scene Cordon Assessing the scenes Weather conditions – cover areas Securing Evidence (incl. forensic evidence) EEK – look at these later Preserving forensic evidence Identifying Victim(s) and witnesses Evidence of First Complaint – Has Victim spoken to A. </a:t>
            </a:r>
            <a:r>
              <a:rPr lang="en-GB" dirty="0" err="1"/>
              <a:t>Nother</a:t>
            </a:r>
            <a:r>
              <a:rPr lang="en-GB" dirty="0"/>
              <a:t>? Record demeanour / verbatim (corroborates victim’s account) Identifying any witnesses – record contact details – brief account Identifying suspects Obtain details / description from victim – Extremely important – PACE CODES OF PRACTICE CODE D para</a:t>
            </a:r>
          </a:p>
          <a:p>
            <a:endParaRPr lang="en-GB" dirty="0"/>
          </a:p>
          <a:p>
            <a:r>
              <a:rPr lang="en-GB" dirty="0"/>
              <a:t> 3.1 FIRST DESCRIPTION A record shall be made of the suspect description as first given by a potential witness. This record must be made and kept in a form which enables details of that description to be accurately produced from it, in a visible and legible form. This will be disclosed to the defence!!!! Circulate details via radio Arrest if possible – Cross contamination issues!! Different Officers/ Cars to deal with each part</a:t>
            </a:r>
          </a:p>
        </p:txBody>
      </p:sp>
      <p:sp>
        <p:nvSpPr>
          <p:cNvPr id="4" name="Slide Number Placeholder 3"/>
          <p:cNvSpPr>
            <a:spLocks noGrp="1"/>
          </p:cNvSpPr>
          <p:nvPr>
            <p:ph type="sldNum" sz="quarter" idx="5"/>
          </p:nvPr>
        </p:nvSpPr>
        <p:spPr/>
        <p:txBody>
          <a:bodyPr/>
          <a:lstStyle/>
          <a:p>
            <a:fld id="{E414EF1C-22FE-4CBD-8A63-6E7CA66F0E9F}" type="slidenum">
              <a:rPr lang="en-GB" smtClean="0"/>
              <a:t>37</a:t>
            </a:fld>
            <a:endParaRPr lang="en-GB"/>
          </a:p>
        </p:txBody>
      </p:sp>
    </p:spTree>
    <p:extLst>
      <p:ext uri="{BB962C8B-B14F-4D97-AF65-F5344CB8AC3E}">
        <p14:creationId xmlns:p14="http://schemas.microsoft.com/office/powerpoint/2010/main" val="24932074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39</a:t>
            </a:fld>
            <a:endParaRPr lang="en-GB"/>
          </a:p>
        </p:txBody>
      </p:sp>
    </p:spTree>
    <p:extLst>
      <p:ext uri="{BB962C8B-B14F-4D97-AF65-F5344CB8AC3E}">
        <p14:creationId xmlns:p14="http://schemas.microsoft.com/office/powerpoint/2010/main" val="40452934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of this may be of benefit to victims in ensuring they are dealt with in a way which will not increase trauma and which may assist recovery, help to gain victims confidence in the police and encourage a willingness to participate as witnesses during investigations and subsequent court cases.</a:t>
            </a:r>
          </a:p>
          <a:p>
            <a:endParaRPr lang="en-GB" dirty="0"/>
          </a:p>
          <a:p>
            <a:r>
              <a:rPr lang="en-GB" dirty="0"/>
              <a:t>Many police officers expect the average person to resist physically. However, a major study revealed that only a quarter of rape victims struggle with their attackers. </a:t>
            </a:r>
          </a:p>
          <a:p>
            <a:endParaRPr lang="en-GB" dirty="0"/>
          </a:p>
          <a:p>
            <a:r>
              <a:rPr lang="en-GB" dirty="0"/>
              <a:t>When victims realise they cannot escape even those who initially struggle cease to do so. This response can confuse everyone, even victims. This reaction is based on profound primal terror resulting in a frozen fright response. </a:t>
            </a:r>
          </a:p>
          <a:p>
            <a:endParaRPr lang="en-GB" dirty="0"/>
          </a:p>
          <a:p>
            <a:r>
              <a:rPr lang="en-GB" dirty="0"/>
              <a:t>Victims submit in order to avoid being killed, but this can be wrongly interpreted as consent. 36 Victims may subsequently suffer from feelings which are related to the fear of death, ranging from humiliation to guilt, self-blame, anger or a desire for revenge.</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40</a:t>
            </a:fld>
            <a:endParaRPr lang="en-GB"/>
          </a:p>
        </p:txBody>
      </p:sp>
    </p:spTree>
    <p:extLst>
      <p:ext uri="{BB962C8B-B14F-4D97-AF65-F5344CB8AC3E}">
        <p14:creationId xmlns:p14="http://schemas.microsoft.com/office/powerpoint/2010/main" val="41834651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Acute stage The acute stage occurs in the days or weeks after a rape. </a:t>
            </a:r>
          </a:p>
          <a:p>
            <a:r>
              <a:rPr lang="en-GB" dirty="0"/>
              <a:t>Durations vary as to the amount of time the victim may remain in the acute stage. </a:t>
            </a:r>
          </a:p>
          <a:p>
            <a:r>
              <a:rPr lang="en-GB" dirty="0"/>
              <a:t>The immediate symptoms may last a few days to a few weeks and may overlap with the outward adjustment stage. There is no "typical" response amongst rape victims. However, in many cases, a rape victim's acute stage can be classified as one of three responses: expressed ("He or she may appear agitated or hysterical, [and] may suffer from crying spells or anxiety attacks"); controlled ("the survivor appears to be without emotion and acts as if 'nothing happened' and 'everything is fine'"); or shock/disbelief ("the survivor reacts with a strong sense of disorientation. They may have difficulty concentrating, making decisions, or doing everyday tasks. They may also have poor recall of the assault"). 37 Not all rape survivors show their emotions outwardly. Some may appear calm and unaffected by the assault.[2] Behaviours present in the acute stage can include: Diminished alertness, numbness, dulled sensory, affective and memory functions, disorganised thought content, vomiting, nausea, paralysing anxiety, pronounced internal tremor, obsession to wash or clean themselves. Hysteria, confusion and crying. Bewilderment. Acute sensitivity to the reaction of other people. The outward adjustment stage Survivors in this stage seem to have resumed their normal lifestyle. However, they simultaneously suffer profound internal turmoil, which may manifest in a variety of ways as the survivor copes with the long-term trauma of a rape. In a 1976 paper, Burgess and Holmstrom note that all but 1 of their 92 subjects exhibited maladaptive coping mechanisms after a rape. The outward adjustment stage may last from several months to many years after a rape. Potential coping strategies during the outward adjustment phase: minimization (pretending 'everything is fine'), </a:t>
            </a:r>
            <a:r>
              <a:rPr lang="en-GB" dirty="0" err="1"/>
              <a:t>dramatisation</a:t>
            </a:r>
            <a:r>
              <a:rPr lang="en-GB" dirty="0"/>
              <a:t> (cannot stop talking about the assault), suppression (refuses to discuss the rape), explanation (analyses what happened), flight (moves to a new home or city, alters appearance) Other coping mechanisms that may appear during the outward adjustment phase include: Poor health in general, continuing anxiety, sense of helplessness, hypervigilance, inability to maintain previously close relationships, experiencing a general response of nervousness known as the "startle response,“ persistent fear and or depression at much higher rates than the general population, mood swings from relatively happy to depression or anger, extreme anger and hostility (more typical of male victims). Some survivors may even say "I HATE PEOPLE" or "I HATE THE WORLD". Sleep disturbances such as vivid dreams and recurring nightmares, insomnia, wakefulness, night terrors, flashbacks, dissociation (feeling like one is not attached to one's body), panic attacks, reliance on coping mechanisms, some of which may be beneficial (e.g., philosophy and family support), and others that may ultimately be counterproductive (e.g., self harm, drug, or alcohol abuse), lifestyle. Survivors in this stage can have their lifestyle affected in some of the following ways: Their sense of personal security or safety is damaged. They feel hesitant to enter new relationships. Questioning their sexual identity or sexual orientation (more typical of men raped by other men or women raped by other women). </a:t>
            </a:r>
          </a:p>
          <a:p>
            <a:r>
              <a:rPr lang="en-GB" dirty="0"/>
              <a:t>Sexual relationships 37 become disturbed.[18] Many survivors have reported that they were unable to reestablish normal sexual relations and often shied away from sexual contact for some time after the rape. Some report inhibited sexual response and flashbacks to the rape during intercourse. Conversely, some rape survivors become hyper-sexual or promiscuous following sexual attacks, sometimes as a way to reassert a measure of control over their sexual relations. Some rape survivors may see the world as a more threatening place to live in, so they will place restrictions on their lives, interrupting their normal activity. </a:t>
            </a:r>
          </a:p>
          <a:p>
            <a:r>
              <a:rPr lang="en-GB" dirty="0"/>
              <a:t>For example, they may discontinue previously active involvements in societies, groups or clubs, or a parent who was a survivor of rape may place restrictions on the freedom of their children.</a:t>
            </a:r>
          </a:p>
          <a:p>
            <a:endParaRPr lang="en-GB" dirty="0"/>
          </a:p>
          <a:p>
            <a:r>
              <a:rPr lang="en-GB" dirty="0"/>
              <a:t> Physiological responses Whether or not they were injured during a sexual assault, survivors exhibit higher rates of poor health in the months and years after an assault, including acute somatoform disorders (physical symptoms with no identifiable cause). Physiological reactions such as tension headaches, fatigue, general feelings of soreness or localized pain in the chest, throat, arms or legs. Specific symptoms may occur that relate to the area of the body assaulted. Survivors of oral rape may have a variety of mouth and throat complaints, while survivors of vaginal or anal rape have physical reactions related to these areas. </a:t>
            </a:r>
          </a:p>
          <a:p>
            <a:r>
              <a:rPr lang="en-GB" dirty="0"/>
              <a:t>Nature of the assault The nature of the act, the relationship with the offender, the type and amount of force used, and the circumstances of the assault all influence the impact of an assault on the victim. When the assault is committed by a stranger, fear seems to be the most difficult emotion to manage for many people. (Feelings of vulnerability arise). More commonly, assaults are committed by someone the victim knows and trusts there may be heightened feelings of self-blame and guilt.</a:t>
            </a:r>
          </a:p>
          <a:p>
            <a:endParaRPr lang="en-GB" dirty="0"/>
          </a:p>
          <a:p>
            <a:r>
              <a:rPr lang="en-GB" dirty="0"/>
              <a:t> Underground stage Victims attempt to return to their lives as if nothing happened. May block thoughts of the assault from their minds and may not want to talk about the incident or any of the related issues. (They don't want to think about it). Victims may have difficulty in concentrating and some depression. Dissociation and trying to get back to their lives before the assault. The underground stage may last for years and the victim seems as though they are "over it", despite the fact the emotional issues are not resolved. Reorganization stage May return to emotional turmoil. The return of emotional pain can frighten people in this stage. </a:t>
            </a:r>
          </a:p>
          <a:p>
            <a:endParaRPr lang="en-GB" dirty="0"/>
          </a:p>
          <a:p>
            <a:r>
              <a:rPr lang="en-GB" dirty="0"/>
              <a:t>Fears and phobias may develop. They may be related specifically to the assailant or the circumstances or the attack or they may be much more generalized. 37 Appetite disturbances such as nausea and vomiting. Rape survivors are also prone to developing anorexia nervosa and/or bulimia. Nightmares, night terrors feel like they plague the victim. Violent fantasies of revenge may also arise. Phobias A common psychological defence that is seen in rape survivors is the development of fears and phobias specific to the circumstances of the rape, for example: A fear of being in crowds. A fear of being left alone anywhere. A fear of men or women. (androphobia or gynophobia). A fear of going out at all, agoraphobia. A fear of being touched, </a:t>
            </a:r>
            <a:r>
              <a:rPr lang="en-GB" dirty="0" err="1"/>
              <a:t>hapnophobia</a:t>
            </a:r>
            <a:r>
              <a:rPr lang="en-GB" dirty="0"/>
              <a:t>. </a:t>
            </a:r>
          </a:p>
          <a:p>
            <a:r>
              <a:rPr lang="en-GB" dirty="0"/>
              <a:t>Specific fears related to certain characteristics of the assailant, e.g. side-burns, straight hair, the smell of alcohol or cigarettes, type of clothing or car. Some survivors develop very suspicious, paranoid feelings about strangers. Some feel a pervasive fear of most or all other people. The renormalisation stage In this stage, the survivor begins to recognise his or her adjustment phase. Recognising the impact of the rape for survivors who were in denial, and recognising the secondary damage of any counterproductive coping tactics (e.g., recognising that one's drug abuse began to help cope with the aftermath of a rape) is particularly important. Male victims typically do not seek psychotherapy for a long time after the sexual assault—according to Lacey and Roberts,[19] less than half of male victims sought therapy within six months and the average interval between assault and therapy was 2.5 years; King and Woollett's[20] study of over 100 male rape victims found that the mean interval between assault and therapy was 16.4 years.</a:t>
            </a:r>
          </a:p>
          <a:p>
            <a:endParaRPr lang="en-GB" dirty="0"/>
          </a:p>
          <a:p>
            <a:r>
              <a:rPr lang="en-GB" dirty="0"/>
              <a:t> During renormalisation, survivors integrate the sexual assault into their lives so that the rape is no longer the central focus of their lives; negative feelings such as guilt and shame become resolved, and survivors no longer blame themselves for the attack. The effects of rape are varied and how a victim reacts to the attack depends upon their circumstances. Each victim has their own way of coping, and there is no right way or wrong way to react to sexual violence. How a victim copes may be complicated by the reactions of their family and friends, what their preconceptions about rape were, and the treatment they receives, for example, at the police station, and later, in court. </a:t>
            </a:r>
          </a:p>
        </p:txBody>
      </p:sp>
      <p:sp>
        <p:nvSpPr>
          <p:cNvPr id="4" name="Slide Number Placeholder 3"/>
          <p:cNvSpPr>
            <a:spLocks noGrp="1"/>
          </p:cNvSpPr>
          <p:nvPr>
            <p:ph type="sldNum" sz="quarter" idx="5"/>
          </p:nvPr>
        </p:nvSpPr>
        <p:spPr/>
        <p:txBody>
          <a:bodyPr/>
          <a:lstStyle/>
          <a:p>
            <a:fld id="{E414EF1C-22FE-4CBD-8A63-6E7CA66F0E9F}" type="slidenum">
              <a:rPr lang="en-GB" smtClean="0"/>
              <a:t>42</a:t>
            </a:fld>
            <a:endParaRPr lang="en-GB"/>
          </a:p>
        </p:txBody>
      </p:sp>
    </p:spTree>
    <p:extLst>
      <p:ext uri="{BB962C8B-B14F-4D97-AF65-F5344CB8AC3E}">
        <p14:creationId xmlns:p14="http://schemas.microsoft.com/office/powerpoint/2010/main" val="26681833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long does anonymity last? The protection applies as soon as the offence has been committed irrespective of whether or not criminal proceedings follow. </a:t>
            </a:r>
          </a:p>
          <a:p>
            <a:endParaRPr lang="en-GB" dirty="0"/>
          </a:p>
          <a:p>
            <a:r>
              <a:rPr lang="en-GB" dirty="0"/>
              <a:t>Reporting of criminal proceedings is not forbidden but the inclusion of any information which would lead to the identification of a complainant is prohibited. Under this section, anonymity lasts for a lifetime.</a:t>
            </a:r>
          </a:p>
          <a:p>
            <a:endParaRPr lang="en-GB" dirty="0"/>
          </a:p>
          <a:p>
            <a:r>
              <a:rPr lang="en-GB" dirty="0"/>
              <a:t> Summary Offence – Fine not exceeding level five. Power of arrest without warrant – constables/ other persons</a:t>
            </a:r>
          </a:p>
        </p:txBody>
      </p:sp>
      <p:sp>
        <p:nvSpPr>
          <p:cNvPr id="4" name="Slide Number Placeholder 3"/>
          <p:cNvSpPr>
            <a:spLocks noGrp="1"/>
          </p:cNvSpPr>
          <p:nvPr>
            <p:ph type="sldNum" sz="quarter" idx="5"/>
          </p:nvPr>
        </p:nvSpPr>
        <p:spPr/>
        <p:txBody>
          <a:bodyPr/>
          <a:lstStyle/>
          <a:p>
            <a:fld id="{E414EF1C-22FE-4CBD-8A63-6E7CA66F0E9F}" type="slidenum">
              <a:rPr lang="en-GB" smtClean="0"/>
              <a:t>43</a:t>
            </a:fld>
            <a:endParaRPr lang="en-GB"/>
          </a:p>
        </p:txBody>
      </p:sp>
    </p:spTree>
    <p:extLst>
      <p:ext uri="{BB962C8B-B14F-4D97-AF65-F5344CB8AC3E}">
        <p14:creationId xmlns:p14="http://schemas.microsoft.com/office/powerpoint/2010/main" val="3249490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3AEF-C96E-584D-1E92-179F86934C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D62D73-728B-BFB2-A750-9C3ACCD20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3D674-2084-4D1A-B165-487A9027EAA0}"/>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5" name="Footer Placeholder 4">
            <a:extLst>
              <a:ext uri="{FF2B5EF4-FFF2-40B4-BE49-F238E27FC236}">
                <a16:creationId xmlns:a16="http://schemas.microsoft.com/office/drawing/2014/main" id="{F151568C-39F3-F1FB-53A5-01EAB60C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121D1-84AF-43A5-B1F7-B72A86A56AB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417848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63F2-E3FF-70D2-FEB9-A6D2839D64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2329F-9851-47E7-A470-B246999DF6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98EFA-24F1-F660-3633-36DF7B9DAC4C}"/>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5" name="Footer Placeholder 4">
            <a:extLst>
              <a:ext uri="{FF2B5EF4-FFF2-40B4-BE49-F238E27FC236}">
                <a16:creationId xmlns:a16="http://schemas.microsoft.com/office/drawing/2014/main" id="{DAA483D0-0B45-7E64-7EEC-E1E6B5AEA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5CC53-172A-A6BF-CC3F-B15EAEC6207A}"/>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655496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2E6C-C871-D60C-6C13-3D0FBB78E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C7B2D-574C-7182-F5F5-1221562483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D635A-FA02-88CC-B7E2-BAB388FCFB62}"/>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5" name="Footer Placeholder 4">
            <a:extLst>
              <a:ext uri="{FF2B5EF4-FFF2-40B4-BE49-F238E27FC236}">
                <a16:creationId xmlns:a16="http://schemas.microsoft.com/office/drawing/2014/main" id="{BD455611-77AC-C238-BC0E-4016F3D2D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5FD65-186E-90DD-9C0F-428F7EC44E26}"/>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50559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345B-9C7A-8298-C602-082ECCEAFF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93009-1E2A-6072-0F21-83464E9BD4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14A1DE-988A-2086-A262-37603DF9CC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7BAF4B-FA2D-000A-8C06-953AF134F25C}"/>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6" name="Footer Placeholder 5">
            <a:extLst>
              <a:ext uri="{FF2B5EF4-FFF2-40B4-BE49-F238E27FC236}">
                <a16:creationId xmlns:a16="http://schemas.microsoft.com/office/drawing/2014/main" id="{2EB6D865-C0F1-165F-B291-FB04047D0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FFBB2-01FB-B3EE-6152-4E0375F7B2A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151876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F955-51AE-BC16-82F4-17FAE0E3AC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CCBFF-726E-DDE1-46B9-77E60F817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D1D67B-88E7-1BB2-0828-9AA3A728FE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D622B7-1D60-249D-4F9E-3535D0FA7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95415-1AC6-BC2E-8424-B636AF8C33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5DE590-D1EB-7188-5E3A-5838F2D7F8A9}"/>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8" name="Footer Placeholder 7">
            <a:extLst>
              <a:ext uri="{FF2B5EF4-FFF2-40B4-BE49-F238E27FC236}">
                <a16:creationId xmlns:a16="http://schemas.microsoft.com/office/drawing/2014/main" id="{819BC65B-7286-43F8-0245-42404703B0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47EEE6-23EC-6BEE-23E6-BDB6ED75EF0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69220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55A1-D165-BFB3-20F5-1773ED8519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E3755E-57AC-C1B8-1210-14E2CA542A29}"/>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4" name="Footer Placeholder 3">
            <a:extLst>
              <a:ext uri="{FF2B5EF4-FFF2-40B4-BE49-F238E27FC236}">
                <a16:creationId xmlns:a16="http://schemas.microsoft.com/office/drawing/2014/main" id="{81F67C3E-9F21-EA37-9E5D-4CA8B7ACA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299B4B-B4B5-1CF4-5C5A-409E7B6FF28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968973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3ECCA-56E9-1547-AD78-B3A0A4BB7E6E}"/>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3" name="Footer Placeholder 2">
            <a:extLst>
              <a:ext uri="{FF2B5EF4-FFF2-40B4-BE49-F238E27FC236}">
                <a16:creationId xmlns:a16="http://schemas.microsoft.com/office/drawing/2014/main" id="{F2FB0DB4-42B8-DCB3-D0B7-9A79149099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C62BF-EB70-973F-2458-C25EA66D825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48961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0E52-B58E-82D9-931F-777604CF8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ADC550-8457-F7F4-3764-4A1CD6BFC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7493C5-EE6C-7E05-CC5E-1CAE032A8F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45F966-A953-572B-DEB0-B2272B386F49}"/>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6" name="Footer Placeholder 5">
            <a:extLst>
              <a:ext uri="{FF2B5EF4-FFF2-40B4-BE49-F238E27FC236}">
                <a16:creationId xmlns:a16="http://schemas.microsoft.com/office/drawing/2014/main" id="{A4355AD5-63F0-4692-BBEC-D7091DAE4C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C60AC6-44B5-DC3F-ED0A-C01BC668C64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59848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34DE-9499-1D03-FABA-2BE643523B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1355A5-F9E6-660F-CD31-99E23AC20D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B44BA-819E-C57B-4E4A-39600D770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0823E8-B822-BAF5-ECF7-89A54EC7C10F}"/>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6" name="Footer Placeholder 5">
            <a:extLst>
              <a:ext uri="{FF2B5EF4-FFF2-40B4-BE49-F238E27FC236}">
                <a16:creationId xmlns:a16="http://schemas.microsoft.com/office/drawing/2014/main" id="{51204B97-93E4-E9DE-DC74-6314A4688C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251A9-C205-2F74-EDBC-41192F9756F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367487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4C312-B5D9-C04C-52A0-850D922A33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6EE11-793E-7DC1-F47B-5C0C2E1D7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FE243-31FC-7B6C-9A32-FEBDEEC250A6}"/>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5" name="Footer Placeholder 4">
            <a:extLst>
              <a:ext uri="{FF2B5EF4-FFF2-40B4-BE49-F238E27FC236}">
                <a16:creationId xmlns:a16="http://schemas.microsoft.com/office/drawing/2014/main" id="{64439ACA-FFED-5158-435D-3E7FC112E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871D0-F46E-4583-63A0-19DEC076FD9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78391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43927-1A04-D0BE-0B6B-844EDBC84A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883A7-91E9-85EC-B79C-A16CBDBEFD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B15B2-3611-832D-9AF8-CCBDDDB6E3F9}"/>
              </a:ext>
            </a:extLst>
          </p:cNvPr>
          <p:cNvSpPr>
            <a:spLocks noGrp="1"/>
          </p:cNvSpPr>
          <p:nvPr>
            <p:ph type="dt" sz="half" idx="10"/>
          </p:nvPr>
        </p:nvSpPr>
        <p:spPr/>
        <p:txBody>
          <a:bodyPr/>
          <a:lstStyle/>
          <a:p>
            <a:fld id="{3D2566B9-3554-4DD5-9B2E-3A644EFA7170}" type="datetimeFigureOut">
              <a:rPr lang="en-GB" smtClean="0"/>
              <a:t>25/10/2023</a:t>
            </a:fld>
            <a:endParaRPr lang="en-GB"/>
          </a:p>
        </p:txBody>
      </p:sp>
      <p:sp>
        <p:nvSpPr>
          <p:cNvPr id="5" name="Footer Placeholder 4">
            <a:extLst>
              <a:ext uri="{FF2B5EF4-FFF2-40B4-BE49-F238E27FC236}">
                <a16:creationId xmlns:a16="http://schemas.microsoft.com/office/drawing/2014/main" id="{EB36D5BC-3314-4E2B-4628-606AE370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F98C3-A667-D1B4-31B5-C4FE400A9D8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08054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D9E8D1-6BF4-4C80-AC34-1D5C0555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08211D-6A77-B892-3B34-13305D3EC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60B9B-DC66-93EC-EF9E-3D3171C11C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2566B9-3554-4DD5-9B2E-3A644EFA7170}" type="datetimeFigureOut">
              <a:rPr lang="en-GB" smtClean="0"/>
              <a:t>25/10/2023</a:t>
            </a:fld>
            <a:endParaRPr lang="en-GB"/>
          </a:p>
        </p:txBody>
      </p:sp>
      <p:sp>
        <p:nvSpPr>
          <p:cNvPr id="5" name="Footer Placeholder 4">
            <a:extLst>
              <a:ext uri="{FF2B5EF4-FFF2-40B4-BE49-F238E27FC236}">
                <a16:creationId xmlns:a16="http://schemas.microsoft.com/office/drawing/2014/main" id="{AA5D29D5-6E10-9233-ECE9-C53C0114DB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B85B86-3752-F077-EE40-17CD4969E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C58EC-487E-4587-BE0B-171CAD97C1C9}" type="slidenum">
              <a:rPr lang="en-GB" smtClean="0"/>
              <a:t>‹#›</a:t>
            </a:fld>
            <a:endParaRPr lang="en-GB"/>
          </a:p>
        </p:txBody>
      </p:sp>
    </p:spTree>
    <p:extLst>
      <p:ext uri="{BB962C8B-B14F-4D97-AF65-F5344CB8AC3E}">
        <p14:creationId xmlns:p14="http://schemas.microsoft.com/office/powerpoint/2010/main" val="79288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pZwvrxVavnQ?feature=oembed" TargetMode="External"/><Relationship Id="rId4" Type="http://schemas.openxmlformats.org/officeDocument/2006/relationships/image" Target="../media/image15.jpe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BCF186-97C7-7CEA-7488-DF1B9FA3917D}"/>
              </a:ext>
            </a:extLst>
          </p:cNvPr>
          <p:cNvPicPr>
            <a:picLocks noChangeAspect="1"/>
          </p:cNvPicPr>
          <p:nvPr/>
        </p:nvPicPr>
        <p:blipFill rotWithShape="1">
          <a:blip r:embed="rId2"/>
          <a:srcRect t="9091" r="22149"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ABF93B-A0E1-F159-FC3A-B4A5C67CF107}"/>
              </a:ext>
            </a:extLst>
          </p:cNvPr>
          <p:cNvSpPr>
            <a:spLocks noGrp="1"/>
          </p:cNvSpPr>
          <p:nvPr>
            <p:ph type="ctrTitle"/>
          </p:nvPr>
        </p:nvSpPr>
        <p:spPr>
          <a:xfrm>
            <a:off x="477981" y="1122363"/>
            <a:ext cx="4023360" cy="3204134"/>
          </a:xfrm>
        </p:spPr>
        <p:txBody>
          <a:bodyPr anchor="b">
            <a:normAutofit/>
          </a:bodyPr>
          <a:lstStyle/>
          <a:p>
            <a:pPr algn="l"/>
            <a:r>
              <a:rPr lang="en-GB" sz="4400"/>
              <a:t>Rape, Consent Issues, Rape Trauma &amp; Assault by Penetration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941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1A1A1-9B48-E6C3-4B56-FA8EB409110F}"/>
              </a:ext>
            </a:extLst>
          </p:cNvPr>
          <p:cNvSpPr>
            <a:spLocks noGrp="1"/>
          </p:cNvSpPr>
          <p:nvPr>
            <p:ph type="title"/>
          </p:nvPr>
        </p:nvSpPr>
        <p:spPr>
          <a:xfrm>
            <a:off x="762000" y="249937"/>
            <a:ext cx="5791199" cy="761999"/>
          </a:xfrm>
        </p:spPr>
        <p:txBody>
          <a:bodyPr anchor="t">
            <a:normAutofit/>
          </a:bodyPr>
          <a:lstStyle/>
          <a:p>
            <a:r>
              <a:rPr lang="en-GB" sz="3200" dirty="0"/>
              <a:t>Health Warning</a:t>
            </a:r>
          </a:p>
        </p:txBody>
      </p:sp>
      <p:cxnSp>
        <p:nvCxnSpPr>
          <p:cNvPr id="14"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BE8150-A2DF-4FEC-01BB-DEF7509D3E11}"/>
              </a:ext>
            </a:extLst>
          </p:cNvPr>
          <p:cNvSpPr>
            <a:spLocks noGrp="1"/>
          </p:cNvSpPr>
          <p:nvPr>
            <p:ph idx="1"/>
          </p:nvPr>
        </p:nvSpPr>
        <p:spPr>
          <a:xfrm>
            <a:off x="762000" y="1011936"/>
            <a:ext cx="5791199" cy="5596128"/>
          </a:xfrm>
        </p:spPr>
        <p:txBody>
          <a:bodyPr>
            <a:noAutofit/>
          </a:bodyPr>
          <a:lstStyle/>
          <a:p>
            <a:r>
              <a:rPr lang="en-GB" sz="1800" dirty="0"/>
              <a:t>Summarise the myths and facts around the offence of rape. </a:t>
            </a:r>
          </a:p>
          <a:p>
            <a:r>
              <a:rPr lang="en-GB" sz="1800" dirty="0"/>
              <a:t> Identify the offence of Rape (S1, SOA 2003). </a:t>
            </a:r>
          </a:p>
          <a:p>
            <a:r>
              <a:rPr lang="en-GB" sz="1800" dirty="0"/>
              <a:t>Describe, ‘consent’ as defined by S74,75 and 76 of the SOA 2003. </a:t>
            </a:r>
          </a:p>
          <a:p>
            <a:r>
              <a:rPr lang="en-GB" sz="1800" dirty="0"/>
              <a:t>Identify the offence of Assault by Penetration including what constitutes, “sexual” (S2, SOA 2003). </a:t>
            </a:r>
          </a:p>
          <a:p>
            <a:r>
              <a:rPr lang="en-GB" sz="1800" dirty="0"/>
              <a:t> Identify the offence of Sexual Assault (S3, SOA 2003)</a:t>
            </a:r>
          </a:p>
          <a:p>
            <a:r>
              <a:rPr lang="en-GB" sz="1800" dirty="0"/>
              <a:t> Identify the offence of engaging in Sexual Activity without Consent (S4, 1 SOA 2003) </a:t>
            </a:r>
          </a:p>
          <a:p>
            <a:r>
              <a:rPr lang="en-GB" sz="1800" dirty="0"/>
              <a:t>State the offence of, “Administering a substance without consent” (S61 SOA 2003)</a:t>
            </a:r>
          </a:p>
          <a:p>
            <a:r>
              <a:rPr lang="en-GB" sz="1800" dirty="0"/>
              <a:t> Discuss how a victim of sexual crime may react.</a:t>
            </a:r>
          </a:p>
          <a:p>
            <a:r>
              <a:rPr lang="en-GB" sz="1800" dirty="0"/>
              <a:t> Summarise Rape Trauma Syndrome.</a:t>
            </a:r>
          </a:p>
          <a:p>
            <a:r>
              <a:rPr lang="en-GB" sz="1800" dirty="0"/>
              <a:t> Identify initial actions to be taken at the scene of sexual crime including the needs of the victim. </a:t>
            </a:r>
          </a:p>
          <a:p>
            <a:r>
              <a:rPr lang="en-GB" sz="1800" dirty="0"/>
              <a:t>State how complaints of sexual offences are protected by legislation</a:t>
            </a:r>
          </a:p>
        </p:txBody>
      </p:sp>
      <p:sp>
        <p:nvSpPr>
          <p:cNvPr id="15"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1691C9B-F203-3CF4-330B-F81516934CE4}"/>
              </a:ext>
            </a:extLst>
          </p:cNvPr>
          <p:cNvPicPr>
            <a:picLocks noChangeAspect="1"/>
          </p:cNvPicPr>
          <p:nvPr/>
        </p:nvPicPr>
        <p:blipFill>
          <a:blip r:embed="rId3"/>
          <a:stretch>
            <a:fillRect/>
          </a:stretch>
        </p:blipFill>
        <p:spPr>
          <a:xfrm>
            <a:off x="8144255" y="1885802"/>
            <a:ext cx="3332127" cy="3081081"/>
          </a:xfrm>
          <a:prstGeom prst="rect">
            <a:avLst/>
          </a:prstGeom>
        </p:spPr>
      </p:pic>
    </p:spTree>
    <p:extLst>
      <p:ext uri="{BB962C8B-B14F-4D97-AF65-F5344CB8AC3E}">
        <p14:creationId xmlns:p14="http://schemas.microsoft.com/office/powerpoint/2010/main" val="147441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927BDF-5400-FC94-54D5-E9A5467A228C}"/>
              </a:ext>
            </a:extLst>
          </p:cNvPr>
          <p:cNvPicPr>
            <a:picLocks noGrp="1" noChangeAspect="1"/>
          </p:cNvPicPr>
          <p:nvPr>
            <p:ph idx="1"/>
          </p:nvPr>
        </p:nvPicPr>
        <p:blipFill rotWithShape="1">
          <a:blip r:embed="rId3"/>
          <a:srcRect b="4255"/>
          <a:stretch/>
        </p:blipFill>
        <p:spPr>
          <a:xfrm>
            <a:off x="0" y="29041"/>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C63A3-DA8D-A2EA-4342-751770E6641F}"/>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4000" dirty="0">
                <a:solidFill>
                  <a:schemeClr val="tx1">
                    <a:lumMod val="85000"/>
                    <a:lumOff val="15000"/>
                  </a:schemeClr>
                </a:solidFill>
              </a:rPr>
              <a:t>Myth or Fact? </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9684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41063-33A3-4F3D-68EC-2132F7C9A24D}"/>
              </a:ext>
            </a:extLst>
          </p:cNvPr>
          <p:cNvSpPr>
            <a:spLocks noGrp="1"/>
          </p:cNvSpPr>
          <p:nvPr>
            <p:ph type="title"/>
          </p:nvPr>
        </p:nvSpPr>
        <p:spPr>
          <a:xfrm>
            <a:off x="841248" y="334644"/>
            <a:ext cx="10509504" cy="1076914"/>
          </a:xfrm>
        </p:spPr>
        <p:txBody>
          <a:bodyPr anchor="ctr">
            <a:normAutofit/>
          </a:bodyPr>
          <a:lstStyle/>
          <a:p>
            <a:r>
              <a:rPr lang="en-GB" sz="4000"/>
              <a:t>Myth or Fact?</a:t>
            </a:r>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8763B0-0246-1C46-1B7F-CEA8917EA4D5}"/>
              </a:ext>
            </a:extLst>
          </p:cNvPr>
          <p:cNvSpPr>
            <a:spLocks noGrp="1"/>
          </p:cNvSpPr>
          <p:nvPr>
            <p:ph idx="1"/>
          </p:nvPr>
        </p:nvSpPr>
        <p:spPr>
          <a:xfrm>
            <a:off x="838200" y="1831294"/>
            <a:ext cx="10506456" cy="4347554"/>
          </a:xfrm>
        </p:spPr>
        <p:txBody>
          <a:bodyPr/>
          <a:lstStyle/>
          <a:p>
            <a:pPr marL="1131570" lvl="2" indent="-226314" defTabSz="905256">
              <a:spcBef>
                <a:spcPts val="495"/>
              </a:spcBef>
            </a:pPr>
            <a:endParaRPr lang="en-GB" sz="1980" kern="1200">
              <a:solidFill>
                <a:schemeClr val="tx1"/>
              </a:solidFill>
              <a:latin typeface="+mn-lt"/>
              <a:ea typeface="+mn-ea"/>
              <a:cs typeface="+mn-cs"/>
            </a:endParaRPr>
          </a:p>
          <a:p>
            <a:pPr marL="914400" lvl="2" indent="0">
              <a:buNone/>
            </a:pPr>
            <a:endParaRPr lang="en-GB" dirty="0"/>
          </a:p>
        </p:txBody>
      </p:sp>
      <p:sp>
        <p:nvSpPr>
          <p:cNvPr id="5" name="Flowchart: Alternate Process 4">
            <a:extLst>
              <a:ext uri="{FF2B5EF4-FFF2-40B4-BE49-F238E27FC236}">
                <a16:creationId xmlns:a16="http://schemas.microsoft.com/office/drawing/2014/main" id="{52A5EA22-5AC6-4036-9F8A-1B0AD2F4D9DE}"/>
              </a:ext>
            </a:extLst>
          </p:cNvPr>
          <p:cNvSpPr/>
          <p:nvPr/>
        </p:nvSpPr>
        <p:spPr>
          <a:xfrm>
            <a:off x="2461371" y="1831295"/>
            <a:ext cx="7978816" cy="434755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05256">
              <a:spcAft>
                <a:spcPts val="600"/>
              </a:spcAft>
            </a:pPr>
            <a:r>
              <a:rPr lang="en-GB" sz="3960" kern="1200">
                <a:solidFill>
                  <a:schemeClr val="lt1"/>
                </a:solidFill>
                <a:latin typeface="+mn-lt"/>
                <a:ea typeface="+mn-ea"/>
                <a:cs typeface="+mn-cs"/>
              </a:rPr>
              <a:t>Rape is always violent, or involves physical force</a:t>
            </a:r>
            <a:endParaRPr lang="en-GB" sz="4000"/>
          </a:p>
        </p:txBody>
      </p:sp>
      <p:pic>
        <p:nvPicPr>
          <p:cNvPr id="7" name="Picture 6">
            <a:extLst>
              <a:ext uri="{FF2B5EF4-FFF2-40B4-BE49-F238E27FC236}">
                <a16:creationId xmlns:a16="http://schemas.microsoft.com/office/drawing/2014/main" id="{2AB7BF8F-C9A0-27EF-E4FA-D01BE8E97678}"/>
              </a:ext>
            </a:extLst>
          </p:cNvPr>
          <p:cNvPicPr>
            <a:picLocks noChangeAspect="1"/>
          </p:cNvPicPr>
          <p:nvPr/>
        </p:nvPicPr>
        <p:blipFill>
          <a:blip r:embed="rId3"/>
          <a:stretch>
            <a:fillRect/>
          </a:stretch>
        </p:blipFill>
        <p:spPr>
          <a:xfrm>
            <a:off x="9174713" y="516483"/>
            <a:ext cx="1729077" cy="1271317"/>
          </a:xfrm>
          <a:prstGeom prst="rect">
            <a:avLst/>
          </a:prstGeom>
        </p:spPr>
      </p:pic>
    </p:spTree>
    <p:extLst>
      <p:ext uri="{BB962C8B-B14F-4D97-AF65-F5344CB8AC3E}">
        <p14:creationId xmlns:p14="http://schemas.microsoft.com/office/powerpoint/2010/main" val="2091597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ess pawn with a shadow of a king">
            <a:extLst>
              <a:ext uri="{FF2B5EF4-FFF2-40B4-BE49-F238E27FC236}">
                <a16:creationId xmlns:a16="http://schemas.microsoft.com/office/drawing/2014/main" id="{4A6DC43E-EE35-2513-853F-25C08BAA0E95}"/>
              </a:ext>
            </a:extLst>
          </p:cNvPr>
          <p:cNvPicPr>
            <a:picLocks noChangeAspect="1"/>
          </p:cNvPicPr>
          <p:nvPr/>
        </p:nvPicPr>
        <p:blipFill rotWithShape="1">
          <a:blip r:embed="rId3"/>
          <a:srcRect t="15698" b="5630"/>
          <a:stretch/>
        </p:blipFill>
        <p:spPr>
          <a:xfrm>
            <a:off x="20" y="-22"/>
            <a:ext cx="12191977" cy="6858022"/>
          </a:xfrm>
          <a:prstGeom prst="rect">
            <a:avLst/>
          </a:prstGeom>
        </p:spPr>
      </p:pic>
      <p:sp>
        <p:nvSpPr>
          <p:cNvPr id="12" name="Rectangle 1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36AC4-568A-64B6-99DF-5B0E9B9DA910}"/>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5200">
                <a:solidFill>
                  <a:srgbClr val="FFFFFF"/>
                </a:solidFill>
              </a:rPr>
              <a:t>Myth or Fact?</a:t>
            </a:r>
          </a:p>
        </p:txBody>
      </p:sp>
      <p:sp>
        <p:nvSpPr>
          <p:cNvPr id="14" name="Rectangle 1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8E2906D2-DFF1-E05F-6A5B-68E005ED5108}"/>
              </a:ext>
            </a:extLst>
          </p:cNvPr>
          <p:cNvSpPr/>
          <p:nvPr/>
        </p:nvSpPr>
        <p:spPr>
          <a:xfrm>
            <a:off x="475488" y="1463040"/>
            <a:ext cx="11350752" cy="48488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4800" dirty="0"/>
              <a:t>Rape most commonly occurs between strangers in dark alleys </a:t>
            </a:r>
          </a:p>
        </p:txBody>
      </p:sp>
      <p:pic>
        <p:nvPicPr>
          <p:cNvPr id="7" name="Picture 6">
            <a:extLst>
              <a:ext uri="{FF2B5EF4-FFF2-40B4-BE49-F238E27FC236}">
                <a16:creationId xmlns:a16="http://schemas.microsoft.com/office/drawing/2014/main" id="{B1BB569A-1740-1342-FFD1-AC6DDEF80476}"/>
              </a:ext>
            </a:extLst>
          </p:cNvPr>
          <p:cNvPicPr>
            <a:picLocks noChangeAspect="1"/>
          </p:cNvPicPr>
          <p:nvPr/>
        </p:nvPicPr>
        <p:blipFill>
          <a:blip r:embed="rId4"/>
          <a:stretch>
            <a:fillRect/>
          </a:stretch>
        </p:blipFill>
        <p:spPr>
          <a:xfrm>
            <a:off x="9653349" y="546100"/>
            <a:ext cx="1217914" cy="1648997"/>
          </a:xfrm>
          <a:prstGeom prst="rect">
            <a:avLst/>
          </a:prstGeom>
        </p:spPr>
      </p:pic>
    </p:spTree>
    <p:extLst>
      <p:ext uri="{BB962C8B-B14F-4D97-AF65-F5344CB8AC3E}">
        <p14:creationId xmlns:p14="http://schemas.microsoft.com/office/powerpoint/2010/main" val="2645782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99CD9-17F5-5CA6-1F4C-EDE9B95B1AC0}"/>
              </a:ext>
            </a:extLst>
          </p:cNvPr>
          <p:cNvSpPr>
            <a:spLocks noGrp="1"/>
          </p:cNvSpPr>
          <p:nvPr>
            <p:ph type="title"/>
          </p:nvPr>
        </p:nvSpPr>
        <p:spPr>
          <a:xfrm>
            <a:off x="612648" y="1078992"/>
            <a:ext cx="6268770" cy="1536192"/>
          </a:xfrm>
        </p:spPr>
        <p:txBody>
          <a:bodyPr vert="horz" lIns="91440" tIns="45720" rIns="91440" bIns="45720" rtlCol="0" anchor="b">
            <a:normAutofit/>
          </a:bodyPr>
          <a:lstStyle/>
          <a:p>
            <a:r>
              <a:rPr lang="en-US" sz="5200" dirty="0"/>
              <a:t>Myth or Fact?</a:t>
            </a:r>
          </a:p>
        </p:txBody>
      </p:sp>
      <p:sp>
        <p:nvSpPr>
          <p:cNvPr id="20" name="Rectangle 19">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Rounded Corners 3">
            <a:extLst>
              <a:ext uri="{FF2B5EF4-FFF2-40B4-BE49-F238E27FC236}">
                <a16:creationId xmlns:a16="http://schemas.microsoft.com/office/drawing/2014/main" id="{0C9CB13D-60C3-2150-45A1-111188CA2DA0}"/>
              </a:ext>
            </a:extLst>
          </p:cNvPr>
          <p:cNvSpPr/>
          <p:nvPr/>
        </p:nvSpPr>
        <p:spPr>
          <a:xfrm>
            <a:off x="457202" y="3215061"/>
            <a:ext cx="9394746" cy="28254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nSpc>
                <a:spcPct val="90000"/>
              </a:lnSpc>
              <a:spcAft>
                <a:spcPts val="600"/>
              </a:spcAft>
            </a:pPr>
            <a:endParaRPr lang="en-US" sz="2200" dirty="0">
              <a:solidFill>
                <a:schemeClr val="tx1"/>
              </a:solidFill>
            </a:endParaRPr>
          </a:p>
          <a:p>
            <a:pPr>
              <a:lnSpc>
                <a:spcPct val="90000"/>
              </a:lnSpc>
              <a:spcAft>
                <a:spcPts val="600"/>
              </a:spcAft>
            </a:pPr>
            <a:r>
              <a:rPr lang="en-US" sz="4000" dirty="0">
                <a:solidFill>
                  <a:schemeClr val="bg1"/>
                </a:solidFill>
              </a:rPr>
              <a:t>Prostitutes/ sex workers cannot get raped</a:t>
            </a:r>
          </a:p>
        </p:txBody>
      </p:sp>
      <p:pic>
        <p:nvPicPr>
          <p:cNvPr id="7" name="Picture 6">
            <a:extLst>
              <a:ext uri="{FF2B5EF4-FFF2-40B4-BE49-F238E27FC236}">
                <a16:creationId xmlns:a16="http://schemas.microsoft.com/office/drawing/2014/main" id="{D7299B4A-ED76-20E2-0CA7-65F0807CE906}"/>
              </a:ext>
            </a:extLst>
          </p:cNvPr>
          <p:cNvPicPr>
            <a:picLocks noChangeAspect="1"/>
          </p:cNvPicPr>
          <p:nvPr/>
        </p:nvPicPr>
        <p:blipFill rotWithShape="1">
          <a:blip r:embed="rId3"/>
          <a:srcRect l="1672"/>
          <a:stretch/>
        </p:blipFill>
        <p:spPr>
          <a:xfrm>
            <a:off x="9851948" y="603505"/>
            <a:ext cx="1882850" cy="2592638"/>
          </a:xfrm>
          <a:prstGeom prst="rect">
            <a:avLst/>
          </a:prstGeom>
        </p:spPr>
      </p:pic>
    </p:spTree>
    <p:extLst>
      <p:ext uri="{BB962C8B-B14F-4D97-AF65-F5344CB8AC3E}">
        <p14:creationId xmlns:p14="http://schemas.microsoft.com/office/powerpoint/2010/main" val="3922245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2172-428A-04C3-890D-5F0AD2A3E598}"/>
              </a:ext>
            </a:extLst>
          </p:cNvPr>
          <p:cNvSpPr>
            <a:spLocks noGrp="1"/>
          </p:cNvSpPr>
          <p:nvPr>
            <p:ph type="title"/>
          </p:nvPr>
        </p:nvSpPr>
        <p:spPr/>
        <p:txBody>
          <a:bodyPr/>
          <a:lstStyle/>
          <a:p>
            <a:r>
              <a:rPr lang="en-GB" dirty="0"/>
              <a:t>Myth or Fact? </a:t>
            </a:r>
          </a:p>
        </p:txBody>
      </p:sp>
      <p:sp>
        <p:nvSpPr>
          <p:cNvPr id="4" name="Rectangle: Rounded Corners 3">
            <a:extLst>
              <a:ext uri="{FF2B5EF4-FFF2-40B4-BE49-F238E27FC236}">
                <a16:creationId xmlns:a16="http://schemas.microsoft.com/office/drawing/2014/main" id="{602E09FA-1A60-C180-54A1-D532FC127DF5}"/>
              </a:ext>
            </a:extLst>
          </p:cNvPr>
          <p:cNvSpPr/>
          <p:nvPr/>
        </p:nvSpPr>
        <p:spPr>
          <a:xfrm>
            <a:off x="1670304" y="2170176"/>
            <a:ext cx="8205216" cy="34625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dirty="0"/>
              <a:t>Rape is only a crime of passion</a:t>
            </a:r>
          </a:p>
        </p:txBody>
      </p:sp>
      <p:pic>
        <p:nvPicPr>
          <p:cNvPr id="6" name="Picture 5">
            <a:extLst>
              <a:ext uri="{FF2B5EF4-FFF2-40B4-BE49-F238E27FC236}">
                <a16:creationId xmlns:a16="http://schemas.microsoft.com/office/drawing/2014/main" id="{B5D524C5-4E6D-76BF-EE96-9C4CA6D127C2}"/>
              </a:ext>
            </a:extLst>
          </p:cNvPr>
          <p:cNvPicPr>
            <a:picLocks noChangeAspect="1"/>
          </p:cNvPicPr>
          <p:nvPr/>
        </p:nvPicPr>
        <p:blipFill>
          <a:blip r:embed="rId3"/>
          <a:stretch>
            <a:fillRect/>
          </a:stretch>
        </p:blipFill>
        <p:spPr>
          <a:xfrm>
            <a:off x="9875520" y="365125"/>
            <a:ext cx="1129855" cy="1529769"/>
          </a:xfrm>
          <a:prstGeom prst="rect">
            <a:avLst/>
          </a:prstGeom>
        </p:spPr>
      </p:pic>
    </p:spTree>
    <p:extLst>
      <p:ext uri="{BB962C8B-B14F-4D97-AF65-F5344CB8AC3E}">
        <p14:creationId xmlns:p14="http://schemas.microsoft.com/office/powerpoint/2010/main" val="3267337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55F52-1F39-661E-38ED-E36C3E882C26}"/>
              </a:ext>
            </a:extLst>
          </p:cNvPr>
          <p:cNvSpPr>
            <a:spLocks noGrp="1"/>
          </p:cNvSpPr>
          <p:nvPr>
            <p:ph type="title"/>
          </p:nvPr>
        </p:nvSpPr>
        <p:spPr/>
        <p:txBody>
          <a:bodyPr/>
          <a:lstStyle/>
          <a:p>
            <a:r>
              <a:rPr lang="en-GB"/>
              <a:t>Myth or Fact? </a:t>
            </a:r>
            <a:endParaRPr lang="en-GB" dirty="0"/>
          </a:p>
        </p:txBody>
      </p:sp>
      <p:sp>
        <p:nvSpPr>
          <p:cNvPr id="6" name="Rectangle: Rounded Corners 5">
            <a:extLst>
              <a:ext uri="{FF2B5EF4-FFF2-40B4-BE49-F238E27FC236}">
                <a16:creationId xmlns:a16="http://schemas.microsoft.com/office/drawing/2014/main" id="{53459146-5D66-811B-8350-6372FD38200C}"/>
              </a:ext>
            </a:extLst>
          </p:cNvPr>
          <p:cNvSpPr/>
          <p:nvPr/>
        </p:nvSpPr>
        <p:spPr>
          <a:xfrm>
            <a:off x="1792224" y="1938528"/>
            <a:ext cx="8875776" cy="17922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Only gay men rape other men/only gay men get raped </a:t>
            </a:r>
            <a:endParaRPr lang="en-GB" sz="2800" dirty="0"/>
          </a:p>
        </p:txBody>
      </p:sp>
      <p:pic>
        <p:nvPicPr>
          <p:cNvPr id="10" name="Picture 9">
            <a:extLst>
              <a:ext uri="{FF2B5EF4-FFF2-40B4-BE49-F238E27FC236}">
                <a16:creationId xmlns:a16="http://schemas.microsoft.com/office/drawing/2014/main" id="{53F299A3-916C-CECE-F432-E69024DB82E4}"/>
              </a:ext>
            </a:extLst>
          </p:cNvPr>
          <p:cNvPicPr>
            <a:picLocks noChangeAspect="1"/>
          </p:cNvPicPr>
          <p:nvPr/>
        </p:nvPicPr>
        <p:blipFill>
          <a:blip r:embed="rId3"/>
          <a:stretch>
            <a:fillRect/>
          </a:stretch>
        </p:blipFill>
        <p:spPr>
          <a:xfrm>
            <a:off x="10201657" y="4152201"/>
            <a:ext cx="1640272" cy="2220849"/>
          </a:xfrm>
          <a:prstGeom prst="rect">
            <a:avLst/>
          </a:prstGeom>
        </p:spPr>
      </p:pic>
    </p:spTree>
    <p:extLst>
      <p:ext uri="{BB962C8B-B14F-4D97-AF65-F5344CB8AC3E}">
        <p14:creationId xmlns:p14="http://schemas.microsoft.com/office/powerpoint/2010/main" val="2533396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8199-F5FC-7FD1-40E7-A16CD8D1045B}"/>
              </a:ext>
            </a:extLst>
          </p:cNvPr>
          <p:cNvSpPr>
            <a:spLocks noGrp="1"/>
          </p:cNvSpPr>
          <p:nvPr>
            <p:ph type="title"/>
          </p:nvPr>
        </p:nvSpPr>
        <p:spPr/>
        <p:txBody>
          <a:bodyPr/>
          <a:lstStyle/>
          <a:p>
            <a:r>
              <a:rPr lang="en-GB" dirty="0"/>
              <a:t>Myth or Fact? </a:t>
            </a:r>
          </a:p>
        </p:txBody>
      </p:sp>
      <p:sp>
        <p:nvSpPr>
          <p:cNvPr id="4" name="Rectangle: Rounded Corners 3">
            <a:extLst>
              <a:ext uri="{FF2B5EF4-FFF2-40B4-BE49-F238E27FC236}">
                <a16:creationId xmlns:a16="http://schemas.microsoft.com/office/drawing/2014/main" id="{F3D3C017-F6EB-C648-64C6-978781C9C42B}"/>
              </a:ext>
            </a:extLst>
          </p:cNvPr>
          <p:cNvSpPr/>
          <p:nvPr/>
        </p:nvSpPr>
        <p:spPr>
          <a:xfrm>
            <a:off x="1072896" y="2560320"/>
            <a:ext cx="9887712" cy="327964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The victim provoked rape and implied consent simply by their dress/flirtatious behaviour</a:t>
            </a:r>
          </a:p>
        </p:txBody>
      </p:sp>
      <p:pic>
        <p:nvPicPr>
          <p:cNvPr id="6" name="Picture 5">
            <a:extLst>
              <a:ext uri="{FF2B5EF4-FFF2-40B4-BE49-F238E27FC236}">
                <a16:creationId xmlns:a16="http://schemas.microsoft.com/office/drawing/2014/main" id="{1DEF49CC-FF0A-C4EB-510D-C6CD5C16FD44}"/>
              </a:ext>
            </a:extLst>
          </p:cNvPr>
          <p:cNvPicPr>
            <a:picLocks noChangeAspect="1"/>
          </p:cNvPicPr>
          <p:nvPr/>
        </p:nvPicPr>
        <p:blipFill>
          <a:blip r:embed="rId3"/>
          <a:stretch>
            <a:fillRect/>
          </a:stretch>
        </p:blipFill>
        <p:spPr>
          <a:xfrm>
            <a:off x="9830753" y="365125"/>
            <a:ext cx="1129855" cy="1529769"/>
          </a:xfrm>
          <a:prstGeom prst="rect">
            <a:avLst/>
          </a:prstGeom>
        </p:spPr>
      </p:pic>
    </p:spTree>
    <p:extLst>
      <p:ext uri="{BB962C8B-B14F-4D97-AF65-F5344CB8AC3E}">
        <p14:creationId xmlns:p14="http://schemas.microsoft.com/office/powerpoint/2010/main" val="1598966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C7A7F-717F-AD19-7E5D-CA7804BAADC4}"/>
              </a:ext>
            </a:extLst>
          </p:cNvPr>
          <p:cNvSpPr>
            <a:spLocks noGrp="1"/>
          </p:cNvSpPr>
          <p:nvPr>
            <p:ph type="title"/>
          </p:nvPr>
        </p:nvSpPr>
        <p:spPr/>
        <p:txBody>
          <a:bodyPr/>
          <a:lstStyle/>
          <a:p>
            <a:r>
              <a:rPr lang="en-GB" dirty="0"/>
              <a:t>Myth or Fact?</a:t>
            </a:r>
          </a:p>
        </p:txBody>
      </p:sp>
      <p:sp>
        <p:nvSpPr>
          <p:cNvPr id="4" name="Rectangle: Rounded Corners 3">
            <a:extLst>
              <a:ext uri="{FF2B5EF4-FFF2-40B4-BE49-F238E27FC236}">
                <a16:creationId xmlns:a16="http://schemas.microsoft.com/office/drawing/2014/main" id="{E4ACF567-1749-73FC-5BAF-3C3D1211139C}"/>
              </a:ext>
            </a:extLst>
          </p:cNvPr>
          <p:cNvSpPr/>
          <p:nvPr/>
        </p:nvSpPr>
        <p:spPr>
          <a:xfrm>
            <a:off x="1231392" y="2145792"/>
            <a:ext cx="9509760" cy="36819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If you drink alcohol or use drugs then you have made yourself vulnerable to being raped and you bear the responsibility</a:t>
            </a:r>
          </a:p>
        </p:txBody>
      </p:sp>
      <p:pic>
        <p:nvPicPr>
          <p:cNvPr id="6" name="Picture 5">
            <a:extLst>
              <a:ext uri="{FF2B5EF4-FFF2-40B4-BE49-F238E27FC236}">
                <a16:creationId xmlns:a16="http://schemas.microsoft.com/office/drawing/2014/main" id="{1D2BF923-6D72-29BC-6C98-9191C191ABBC}"/>
              </a:ext>
            </a:extLst>
          </p:cNvPr>
          <p:cNvPicPr>
            <a:picLocks noChangeAspect="1"/>
          </p:cNvPicPr>
          <p:nvPr/>
        </p:nvPicPr>
        <p:blipFill>
          <a:blip r:embed="rId3"/>
          <a:stretch>
            <a:fillRect/>
          </a:stretch>
        </p:blipFill>
        <p:spPr>
          <a:xfrm>
            <a:off x="9355265" y="89694"/>
            <a:ext cx="1385887" cy="1876424"/>
          </a:xfrm>
          <a:prstGeom prst="rect">
            <a:avLst/>
          </a:prstGeom>
        </p:spPr>
      </p:pic>
    </p:spTree>
    <p:extLst>
      <p:ext uri="{BB962C8B-B14F-4D97-AF65-F5344CB8AC3E}">
        <p14:creationId xmlns:p14="http://schemas.microsoft.com/office/powerpoint/2010/main" val="2684097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06613-57BF-EC73-A9E2-FEC4F2379BAA}"/>
              </a:ext>
            </a:extLst>
          </p:cNvPr>
          <p:cNvSpPr>
            <a:spLocks noGrp="1"/>
          </p:cNvSpPr>
          <p:nvPr>
            <p:ph type="title"/>
          </p:nvPr>
        </p:nvSpPr>
        <p:spPr/>
        <p:txBody>
          <a:bodyPr/>
          <a:lstStyle/>
          <a:p>
            <a:r>
              <a:rPr lang="en-GB" dirty="0"/>
              <a:t>Myth or Fact? </a:t>
            </a:r>
          </a:p>
        </p:txBody>
      </p:sp>
      <p:sp>
        <p:nvSpPr>
          <p:cNvPr id="4" name="Rectangle: Rounded Corners 3">
            <a:extLst>
              <a:ext uri="{FF2B5EF4-FFF2-40B4-BE49-F238E27FC236}">
                <a16:creationId xmlns:a16="http://schemas.microsoft.com/office/drawing/2014/main" id="{C69C8EF9-2662-5C45-3A1D-1D9FAA66ED69}"/>
              </a:ext>
            </a:extLst>
          </p:cNvPr>
          <p:cNvSpPr/>
          <p:nvPr/>
        </p:nvSpPr>
        <p:spPr>
          <a:xfrm>
            <a:off x="1499616" y="3340608"/>
            <a:ext cx="9400032" cy="26090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You can tell if someone has ‘really’ been raped by how they act afterwards</a:t>
            </a:r>
          </a:p>
        </p:txBody>
      </p:sp>
      <p:pic>
        <p:nvPicPr>
          <p:cNvPr id="6" name="Picture 5">
            <a:extLst>
              <a:ext uri="{FF2B5EF4-FFF2-40B4-BE49-F238E27FC236}">
                <a16:creationId xmlns:a16="http://schemas.microsoft.com/office/drawing/2014/main" id="{6058F95D-C445-2293-F67D-7BBECEA5AA7B}"/>
              </a:ext>
            </a:extLst>
          </p:cNvPr>
          <p:cNvPicPr>
            <a:picLocks noChangeAspect="1"/>
          </p:cNvPicPr>
          <p:nvPr/>
        </p:nvPicPr>
        <p:blipFill>
          <a:blip r:embed="rId3"/>
          <a:stretch>
            <a:fillRect/>
          </a:stretch>
        </p:blipFill>
        <p:spPr>
          <a:xfrm>
            <a:off x="9290304" y="185071"/>
            <a:ext cx="2063496" cy="2793874"/>
          </a:xfrm>
          <a:prstGeom prst="rect">
            <a:avLst/>
          </a:prstGeom>
        </p:spPr>
      </p:pic>
    </p:spTree>
    <p:extLst>
      <p:ext uri="{BB962C8B-B14F-4D97-AF65-F5344CB8AC3E}">
        <p14:creationId xmlns:p14="http://schemas.microsoft.com/office/powerpoint/2010/main" val="2053075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E193-95EC-3298-B582-A9BE9C650224}"/>
              </a:ext>
            </a:extLst>
          </p:cNvPr>
          <p:cNvSpPr>
            <a:spLocks noGrp="1"/>
          </p:cNvSpPr>
          <p:nvPr>
            <p:ph type="title"/>
          </p:nvPr>
        </p:nvSpPr>
        <p:spPr/>
        <p:txBody>
          <a:bodyPr/>
          <a:lstStyle/>
          <a:p>
            <a:r>
              <a:rPr lang="en-GB" dirty="0"/>
              <a:t>Myth or Fact?</a:t>
            </a:r>
          </a:p>
        </p:txBody>
      </p:sp>
      <p:sp>
        <p:nvSpPr>
          <p:cNvPr id="4" name="Rectangle: Rounded Corners 3">
            <a:extLst>
              <a:ext uri="{FF2B5EF4-FFF2-40B4-BE49-F238E27FC236}">
                <a16:creationId xmlns:a16="http://schemas.microsoft.com/office/drawing/2014/main" id="{833450F0-0928-E7C8-77DD-24A399029134}"/>
              </a:ext>
            </a:extLst>
          </p:cNvPr>
          <p:cNvSpPr/>
          <p:nvPr/>
        </p:nvSpPr>
        <p:spPr>
          <a:xfrm>
            <a:off x="1395984" y="3275648"/>
            <a:ext cx="9400032" cy="26008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If the victim didn’t complain to the police immediately, it can’t have been rape</a:t>
            </a:r>
          </a:p>
        </p:txBody>
      </p:sp>
      <p:pic>
        <p:nvPicPr>
          <p:cNvPr id="6" name="Picture 5">
            <a:extLst>
              <a:ext uri="{FF2B5EF4-FFF2-40B4-BE49-F238E27FC236}">
                <a16:creationId xmlns:a16="http://schemas.microsoft.com/office/drawing/2014/main" id="{E4CD442C-BB26-7919-CAE4-E60D636A24D8}"/>
              </a:ext>
            </a:extLst>
          </p:cNvPr>
          <p:cNvPicPr>
            <a:picLocks noChangeAspect="1"/>
          </p:cNvPicPr>
          <p:nvPr/>
        </p:nvPicPr>
        <p:blipFill>
          <a:blip r:embed="rId3"/>
          <a:stretch>
            <a:fillRect/>
          </a:stretch>
        </p:blipFill>
        <p:spPr>
          <a:xfrm>
            <a:off x="8267545" y="341567"/>
            <a:ext cx="1920966" cy="2600896"/>
          </a:xfrm>
          <a:prstGeom prst="rect">
            <a:avLst/>
          </a:prstGeom>
        </p:spPr>
      </p:pic>
    </p:spTree>
    <p:extLst>
      <p:ext uri="{BB962C8B-B14F-4D97-AF65-F5344CB8AC3E}">
        <p14:creationId xmlns:p14="http://schemas.microsoft.com/office/powerpoint/2010/main" val="2719944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3CD46-1665-0FE8-E20F-BFA823EECBB2}"/>
              </a:ext>
            </a:extLst>
          </p:cNvPr>
          <p:cNvSpPr>
            <a:spLocks noGrp="1"/>
          </p:cNvSpPr>
          <p:nvPr>
            <p:ph type="title"/>
          </p:nvPr>
        </p:nvSpPr>
        <p:spPr/>
        <p:txBody>
          <a:bodyPr/>
          <a:lstStyle/>
          <a:p>
            <a:r>
              <a:rPr lang="en-GB" dirty="0"/>
              <a:t>Myth or Fact?</a:t>
            </a:r>
          </a:p>
        </p:txBody>
      </p:sp>
      <p:sp>
        <p:nvSpPr>
          <p:cNvPr id="4" name="Rectangle: Rounded Corners 3">
            <a:extLst>
              <a:ext uri="{FF2B5EF4-FFF2-40B4-BE49-F238E27FC236}">
                <a16:creationId xmlns:a16="http://schemas.microsoft.com/office/drawing/2014/main" id="{36FF5B22-C7C1-20F8-D0DC-4F51A3A3A83B}"/>
              </a:ext>
            </a:extLst>
          </p:cNvPr>
          <p:cNvSpPr/>
          <p:nvPr/>
        </p:nvSpPr>
        <p:spPr>
          <a:xfrm>
            <a:off x="1200912" y="2865120"/>
            <a:ext cx="9790176" cy="30723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False allegations are common and women always cry rape when they regret having sex or want to seek revenge </a:t>
            </a:r>
          </a:p>
        </p:txBody>
      </p:sp>
      <p:pic>
        <p:nvPicPr>
          <p:cNvPr id="6" name="Picture 5">
            <a:extLst>
              <a:ext uri="{FF2B5EF4-FFF2-40B4-BE49-F238E27FC236}">
                <a16:creationId xmlns:a16="http://schemas.microsoft.com/office/drawing/2014/main" id="{E056AB83-B9F1-3BAB-EAF9-7BE848A54A8B}"/>
              </a:ext>
            </a:extLst>
          </p:cNvPr>
          <p:cNvPicPr>
            <a:picLocks noChangeAspect="1"/>
          </p:cNvPicPr>
          <p:nvPr/>
        </p:nvPicPr>
        <p:blipFill>
          <a:blip r:embed="rId3"/>
          <a:stretch>
            <a:fillRect/>
          </a:stretch>
        </p:blipFill>
        <p:spPr>
          <a:xfrm>
            <a:off x="8875776" y="154591"/>
            <a:ext cx="1763839" cy="2388154"/>
          </a:xfrm>
          <a:prstGeom prst="rect">
            <a:avLst/>
          </a:prstGeom>
        </p:spPr>
      </p:pic>
    </p:spTree>
    <p:extLst>
      <p:ext uri="{BB962C8B-B14F-4D97-AF65-F5344CB8AC3E}">
        <p14:creationId xmlns:p14="http://schemas.microsoft.com/office/powerpoint/2010/main" val="3551844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8046A-ABCC-197E-8D62-1C0EA2D9FC92}"/>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Sexual Offences</a:t>
            </a:r>
          </a:p>
        </p:txBody>
      </p:sp>
      <p:pic>
        <p:nvPicPr>
          <p:cNvPr id="6" name="Picture 5" descr="A hand reaching for a person&#10;&#10;Description automatically generated">
            <a:extLst>
              <a:ext uri="{FF2B5EF4-FFF2-40B4-BE49-F238E27FC236}">
                <a16:creationId xmlns:a16="http://schemas.microsoft.com/office/drawing/2014/main" id="{D12D3B8A-8515-039A-19E0-F7457AB288E0}"/>
              </a:ext>
            </a:extLst>
          </p:cNvPr>
          <p:cNvPicPr>
            <a:picLocks noChangeAspect="1"/>
          </p:cNvPicPr>
          <p:nvPr/>
        </p:nvPicPr>
        <p:blipFill rotWithShape="1">
          <a:blip r:embed="rId2"/>
          <a:srcRect t="30291" b="2773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Flowchart: Alternate Process 3">
            <a:extLst>
              <a:ext uri="{FF2B5EF4-FFF2-40B4-BE49-F238E27FC236}">
                <a16:creationId xmlns:a16="http://schemas.microsoft.com/office/drawing/2014/main" id="{F7322BEF-6123-58C3-CF46-768E11303CDA}"/>
              </a:ext>
            </a:extLst>
          </p:cNvPr>
          <p:cNvSpPr/>
          <p:nvPr/>
        </p:nvSpPr>
        <p:spPr>
          <a:xfrm>
            <a:off x="4223982" y="3752850"/>
            <a:ext cx="7485413" cy="2452687"/>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Aft>
                <a:spcPts val="600"/>
              </a:spcAft>
            </a:pPr>
            <a:r>
              <a:rPr lang="en-US" sz="2800" dirty="0">
                <a:solidFill>
                  <a:schemeClr val="bg1"/>
                </a:solidFill>
              </a:rPr>
              <a:t>Sexual Offences do not discriminate against people with disabilities, </a:t>
            </a:r>
            <a:r>
              <a:rPr lang="en-US" sz="2800" dirty="0" err="1">
                <a:solidFill>
                  <a:schemeClr val="bg1"/>
                </a:solidFill>
              </a:rPr>
              <a:t>colour</a:t>
            </a:r>
            <a:r>
              <a:rPr lang="en-US" sz="2800" dirty="0">
                <a:solidFill>
                  <a:schemeClr val="bg1"/>
                </a:solidFill>
              </a:rPr>
              <a:t> of skin, men, women or children or religious beliefs</a:t>
            </a:r>
          </a:p>
        </p:txBody>
      </p:sp>
    </p:spTree>
    <p:extLst>
      <p:ext uri="{BB962C8B-B14F-4D97-AF65-F5344CB8AC3E}">
        <p14:creationId xmlns:p14="http://schemas.microsoft.com/office/powerpoint/2010/main" val="1043438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3CD3-EC5E-5D6B-8521-E9D688E898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148E90-EC94-6927-208B-A738AB9EB6A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7788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judge's head&#10;&#10;Description automatically generated">
            <a:extLst>
              <a:ext uri="{FF2B5EF4-FFF2-40B4-BE49-F238E27FC236}">
                <a16:creationId xmlns:a16="http://schemas.microsoft.com/office/drawing/2014/main" id="{EC336DAF-54A6-2310-F553-0A79D1D46E49}"/>
              </a:ext>
            </a:extLst>
          </p:cNvPr>
          <p:cNvPicPr>
            <a:picLocks noChangeAspect="1"/>
          </p:cNvPicPr>
          <p:nvPr/>
        </p:nvPicPr>
        <p:blipFill rotWithShape="1">
          <a:blip r:embed="rId3"/>
          <a:srcRect l="24805" r="12626"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AA30CD-9BEC-279F-7631-56A7EB64734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Sexual Offences</a:t>
            </a:r>
          </a:p>
        </p:txBody>
      </p:sp>
      <p:sp>
        <p:nvSpPr>
          <p:cNvPr id="3" name="Content Placeholder 2">
            <a:extLst>
              <a:ext uri="{FF2B5EF4-FFF2-40B4-BE49-F238E27FC236}">
                <a16:creationId xmlns:a16="http://schemas.microsoft.com/office/drawing/2014/main" id="{021AA9CE-C8A6-F581-F9F2-42C5C57352F1}"/>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Section 1 - 4 Sexual Offences Act 2003</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572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4" name="Group 1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5" name="Rectangle 14">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Freeform: Shape 17">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ADE05A9-E804-FED0-036D-D3978ABF9296}"/>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a:solidFill>
                  <a:schemeClr val="tx1"/>
                </a:solidFill>
                <a:latin typeface="+mj-lt"/>
                <a:ea typeface="+mj-ea"/>
                <a:cs typeface="+mj-cs"/>
              </a:rPr>
              <a:t>Rape - Section 1 SOA 2003</a:t>
            </a:r>
          </a:p>
        </p:txBody>
      </p:sp>
      <p:graphicFrame>
        <p:nvGraphicFramePr>
          <p:cNvPr id="8" name="TextBox 5">
            <a:extLst>
              <a:ext uri="{FF2B5EF4-FFF2-40B4-BE49-F238E27FC236}">
                <a16:creationId xmlns:a16="http://schemas.microsoft.com/office/drawing/2014/main" id="{18D18B69-7A07-C859-8482-48EED04E9092}"/>
              </a:ext>
            </a:extLst>
          </p:cNvPr>
          <p:cNvGraphicFramePr/>
          <p:nvPr>
            <p:extLst>
              <p:ext uri="{D42A27DB-BD31-4B8C-83A1-F6EECF244321}">
                <p14:modId xmlns:p14="http://schemas.microsoft.com/office/powerpoint/2010/main" val="369887279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39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E081F-FB1A-0191-8579-788BFC2AE337}"/>
              </a:ext>
            </a:extLst>
          </p:cNvPr>
          <p:cNvSpPr>
            <a:spLocks noGrp="1"/>
          </p:cNvSpPr>
          <p:nvPr>
            <p:ph type="title"/>
          </p:nvPr>
        </p:nvSpPr>
        <p:spPr/>
        <p:txBody>
          <a:bodyPr/>
          <a:lstStyle/>
          <a:p>
            <a:r>
              <a:rPr lang="en-GB" dirty="0"/>
              <a:t>Section 1 SOA 2003</a:t>
            </a:r>
          </a:p>
        </p:txBody>
      </p:sp>
      <p:sp>
        <p:nvSpPr>
          <p:cNvPr id="3" name="Content Placeholder 2">
            <a:extLst>
              <a:ext uri="{FF2B5EF4-FFF2-40B4-BE49-F238E27FC236}">
                <a16:creationId xmlns:a16="http://schemas.microsoft.com/office/drawing/2014/main" id="{CEA1D03C-CD28-2E33-8403-237A05DF9CDF}"/>
              </a:ext>
            </a:extLst>
          </p:cNvPr>
          <p:cNvSpPr>
            <a:spLocks noGrp="1"/>
          </p:cNvSpPr>
          <p:nvPr>
            <p:ph idx="1"/>
          </p:nvPr>
        </p:nvSpPr>
        <p:spPr/>
        <p:txBody>
          <a:bodyPr/>
          <a:lstStyle/>
          <a:p>
            <a:r>
              <a:rPr lang="en-GB" dirty="0"/>
              <a:t>This offence that can only be committed by a male, because it relates to penile penetration.</a:t>
            </a:r>
          </a:p>
          <a:p>
            <a:r>
              <a:rPr lang="en-GB" dirty="0"/>
              <a:t>This section redefines the physical act of rape by including penile penetration of the mouth. The offence also covers surgically reconstructed genitalia, for example because of gender reassignment surgery. Likewise, a victim can be raped via penetration of their surgically constructed vagina.</a:t>
            </a:r>
          </a:p>
          <a:p>
            <a:r>
              <a:rPr lang="en-GB" dirty="0"/>
              <a:t>For RAPE - Penetration is defined as a continuing act from entry to withdrawal. </a:t>
            </a:r>
          </a:p>
          <a:p>
            <a:r>
              <a:rPr lang="en-GB" dirty="0"/>
              <a:t>Power of arrest without warrant Indictment: imprisonment for life</a:t>
            </a:r>
          </a:p>
        </p:txBody>
      </p:sp>
    </p:spTree>
    <p:extLst>
      <p:ext uri="{BB962C8B-B14F-4D97-AF65-F5344CB8AC3E}">
        <p14:creationId xmlns:p14="http://schemas.microsoft.com/office/powerpoint/2010/main" val="2485107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18C3-8986-20AB-8B58-FCD4B9E9A745}"/>
              </a:ext>
            </a:extLst>
          </p:cNvPr>
          <p:cNvSpPr>
            <a:spLocks noGrp="1"/>
          </p:cNvSpPr>
          <p:nvPr>
            <p:ph type="title"/>
          </p:nvPr>
        </p:nvSpPr>
        <p:spPr>
          <a:xfrm>
            <a:off x="876694" y="741391"/>
            <a:ext cx="3549649" cy="1616203"/>
          </a:xfrm>
        </p:spPr>
        <p:txBody>
          <a:bodyPr anchor="b">
            <a:normAutofit/>
          </a:bodyPr>
          <a:lstStyle/>
          <a:p>
            <a:r>
              <a:rPr lang="en-GB" sz="3200" dirty="0">
                <a:cs typeface="Calibri Light"/>
              </a:rPr>
              <a:t>Case Study Isla Bryson</a:t>
            </a:r>
            <a:endParaRPr lang="en-GB" sz="3200" dirty="0"/>
          </a:p>
        </p:txBody>
      </p:sp>
      <p:sp>
        <p:nvSpPr>
          <p:cNvPr id="3" name="Content Placeholder 2">
            <a:extLst>
              <a:ext uri="{FF2B5EF4-FFF2-40B4-BE49-F238E27FC236}">
                <a16:creationId xmlns:a16="http://schemas.microsoft.com/office/drawing/2014/main" id="{591A4BFF-3E5F-459C-27BB-2EF74E60B7EC}"/>
              </a:ext>
            </a:extLst>
          </p:cNvPr>
          <p:cNvSpPr>
            <a:spLocks noGrp="1"/>
          </p:cNvSpPr>
          <p:nvPr>
            <p:ph idx="1"/>
          </p:nvPr>
        </p:nvSpPr>
        <p:spPr>
          <a:xfrm>
            <a:off x="876693" y="2533476"/>
            <a:ext cx="3346964" cy="3447832"/>
          </a:xfrm>
        </p:spPr>
        <p:txBody>
          <a:bodyPr vert="horz" lIns="91440" tIns="45720" rIns="91440" bIns="45720" rtlCol="0" anchor="t">
            <a:normAutofit/>
          </a:bodyPr>
          <a:lstStyle/>
          <a:p>
            <a:r>
              <a:rPr lang="en-GB" sz="2400" dirty="0">
                <a:cs typeface="Calibri"/>
              </a:rPr>
              <a:t>Transgender woman Isla Bryson – Jailed for 8 years in 2023 following the rape of two females in 2016 and 2019. The offences took place when the perpetrator was known as Adam Graham.</a:t>
            </a:r>
          </a:p>
          <a:p>
            <a:endParaRPr lang="en-GB" sz="2000">
              <a:cs typeface="Calibri"/>
            </a:endParaRPr>
          </a:p>
          <a:p>
            <a:endParaRPr lang="en-GB" sz="2000">
              <a:cs typeface="Calibri"/>
            </a:endParaRPr>
          </a:p>
        </p:txBody>
      </p:sp>
      <p:pic>
        <p:nvPicPr>
          <p:cNvPr id="5" name="Picture 4" descr="A person wearing a pink coat&#10;&#10;Description automatically generated">
            <a:extLst>
              <a:ext uri="{FF2B5EF4-FFF2-40B4-BE49-F238E27FC236}">
                <a16:creationId xmlns:a16="http://schemas.microsoft.com/office/drawing/2014/main" id="{F216B470-228F-427D-548E-B4C2937E9FF5}"/>
              </a:ext>
            </a:extLst>
          </p:cNvPr>
          <p:cNvPicPr>
            <a:picLocks noChangeAspect="1"/>
          </p:cNvPicPr>
          <p:nvPr/>
        </p:nvPicPr>
        <p:blipFill rotWithShape="1">
          <a:blip r:embed="rId2"/>
          <a:srcRect l="7859" r="13790" b="1"/>
          <a:stretch/>
        </p:blipFill>
        <p:spPr>
          <a:xfrm>
            <a:off x="5089243" y="877413"/>
            <a:ext cx="6222628" cy="5043096"/>
          </a:xfrm>
          <a:prstGeom prst="rect">
            <a:avLst/>
          </a:prstGeom>
        </p:spPr>
      </p:pic>
      <p:grpSp>
        <p:nvGrpSpPr>
          <p:cNvPr id="10" name="Group 9">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1" name="Rectangle 10">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65656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wooden block with letters on it&#10;&#10;Description automatically generated">
            <a:extLst>
              <a:ext uri="{FF2B5EF4-FFF2-40B4-BE49-F238E27FC236}">
                <a16:creationId xmlns:a16="http://schemas.microsoft.com/office/drawing/2014/main" id="{63905C86-6011-E2D6-AEB9-8DB8D7AFE7E6}"/>
              </a:ext>
            </a:extLst>
          </p:cNvPr>
          <p:cNvPicPr>
            <a:picLocks noGrp="1" noChangeAspect="1"/>
          </p:cNvPicPr>
          <p:nvPr>
            <p:ph idx="1"/>
          </p:nvPr>
        </p:nvPicPr>
        <p:blipFill rotWithShape="1">
          <a:blip r:embed="rId3"/>
          <a:srcRect t="5876" b="7933"/>
          <a:stretch/>
        </p:blipFill>
        <p:spPr>
          <a:xfrm>
            <a:off x="20" y="1282"/>
            <a:ext cx="12191980" cy="6856718"/>
          </a:xfrm>
          <a:prstGeom prst="rect">
            <a:avLst/>
          </a:prstGeom>
        </p:spPr>
      </p:pic>
    </p:spTree>
    <p:extLst>
      <p:ext uri="{BB962C8B-B14F-4D97-AF65-F5344CB8AC3E}">
        <p14:creationId xmlns:p14="http://schemas.microsoft.com/office/powerpoint/2010/main" val="156757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8835-1E97-17F5-A718-1C754BDFCA17}"/>
              </a:ext>
            </a:extLst>
          </p:cNvPr>
          <p:cNvSpPr>
            <a:spLocks noGrp="1"/>
          </p:cNvSpPr>
          <p:nvPr>
            <p:ph type="title"/>
          </p:nvPr>
        </p:nvSpPr>
        <p:spPr>
          <a:xfrm>
            <a:off x="686834" y="1153572"/>
            <a:ext cx="3200400" cy="4461163"/>
          </a:xfrm>
        </p:spPr>
        <p:txBody>
          <a:bodyPr>
            <a:normAutofit/>
          </a:bodyPr>
          <a:lstStyle/>
          <a:p>
            <a:r>
              <a:rPr lang="en-GB">
                <a:solidFill>
                  <a:srgbClr val="FFFFFF"/>
                </a:solidFill>
              </a:rPr>
              <a:t>Consent – S74 SOA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986EBA-2BB9-7C34-EC0F-9B1B386E24F6}"/>
              </a:ext>
            </a:extLst>
          </p:cNvPr>
          <p:cNvSpPr>
            <a:spLocks noGrp="1"/>
          </p:cNvSpPr>
          <p:nvPr>
            <p:ph idx="1"/>
          </p:nvPr>
        </p:nvSpPr>
        <p:spPr>
          <a:xfrm>
            <a:off x="4447308" y="591344"/>
            <a:ext cx="6906491" cy="5585619"/>
          </a:xfrm>
        </p:spPr>
        <p:txBody>
          <a:bodyPr anchor="ctr">
            <a:normAutofit/>
          </a:bodyPr>
          <a:lstStyle/>
          <a:p>
            <a:r>
              <a:rPr lang="en-GB" sz="2400"/>
              <a:t>“ …a person consents if he/she agrees by choice, and has the freedom and capacity to make that choice”</a:t>
            </a:r>
          </a:p>
          <a:p>
            <a:endParaRPr lang="en-GB" sz="2400"/>
          </a:p>
          <a:p>
            <a:r>
              <a:rPr lang="en-GB" sz="2400"/>
              <a:t>Where the complainant has both the capacity (understanding and age) and the freedom (not constrained in any way) the critical question is whether the complainant agrees to the activity by choice.</a:t>
            </a:r>
          </a:p>
          <a:p>
            <a:r>
              <a:rPr lang="en-GB" sz="2400"/>
              <a:t>A child under the age of 13 years lacks the capacity to consent and so the defendant’s belief in consent in respect of offences committed with young people under this age is irrelevant. Sexual assault of a child under 13 is a separate offence.</a:t>
            </a:r>
          </a:p>
        </p:txBody>
      </p:sp>
    </p:spTree>
    <p:extLst>
      <p:ext uri="{BB962C8B-B14F-4D97-AF65-F5344CB8AC3E}">
        <p14:creationId xmlns:p14="http://schemas.microsoft.com/office/powerpoint/2010/main" val="3889607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232D54-D9DD-A60E-0E3C-AE72C33D8606}"/>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Establishing the Absence of Consent</a:t>
            </a:r>
          </a:p>
        </p:txBody>
      </p:sp>
      <p:pic>
        <p:nvPicPr>
          <p:cNvPr id="5" name="Content Placeholder 4">
            <a:extLst>
              <a:ext uri="{FF2B5EF4-FFF2-40B4-BE49-F238E27FC236}">
                <a16:creationId xmlns:a16="http://schemas.microsoft.com/office/drawing/2014/main" id="{55068FEA-78FB-2BC2-6C06-C3F46DB2DBB1}"/>
              </a:ext>
            </a:extLst>
          </p:cNvPr>
          <p:cNvPicPr>
            <a:picLocks noGrp="1" noChangeAspect="1"/>
          </p:cNvPicPr>
          <p:nvPr>
            <p:ph idx="1"/>
          </p:nvPr>
        </p:nvPicPr>
        <p:blipFill>
          <a:blip r:embed="rId3"/>
          <a:stretch>
            <a:fillRect/>
          </a:stretch>
        </p:blipFill>
        <p:spPr>
          <a:xfrm>
            <a:off x="828676" y="1706880"/>
            <a:ext cx="10311764" cy="4986528"/>
          </a:xfrm>
          <a:prstGeom prst="rect">
            <a:avLst/>
          </a:prstGeom>
        </p:spPr>
      </p:pic>
    </p:spTree>
    <p:extLst>
      <p:ext uri="{BB962C8B-B14F-4D97-AF65-F5344CB8AC3E}">
        <p14:creationId xmlns:p14="http://schemas.microsoft.com/office/powerpoint/2010/main" val="3049364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sitting on the floor&#10;&#10;Description automatically generated">
            <a:extLst>
              <a:ext uri="{FF2B5EF4-FFF2-40B4-BE49-F238E27FC236}">
                <a16:creationId xmlns:a16="http://schemas.microsoft.com/office/drawing/2014/main" id="{304940C0-CE72-E64A-D35C-DC3672F5CB1D}"/>
              </a:ext>
            </a:extLst>
          </p:cNvPr>
          <p:cNvPicPr>
            <a:picLocks noChangeAspect="1"/>
          </p:cNvPicPr>
          <p:nvPr/>
        </p:nvPicPr>
        <p:blipFill rotWithShape="1">
          <a:blip r:embed="rId3"/>
          <a:srcRect t="3467"/>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0F8875-66DF-769F-0AF1-5B58BB177E92}"/>
              </a:ext>
            </a:extLst>
          </p:cNvPr>
          <p:cNvSpPr>
            <a:spLocks noGrp="1"/>
          </p:cNvSpPr>
          <p:nvPr>
            <p:ph type="title"/>
          </p:nvPr>
        </p:nvSpPr>
        <p:spPr>
          <a:xfrm>
            <a:off x="5827048" y="407987"/>
            <a:ext cx="5721484" cy="1325563"/>
          </a:xfrm>
        </p:spPr>
        <p:txBody>
          <a:bodyPr>
            <a:normAutofit/>
          </a:bodyPr>
          <a:lstStyle/>
          <a:p>
            <a:r>
              <a:rPr lang="en-GB" sz="3400"/>
              <a:t>Evidential Presumptions about Consent S75(a) SOA 2003</a:t>
            </a:r>
          </a:p>
        </p:txBody>
      </p:sp>
      <p:sp>
        <p:nvSpPr>
          <p:cNvPr id="3" name="Content Placeholder 2">
            <a:extLst>
              <a:ext uri="{FF2B5EF4-FFF2-40B4-BE49-F238E27FC236}">
                <a16:creationId xmlns:a16="http://schemas.microsoft.com/office/drawing/2014/main" id="{EFD38590-D09A-213E-EE2E-EA6764792FCA}"/>
              </a:ext>
            </a:extLst>
          </p:cNvPr>
          <p:cNvSpPr>
            <a:spLocks noGrp="1"/>
          </p:cNvSpPr>
          <p:nvPr>
            <p:ph idx="1"/>
          </p:nvPr>
        </p:nvSpPr>
        <p:spPr>
          <a:xfrm>
            <a:off x="5827048" y="1868487"/>
            <a:ext cx="5721484" cy="4351338"/>
          </a:xfrm>
        </p:spPr>
        <p:txBody>
          <a:bodyPr>
            <a:normAutofit/>
          </a:bodyPr>
          <a:lstStyle/>
          <a:p>
            <a:r>
              <a:rPr lang="en-GB" sz="2600"/>
              <a:t>If it is proved in court that:</a:t>
            </a:r>
          </a:p>
          <a:p>
            <a:r>
              <a:rPr lang="en-GB" sz="2600"/>
              <a:t>1. The defendant did the sexual assault</a:t>
            </a:r>
          </a:p>
          <a:p>
            <a:r>
              <a:rPr lang="en-GB" sz="2600"/>
              <a:t>2. Any of the specified circumstances existed</a:t>
            </a:r>
          </a:p>
          <a:p>
            <a:r>
              <a:rPr lang="en-GB" sz="2600"/>
              <a:t>3. The defendant knew any of the circumstances existed </a:t>
            </a:r>
          </a:p>
          <a:p>
            <a:endParaRPr lang="en-GB" sz="2600"/>
          </a:p>
          <a:p>
            <a:r>
              <a:rPr lang="en-GB" sz="2600"/>
              <a:t>Then the court will make the presumption that the victim did not consent </a:t>
            </a:r>
          </a:p>
        </p:txBody>
      </p:sp>
    </p:spTree>
    <p:extLst>
      <p:ext uri="{BB962C8B-B14F-4D97-AF65-F5344CB8AC3E}">
        <p14:creationId xmlns:p14="http://schemas.microsoft.com/office/powerpoint/2010/main" val="354350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39E92-6EFA-3F38-0640-D5346BD7EF7E}"/>
              </a:ext>
            </a:extLst>
          </p:cNvPr>
          <p:cNvSpPr>
            <a:spLocks noGrp="1"/>
          </p:cNvSpPr>
          <p:nvPr>
            <p:ph type="title"/>
          </p:nvPr>
        </p:nvSpPr>
        <p:spPr/>
        <p:txBody>
          <a:bodyPr/>
          <a:lstStyle/>
          <a:p>
            <a:r>
              <a:rPr lang="en-GB" dirty="0"/>
              <a:t>Evidential Presumptions about Consent (circumstances) S75 (b) SOA 2003</a:t>
            </a:r>
          </a:p>
        </p:txBody>
      </p:sp>
      <p:pic>
        <p:nvPicPr>
          <p:cNvPr id="5" name="Content Placeholder 4">
            <a:extLst>
              <a:ext uri="{FF2B5EF4-FFF2-40B4-BE49-F238E27FC236}">
                <a16:creationId xmlns:a16="http://schemas.microsoft.com/office/drawing/2014/main" id="{9A677AD9-6C03-76E2-D6D0-C9DA316E0F9F}"/>
              </a:ext>
            </a:extLst>
          </p:cNvPr>
          <p:cNvPicPr>
            <a:picLocks noGrp="1" noChangeAspect="1"/>
          </p:cNvPicPr>
          <p:nvPr>
            <p:ph idx="1"/>
          </p:nvPr>
        </p:nvPicPr>
        <p:blipFill>
          <a:blip r:embed="rId3"/>
          <a:stretch>
            <a:fillRect/>
          </a:stretch>
        </p:blipFill>
        <p:spPr>
          <a:xfrm>
            <a:off x="1819212" y="2016094"/>
            <a:ext cx="8553576" cy="4476781"/>
          </a:xfrm>
        </p:spPr>
      </p:pic>
    </p:spTree>
    <p:extLst>
      <p:ext uri="{BB962C8B-B14F-4D97-AF65-F5344CB8AC3E}">
        <p14:creationId xmlns:p14="http://schemas.microsoft.com/office/powerpoint/2010/main" val="2294072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itle 1">
            <a:extLst>
              <a:ext uri="{FF2B5EF4-FFF2-40B4-BE49-F238E27FC236}">
                <a16:creationId xmlns:a16="http://schemas.microsoft.com/office/drawing/2014/main" id="{55F7AF8F-31E3-C5A3-E7D8-036F3D31BEA0}"/>
              </a:ext>
            </a:extLst>
          </p:cNvPr>
          <p:cNvGraphicFramePr>
            <a:graphicFrameLocks noGrp="1"/>
          </p:cNvGraphicFramePr>
          <p:nvPr>
            <p:ph idx="1"/>
          </p:nvPr>
        </p:nvGraphicFramePr>
        <p:xfrm>
          <a:off x="838200" y="451104"/>
          <a:ext cx="10515600" cy="5725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0718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607115C-B518-BB89-4EC7-0F6D90D87C5E}"/>
              </a:ext>
            </a:extLst>
          </p:cNvPr>
          <p:cNvGraphicFramePr>
            <a:graphicFrameLocks noGrp="1"/>
          </p:cNvGraphicFramePr>
          <p:nvPr>
            <p:ph idx="1"/>
          </p:nvPr>
        </p:nvGraphicFramePr>
        <p:xfrm>
          <a:off x="838200" y="438912"/>
          <a:ext cx="10515600" cy="57380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0958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C5537-4BB8-100F-EDE6-B24C909F4BE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Conclusive Presumptions about Consent S76 SOA 2003 </a:t>
            </a:r>
          </a:p>
        </p:txBody>
      </p:sp>
      <p:pic>
        <p:nvPicPr>
          <p:cNvPr id="5" name="Content Placeholder 4" descr="A diagram of a diagram&#10;&#10;Description automatically generated">
            <a:extLst>
              <a:ext uri="{FF2B5EF4-FFF2-40B4-BE49-F238E27FC236}">
                <a16:creationId xmlns:a16="http://schemas.microsoft.com/office/drawing/2014/main" id="{7BFBC457-956D-CAAF-A42C-995F203604E0}"/>
              </a:ext>
            </a:extLst>
          </p:cNvPr>
          <p:cNvPicPr>
            <a:picLocks noGrp="1" noChangeAspect="1"/>
          </p:cNvPicPr>
          <p:nvPr>
            <p:ph idx="1"/>
          </p:nvPr>
        </p:nvPicPr>
        <p:blipFill>
          <a:blip r:embed="rId3"/>
          <a:stretch>
            <a:fillRect/>
          </a:stretch>
        </p:blipFill>
        <p:spPr>
          <a:xfrm>
            <a:off x="1213556" y="1675227"/>
            <a:ext cx="9764888" cy="4394199"/>
          </a:xfrm>
          <a:prstGeom prst="rect">
            <a:avLst/>
          </a:prstGeom>
        </p:spPr>
      </p:pic>
    </p:spTree>
    <p:extLst>
      <p:ext uri="{BB962C8B-B14F-4D97-AF65-F5344CB8AC3E}">
        <p14:creationId xmlns:p14="http://schemas.microsoft.com/office/powerpoint/2010/main" val="36982855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331FD-C141-5616-44CE-986411D3EBD9}"/>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000" kern="1200">
                <a:solidFill>
                  <a:schemeClr val="bg1"/>
                </a:solidFill>
                <a:latin typeface="+mj-lt"/>
                <a:ea typeface="+mj-ea"/>
                <a:cs typeface="+mj-cs"/>
              </a:rPr>
              <a:t>Conclusive Presumptions about Consent (circumstances) S76 SOA 2003</a:t>
            </a:r>
          </a:p>
        </p:txBody>
      </p:sp>
      <p:pic>
        <p:nvPicPr>
          <p:cNvPr id="5" name="Content Placeholder 4" descr="A blue rectangular box with black text&#10;&#10;Description automatically generated">
            <a:extLst>
              <a:ext uri="{FF2B5EF4-FFF2-40B4-BE49-F238E27FC236}">
                <a16:creationId xmlns:a16="http://schemas.microsoft.com/office/drawing/2014/main" id="{E236BFB6-D9A9-6182-B1C5-95C3745D3FE1}"/>
              </a:ext>
            </a:extLst>
          </p:cNvPr>
          <p:cNvPicPr>
            <a:picLocks noGrp="1" noChangeAspect="1"/>
          </p:cNvPicPr>
          <p:nvPr>
            <p:ph idx="1"/>
          </p:nvPr>
        </p:nvPicPr>
        <p:blipFill>
          <a:blip r:embed="rId3"/>
          <a:stretch>
            <a:fillRect/>
          </a:stretch>
        </p:blipFill>
        <p:spPr>
          <a:xfrm>
            <a:off x="1541244" y="1675227"/>
            <a:ext cx="9109512" cy="4394199"/>
          </a:xfrm>
          <a:prstGeom prst="rect">
            <a:avLst/>
          </a:prstGeom>
        </p:spPr>
      </p:pic>
    </p:spTree>
    <p:extLst>
      <p:ext uri="{BB962C8B-B14F-4D97-AF65-F5344CB8AC3E}">
        <p14:creationId xmlns:p14="http://schemas.microsoft.com/office/powerpoint/2010/main" val="3718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B7C49-4926-4346-4939-D13CF9A5272F}"/>
              </a:ext>
            </a:extLst>
          </p:cNvPr>
          <p:cNvSpPr>
            <a:spLocks noGrp="1"/>
          </p:cNvSpPr>
          <p:nvPr>
            <p:ph type="title"/>
          </p:nvPr>
        </p:nvSpPr>
        <p:spPr>
          <a:xfrm>
            <a:off x="686834" y="1153572"/>
            <a:ext cx="3200400" cy="4461163"/>
          </a:xfrm>
        </p:spPr>
        <p:txBody>
          <a:bodyPr>
            <a:normAutofit/>
          </a:bodyPr>
          <a:lstStyle/>
          <a:p>
            <a:r>
              <a:rPr lang="en-GB">
                <a:solidFill>
                  <a:srgbClr val="FFFFFF"/>
                </a:solidFill>
              </a:rPr>
              <a:t>Sexual Offences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901766-8B14-6E1F-7380-52CDA8FCFF91}"/>
              </a:ext>
            </a:extLst>
          </p:cNvPr>
          <p:cNvSpPr>
            <a:spLocks noGrp="1"/>
          </p:cNvSpPr>
          <p:nvPr>
            <p:ph idx="1"/>
          </p:nvPr>
        </p:nvSpPr>
        <p:spPr>
          <a:xfrm>
            <a:off x="4447308" y="591344"/>
            <a:ext cx="6906491" cy="5585619"/>
          </a:xfrm>
        </p:spPr>
        <p:txBody>
          <a:bodyPr anchor="ctr">
            <a:normAutofit/>
          </a:bodyPr>
          <a:lstStyle/>
          <a:p>
            <a:r>
              <a:rPr lang="en-GB" dirty="0"/>
              <a:t>Did the defendant behave reasonably?</a:t>
            </a:r>
          </a:p>
          <a:p>
            <a:endParaRPr lang="en-GB" dirty="0"/>
          </a:p>
          <a:p>
            <a:r>
              <a:rPr lang="en-GB" b="1" dirty="0"/>
              <a:t>Definition of ‘Reasonable Belief’ </a:t>
            </a:r>
          </a:p>
          <a:p>
            <a:r>
              <a:rPr lang="en-GB" dirty="0"/>
              <a:t>To convict someone for the offence of rape or assault by penetration (see below) it must be proved that the defendant did not reasonably believe that the other person consented. In other words, did the defendant behave reasonably? This is a subjective test, but a test to which one applies the question of whether something is reasonable. </a:t>
            </a:r>
          </a:p>
        </p:txBody>
      </p:sp>
    </p:spTree>
    <p:extLst>
      <p:ext uri="{BB962C8B-B14F-4D97-AF65-F5344CB8AC3E}">
        <p14:creationId xmlns:p14="http://schemas.microsoft.com/office/powerpoint/2010/main" val="2816680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57BB1-F93E-B48D-1815-E916A90425AA}"/>
              </a:ext>
            </a:extLst>
          </p:cNvPr>
          <p:cNvSpPr>
            <a:spLocks noGrp="1"/>
          </p:cNvSpPr>
          <p:nvPr>
            <p:ph type="title"/>
          </p:nvPr>
        </p:nvSpPr>
        <p:spPr/>
        <p:txBody>
          <a:bodyPr/>
          <a:lstStyle/>
          <a:p>
            <a:r>
              <a:rPr lang="en-GB" dirty="0"/>
              <a:t>Consent</a:t>
            </a:r>
          </a:p>
        </p:txBody>
      </p:sp>
      <p:pic>
        <p:nvPicPr>
          <p:cNvPr id="4" name="Online Media 3" title="Tea and Consent">
            <a:hlinkClick r:id="" action="ppaction://media"/>
            <a:extLst>
              <a:ext uri="{FF2B5EF4-FFF2-40B4-BE49-F238E27FC236}">
                <a16:creationId xmlns:a16="http://schemas.microsoft.com/office/drawing/2014/main" id="{74C13478-44EB-6CBB-AA68-477A5625AEE5}"/>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3659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70A4-4661-4194-4CBF-95861C9E879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Assault by Penetration – S2 SOA 2003 </a:t>
            </a:r>
          </a:p>
        </p:txBody>
      </p:sp>
      <p:graphicFrame>
        <p:nvGraphicFramePr>
          <p:cNvPr id="5" name="Content Placeholder 2">
            <a:extLst>
              <a:ext uri="{FF2B5EF4-FFF2-40B4-BE49-F238E27FC236}">
                <a16:creationId xmlns:a16="http://schemas.microsoft.com/office/drawing/2014/main" id="{73CF70B2-BF9D-FD28-61CC-4C6035AC3C98}"/>
              </a:ext>
            </a:extLst>
          </p:cNvPr>
          <p:cNvGraphicFramePr>
            <a:graphicFrameLocks noGrp="1"/>
          </p:cNvGraphicFramePr>
          <p:nvPr>
            <p:ph idx="1"/>
            <p:extLst>
              <p:ext uri="{D42A27DB-BD31-4B8C-83A1-F6EECF244321}">
                <p14:modId xmlns:p14="http://schemas.microsoft.com/office/powerpoint/2010/main" val="32371935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373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4E994-934F-0F13-351E-381F6494D8F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Definition of ‘sexual’ </a:t>
            </a:r>
          </a:p>
        </p:txBody>
      </p:sp>
      <p:graphicFrame>
        <p:nvGraphicFramePr>
          <p:cNvPr id="5" name="Content Placeholder 2">
            <a:extLst>
              <a:ext uri="{FF2B5EF4-FFF2-40B4-BE49-F238E27FC236}">
                <a16:creationId xmlns:a16="http://schemas.microsoft.com/office/drawing/2014/main" id="{884FB4D5-88FA-E31A-D836-66AF7B899AD3}"/>
              </a:ext>
            </a:extLst>
          </p:cNvPr>
          <p:cNvGraphicFramePr>
            <a:graphicFrameLocks noGrp="1"/>
          </p:cNvGraphicFramePr>
          <p:nvPr>
            <p:ph idx="1"/>
            <p:extLst>
              <p:ext uri="{D42A27DB-BD31-4B8C-83A1-F6EECF244321}">
                <p14:modId xmlns:p14="http://schemas.microsoft.com/office/powerpoint/2010/main" val="22979991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06325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601AF-A311-FA82-096B-E199DB0B39EE}"/>
              </a:ext>
            </a:extLst>
          </p:cNvPr>
          <p:cNvSpPr>
            <a:spLocks noGrp="1"/>
          </p:cNvSpPr>
          <p:nvPr>
            <p:ph type="title"/>
          </p:nvPr>
        </p:nvSpPr>
        <p:spPr>
          <a:xfrm>
            <a:off x="586478" y="1683756"/>
            <a:ext cx="3115265" cy="2396359"/>
          </a:xfrm>
        </p:spPr>
        <p:txBody>
          <a:bodyPr anchor="b">
            <a:normAutofit/>
          </a:bodyPr>
          <a:lstStyle/>
          <a:p>
            <a:pPr algn="r"/>
            <a:r>
              <a:rPr lang="pt-BR" sz="4000">
                <a:solidFill>
                  <a:srgbClr val="FFFFFF"/>
                </a:solidFill>
              </a:rPr>
              <a:t>Sexual Assault – S3 SOA 2003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41B1C925-8F64-7556-2DB5-5515A26FECEB}"/>
              </a:ext>
            </a:extLst>
          </p:cNvPr>
          <p:cNvGraphicFramePr>
            <a:graphicFrameLocks noGrp="1"/>
          </p:cNvGraphicFramePr>
          <p:nvPr>
            <p:ph idx="1"/>
            <p:extLst>
              <p:ext uri="{D42A27DB-BD31-4B8C-83A1-F6EECF244321}">
                <p14:modId xmlns:p14="http://schemas.microsoft.com/office/powerpoint/2010/main" val="7403704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144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7DF5BC-BE79-8D98-E511-E77227C3DE1C}"/>
              </a:ext>
            </a:extLst>
          </p:cNvPr>
          <p:cNvGraphicFramePr>
            <a:graphicFrameLocks noGrp="1"/>
          </p:cNvGraphicFramePr>
          <p:nvPr>
            <p:ph idx="1"/>
            <p:extLst>
              <p:ext uri="{D42A27DB-BD31-4B8C-83A1-F6EECF244321}">
                <p14:modId xmlns:p14="http://schemas.microsoft.com/office/powerpoint/2010/main" val="26609406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0380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2B95F-0431-EBC0-8264-423F03F1A73B}"/>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Causing a Person to Engage in Sexual Activity without Consent – S4 SOA 2003 </a:t>
            </a:r>
          </a:p>
        </p:txBody>
      </p:sp>
      <p:sp>
        <p:nvSpPr>
          <p:cNvPr id="3" name="Content Placeholder 2">
            <a:extLst>
              <a:ext uri="{FF2B5EF4-FFF2-40B4-BE49-F238E27FC236}">
                <a16:creationId xmlns:a16="http://schemas.microsoft.com/office/drawing/2014/main" id="{9CB1F7F0-BF23-C975-F20B-B1AAB5494865}"/>
              </a:ext>
            </a:extLst>
          </p:cNvPr>
          <p:cNvSpPr>
            <a:spLocks noGrp="1"/>
          </p:cNvSpPr>
          <p:nvPr>
            <p:ph idx="1"/>
          </p:nvPr>
        </p:nvSpPr>
        <p:spPr>
          <a:xfrm>
            <a:off x="1371599" y="2318197"/>
            <a:ext cx="9724031" cy="3683358"/>
          </a:xfrm>
        </p:spPr>
        <p:txBody>
          <a:bodyPr anchor="ctr">
            <a:normAutofit/>
          </a:bodyPr>
          <a:lstStyle/>
          <a:p>
            <a:r>
              <a:rPr lang="en-GB" dirty="0"/>
              <a:t>It is an offence for (A) to intentionally cause another person (B) to engage in sexual activity &amp;</a:t>
            </a:r>
          </a:p>
          <a:p>
            <a:endParaRPr lang="en-GB" dirty="0"/>
          </a:p>
          <a:p>
            <a:r>
              <a:rPr lang="en-GB" dirty="0"/>
              <a:t>(B) does not consent, &amp;</a:t>
            </a:r>
          </a:p>
          <a:p>
            <a:endParaRPr lang="en-GB" dirty="0"/>
          </a:p>
          <a:p>
            <a:r>
              <a:rPr lang="en-GB" dirty="0"/>
              <a:t>(A) does not reasonably believe that (B) consents) </a:t>
            </a:r>
          </a:p>
          <a:p>
            <a:endParaRPr lang="en-GB" sz="2000" dirty="0"/>
          </a:p>
          <a:p>
            <a:endParaRPr lang="en-GB" sz="2000" dirty="0"/>
          </a:p>
        </p:txBody>
      </p:sp>
    </p:spTree>
    <p:extLst>
      <p:ext uri="{BB962C8B-B14F-4D97-AF65-F5344CB8AC3E}">
        <p14:creationId xmlns:p14="http://schemas.microsoft.com/office/powerpoint/2010/main" val="3007015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36225-6AEA-3CE8-5BD7-221735D8D022}"/>
              </a:ext>
            </a:extLst>
          </p:cNvPr>
          <p:cNvSpPr>
            <a:spLocks noGrp="1"/>
          </p:cNvSpPr>
          <p:nvPr>
            <p:ph type="title"/>
          </p:nvPr>
        </p:nvSpPr>
        <p:spPr>
          <a:xfrm>
            <a:off x="1136397" y="502020"/>
            <a:ext cx="5323715" cy="1642970"/>
          </a:xfrm>
        </p:spPr>
        <p:txBody>
          <a:bodyPr anchor="b">
            <a:normAutofit/>
          </a:bodyPr>
          <a:lstStyle/>
          <a:p>
            <a:r>
              <a:rPr lang="en-GB" sz="3700"/>
              <a:t>Administering a Substance with Intent – S61 SOA 2003 </a:t>
            </a:r>
          </a:p>
        </p:txBody>
      </p:sp>
      <p:sp>
        <p:nvSpPr>
          <p:cNvPr id="3" name="Content Placeholder 2">
            <a:extLst>
              <a:ext uri="{FF2B5EF4-FFF2-40B4-BE49-F238E27FC236}">
                <a16:creationId xmlns:a16="http://schemas.microsoft.com/office/drawing/2014/main" id="{77F38743-691B-758E-2B7D-7F5464AB08CC}"/>
              </a:ext>
            </a:extLst>
          </p:cNvPr>
          <p:cNvSpPr>
            <a:spLocks noGrp="1"/>
          </p:cNvSpPr>
          <p:nvPr>
            <p:ph idx="1"/>
          </p:nvPr>
        </p:nvSpPr>
        <p:spPr>
          <a:xfrm>
            <a:off x="1144923" y="2405894"/>
            <a:ext cx="5315189" cy="3535083"/>
          </a:xfrm>
        </p:spPr>
        <p:txBody>
          <a:bodyPr anchor="t">
            <a:normAutofit/>
          </a:bodyPr>
          <a:lstStyle/>
          <a:p>
            <a:r>
              <a:rPr lang="en-GB" sz="2000"/>
              <a:t>A person commits an offence if he:</a:t>
            </a:r>
          </a:p>
          <a:p>
            <a:r>
              <a:rPr lang="en-GB" sz="2000"/>
              <a:t>Intentionally administers a substance to, or cause a substance to be taken by another person</a:t>
            </a:r>
          </a:p>
          <a:p>
            <a:r>
              <a:rPr lang="en-GB" sz="2000"/>
              <a:t>(a) Knowing that the person does not consent</a:t>
            </a:r>
          </a:p>
          <a:p>
            <a:r>
              <a:rPr lang="en-GB" sz="2000"/>
              <a:t>(b) With the intention of stupefying or overpowering that person, so as to enable any person to engage in a sexual activity that involves that person </a:t>
            </a:r>
          </a:p>
          <a:p>
            <a:endParaRPr lang="en-GB" sz="2000" b="1"/>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holding a paper bag over a glass of liquid&#10;&#10;Description automatically generated">
            <a:extLst>
              <a:ext uri="{FF2B5EF4-FFF2-40B4-BE49-F238E27FC236}">
                <a16:creationId xmlns:a16="http://schemas.microsoft.com/office/drawing/2014/main" id="{5077D1C9-3F8D-9CD0-FDB5-841D6C14C91D}"/>
              </a:ext>
            </a:extLst>
          </p:cNvPr>
          <p:cNvPicPr>
            <a:picLocks noChangeAspect="1"/>
          </p:cNvPicPr>
          <p:nvPr/>
        </p:nvPicPr>
        <p:blipFill>
          <a:blip r:embed="rId3"/>
          <a:stretch>
            <a:fillRect/>
          </a:stretch>
        </p:blipFill>
        <p:spPr>
          <a:xfrm>
            <a:off x="7595335" y="909081"/>
            <a:ext cx="3131793" cy="5071731"/>
          </a:xfrm>
          <a:prstGeom prst="rect">
            <a:avLst/>
          </a:prstGeom>
        </p:spPr>
      </p:pic>
    </p:spTree>
    <p:extLst>
      <p:ext uri="{BB962C8B-B14F-4D97-AF65-F5344CB8AC3E}">
        <p14:creationId xmlns:p14="http://schemas.microsoft.com/office/powerpoint/2010/main" val="21150646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09F91-0584-CCCB-8BAD-C5809B87F434}"/>
              </a:ext>
            </a:extLst>
          </p:cNvPr>
          <p:cNvSpPr>
            <a:spLocks noGrp="1"/>
          </p:cNvSpPr>
          <p:nvPr>
            <p:ph type="title"/>
          </p:nvPr>
        </p:nvSpPr>
        <p:spPr>
          <a:xfrm>
            <a:off x="1136397" y="502020"/>
            <a:ext cx="5323715" cy="1642970"/>
          </a:xfrm>
        </p:spPr>
        <p:txBody>
          <a:bodyPr anchor="b">
            <a:normAutofit/>
          </a:bodyPr>
          <a:lstStyle/>
          <a:p>
            <a:r>
              <a:rPr lang="en-GB" sz="4000"/>
              <a:t>Initial Actions at the Scene</a:t>
            </a:r>
          </a:p>
        </p:txBody>
      </p:sp>
      <p:sp>
        <p:nvSpPr>
          <p:cNvPr id="3" name="Content Placeholder 2">
            <a:extLst>
              <a:ext uri="{FF2B5EF4-FFF2-40B4-BE49-F238E27FC236}">
                <a16:creationId xmlns:a16="http://schemas.microsoft.com/office/drawing/2014/main" id="{811AAC1D-B4D2-2239-4F1F-C53EBA9B5AA4}"/>
              </a:ext>
            </a:extLst>
          </p:cNvPr>
          <p:cNvSpPr>
            <a:spLocks noGrp="1"/>
          </p:cNvSpPr>
          <p:nvPr>
            <p:ph idx="1"/>
          </p:nvPr>
        </p:nvSpPr>
        <p:spPr>
          <a:xfrm>
            <a:off x="1144923" y="2405894"/>
            <a:ext cx="5315189" cy="3535083"/>
          </a:xfrm>
        </p:spPr>
        <p:txBody>
          <a:bodyPr anchor="t">
            <a:normAutofit/>
          </a:bodyPr>
          <a:lstStyle/>
          <a:p>
            <a:r>
              <a:rPr lang="en-GB" sz="2000"/>
              <a:t>Preservation of Life </a:t>
            </a:r>
          </a:p>
          <a:p>
            <a:r>
              <a:rPr lang="en-GB" sz="2000"/>
              <a:t>Preservation of Scene</a:t>
            </a:r>
          </a:p>
          <a:p>
            <a:r>
              <a:rPr lang="en-GB" sz="2000"/>
              <a:t>Securing Evidence (including forensic evidence)</a:t>
            </a:r>
          </a:p>
          <a:p>
            <a:r>
              <a:rPr lang="en-GB" sz="2000"/>
              <a:t>Identifying Victim(s) &amp; Witnesses</a:t>
            </a:r>
          </a:p>
          <a:p>
            <a:r>
              <a:rPr lang="en-GB" sz="2000"/>
              <a:t>Identifying Suspects</a:t>
            </a:r>
          </a:p>
          <a:p>
            <a:endParaRPr lang="en-GB" sz="2000"/>
          </a:p>
          <a:p>
            <a:r>
              <a:rPr lang="en-GB" sz="2000"/>
              <a:t>Group Work</a:t>
            </a: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olice tape on the street&#10;&#10;Description automatically generated">
            <a:extLst>
              <a:ext uri="{FF2B5EF4-FFF2-40B4-BE49-F238E27FC236}">
                <a16:creationId xmlns:a16="http://schemas.microsoft.com/office/drawing/2014/main" id="{6F58DDEB-F67B-9E44-81A3-504E7CBDBC05}"/>
              </a:ext>
            </a:extLst>
          </p:cNvPr>
          <p:cNvPicPr>
            <a:picLocks noChangeAspect="1"/>
          </p:cNvPicPr>
          <p:nvPr/>
        </p:nvPicPr>
        <p:blipFill>
          <a:blip r:embed="rId3"/>
          <a:stretch>
            <a:fillRect/>
          </a:stretch>
        </p:blipFill>
        <p:spPr>
          <a:xfrm>
            <a:off x="7075967" y="1392520"/>
            <a:ext cx="4170530" cy="4104852"/>
          </a:xfrm>
          <a:prstGeom prst="rect">
            <a:avLst/>
          </a:prstGeom>
        </p:spPr>
      </p:pic>
    </p:spTree>
    <p:extLst>
      <p:ext uri="{BB962C8B-B14F-4D97-AF65-F5344CB8AC3E}">
        <p14:creationId xmlns:p14="http://schemas.microsoft.com/office/powerpoint/2010/main" val="36487973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51238-F9F3-4FA9-9160-13F16AEACDBA}"/>
              </a:ext>
            </a:extLst>
          </p:cNvPr>
          <p:cNvSpPr>
            <a:spLocks noGrp="1"/>
          </p:cNvSpPr>
          <p:nvPr>
            <p:ph type="title"/>
          </p:nvPr>
        </p:nvSpPr>
        <p:spPr>
          <a:xfrm>
            <a:off x="686834" y="1153572"/>
            <a:ext cx="3200400" cy="4461163"/>
          </a:xfrm>
        </p:spPr>
        <p:txBody>
          <a:bodyPr>
            <a:normAutofit/>
          </a:bodyPr>
          <a:lstStyle/>
          <a:p>
            <a:r>
              <a:rPr lang="en-GB">
                <a:solidFill>
                  <a:srgbClr val="FFFFFF"/>
                </a:solidFill>
              </a:rPr>
              <a:t>Victim’s Needs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022F0D-53AF-1F80-726C-D04354910BF3}"/>
              </a:ext>
            </a:extLst>
          </p:cNvPr>
          <p:cNvSpPr>
            <a:spLocks noGrp="1"/>
          </p:cNvSpPr>
          <p:nvPr>
            <p:ph idx="1"/>
          </p:nvPr>
        </p:nvSpPr>
        <p:spPr>
          <a:xfrm>
            <a:off x="4447308" y="591344"/>
            <a:ext cx="6906491" cy="5585619"/>
          </a:xfrm>
        </p:spPr>
        <p:txBody>
          <a:bodyPr anchor="ctr">
            <a:normAutofit/>
          </a:bodyPr>
          <a:lstStyle/>
          <a:p>
            <a:r>
              <a:rPr lang="en-GB" sz="2600" dirty="0"/>
              <a:t>Encouragement to report supported by a belief that they will be believed/ heard/ understood</a:t>
            </a:r>
          </a:p>
          <a:p>
            <a:endParaRPr lang="en-GB" sz="2600" dirty="0"/>
          </a:p>
          <a:p>
            <a:r>
              <a:rPr lang="en-GB" sz="2600" dirty="0"/>
              <a:t>Support that they did the right thing – to overcome feelings of powerlessness/ vulnerability/ low self esteem </a:t>
            </a:r>
          </a:p>
          <a:p>
            <a:r>
              <a:rPr lang="en-GB" sz="2600" dirty="0"/>
              <a:t>Support regarding help available to assist victim to regain control. </a:t>
            </a:r>
            <a:r>
              <a:rPr lang="en-GB" sz="2600" dirty="0" err="1"/>
              <a:t>E.g</a:t>
            </a:r>
            <a:r>
              <a:rPr lang="en-GB" sz="2600" dirty="0"/>
              <a:t>, counselling/ medical care/ agencies</a:t>
            </a:r>
          </a:p>
          <a:p>
            <a:r>
              <a:rPr lang="en-GB" sz="2600" dirty="0"/>
              <a:t>Consider appropriate time to deliver information as it may not be absorbed or retained</a:t>
            </a:r>
          </a:p>
        </p:txBody>
      </p:sp>
    </p:spTree>
    <p:extLst>
      <p:ext uri="{BB962C8B-B14F-4D97-AF65-F5344CB8AC3E}">
        <p14:creationId xmlns:p14="http://schemas.microsoft.com/office/powerpoint/2010/main" val="39697224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46FA7-FF0B-D2B9-0FCE-2242261DD0C2}"/>
              </a:ext>
            </a:extLst>
          </p:cNvPr>
          <p:cNvSpPr>
            <a:spLocks noGrp="1"/>
          </p:cNvSpPr>
          <p:nvPr>
            <p:ph type="title"/>
          </p:nvPr>
        </p:nvSpPr>
        <p:spPr>
          <a:xfrm>
            <a:off x="640080" y="325369"/>
            <a:ext cx="4368602" cy="1956841"/>
          </a:xfrm>
        </p:spPr>
        <p:txBody>
          <a:bodyPr anchor="b">
            <a:normAutofit/>
          </a:bodyPr>
          <a:lstStyle/>
          <a:p>
            <a:r>
              <a:rPr lang="en-GB" sz="5400"/>
              <a:t>Sexual Offences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3FA1AD-68AB-B766-8C9F-804C1DE49CB7}"/>
              </a:ext>
            </a:extLst>
          </p:cNvPr>
          <p:cNvSpPr>
            <a:spLocks noGrp="1"/>
          </p:cNvSpPr>
          <p:nvPr>
            <p:ph idx="1"/>
          </p:nvPr>
        </p:nvSpPr>
        <p:spPr>
          <a:xfrm>
            <a:off x="640080" y="2872899"/>
            <a:ext cx="4243589" cy="3320668"/>
          </a:xfrm>
        </p:spPr>
        <p:txBody>
          <a:bodyPr>
            <a:normAutofit/>
          </a:bodyPr>
          <a:lstStyle/>
          <a:p>
            <a:r>
              <a:rPr lang="en-GB" sz="2200" dirty="0"/>
              <a:t>How will victims react? </a:t>
            </a:r>
          </a:p>
          <a:p>
            <a:r>
              <a:rPr lang="en-GB" sz="2200" dirty="0"/>
              <a:t>Defensive Responses</a:t>
            </a:r>
          </a:p>
          <a:p>
            <a:r>
              <a:rPr lang="en-GB" sz="2200" dirty="0"/>
              <a:t>Active Defences – Friend, Fight, Flight</a:t>
            </a:r>
          </a:p>
          <a:p>
            <a:endParaRPr lang="en-GB" sz="2200" dirty="0"/>
          </a:p>
          <a:p>
            <a:r>
              <a:rPr lang="en-GB" sz="2200" dirty="0"/>
              <a:t>Passive Defences – Freeze/Flop</a:t>
            </a:r>
          </a:p>
          <a:p>
            <a:endParaRPr lang="en-GB" sz="2200" dirty="0"/>
          </a:p>
          <a:p>
            <a:r>
              <a:rPr lang="en-GB" sz="2200" dirty="0"/>
              <a:t>See Moodle for directed reading.</a:t>
            </a:r>
          </a:p>
          <a:p>
            <a:endParaRPr lang="en-GB" sz="2200" dirty="0"/>
          </a:p>
        </p:txBody>
      </p:sp>
      <p:pic>
        <p:nvPicPr>
          <p:cNvPr id="5" name="Picture 4">
            <a:extLst>
              <a:ext uri="{FF2B5EF4-FFF2-40B4-BE49-F238E27FC236}">
                <a16:creationId xmlns:a16="http://schemas.microsoft.com/office/drawing/2014/main" id="{8950BFAC-3A0A-A1DF-4DC4-FE2633C2A1DC}"/>
              </a:ext>
            </a:extLst>
          </p:cNvPr>
          <p:cNvPicPr>
            <a:picLocks noChangeAspect="1"/>
          </p:cNvPicPr>
          <p:nvPr/>
        </p:nvPicPr>
        <p:blipFill rotWithShape="1">
          <a:blip r:embed="rId3"/>
          <a:srcRect l="11496" r="349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969990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1F34-384E-7C37-5CBD-2169D1FFB367}"/>
              </a:ext>
            </a:extLst>
          </p:cNvPr>
          <p:cNvSpPr>
            <a:spLocks noGrp="1"/>
          </p:cNvSpPr>
          <p:nvPr>
            <p:ph type="title"/>
          </p:nvPr>
        </p:nvSpPr>
        <p:spPr/>
        <p:txBody>
          <a:bodyPr/>
          <a:lstStyle/>
          <a:p>
            <a:r>
              <a:rPr lang="en-GB" dirty="0"/>
              <a:t>Rape trauma syndrome was ….</a:t>
            </a:r>
          </a:p>
        </p:txBody>
      </p:sp>
      <p:sp>
        <p:nvSpPr>
          <p:cNvPr id="3" name="Content Placeholder 2">
            <a:extLst>
              <a:ext uri="{FF2B5EF4-FFF2-40B4-BE49-F238E27FC236}">
                <a16:creationId xmlns:a16="http://schemas.microsoft.com/office/drawing/2014/main" id="{38E995FB-BA59-B5E8-ADF4-A7065EBED256}"/>
              </a:ext>
            </a:extLst>
          </p:cNvPr>
          <p:cNvSpPr>
            <a:spLocks noGrp="1"/>
          </p:cNvSpPr>
          <p:nvPr>
            <p:ph idx="1"/>
          </p:nvPr>
        </p:nvSpPr>
        <p:spPr/>
        <p:txBody>
          <a:bodyPr>
            <a:normAutofit lnSpcReduction="10000"/>
          </a:bodyPr>
          <a:lstStyle/>
          <a:p>
            <a:r>
              <a:rPr lang="en-GB" dirty="0"/>
              <a:t>Identified in the 1970s after research into the feelings &amp; reactions of 92 female victims of rape</a:t>
            </a:r>
          </a:p>
          <a:p>
            <a:endParaRPr lang="en-GB" dirty="0"/>
          </a:p>
          <a:p>
            <a:r>
              <a:rPr lang="en-GB" dirty="0"/>
              <a:t>The understanding of RTS can help police officers to give the best possible service to victims of rape</a:t>
            </a:r>
          </a:p>
          <a:p>
            <a:endParaRPr lang="en-GB" dirty="0"/>
          </a:p>
          <a:p>
            <a:r>
              <a:rPr lang="en-GB" b="0" i="0" dirty="0">
                <a:solidFill>
                  <a:srgbClr val="3A3A3A"/>
                </a:solidFill>
                <a:effectLst/>
                <a:latin typeface="Source Sans Pro" panose="020B0503030403020204" pitchFamily="34" charset="0"/>
              </a:rPr>
              <a:t>Mason, F. and </a:t>
            </a:r>
            <a:r>
              <a:rPr lang="en-GB" b="0" i="0" dirty="0" err="1">
                <a:solidFill>
                  <a:srgbClr val="3A3A3A"/>
                </a:solidFill>
                <a:effectLst/>
                <a:latin typeface="Source Sans Pro" panose="020B0503030403020204" pitchFamily="34" charset="0"/>
              </a:rPr>
              <a:t>Lodrick</a:t>
            </a:r>
            <a:r>
              <a:rPr lang="en-GB" b="0" i="0" dirty="0">
                <a:solidFill>
                  <a:srgbClr val="3A3A3A"/>
                </a:solidFill>
                <a:effectLst/>
                <a:latin typeface="Source Sans Pro" panose="020B0503030403020204" pitchFamily="34" charset="0"/>
              </a:rPr>
              <a:t>, Z. (2013) ‘Psychological consequences of sexual assault’, </a:t>
            </a:r>
            <a:r>
              <a:rPr lang="en-GB" b="0" i="1" dirty="0">
                <a:solidFill>
                  <a:srgbClr val="3A3A3A"/>
                </a:solidFill>
                <a:effectLst/>
                <a:latin typeface="Source Sans Pro" panose="020B0503030403020204" pitchFamily="34" charset="0"/>
              </a:rPr>
              <a:t>Best practice &amp; research. Clinical obstetrics &amp; gynaecology</a:t>
            </a:r>
            <a:r>
              <a:rPr lang="en-GB" b="0" i="0" dirty="0">
                <a:solidFill>
                  <a:srgbClr val="3A3A3A"/>
                </a:solidFill>
                <a:effectLst/>
                <a:latin typeface="Source Sans Pro" panose="020B0503030403020204" pitchFamily="34" charset="0"/>
              </a:rPr>
              <a:t>, 27(1), pp. 27–37. Available at: https://doi.org/10.1016/j.bpobgyn.2012.08.015.</a:t>
            </a:r>
            <a:endParaRPr lang="en-GB" dirty="0"/>
          </a:p>
        </p:txBody>
      </p:sp>
    </p:spTree>
    <p:extLst>
      <p:ext uri="{BB962C8B-B14F-4D97-AF65-F5344CB8AC3E}">
        <p14:creationId xmlns:p14="http://schemas.microsoft.com/office/powerpoint/2010/main" val="1017741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87E6F-DB07-3D96-A5F5-2D755ED528E8}"/>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Anonymity of Complainants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7F324C-C3C3-B5AB-FF58-463D9059A05E}"/>
              </a:ext>
            </a:extLst>
          </p:cNvPr>
          <p:cNvSpPr>
            <a:spLocks noGrp="1"/>
          </p:cNvSpPr>
          <p:nvPr>
            <p:ph idx="1"/>
          </p:nvPr>
        </p:nvSpPr>
        <p:spPr>
          <a:xfrm>
            <a:off x="4447308" y="591344"/>
            <a:ext cx="6906491" cy="5585619"/>
          </a:xfrm>
        </p:spPr>
        <p:txBody>
          <a:bodyPr anchor="ctr">
            <a:normAutofit/>
          </a:bodyPr>
          <a:lstStyle/>
          <a:p>
            <a:r>
              <a:rPr lang="en-GB" dirty="0"/>
              <a:t>Section 1 of the Sexual Offences Amendment Act 1992 </a:t>
            </a:r>
          </a:p>
          <a:p>
            <a:r>
              <a:rPr lang="en-GB" dirty="0"/>
              <a:t>Section 2 of the Sexual Offences Amendment Act 1992 </a:t>
            </a:r>
          </a:p>
          <a:p>
            <a:r>
              <a:rPr lang="en-GB" dirty="0"/>
              <a:t>Section 3 of the Sexual Offences Amendment Act 1992 </a:t>
            </a:r>
          </a:p>
          <a:p>
            <a:r>
              <a:rPr lang="en-GB" dirty="0"/>
              <a:t>Section 5 of the Sexual Offences Amendment Act 1992 </a:t>
            </a:r>
          </a:p>
          <a:p>
            <a:endParaRPr lang="en-GB" dirty="0"/>
          </a:p>
          <a:p>
            <a:r>
              <a:rPr lang="en-GB" dirty="0"/>
              <a:t>See Moodle Handout</a:t>
            </a:r>
          </a:p>
        </p:txBody>
      </p:sp>
    </p:spTree>
    <p:extLst>
      <p:ext uri="{BB962C8B-B14F-4D97-AF65-F5344CB8AC3E}">
        <p14:creationId xmlns:p14="http://schemas.microsoft.com/office/powerpoint/2010/main" val="2125825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0E361-2543-2CF3-0577-FD196675C430}"/>
              </a:ext>
            </a:extLst>
          </p:cNvPr>
          <p:cNvSpPr>
            <a:spLocks noGrp="1"/>
          </p:cNvSpPr>
          <p:nvPr>
            <p:ph type="title"/>
          </p:nvPr>
        </p:nvSpPr>
        <p:spPr>
          <a:xfrm>
            <a:off x="686834" y="1153572"/>
            <a:ext cx="3200400" cy="4461163"/>
          </a:xfrm>
        </p:spPr>
        <p:txBody>
          <a:bodyPr>
            <a:normAutofit/>
          </a:bodyPr>
          <a:lstStyle/>
          <a:p>
            <a:r>
              <a:rPr lang="en-GB">
                <a:solidFill>
                  <a:srgbClr val="FFFFFF"/>
                </a:solidFill>
              </a:rPr>
              <a:t>Stages of Rape Trauma</a:t>
            </a:r>
          </a:p>
        </p:txBody>
      </p:sp>
      <p:sp>
        <p:nvSpPr>
          <p:cNvPr id="19"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Content Placeholder 2">
            <a:extLst>
              <a:ext uri="{FF2B5EF4-FFF2-40B4-BE49-F238E27FC236}">
                <a16:creationId xmlns:a16="http://schemas.microsoft.com/office/drawing/2014/main" id="{C767990E-4858-BC13-41E3-B11B157BCF73}"/>
              </a:ext>
            </a:extLst>
          </p:cNvPr>
          <p:cNvSpPr>
            <a:spLocks noGrp="1"/>
          </p:cNvSpPr>
          <p:nvPr>
            <p:ph idx="1"/>
          </p:nvPr>
        </p:nvSpPr>
        <p:spPr>
          <a:xfrm>
            <a:off x="4447308" y="591344"/>
            <a:ext cx="6906491" cy="5585619"/>
          </a:xfrm>
        </p:spPr>
        <p:txBody>
          <a:bodyPr anchor="ctr">
            <a:normAutofit/>
          </a:bodyPr>
          <a:lstStyle/>
          <a:p>
            <a:r>
              <a:rPr lang="en-GB" sz="2600" b="1" dirty="0"/>
              <a:t>Acute Stage- </a:t>
            </a:r>
            <a:r>
              <a:rPr lang="en-GB" sz="2600" dirty="0"/>
              <a:t>Diminished alertness, numbness, hysteria, bewilderment, calmness, collectedness, obsession to wash, pronounced internal tremor, paralysing anxiety </a:t>
            </a:r>
          </a:p>
          <a:p>
            <a:endParaRPr lang="en-GB" sz="2600" dirty="0"/>
          </a:p>
          <a:p>
            <a:r>
              <a:rPr lang="en-GB" sz="2600" b="1" dirty="0"/>
              <a:t>Adjustment Stage- </a:t>
            </a:r>
            <a:r>
              <a:rPr lang="en-GB" sz="2600" dirty="0"/>
              <a:t>Continuing anxiety, sense of helplessness, persistent fear, depression, mood swings, vivid dreams, nightmares, insomnia, wastefulness, flashbacks, loss of concentration</a:t>
            </a:r>
          </a:p>
          <a:p>
            <a:endParaRPr lang="en-GB" sz="2600" dirty="0"/>
          </a:p>
          <a:p>
            <a:r>
              <a:rPr lang="en-GB" sz="2600" b="1" dirty="0"/>
              <a:t>Renormalisation Stage- </a:t>
            </a:r>
            <a:r>
              <a:rPr lang="en-GB" sz="2600" dirty="0"/>
              <a:t>Recognising impact, sexual assault no longer central focus of their lives, negative feelings of guilt &amp; shame resolved</a:t>
            </a:r>
          </a:p>
          <a:p>
            <a:endParaRPr lang="en-GB" sz="2600" dirty="0"/>
          </a:p>
        </p:txBody>
      </p:sp>
    </p:spTree>
    <p:extLst>
      <p:ext uri="{BB962C8B-B14F-4D97-AF65-F5344CB8AC3E}">
        <p14:creationId xmlns:p14="http://schemas.microsoft.com/office/powerpoint/2010/main" val="36819332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4E9D7-46C7-60D1-5F18-126249E7BE8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Anonymity of Complainants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C0C81D-9473-BAFF-4E8F-78BF02CA0DC0}"/>
              </a:ext>
            </a:extLst>
          </p:cNvPr>
          <p:cNvSpPr>
            <a:spLocks noGrp="1"/>
          </p:cNvSpPr>
          <p:nvPr>
            <p:ph idx="1"/>
          </p:nvPr>
        </p:nvSpPr>
        <p:spPr>
          <a:xfrm>
            <a:off x="4447308" y="591344"/>
            <a:ext cx="6906491" cy="5585619"/>
          </a:xfrm>
        </p:spPr>
        <p:txBody>
          <a:bodyPr anchor="ctr">
            <a:normAutofit/>
          </a:bodyPr>
          <a:lstStyle/>
          <a:p>
            <a:r>
              <a:rPr lang="en-GB" dirty="0"/>
              <a:t>The information which cannot be published under this act is:</a:t>
            </a:r>
          </a:p>
          <a:p>
            <a:r>
              <a:rPr lang="en-GB" dirty="0"/>
              <a:t>The person’s name </a:t>
            </a:r>
          </a:p>
          <a:p>
            <a:r>
              <a:rPr lang="en-GB" dirty="0"/>
              <a:t>The person’s address </a:t>
            </a:r>
          </a:p>
          <a:p>
            <a:r>
              <a:rPr lang="en-GB" dirty="0"/>
              <a:t>The identity of any school or other educational establishment attended by the person </a:t>
            </a:r>
          </a:p>
          <a:p>
            <a:r>
              <a:rPr lang="en-GB" dirty="0"/>
              <a:t>The identity of any place of work</a:t>
            </a:r>
          </a:p>
          <a:p>
            <a:r>
              <a:rPr lang="en-GB" dirty="0"/>
              <a:t>Any still or moving picture of the person</a:t>
            </a:r>
          </a:p>
        </p:txBody>
      </p:sp>
    </p:spTree>
    <p:extLst>
      <p:ext uri="{BB962C8B-B14F-4D97-AF65-F5344CB8AC3E}">
        <p14:creationId xmlns:p14="http://schemas.microsoft.com/office/powerpoint/2010/main" val="16620564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Many question marks on black background">
            <a:extLst>
              <a:ext uri="{FF2B5EF4-FFF2-40B4-BE49-F238E27FC236}">
                <a16:creationId xmlns:a16="http://schemas.microsoft.com/office/drawing/2014/main" id="{6DE4EB97-9CB5-3BD4-1E73-CD8D09485FB6}"/>
              </a:ext>
            </a:extLst>
          </p:cNvPr>
          <p:cNvPicPr>
            <a:picLocks noChangeAspect="1"/>
          </p:cNvPicPr>
          <p:nvPr/>
        </p:nvPicPr>
        <p:blipFill rotWithShape="1">
          <a:blip r:embed="rId2">
            <a:alphaModFix amt="60000"/>
          </a:blip>
          <a:srcRect t="7787"/>
          <a:stretch/>
        </p:blipFill>
        <p:spPr>
          <a:xfrm>
            <a:off x="-1" y="10"/>
            <a:ext cx="12192001" cy="6857990"/>
          </a:xfrm>
          <a:prstGeom prst="rect">
            <a:avLst/>
          </a:prstGeom>
        </p:spPr>
      </p:pic>
      <p:sp>
        <p:nvSpPr>
          <p:cNvPr id="2" name="Title 1">
            <a:extLst>
              <a:ext uri="{FF2B5EF4-FFF2-40B4-BE49-F238E27FC236}">
                <a16:creationId xmlns:a16="http://schemas.microsoft.com/office/drawing/2014/main" id="{E2AD7BF7-2C68-274E-3581-50B821A8DEDF}"/>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329119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TotalTime>
  <Words>8059</Words>
  <Application>Microsoft Office PowerPoint</Application>
  <PresentationFormat>Widescreen</PresentationFormat>
  <Paragraphs>397</Paragraphs>
  <Slides>44</Slides>
  <Notes>37</Notes>
  <HiddenSlides>1</HiddenSlides>
  <MMClips>1</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Rape, Consent Issues, Rape Trauma &amp; Assault by Penetration </vt:lpstr>
      <vt:lpstr>Health Warning</vt:lpstr>
      <vt:lpstr>Myth or Fact? </vt:lpstr>
      <vt:lpstr>Myth or Fact?</vt:lpstr>
      <vt:lpstr>Myth or Fact?</vt:lpstr>
      <vt:lpstr>Myth or Fact?</vt:lpstr>
      <vt:lpstr>Myth or Fact? </vt:lpstr>
      <vt:lpstr>Myth or Fact? </vt:lpstr>
      <vt:lpstr>Myth or Fact? </vt:lpstr>
      <vt:lpstr>Myth or Fact?</vt:lpstr>
      <vt:lpstr>Myth or Fact? </vt:lpstr>
      <vt:lpstr>Myth or Fact?</vt:lpstr>
      <vt:lpstr>Myth or Fact?</vt:lpstr>
      <vt:lpstr>Sexual Offences</vt:lpstr>
      <vt:lpstr>PowerPoint Presentation</vt:lpstr>
      <vt:lpstr>Sexual Offences</vt:lpstr>
      <vt:lpstr>Rape - Section 1 SOA 2003</vt:lpstr>
      <vt:lpstr>Section 1 SOA 2003</vt:lpstr>
      <vt:lpstr>Case Study Isla Bryson</vt:lpstr>
      <vt:lpstr>PowerPoint Presentation</vt:lpstr>
      <vt:lpstr>Consent – S74 SOA 2003</vt:lpstr>
      <vt:lpstr>Establishing the Absence of Consent</vt:lpstr>
      <vt:lpstr>Evidential Presumptions about Consent S75(a) SOA 2003</vt:lpstr>
      <vt:lpstr>Evidential Presumptions about Consent (circumstances) S75 (b) SOA 2003</vt:lpstr>
      <vt:lpstr>PowerPoint Presentation</vt:lpstr>
      <vt:lpstr>PowerPoint Presentation</vt:lpstr>
      <vt:lpstr>Conclusive Presumptions about Consent S76 SOA 2003 </vt:lpstr>
      <vt:lpstr>Conclusive Presumptions about Consent (circumstances) S76 SOA 2003</vt:lpstr>
      <vt:lpstr>Sexual Offences </vt:lpstr>
      <vt:lpstr>Consent</vt:lpstr>
      <vt:lpstr>Assault by Penetration – S2 SOA 2003 </vt:lpstr>
      <vt:lpstr>Definition of ‘sexual’ </vt:lpstr>
      <vt:lpstr>Sexual Assault – S3 SOA 2003 </vt:lpstr>
      <vt:lpstr>PowerPoint Presentation</vt:lpstr>
      <vt:lpstr>Causing a Person to Engage in Sexual Activity without Consent – S4 SOA 2003 </vt:lpstr>
      <vt:lpstr>Administering a Substance with Intent – S61 SOA 2003 </vt:lpstr>
      <vt:lpstr>Initial Actions at the Scene</vt:lpstr>
      <vt:lpstr>Victim’s Needs</vt:lpstr>
      <vt:lpstr>Sexual Offences</vt:lpstr>
      <vt:lpstr>Rape trauma syndrome was ….</vt:lpstr>
      <vt:lpstr>Anonymity of Complainants </vt:lpstr>
      <vt:lpstr>Stages of Rape Trauma</vt:lpstr>
      <vt:lpstr>Anonymity of Complainants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Rape, Consent Issues, Rape Trauma &amp; Assault by Penetration </dc:title>
  <dc:creator>Kelly Andrews</dc:creator>
  <cp:lastModifiedBy>Kelly Andrews</cp:lastModifiedBy>
  <cp:revision>28</cp:revision>
  <dcterms:created xsi:type="dcterms:W3CDTF">2023-08-29T13:22:41Z</dcterms:created>
  <dcterms:modified xsi:type="dcterms:W3CDTF">2023-10-25T12:47:33Z</dcterms:modified>
</cp:coreProperties>
</file>