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2" r:id="rId1"/>
  </p:sldMasterIdLst>
  <p:sldIdLst>
    <p:sldId id="256" r:id="rId2"/>
    <p:sldId id="257" r:id="rId3"/>
    <p:sldId id="261" r:id="rId4"/>
    <p:sldId id="264" r:id="rId5"/>
    <p:sldId id="262" r:id="rId6"/>
    <p:sldId id="267" r:id="rId7"/>
    <p:sldId id="265" r:id="rId8"/>
    <p:sldId id="266"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45"/>
    <p:restoredTop sz="96041"/>
  </p:normalViewPr>
  <p:slideViewPr>
    <p:cSldViewPr snapToGrid="0" snapToObjects="1">
      <p:cViewPr>
        <p:scale>
          <a:sx n="103" d="100"/>
          <a:sy n="103" d="100"/>
        </p:scale>
        <p:origin x="144" y="400"/>
      </p:cViewPr>
      <p:guideLst/>
    </p:cSldViewPr>
  </p:slideViewPr>
  <p:outlineViewPr>
    <p:cViewPr>
      <p:scale>
        <a:sx n="33" d="100"/>
        <a:sy n="33" d="100"/>
      </p:scale>
      <p:origin x="0" y="-18832"/>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3B61-2A8C-8244-92EC-5929433F27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568EC5B-FB8F-034C-9008-FAB76FBC59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578B476-24D2-9E41-8580-EA905EA651A1}"/>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5" name="Footer Placeholder 4">
            <a:extLst>
              <a:ext uri="{FF2B5EF4-FFF2-40B4-BE49-F238E27FC236}">
                <a16:creationId xmlns:a16="http://schemas.microsoft.com/office/drawing/2014/main" id="{72EF2A4B-CE50-884A-BCD3-E9A134D7F4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814A58-4909-7248-AC33-853CAF598E32}"/>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1998218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779E1-6736-434A-9959-32E93EE58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DBCD834-13E1-D840-8E7A-316CDD38DA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EF6990-3661-854F-BB54-13B83FCCBF78}"/>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5" name="Footer Placeholder 4">
            <a:extLst>
              <a:ext uri="{FF2B5EF4-FFF2-40B4-BE49-F238E27FC236}">
                <a16:creationId xmlns:a16="http://schemas.microsoft.com/office/drawing/2014/main" id="{6236F31F-C46B-DF47-AA38-D6414B9A2A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51A740-2BE4-654B-A11E-863D1AD72F84}"/>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873854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346FC-0BEE-4C47-AB7A-7AEC31A249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767A65-116A-614D-938F-0E8F8AC6F5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E67A22-D2AF-1A44-8031-2BF4FE754B5F}"/>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5" name="Footer Placeholder 4">
            <a:extLst>
              <a:ext uri="{FF2B5EF4-FFF2-40B4-BE49-F238E27FC236}">
                <a16:creationId xmlns:a16="http://schemas.microsoft.com/office/drawing/2014/main" id="{FFD1DFE0-019E-0E4A-9523-B72B3B065B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80BD37-EB47-2B42-9E17-2E2188D6A67D}"/>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256318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9186-FEBD-4C4C-A7B9-DDCF0966B0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57C904C-53FE-764F-8958-0C942EE3FB9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CA2BAC-C785-764B-86FC-1F4874C16D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C71190B-0C2B-DA41-9D07-E389F1CA9AFF}"/>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6" name="Footer Placeholder 5">
            <a:extLst>
              <a:ext uri="{FF2B5EF4-FFF2-40B4-BE49-F238E27FC236}">
                <a16:creationId xmlns:a16="http://schemas.microsoft.com/office/drawing/2014/main" id="{771F5556-2D7D-AA45-86FB-2C9A85A6A0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CA030A-A83F-0F4D-AD13-C2634F72CDD6}"/>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1687335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13BC-322B-CB42-9CE2-DAB16EF4B57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7EA1C11-BCB2-5144-913D-79D49D9C6D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29FA1BD-B855-1E41-99D7-6AB770D1F9F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8D0CC75-C1C0-5545-9DB8-DBD8CC8508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FE199A-18A2-1048-AD13-5F67C1771D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84BCE41-9735-AB4B-A797-84C13397C2BE}"/>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8" name="Footer Placeholder 7">
            <a:extLst>
              <a:ext uri="{FF2B5EF4-FFF2-40B4-BE49-F238E27FC236}">
                <a16:creationId xmlns:a16="http://schemas.microsoft.com/office/drawing/2014/main" id="{4E1B3E23-293C-5F4B-BD4A-1575D2F014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1A8119-46C9-9241-B21D-0591BBC96FF6}"/>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4086477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A804-0652-AA44-AB9D-FD8ECBCC6C9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48F6E80-4228-A644-87EB-DB4A0CC875D8}"/>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4" name="Footer Placeholder 3">
            <a:extLst>
              <a:ext uri="{FF2B5EF4-FFF2-40B4-BE49-F238E27FC236}">
                <a16:creationId xmlns:a16="http://schemas.microsoft.com/office/drawing/2014/main" id="{768B02C8-1456-9549-AAF1-07BADAC35C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840D90-308A-0148-9068-4ADC461AA708}"/>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90493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26BAF7-F404-6844-AA79-002E05A2AECF}"/>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3" name="Footer Placeholder 2">
            <a:extLst>
              <a:ext uri="{FF2B5EF4-FFF2-40B4-BE49-F238E27FC236}">
                <a16:creationId xmlns:a16="http://schemas.microsoft.com/office/drawing/2014/main" id="{0657975F-AEBA-B742-A99C-98E67DDC22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C143E1-7923-DE42-B2C6-56DBC695A5BB}"/>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59586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3437C-8460-9B4A-9008-5F1C4442FD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D9D8DEF-3873-AF44-B1F2-4FD97FC807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804D89F-D394-0A43-BB71-77A6F0B0B8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70672F-D1B9-F14C-9447-C7E4F89E129F}"/>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6" name="Footer Placeholder 5">
            <a:extLst>
              <a:ext uri="{FF2B5EF4-FFF2-40B4-BE49-F238E27FC236}">
                <a16:creationId xmlns:a16="http://schemas.microsoft.com/office/drawing/2014/main" id="{263D9841-BB17-A149-AFC0-7726168C61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35F72B-39EC-564C-93F6-64233D2D4EB0}"/>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2090355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B2A33-573E-0743-BDC6-BFAA4A3D23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8D86263-3390-4946-8C50-5026E5EAE8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580B96-04F9-514A-B856-64C1B5E37F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FEECD1-8B62-1A4B-ABE6-85834B24E831}"/>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6" name="Footer Placeholder 5">
            <a:extLst>
              <a:ext uri="{FF2B5EF4-FFF2-40B4-BE49-F238E27FC236}">
                <a16:creationId xmlns:a16="http://schemas.microsoft.com/office/drawing/2014/main" id="{ECFD4E02-8CFC-C145-9A53-C2D2FA0307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FAF98-EC91-A44F-82EB-8E6F7D1577CC}"/>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2302836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2EBEA-D61F-014A-88D3-DF817704272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C2DBFF-1563-344B-AC8B-709FD80DBB6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E00CD6-7741-F043-8A51-E426233E64A0}"/>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5" name="Footer Placeholder 4">
            <a:extLst>
              <a:ext uri="{FF2B5EF4-FFF2-40B4-BE49-F238E27FC236}">
                <a16:creationId xmlns:a16="http://schemas.microsoft.com/office/drawing/2014/main" id="{ACAB3B95-6164-9D4C-83A1-CEDCB36B44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3C45EE-32FF-1046-857F-F316C0CFCB2E}"/>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1066768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D8BF41-D579-324B-8E0E-A1876B30E52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C9204E-58ED-7C4C-9860-68420A074D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0A52DF-D8FE-9F42-BE04-CCDEB2EDCAF1}"/>
              </a:ext>
            </a:extLst>
          </p:cNvPr>
          <p:cNvSpPr>
            <a:spLocks noGrp="1"/>
          </p:cNvSpPr>
          <p:nvPr>
            <p:ph type="dt" sz="half" idx="10"/>
          </p:nvPr>
        </p:nvSpPr>
        <p:spPr/>
        <p:txBody>
          <a:bodyPr/>
          <a:lstStyle/>
          <a:p>
            <a:fld id="{5E427EF9-4321-724B-BF19-5C95EE02FD1E}" type="datetimeFigureOut">
              <a:rPr lang="en-US" smtClean="0"/>
              <a:t>2/25/21</a:t>
            </a:fld>
            <a:endParaRPr lang="en-US"/>
          </a:p>
        </p:txBody>
      </p:sp>
      <p:sp>
        <p:nvSpPr>
          <p:cNvPr id="5" name="Footer Placeholder 4">
            <a:extLst>
              <a:ext uri="{FF2B5EF4-FFF2-40B4-BE49-F238E27FC236}">
                <a16:creationId xmlns:a16="http://schemas.microsoft.com/office/drawing/2014/main" id="{2E1D830D-FC0B-614D-A5C3-A990CF114C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CDDAC1-2E30-E940-888A-C1567345BB06}"/>
              </a:ext>
            </a:extLst>
          </p:cNvPr>
          <p:cNvSpPr>
            <a:spLocks noGrp="1"/>
          </p:cNvSpPr>
          <p:nvPr>
            <p:ph type="sldNum" sz="quarter" idx="12"/>
          </p:nvPr>
        </p:nvSpPr>
        <p:spPr/>
        <p:txBody>
          <a:bodyPr/>
          <a:lstStyle/>
          <a:p>
            <a:fld id="{31E45A39-5F2D-C541-9091-805BEC439BE0}" type="slidenum">
              <a:rPr lang="en-US" smtClean="0"/>
              <a:t>‹#›</a:t>
            </a:fld>
            <a:endParaRPr lang="en-US"/>
          </a:p>
        </p:txBody>
      </p:sp>
    </p:spTree>
    <p:extLst>
      <p:ext uri="{BB962C8B-B14F-4D97-AF65-F5344CB8AC3E}">
        <p14:creationId xmlns:p14="http://schemas.microsoft.com/office/powerpoint/2010/main" val="3685634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6E8D29-B6E1-5B4C-95A0-766D80DF2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4C56849-293D-DC4D-A83C-46384DD852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75012F-A16D-6946-B07A-BB4355EC07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427EF9-4321-724B-BF19-5C95EE02FD1E}" type="datetimeFigureOut">
              <a:rPr lang="en-US" smtClean="0"/>
              <a:t>2/25/21</a:t>
            </a:fld>
            <a:endParaRPr lang="en-US"/>
          </a:p>
        </p:txBody>
      </p:sp>
      <p:sp>
        <p:nvSpPr>
          <p:cNvPr id="5" name="Footer Placeholder 4">
            <a:extLst>
              <a:ext uri="{FF2B5EF4-FFF2-40B4-BE49-F238E27FC236}">
                <a16:creationId xmlns:a16="http://schemas.microsoft.com/office/drawing/2014/main" id="{64ECEA8E-8207-FC4F-8D04-D1E66B3E08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DC5BED4-0738-844B-B4B8-79E71E27D2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45A39-5F2D-C541-9091-805BEC439BE0}" type="slidenum">
              <a:rPr lang="en-US" smtClean="0"/>
              <a:t>‹#›</a:t>
            </a:fld>
            <a:endParaRPr lang="en-US"/>
          </a:p>
        </p:txBody>
      </p:sp>
    </p:spTree>
    <p:extLst>
      <p:ext uri="{BB962C8B-B14F-4D97-AF65-F5344CB8AC3E}">
        <p14:creationId xmlns:p14="http://schemas.microsoft.com/office/powerpoint/2010/main" val="2527158953"/>
      </p:ext>
    </p:extLst>
  </p:cSld>
  <p:clrMap bg1="lt1" tx1="dk1" bg2="lt2" tx2="dk2" accent1="accent1" accent2="accent2" accent3="accent3" accent4="accent4" accent5="accent5" accent6="accent6" hlink="hlink" folHlink="folHlink"/>
  <p:sldLayoutIdLst>
    <p:sldLayoutId id="2147483893" r:id="rId1"/>
    <p:sldLayoutId id="2147483894"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5968E-6B10-174C-9207-EC1BCD501D74}"/>
              </a:ext>
            </a:extLst>
          </p:cNvPr>
          <p:cNvSpPr>
            <a:spLocks noGrp="1"/>
          </p:cNvSpPr>
          <p:nvPr>
            <p:ph type="ctrTitle"/>
          </p:nvPr>
        </p:nvSpPr>
        <p:spPr>
          <a:xfrm>
            <a:off x="913774" y="955040"/>
            <a:ext cx="7216098" cy="3616960"/>
          </a:xfrm>
        </p:spPr>
        <p:txBody>
          <a:bodyPr anchor="ctr">
            <a:normAutofit/>
          </a:bodyPr>
          <a:lstStyle/>
          <a:p>
            <a:pPr algn="l"/>
            <a:r>
              <a:rPr lang="en-US" sz="6600" dirty="0"/>
              <a:t>Care plan for the elderly		</a:t>
            </a:r>
          </a:p>
        </p:txBody>
      </p:sp>
      <p:sp>
        <p:nvSpPr>
          <p:cNvPr id="3" name="Subtitle 2">
            <a:extLst>
              <a:ext uri="{FF2B5EF4-FFF2-40B4-BE49-F238E27FC236}">
                <a16:creationId xmlns:a16="http://schemas.microsoft.com/office/drawing/2014/main" id="{BE114522-5E0C-CC41-8F83-8649F61BC315}"/>
              </a:ext>
            </a:extLst>
          </p:cNvPr>
          <p:cNvSpPr>
            <a:spLocks noGrp="1"/>
          </p:cNvSpPr>
          <p:nvPr>
            <p:ph type="subTitle" idx="1"/>
          </p:nvPr>
        </p:nvSpPr>
        <p:spPr>
          <a:xfrm>
            <a:off x="913774" y="4572001"/>
            <a:ext cx="7216098" cy="1311274"/>
          </a:xfrm>
        </p:spPr>
        <p:txBody>
          <a:bodyPr anchor="b">
            <a:normAutofit/>
          </a:bodyPr>
          <a:lstStyle/>
          <a:p>
            <a:pPr algn="l"/>
            <a:r>
              <a:rPr lang="en-US" sz="2000" dirty="0">
                <a:solidFill>
                  <a:schemeClr val="tx1"/>
                </a:solidFill>
              </a:rPr>
              <a:t>James </a:t>
            </a:r>
            <a:r>
              <a:rPr lang="en-US" sz="2000" dirty="0" err="1">
                <a:solidFill>
                  <a:schemeClr val="tx1"/>
                </a:solidFill>
              </a:rPr>
              <a:t>Sahonta</a:t>
            </a:r>
            <a:r>
              <a:rPr lang="en-US" sz="2000" dirty="0">
                <a:solidFill>
                  <a:schemeClr val="tx1"/>
                </a:solidFill>
              </a:rPr>
              <a:t> 		1715427			BMHP-6009</a:t>
            </a:r>
          </a:p>
        </p:txBody>
      </p:sp>
    </p:spTree>
    <p:extLst>
      <p:ext uri="{BB962C8B-B14F-4D97-AF65-F5344CB8AC3E}">
        <p14:creationId xmlns:p14="http://schemas.microsoft.com/office/powerpoint/2010/main" val="4170298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874426" y="655544"/>
            <a:ext cx="9833548" cy="1066802"/>
          </a:xfrm>
        </p:spPr>
        <p:txBody>
          <a:bodyPr anchor="b">
            <a:normAutofit/>
          </a:bodyPr>
          <a:lstStyle/>
          <a:p>
            <a:r>
              <a:rPr lang="en-US" sz="3600" dirty="0">
                <a:solidFill>
                  <a:schemeClr val="tx2"/>
                </a:solidFill>
              </a:rPr>
              <a:t>What is a care plan</a:t>
            </a:r>
          </a:p>
        </p:txBody>
      </p:sp>
      <p:grpSp>
        <p:nvGrpSpPr>
          <p:cNvPr id="25"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ED4F9F8-1A83-7B4F-8E92-F39ADF87937D}"/>
              </a:ext>
            </a:extLst>
          </p:cNvPr>
          <p:cNvSpPr>
            <a:spLocks noGrp="1"/>
          </p:cNvSpPr>
          <p:nvPr>
            <p:ph idx="1"/>
          </p:nvPr>
        </p:nvSpPr>
        <p:spPr>
          <a:xfrm>
            <a:off x="874426" y="1496134"/>
            <a:ext cx="9833548" cy="4320466"/>
          </a:xfrm>
        </p:spPr>
        <p:txBody>
          <a:bodyPr anchor="ctr">
            <a:normAutofit/>
          </a:bodyPr>
          <a:lstStyle/>
          <a:p>
            <a:pPr marL="0" indent="0">
              <a:buNone/>
            </a:pPr>
            <a:r>
              <a:rPr lang="en-US" sz="1800" dirty="0">
                <a:solidFill>
                  <a:schemeClr val="tx2"/>
                </a:solidFill>
              </a:rPr>
              <a:t>A care plan is the support required to an individual to meet their daily lifestyle needs.</a:t>
            </a:r>
          </a:p>
          <a:p>
            <a:pPr marL="0" indent="0">
              <a:buNone/>
            </a:pPr>
            <a:r>
              <a:rPr lang="en-US" sz="1800" dirty="0">
                <a:solidFill>
                  <a:schemeClr val="tx2"/>
                </a:solidFill>
              </a:rPr>
              <a:t>The care plan should include;</a:t>
            </a:r>
          </a:p>
          <a:p>
            <a:r>
              <a:rPr lang="en-US" sz="1800" dirty="0">
                <a:solidFill>
                  <a:schemeClr val="tx2"/>
                </a:solidFill>
              </a:rPr>
              <a:t>Needs assessment -</a:t>
            </a:r>
            <a:r>
              <a:rPr lang="en-US" sz="1400" dirty="0">
                <a:solidFill>
                  <a:schemeClr val="tx2"/>
                </a:solidFill>
              </a:rPr>
              <a:t>Consider the individuals needs, wishes and preferences</a:t>
            </a:r>
            <a:endParaRPr lang="en-US" sz="1800" dirty="0">
              <a:solidFill>
                <a:schemeClr val="tx2"/>
              </a:solidFill>
            </a:endParaRPr>
          </a:p>
          <a:p>
            <a:r>
              <a:rPr lang="en-US" sz="1800" dirty="0">
                <a:solidFill>
                  <a:schemeClr val="tx2"/>
                </a:solidFill>
              </a:rPr>
              <a:t>Assess if a career is required- </a:t>
            </a:r>
            <a:r>
              <a:rPr lang="en-US" sz="1400" dirty="0">
                <a:solidFill>
                  <a:schemeClr val="tx2"/>
                </a:solidFill>
              </a:rPr>
              <a:t>If support is required for the individual including their mental and physical health</a:t>
            </a:r>
          </a:p>
          <a:p>
            <a:r>
              <a:rPr lang="en-US" sz="1800" dirty="0">
                <a:solidFill>
                  <a:schemeClr val="tx2"/>
                </a:solidFill>
              </a:rPr>
              <a:t>Financial assessment – </a:t>
            </a:r>
            <a:r>
              <a:rPr lang="en-US" sz="1400" dirty="0">
                <a:solidFill>
                  <a:schemeClr val="tx2"/>
                </a:solidFill>
              </a:rPr>
              <a:t>To assess whether the local council can help fund the care</a:t>
            </a:r>
          </a:p>
          <a:p>
            <a:pPr marL="0" indent="0">
              <a:buNone/>
            </a:pPr>
            <a:endParaRPr lang="en-US" sz="1400" dirty="0">
              <a:solidFill>
                <a:schemeClr val="tx2"/>
              </a:solidFill>
            </a:endParaRPr>
          </a:p>
          <a:p>
            <a:endParaRPr lang="en-US" sz="1800" dirty="0">
              <a:solidFill>
                <a:schemeClr val="tx2"/>
              </a:solidFill>
            </a:endParaRPr>
          </a:p>
        </p:txBody>
      </p:sp>
      <p:sp>
        <p:nvSpPr>
          <p:cNvPr id="11" name="TextBox 10">
            <a:extLst>
              <a:ext uri="{FF2B5EF4-FFF2-40B4-BE49-F238E27FC236}">
                <a16:creationId xmlns:a16="http://schemas.microsoft.com/office/drawing/2014/main" id="{A5B9D177-4060-C547-8CF0-B2E704B00876}"/>
              </a:ext>
            </a:extLst>
          </p:cNvPr>
          <p:cNvSpPr txBox="1"/>
          <p:nvPr/>
        </p:nvSpPr>
        <p:spPr>
          <a:xfrm>
            <a:off x="8526162" y="6067168"/>
            <a:ext cx="1245854" cy="369332"/>
          </a:xfrm>
          <a:prstGeom prst="rect">
            <a:avLst/>
          </a:prstGeom>
          <a:noFill/>
        </p:spPr>
        <p:txBody>
          <a:bodyPr wrap="none" rtlCol="0">
            <a:spAutoFit/>
          </a:bodyPr>
          <a:lstStyle/>
          <a:p>
            <a:r>
              <a:rPr lang="en-US" dirty="0"/>
              <a:t>NHS (2019)</a:t>
            </a:r>
          </a:p>
        </p:txBody>
      </p:sp>
    </p:spTree>
    <p:extLst>
      <p:ext uri="{BB962C8B-B14F-4D97-AF65-F5344CB8AC3E}">
        <p14:creationId xmlns:p14="http://schemas.microsoft.com/office/powerpoint/2010/main" val="10664147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874426" y="655544"/>
            <a:ext cx="9833548" cy="1066802"/>
          </a:xfrm>
        </p:spPr>
        <p:txBody>
          <a:bodyPr anchor="b">
            <a:normAutofit/>
          </a:bodyPr>
          <a:lstStyle/>
          <a:p>
            <a:r>
              <a:rPr lang="en-US" sz="3600" dirty="0">
                <a:solidFill>
                  <a:schemeClr val="tx2"/>
                </a:solidFill>
              </a:rPr>
              <a:t>The importance of a care plan</a:t>
            </a:r>
          </a:p>
        </p:txBody>
      </p:sp>
      <p:sp>
        <p:nvSpPr>
          <p:cNvPr id="3" name="Content Placeholder 2">
            <a:extLst>
              <a:ext uri="{FF2B5EF4-FFF2-40B4-BE49-F238E27FC236}">
                <a16:creationId xmlns:a16="http://schemas.microsoft.com/office/drawing/2014/main" id="{5ED4F9F8-1A83-7B4F-8E92-F39ADF87937D}"/>
              </a:ext>
            </a:extLst>
          </p:cNvPr>
          <p:cNvSpPr>
            <a:spLocks noGrp="1"/>
          </p:cNvSpPr>
          <p:nvPr>
            <p:ph idx="1"/>
          </p:nvPr>
        </p:nvSpPr>
        <p:spPr>
          <a:xfrm>
            <a:off x="874426" y="1496134"/>
            <a:ext cx="9833548" cy="4320466"/>
          </a:xfrm>
        </p:spPr>
        <p:txBody>
          <a:bodyPr anchor="ctr">
            <a:normAutofit/>
          </a:bodyPr>
          <a:lstStyle/>
          <a:p>
            <a:pPr marL="0" indent="0">
              <a:buNone/>
            </a:pPr>
            <a:r>
              <a:rPr lang="en-US" sz="1800" dirty="0">
                <a:solidFill>
                  <a:schemeClr val="tx2"/>
                </a:solidFill>
              </a:rPr>
              <a:t>The importance of a care plan includes as follows:</a:t>
            </a:r>
          </a:p>
          <a:p>
            <a:r>
              <a:rPr lang="en-US" sz="1400" dirty="0">
                <a:solidFill>
                  <a:schemeClr val="tx2"/>
                </a:solidFill>
              </a:rPr>
              <a:t>Allows the individual with sufficient care, improving their quality of life</a:t>
            </a:r>
          </a:p>
          <a:p>
            <a:r>
              <a:rPr lang="en-US" sz="1400" dirty="0">
                <a:solidFill>
                  <a:schemeClr val="tx2"/>
                </a:solidFill>
              </a:rPr>
              <a:t>Prevent people from feeling helpless and alone</a:t>
            </a:r>
          </a:p>
          <a:p>
            <a:r>
              <a:rPr lang="en-US" sz="1400" dirty="0">
                <a:solidFill>
                  <a:schemeClr val="tx2"/>
                </a:solidFill>
              </a:rPr>
              <a:t>Assessment the state of mental health in regulation with the Mental Health Act (2007) and the Mental Capacity Act (2005), which avoids making assumptions about someone's best interest and focuses on their age, appearance, condition and behavior.</a:t>
            </a:r>
          </a:p>
          <a:p>
            <a:r>
              <a:rPr lang="en-US" sz="1400" dirty="0">
                <a:solidFill>
                  <a:schemeClr val="tx2"/>
                </a:solidFill>
              </a:rPr>
              <a:t>Takes into account the families and informal </a:t>
            </a:r>
            <a:r>
              <a:rPr lang="en-US" sz="1400" dirty="0" err="1">
                <a:solidFill>
                  <a:schemeClr val="tx2"/>
                </a:solidFill>
              </a:rPr>
              <a:t>carer’s</a:t>
            </a:r>
            <a:r>
              <a:rPr lang="en-US" sz="1400" dirty="0">
                <a:solidFill>
                  <a:schemeClr val="tx2"/>
                </a:solidFill>
              </a:rPr>
              <a:t>.</a:t>
            </a:r>
          </a:p>
          <a:p>
            <a:r>
              <a:rPr lang="en-US" sz="1400" dirty="0">
                <a:solidFill>
                  <a:schemeClr val="tx2"/>
                </a:solidFill>
              </a:rPr>
              <a:t>Involves the individual in the decision-making processes allowing them with control.</a:t>
            </a:r>
          </a:p>
          <a:p>
            <a:endParaRPr lang="en-US" sz="1400" dirty="0">
              <a:solidFill>
                <a:schemeClr val="tx2"/>
              </a:solidFill>
            </a:endParaRPr>
          </a:p>
          <a:p>
            <a:endParaRPr lang="en-US" sz="1400" dirty="0">
              <a:solidFill>
                <a:schemeClr val="tx2"/>
              </a:solidFill>
            </a:endParaRPr>
          </a:p>
          <a:p>
            <a:endParaRPr lang="en-US" sz="1800" dirty="0">
              <a:solidFill>
                <a:schemeClr val="tx2"/>
              </a:solidFill>
            </a:endParaRPr>
          </a:p>
        </p:txBody>
      </p:sp>
      <p:sp>
        <p:nvSpPr>
          <p:cNvPr id="4" name="TextBox 3">
            <a:extLst>
              <a:ext uri="{FF2B5EF4-FFF2-40B4-BE49-F238E27FC236}">
                <a16:creationId xmlns:a16="http://schemas.microsoft.com/office/drawing/2014/main" id="{5E8ED3E3-71BC-E247-B1DE-570F61093F64}"/>
              </a:ext>
            </a:extLst>
          </p:cNvPr>
          <p:cNvSpPr txBox="1"/>
          <p:nvPr/>
        </p:nvSpPr>
        <p:spPr>
          <a:xfrm>
            <a:off x="8180173" y="6079524"/>
            <a:ext cx="3144772" cy="369332"/>
          </a:xfrm>
          <a:prstGeom prst="rect">
            <a:avLst/>
          </a:prstGeom>
          <a:noFill/>
        </p:spPr>
        <p:txBody>
          <a:bodyPr wrap="none" rtlCol="0">
            <a:spAutoFit/>
          </a:bodyPr>
          <a:lstStyle/>
          <a:p>
            <a:r>
              <a:rPr lang="en-US" dirty="0"/>
              <a:t>Reeves </a:t>
            </a:r>
            <a:r>
              <a:rPr lang="en-US" i="1" dirty="0"/>
              <a:t>et al </a:t>
            </a:r>
            <a:r>
              <a:rPr lang="en-US" dirty="0"/>
              <a:t>(2008);  SCIE(2014)</a:t>
            </a:r>
          </a:p>
        </p:txBody>
      </p:sp>
    </p:spTree>
    <p:extLst>
      <p:ext uri="{BB962C8B-B14F-4D97-AF65-F5344CB8AC3E}">
        <p14:creationId xmlns:p14="http://schemas.microsoft.com/office/powerpoint/2010/main" val="15730987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874426" y="-25402"/>
            <a:ext cx="9833548" cy="1066802"/>
          </a:xfrm>
        </p:spPr>
        <p:txBody>
          <a:bodyPr anchor="b">
            <a:normAutofit/>
          </a:bodyPr>
          <a:lstStyle/>
          <a:p>
            <a:r>
              <a:rPr lang="en-US" sz="3600" dirty="0">
                <a:solidFill>
                  <a:schemeClr val="tx2"/>
                </a:solidFill>
              </a:rPr>
              <a:t>Personal Details</a:t>
            </a:r>
          </a:p>
        </p:txBody>
      </p:sp>
      <p:sp>
        <p:nvSpPr>
          <p:cNvPr id="3" name="Content Placeholder 2">
            <a:extLst>
              <a:ext uri="{FF2B5EF4-FFF2-40B4-BE49-F238E27FC236}">
                <a16:creationId xmlns:a16="http://schemas.microsoft.com/office/drawing/2014/main" id="{5ED4F9F8-1A83-7B4F-8E92-F39ADF87937D}"/>
              </a:ext>
            </a:extLst>
          </p:cNvPr>
          <p:cNvSpPr>
            <a:spLocks noGrp="1"/>
          </p:cNvSpPr>
          <p:nvPr>
            <p:ph idx="1"/>
          </p:nvPr>
        </p:nvSpPr>
        <p:spPr>
          <a:xfrm>
            <a:off x="678484" y="1420585"/>
            <a:ext cx="9833548" cy="5002638"/>
          </a:xfrm>
        </p:spPr>
        <p:txBody>
          <a:bodyPr anchor="ctr">
            <a:normAutofit/>
          </a:bodyPr>
          <a:lstStyle/>
          <a:p>
            <a:pPr marL="0" indent="0">
              <a:buNone/>
            </a:pPr>
            <a:r>
              <a:rPr lang="en-US" sz="1600" b="1" u="sng" dirty="0">
                <a:solidFill>
                  <a:schemeClr val="tx2"/>
                </a:solidFill>
              </a:rPr>
              <a:t>Personal Details:</a:t>
            </a:r>
            <a:r>
              <a:rPr lang="en-US" sz="1600" dirty="0">
                <a:solidFill>
                  <a:schemeClr val="tx2"/>
                </a:solidFill>
              </a:rPr>
              <a:t>			</a:t>
            </a:r>
            <a:r>
              <a:rPr lang="en-US" sz="1600" b="1" dirty="0">
                <a:solidFill>
                  <a:schemeClr val="tx2"/>
                </a:solidFill>
              </a:rPr>
              <a:t>Health: </a:t>
            </a:r>
            <a:r>
              <a:rPr lang="en-US" sz="1600" dirty="0">
                <a:solidFill>
                  <a:schemeClr val="tx2"/>
                </a:solidFill>
              </a:rPr>
              <a:t>High cholesterol – Amlodipine / Rheumatoid Arthritis</a:t>
            </a:r>
          </a:p>
          <a:p>
            <a:pPr marL="0" indent="0">
              <a:buNone/>
            </a:pPr>
            <a:r>
              <a:rPr lang="en-US" sz="1600" b="1" dirty="0">
                <a:solidFill>
                  <a:schemeClr val="tx2"/>
                </a:solidFill>
              </a:rPr>
              <a:t>Name:</a:t>
            </a:r>
            <a:r>
              <a:rPr lang="en-US" sz="1600" dirty="0">
                <a:solidFill>
                  <a:schemeClr val="tx2"/>
                </a:solidFill>
              </a:rPr>
              <a:t> </a:t>
            </a:r>
            <a:r>
              <a:rPr lang="en-US" sz="1600" dirty="0" err="1">
                <a:solidFill>
                  <a:schemeClr val="tx2"/>
                </a:solidFill>
              </a:rPr>
              <a:t>Ms</a:t>
            </a:r>
            <a:r>
              <a:rPr lang="en-US" sz="1600" dirty="0">
                <a:solidFill>
                  <a:schemeClr val="tx2"/>
                </a:solidFill>
              </a:rPr>
              <a:t> J. Doe			</a:t>
            </a:r>
            <a:r>
              <a:rPr lang="en-US" sz="1600" b="1" dirty="0">
                <a:solidFill>
                  <a:schemeClr val="tx2"/>
                </a:solidFill>
              </a:rPr>
              <a:t>Allergies: </a:t>
            </a:r>
            <a:r>
              <a:rPr lang="en-US" sz="1600" dirty="0">
                <a:solidFill>
                  <a:schemeClr val="tx2"/>
                </a:solidFill>
              </a:rPr>
              <a:t>Nil	</a:t>
            </a:r>
          </a:p>
          <a:p>
            <a:pPr marL="0" indent="0">
              <a:buNone/>
            </a:pPr>
            <a:r>
              <a:rPr lang="en-US" sz="1600" b="1" dirty="0">
                <a:solidFill>
                  <a:schemeClr val="tx2"/>
                </a:solidFill>
              </a:rPr>
              <a:t>Address:</a:t>
            </a:r>
            <a:r>
              <a:rPr lang="en-US" sz="1600" dirty="0">
                <a:solidFill>
                  <a:schemeClr val="tx2"/>
                </a:solidFill>
              </a:rPr>
              <a:t> GDPR			</a:t>
            </a:r>
            <a:r>
              <a:rPr lang="en-US" sz="1600" b="1" dirty="0">
                <a:solidFill>
                  <a:schemeClr val="tx2"/>
                </a:solidFill>
              </a:rPr>
              <a:t>Environment: </a:t>
            </a:r>
            <a:r>
              <a:rPr lang="en-US" sz="1600" dirty="0">
                <a:solidFill>
                  <a:schemeClr val="tx2"/>
                </a:solidFill>
              </a:rPr>
              <a:t>3 bedroom house in a village	</a:t>
            </a:r>
          </a:p>
          <a:p>
            <a:pPr marL="0" indent="0">
              <a:buNone/>
            </a:pPr>
            <a:r>
              <a:rPr lang="en-US" sz="1600" b="1" dirty="0">
                <a:solidFill>
                  <a:schemeClr val="tx2"/>
                </a:solidFill>
              </a:rPr>
              <a:t>Age:</a:t>
            </a:r>
            <a:r>
              <a:rPr lang="en-US" sz="1600" dirty="0">
                <a:solidFill>
                  <a:schemeClr val="tx2"/>
                </a:solidFill>
              </a:rPr>
              <a:t> 81				</a:t>
            </a:r>
            <a:r>
              <a:rPr lang="en-US" sz="1600" b="1" dirty="0">
                <a:solidFill>
                  <a:schemeClr val="tx2"/>
                </a:solidFill>
              </a:rPr>
              <a:t>Sensory: </a:t>
            </a:r>
            <a:r>
              <a:rPr lang="en-US" sz="1600" dirty="0">
                <a:solidFill>
                  <a:schemeClr val="tx2"/>
                </a:solidFill>
              </a:rPr>
              <a:t>Sighting issues</a:t>
            </a:r>
          </a:p>
          <a:p>
            <a:pPr marL="0" indent="0">
              <a:buNone/>
            </a:pPr>
            <a:r>
              <a:rPr lang="en-US" sz="1600" b="1" dirty="0">
                <a:solidFill>
                  <a:schemeClr val="tx2"/>
                </a:solidFill>
              </a:rPr>
              <a:t>Ethnicity: </a:t>
            </a:r>
            <a:r>
              <a:rPr lang="en-US" sz="1600" dirty="0">
                <a:solidFill>
                  <a:schemeClr val="tx2"/>
                </a:solidFill>
              </a:rPr>
              <a:t>British			</a:t>
            </a:r>
            <a:r>
              <a:rPr lang="en-US" sz="1600" b="1" dirty="0">
                <a:solidFill>
                  <a:schemeClr val="tx2"/>
                </a:solidFill>
              </a:rPr>
              <a:t>Cognitive: </a:t>
            </a:r>
            <a:r>
              <a:rPr lang="en-US" sz="1600" dirty="0">
                <a:solidFill>
                  <a:schemeClr val="tx2"/>
                </a:solidFill>
              </a:rPr>
              <a:t>Short term memory loss	</a:t>
            </a:r>
          </a:p>
          <a:p>
            <a:pPr marL="0" indent="0">
              <a:buNone/>
            </a:pPr>
            <a:r>
              <a:rPr lang="en-US" sz="1600" b="1" dirty="0">
                <a:solidFill>
                  <a:schemeClr val="tx2"/>
                </a:solidFill>
              </a:rPr>
              <a:t>Religion</a:t>
            </a:r>
            <a:r>
              <a:rPr lang="en-US" sz="1600" dirty="0">
                <a:solidFill>
                  <a:schemeClr val="tx2"/>
                </a:solidFill>
              </a:rPr>
              <a:t>: Christian 			</a:t>
            </a:r>
            <a:r>
              <a:rPr lang="en-US" sz="1600" b="1" dirty="0">
                <a:solidFill>
                  <a:schemeClr val="tx2"/>
                </a:solidFill>
              </a:rPr>
              <a:t>Diet: </a:t>
            </a:r>
            <a:r>
              <a:rPr lang="en-US" sz="1600" dirty="0">
                <a:solidFill>
                  <a:schemeClr val="tx2"/>
                </a:solidFill>
              </a:rPr>
              <a:t>Home cooked meals</a:t>
            </a:r>
          </a:p>
          <a:p>
            <a:pPr marL="0" indent="0">
              <a:buNone/>
            </a:pPr>
            <a:r>
              <a:rPr lang="en-US" sz="1600" b="1" dirty="0">
                <a:solidFill>
                  <a:schemeClr val="tx2"/>
                </a:solidFill>
              </a:rPr>
              <a:t>Next of Kin</a:t>
            </a:r>
            <a:r>
              <a:rPr lang="en-US" sz="1600" dirty="0">
                <a:solidFill>
                  <a:schemeClr val="tx2"/>
                </a:solidFill>
              </a:rPr>
              <a:t>: Daughter (60)		</a:t>
            </a:r>
            <a:r>
              <a:rPr lang="en-US" sz="1600" b="1" dirty="0">
                <a:solidFill>
                  <a:schemeClr val="tx2"/>
                </a:solidFill>
              </a:rPr>
              <a:t>Personal Care: </a:t>
            </a:r>
            <a:r>
              <a:rPr lang="en-US" sz="1600" dirty="0">
                <a:solidFill>
                  <a:schemeClr val="tx2"/>
                </a:solidFill>
              </a:rPr>
              <a:t>Fair, likes to shower daily but now struggles</a:t>
            </a:r>
          </a:p>
          <a:p>
            <a:pPr marL="0" indent="0">
              <a:buNone/>
            </a:pPr>
            <a:r>
              <a:rPr lang="en-US" sz="1600" b="1" dirty="0">
                <a:solidFill>
                  <a:schemeClr val="tx2"/>
                </a:solidFill>
              </a:rPr>
              <a:t>Family</a:t>
            </a:r>
            <a:r>
              <a:rPr lang="en-US" sz="1600" dirty="0">
                <a:solidFill>
                  <a:schemeClr val="tx2"/>
                </a:solidFill>
              </a:rPr>
              <a:t>: One brother (79)		</a:t>
            </a:r>
            <a:r>
              <a:rPr lang="en-US" sz="1600" b="1" dirty="0">
                <a:solidFill>
                  <a:schemeClr val="tx2"/>
                </a:solidFill>
              </a:rPr>
              <a:t>ICT: </a:t>
            </a:r>
            <a:r>
              <a:rPr lang="en-US" sz="1600" dirty="0">
                <a:solidFill>
                  <a:schemeClr val="tx2"/>
                </a:solidFill>
              </a:rPr>
              <a:t>Minimal, has a smart phone but not sure how to use it well</a:t>
            </a:r>
          </a:p>
          <a:p>
            <a:pPr marL="0" indent="0">
              <a:buNone/>
            </a:pPr>
            <a:r>
              <a:rPr lang="en-US" sz="1600" b="1" dirty="0">
                <a:solidFill>
                  <a:schemeClr val="tx2"/>
                </a:solidFill>
              </a:rPr>
              <a:t>Likes/ Dislikes: </a:t>
            </a:r>
            <a:r>
              <a:rPr lang="en-US" sz="1600" dirty="0">
                <a:solidFill>
                  <a:schemeClr val="tx2"/>
                </a:solidFill>
              </a:rPr>
              <a:t>Talking about her childhood / visits from daughter/ watching movies / drinking tea	</a:t>
            </a:r>
          </a:p>
          <a:p>
            <a:pPr marL="0" indent="0">
              <a:buNone/>
            </a:pPr>
            <a:r>
              <a:rPr lang="en-US" sz="1600" b="1" dirty="0">
                <a:solidFill>
                  <a:schemeClr val="tx2"/>
                </a:solidFill>
              </a:rPr>
              <a:t>Daily Habits: </a:t>
            </a:r>
            <a:r>
              <a:rPr lang="en-US" sz="1600" dirty="0">
                <a:solidFill>
                  <a:schemeClr val="tx2"/>
                </a:solidFill>
              </a:rPr>
              <a:t>Showers at 6am, goes on daily walks in the morning, in bed by 7pm, visits brother on Saturdays </a:t>
            </a:r>
          </a:p>
          <a:p>
            <a:pPr marL="0" indent="0">
              <a:buNone/>
            </a:pPr>
            <a:r>
              <a:rPr lang="en-US" sz="1600" b="1" dirty="0">
                <a:solidFill>
                  <a:schemeClr val="tx2"/>
                </a:solidFill>
              </a:rPr>
              <a:t>What is important to the person: </a:t>
            </a:r>
            <a:r>
              <a:rPr lang="en-US" sz="1600" dirty="0">
                <a:solidFill>
                  <a:schemeClr val="tx2"/>
                </a:solidFill>
              </a:rPr>
              <a:t>Visiting brother weekly.</a:t>
            </a:r>
          </a:p>
          <a:p>
            <a:pPr marL="0" indent="0">
              <a:buNone/>
            </a:pPr>
            <a:r>
              <a:rPr lang="en-US" sz="1600" b="1" dirty="0">
                <a:solidFill>
                  <a:schemeClr val="tx2"/>
                </a:solidFill>
              </a:rPr>
              <a:t>Important dates: </a:t>
            </a:r>
            <a:r>
              <a:rPr lang="en-US" sz="1600" dirty="0">
                <a:solidFill>
                  <a:schemeClr val="tx2"/>
                </a:solidFill>
              </a:rPr>
              <a:t>18</a:t>
            </a:r>
            <a:r>
              <a:rPr lang="en-US" sz="1600" baseline="30000" dirty="0">
                <a:solidFill>
                  <a:schemeClr val="tx2"/>
                </a:solidFill>
              </a:rPr>
              <a:t>th</a:t>
            </a:r>
            <a:r>
              <a:rPr lang="en-US" sz="1600" dirty="0">
                <a:solidFill>
                  <a:schemeClr val="tx2"/>
                </a:solidFill>
              </a:rPr>
              <a:t> January 1972, wedding anniversary  to late husband</a:t>
            </a:r>
            <a:r>
              <a:rPr lang="en-US" sz="1800" dirty="0">
                <a:solidFill>
                  <a:schemeClr val="tx2"/>
                </a:solidFill>
              </a:rPr>
              <a:t>.</a:t>
            </a:r>
          </a:p>
          <a:p>
            <a:pPr marL="0" indent="0">
              <a:buNone/>
            </a:pPr>
            <a:endParaRPr lang="en-US" sz="1800" dirty="0">
              <a:solidFill>
                <a:schemeClr val="tx2"/>
              </a:solidFill>
            </a:endParaRPr>
          </a:p>
          <a:p>
            <a:pPr marL="0" indent="0">
              <a:buNone/>
            </a:pPr>
            <a:endParaRPr lang="en-US" sz="1800" dirty="0">
              <a:solidFill>
                <a:schemeClr val="tx2"/>
              </a:solidFill>
            </a:endParaRPr>
          </a:p>
        </p:txBody>
      </p:sp>
    </p:spTree>
    <p:extLst>
      <p:ext uri="{BB962C8B-B14F-4D97-AF65-F5344CB8AC3E}">
        <p14:creationId xmlns:p14="http://schemas.microsoft.com/office/powerpoint/2010/main" val="41018146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874426" y="-25402"/>
            <a:ext cx="9833548" cy="1066802"/>
          </a:xfrm>
        </p:spPr>
        <p:txBody>
          <a:bodyPr anchor="b">
            <a:normAutofit/>
          </a:bodyPr>
          <a:lstStyle/>
          <a:p>
            <a:r>
              <a:rPr lang="en-US" sz="3600" dirty="0">
                <a:solidFill>
                  <a:schemeClr val="tx2"/>
                </a:solidFill>
              </a:rPr>
              <a:t>Care plan</a:t>
            </a:r>
          </a:p>
        </p:txBody>
      </p:sp>
      <p:sp>
        <p:nvSpPr>
          <p:cNvPr id="3" name="Content Placeholder 2">
            <a:extLst>
              <a:ext uri="{FF2B5EF4-FFF2-40B4-BE49-F238E27FC236}">
                <a16:creationId xmlns:a16="http://schemas.microsoft.com/office/drawing/2014/main" id="{5ED4F9F8-1A83-7B4F-8E92-F39ADF87937D}"/>
              </a:ext>
            </a:extLst>
          </p:cNvPr>
          <p:cNvSpPr>
            <a:spLocks noGrp="1"/>
          </p:cNvSpPr>
          <p:nvPr>
            <p:ph idx="1"/>
          </p:nvPr>
        </p:nvSpPr>
        <p:spPr>
          <a:xfrm>
            <a:off x="678484" y="1420585"/>
            <a:ext cx="9833548" cy="5002638"/>
          </a:xfrm>
        </p:spPr>
        <p:txBody>
          <a:bodyPr anchor="ctr">
            <a:normAutofit/>
          </a:bodyPr>
          <a:lstStyle/>
          <a:p>
            <a:pPr marL="0" indent="0">
              <a:buNone/>
            </a:pPr>
            <a:r>
              <a:rPr lang="en-US" sz="1800" b="1" dirty="0">
                <a:solidFill>
                  <a:schemeClr val="tx2"/>
                </a:solidFill>
              </a:rPr>
              <a:t>Assessment of patients wishes to her own care</a:t>
            </a:r>
            <a:r>
              <a:rPr lang="en-US" sz="1800" dirty="0">
                <a:solidFill>
                  <a:schemeClr val="tx2"/>
                </a:solidFill>
              </a:rPr>
              <a:t>:</a:t>
            </a:r>
          </a:p>
          <a:p>
            <a:r>
              <a:rPr lang="en-US" sz="1800" dirty="0">
                <a:solidFill>
                  <a:schemeClr val="tx2"/>
                </a:solidFill>
              </a:rPr>
              <a:t>Ms. J . Doe wishes to continue to make her own dinners, and complete household duties.</a:t>
            </a:r>
          </a:p>
          <a:p>
            <a:r>
              <a:rPr lang="en-US" sz="1800" dirty="0">
                <a:solidFill>
                  <a:schemeClr val="tx2"/>
                </a:solidFill>
              </a:rPr>
              <a:t>Ms. J. Doe also likes to bake on a Friday alone</a:t>
            </a:r>
          </a:p>
          <a:p>
            <a:r>
              <a:rPr lang="en-US" sz="1800" dirty="0">
                <a:solidFill>
                  <a:schemeClr val="tx2"/>
                </a:solidFill>
              </a:rPr>
              <a:t>Ms. J Doe does not wish to  be spoken to in a patronizing manner </a:t>
            </a:r>
          </a:p>
          <a:p>
            <a:r>
              <a:rPr lang="en-US" sz="1800" dirty="0">
                <a:solidFill>
                  <a:schemeClr val="tx2"/>
                </a:solidFill>
              </a:rPr>
              <a:t>Ms. J Doe sometimes requires her hair to be brushes and her notes to be written due to her arthritis.</a:t>
            </a:r>
          </a:p>
          <a:p>
            <a:endParaRPr lang="en-US" sz="1800" dirty="0">
              <a:solidFill>
                <a:schemeClr val="tx2"/>
              </a:solidFill>
            </a:endParaRPr>
          </a:p>
          <a:p>
            <a:pPr marL="0" indent="0">
              <a:buNone/>
            </a:pPr>
            <a:r>
              <a:rPr lang="en-US" sz="1800" dirty="0">
                <a:solidFill>
                  <a:schemeClr val="tx2"/>
                </a:solidFill>
              </a:rPr>
              <a:t>The National Survey suggests 40% of people wish to be more involved in their care (NHS, 2017).</a:t>
            </a:r>
          </a:p>
          <a:p>
            <a:pPr marL="0" indent="0">
              <a:buNone/>
            </a:pPr>
            <a:r>
              <a:rPr lang="en-US" sz="1800" dirty="0">
                <a:solidFill>
                  <a:schemeClr val="tx2"/>
                </a:solidFill>
              </a:rPr>
              <a:t>Furthermore, allowing people to be involved with their own care plans </a:t>
            </a:r>
            <a:r>
              <a:rPr lang="en-US" sz="1800" dirty="0" err="1">
                <a:solidFill>
                  <a:schemeClr val="tx2"/>
                </a:solidFill>
              </a:rPr>
              <a:t>ensurses</a:t>
            </a:r>
            <a:r>
              <a:rPr lang="en-US" sz="1800" dirty="0">
                <a:solidFill>
                  <a:schemeClr val="tx2"/>
                </a:solidFill>
              </a:rPr>
              <a:t> good practice, according to the Clinical Commissioning Groups (CCG’S) (Foot </a:t>
            </a:r>
            <a:r>
              <a:rPr lang="en-US" sz="1800" i="1" dirty="0">
                <a:solidFill>
                  <a:schemeClr val="tx2"/>
                </a:solidFill>
              </a:rPr>
              <a:t>et al., </a:t>
            </a:r>
            <a:r>
              <a:rPr lang="en-US" sz="1800" dirty="0">
                <a:solidFill>
                  <a:schemeClr val="tx2"/>
                </a:solidFill>
              </a:rPr>
              <a:t>2014).</a:t>
            </a:r>
          </a:p>
          <a:p>
            <a:pPr marL="0" indent="0">
              <a:buNone/>
            </a:pPr>
            <a:endParaRPr lang="en-US" sz="1800" dirty="0">
              <a:solidFill>
                <a:schemeClr val="tx2"/>
              </a:solidFill>
            </a:endParaRPr>
          </a:p>
          <a:p>
            <a:pPr marL="0" indent="0">
              <a:buNone/>
            </a:pPr>
            <a:endParaRPr lang="en-US" sz="1800" dirty="0">
              <a:solidFill>
                <a:schemeClr val="tx2"/>
              </a:solidFill>
            </a:endParaRPr>
          </a:p>
        </p:txBody>
      </p:sp>
    </p:spTree>
    <p:extLst>
      <p:ext uri="{BB962C8B-B14F-4D97-AF65-F5344CB8AC3E}">
        <p14:creationId xmlns:p14="http://schemas.microsoft.com/office/powerpoint/2010/main" val="5826309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874426" y="-25402"/>
            <a:ext cx="9833548" cy="1066802"/>
          </a:xfrm>
        </p:spPr>
        <p:txBody>
          <a:bodyPr anchor="b">
            <a:normAutofit/>
          </a:bodyPr>
          <a:lstStyle/>
          <a:p>
            <a:r>
              <a:rPr lang="en-US" sz="3600" dirty="0">
                <a:solidFill>
                  <a:schemeClr val="tx2"/>
                </a:solidFill>
              </a:rPr>
              <a:t>Care plan</a:t>
            </a:r>
          </a:p>
        </p:txBody>
      </p:sp>
      <p:sp>
        <p:nvSpPr>
          <p:cNvPr id="3" name="Content Placeholder 2">
            <a:extLst>
              <a:ext uri="{FF2B5EF4-FFF2-40B4-BE49-F238E27FC236}">
                <a16:creationId xmlns:a16="http://schemas.microsoft.com/office/drawing/2014/main" id="{5ED4F9F8-1A83-7B4F-8E92-F39ADF87937D}"/>
              </a:ext>
            </a:extLst>
          </p:cNvPr>
          <p:cNvSpPr>
            <a:spLocks noGrp="1"/>
          </p:cNvSpPr>
          <p:nvPr>
            <p:ph idx="1"/>
          </p:nvPr>
        </p:nvSpPr>
        <p:spPr>
          <a:xfrm>
            <a:off x="678484" y="1420585"/>
            <a:ext cx="9833548" cy="5002638"/>
          </a:xfrm>
        </p:spPr>
        <p:txBody>
          <a:bodyPr anchor="ctr">
            <a:normAutofit/>
          </a:bodyPr>
          <a:lstStyle/>
          <a:p>
            <a:r>
              <a:rPr lang="en-US" sz="1800" b="1" dirty="0">
                <a:solidFill>
                  <a:schemeClr val="tx2"/>
                </a:solidFill>
              </a:rPr>
              <a:t>Reevaluate patient’s sight</a:t>
            </a:r>
            <a:r>
              <a:rPr lang="en-US" sz="1800" dirty="0">
                <a:solidFill>
                  <a:schemeClr val="tx2"/>
                </a:solidFill>
              </a:rPr>
              <a:t>: As Ms. Doe carries Christian religion, it is essential to assess her practices such as Sunday service and reading the Holy Bible. She struggles to read due to vision, however her daughter takes her to church. Furthermore, visual impairment could affect the daily functioning (2007). </a:t>
            </a:r>
          </a:p>
          <a:p>
            <a:r>
              <a:rPr lang="en-US" sz="1800" b="1" dirty="0">
                <a:solidFill>
                  <a:schemeClr val="tx2"/>
                </a:solidFill>
              </a:rPr>
              <a:t>Reviewing medication practicalities</a:t>
            </a:r>
            <a:r>
              <a:rPr lang="en-US" sz="1800" dirty="0">
                <a:solidFill>
                  <a:schemeClr val="tx2"/>
                </a:solidFill>
              </a:rPr>
              <a:t>: High cholesterol is known to be associated with heart disease, this is essential the patient is consuming these on a regular basis. However, Amlodipine is a statin which can also have side effects such as gingival hyperplasia (swollen gums), and cognitive impairment - short term member loss which the patient is currently experiencing (Schultz, Pattern and </a:t>
            </a:r>
            <a:r>
              <a:rPr lang="en-US" sz="1800" dirty="0" err="1">
                <a:solidFill>
                  <a:schemeClr val="tx2"/>
                </a:solidFill>
              </a:rPr>
              <a:t>Berlou</a:t>
            </a:r>
            <a:r>
              <a:rPr lang="en-US" sz="1800" dirty="0">
                <a:solidFill>
                  <a:schemeClr val="tx2"/>
                </a:solidFill>
              </a:rPr>
              <a:t> (2018).</a:t>
            </a:r>
          </a:p>
          <a:p>
            <a:r>
              <a:rPr lang="en-US" sz="1800" b="1" dirty="0">
                <a:solidFill>
                  <a:schemeClr val="tx2"/>
                </a:solidFill>
              </a:rPr>
              <a:t>Assess the extend of cognitive impairment</a:t>
            </a:r>
            <a:r>
              <a:rPr lang="en-US" sz="1800" dirty="0">
                <a:solidFill>
                  <a:schemeClr val="tx2"/>
                </a:solidFill>
              </a:rPr>
              <a:t>: Short term memory loss can be a danger to the patient as she may forget to lock doors, turn the gas off, forget medications and personal hygiene (Hall </a:t>
            </a:r>
            <a:r>
              <a:rPr lang="en-US" sz="1800" i="1" dirty="0">
                <a:solidFill>
                  <a:schemeClr val="tx2"/>
                </a:solidFill>
              </a:rPr>
              <a:t>et al., </a:t>
            </a:r>
            <a:r>
              <a:rPr lang="en-US" sz="1800" dirty="0">
                <a:solidFill>
                  <a:schemeClr val="tx2"/>
                </a:solidFill>
              </a:rPr>
              <a:t>1995).</a:t>
            </a:r>
          </a:p>
          <a:p>
            <a:endParaRPr lang="en-US" sz="1800" dirty="0">
              <a:solidFill>
                <a:schemeClr val="tx2"/>
              </a:solidFill>
            </a:endParaRPr>
          </a:p>
          <a:p>
            <a:endParaRPr lang="en-US" sz="1800" dirty="0">
              <a:solidFill>
                <a:schemeClr val="tx2"/>
              </a:solidFill>
            </a:endParaRPr>
          </a:p>
          <a:p>
            <a:endParaRPr lang="en-US" sz="1800" dirty="0">
              <a:solidFill>
                <a:schemeClr val="tx2"/>
              </a:solidFill>
            </a:endParaRPr>
          </a:p>
        </p:txBody>
      </p:sp>
    </p:spTree>
    <p:extLst>
      <p:ext uri="{BB962C8B-B14F-4D97-AF65-F5344CB8AC3E}">
        <p14:creationId xmlns:p14="http://schemas.microsoft.com/office/powerpoint/2010/main" val="11897305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874426" y="-25402"/>
            <a:ext cx="9833548" cy="1066802"/>
          </a:xfrm>
        </p:spPr>
        <p:txBody>
          <a:bodyPr anchor="b">
            <a:normAutofit/>
          </a:bodyPr>
          <a:lstStyle/>
          <a:p>
            <a:r>
              <a:rPr lang="en-US" sz="3600" dirty="0">
                <a:solidFill>
                  <a:schemeClr val="tx2"/>
                </a:solidFill>
              </a:rPr>
              <a:t>Care plan- Challenges of the patient </a:t>
            </a:r>
          </a:p>
        </p:txBody>
      </p:sp>
      <p:sp>
        <p:nvSpPr>
          <p:cNvPr id="3" name="Content Placeholder 2">
            <a:extLst>
              <a:ext uri="{FF2B5EF4-FFF2-40B4-BE49-F238E27FC236}">
                <a16:creationId xmlns:a16="http://schemas.microsoft.com/office/drawing/2014/main" id="{5ED4F9F8-1A83-7B4F-8E92-F39ADF87937D}"/>
              </a:ext>
            </a:extLst>
          </p:cNvPr>
          <p:cNvSpPr>
            <a:spLocks noGrp="1"/>
          </p:cNvSpPr>
          <p:nvPr>
            <p:ph idx="1"/>
          </p:nvPr>
        </p:nvSpPr>
        <p:spPr>
          <a:xfrm>
            <a:off x="678484" y="1420585"/>
            <a:ext cx="9833548" cy="5002638"/>
          </a:xfrm>
        </p:spPr>
        <p:txBody>
          <a:bodyPr anchor="ctr">
            <a:normAutofit/>
          </a:bodyPr>
          <a:lstStyle/>
          <a:p>
            <a:pPr marL="0" indent="0">
              <a:buNone/>
            </a:pPr>
            <a:r>
              <a:rPr lang="en-US" sz="1800" dirty="0">
                <a:solidFill>
                  <a:schemeClr val="tx2"/>
                </a:solidFill>
              </a:rPr>
              <a:t>Environmental challenges that require additional help</a:t>
            </a:r>
          </a:p>
          <a:p>
            <a:r>
              <a:rPr lang="en-US" sz="1800" dirty="0">
                <a:solidFill>
                  <a:schemeClr val="tx2"/>
                </a:solidFill>
              </a:rPr>
              <a:t>Walking up the stairs</a:t>
            </a:r>
          </a:p>
          <a:p>
            <a:r>
              <a:rPr lang="en-US" sz="1800" dirty="0">
                <a:solidFill>
                  <a:schemeClr val="tx2"/>
                </a:solidFill>
              </a:rPr>
              <a:t>Brushing hair and teeth due to </a:t>
            </a:r>
            <a:r>
              <a:rPr lang="en-US" sz="1800" dirty="0" err="1">
                <a:solidFill>
                  <a:schemeClr val="tx2"/>
                </a:solidFill>
              </a:rPr>
              <a:t>arthiritis</a:t>
            </a:r>
            <a:endParaRPr lang="en-US" sz="1800" dirty="0">
              <a:solidFill>
                <a:schemeClr val="tx2"/>
              </a:solidFill>
            </a:endParaRPr>
          </a:p>
          <a:p>
            <a:r>
              <a:rPr lang="en-US" sz="1800" dirty="0">
                <a:solidFill>
                  <a:schemeClr val="tx2"/>
                </a:solidFill>
              </a:rPr>
              <a:t>Entering into the bath</a:t>
            </a:r>
          </a:p>
          <a:p>
            <a:r>
              <a:rPr lang="en-US" sz="1800" dirty="0">
                <a:solidFill>
                  <a:schemeClr val="tx2"/>
                </a:solidFill>
              </a:rPr>
              <a:t>Locking and unlocking doors</a:t>
            </a:r>
          </a:p>
          <a:p>
            <a:r>
              <a:rPr lang="en-US" sz="1800" dirty="0">
                <a:solidFill>
                  <a:schemeClr val="tx2"/>
                </a:solidFill>
              </a:rPr>
              <a:t>Chopping food</a:t>
            </a:r>
          </a:p>
          <a:p>
            <a:r>
              <a:rPr lang="en-US" sz="1800" dirty="0">
                <a:solidFill>
                  <a:schemeClr val="tx2"/>
                </a:solidFill>
              </a:rPr>
              <a:t>Managing medications</a:t>
            </a:r>
          </a:p>
          <a:p>
            <a:r>
              <a:rPr lang="en-US" sz="1800" dirty="0">
                <a:solidFill>
                  <a:schemeClr val="tx2"/>
                </a:solidFill>
              </a:rPr>
              <a:t>Sorting through mail and reading mail</a:t>
            </a:r>
          </a:p>
          <a:p>
            <a:pPr marL="0" indent="0">
              <a:buNone/>
            </a:pPr>
            <a:endParaRPr lang="en-US" sz="1800" dirty="0">
              <a:solidFill>
                <a:schemeClr val="tx2"/>
              </a:solidFill>
            </a:endParaRPr>
          </a:p>
          <a:p>
            <a:endParaRPr lang="en-US" sz="1800" dirty="0">
              <a:solidFill>
                <a:schemeClr val="tx2"/>
              </a:solidFill>
            </a:endParaRPr>
          </a:p>
          <a:p>
            <a:endParaRPr lang="en-US" sz="1800" dirty="0">
              <a:solidFill>
                <a:schemeClr val="tx2"/>
              </a:solidFill>
            </a:endParaRPr>
          </a:p>
        </p:txBody>
      </p:sp>
    </p:spTree>
    <p:extLst>
      <p:ext uri="{BB962C8B-B14F-4D97-AF65-F5344CB8AC3E}">
        <p14:creationId xmlns:p14="http://schemas.microsoft.com/office/powerpoint/2010/main" val="33640117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874426" y="-25402"/>
            <a:ext cx="9833548" cy="1066802"/>
          </a:xfrm>
        </p:spPr>
        <p:txBody>
          <a:bodyPr anchor="b">
            <a:normAutofit/>
          </a:bodyPr>
          <a:lstStyle/>
          <a:p>
            <a:r>
              <a:rPr lang="en-US" sz="3600" dirty="0">
                <a:solidFill>
                  <a:schemeClr val="tx2"/>
                </a:solidFill>
              </a:rPr>
              <a:t>Care plan – plan of action</a:t>
            </a:r>
          </a:p>
        </p:txBody>
      </p:sp>
      <p:sp>
        <p:nvSpPr>
          <p:cNvPr id="3" name="Content Placeholder 2">
            <a:extLst>
              <a:ext uri="{FF2B5EF4-FFF2-40B4-BE49-F238E27FC236}">
                <a16:creationId xmlns:a16="http://schemas.microsoft.com/office/drawing/2014/main" id="{5ED4F9F8-1A83-7B4F-8E92-F39ADF87937D}"/>
              </a:ext>
            </a:extLst>
          </p:cNvPr>
          <p:cNvSpPr>
            <a:spLocks noGrp="1"/>
          </p:cNvSpPr>
          <p:nvPr>
            <p:ph idx="1"/>
          </p:nvPr>
        </p:nvSpPr>
        <p:spPr>
          <a:xfrm>
            <a:off x="678484" y="1420585"/>
            <a:ext cx="9833548" cy="5002638"/>
          </a:xfrm>
        </p:spPr>
        <p:txBody>
          <a:bodyPr anchor="ctr">
            <a:normAutofit fontScale="92500" lnSpcReduction="10000"/>
          </a:bodyPr>
          <a:lstStyle/>
          <a:p>
            <a:pPr marL="0" indent="0">
              <a:buNone/>
            </a:pPr>
            <a:r>
              <a:rPr lang="en-US" sz="1800" dirty="0">
                <a:solidFill>
                  <a:schemeClr val="tx2"/>
                </a:solidFill>
              </a:rPr>
              <a:t>Due to the difficulties the patient is experiencing, it is deemed appropriate for the patient to reevaluate their independency. This is due to the needs of assistance in daily functioning tasks.</a:t>
            </a:r>
          </a:p>
          <a:p>
            <a:pPr marL="0" indent="0">
              <a:buNone/>
            </a:pPr>
            <a:endParaRPr lang="en-US" sz="1800" dirty="0">
              <a:solidFill>
                <a:schemeClr val="tx2"/>
              </a:solidFill>
            </a:endParaRPr>
          </a:p>
          <a:p>
            <a:pPr marL="0" indent="0">
              <a:buNone/>
            </a:pPr>
            <a:r>
              <a:rPr lang="en-US" sz="1800" dirty="0">
                <a:solidFill>
                  <a:schemeClr val="tx2"/>
                </a:solidFill>
              </a:rPr>
              <a:t>Implementing personal care services would be necessary to ensure safety in the home. </a:t>
            </a:r>
          </a:p>
          <a:p>
            <a:pPr marL="0" indent="0">
              <a:buNone/>
            </a:pPr>
            <a:endParaRPr lang="en-US" sz="1800" dirty="0">
              <a:solidFill>
                <a:schemeClr val="tx2"/>
              </a:solidFill>
            </a:endParaRPr>
          </a:p>
          <a:p>
            <a:pPr marL="0" indent="0">
              <a:buNone/>
            </a:pPr>
            <a:r>
              <a:rPr lang="en-US" sz="1800" dirty="0">
                <a:solidFill>
                  <a:schemeClr val="tx2"/>
                </a:solidFill>
              </a:rPr>
              <a:t>This proposal of action is considered what is in the best interest of </a:t>
            </a:r>
            <a:r>
              <a:rPr lang="en-US" sz="1800" dirty="0" err="1">
                <a:solidFill>
                  <a:schemeClr val="tx2"/>
                </a:solidFill>
              </a:rPr>
              <a:t>Ms</a:t>
            </a:r>
            <a:r>
              <a:rPr lang="en-US" sz="1800" dirty="0">
                <a:solidFill>
                  <a:schemeClr val="tx2"/>
                </a:solidFill>
              </a:rPr>
              <a:t> Doe.</a:t>
            </a:r>
          </a:p>
          <a:p>
            <a:r>
              <a:rPr lang="en-US" sz="1800" dirty="0">
                <a:solidFill>
                  <a:schemeClr val="tx2"/>
                </a:solidFill>
              </a:rPr>
              <a:t>Government funding of service are to patient </a:t>
            </a:r>
          </a:p>
          <a:p>
            <a:r>
              <a:rPr lang="en-US" sz="1800" dirty="0">
                <a:solidFill>
                  <a:schemeClr val="tx2"/>
                </a:solidFill>
              </a:rPr>
              <a:t>Personal visits twice per day AM/PM to assess security safety and assist with personal hygiene actives such as brushing teeth and hair.</a:t>
            </a:r>
          </a:p>
          <a:p>
            <a:r>
              <a:rPr lang="en-US" sz="1800" dirty="0">
                <a:solidFill>
                  <a:schemeClr val="tx2"/>
                </a:solidFill>
              </a:rPr>
              <a:t>Assessment of mental capacity to ensure informed consent has been provided and the patient is able to make decisions for herself.</a:t>
            </a:r>
          </a:p>
          <a:p>
            <a:r>
              <a:rPr lang="en-US" sz="1800" dirty="0">
                <a:solidFill>
                  <a:schemeClr val="tx2"/>
                </a:solidFill>
              </a:rPr>
              <a:t>Implement a staircase lift to help with access to bedroom and bathroom facilities </a:t>
            </a:r>
          </a:p>
          <a:p>
            <a:r>
              <a:rPr lang="en-US" sz="1800" dirty="0">
                <a:solidFill>
                  <a:schemeClr val="tx2"/>
                </a:solidFill>
              </a:rPr>
              <a:t>Convert the bathroom into an accessible shower support station to allow patient with independence.</a:t>
            </a:r>
          </a:p>
          <a:p>
            <a:r>
              <a:rPr lang="en-US" sz="1800" dirty="0">
                <a:solidFill>
                  <a:schemeClr val="tx2"/>
                </a:solidFill>
              </a:rPr>
              <a:t>Converse with daughter to ensure her interest are put forth in the care plan.</a:t>
            </a:r>
          </a:p>
          <a:p>
            <a:r>
              <a:rPr lang="en-US" sz="1800" dirty="0">
                <a:solidFill>
                  <a:schemeClr val="tx2"/>
                </a:solidFill>
              </a:rPr>
              <a:t>Comply with regulations such as CQC </a:t>
            </a:r>
          </a:p>
          <a:p>
            <a:r>
              <a:rPr lang="en-US" sz="1800" dirty="0">
                <a:solidFill>
                  <a:schemeClr val="tx2"/>
                </a:solidFill>
              </a:rPr>
              <a:t>Re-evaluate the care plan to assess further needs/ improvements made and to tailor plan accordingly. </a:t>
            </a:r>
          </a:p>
          <a:p>
            <a:endParaRPr lang="en-US" sz="1800" dirty="0">
              <a:solidFill>
                <a:schemeClr val="tx2"/>
              </a:solidFill>
            </a:endParaRPr>
          </a:p>
          <a:p>
            <a:endParaRPr lang="en-US" sz="1800" dirty="0">
              <a:solidFill>
                <a:schemeClr val="tx2"/>
              </a:solidFill>
            </a:endParaRPr>
          </a:p>
          <a:p>
            <a:endParaRPr lang="en-US" sz="1800" dirty="0">
              <a:solidFill>
                <a:schemeClr val="tx2"/>
              </a:solidFill>
            </a:endParaRPr>
          </a:p>
        </p:txBody>
      </p:sp>
    </p:spTree>
    <p:extLst>
      <p:ext uri="{BB962C8B-B14F-4D97-AF65-F5344CB8AC3E}">
        <p14:creationId xmlns:p14="http://schemas.microsoft.com/office/powerpoint/2010/main" val="2440077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1E9A-E4E7-424B-A41F-A9682CEEDD6A}"/>
              </a:ext>
            </a:extLst>
          </p:cNvPr>
          <p:cNvSpPr>
            <a:spLocks noGrp="1"/>
          </p:cNvSpPr>
          <p:nvPr>
            <p:ph type="title"/>
          </p:nvPr>
        </p:nvSpPr>
        <p:spPr>
          <a:xfrm>
            <a:off x="4667951" y="2235885"/>
            <a:ext cx="9833548" cy="1066802"/>
          </a:xfrm>
        </p:spPr>
        <p:txBody>
          <a:bodyPr anchor="b">
            <a:normAutofit/>
          </a:bodyPr>
          <a:lstStyle/>
          <a:p>
            <a:r>
              <a:rPr lang="en-US" sz="3600" dirty="0">
                <a:solidFill>
                  <a:schemeClr val="tx2"/>
                </a:solidFill>
              </a:rPr>
              <a:t>Thank you </a:t>
            </a:r>
          </a:p>
        </p:txBody>
      </p:sp>
    </p:spTree>
    <p:extLst>
      <p:ext uri="{BB962C8B-B14F-4D97-AF65-F5344CB8AC3E}">
        <p14:creationId xmlns:p14="http://schemas.microsoft.com/office/powerpoint/2010/main" val="23702215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D134B-0678-6341-8B85-673D76EA0247}"/>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449AAF72-4C09-9A4B-B395-0E0E2516C183}"/>
              </a:ext>
            </a:extLst>
          </p:cNvPr>
          <p:cNvSpPr>
            <a:spLocks noGrp="1"/>
          </p:cNvSpPr>
          <p:nvPr>
            <p:ph idx="1"/>
          </p:nvPr>
        </p:nvSpPr>
        <p:spPr>
          <a:xfrm>
            <a:off x="306860" y="1516706"/>
            <a:ext cx="10515600" cy="4351338"/>
          </a:xfrm>
        </p:spPr>
        <p:txBody>
          <a:bodyPr>
            <a:normAutofit/>
          </a:bodyPr>
          <a:lstStyle/>
          <a:p>
            <a:pPr marL="0" indent="0">
              <a:buNone/>
            </a:pPr>
            <a:r>
              <a:rPr lang="en-GB" sz="1100" dirty="0">
                <a:latin typeface="Arial" panose="020B0604020202020204" pitchFamily="34" charset="0"/>
                <a:cs typeface="Arial" panose="020B0604020202020204" pitchFamily="34" charset="0"/>
              </a:rPr>
              <a:t>Foot, C., </a:t>
            </a:r>
            <a:r>
              <a:rPr lang="en-GB" sz="1100" dirty="0" err="1">
                <a:latin typeface="Arial" panose="020B0604020202020204" pitchFamily="34" charset="0"/>
                <a:cs typeface="Arial" panose="020B0604020202020204" pitchFamily="34" charset="0"/>
              </a:rPr>
              <a:t>Gilburt</a:t>
            </a:r>
            <a:r>
              <a:rPr lang="en-GB" sz="1100" dirty="0">
                <a:latin typeface="Arial" panose="020B0604020202020204" pitchFamily="34" charset="0"/>
                <a:cs typeface="Arial" panose="020B0604020202020204" pitchFamily="34" charset="0"/>
              </a:rPr>
              <a:t>, H., Dunn, P., </a:t>
            </a:r>
            <a:r>
              <a:rPr lang="en-GB" sz="1100" dirty="0" err="1">
                <a:latin typeface="Arial" panose="020B0604020202020204" pitchFamily="34" charset="0"/>
                <a:cs typeface="Arial" panose="020B0604020202020204" pitchFamily="34" charset="0"/>
              </a:rPr>
              <a:t>Jabbal</a:t>
            </a:r>
            <a:r>
              <a:rPr lang="en-GB" sz="1100" dirty="0">
                <a:latin typeface="Arial" panose="020B0604020202020204" pitchFamily="34" charset="0"/>
                <a:cs typeface="Arial" panose="020B0604020202020204" pitchFamily="34" charset="0"/>
              </a:rPr>
              <a:t>, J., Seale, B., Goodrich, J., Buck, D. and Taylor, J. (2014). </a:t>
            </a:r>
            <a:r>
              <a:rPr lang="en-GB" sz="1100" i="1" dirty="0">
                <a:latin typeface="Arial" panose="020B0604020202020204" pitchFamily="34" charset="0"/>
                <a:cs typeface="Arial" panose="020B0604020202020204" pitchFamily="34" charset="0"/>
              </a:rPr>
              <a:t>In association with National Voices People in control of their own health and care The state of involvement</a:t>
            </a:r>
            <a:r>
              <a:rPr lang="en-GB" sz="1100" dirty="0">
                <a:latin typeface="Arial" panose="020B0604020202020204" pitchFamily="34" charset="0"/>
                <a:cs typeface="Arial" panose="020B0604020202020204" pitchFamily="34" charset="0"/>
              </a:rPr>
              <a:t>. [online] . Available at: https://www.kingsfund.org.uk/sites/default/files/field/field_publication_file/people-in-control-of-their-own-health-and-care-the-state-of-involvement-november-2014.pdf.</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Hall, G.R., Buckwalter, K.C., </a:t>
            </a:r>
            <a:r>
              <a:rPr lang="en-GB" sz="1100" dirty="0" err="1">
                <a:latin typeface="Arial" panose="020B0604020202020204" pitchFamily="34" charset="0"/>
                <a:cs typeface="Arial" panose="020B0604020202020204" pitchFamily="34" charset="0"/>
              </a:rPr>
              <a:t>Stolley</a:t>
            </a:r>
            <a:r>
              <a:rPr lang="en-GB" sz="1100" dirty="0">
                <a:latin typeface="Arial" panose="020B0604020202020204" pitchFamily="34" charset="0"/>
                <a:cs typeface="Arial" panose="020B0604020202020204" pitchFamily="34" charset="0"/>
              </a:rPr>
              <a:t>, J.M., </a:t>
            </a:r>
            <a:r>
              <a:rPr lang="en-GB" sz="1100" dirty="0" err="1">
                <a:latin typeface="Arial" panose="020B0604020202020204" pitchFamily="34" charset="0"/>
                <a:cs typeface="Arial" panose="020B0604020202020204" pitchFamily="34" charset="0"/>
              </a:rPr>
              <a:t>Gerdner</a:t>
            </a:r>
            <a:r>
              <a:rPr lang="en-GB" sz="1100" dirty="0">
                <a:latin typeface="Arial" panose="020B0604020202020204" pitchFamily="34" charset="0"/>
                <a:cs typeface="Arial" panose="020B0604020202020204" pitchFamily="34" charset="0"/>
              </a:rPr>
              <a:t>, L.A., Garand, L., Ridgeway, S. and Crump, S. (1995). STANDARDIZED CARE PLAN: Managing Alzheimer’s Patients at Home. </a:t>
            </a:r>
            <a:r>
              <a:rPr lang="en-GB" sz="1100" i="1" dirty="0">
                <a:latin typeface="Arial" panose="020B0604020202020204" pitchFamily="34" charset="0"/>
                <a:cs typeface="Arial" panose="020B0604020202020204" pitchFamily="34" charset="0"/>
              </a:rPr>
              <a:t>Journal of Gerontological Nursing</a:t>
            </a:r>
            <a:r>
              <a:rPr lang="en-GB" sz="1100" dirty="0">
                <a:latin typeface="Arial" panose="020B0604020202020204" pitchFamily="34" charset="0"/>
                <a:cs typeface="Arial" panose="020B0604020202020204" pitchFamily="34" charset="0"/>
              </a:rPr>
              <a:t>, 21(1), pp.37–47.</a:t>
            </a:r>
          </a:p>
          <a:p>
            <a:pPr marL="0" indent="0">
              <a:buNone/>
            </a:pPr>
            <a:r>
              <a:rPr lang="en-GB" sz="1100" dirty="0">
                <a:latin typeface="Arial" panose="020B0604020202020204" pitchFamily="34" charset="0"/>
                <a:cs typeface="Arial" panose="020B0604020202020204" pitchFamily="34" charset="0"/>
              </a:rPr>
              <a:t>Jackson, M.L. (2007). Communication with Patients who have Low Vision. </a:t>
            </a:r>
            <a:r>
              <a:rPr lang="en-GB" sz="1100" i="1" dirty="0">
                <a:latin typeface="Arial" panose="020B0604020202020204" pitchFamily="34" charset="0"/>
                <a:cs typeface="Arial" panose="020B0604020202020204" pitchFamily="34" charset="0"/>
              </a:rPr>
              <a:t>Journal of Visual Impairment &amp; Blindness</a:t>
            </a:r>
            <a:r>
              <a:rPr lang="en-GB" sz="1100" dirty="0">
                <a:latin typeface="Arial" panose="020B0604020202020204" pitchFamily="34" charset="0"/>
                <a:cs typeface="Arial" panose="020B0604020202020204" pitchFamily="34" charset="0"/>
              </a:rPr>
              <a:t>, 101(8), pp.489–493.</a:t>
            </a:r>
          </a:p>
          <a:p>
            <a:pPr marL="0" indent="0">
              <a:buNone/>
            </a:pPr>
            <a:r>
              <a:rPr lang="en-GB" sz="1100" dirty="0">
                <a:latin typeface="Arial" panose="020B0604020202020204" pitchFamily="34" charset="0"/>
                <a:cs typeface="Arial" panose="020B0604020202020204" pitchFamily="34" charset="0"/>
              </a:rPr>
              <a:t>NHS Choices (2019). </a:t>
            </a:r>
            <a:r>
              <a:rPr lang="en-GB" sz="1100" i="1" dirty="0">
                <a:latin typeface="Arial" panose="020B0604020202020204" pitchFamily="34" charset="0"/>
                <a:cs typeface="Arial" panose="020B0604020202020204" pitchFamily="34" charset="0"/>
              </a:rPr>
              <a:t>Care and support plans</a:t>
            </a:r>
            <a:r>
              <a:rPr lang="en-GB" sz="1100" dirty="0">
                <a:latin typeface="Arial" panose="020B0604020202020204" pitchFamily="34" charset="0"/>
                <a:cs typeface="Arial" panose="020B0604020202020204" pitchFamily="34" charset="0"/>
              </a:rPr>
              <a:t>. [online] NHS. Available at: https://</a:t>
            </a:r>
            <a:r>
              <a:rPr lang="en-GB" sz="1100" dirty="0" err="1">
                <a:latin typeface="Arial" panose="020B0604020202020204" pitchFamily="34" charset="0"/>
                <a:cs typeface="Arial" panose="020B0604020202020204" pitchFamily="34" charset="0"/>
              </a:rPr>
              <a:t>www.nhs.uk</a:t>
            </a:r>
            <a:r>
              <a:rPr lang="en-GB" sz="1100" dirty="0">
                <a:latin typeface="Arial" panose="020B0604020202020204" pitchFamily="34" charset="0"/>
                <a:cs typeface="Arial" panose="020B0604020202020204" pitchFamily="34" charset="0"/>
              </a:rPr>
              <a:t>/conditions/social-care-and-support-guide/help-from-social-services-and-charities/care-and-support-plans/.</a:t>
            </a:r>
          </a:p>
          <a:p>
            <a:pPr marL="0" indent="0">
              <a:buNone/>
            </a:pPr>
            <a:r>
              <a:rPr lang="en-GB" sz="1100" dirty="0">
                <a:latin typeface="Arial" panose="020B0604020202020204" pitchFamily="34" charset="0"/>
                <a:cs typeface="Arial" panose="020B0604020202020204" pitchFamily="34" charset="0"/>
              </a:rPr>
              <a:t>NHS England (2017). </a:t>
            </a:r>
            <a:r>
              <a:rPr lang="en-GB" sz="1100" i="1" dirty="0">
                <a:latin typeface="Arial" panose="020B0604020202020204" pitchFamily="34" charset="0"/>
                <a:cs typeface="Arial" panose="020B0604020202020204" pitchFamily="34" charset="0"/>
              </a:rPr>
              <a:t>Involving people in their own health and care</a:t>
            </a:r>
            <a:r>
              <a:rPr lang="en-GB" sz="1100" dirty="0">
                <a:latin typeface="Arial" panose="020B0604020202020204" pitchFamily="34" charset="0"/>
                <a:cs typeface="Arial" panose="020B0604020202020204" pitchFamily="34" charset="0"/>
              </a:rPr>
              <a:t>. [online] . Available at: https://www.england.nhs.uk/wp-content/uploads/2017/04/ppp-involving-people-health-care-guidance.pdf.</a:t>
            </a:r>
          </a:p>
          <a:p>
            <a:pPr marL="0" indent="0">
              <a:buNone/>
            </a:pPr>
            <a:r>
              <a:rPr lang="en-GB" sz="1100" dirty="0">
                <a:latin typeface="Arial" panose="020B0604020202020204" pitchFamily="34" charset="0"/>
                <a:cs typeface="Arial" panose="020B0604020202020204" pitchFamily="34" charset="0"/>
              </a:rPr>
              <a:t>Reeves, D., Hann, M., Rick, J., Rowe, K., Small, N., Burt, J., Roland, M., </a:t>
            </a:r>
            <a:r>
              <a:rPr lang="en-GB" sz="1100" dirty="0" err="1">
                <a:latin typeface="Arial" panose="020B0604020202020204" pitchFamily="34" charset="0"/>
                <a:cs typeface="Arial" panose="020B0604020202020204" pitchFamily="34" charset="0"/>
              </a:rPr>
              <a:t>Protheroe</a:t>
            </a:r>
            <a:r>
              <a:rPr lang="en-GB" sz="1100" dirty="0">
                <a:latin typeface="Arial" panose="020B0604020202020204" pitchFamily="34" charset="0"/>
                <a:cs typeface="Arial" panose="020B0604020202020204" pitchFamily="34" charset="0"/>
              </a:rPr>
              <a:t>, J., Blakeman, T., Richardson, G., Kennedy, A. and Bower, P. (2014). Care plans and care planning in the management of long-term conditions in the UK: a controlled prospective cohort study. </a:t>
            </a:r>
            <a:r>
              <a:rPr lang="en-GB" sz="1100" i="1" dirty="0">
                <a:latin typeface="Arial" panose="020B0604020202020204" pitchFamily="34" charset="0"/>
                <a:cs typeface="Arial" panose="020B0604020202020204" pitchFamily="34" charset="0"/>
              </a:rPr>
              <a:t>British Journal of General Practice</a:t>
            </a:r>
            <a:r>
              <a:rPr lang="en-GB" sz="1100" dirty="0">
                <a:latin typeface="Arial" panose="020B0604020202020204" pitchFamily="34" charset="0"/>
                <a:cs typeface="Arial" panose="020B0604020202020204" pitchFamily="34" charset="0"/>
              </a:rPr>
              <a:t>, [online] 64(626), pp.e568–e575. Available at: https://</a:t>
            </a:r>
            <a:r>
              <a:rPr lang="en-GB" sz="1100" dirty="0" err="1">
                <a:latin typeface="Arial" panose="020B0604020202020204" pitchFamily="34" charset="0"/>
                <a:cs typeface="Arial" panose="020B0604020202020204" pitchFamily="34" charset="0"/>
              </a:rPr>
              <a:t>bjgp.org</a:t>
            </a:r>
            <a:r>
              <a:rPr lang="en-GB" sz="1100" dirty="0">
                <a:latin typeface="Arial" panose="020B0604020202020204" pitchFamily="34" charset="0"/>
                <a:cs typeface="Arial" panose="020B0604020202020204" pitchFamily="34" charset="0"/>
              </a:rPr>
              <a:t>/content/64/626/e568.</a:t>
            </a:r>
          </a:p>
          <a:p>
            <a:pPr marL="0" indent="0">
              <a:buNone/>
            </a:pPr>
            <a:r>
              <a:rPr lang="en-GB" sz="1100" dirty="0">
                <a:latin typeface="Arial" panose="020B0604020202020204" pitchFamily="34" charset="0"/>
                <a:cs typeface="Arial" panose="020B0604020202020204" pitchFamily="34" charset="0"/>
              </a:rPr>
              <a:t>Schultz, B.G., Patten, D.K. and </a:t>
            </a:r>
            <a:r>
              <a:rPr lang="en-GB" sz="1100" dirty="0" err="1">
                <a:latin typeface="Arial" panose="020B0604020202020204" pitchFamily="34" charset="0"/>
                <a:cs typeface="Arial" panose="020B0604020202020204" pitchFamily="34" charset="0"/>
              </a:rPr>
              <a:t>Berlau</a:t>
            </a:r>
            <a:r>
              <a:rPr lang="en-GB" sz="1100" dirty="0">
                <a:latin typeface="Arial" panose="020B0604020202020204" pitchFamily="34" charset="0"/>
                <a:cs typeface="Arial" panose="020B0604020202020204" pitchFamily="34" charset="0"/>
              </a:rPr>
              <a:t>, D.J. (2018). The role of statins in both cognitive impairment and protection against dementia: a tale of two mechanisms. </a:t>
            </a:r>
            <a:r>
              <a:rPr lang="en-GB" sz="1100" i="1" dirty="0">
                <a:latin typeface="Arial" panose="020B0604020202020204" pitchFamily="34" charset="0"/>
                <a:cs typeface="Arial" panose="020B0604020202020204" pitchFamily="34" charset="0"/>
              </a:rPr>
              <a:t>Translational neurodegeneration</a:t>
            </a:r>
            <a:r>
              <a:rPr lang="en-GB" sz="1100" dirty="0">
                <a:latin typeface="Arial" panose="020B0604020202020204" pitchFamily="34" charset="0"/>
                <a:cs typeface="Arial" panose="020B0604020202020204" pitchFamily="34" charset="0"/>
              </a:rPr>
              <a:t>, [online] 7(1), p.5. Available at: https://</a:t>
            </a:r>
            <a:r>
              <a:rPr lang="en-GB" sz="1100" dirty="0" err="1">
                <a:latin typeface="Arial" panose="020B0604020202020204" pitchFamily="34" charset="0"/>
                <a:cs typeface="Arial" panose="020B0604020202020204" pitchFamily="34" charset="0"/>
              </a:rPr>
              <a:t>www.ncbi.nlm.nih.gov</a:t>
            </a: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pubmed</a:t>
            </a:r>
            <a:r>
              <a:rPr lang="en-GB" sz="1100" dirty="0">
                <a:latin typeface="Arial" panose="020B0604020202020204" pitchFamily="34" charset="0"/>
                <a:cs typeface="Arial" panose="020B0604020202020204" pitchFamily="34" charset="0"/>
              </a:rPr>
              <a:t>/29507718 [Accessed 16 Nov. 2019].</a:t>
            </a:r>
          </a:p>
          <a:p>
            <a:pPr marL="0" indent="0">
              <a:buNone/>
            </a:pPr>
            <a:r>
              <a:rPr lang="en-GB" sz="1100" dirty="0">
                <a:latin typeface="Arial" panose="020B0604020202020204" pitchFamily="34" charset="0"/>
                <a:cs typeface="Arial" panose="020B0604020202020204" pitchFamily="34" charset="0"/>
              </a:rPr>
              <a:t>SCIE (2014). </a:t>
            </a:r>
            <a:r>
              <a:rPr lang="en-GB" sz="1100" i="1" dirty="0">
                <a:latin typeface="Arial" panose="020B0604020202020204" pitchFamily="34" charset="0"/>
                <a:cs typeface="Arial" panose="020B0604020202020204" pitchFamily="34" charset="0"/>
              </a:rPr>
              <a:t>MCA: Care planning, involvement and person-centred care | SCIE</a:t>
            </a:r>
            <a:r>
              <a:rPr lang="en-GB" sz="1100" dirty="0">
                <a:latin typeface="Arial" panose="020B0604020202020204" pitchFamily="34" charset="0"/>
                <a:cs typeface="Arial" panose="020B0604020202020204" pitchFamily="34" charset="0"/>
              </a:rPr>
              <a:t>. [online] Social Care Institute for Excellence (SCIE). Available at: https://</a:t>
            </a:r>
            <a:r>
              <a:rPr lang="en-GB" sz="1100" dirty="0" err="1">
                <a:latin typeface="Arial" panose="020B0604020202020204" pitchFamily="34" charset="0"/>
                <a:cs typeface="Arial" panose="020B0604020202020204" pitchFamily="34" charset="0"/>
              </a:rPr>
              <a:t>www.scie.org.uk</a:t>
            </a: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mca</a:t>
            </a:r>
            <a:r>
              <a:rPr lang="en-GB" sz="1100" dirty="0">
                <a:latin typeface="Arial" panose="020B0604020202020204" pitchFamily="34" charset="0"/>
                <a:cs typeface="Arial" panose="020B0604020202020204" pitchFamily="34" charset="0"/>
              </a:rPr>
              <a:t>/practice/care-planning/person-centred-care.</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9236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690</TotalTime>
  <Words>1424</Words>
  <Application>Microsoft Macintosh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Care plan for the elderly  </vt:lpstr>
      <vt:lpstr>What is a care plan</vt:lpstr>
      <vt:lpstr>The importance of a care plan</vt:lpstr>
      <vt:lpstr>Personal Details</vt:lpstr>
      <vt:lpstr>Care plan</vt:lpstr>
      <vt:lpstr>Care plan</vt:lpstr>
      <vt:lpstr>Care plan- Challenges of the patient </vt:lpstr>
      <vt:lpstr>Care plan – plan of action</vt:lpstr>
      <vt:lpstr>Thank you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the elderly  </dc:title>
  <dc:creator>7474</dc:creator>
  <cp:lastModifiedBy>7474</cp:lastModifiedBy>
  <cp:revision>16</cp:revision>
  <dcterms:created xsi:type="dcterms:W3CDTF">2021-02-25T13:39:43Z</dcterms:created>
  <dcterms:modified xsi:type="dcterms:W3CDTF">2021-02-26T01:10:09Z</dcterms:modified>
</cp:coreProperties>
</file>