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5"/>
  </p:notesMasterIdLst>
  <p:sldIdLst>
    <p:sldId id="261" r:id="rId2"/>
    <p:sldId id="262" r:id="rId3"/>
    <p:sldId id="264" r:id="rId4"/>
    <p:sldId id="263" r:id="rId5"/>
    <p:sldId id="265" r:id="rId6"/>
    <p:sldId id="266" r:id="rId7"/>
    <p:sldId id="267" r:id="rId8"/>
    <p:sldId id="269" r:id="rId9"/>
    <p:sldId id="270" r:id="rId10"/>
    <p:sldId id="268" r:id="rId11"/>
    <p:sldId id="271" r:id="rId12"/>
    <p:sldId id="273" r:id="rId13"/>
    <p:sldId id="272" r:id="rId14"/>
    <p:sldId id="278" r:id="rId15"/>
    <p:sldId id="274" r:id="rId16"/>
    <p:sldId id="275" r:id="rId17"/>
    <p:sldId id="276" r:id="rId18"/>
    <p:sldId id="277" r:id="rId19"/>
    <p:sldId id="311" r:id="rId20"/>
    <p:sldId id="312" r:id="rId21"/>
    <p:sldId id="313" r:id="rId22"/>
    <p:sldId id="315" r:id="rId23"/>
    <p:sldId id="337" r:id="rId24"/>
    <p:sldId id="289" r:id="rId25"/>
    <p:sldId id="279" r:id="rId26"/>
    <p:sldId id="283" r:id="rId27"/>
    <p:sldId id="284" r:id="rId28"/>
    <p:sldId id="287" r:id="rId29"/>
    <p:sldId id="286" r:id="rId30"/>
    <p:sldId id="288" r:id="rId31"/>
    <p:sldId id="290" r:id="rId32"/>
    <p:sldId id="341" r:id="rId33"/>
    <p:sldId id="285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3"/>
  </p:normalViewPr>
  <p:slideViewPr>
    <p:cSldViewPr>
      <p:cViewPr varScale="1">
        <p:scale>
          <a:sx n="101" d="100"/>
          <a:sy n="101" d="100"/>
        </p:scale>
        <p:origin x="480" y="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D82368-63A8-471B-8DE5-59FB474533D6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9C3DDFD-1B27-45CC-BDD7-01D8B35DC0D2}">
      <dgm:prSet/>
      <dgm:spPr/>
      <dgm:t>
        <a:bodyPr/>
        <a:lstStyle/>
        <a:p>
          <a:r>
            <a:rPr lang="en-US"/>
            <a:t>Research the physical activity recommendations for:</a:t>
          </a:r>
        </a:p>
      </dgm:t>
    </dgm:pt>
    <dgm:pt modelId="{D29911FF-3E1E-43CC-BC15-F337557FD05C}" type="parTrans" cxnId="{6155788C-4F4F-4D16-BD17-EBE3C6C57154}">
      <dgm:prSet/>
      <dgm:spPr/>
      <dgm:t>
        <a:bodyPr/>
        <a:lstStyle/>
        <a:p>
          <a:endParaRPr lang="en-US"/>
        </a:p>
      </dgm:t>
    </dgm:pt>
    <dgm:pt modelId="{AD06B965-E4A1-4A17-ACEA-6E9AA54BDE90}" type="sibTrans" cxnId="{6155788C-4F4F-4D16-BD17-EBE3C6C57154}">
      <dgm:prSet/>
      <dgm:spPr/>
      <dgm:t>
        <a:bodyPr/>
        <a:lstStyle/>
        <a:p>
          <a:endParaRPr lang="en-US"/>
        </a:p>
      </dgm:t>
    </dgm:pt>
    <dgm:pt modelId="{F3746317-909F-4316-ACE7-369C3FF8B20E}">
      <dgm:prSet/>
      <dgm:spPr/>
      <dgm:t>
        <a:bodyPr/>
        <a:lstStyle/>
        <a:p>
          <a:r>
            <a:rPr lang="en-US"/>
            <a:t>U18’s, </a:t>
          </a:r>
        </a:p>
      </dgm:t>
    </dgm:pt>
    <dgm:pt modelId="{9F0F61B8-0084-43AB-8134-32FFF200DD2D}" type="parTrans" cxnId="{20D047EA-811C-4A06-9CC9-91D5FE96F428}">
      <dgm:prSet/>
      <dgm:spPr/>
      <dgm:t>
        <a:bodyPr/>
        <a:lstStyle/>
        <a:p>
          <a:endParaRPr lang="en-US"/>
        </a:p>
      </dgm:t>
    </dgm:pt>
    <dgm:pt modelId="{45976822-2798-47C5-B8B0-27B30764808D}" type="sibTrans" cxnId="{20D047EA-811C-4A06-9CC9-91D5FE96F428}">
      <dgm:prSet/>
      <dgm:spPr/>
      <dgm:t>
        <a:bodyPr/>
        <a:lstStyle/>
        <a:p>
          <a:endParaRPr lang="en-US"/>
        </a:p>
      </dgm:t>
    </dgm:pt>
    <dgm:pt modelId="{F84A433C-14FE-4168-98B3-6A0B9738633E}">
      <dgm:prSet/>
      <dgm:spPr/>
      <dgm:t>
        <a:bodyPr/>
        <a:lstStyle/>
        <a:p>
          <a:r>
            <a:rPr lang="en-US"/>
            <a:t>19–64-year old's, </a:t>
          </a:r>
        </a:p>
      </dgm:t>
    </dgm:pt>
    <dgm:pt modelId="{54E994A6-15BF-4139-9269-4C84843C94C8}" type="parTrans" cxnId="{8B7079AA-76F7-452A-ACB4-C5DC69E59808}">
      <dgm:prSet/>
      <dgm:spPr/>
      <dgm:t>
        <a:bodyPr/>
        <a:lstStyle/>
        <a:p>
          <a:endParaRPr lang="en-US"/>
        </a:p>
      </dgm:t>
    </dgm:pt>
    <dgm:pt modelId="{D7FE1209-4B8A-4E2C-B4BA-BDE850E2B815}" type="sibTrans" cxnId="{8B7079AA-76F7-452A-ACB4-C5DC69E59808}">
      <dgm:prSet/>
      <dgm:spPr/>
      <dgm:t>
        <a:bodyPr/>
        <a:lstStyle/>
        <a:p>
          <a:endParaRPr lang="en-US"/>
        </a:p>
      </dgm:t>
    </dgm:pt>
    <dgm:pt modelId="{074B49FB-1ACF-4B10-AF55-D97C4C1258AD}">
      <dgm:prSet/>
      <dgm:spPr/>
      <dgm:t>
        <a:bodyPr/>
        <a:lstStyle/>
        <a:p>
          <a:r>
            <a:rPr lang="en-US"/>
            <a:t>Over 65’s.</a:t>
          </a:r>
        </a:p>
      </dgm:t>
    </dgm:pt>
    <dgm:pt modelId="{54B501EA-AB05-4728-8659-59F11FC7DE4B}" type="parTrans" cxnId="{B087C697-18D9-4373-9140-4C1467D90692}">
      <dgm:prSet/>
      <dgm:spPr/>
      <dgm:t>
        <a:bodyPr/>
        <a:lstStyle/>
        <a:p>
          <a:endParaRPr lang="en-US"/>
        </a:p>
      </dgm:t>
    </dgm:pt>
    <dgm:pt modelId="{5FD7477B-E6B5-48BA-BA4C-D2B7CBB3DE23}" type="sibTrans" cxnId="{B087C697-18D9-4373-9140-4C1467D90692}">
      <dgm:prSet/>
      <dgm:spPr/>
      <dgm:t>
        <a:bodyPr/>
        <a:lstStyle/>
        <a:p>
          <a:endParaRPr lang="en-US"/>
        </a:p>
      </dgm:t>
    </dgm:pt>
    <dgm:pt modelId="{2E288172-A75A-4FC1-AF5E-6E61AAA054A2}">
      <dgm:prSet/>
      <dgm:spPr/>
      <dgm:t>
        <a:bodyPr/>
        <a:lstStyle/>
        <a:p>
          <a:r>
            <a:rPr lang="en-US" b="1" u="sng" dirty="0"/>
            <a:t>Include your references.</a:t>
          </a:r>
        </a:p>
      </dgm:t>
    </dgm:pt>
    <dgm:pt modelId="{7E9A5CAB-1734-4E59-8E7A-30A0E0FBC8E4}" type="parTrans" cxnId="{1B21A7A4-56CE-491B-AE72-0B7A09139B48}">
      <dgm:prSet/>
      <dgm:spPr/>
      <dgm:t>
        <a:bodyPr/>
        <a:lstStyle/>
        <a:p>
          <a:endParaRPr lang="en-US"/>
        </a:p>
      </dgm:t>
    </dgm:pt>
    <dgm:pt modelId="{F34751C4-0220-4F08-8B3E-FA2D23687F42}" type="sibTrans" cxnId="{1B21A7A4-56CE-491B-AE72-0B7A09139B48}">
      <dgm:prSet/>
      <dgm:spPr/>
      <dgm:t>
        <a:bodyPr/>
        <a:lstStyle/>
        <a:p>
          <a:endParaRPr lang="en-US"/>
        </a:p>
      </dgm:t>
    </dgm:pt>
    <dgm:pt modelId="{276B1E42-2E52-4D55-9AA7-5282A87FC49D}">
      <dgm:prSet/>
      <dgm:spPr/>
      <dgm:t>
        <a:bodyPr/>
        <a:lstStyle/>
        <a:p>
          <a:r>
            <a:rPr lang="en-US" dirty="0"/>
            <a:t>Current participation data for these groups</a:t>
          </a:r>
        </a:p>
      </dgm:t>
    </dgm:pt>
    <dgm:pt modelId="{6CE01550-C101-4735-8A77-50465587B15B}" type="parTrans" cxnId="{E3D25194-F43D-4DF8-8751-2C6452915DB9}">
      <dgm:prSet/>
      <dgm:spPr/>
      <dgm:t>
        <a:bodyPr/>
        <a:lstStyle/>
        <a:p>
          <a:endParaRPr lang="en-GB"/>
        </a:p>
      </dgm:t>
    </dgm:pt>
    <dgm:pt modelId="{E2135DC1-C6CE-4040-B154-DFE5A3CFE27E}" type="sibTrans" cxnId="{E3D25194-F43D-4DF8-8751-2C6452915DB9}">
      <dgm:prSet/>
      <dgm:spPr/>
      <dgm:t>
        <a:bodyPr/>
        <a:lstStyle/>
        <a:p>
          <a:endParaRPr lang="en-GB"/>
        </a:p>
      </dgm:t>
    </dgm:pt>
    <dgm:pt modelId="{2BAC4F8B-720E-6E4B-A434-CAE47408BA7B}" type="pres">
      <dgm:prSet presAssocID="{77D82368-63A8-471B-8DE5-59FB474533D6}" presName="vert0" presStyleCnt="0">
        <dgm:presLayoutVars>
          <dgm:dir/>
          <dgm:animOne val="branch"/>
          <dgm:animLvl val="lvl"/>
        </dgm:presLayoutVars>
      </dgm:prSet>
      <dgm:spPr/>
    </dgm:pt>
    <dgm:pt modelId="{DF7AA25F-C003-0040-B76D-91553324185C}" type="pres">
      <dgm:prSet presAssocID="{A9C3DDFD-1B27-45CC-BDD7-01D8B35DC0D2}" presName="thickLine" presStyleLbl="alignNode1" presStyleIdx="0" presStyleCnt="6"/>
      <dgm:spPr/>
    </dgm:pt>
    <dgm:pt modelId="{FB221A8A-CD48-6E4E-831B-C59188334F72}" type="pres">
      <dgm:prSet presAssocID="{A9C3DDFD-1B27-45CC-BDD7-01D8B35DC0D2}" presName="horz1" presStyleCnt="0"/>
      <dgm:spPr/>
    </dgm:pt>
    <dgm:pt modelId="{08048CFA-524B-2643-B4EA-582B8B27E2C2}" type="pres">
      <dgm:prSet presAssocID="{A9C3DDFD-1B27-45CC-BDD7-01D8B35DC0D2}" presName="tx1" presStyleLbl="revTx" presStyleIdx="0" presStyleCnt="6"/>
      <dgm:spPr/>
    </dgm:pt>
    <dgm:pt modelId="{E7275B38-DF83-9F47-AE91-039C9F3514C9}" type="pres">
      <dgm:prSet presAssocID="{A9C3DDFD-1B27-45CC-BDD7-01D8B35DC0D2}" presName="vert1" presStyleCnt="0"/>
      <dgm:spPr/>
    </dgm:pt>
    <dgm:pt modelId="{8B2E577B-820E-AD4F-B2D3-B55A345328BC}" type="pres">
      <dgm:prSet presAssocID="{F3746317-909F-4316-ACE7-369C3FF8B20E}" presName="thickLine" presStyleLbl="alignNode1" presStyleIdx="1" presStyleCnt="6"/>
      <dgm:spPr/>
    </dgm:pt>
    <dgm:pt modelId="{1D2427B5-24CD-D34D-A3BF-4980BD0D98FC}" type="pres">
      <dgm:prSet presAssocID="{F3746317-909F-4316-ACE7-369C3FF8B20E}" presName="horz1" presStyleCnt="0"/>
      <dgm:spPr/>
    </dgm:pt>
    <dgm:pt modelId="{8659B21D-B515-3E41-95D0-642E02D08FEE}" type="pres">
      <dgm:prSet presAssocID="{F3746317-909F-4316-ACE7-369C3FF8B20E}" presName="tx1" presStyleLbl="revTx" presStyleIdx="1" presStyleCnt="6"/>
      <dgm:spPr/>
    </dgm:pt>
    <dgm:pt modelId="{3BC23BC1-5DC0-9C43-A68A-64DB7B00252A}" type="pres">
      <dgm:prSet presAssocID="{F3746317-909F-4316-ACE7-369C3FF8B20E}" presName="vert1" presStyleCnt="0"/>
      <dgm:spPr/>
    </dgm:pt>
    <dgm:pt modelId="{F056DA74-9B16-2D49-8E5A-F4872731E3CB}" type="pres">
      <dgm:prSet presAssocID="{F84A433C-14FE-4168-98B3-6A0B9738633E}" presName="thickLine" presStyleLbl="alignNode1" presStyleIdx="2" presStyleCnt="6"/>
      <dgm:spPr/>
    </dgm:pt>
    <dgm:pt modelId="{F0FA97DF-3E6D-8240-913F-28C18F3E78C9}" type="pres">
      <dgm:prSet presAssocID="{F84A433C-14FE-4168-98B3-6A0B9738633E}" presName="horz1" presStyleCnt="0"/>
      <dgm:spPr/>
    </dgm:pt>
    <dgm:pt modelId="{28319C00-27FF-D648-9F99-FEE5C1FEFC14}" type="pres">
      <dgm:prSet presAssocID="{F84A433C-14FE-4168-98B3-6A0B9738633E}" presName="tx1" presStyleLbl="revTx" presStyleIdx="2" presStyleCnt="6"/>
      <dgm:spPr/>
    </dgm:pt>
    <dgm:pt modelId="{9D014E45-1422-4A44-BE6F-31CDAF55E435}" type="pres">
      <dgm:prSet presAssocID="{F84A433C-14FE-4168-98B3-6A0B9738633E}" presName="vert1" presStyleCnt="0"/>
      <dgm:spPr/>
    </dgm:pt>
    <dgm:pt modelId="{4BB5FB73-7E51-3F4C-AFA2-A06EF3620034}" type="pres">
      <dgm:prSet presAssocID="{074B49FB-1ACF-4B10-AF55-D97C4C1258AD}" presName="thickLine" presStyleLbl="alignNode1" presStyleIdx="3" presStyleCnt="6"/>
      <dgm:spPr/>
    </dgm:pt>
    <dgm:pt modelId="{AB29A05E-4FCE-D146-9C9D-C70782E0219E}" type="pres">
      <dgm:prSet presAssocID="{074B49FB-1ACF-4B10-AF55-D97C4C1258AD}" presName="horz1" presStyleCnt="0"/>
      <dgm:spPr/>
    </dgm:pt>
    <dgm:pt modelId="{F8253B70-9FBA-7949-A86C-ACCE93AAEC77}" type="pres">
      <dgm:prSet presAssocID="{074B49FB-1ACF-4B10-AF55-D97C4C1258AD}" presName="tx1" presStyleLbl="revTx" presStyleIdx="3" presStyleCnt="6"/>
      <dgm:spPr/>
    </dgm:pt>
    <dgm:pt modelId="{F0E3B091-6B54-C84A-9212-FFA43B70CF79}" type="pres">
      <dgm:prSet presAssocID="{074B49FB-1ACF-4B10-AF55-D97C4C1258AD}" presName="vert1" presStyleCnt="0"/>
      <dgm:spPr/>
    </dgm:pt>
    <dgm:pt modelId="{6BD6E032-C533-4A54-A4BE-9FFAD8526172}" type="pres">
      <dgm:prSet presAssocID="{276B1E42-2E52-4D55-9AA7-5282A87FC49D}" presName="thickLine" presStyleLbl="alignNode1" presStyleIdx="4" presStyleCnt="6"/>
      <dgm:spPr/>
    </dgm:pt>
    <dgm:pt modelId="{EEBB5CDF-4545-42A4-AEE4-1FA883DCCE8D}" type="pres">
      <dgm:prSet presAssocID="{276B1E42-2E52-4D55-9AA7-5282A87FC49D}" presName="horz1" presStyleCnt="0"/>
      <dgm:spPr/>
    </dgm:pt>
    <dgm:pt modelId="{3B19BCD8-A484-4DCA-AE5B-E65A0A4E44D7}" type="pres">
      <dgm:prSet presAssocID="{276B1E42-2E52-4D55-9AA7-5282A87FC49D}" presName="tx1" presStyleLbl="revTx" presStyleIdx="4" presStyleCnt="6"/>
      <dgm:spPr/>
    </dgm:pt>
    <dgm:pt modelId="{9BBB4F21-DE0F-4B5C-AB99-0FDC5A797B7E}" type="pres">
      <dgm:prSet presAssocID="{276B1E42-2E52-4D55-9AA7-5282A87FC49D}" presName="vert1" presStyleCnt="0"/>
      <dgm:spPr/>
    </dgm:pt>
    <dgm:pt modelId="{A70A7964-9379-5D4E-A384-94B5BDB63C7D}" type="pres">
      <dgm:prSet presAssocID="{2E288172-A75A-4FC1-AF5E-6E61AAA054A2}" presName="thickLine" presStyleLbl="alignNode1" presStyleIdx="5" presStyleCnt="6"/>
      <dgm:spPr/>
    </dgm:pt>
    <dgm:pt modelId="{EA06697C-051E-2148-874A-43DC68CAA0B2}" type="pres">
      <dgm:prSet presAssocID="{2E288172-A75A-4FC1-AF5E-6E61AAA054A2}" presName="horz1" presStyleCnt="0"/>
      <dgm:spPr/>
    </dgm:pt>
    <dgm:pt modelId="{833992A7-1169-4647-8850-819BEF660753}" type="pres">
      <dgm:prSet presAssocID="{2E288172-A75A-4FC1-AF5E-6E61AAA054A2}" presName="tx1" presStyleLbl="revTx" presStyleIdx="5" presStyleCnt="6"/>
      <dgm:spPr/>
    </dgm:pt>
    <dgm:pt modelId="{15C0E987-F7B5-2C4F-8BA5-ED0447264AA8}" type="pres">
      <dgm:prSet presAssocID="{2E288172-A75A-4FC1-AF5E-6E61AAA054A2}" presName="vert1" presStyleCnt="0"/>
      <dgm:spPr/>
    </dgm:pt>
  </dgm:ptLst>
  <dgm:cxnLst>
    <dgm:cxn modelId="{1FA64F24-46C4-C940-BBF0-A54BE34A3E3A}" type="presOf" srcId="{F3746317-909F-4316-ACE7-369C3FF8B20E}" destId="{8659B21D-B515-3E41-95D0-642E02D08FEE}" srcOrd="0" destOrd="0" presId="urn:microsoft.com/office/officeart/2008/layout/LinedList"/>
    <dgm:cxn modelId="{AC718625-603D-D84F-8993-E4E212C37FD4}" type="presOf" srcId="{A9C3DDFD-1B27-45CC-BDD7-01D8B35DC0D2}" destId="{08048CFA-524B-2643-B4EA-582B8B27E2C2}" srcOrd="0" destOrd="0" presId="urn:microsoft.com/office/officeart/2008/layout/LinedList"/>
    <dgm:cxn modelId="{6155788C-4F4F-4D16-BD17-EBE3C6C57154}" srcId="{77D82368-63A8-471B-8DE5-59FB474533D6}" destId="{A9C3DDFD-1B27-45CC-BDD7-01D8B35DC0D2}" srcOrd="0" destOrd="0" parTransId="{D29911FF-3E1E-43CC-BC15-F337557FD05C}" sibTransId="{AD06B965-E4A1-4A17-ACEA-6E9AA54BDE90}"/>
    <dgm:cxn modelId="{E3D25194-F43D-4DF8-8751-2C6452915DB9}" srcId="{77D82368-63A8-471B-8DE5-59FB474533D6}" destId="{276B1E42-2E52-4D55-9AA7-5282A87FC49D}" srcOrd="4" destOrd="0" parTransId="{6CE01550-C101-4735-8A77-50465587B15B}" sibTransId="{E2135DC1-C6CE-4040-B154-DFE5A3CFE27E}"/>
    <dgm:cxn modelId="{B087C697-18D9-4373-9140-4C1467D90692}" srcId="{77D82368-63A8-471B-8DE5-59FB474533D6}" destId="{074B49FB-1ACF-4B10-AF55-D97C4C1258AD}" srcOrd="3" destOrd="0" parTransId="{54B501EA-AB05-4728-8659-59F11FC7DE4B}" sibTransId="{5FD7477B-E6B5-48BA-BA4C-D2B7CBB3DE23}"/>
    <dgm:cxn modelId="{C172C39F-2178-B046-BBFD-1DB1CCFAC296}" type="presOf" srcId="{074B49FB-1ACF-4B10-AF55-D97C4C1258AD}" destId="{F8253B70-9FBA-7949-A86C-ACCE93AAEC77}" srcOrd="0" destOrd="0" presId="urn:microsoft.com/office/officeart/2008/layout/LinedList"/>
    <dgm:cxn modelId="{1B21A7A4-56CE-491B-AE72-0B7A09139B48}" srcId="{77D82368-63A8-471B-8DE5-59FB474533D6}" destId="{2E288172-A75A-4FC1-AF5E-6E61AAA054A2}" srcOrd="5" destOrd="0" parTransId="{7E9A5CAB-1734-4E59-8E7A-30A0E0FBC8E4}" sibTransId="{F34751C4-0220-4F08-8B3E-FA2D23687F42}"/>
    <dgm:cxn modelId="{8B7079AA-76F7-452A-ACB4-C5DC69E59808}" srcId="{77D82368-63A8-471B-8DE5-59FB474533D6}" destId="{F84A433C-14FE-4168-98B3-6A0B9738633E}" srcOrd="2" destOrd="0" parTransId="{54E994A6-15BF-4139-9269-4C84843C94C8}" sibTransId="{D7FE1209-4B8A-4E2C-B4BA-BDE850E2B815}"/>
    <dgm:cxn modelId="{AF319CCE-732C-C445-82B7-2E0139CC37A5}" type="presOf" srcId="{2E288172-A75A-4FC1-AF5E-6E61AAA054A2}" destId="{833992A7-1169-4647-8850-819BEF660753}" srcOrd="0" destOrd="0" presId="urn:microsoft.com/office/officeart/2008/layout/LinedList"/>
    <dgm:cxn modelId="{AD287DE1-82B4-A249-8C87-07BE6F8D8A21}" type="presOf" srcId="{F84A433C-14FE-4168-98B3-6A0B9738633E}" destId="{28319C00-27FF-D648-9F99-FEE5C1FEFC14}" srcOrd="0" destOrd="0" presId="urn:microsoft.com/office/officeart/2008/layout/LinedList"/>
    <dgm:cxn modelId="{20D047EA-811C-4A06-9CC9-91D5FE96F428}" srcId="{77D82368-63A8-471B-8DE5-59FB474533D6}" destId="{F3746317-909F-4316-ACE7-369C3FF8B20E}" srcOrd="1" destOrd="0" parTransId="{9F0F61B8-0084-43AB-8134-32FFF200DD2D}" sibTransId="{45976822-2798-47C5-B8B0-27B30764808D}"/>
    <dgm:cxn modelId="{7CEAAFEE-32AD-D944-8E2C-91815CF9B6DA}" type="presOf" srcId="{77D82368-63A8-471B-8DE5-59FB474533D6}" destId="{2BAC4F8B-720E-6E4B-A434-CAE47408BA7B}" srcOrd="0" destOrd="0" presId="urn:microsoft.com/office/officeart/2008/layout/LinedList"/>
    <dgm:cxn modelId="{3D4903F3-81C9-47F5-9235-F31C080A20A0}" type="presOf" srcId="{276B1E42-2E52-4D55-9AA7-5282A87FC49D}" destId="{3B19BCD8-A484-4DCA-AE5B-E65A0A4E44D7}" srcOrd="0" destOrd="0" presId="urn:microsoft.com/office/officeart/2008/layout/LinedList"/>
    <dgm:cxn modelId="{931F09B7-4708-D345-9F03-91A0DB35E580}" type="presParOf" srcId="{2BAC4F8B-720E-6E4B-A434-CAE47408BA7B}" destId="{DF7AA25F-C003-0040-B76D-91553324185C}" srcOrd="0" destOrd="0" presId="urn:microsoft.com/office/officeart/2008/layout/LinedList"/>
    <dgm:cxn modelId="{98BE6DAA-AC33-A34E-B87A-83540A5330C0}" type="presParOf" srcId="{2BAC4F8B-720E-6E4B-A434-CAE47408BA7B}" destId="{FB221A8A-CD48-6E4E-831B-C59188334F72}" srcOrd="1" destOrd="0" presId="urn:microsoft.com/office/officeart/2008/layout/LinedList"/>
    <dgm:cxn modelId="{3C9F6B46-7A78-2641-8460-DF3559BA9F2A}" type="presParOf" srcId="{FB221A8A-CD48-6E4E-831B-C59188334F72}" destId="{08048CFA-524B-2643-B4EA-582B8B27E2C2}" srcOrd="0" destOrd="0" presId="urn:microsoft.com/office/officeart/2008/layout/LinedList"/>
    <dgm:cxn modelId="{9B722F5D-E61F-EA40-BA9D-35D0BD0AB321}" type="presParOf" srcId="{FB221A8A-CD48-6E4E-831B-C59188334F72}" destId="{E7275B38-DF83-9F47-AE91-039C9F3514C9}" srcOrd="1" destOrd="0" presId="urn:microsoft.com/office/officeart/2008/layout/LinedList"/>
    <dgm:cxn modelId="{A44E51F1-8753-0B41-BEEA-485C52ED4572}" type="presParOf" srcId="{2BAC4F8B-720E-6E4B-A434-CAE47408BA7B}" destId="{8B2E577B-820E-AD4F-B2D3-B55A345328BC}" srcOrd="2" destOrd="0" presId="urn:microsoft.com/office/officeart/2008/layout/LinedList"/>
    <dgm:cxn modelId="{90B14A58-E86B-1A4E-9946-6871D45AB76A}" type="presParOf" srcId="{2BAC4F8B-720E-6E4B-A434-CAE47408BA7B}" destId="{1D2427B5-24CD-D34D-A3BF-4980BD0D98FC}" srcOrd="3" destOrd="0" presId="urn:microsoft.com/office/officeart/2008/layout/LinedList"/>
    <dgm:cxn modelId="{EE4799D8-F724-4C40-BEC1-BD69614E4D7A}" type="presParOf" srcId="{1D2427B5-24CD-D34D-A3BF-4980BD0D98FC}" destId="{8659B21D-B515-3E41-95D0-642E02D08FEE}" srcOrd="0" destOrd="0" presId="urn:microsoft.com/office/officeart/2008/layout/LinedList"/>
    <dgm:cxn modelId="{5C810A05-57F5-1848-BF3C-3149036031BC}" type="presParOf" srcId="{1D2427B5-24CD-D34D-A3BF-4980BD0D98FC}" destId="{3BC23BC1-5DC0-9C43-A68A-64DB7B00252A}" srcOrd="1" destOrd="0" presId="urn:microsoft.com/office/officeart/2008/layout/LinedList"/>
    <dgm:cxn modelId="{E81AE3A4-A029-6C4E-89EC-9A67F8707B16}" type="presParOf" srcId="{2BAC4F8B-720E-6E4B-A434-CAE47408BA7B}" destId="{F056DA74-9B16-2D49-8E5A-F4872731E3CB}" srcOrd="4" destOrd="0" presId="urn:microsoft.com/office/officeart/2008/layout/LinedList"/>
    <dgm:cxn modelId="{6BEE38E3-BDA9-AF42-BA6B-0F90EC64BD2A}" type="presParOf" srcId="{2BAC4F8B-720E-6E4B-A434-CAE47408BA7B}" destId="{F0FA97DF-3E6D-8240-913F-28C18F3E78C9}" srcOrd="5" destOrd="0" presId="urn:microsoft.com/office/officeart/2008/layout/LinedList"/>
    <dgm:cxn modelId="{4D380238-A454-404F-8676-2E5B5745B34D}" type="presParOf" srcId="{F0FA97DF-3E6D-8240-913F-28C18F3E78C9}" destId="{28319C00-27FF-D648-9F99-FEE5C1FEFC14}" srcOrd="0" destOrd="0" presId="urn:microsoft.com/office/officeart/2008/layout/LinedList"/>
    <dgm:cxn modelId="{7AE9AE67-1BB5-494D-AE11-A64C40DA5CDC}" type="presParOf" srcId="{F0FA97DF-3E6D-8240-913F-28C18F3E78C9}" destId="{9D014E45-1422-4A44-BE6F-31CDAF55E435}" srcOrd="1" destOrd="0" presId="urn:microsoft.com/office/officeart/2008/layout/LinedList"/>
    <dgm:cxn modelId="{839002A0-7155-E247-92D7-DB3D2D92C2FD}" type="presParOf" srcId="{2BAC4F8B-720E-6E4B-A434-CAE47408BA7B}" destId="{4BB5FB73-7E51-3F4C-AFA2-A06EF3620034}" srcOrd="6" destOrd="0" presId="urn:microsoft.com/office/officeart/2008/layout/LinedList"/>
    <dgm:cxn modelId="{781FFBCB-FACE-A444-AE7D-5A432DA40AEB}" type="presParOf" srcId="{2BAC4F8B-720E-6E4B-A434-CAE47408BA7B}" destId="{AB29A05E-4FCE-D146-9C9D-C70782E0219E}" srcOrd="7" destOrd="0" presId="urn:microsoft.com/office/officeart/2008/layout/LinedList"/>
    <dgm:cxn modelId="{83235C50-3872-5F48-88BC-1A7C9C6D5CE2}" type="presParOf" srcId="{AB29A05E-4FCE-D146-9C9D-C70782E0219E}" destId="{F8253B70-9FBA-7949-A86C-ACCE93AAEC77}" srcOrd="0" destOrd="0" presId="urn:microsoft.com/office/officeart/2008/layout/LinedList"/>
    <dgm:cxn modelId="{5B8EF2EA-0EFA-8848-9D9F-D675CDAB939E}" type="presParOf" srcId="{AB29A05E-4FCE-D146-9C9D-C70782E0219E}" destId="{F0E3B091-6B54-C84A-9212-FFA43B70CF79}" srcOrd="1" destOrd="0" presId="urn:microsoft.com/office/officeart/2008/layout/LinedList"/>
    <dgm:cxn modelId="{65D7F85B-202C-4F6B-ADB7-A36B89144CFE}" type="presParOf" srcId="{2BAC4F8B-720E-6E4B-A434-CAE47408BA7B}" destId="{6BD6E032-C533-4A54-A4BE-9FFAD8526172}" srcOrd="8" destOrd="0" presId="urn:microsoft.com/office/officeart/2008/layout/LinedList"/>
    <dgm:cxn modelId="{223E1F2B-0A82-4C0D-BD1A-91F2C9FB2152}" type="presParOf" srcId="{2BAC4F8B-720E-6E4B-A434-CAE47408BA7B}" destId="{EEBB5CDF-4545-42A4-AEE4-1FA883DCCE8D}" srcOrd="9" destOrd="0" presId="urn:microsoft.com/office/officeart/2008/layout/LinedList"/>
    <dgm:cxn modelId="{18157C0D-B7AA-41F6-B627-B1CFE58D5836}" type="presParOf" srcId="{EEBB5CDF-4545-42A4-AEE4-1FA883DCCE8D}" destId="{3B19BCD8-A484-4DCA-AE5B-E65A0A4E44D7}" srcOrd="0" destOrd="0" presId="urn:microsoft.com/office/officeart/2008/layout/LinedList"/>
    <dgm:cxn modelId="{4ECF4019-BC12-46EB-8D6F-019BD07D2EF7}" type="presParOf" srcId="{EEBB5CDF-4545-42A4-AEE4-1FA883DCCE8D}" destId="{9BBB4F21-DE0F-4B5C-AB99-0FDC5A797B7E}" srcOrd="1" destOrd="0" presId="urn:microsoft.com/office/officeart/2008/layout/LinedList"/>
    <dgm:cxn modelId="{6C20DB64-2A14-364E-99E7-EB3A283D0C3E}" type="presParOf" srcId="{2BAC4F8B-720E-6E4B-A434-CAE47408BA7B}" destId="{A70A7964-9379-5D4E-A384-94B5BDB63C7D}" srcOrd="10" destOrd="0" presId="urn:microsoft.com/office/officeart/2008/layout/LinedList"/>
    <dgm:cxn modelId="{633BD868-E952-F442-A768-DC2A7FD64228}" type="presParOf" srcId="{2BAC4F8B-720E-6E4B-A434-CAE47408BA7B}" destId="{EA06697C-051E-2148-874A-43DC68CAA0B2}" srcOrd="11" destOrd="0" presId="urn:microsoft.com/office/officeart/2008/layout/LinedList"/>
    <dgm:cxn modelId="{5F383B35-F60E-1440-A01A-C1183ED16F94}" type="presParOf" srcId="{EA06697C-051E-2148-874A-43DC68CAA0B2}" destId="{833992A7-1169-4647-8850-819BEF660753}" srcOrd="0" destOrd="0" presId="urn:microsoft.com/office/officeart/2008/layout/LinedList"/>
    <dgm:cxn modelId="{E9D425A1-1A59-0443-A7A5-D32C30C7028B}" type="presParOf" srcId="{EA06697C-051E-2148-874A-43DC68CAA0B2}" destId="{15C0E987-F7B5-2C4F-8BA5-ED0447264AA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7AA25F-C003-0040-B76D-91553324185C}">
      <dsp:nvSpPr>
        <dsp:cNvPr id="0" name=""/>
        <dsp:cNvSpPr/>
      </dsp:nvSpPr>
      <dsp:spPr>
        <a:xfrm>
          <a:off x="0" y="2027"/>
          <a:ext cx="517538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48CFA-524B-2643-B4EA-582B8B27E2C2}">
      <dsp:nvSpPr>
        <dsp:cNvPr id="0" name=""/>
        <dsp:cNvSpPr/>
      </dsp:nvSpPr>
      <dsp:spPr>
        <a:xfrm>
          <a:off x="0" y="2027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Research the physical activity recommendations for:</a:t>
          </a:r>
        </a:p>
      </dsp:txBody>
      <dsp:txXfrm>
        <a:off x="0" y="2027"/>
        <a:ext cx="5175384" cy="691341"/>
      </dsp:txXfrm>
    </dsp:sp>
    <dsp:sp modelId="{8B2E577B-820E-AD4F-B2D3-B55A345328BC}">
      <dsp:nvSpPr>
        <dsp:cNvPr id="0" name=""/>
        <dsp:cNvSpPr/>
      </dsp:nvSpPr>
      <dsp:spPr>
        <a:xfrm>
          <a:off x="0" y="693369"/>
          <a:ext cx="5175384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9B21D-B515-3E41-95D0-642E02D08FEE}">
      <dsp:nvSpPr>
        <dsp:cNvPr id="0" name=""/>
        <dsp:cNvSpPr/>
      </dsp:nvSpPr>
      <dsp:spPr>
        <a:xfrm>
          <a:off x="0" y="693369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U18’s, </a:t>
          </a:r>
        </a:p>
      </dsp:txBody>
      <dsp:txXfrm>
        <a:off x="0" y="693369"/>
        <a:ext cx="5175384" cy="691341"/>
      </dsp:txXfrm>
    </dsp:sp>
    <dsp:sp modelId="{F056DA74-9B16-2D49-8E5A-F4872731E3CB}">
      <dsp:nvSpPr>
        <dsp:cNvPr id="0" name=""/>
        <dsp:cNvSpPr/>
      </dsp:nvSpPr>
      <dsp:spPr>
        <a:xfrm>
          <a:off x="0" y="1384711"/>
          <a:ext cx="517538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319C00-27FF-D648-9F99-FEE5C1FEFC14}">
      <dsp:nvSpPr>
        <dsp:cNvPr id="0" name=""/>
        <dsp:cNvSpPr/>
      </dsp:nvSpPr>
      <dsp:spPr>
        <a:xfrm>
          <a:off x="0" y="1384711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19–64-year old's, </a:t>
          </a:r>
        </a:p>
      </dsp:txBody>
      <dsp:txXfrm>
        <a:off x="0" y="1384711"/>
        <a:ext cx="5175384" cy="691341"/>
      </dsp:txXfrm>
    </dsp:sp>
    <dsp:sp modelId="{4BB5FB73-7E51-3F4C-AFA2-A06EF3620034}">
      <dsp:nvSpPr>
        <dsp:cNvPr id="0" name=""/>
        <dsp:cNvSpPr/>
      </dsp:nvSpPr>
      <dsp:spPr>
        <a:xfrm>
          <a:off x="0" y="2076053"/>
          <a:ext cx="517538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253B70-9FBA-7949-A86C-ACCE93AAEC77}">
      <dsp:nvSpPr>
        <dsp:cNvPr id="0" name=""/>
        <dsp:cNvSpPr/>
      </dsp:nvSpPr>
      <dsp:spPr>
        <a:xfrm>
          <a:off x="0" y="2076052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Over 65’s.</a:t>
          </a:r>
        </a:p>
      </dsp:txBody>
      <dsp:txXfrm>
        <a:off x="0" y="2076052"/>
        <a:ext cx="5175384" cy="691341"/>
      </dsp:txXfrm>
    </dsp:sp>
    <dsp:sp modelId="{6BD6E032-C533-4A54-A4BE-9FFAD8526172}">
      <dsp:nvSpPr>
        <dsp:cNvPr id="0" name=""/>
        <dsp:cNvSpPr/>
      </dsp:nvSpPr>
      <dsp:spPr>
        <a:xfrm>
          <a:off x="0" y="2767394"/>
          <a:ext cx="5175384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9BCD8-A484-4DCA-AE5B-E65A0A4E44D7}">
      <dsp:nvSpPr>
        <dsp:cNvPr id="0" name=""/>
        <dsp:cNvSpPr/>
      </dsp:nvSpPr>
      <dsp:spPr>
        <a:xfrm>
          <a:off x="0" y="2767394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Current participation data for these groups</a:t>
          </a:r>
        </a:p>
      </dsp:txBody>
      <dsp:txXfrm>
        <a:off x="0" y="2767394"/>
        <a:ext cx="5175384" cy="691341"/>
      </dsp:txXfrm>
    </dsp:sp>
    <dsp:sp modelId="{A70A7964-9379-5D4E-A384-94B5BDB63C7D}">
      <dsp:nvSpPr>
        <dsp:cNvPr id="0" name=""/>
        <dsp:cNvSpPr/>
      </dsp:nvSpPr>
      <dsp:spPr>
        <a:xfrm>
          <a:off x="0" y="3458736"/>
          <a:ext cx="517538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3992A7-1169-4647-8850-819BEF660753}">
      <dsp:nvSpPr>
        <dsp:cNvPr id="0" name=""/>
        <dsp:cNvSpPr/>
      </dsp:nvSpPr>
      <dsp:spPr>
        <a:xfrm>
          <a:off x="0" y="3458736"/>
          <a:ext cx="5175384" cy="691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u="sng" kern="1200" dirty="0"/>
            <a:t>Include your references.</a:t>
          </a:r>
        </a:p>
      </dsp:txBody>
      <dsp:txXfrm>
        <a:off x="0" y="3458736"/>
        <a:ext cx="5175384" cy="691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98B8C-2063-4257-8E86-052B435B6410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36945-BE58-4B82-9EAF-D8A749DC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=gOtlN4pNArk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35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Sport &gt; usually competitive, physically exertive, rule-governed with officials.</a:t>
            </a:r>
          </a:p>
          <a:p>
            <a:endParaRPr lang="en-GB" dirty="0"/>
          </a:p>
          <a:p>
            <a:r>
              <a:rPr lang="en-GB" dirty="0"/>
              <a:t>PA definition: Routledge handbook of PA Policy and Practice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601346-1BE0-4138-AFD1-0490D498FA41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507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F7EC9E-6B96-4123-91AD-9EA7ECE71E6D}" type="slidenum">
              <a:rPr lang="en-GB" smtClean="0"/>
              <a:pPr/>
              <a:t>20</a:t>
            </a:fld>
            <a:endParaRPr lang="en-GB" dirty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514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601346-1BE0-4138-AFD1-0490D498FA41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480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 a result of effective sport development i.e. promoting interest, increasing participation, improving performance, what would we expect to see?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9CD18-5854-8F4B-9792-48963165518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500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5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2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4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45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919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9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73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64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88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19A5F-9B0D-4C8D-B492-7E9635DE0EA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7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StMXk_cHPAhUFBcAKHS1iCdMQjRwIBw&amp;url=http://www.iemoji.com/view/emoji/1853/people/thinking-face&amp;psig=AFQjCNGFwl8YdPlK2ZTUOUjaASiuPCL9TQ&amp;ust=147569912407718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glty9gsLPAhVpJMAKHbCpA5YQjRwIBw&amp;url=http://www.123rf.com/clipart-vector/graduate.html&amp;bvm=bv.134495766,d.ZGg&amp;psig=AFQjCNHg19Nsyv4YvnbWpGtYqT1gRKULCw&amp;ust=1475700373326845" TargetMode="External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siaTwg8LPAhVKDsAKHYq0A6oQjRwIBw&amp;url=https://emojiisland.com/products/very-angry-emoji-icon&amp;bvm=bv.134495766,d.ZGg&amp;psig=AFQjCNGmy9AvO_s2KlUzKyrIwVJHjlPrpw&amp;ust=1475700689237900" TargetMode="External"/><Relationship Id="rId5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Ur9XLmtfOAhVlJ8AKHTuhAFMQjRwIBw&amp;url=http://www.leaguewebsite.co.uk/wrexhamdistrictyouthfootballleague/LeagueNews/view/34303&amp;bvm=bv.129759880,d.ZGg&amp;psig=AFQjCNFth6D-5i-2dacsaB6sQowz1TJq3g&amp;ust=1472030365126747" TargetMode="External"/><Relationship Id="rId13" Type="http://schemas.openxmlformats.org/officeDocument/2006/relationships/hyperlink" Target="https://www.google.co.uk/url?sa=i&amp;rct=j&amp;q=&amp;esrc=s&amp;source=images&amp;cd=&amp;cad=rja&amp;uact=8&amp;ved=0ahUKEwiE5_vDg8fPAhWGK8AKHa4oBnwQjRwIBw&amp;url=https://www.testvalley.hants.sch.uk/2015/2015-youth-sport-trust-young-ambassador-conference/&amp;bvm=bv.134495766,d.ZGg&amp;psig=AFQjCNEmKMQlnzX7sTwHPNwhA-FH0_Tsxg&amp;ust=1475872433506215" TargetMode="External"/><Relationship Id="rId3" Type="http://schemas.openxmlformats.org/officeDocument/2006/relationships/image" Target="../media/image32.jpg"/><Relationship Id="rId7" Type="http://schemas.openxmlformats.org/officeDocument/2006/relationships/image" Target="../media/image34.png"/><Relationship Id="rId12" Type="http://schemas.openxmlformats.org/officeDocument/2006/relationships/image" Target="../media/image37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X2OSrmtfOAhUmC8AKHQpaDCAQjRwIBw&amp;url=https://www.parklives.com/&amp;psig=AFQjCNEzRi8lvUVvL7Xbe1zfLmzn3X5ZCQ&amp;ust=1472030297136314" TargetMode="External"/><Relationship Id="rId11" Type="http://schemas.openxmlformats.org/officeDocument/2006/relationships/image" Target="../media/image36.jpeg"/><Relationship Id="rId5" Type="http://schemas.openxmlformats.org/officeDocument/2006/relationships/image" Target="../media/image33.jpeg"/><Relationship Id="rId15" Type="http://schemas.openxmlformats.org/officeDocument/2006/relationships/image" Target="../media/image38.jpeg"/><Relationship Id="rId10" Type="http://schemas.openxmlformats.org/officeDocument/2006/relationships/hyperlink" Target="http://www.google.co.uk/url?sa=i&amp;rct=j&amp;q=&amp;esrc=s&amp;source=images&amp;cd=&amp;cad=rja&amp;uact=8&amp;ved=0ahUKEwit7qnNgsfPAhWJJ8AKHacACBoQjRwIBw&amp;url=http://www.valeofglamorgan.gov.uk/en/enjoying/Sports-and-Play/Active-Young-People/5x60.aspx&amp;psig=AFQjCNFzFrI04lyx_6CH92wbXROc9uV6gg&amp;ust=1475872200980427" TargetMode="External"/><Relationship Id="rId4" Type="http://schemas.openxmlformats.org/officeDocument/2006/relationships/hyperlink" Target="http://www.google.co.uk/url?sa=i&amp;rct=j&amp;q=&amp;esrc=s&amp;source=images&amp;cd=&amp;cad=rja&amp;uact=8&amp;ved=0ahUKEwjPzLHxtvLNAhXICsAKHd1AA2MQjRwIBw&amp;url=http://www.streetgames.org/bookings/2012/03/sports-volunteer-research-network/&amp;psig=AFQjCNF6IP0OG2Pp17tFDWXEQZm78gTttw&amp;ust=1468567619439540" TargetMode="External"/><Relationship Id="rId9" Type="http://schemas.openxmlformats.org/officeDocument/2006/relationships/image" Target="../media/image35.jpeg"/><Relationship Id="rId14" Type="http://schemas.openxmlformats.org/officeDocument/2006/relationships/hyperlink" Target="http://www.google.co.uk/url?sa=i&amp;rct=j&amp;q=&amp;esrc=s&amp;source=images&amp;cd=&amp;cad=rja&amp;uact=8&amp;ved=0ahUKEwjWue_Wg8fPAhVMDcAKHeJxBoEQjRwIBw&amp;url=http://www.powys.gov.uk/en/sports-development/sports-coaching-volunteering/&amp;bvm=bv.134495766,d.ZGg&amp;psig=AFQjCNGLTl_2lRN6ls9DmhBJW5am4BUjfg&amp;ust=1475872505248203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91" y="5700840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90522"/>
            <a:ext cx="3619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995936" y="2365153"/>
            <a:ext cx="561662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Mark </a:t>
            </a:r>
          </a:p>
          <a:p>
            <a:pPr algn="ctr"/>
            <a:r>
              <a:rPr lang="en-US" sz="6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Napieralla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102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Am I? How did I get a job in the sports industry: 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Brought up in Wales (</a:t>
            </a:r>
            <a:r>
              <a:rPr lang="en-GB" dirty="0" err="1"/>
              <a:t>Clydach</a:t>
            </a:r>
            <a:r>
              <a:rPr lang="en-GB" dirty="0"/>
              <a:t>) small village outside Swansea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Played Sport from a young age – Dad a huge influence sport / rugby mad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Levels at </a:t>
            </a:r>
            <a:r>
              <a:rPr lang="en-GB" dirty="0" err="1"/>
              <a:t>Gorseinon</a:t>
            </a:r>
            <a:r>
              <a:rPr lang="en-GB" dirty="0"/>
              <a:t> College (football reasons)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Attended Plymouth College of St Mark and St John to study Sport and recreation, leisure and tourism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Year 1 ???? Year 2/3 </a:t>
            </a:r>
          </a:p>
        </p:txBody>
      </p:sp>
      <p:pic>
        <p:nvPicPr>
          <p:cNvPr id="4098" name="Picture 2" descr="https://scontent.xx.fbcdn.net/v/t1.0-0/p206x206/13082677_957571007695256_8977248180713882748_n.jpg?oh=a5e99142796b68402af4e28101a27c01&amp;oe=58AA63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17032"/>
            <a:ext cx="4632757" cy="298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content.xx.fbcdn.net/v/t1.0-9/13124576_957571247695232_2140319985990952953_n.jpg?oh=8facd07790580f3c4462760af3577fbd&amp;oe=58608C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27" y="4255253"/>
            <a:ext cx="2147517" cy="161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35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Who Am I / My Journey:</a:t>
            </a:r>
          </a:p>
          <a:p>
            <a:endParaRPr lang="en-GB" dirty="0"/>
          </a:p>
          <a:p>
            <a:r>
              <a:rPr lang="en-GB" dirty="0"/>
              <a:t>Wanted to work in Sports development</a:t>
            </a:r>
          </a:p>
          <a:p>
            <a:r>
              <a:rPr lang="en-GB" dirty="0"/>
              <a:t>when leaving university.</a:t>
            </a:r>
          </a:p>
        </p:txBody>
      </p:sp>
      <p:pic>
        <p:nvPicPr>
          <p:cNvPr id="2050" name="Picture 2" descr="Image result for custard pie in fa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350" y="2348880"/>
            <a:ext cx="3595497" cy="505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67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u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" y="2566267"/>
            <a:ext cx="3740729" cy="234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www.facebook.com/images/photos/profile/gradien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https://scontent.xx.fbcdn.net/v/t1.0-0/p206x206/1969303_10151896648152581_1875870956_n.jpg?oh=8cccdfce84dfb236d73c1951cc81c0e3&amp;oe=5862994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63222"/>
            <a:ext cx="4790007" cy="360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173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nutrition heal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91" y="2070247"/>
            <a:ext cx="3333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personal trai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6" y="4425974"/>
            <a:ext cx="3552329" cy="140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lifegu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35" y="4032466"/>
            <a:ext cx="2448271" cy="253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733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cwrt sart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100" y="1932013"/>
            <a:ext cx="5755857" cy="38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86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610" y="2636912"/>
            <a:ext cx="4233118" cy="16672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physical activity sport service NP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90" y="2378848"/>
            <a:ext cx="4053095" cy="169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8" name="Picture 12" descr="Image result for SPort wal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7" y="4564061"/>
            <a:ext cx="504825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ardiff Metropolitan University - Social Enterprise Mark CIC">
            <a:extLst>
              <a:ext uri="{FF2B5EF4-FFF2-40B4-BE49-F238E27FC236}">
                <a16:creationId xmlns:a16="http://schemas.microsoft.com/office/drawing/2014/main" id="{75C76129-365C-F330-E133-D85EE7636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92315"/>
            <a:ext cx="3028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906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28649" y="4428000"/>
            <a:ext cx="4607719" cy="140040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900" b="1" kern="120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Outside Of Work</a:t>
            </a:r>
          </a:p>
        </p:txBody>
      </p:sp>
      <p:pic>
        <p:nvPicPr>
          <p:cNvPr id="5122" name="Picture 2" descr="https://scontent.xx.fbcdn.net/v/t1.0-9/14034792_10154541846463701_4232036327203330599_n.jpg?oh=02fd60fdb4959426db6c65c29d205094&amp;oe=586A784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1109"/>
          <a:stretch/>
        </p:blipFill>
        <p:spPr bwMode="auto">
          <a:xfrm>
            <a:off x="4643433" y="-1"/>
            <a:ext cx="4500563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9144000" cy="757168"/>
            <a:chOff x="0" y="2959818"/>
            <a:chExt cx="12192000" cy="75716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3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AB8B9DD8-5556-46DE-990E-7360AF709EAC" descr="IMG_4637.jpg">
            <a:extLst>
              <a:ext uri="{FF2B5EF4-FFF2-40B4-BE49-F238E27FC236}">
                <a16:creationId xmlns:a16="http://schemas.microsoft.com/office/drawing/2014/main" id="{B07A802E-F130-C00C-2EA2-4D6291FB7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346" y="105024"/>
            <a:ext cx="2601889" cy="346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474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Outside Of Work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https://scontent.xx.fbcdn.net/v/t1.0-9/423938_3084989296772_658480544_n.jpg?oh=0b75d61756fd3cdec8581396d3186b77&amp;oe=58AC57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04" y="1732206"/>
            <a:ext cx="5649667" cy="344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content.xx.fbcdn.net/v/t1.0-9/12105844_10153725752328701_7828051083280547302_n.jpg?oh=1fb2477bee3cc4cd59677cf98418c565&amp;oe=587404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339" y="1186950"/>
            <a:ext cx="2549969" cy="453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907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well do you know each other?</a:t>
            </a:r>
          </a:p>
          <a:p>
            <a:endParaRPr lang="en-GB" dirty="0"/>
          </a:p>
          <a:p>
            <a:r>
              <a:rPr lang="en-GB" b="1" dirty="0"/>
              <a:t>Circle task- (speed discussions) Present </a:t>
            </a:r>
            <a:r>
              <a:rPr lang="en-GB" b="1"/>
              <a:t>your friend</a:t>
            </a:r>
            <a:endParaRPr lang="en-GB" b="1" dirty="0"/>
          </a:p>
          <a:p>
            <a:endParaRPr lang="en-GB" dirty="0"/>
          </a:p>
          <a:p>
            <a:r>
              <a:rPr lang="en-GB" dirty="0"/>
              <a:t>Name</a:t>
            </a:r>
          </a:p>
          <a:p>
            <a:r>
              <a:rPr lang="en-GB" dirty="0"/>
              <a:t>Where you Live</a:t>
            </a:r>
          </a:p>
          <a:p>
            <a:r>
              <a:rPr lang="en-GB" dirty="0"/>
              <a:t>Your worst quality</a:t>
            </a:r>
          </a:p>
          <a:p>
            <a:r>
              <a:rPr lang="en-GB" dirty="0"/>
              <a:t>Your best quality</a:t>
            </a:r>
          </a:p>
          <a:p>
            <a:r>
              <a:rPr lang="en-GB" dirty="0"/>
              <a:t>Where you see yourself working in sport in the future</a:t>
            </a:r>
          </a:p>
          <a:p>
            <a:r>
              <a:rPr lang="en-GB" dirty="0"/>
              <a:t>Where you work now</a:t>
            </a:r>
          </a:p>
          <a:p>
            <a:r>
              <a:rPr lang="en-GB" dirty="0"/>
              <a:t>Your main interests </a:t>
            </a:r>
          </a:p>
          <a:p>
            <a:r>
              <a:rPr lang="en-GB" dirty="0"/>
              <a:t>How you got to this point on your course (academically) </a:t>
            </a:r>
          </a:p>
          <a:p>
            <a:endParaRPr lang="en-GB" dirty="0"/>
          </a:p>
          <a:p>
            <a:r>
              <a:rPr lang="en-GB" dirty="0"/>
              <a:t>Feedback to group- present your friend</a:t>
            </a:r>
          </a:p>
        </p:txBody>
      </p:sp>
    </p:spTree>
    <p:extLst>
      <p:ext uri="{BB962C8B-B14F-4D97-AF65-F5344CB8AC3E}">
        <p14:creationId xmlns:p14="http://schemas.microsoft.com/office/powerpoint/2010/main" val="378978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My expectations / standards:</a:t>
            </a:r>
          </a:p>
          <a:p>
            <a:endParaRPr lang="en-GB" dirty="0"/>
          </a:p>
          <a:p>
            <a:r>
              <a:rPr lang="en-GB" dirty="0"/>
              <a:t>Attendance- If you cant attend email me before the lecture starts</a:t>
            </a:r>
          </a:p>
          <a:p>
            <a:r>
              <a:rPr lang="en-GB" dirty="0"/>
              <a:t>Professionalism / language</a:t>
            </a:r>
          </a:p>
          <a:p>
            <a:r>
              <a:rPr lang="en-GB" dirty="0"/>
              <a:t>Mobile Phones- in bags not on the desk or in pockets</a:t>
            </a:r>
          </a:p>
          <a:p>
            <a:r>
              <a:rPr lang="en-GB" dirty="0"/>
              <a:t>Hand in work on time</a:t>
            </a:r>
          </a:p>
          <a:p>
            <a:r>
              <a:rPr lang="en-GB" dirty="0"/>
              <a:t>Value everyone's views, challenge, agree and disagree</a:t>
            </a:r>
          </a:p>
          <a:p>
            <a:endParaRPr lang="en-GB" dirty="0"/>
          </a:p>
          <a:p>
            <a:r>
              <a:rPr lang="en-GB" b="1" dirty="0"/>
              <a:t>My way of delivering:</a:t>
            </a:r>
          </a:p>
          <a:p>
            <a:endParaRPr lang="en-GB" dirty="0"/>
          </a:p>
          <a:p>
            <a:r>
              <a:rPr lang="en-GB" dirty="0"/>
              <a:t>Practical tasks</a:t>
            </a:r>
          </a:p>
          <a:p>
            <a:r>
              <a:rPr lang="en-GB" dirty="0"/>
              <a:t>Use of technology</a:t>
            </a:r>
          </a:p>
          <a:p>
            <a:r>
              <a:rPr lang="en-GB" dirty="0"/>
              <a:t>Real life experiences </a:t>
            </a:r>
          </a:p>
          <a:p>
            <a:r>
              <a:rPr lang="en-GB" dirty="0"/>
              <a:t>Energisers / brain mash </a:t>
            </a:r>
          </a:p>
          <a:p>
            <a:r>
              <a:rPr lang="en-GB" dirty="0"/>
              <a:t>Breaks- </a:t>
            </a:r>
          </a:p>
          <a:p>
            <a:r>
              <a:rPr lang="en-GB" dirty="0"/>
              <a:t>Research / further reading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743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u="sng" dirty="0"/>
              <a:t>What you need to bring?</a:t>
            </a:r>
          </a:p>
          <a:p>
            <a:endParaRPr lang="en-GB" b="1" dirty="0"/>
          </a:p>
          <a:p>
            <a:r>
              <a:rPr lang="en-GB" b="1" dirty="0"/>
              <a:t>Pen / notepad / tablet / laptop</a:t>
            </a:r>
          </a:p>
          <a:p>
            <a:r>
              <a:rPr lang="en-GB" b="1" dirty="0"/>
              <a:t>Smart Phone- QR Code Reader / device</a:t>
            </a:r>
          </a:p>
          <a:p>
            <a:r>
              <a:rPr lang="en-GB" b="1" dirty="0"/>
              <a:t>Drink / non fizzy </a:t>
            </a:r>
          </a:p>
          <a:p>
            <a:r>
              <a:rPr lang="en-GB" b="1" dirty="0"/>
              <a:t>Energy</a:t>
            </a:r>
          </a:p>
          <a:p>
            <a:r>
              <a:rPr lang="en-GB" b="1" dirty="0"/>
              <a:t>Concentration</a:t>
            </a:r>
          </a:p>
          <a:p>
            <a:r>
              <a:rPr lang="en-GB" b="1" dirty="0"/>
              <a:t>Ideas / creativity / an open mind!</a:t>
            </a:r>
          </a:p>
          <a:p>
            <a:endParaRPr lang="en-GB" b="1" dirty="0"/>
          </a:p>
          <a:p>
            <a:r>
              <a:rPr lang="en-GB" b="1" i="1" u="sng" dirty="0"/>
              <a:t>Timings</a:t>
            </a:r>
          </a:p>
          <a:p>
            <a:endParaRPr lang="en-GB" b="1" dirty="0"/>
          </a:p>
          <a:p>
            <a:r>
              <a:rPr lang="en-GB" b="1" dirty="0"/>
              <a:t>9am for a 9:15am start- 11-11:30 finish </a:t>
            </a:r>
          </a:p>
        </p:txBody>
      </p:sp>
    </p:spTree>
    <p:extLst>
      <p:ext uri="{BB962C8B-B14F-4D97-AF65-F5344CB8AC3E}">
        <p14:creationId xmlns:p14="http://schemas.microsoft.com/office/powerpoint/2010/main" val="2602881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Image result for thinking emoj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1946929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177481" y="4721192"/>
            <a:ext cx="91389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What do I expect from this module- Think, Pair, share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7293" y="6475518"/>
            <a:ext cx="5916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Feedback to the whiteboard</a:t>
            </a:r>
          </a:p>
        </p:txBody>
      </p:sp>
    </p:spTree>
    <p:extLst>
      <p:ext uri="{BB962C8B-B14F-4D97-AF65-F5344CB8AC3E}">
        <p14:creationId xmlns:p14="http://schemas.microsoft.com/office/powerpoint/2010/main" val="3709866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6165304"/>
            <a:ext cx="6480720" cy="709366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Monkey cucumber / grapes</a:t>
            </a:r>
          </a:p>
        </p:txBody>
      </p:sp>
    </p:spTree>
    <p:extLst>
      <p:ext uri="{BB962C8B-B14F-4D97-AF65-F5344CB8AC3E}">
        <p14:creationId xmlns:p14="http://schemas.microsoft.com/office/powerpoint/2010/main" val="1325602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7282" y="635715"/>
            <a:ext cx="8356656" cy="2482136"/>
            <a:chOff x="409710" y="635715"/>
            <a:chExt cx="11142208" cy="2482136"/>
          </a:xfrm>
        </p:grpSpPr>
        <p:sp>
          <p:nvSpPr>
            <p:cNvPr id="7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" name="Rectangle 5"/>
          <p:cNvSpPr/>
          <p:nvPr/>
        </p:nvSpPr>
        <p:spPr>
          <a:xfrm>
            <a:off x="785460" y="759805"/>
            <a:ext cx="7729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b="1">
                <a:ln w="1905"/>
                <a:solidFill>
                  <a:srgbClr val="FFFF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Community Sports Development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8678" y="2494450"/>
            <a:ext cx="3040158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Aims of this module: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Develop an understanding of issues relevant to sports development, planning, managing sport infrastructures and key initiatives and programmes.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Evaluate arguments, assumptions and current strategies that are focused on creating pathways of opportunities for all individuals to achieve their potential through and in sport.</a:t>
            </a: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" r="16237"/>
          <a:stretch/>
        </p:blipFill>
        <p:spPr bwMode="auto">
          <a:xfrm>
            <a:off x="4574169" y="2492376"/>
            <a:ext cx="3601803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58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07975" y="2996952"/>
            <a:ext cx="85845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will we be doing?</a:t>
            </a:r>
          </a:p>
          <a:p>
            <a:endParaRPr lang="en-GB" dirty="0"/>
          </a:p>
          <a:p>
            <a:r>
              <a:rPr lang="en-GB" dirty="0"/>
              <a:t>Presentations </a:t>
            </a:r>
          </a:p>
          <a:p>
            <a:r>
              <a:rPr lang="en-GB" dirty="0"/>
              <a:t>Discussions / tasks / practical tasks in the classroom</a:t>
            </a:r>
          </a:p>
          <a:p>
            <a:r>
              <a:rPr lang="en-GB" dirty="0"/>
              <a:t>Student research and presentation</a:t>
            </a:r>
          </a:p>
          <a:p>
            <a:r>
              <a:rPr lang="en-GB" dirty="0"/>
              <a:t>A real life practical task- your project could be brought to life</a:t>
            </a:r>
          </a:p>
          <a:p>
            <a:r>
              <a:rPr lang="en-GB" dirty="0"/>
              <a:t>Use of technology where possible- You will need a QR code reader  </a:t>
            </a:r>
          </a:p>
        </p:txBody>
      </p:sp>
    </p:spTree>
    <p:extLst>
      <p:ext uri="{BB962C8B-B14F-4D97-AF65-F5344CB8AC3E}">
        <p14:creationId xmlns:p14="http://schemas.microsoft.com/office/powerpoint/2010/main" val="3437393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student emoj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09" y="1802098"/>
            <a:ext cx="4410075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1" y="1946929"/>
            <a:ext cx="1879637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How to get</a:t>
            </a:r>
          </a:p>
          <a:p>
            <a:pPr algn="ctr"/>
            <a:r>
              <a:rPr lang="en-U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Your grade?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9456" y="5805264"/>
            <a:ext cx="8098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Hand your work in on time!</a:t>
            </a:r>
          </a:p>
        </p:txBody>
      </p:sp>
      <p:sp>
        <p:nvSpPr>
          <p:cNvPr id="13" name="AutoShape 4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964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94010" y="1305341"/>
            <a:ext cx="164429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Two</a:t>
            </a:r>
          </a:p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Parts</a:t>
            </a:r>
          </a:p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1-  </a:t>
            </a:r>
          </a:p>
          <a:p>
            <a:pPr algn="ctr"/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2- </a:t>
            </a:r>
          </a:p>
        </p:txBody>
      </p:sp>
    </p:spTree>
    <p:extLst>
      <p:ext uri="{BB962C8B-B14F-4D97-AF65-F5344CB8AC3E}">
        <p14:creationId xmlns:p14="http://schemas.microsoft.com/office/powerpoint/2010/main" val="4154853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Flip Chart Rotation Task- 3 groups</a:t>
            </a:r>
          </a:p>
          <a:p>
            <a:endParaRPr lang="en-GB" dirty="0"/>
          </a:p>
          <a:p>
            <a:r>
              <a:rPr lang="en-GB" dirty="0"/>
              <a:t>Think about Community Sports Development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1- Where does / should it happen</a:t>
            </a:r>
          </a:p>
          <a:p>
            <a:endParaRPr lang="en-GB" dirty="0"/>
          </a:p>
          <a:p>
            <a:r>
              <a:rPr lang="en-GB" dirty="0"/>
              <a:t>2-  What does it look like</a:t>
            </a:r>
          </a:p>
          <a:p>
            <a:endParaRPr lang="en-GB" dirty="0"/>
          </a:p>
          <a:p>
            <a:r>
              <a:rPr lang="en-GB" dirty="0"/>
              <a:t>3- What are the day to day tasks of a sports development officer</a:t>
            </a:r>
          </a:p>
        </p:txBody>
      </p:sp>
    </p:spTree>
    <p:extLst>
      <p:ext uri="{BB962C8B-B14F-4D97-AF65-F5344CB8AC3E}">
        <p14:creationId xmlns:p14="http://schemas.microsoft.com/office/powerpoint/2010/main" val="10468489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25003-043E-3C41-879C-46136DB6C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994172"/>
          </a:xfrm>
        </p:spPr>
        <p:txBody>
          <a:bodyPr>
            <a:normAutofit/>
          </a:bodyPr>
          <a:lstStyle/>
          <a:p>
            <a:r>
              <a:rPr lang="en-US" sz="4050" dirty="0"/>
              <a:t>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04288"/>
            <a:ext cx="7886700" cy="3188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50" b="1" i="1" dirty="0"/>
              <a:t>Sport- “All forms of physical activity that contribute to physical fitness, mental well-being and social interaction, such as play, recreation, organized or competitive sport, and </a:t>
            </a:r>
            <a:r>
              <a:rPr lang="en-GB" sz="1650" b="1" i="1" u="sng" dirty="0"/>
              <a:t>indigenous sports and games</a:t>
            </a:r>
            <a:r>
              <a:rPr lang="en-GB" sz="1650" b="1" i="1" dirty="0"/>
              <a:t>,”  </a:t>
            </a:r>
          </a:p>
          <a:p>
            <a:pPr marL="0" indent="0">
              <a:buNone/>
            </a:pPr>
            <a:r>
              <a:rPr lang="en-GB" sz="1650" i="1" dirty="0"/>
              <a:t>United Nations Task Force on Sport for Development and Peace (2003). </a:t>
            </a:r>
          </a:p>
          <a:p>
            <a:pPr marL="0" indent="0">
              <a:buNone/>
            </a:pPr>
            <a:endParaRPr lang="en-GB" sz="1650" i="1" dirty="0"/>
          </a:p>
          <a:p>
            <a:pPr marL="0" indent="0">
              <a:buNone/>
            </a:pPr>
            <a:r>
              <a:rPr lang="en-GB" sz="1650" b="1" i="1" dirty="0">
                <a:ea typeface="ＭＳ Ｐゴシック"/>
              </a:rPr>
              <a:t>Physical Activity- “PA involves any bodily movement that is produced by the contraction of skeletal muscles and that substantially increases energy expenditure above the resting state” </a:t>
            </a:r>
            <a:endParaRPr lang="en-GB" sz="1650" b="1" i="1" dirty="0">
              <a:cs typeface="Calibri"/>
            </a:endParaRPr>
          </a:p>
          <a:p>
            <a:pPr marL="0" indent="0">
              <a:buNone/>
            </a:pPr>
            <a:r>
              <a:rPr lang="en-GB" sz="1650" i="1" dirty="0">
                <a:ea typeface="ＭＳ Ｐゴシック"/>
              </a:rPr>
              <a:t>Casperson, (1989) in Piggin, Mansfield and Weed, (2018:154).</a:t>
            </a:r>
            <a:endParaRPr lang="en-GB" sz="1650" i="1" dirty="0">
              <a:ea typeface="ＭＳ Ｐゴシック"/>
              <a:cs typeface="Calibri"/>
            </a:endParaRPr>
          </a:p>
          <a:p>
            <a:pPr marL="0" indent="0">
              <a:buNone/>
            </a:pPr>
            <a:endParaRPr lang="en-GB" sz="1650" i="1" dirty="0"/>
          </a:p>
        </p:txBody>
      </p:sp>
    </p:spTree>
    <p:extLst>
      <p:ext uri="{BB962C8B-B14F-4D97-AF65-F5344CB8AC3E}">
        <p14:creationId xmlns:p14="http://schemas.microsoft.com/office/powerpoint/2010/main" val="317665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GB" sz="4300"/>
              <a:t>Sport Development</a:t>
            </a:r>
            <a:br>
              <a:rPr lang="en-GB" sz="4300"/>
            </a:br>
            <a:r>
              <a:rPr lang="en-GB" sz="4300"/>
              <a:t>Defined</a:t>
            </a:r>
          </a:p>
        </p:txBody>
      </p:sp>
      <p:sp>
        <p:nvSpPr>
          <p:cNvPr id="820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	“.. </a:t>
            </a:r>
            <a:r>
              <a:rPr lang="en-GB" sz="1600" b="1"/>
              <a:t>A process </a:t>
            </a:r>
            <a:r>
              <a:rPr lang="en-GB" sz="1600"/>
              <a:t>whereby </a:t>
            </a:r>
            <a:r>
              <a:rPr lang="en-GB" sz="1600" b="1"/>
              <a:t>effective opportunities</a:t>
            </a:r>
            <a:r>
              <a:rPr lang="en-GB" sz="1600"/>
              <a:t>, </a:t>
            </a:r>
            <a:r>
              <a:rPr lang="en-GB" sz="1600" b="1"/>
              <a:t>processes, systems and structures </a:t>
            </a:r>
            <a:r>
              <a:rPr lang="en-GB" sz="1600"/>
              <a:t>are set up to enable and encourage people in all or particular groups and areas to take part in </a:t>
            </a:r>
            <a:r>
              <a:rPr lang="en-GB" sz="1600" b="1"/>
              <a:t>sport for recreation </a:t>
            </a:r>
            <a:r>
              <a:rPr lang="en-GB" sz="1600" b="1" u="sng"/>
              <a:t>or</a:t>
            </a:r>
            <a:r>
              <a:rPr lang="en-GB" sz="1600"/>
              <a:t> to </a:t>
            </a:r>
            <a:r>
              <a:rPr lang="en-GB" sz="1600" b="1"/>
              <a:t>improve their performance</a:t>
            </a:r>
            <a:r>
              <a:rPr lang="en-GB" sz="1600"/>
              <a:t>, to whatever level they desire”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	Collins (1995: 21) in Houlihan and Green (2011)</a:t>
            </a:r>
          </a:p>
        </p:txBody>
      </p:sp>
      <p:pic>
        <p:nvPicPr>
          <p:cNvPr id="1026" name="Picture 2" descr="Developing the right mindset to start winning big at soccer betting! -  Soccertipsters.net">
            <a:extLst>
              <a:ext uri="{FF2B5EF4-FFF2-40B4-BE49-F238E27FC236}">
                <a16:creationId xmlns:a16="http://schemas.microsoft.com/office/drawing/2014/main" id="{1E4C9134-CF00-580D-990C-8207EAB5DD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71" r="10789" b="-1"/>
          <a:stretch/>
        </p:blipFill>
        <p:spPr bwMode="auto"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2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GB" sz="3300"/>
              <a:t>“An ambiguous and contested term,” Hylton (2013: 4)</a:t>
            </a: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It incorporates a broad and diverse range of sports workers.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Long standing &amp; ongoing disputes exist about where the focus should be -  grassroots or elite.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Overlaps/blurred edges regarding sport development, sport management and sport for development.  </a:t>
            </a:r>
          </a:p>
          <a:p>
            <a:pPr marL="0" indent="0">
              <a:buNone/>
            </a:pPr>
            <a:r>
              <a:rPr lang="en-US" sz="1600">
                <a:latin typeface="Arial" charset="0"/>
              </a:rPr>
              <a:t>Hylton (2013: 4-5).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600"/>
          </a:p>
          <a:p>
            <a:pPr>
              <a:buFont typeface="Wingdings" panose="05000000000000000000" pitchFamily="2" charset="2"/>
              <a:buChar char="§"/>
            </a:pPr>
            <a:endParaRPr lang="en-GB" sz="1600"/>
          </a:p>
        </p:txBody>
      </p:sp>
      <p:pic>
        <p:nvPicPr>
          <p:cNvPr id="2050" name="Picture 2" descr="10 Sporting Steps To Becoming A Winner | realbuzz.com">
            <a:extLst>
              <a:ext uri="{FF2B5EF4-FFF2-40B4-BE49-F238E27FC236}">
                <a16:creationId xmlns:a16="http://schemas.microsoft.com/office/drawing/2014/main" id="{4145906B-3B10-8DDA-5808-9D7EFAB4C1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40" r="12560"/>
          <a:stretch/>
        </p:blipFill>
        <p:spPr bwMode="auto"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22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ow To Regain Momentum In Tennis So That You Win More Matches">
            <a:extLst>
              <a:ext uri="{FF2B5EF4-FFF2-40B4-BE49-F238E27FC236}">
                <a16:creationId xmlns:a16="http://schemas.microsoft.com/office/drawing/2014/main" id="{7333B55C-6DA4-7A6E-4F4A-B76E146BE7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7" r="-2" b="-2"/>
          <a:stretch/>
        </p:blipFill>
        <p:spPr bwMode="auto"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romising NYC ballers make shots, memories in KIPP basketball tournament's  return to Gauchos after two-year absence – Bronx Times">
            <a:extLst>
              <a:ext uri="{FF2B5EF4-FFF2-40B4-BE49-F238E27FC236}">
                <a16:creationId xmlns:a16="http://schemas.microsoft.com/office/drawing/2014/main" id="{1E1E220F-5088-9819-6B0A-A7560F4392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" r="3276" b="-2"/>
          <a:stretch/>
        </p:blipFill>
        <p:spPr bwMode="auto"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3083" name="Freeform: Shape 3082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85" name="Freeform: Shape 3084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042" y="859536"/>
            <a:ext cx="3624601" cy="124358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000"/>
              <a:t>Sport Development has 2 strands</a:t>
            </a:r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3089" name="Rectangle 3088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91" name="Rectangle 3090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" y="2512611"/>
            <a:ext cx="3624602" cy="3664351"/>
          </a:xfrm>
        </p:spPr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  <a:defRPr/>
            </a:pPr>
            <a:r>
              <a:rPr lang="en-GB" sz="1400" b="1"/>
              <a:t>Development </a:t>
            </a:r>
            <a:r>
              <a:rPr lang="en-GB" sz="1400" b="1" u="sng"/>
              <a:t>of</a:t>
            </a:r>
            <a:r>
              <a:rPr lang="en-GB" sz="1400" b="1"/>
              <a:t> Sport</a:t>
            </a:r>
          </a:p>
          <a:p>
            <a:pPr lvl="1" indent="-385763">
              <a:defRPr/>
            </a:pPr>
            <a:r>
              <a:rPr lang="en-GB" sz="1400">
                <a:ea typeface="ＭＳ Ｐゴシック"/>
              </a:rPr>
              <a:t>Development of sport itself i.e. codification of sports, constructions of facilities, creation of regular events and competitions (Houlihan &amp; Green, 2011).</a:t>
            </a:r>
            <a:endParaRPr lang="en-GB" sz="1400">
              <a:cs typeface="Calibri"/>
            </a:endParaRPr>
          </a:p>
          <a:p>
            <a:pPr lvl="1" indent="-385763">
              <a:defRPr/>
            </a:pPr>
            <a:r>
              <a:rPr lang="en-GB" sz="1400"/>
              <a:t>Sport for Sport’s Sake (pure sport)</a:t>
            </a:r>
          </a:p>
          <a:p>
            <a:pPr marL="300038" lvl="1" indent="0">
              <a:buNone/>
              <a:defRPr/>
            </a:pPr>
            <a:endParaRPr lang="en-GB" sz="1400"/>
          </a:p>
          <a:p>
            <a:pPr marL="385763" indent="-385763">
              <a:buFont typeface="+mj-lt"/>
              <a:buAutoNum type="arabicPeriod" startAt="2"/>
              <a:defRPr/>
            </a:pPr>
            <a:r>
              <a:rPr lang="en-GB" sz="1400" b="1"/>
              <a:t>Development </a:t>
            </a:r>
            <a:r>
              <a:rPr lang="en-GB" sz="1400" b="1" u="sng"/>
              <a:t>through</a:t>
            </a:r>
            <a:r>
              <a:rPr lang="en-GB" sz="1400" b="1"/>
              <a:t> Sport</a:t>
            </a:r>
            <a:endParaRPr lang="en-GB" sz="1400"/>
          </a:p>
          <a:p>
            <a:pPr lvl="1">
              <a:defRPr/>
            </a:pPr>
            <a:r>
              <a:rPr lang="en-GB" sz="1400">
                <a:ea typeface="ＭＳ Ｐゴシック"/>
              </a:rPr>
              <a:t>Aim is to develop people, communities</a:t>
            </a:r>
            <a:endParaRPr lang="en-GB" sz="1400">
              <a:cs typeface="Calibri"/>
            </a:endParaRPr>
          </a:p>
          <a:p>
            <a:pPr lvl="1">
              <a:defRPr/>
            </a:pPr>
            <a:r>
              <a:rPr lang="en-GB" sz="1400">
                <a:ea typeface="ＭＳ Ｐゴシック"/>
              </a:rPr>
              <a:t>Sport for Good (Key SD outcomes)</a:t>
            </a:r>
            <a:endParaRPr lang="en-GB" sz="1400">
              <a:ea typeface="ＭＳ Ｐゴシック"/>
              <a:cs typeface="Calibri"/>
            </a:endParaRPr>
          </a:p>
          <a:p>
            <a:pPr marL="685800" lvl="2" indent="0">
              <a:buNone/>
              <a:defRPr/>
            </a:pPr>
            <a:r>
              <a:rPr lang="en-GB" sz="1400"/>
              <a:t>e.g. Health, education, crime, regeneration, peace, social inclusion </a:t>
            </a:r>
          </a:p>
        </p:txBody>
      </p:sp>
    </p:spTree>
    <p:extLst>
      <p:ext uri="{BB962C8B-B14F-4D97-AF65-F5344CB8AC3E}">
        <p14:creationId xmlns:p14="http://schemas.microsoft.com/office/powerpoint/2010/main" val="117729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287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3376CB-9B1C-44DA-93C7-41CA739C2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12488"/>
            <a:ext cx="2174391" cy="4363844"/>
          </a:xfrm>
        </p:spPr>
        <p:txBody>
          <a:bodyPr anchor="t">
            <a:normAutofit/>
          </a:bodyPr>
          <a:lstStyle/>
          <a:p>
            <a:r>
              <a:rPr lang="en-US" sz="2700">
                <a:solidFill>
                  <a:srgbClr val="FFFFFF"/>
                </a:solidFill>
                <a:cs typeface="Calibri"/>
              </a:rPr>
              <a:t>Sport Development outcomes</a:t>
            </a:r>
            <a:endParaRPr lang="en-US" sz="2700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E2DE2D-F308-49B6-BE96-7A613AD73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85641" y="1412489"/>
            <a:ext cx="2570462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>
                <a:ea typeface="+mn-lt"/>
                <a:cs typeface="+mn-lt"/>
              </a:rPr>
              <a:t>Health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Social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Psychological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Physical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ea typeface="+mn-lt"/>
                <a:cs typeface="+mn-lt"/>
              </a:rPr>
              <a:t>Education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Skill development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Academic achievement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Qualifications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ea typeface="+mn-lt"/>
                <a:cs typeface="+mn-lt"/>
              </a:rPr>
              <a:t>Sporting Legacy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Increased participation</a:t>
            </a:r>
          </a:p>
          <a:p>
            <a:pPr lvl="1"/>
            <a:r>
              <a:rPr lang="en-US" sz="1600" dirty="0">
                <a:ea typeface="+mn-lt"/>
                <a:cs typeface="+mn-lt"/>
              </a:rPr>
              <a:t>Improved infrastructure</a:t>
            </a:r>
          </a:p>
          <a:p>
            <a:pPr lvl="2"/>
            <a:r>
              <a:rPr lang="en-US" sz="1600" dirty="0">
                <a:ea typeface="+mn-lt"/>
                <a:cs typeface="+mn-lt"/>
              </a:rPr>
              <a:t>pathways</a:t>
            </a:r>
          </a:p>
          <a:p>
            <a:endParaRPr lang="en-US" sz="1600" dirty="0">
              <a:ea typeface="+mn-lt"/>
              <a:cs typeface="+mn-lt"/>
            </a:endParaRPr>
          </a:p>
          <a:p>
            <a:endParaRPr lang="en-US" sz="1600" dirty="0">
              <a:ea typeface="+mn-lt"/>
              <a:cs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7403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A9524-1709-4C60-BC19-0BC5E6A9FF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8703" y="1412489"/>
            <a:ext cx="2398275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Physical Regeneration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facilities/transport </a:t>
            </a: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Social Regeneration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Crime prevention/reduction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community cohesion</a:t>
            </a: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Economic Regeneration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Tourism expenditure &amp; income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Job creation</a:t>
            </a:r>
            <a:endParaRPr lang="en-US" sz="1400" dirty="0">
              <a:cs typeface="+mn-lt"/>
            </a:endParaRPr>
          </a:p>
          <a:p>
            <a:pPr marL="342900" lvl="1" indent="0">
              <a:buNone/>
            </a:pPr>
            <a:endParaRPr lang="en-US" sz="1400" dirty="0">
              <a:ea typeface="ＭＳ Ｐゴシック"/>
              <a:cs typeface="Calibri"/>
            </a:endParaRPr>
          </a:p>
          <a:p>
            <a:pPr marL="342900" lvl="1" indent="0">
              <a:buNone/>
            </a:pPr>
            <a:endParaRPr lang="en-US" sz="1400" dirty="0">
              <a:ea typeface="ＭＳ Ｐゴシック"/>
              <a:cs typeface="Calibri"/>
            </a:endParaRPr>
          </a:p>
          <a:p>
            <a:pPr marL="342900" lvl="1" indent="0">
              <a:buNone/>
            </a:pPr>
            <a:r>
              <a:rPr lang="en-US" sz="1400" dirty="0" err="1">
                <a:ea typeface="ＭＳ Ｐゴシック"/>
                <a:cs typeface="Calibri"/>
              </a:rPr>
              <a:t>Coalter</a:t>
            </a:r>
            <a:r>
              <a:rPr lang="en-US" sz="1400" dirty="0">
                <a:ea typeface="ＭＳ Ｐゴシック"/>
                <a:cs typeface="Calibri"/>
              </a:rPr>
              <a:t> (2002)</a:t>
            </a:r>
            <a:endParaRPr lang="en-US" sz="1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738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09573" y="3779838"/>
            <a:ext cx="8398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34561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previous department </a:t>
            </a:r>
          </a:p>
          <a:p>
            <a:r>
              <a:rPr lang="en-GB" dirty="0"/>
              <a:t>My team</a:t>
            </a:r>
          </a:p>
          <a:p>
            <a:r>
              <a:rPr lang="en-GB" dirty="0"/>
              <a:t>The projects / what we deliver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My budget-Was just under £500000 per year for all projects</a:t>
            </a:r>
          </a:p>
          <a:p>
            <a:r>
              <a:rPr lang="en-GB" dirty="0"/>
              <a:t>2/3 from Sport Wales</a:t>
            </a:r>
          </a:p>
          <a:p>
            <a:r>
              <a:rPr lang="en-GB" dirty="0"/>
              <a:t>1/3 working in partnership and taking leads on projects</a:t>
            </a:r>
          </a:p>
        </p:txBody>
      </p:sp>
    </p:spTree>
    <p:extLst>
      <p:ext uri="{BB962C8B-B14F-4D97-AF65-F5344CB8AC3E}">
        <p14:creationId xmlns:p14="http://schemas.microsoft.com/office/powerpoint/2010/main" val="2062469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Neath Port Talbot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820" y="1700808"/>
            <a:ext cx="3190875" cy="41052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77" y="3106041"/>
            <a:ext cx="3255483" cy="129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06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Neath Port Talbot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38892"/>
            <a:ext cx="4846101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029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792088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Staff Structure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95736" y="1052736"/>
            <a:ext cx="475252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AYP CO-ORDINATORS</a:t>
            </a:r>
          </a:p>
          <a:p>
            <a:pPr algn="ctr"/>
            <a:r>
              <a:rPr lang="en-GB" dirty="0"/>
              <a:t>Mark Napieralla</a:t>
            </a:r>
          </a:p>
          <a:p>
            <a:pPr algn="ctr"/>
            <a:r>
              <a:rPr lang="en-GB" dirty="0"/>
              <a:t>Michelle Hall</a:t>
            </a:r>
          </a:p>
        </p:txBody>
      </p:sp>
      <p:sp>
        <p:nvSpPr>
          <p:cNvPr id="5" name="Oval 4"/>
          <p:cNvSpPr/>
          <p:nvPr/>
        </p:nvSpPr>
        <p:spPr>
          <a:xfrm>
            <a:off x="3864554" y="4437113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Swansea Valley AYP- 37 HOURS</a:t>
            </a:r>
          </a:p>
          <a:p>
            <a:pPr algn="ctr"/>
            <a:r>
              <a:rPr lang="en-GB" dirty="0" err="1"/>
              <a:t>Carwyn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2555776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Afan</a:t>
            </a:r>
            <a:r>
              <a:rPr lang="en-GB" dirty="0"/>
              <a:t> Valley </a:t>
            </a:r>
          </a:p>
          <a:p>
            <a:pPr algn="ctr"/>
            <a:r>
              <a:rPr lang="en-GB" dirty="0"/>
              <a:t>21 HOURS</a:t>
            </a:r>
          </a:p>
          <a:p>
            <a:pPr algn="ctr"/>
            <a:r>
              <a:rPr lang="en-GB" dirty="0"/>
              <a:t>Kyle </a:t>
            </a:r>
            <a:r>
              <a:rPr lang="en-GB" dirty="0" err="1"/>
              <a:t>Harkett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4788024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Bae Baglan Area- 21 HOURS</a:t>
            </a:r>
          </a:p>
          <a:p>
            <a:pPr algn="ctr"/>
            <a:r>
              <a:rPr lang="en-GB" dirty="0"/>
              <a:t>Claire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18295" y="718442"/>
            <a:ext cx="1658965" cy="1160439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Admin </a:t>
            </a:r>
            <a:r>
              <a:rPr lang="mr-IN" dirty="0"/>
              <a:t>–</a:t>
            </a:r>
            <a:r>
              <a:rPr lang="en-GB" dirty="0"/>
              <a:t> Jess Davies / Alison Edwards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2108077" y="2515319"/>
            <a:ext cx="2520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444467" y="2492896"/>
            <a:ext cx="19158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588224" y="249289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6983914" y="1168482"/>
            <a:ext cx="360040" cy="174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79796" y="5949281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Coaches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10084" y="5933906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Coaches</a:t>
            </a:r>
          </a:p>
        </p:txBody>
      </p:sp>
      <p:sp>
        <p:nvSpPr>
          <p:cNvPr id="22" name="Oval 21"/>
          <p:cNvSpPr/>
          <p:nvPr/>
        </p:nvSpPr>
        <p:spPr>
          <a:xfrm>
            <a:off x="1825289" y="4509120"/>
            <a:ext cx="1800200" cy="144016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PT Central / West 37 HOURS</a:t>
            </a:r>
          </a:p>
          <a:p>
            <a:pPr algn="ctr"/>
            <a:r>
              <a:rPr lang="en-GB" dirty="0"/>
              <a:t>Sharon</a:t>
            </a:r>
          </a:p>
        </p:txBody>
      </p:sp>
      <p:sp>
        <p:nvSpPr>
          <p:cNvPr id="20" name="Oval 19"/>
          <p:cNvSpPr/>
          <p:nvPr/>
        </p:nvSpPr>
        <p:spPr>
          <a:xfrm>
            <a:off x="7035923" y="2498545"/>
            <a:ext cx="2067864" cy="193856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Valley AYP / Community 16 HOURS</a:t>
            </a:r>
          </a:p>
          <a:p>
            <a:pPr algn="ctr"/>
            <a:r>
              <a:rPr lang="en-GB" dirty="0"/>
              <a:t>Claire</a:t>
            </a:r>
          </a:p>
        </p:txBody>
      </p:sp>
      <p:sp>
        <p:nvSpPr>
          <p:cNvPr id="29" name="Oval 28"/>
          <p:cNvSpPr/>
          <p:nvPr/>
        </p:nvSpPr>
        <p:spPr>
          <a:xfrm>
            <a:off x="215516" y="3241340"/>
            <a:ext cx="1800200" cy="169982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Central- 15 hours Martin Kelly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1507468" y="2553426"/>
            <a:ext cx="1376536" cy="28719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2078" y="5563166"/>
            <a:ext cx="1753618" cy="119675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Inclusive Clubs</a:t>
            </a:r>
          </a:p>
          <a:p>
            <a:pPr algn="ctr"/>
            <a:r>
              <a:rPr lang="en-GB" dirty="0"/>
              <a:t>Development</a:t>
            </a:r>
          </a:p>
          <a:p>
            <a:pPr algn="ctr"/>
            <a:r>
              <a:rPr lang="en-GB" dirty="0"/>
              <a:t>Michelle Lewis</a:t>
            </a:r>
          </a:p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7395963" y="5563166"/>
            <a:ext cx="1707824" cy="1294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Volunteers</a:t>
            </a:r>
          </a:p>
          <a:p>
            <a:pPr algn="ctr"/>
            <a:r>
              <a:rPr lang="en-GB" dirty="0"/>
              <a:t>SG Offer</a:t>
            </a:r>
          </a:p>
          <a:p>
            <a:pPr algn="ctr"/>
            <a:r>
              <a:rPr lang="en-GB" dirty="0"/>
              <a:t>Students</a:t>
            </a:r>
          </a:p>
        </p:txBody>
      </p:sp>
      <p:sp>
        <p:nvSpPr>
          <p:cNvPr id="34" name="Oval 33"/>
          <p:cNvSpPr/>
          <p:nvPr/>
        </p:nvSpPr>
        <p:spPr>
          <a:xfrm>
            <a:off x="5954692" y="4229600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Neath </a:t>
            </a:r>
            <a:r>
              <a:rPr lang="en-GB" dirty="0" err="1"/>
              <a:t>Cimla</a:t>
            </a:r>
            <a:r>
              <a:rPr lang="en-GB" dirty="0"/>
              <a:t> AYP- 21 HOURS</a:t>
            </a:r>
          </a:p>
          <a:p>
            <a:pPr algn="ctr"/>
            <a:r>
              <a:rPr lang="en-GB" dirty="0"/>
              <a:t>Stephanie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88886" y="1886567"/>
            <a:ext cx="1584176" cy="122413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MTB- Tom</a:t>
            </a:r>
          </a:p>
          <a:p>
            <a:pPr algn="ctr"/>
            <a:r>
              <a:rPr lang="en-GB" dirty="0"/>
              <a:t>Health- Rebecca P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79350" y="415039"/>
            <a:ext cx="1584176" cy="122413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Projects</a:t>
            </a:r>
          </a:p>
          <a:p>
            <a:pPr algn="ctr" eaLnBrk="1" hangingPunct="1">
              <a:defRPr/>
            </a:pPr>
            <a:r>
              <a:rPr lang="en-GB" dirty="0"/>
              <a:t>Officers</a:t>
            </a:r>
          </a:p>
        </p:txBody>
      </p:sp>
    </p:spTree>
    <p:extLst>
      <p:ext uri="{BB962C8B-B14F-4D97-AF65-F5344CB8AC3E}">
        <p14:creationId xmlns:p14="http://schemas.microsoft.com/office/powerpoint/2010/main" val="404956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5" y="4220001"/>
            <a:ext cx="1922826" cy="24482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899" y="3421742"/>
            <a:ext cx="2141053" cy="3436258"/>
          </a:xfrm>
          <a:prstGeom prst="rect">
            <a:avLst/>
          </a:prstGeom>
        </p:spPr>
      </p:pic>
      <p:pic>
        <p:nvPicPr>
          <p:cNvPr id="4" name="Picture 4" descr="http://www.streetgames.org/bookings/wp-content/uploads/2012/02/StreetGames-log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"/>
            <a:ext cx="2704256" cy="15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parklives.com/public/site/images/logo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010" y="3576617"/>
            <a:ext cx="2800350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wuserimages.s3.amazonaws.com/welshfootballtrust_543ab00bdeaad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1" y="-266731"/>
            <a:ext cx="289576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Image result for 5x60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5x60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5x60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60" y="1414441"/>
            <a:ext cx="2095500" cy="2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Multi-Skills Drag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443" y="799270"/>
            <a:ext cx="21590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864578" y="1720423"/>
            <a:ext cx="22605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</a:t>
            </a:r>
          </a:p>
          <a:p>
            <a:pPr algn="ctr"/>
            <a:r>
              <a:rPr lang="en-U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Sport</a:t>
            </a:r>
          </a:p>
          <a:p>
            <a:pPr algn="ctr"/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</a:p>
        </p:txBody>
      </p:sp>
      <p:sp>
        <p:nvSpPr>
          <p:cNvPr id="9" name="AutoShape 8" descr="Image result for young ambassadors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53975" y="-2587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206375" y="-1063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 descr="Image result for young sport ambassadors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50" y="4797152"/>
            <a:ext cx="2177626" cy="164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6859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LAPA-Community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Some of our focus for this year :</a:t>
            </a:r>
          </a:p>
          <a:p>
            <a:endParaRPr lang="en-GB" sz="2400" b="1" dirty="0"/>
          </a:p>
          <a:p>
            <a:r>
              <a:rPr lang="en-GB" sz="2400" b="1" dirty="0"/>
              <a:t>Netball – Swansea Bay Netball League</a:t>
            </a:r>
          </a:p>
          <a:p>
            <a:r>
              <a:rPr lang="en-GB" sz="2400" b="1" dirty="0"/>
              <a:t>Badminton </a:t>
            </a:r>
          </a:p>
          <a:p>
            <a:r>
              <a:rPr lang="en-GB" sz="2400" b="1" dirty="0"/>
              <a:t>Inclusive Sports Clubs </a:t>
            </a:r>
          </a:p>
          <a:p>
            <a:r>
              <a:rPr lang="en-GB" sz="2400" b="1" dirty="0"/>
              <a:t>Early years / creche</a:t>
            </a:r>
          </a:p>
          <a:p>
            <a:r>
              <a:rPr lang="en-GB" sz="2400" b="1" dirty="0"/>
              <a:t>Health intervention</a:t>
            </a:r>
          </a:p>
          <a:p>
            <a:r>
              <a:rPr lang="en-GB" sz="2400" b="1" dirty="0"/>
              <a:t>Ambassadors, Improving delivery sport PA / training</a:t>
            </a:r>
          </a:p>
          <a:p>
            <a:r>
              <a:rPr lang="en-GB" sz="2400" b="1" dirty="0"/>
              <a:t>MTB- 2 x community clubs, EMTB</a:t>
            </a:r>
          </a:p>
          <a:p>
            <a:r>
              <a:rPr lang="en-GB" sz="2400" b="1" dirty="0"/>
              <a:t>Camps / holiday activities</a:t>
            </a:r>
          </a:p>
          <a:p>
            <a:r>
              <a:rPr lang="en-GB" sz="2400" b="1" dirty="0"/>
              <a:t>Targeting areas that need it most</a:t>
            </a:r>
          </a:p>
          <a:p>
            <a:r>
              <a:rPr lang="en-GB" sz="2400" b="1" dirty="0"/>
              <a:t>Sport Survey 2022</a:t>
            </a:r>
          </a:p>
          <a:p>
            <a:r>
              <a:rPr lang="en-GB" sz="2400" b="1" dirty="0" err="1"/>
              <a:t>Afan</a:t>
            </a:r>
            <a:r>
              <a:rPr lang="en-GB" sz="2400" b="1" dirty="0"/>
              <a:t> Valley Active / Biking </a:t>
            </a:r>
          </a:p>
          <a:p>
            <a:r>
              <a:rPr lang="en-GB" sz="2400" b="1" dirty="0"/>
              <a:t>Margam MTB Trail project / events / commonwealth games</a:t>
            </a:r>
          </a:p>
        </p:txBody>
      </p:sp>
    </p:spTree>
    <p:extLst>
      <p:ext uri="{BB962C8B-B14F-4D97-AF65-F5344CB8AC3E}">
        <p14:creationId xmlns:p14="http://schemas.microsoft.com/office/powerpoint/2010/main" val="19015563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Student Research Task:</a:t>
            </a:r>
          </a:p>
          <a:p>
            <a:endParaRPr lang="en-GB" sz="2400" b="1" dirty="0"/>
          </a:p>
          <a:p>
            <a:r>
              <a:rPr lang="en-GB" sz="2400" b="1" dirty="0"/>
              <a:t>What new community sports sessions could be developed in the Swansea Bay region and why?</a:t>
            </a:r>
          </a:p>
          <a:p>
            <a:endParaRPr lang="en-GB" sz="2400" b="1" dirty="0"/>
          </a:p>
          <a:p>
            <a:r>
              <a:rPr lang="en-GB" sz="2400" b="1" dirty="0"/>
              <a:t>Research- growing trends, what is successful elsewhere (USA). What facilities could be used, is there evidence of a need? Why would you set up that session in that area?</a:t>
            </a:r>
          </a:p>
          <a:p>
            <a:endParaRPr lang="en-GB" sz="2400" b="1" dirty="0"/>
          </a:p>
          <a:p>
            <a:r>
              <a:rPr lang="en-GB" sz="2400" b="1" dirty="0"/>
              <a:t>Design a small PowerPoint presentation of 5 slides maximum </a:t>
            </a:r>
          </a:p>
        </p:txBody>
      </p:sp>
    </p:spTree>
    <p:extLst>
      <p:ext uri="{BB962C8B-B14F-4D97-AF65-F5344CB8AC3E}">
        <p14:creationId xmlns:p14="http://schemas.microsoft.com/office/powerpoint/2010/main" val="42894290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B51C3-AC49-A84B-99F3-4DB9DFDB2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1" y="1337867"/>
            <a:ext cx="2563994" cy="4187361"/>
          </a:xfrm>
        </p:spPr>
        <p:txBody>
          <a:bodyPr anchor="ctr">
            <a:normAutofit/>
          </a:bodyPr>
          <a:lstStyle/>
          <a:p>
            <a:r>
              <a:rPr lang="en-US" sz="3150" dirty="0"/>
              <a:t>Task-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152F9A-1DCE-4E81-A5AD-EEE656EB130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486014" y="1337867"/>
          <a:ext cx="5175384" cy="4152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95864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2178008" cy="1224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57" y="2814636"/>
            <a:ext cx="3714750" cy="1228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48" y="4555940"/>
            <a:ext cx="1905000" cy="1905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100407" y="1059122"/>
            <a:ext cx="4071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@</a:t>
            </a:r>
            <a:r>
              <a:rPr lang="en-US" sz="5400" b="1" cap="none" spc="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nptpass</a:t>
            </a:r>
            <a:endParaRPr lang="en-US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09048" y="5157192"/>
            <a:ext cx="6095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83968" y="2551835"/>
            <a:ext cx="45971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18864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Task- Research the 3 pages below to find out information about the services of physical activity and sport Neath Port Talbot</a:t>
            </a:r>
          </a:p>
        </p:txBody>
      </p:sp>
    </p:spTree>
    <p:extLst>
      <p:ext uri="{BB962C8B-B14F-4D97-AF65-F5344CB8AC3E}">
        <p14:creationId xmlns:p14="http://schemas.microsoft.com/office/powerpoint/2010/main" val="1919033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1217</Words>
  <Application>Microsoft Office PowerPoint</Application>
  <PresentationFormat>On-screen Show (4:3)</PresentationFormat>
  <Paragraphs>246</Paragraphs>
  <Slides>33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Monkey cucumber / grapes</vt:lpstr>
      <vt:lpstr>PowerPoint Presentation</vt:lpstr>
      <vt:lpstr>PowerPoint Presentation</vt:lpstr>
      <vt:lpstr>PowerPoint Presentation</vt:lpstr>
      <vt:lpstr>PowerPoint Presentation</vt:lpstr>
      <vt:lpstr>Definitions</vt:lpstr>
      <vt:lpstr>Sport Development Defined</vt:lpstr>
      <vt:lpstr>“An ambiguous and contested term,” Hylton (2013: 4)</vt:lpstr>
      <vt:lpstr>Sport Development has 2 strands</vt:lpstr>
      <vt:lpstr>Sport Development outcomes</vt:lpstr>
      <vt:lpstr>PowerPoint Presentation</vt:lpstr>
      <vt:lpstr>PowerPoint Presentation</vt:lpstr>
      <vt:lpstr>Neath Port Talbot </vt:lpstr>
      <vt:lpstr>Neath Port Talbot </vt:lpstr>
      <vt:lpstr>Staff Structure  </vt:lpstr>
      <vt:lpstr>PowerPoint Presentation</vt:lpstr>
      <vt:lpstr>PowerPoint Presentation</vt:lpstr>
      <vt:lpstr>PowerPoint Presentation</vt:lpstr>
      <vt:lpstr>Task-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Mana Mirasayar</dc:creator>
  <cp:lastModifiedBy>Mark Napieralla</cp:lastModifiedBy>
  <cp:revision>59</cp:revision>
  <dcterms:created xsi:type="dcterms:W3CDTF">2015-11-12T12:40:24Z</dcterms:created>
  <dcterms:modified xsi:type="dcterms:W3CDTF">2024-02-01T20:04:57Z</dcterms:modified>
</cp:coreProperties>
</file>