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3"/>
  </p:notesMasterIdLst>
  <p:sldIdLst>
    <p:sldId id="256" r:id="rId2"/>
  </p:sldIdLst>
  <p:sldSz cx="12801600" cy="9601200" type="A3"/>
  <p:notesSz cx="7099300" cy="10234613"/>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D1360"/>
    <a:srgbClr val="B81466"/>
    <a:srgbClr val="9C3042"/>
    <a:srgbClr val="C12937"/>
    <a:srgbClr val="911F2A"/>
    <a:srgbClr val="6792F3"/>
    <a:srgbClr val="8D4423"/>
    <a:srgbClr val="4E258B"/>
    <a:srgbClr val="644C00"/>
    <a:srgbClr val="926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6933" autoAdjust="0"/>
    <p:restoredTop sz="84722" autoAdjust="0"/>
  </p:normalViewPr>
  <p:slideViewPr>
    <p:cSldViewPr snapToGrid="0">
      <p:cViewPr varScale="1">
        <p:scale>
          <a:sx n="71" d="100"/>
          <a:sy n="71" d="100"/>
        </p:scale>
        <p:origin x="271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Landeg (1708387)" userId="S::1708387@student.uwtsd.ac.uk::542117b7-ba68-4b66-98b7-95c8df8d5af6" providerId="AD" clId="Web-{69548EC0-4C71-43BA-A9A5-AE50B57039F5}"/>
    <pc:docChg chg="modSld">
      <pc:chgData name="Joseph Landeg (1708387)" userId="S::1708387@student.uwtsd.ac.uk::542117b7-ba68-4b66-98b7-95c8df8d5af6" providerId="AD" clId="Web-{69548EC0-4C71-43BA-A9A5-AE50B57039F5}" dt="2019-05-08T15:19:21.379" v="6" actId="1076"/>
      <pc:docMkLst>
        <pc:docMk/>
      </pc:docMkLst>
      <pc:sldChg chg="modSp">
        <pc:chgData name="Joseph Landeg (1708387)" userId="S::1708387@student.uwtsd.ac.uk::542117b7-ba68-4b66-98b7-95c8df8d5af6" providerId="AD" clId="Web-{69548EC0-4C71-43BA-A9A5-AE50B57039F5}" dt="2019-05-08T15:19:21.379" v="6" actId="1076"/>
        <pc:sldMkLst>
          <pc:docMk/>
          <pc:sldMk cId="3206966262" sldId="256"/>
        </pc:sldMkLst>
        <pc:spChg chg="mod">
          <ac:chgData name="Joseph Landeg (1708387)" userId="S::1708387@student.uwtsd.ac.uk::542117b7-ba68-4b66-98b7-95c8df8d5af6" providerId="AD" clId="Web-{69548EC0-4C71-43BA-A9A5-AE50B57039F5}" dt="2019-05-08T15:18:54.613" v="3"/>
          <ac:spMkLst>
            <pc:docMk/>
            <pc:sldMk cId="3206966262" sldId="256"/>
            <ac:spMk id="12" creationId="{00000000-0000-0000-0000-000000000000}"/>
          </ac:spMkLst>
        </pc:spChg>
        <pc:picChg chg="mod">
          <ac:chgData name="Joseph Landeg (1708387)" userId="S::1708387@student.uwtsd.ac.uk::542117b7-ba68-4b66-98b7-95c8df8d5af6" providerId="AD" clId="Web-{69548EC0-4C71-43BA-A9A5-AE50B57039F5}" dt="2019-05-08T15:19:21.379" v="6" actId="1076"/>
          <ac:picMkLst>
            <pc:docMk/>
            <pc:sldMk cId="3206966262" sldId="256"/>
            <ac:picMk id="4" creationId="{00000000-0000-0000-0000-000000000000}"/>
          </ac:picMkLst>
        </pc:picChg>
        <pc:picChg chg="mod">
          <ac:chgData name="Joseph Landeg (1708387)" userId="S::1708387@student.uwtsd.ac.uk::542117b7-ba68-4b66-98b7-95c8df8d5af6" providerId="AD" clId="Web-{69548EC0-4C71-43BA-A9A5-AE50B57039F5}" dt="2019-05-08T15:19:12.269" v="4" actId="1076"/>
          <ac:picMkLst>
            <pc:docMk/>
            <pc:sldMk cId="3206966262" sldId="256"/>
            <ac:picMk id="14" creationId="{00000000-0000-0000-0000-000000000000}"/>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dirty="0"/>
              <a:t>Chamber 1</a:t>
            </a:r>
            <a:r>
              <a:rPr lang="en-US" b="1" baseline="0" dirty="0"/>
              <a:t> - Chamber 2</a:t>
            </a:r>
            <a:endParaRPr lang="en-US" b="1" dirty="0"/>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Sheet1!$B$3</c:f>
              <c:strCache>
                <c:ptCount val="1"/>
                <c:pt idx="0">
                  <c:v>Flow Rate (L/Min)</c:v>
                </c:pt>
              </c:strCache>
            </c:strRef>
          </c:tx>
          <c:spPr>
            <a:solidFill>
              <a:schemeClr val="accent1"/>
            </a:solidFill>
            <a:ln>
              <a:noFill/>
            </a:ln>
            <a:effectLst/>
            <a:sp3d/>
          </c:spPr>
          <c:invertIfNegative val="0"/>
          <c:cat>
            <c:strRef>
              <c:f>Sheet1!$A$4:$A$5</c:f>
              <c:strCache>
                <c:ptCount val="2"/>
                <c:pt idx="0">
                  <c:v>Prior to design</c:v>
                </c:pt>
                <c:pt idx="1">
                  <c:v>After design implemented</c:v>
                </c:pt>
              </c:strCache>
            </c:strRef>
          </c:cat>
          <c:val>
            <c:numRef>
              <c:f>Sheet1!$B$4:$B$5</c:f>
              <c:numCache>
                <c:formatCode>General</c:formatCode>
                <c:ptCount val="2"/>
                <c:pt idx="0">
                  <c:v>112</c:v>
                </c:pt>
                <c:pt idx="1">
                  <c:v>149</c:v>
                </c:pt>
              </c:numCache>
            </c:numRef>
          </c:val>
          <c:extLst xmlns:c16r2="http://schemas.microsoft.com/office/drawing/2015/06/chart">
            <c:ext xmlns:c16="http://schemas.microsoft.com/office/drawing/2014/chart" uri="{C3380CC4-5D6E-409C-BE32-E72D297353CC}">
              <c16:uniqueId val="{00000000-F416-4A03-9806-AC15FBE94F5B}"/>
            </c:ext>
          </c:extLst>
        </c:ser>
        <c:dLbls>
          <c:showLegendKey val="0"/>
          <c:showVal val="0"/>
          <c:showCatName val="0"/>
          <c:showSerName val="0"/>
          <c:showPercent val="0"/>
          <c:showBubbleSize val="0"/>
        </c:dLbls>
        <c:gapWidth val="150"/>
        <c:shape val="box"/>
        <c:axId val="344834080"/>
        <c:axId val="281908384"/>
        <c:axId val="0"/>
      </c:bar3DChart>
      <c:catAx>
        <c:axId val="34483408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81908384"/>
        <c:crosses val="autoZero"/>
        <c:auto val="1"/>
        <c:lblAlgn val="ctr"/>
        <c:lblOffset val="100"/>
        <c:noMultiLvlLbl val="0"/>
      </c:catAx>
      <c:valAx>
        <c:axId val="281908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448340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dirty="0"/>
              <a:t>Chamber 2 - Effluent Plant</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Sheet1!$B$3</c:f>
              <c:strCache>
                <c:ptCount val="1"/>
                <c:pt idx="0">
                  <c:v>Flow Rate (L/Min)</c:v>
                </c:pt>
              </c:strCache>
            </c:strRef>
          </c:tx>
          <c:spPr>
            <a:solidFill>
              <a:schemeClr val="accent1"/>
            </a:solidFill>
            <a:ln>
              <a:noFill/>
            </a:ln>
            <a:effectLst/>
            <a:sp3d/>
          </c:spPr>
          <c:invertIfNegative val="0"/>
          <c:cat>
            <c:strRef>
              <c:f>Sheet1!$A$4:$A$5</c:f>
              <c:strCache>
                <c:ptCount val="2"/>
                <c:pt idx="0">
                  <c:v>Prior to design</c:v>
                </c:pt>
                <c:pt idx="1">
                  <c:v>After design implemented</c:v>
                </c:pt>
              </c:strCache>
            </c:strRef>
          </c:cat>
          <c:val>
            <c:numRef>
              <c:f>Sheet1!$B$4:$B$5</c:f>
              <c:numCache>
                <c:formatCode>General</c:formatCode>
                <c:ptCount val="2"/>
                <c:pt idx="0">
                  <c:v>112</c:v>
                </c:pt>
                <c:pt idx="1">
                  <c:v>149</c:v>
                </c:pt>
              </c:numCache>
            </c:numRef>
          </c:val>
          <c:extLst xmlns:c16r2="http://schemas.microsoft.com/office/drawing/2015/06/chart">
            <c:ext xmlns:c16="http://schemas.microsoft.com/office/drawing/2014/chart" uri="{C3380CC4-5D6E-409C-BE32-E72D297353CC}">
              <c16:uniqueId val="{00000000-B07D-4C43-984D-6AF2117356D9}"/>
            </c:ext>
          </c:extLst>
        </c:ser>
        <c:dLbls>
          <c:showLegendKey val="0"/>
          <c:showVal val="0"/>
          <c:showCatName val="0"/>
          <c:showSerName val="0"/>
          <c:showPercent val="0"/>
          <c:showBubbleSize val="0"/>
        </c:dLbls>
        <c:gapWidth val="150"/>
        <c:shape val="box"/>
        <c:axId val="160406976"/>
        <c:axId val="160406416"/>
        <c:axId val="0"/>
      </c:bar3DChart>
      <c:catAx>
        <c:axId val="16040697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406416"/>
        <c:crosses val="autoZero"/>
        <c:auto val="1"/>
        <c:lblAlgn val="ctr"/>
        <c:lblOffset val="100"/>
        <c:noMultiLvlLbl val="0"/>
      </c:catAx>
      <c:valAx>
        <c:axId val="16040641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04069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3508"/>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idx="1"/>
          </p:nvPr>
        </p:nvSpPr>
        <p:spPr>
          <a:xfrm>
            <a:off x="4021294" y="0"/>
            <a:ext cx="3076363" cy="513508"/>
          </a:xfrm>
          <a:prstGeom prst="rect">
            <a:avLst/>
          </a:prstGeom>
        </p:spPr>
        <p:txBody>
          <a:bodyPr vert="horz" lIns="99048" tIns="49524" rIns="99048" bIns="49524" rtlCol="0"/>
          <a:lstStyle>
            <a:lvl1pPr algn="r">
              <a:defRPr sz="1300"/>
            </a:lvl1pPr>
          </a:lstStyle>
          <a:p>
            <a:fld id="{A5BE0C33-BCA5-411A-98B3-19BE6F90BF74}" type="datetimeFigureOut">
              <a:rPr lang="en-GB" smtClean="0"/>
              <a:t>09/05/2019</a:t>
            </a:fld>
            <a:endParaRPr lang="en-GB"/>
          </a:p>
        </p:txBody>
      </p:sp>
      <p:sp>
        <p:nvSpPr>
          <p:cNvPr id="4" name="Slide Image Placeholder 3"/>
          <p:cNvSpPr>
            <a:spLocks noGrp="1" noRot="1" noChangeAspect="1"/>
          </p:cNvSpPr>
          <p:nvPr>
            <p:ph type="sldImg" idx="2"/>
          </p:nvPr>
        </p:nvSpPr>
        <p:spPr>
          <a:xfrm>
            <a:off x="1247775" y="1279525"/>
            <a:ext cx="4603750" cy="3454400"/>
          </a:xfrm>
          <a:prstGeom prst="rect">
            <a:avLst/>
          </a:prstGeom>
          <a:noFill/>
          <a:ln w="12700">
            <a:solidFill>
              <a:prstClr val="black"/>
            </a:solidFill>
          </a:ln>
        </p:spPr>
        <p:txBody>
          <a:bodyPr vert="horz" lIns="99048" tIns="49524" rIns="99048" bIns="49524" rtlCol="0" anchor="ctr"/>
          <a:lstStyle/>
          <a:p>
            <a:endParaRPr lang="en-GB"/>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9048" tIns="49524" rIns="99048" bIns="4952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721107"/>
            <a:ext cx="3076363" cy="513507"/>
          </a:xfrm>
          <a:prstGeom prst="rect">
            <a:avLst/>
          </a:prstGeom>
        </p:spPr>
        <p:txBody>
          <a:bodyPr vert="horz" lIns="99048" tIns="49524" rIns="99048" bIns="49524" rtlCol="0" anchor="b"/>
          <a:lstStyle>
            <a:lvl1pPr algn="l">
              <a:defRPr sz="1300"/>
            </a:lvl1pPr>
          </a:lstStyle>
          <a:p>
            <a:endParaRPr lang="en-GB"/>
          </a:p>
        </p:txBody>
      </p:sp>
      <p:sp>
        <p:nvSpPr>
          <p:cNvPr id="7" name="Slide Number Placeholder 6"/>
          <p:cNvSpPr>
            <a:spLocks noGrp="1"/>
          </p:cNvSpPr>
          <p:nvPr>
            <p:ph type="sldNum" sz="quarter" idx="5"/>
          </p:nvPr>
        </p:nvSpPr>
        <p:spPr>
          <a:xfrm>
            <a:off x="4021294" y="9721107"/>
            <a:ext cx="3076363" cy="513507"/>
          </a:xfrm>
          <a:prstGeom prst="rect">
            <a:avLst/>
          </a:prstGeom>
        </p:spPr>
        <p:txBody>
          <a:bodyPr vert="horz" lIns="99048" tIns="49524" rIns="99048" bIns="49524" rtlCol="0" anchor="b"/>
          <a:lstStyle>
            <a:lvl1pPr algn="r">
              <a:defRPr sz="1300"/>
            </a:lvl1pPr>
          </a:lstStyle>
          <a:p>
            <a:fld id="{EA8444E5-D1D5-46D1-9CFF-36A951010E01}" type="slidenum">
              <a:rPr lang="en-GB" smtClean="0"/>
              <a:t>‹#›</a:t>
            </a:fld>
            <a:endParaRPr lang="en-GB"/>
          </a:p>
        </p:txBody>
      </p:sp>
    </p:spTree>
    <p:extLst>
      <p:ext uri="{BB962C8B-B14F-4D97-AF65-F5344CB8AC3E}">
        <p14:creationId xmlns:p14="http://schemas.microsoft.com/office/powerpoint/2010/main" val="1687578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8444E5-D1D5-46D1-9CFF-36A951010E01}" type="slidenum">
              <a:rPr lang="en-GB" smtClean="0"/>
              <a:t>1</a:t>
            </a:fld>
            <a:endParaRPr lang="en-GB"/>
          </a:p>
        </p:txBody>
      </p:sp>
    </p:spTree>
    <p:extLst>
      <p:ext uri="{BB962C8B-B14F-4D97-AF65-F5344CB8AC3E}">
        <p14:creationId xmlns:p14="http://schemas.microsoft.com/office/powerpoint/2010/main" val="790122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1571308"/>
            <a:ext cx="9601200" cy="3342640"/>
          </a:xfrm>
        </p:spPr>
        <p:txBody>
          <a:bodyPr anchor="b"/>
          <a:lstStyle>
            <a:lvl1pPr algn="ctr">
              <a:defRPr sz="6300"/>
            </a:lvl1pPr>
          </a:lstStyle>
          <a:p>
            <a:r>
              <a:rPr lang="en-US"/>
              <a:t>Click to edit Master title style</a:t>
            </a:r>
            <a:endParaRPr lang="en-GB"/>
          </a:p>
        </p:txBody>
      </p:sp>
      <p:sp>
        <p:nvSpPr>
          <p:cNvPr id="3" name="Subtitle 2"/>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C29B827-E784-483C-88E2-FB00D035B40F}"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2095790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29B827-E784-483C-88E2-FB00D035B40F}"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4073930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4"/>
            <a:ext cx="11041380" cy="3993832"/>
          </a:xfrm>
        </p:spPr>
        <p:txBody>
          <a:bodyPr anchor="b"/>
          <a:lstStyle>
            <a:lvl1pPr>
              <a:defRPr sz="6300"/>
            </a:lvl1pPr>
          </a:lstStyle>
          <a:p>
            <a:r>
              <a:rPr lang="en-US"/>
              <a:t>Click to edit Master title style</a:t>
            </a:r>
            <a:endParaRPr lang="en-GB"/>
          </a:p>
        </p:txBody>
      </p:sp>
      <p:sp>
        <p:nvSpPr>
          <p:cNvPr id="3" name="Text Placeholder 2"/>
          <p:cNvSpPr>
            <a:spLocks noGrp="1"/>
          </p:cNvSpPr>
          <p:nvPr>
            <p:ph type="body" idx="1"/>
          </p:nvPr>
        </p:nvSpPr>
        <p:spPr>
          <a:xfrm>
            <a:off x="873443" y="6425249"/>
            <a:ext cx="11041380" cy="2100262"/>
          </a:xfrm>
        </p:spPr>
        <p:txBody>
          <a:bodyPr/>
          <a:lstStyle>
            <a:lvl1pPr marL="0" indent="0">
              <a:buNone/>
              <a:defRPr sz="2520">
                <a:solidFill>
                  <a:schemeClr val="tx1">
                    <a:tint val="75000"/>
                  </a:schemeClr>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C29B827-E784-483C-88E2-FB00D035B40F}"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1404611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C29B827-E784-483C-88E2-FB00D035B40F}"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1577512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6"/>
            <a:ext cx="11041380" cy="1855788"/>
          </a:xfrm>
        </p:spPr>
        <p:txBody>
          <a:bodyPr/>
          <a:lstStyle/>
          <a:p>
            <a:r>
              <a:rPr lang="en-US"/>
              <a:t>Click to edit Master title style</a:t>
            </a:r>
            <a:endParaRPr lang="en-GB"/>
          </a:p>
        </p:txBody>
      </p:sp>
      <p:sp>
        <p:nvSpPr>
          <p:cNvPr id="3" name="Text Placeholder 2"/>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Edit Master text styles</a:t>
            </a:r>
          </a:p>
        </p:txBody>
      </p:sp>
      <p:sp>
        <p:nvSpPr>
          <p:cNvPr id="4" name="Content Placeholder 3"/>
          <p:cNvSpPr>
            <a:spLocks noGrp="1"/>
          </p:cNvSpPr>
          <p:nvPr>
            <p:ph sz="half" idx="2"/>
          </p:nvPr>
        </p:nvSpPr>
        <p:spPr>
          <a:xfrm>
            <a:off x="881778"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Edit Master text styles</a:t>
            </a:r>
          </a:p>
        </p:txBody>
      </p:sp>
      <p:sp>
        <p:nvSpPr>
          <p:cNvPr id="6" name="Content Placeholder 5"/>
          <p:cNvSpPr>
            <a:spLocks noGrp="1"/>
          </p:cNvSpPr>
          <p:nvPr>
            <p:ph sz="quarter" idx="4"/>
          </p:nvPr>
        </p:nvSpPr>
        <p:spPr>
          <a:xfrm>
            <a:off x="6480810"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C29B827-E784-483C-88E2-FB00D035B40F}" type="datetimeFigureOut">
              <a:rPr lang="en-GB" smtClean="0"/>
              <a:t>09/05/2019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2747335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C29B827-E784-483C-88E2-FB00D035B40F}"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951811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29B827-E784-483C-88E2-FB00D035B40F}" type="datetimeFigureOut">
              <a:rPr lang="en-GB" smtClean="0"/>
              <a:t>09/05/2019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2474522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Content Placeholder 2"/>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Edit Master text styles</a:t>
            </a:r>
          </a:p>
        </p:txBody>
      </p:sp>
      <p:sp>
        <p:nvSpPr>
          <p:cNvPr id="5" name="Date Placeholder 4"/>
          <p:cNvSpPr>
            <a:spLocks noGrp="1"/>
          </p:cNvSpPr>
          <p:nvPr>
            <p:ph type="dt" sz="half" idx="10"/>
          </p:nvPr>
        </p:nvSpPr>
        <p:spPr/>
        <p:txBody>
          <a:bodyPr/>
          <a:lstStyle/>
          <a:p>
            <a:fld id="{3C29B827-E784-483C-88E2-FB00D035B40F}"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2028012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Picture Placeholder 2"/>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GB"/>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Edit Master text styles</a:t>
            </a:r>
          </a:p>
        </p:txBody>
      </p:sp>
      <p:sp>
        <p:nvSpPr>
          <p:cNvPr id="5" name="Date Placeholder 4"/>
          <p:cNvSpPr>
            <a:spLocks noGrp="1"/>
          </p:cNvSpPr>
          <p:nvPr>
            <p:ph type="dt" sz="half" idx="10"/>
          </p:nvPr>
        </p:nvSpPr>
        <p:spPr/>
        <p:txBody>
          <a:bodyPr/>
          <a:lstStyle/>
          <a:p>
            <a:fld id="{3C29B827-E784-483C-88E2-FB00D035B40F}"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1747453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29B827-E784-483C-88E2-FB00D035B40F}"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3019845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5" y="511175"/>
            <a:ext cx="2760345" cy="813657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80110"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29B827-E784-483C-88E2-FB00D035B40F}"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D0FFCD-7C45-4581-87B8-126D8D8C9576}" type="slidenum">
              <a:rPr lang="en-GB" smtClean="0"/>
              <a:t>‹#›</a:t>
            </a:fld>
            <a:endParaRPr lang="en-GB"/>
          </a:p>
        </p:txBody>
      </p:sp>
    </p:spTree>
    <p:extLst>
      <p:ext uri="{BB962C8B-B14F-4D97-AF65-F5344CB8AC3E}">
        <p14:creationId xmlns:p14="http://schemas.microsoft.com/office/powerpoint/2010/main" val="982677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3C29B827-E784-483C-88E2-FB00D035B40F}" type="datetimeFigureOut">
              <a:rPr lang="en-GB" smtClean="0"/>
              <a:t>09/05/2019</a:t>
            </a:fld>
            <a:endParaRPr lang="en-GB"/>
          </a:p>
        </p:txBody>
      </p:sp>
      <p:sp>
        <p:nvSpPr>
          <p:cNvPr id="5" name="Footer Placeholder 4"/>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23D0FFCD-7C45-4581-87B8-126D8D8C9576}" type="slidenum">
              <a:rPr lang="en-GB" smtClean="0"/>
              <a:t>‹#›</a:t>
            </a:fld>
            <a:endParaRPr lang="en-GB"/>
          </a:p>
        </p:txBody>
      </p:sp>
    </p:spTree>
    <p:extLst>
      <p:ext uri="{BB962C8B-B14F-4D97-AF65-F5344CB8AC3E}">
        <p14:creationId xmlns:p14="http://schemas.microsoft.com/office/powerpoint/2010/main" val="172709044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10" Type="http://schemas.openxmlformats.org/officeDocument/2006/relationships/chart" Target="../charts/chart2.xml"/><Relationship Id="rId4" Type="http://schemas.openxmlformats.org/officeDocument/2006/relationships/image" Target="../media/image2.png"/><Relationship Id="rId9"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12" name="Rectangle 11"/>
          <p:cNvSpPr/>
          <p:nvPr/>
        </p:nvSpPr>
        <p:spPr>
          <a:xfrm>
            <a:off x="0" y="-20895"/>
            <a:ext cx="12801600" cy="1560328"/>
          </a:xfrm>
          <a:prstGeom prst="rect">
            <a:avLst/>
          </a:prstGeom>
          <a:gradFill flip="none" rotWithShape="1">
            <a:gsLst>
              <a:gs pos="0">
                <a:schemeClr val="bg2">
                  <a:lumMod val="75000"/>
                </a:schemeClr>
              </a:gs>
              <a:gs pos="0">
                <a:schemeClr val="bg2">
                  <a:lumMod val="75000"/>
                </a:schemeClr>
              </a:gs>
              <a:gs pos="6000">
                <a:schemeClr val="accent6">
                  <a:lumMod val="6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74171" y="305487"/>
            <a:ext cx="1702601" cy="889136"/>
          </a:xfrm>
          <a:prstGeom prst="rect">
            <a:avLst/>
          </a:prstGeom>
        </p:spPr>
      </p:pic>
      <p:sp>
        <p:nvSpPr>
          <p:cNvPr id="5" name="AutoShape 2" descr="https://moodle.uwtsd.ac.uk/pluginfile.php/33678/mod_resource/content/0/UWTSD_Logo_Transparent3.png"/>
          <p:cNvSpPr>
            <a:spLocks noGrp="1" noChangeAspect="1" noChangeArrowheads="1"/>
          </p:cNvSpPr>
          <p:nvPr>
            <p:ph type="ctrTitle"/>
          </p:nvPr>
        </p:nvSpPr>
        <p:spPr bwMode="auto">
          <a:xfrm>
            <a:off x="2777920" y="59326"/>
            <a:ext cx="8107544" cy="128769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fontScale="90000"/>
          </a:bodyPr>
          <a:lstStyle/>
          <a:p>
            <a:r>
              <a:rPr lang="en-GB" sz="4900" b="1" dirty="0"/>
              <a:t>PLC Upgrade of a legacy chemical control and monitoring </a:t>
            </a:r>
            <a:r>
              <a:rPr lang="en-GB" sz="4900" b="1" dirty="0" smtClean="0"/>
              <a:t>system</a:t>
            </a:r>
            <a:r>
              <a:rPr lang="en-GB" sz="4400" dirty="0" smtClean="0"/>
              <a:t/>
            </a:r>
            <a:br>
              <a:rPr lang="en-GB" sz="4400" dirty="0" smtClean="0"/>
            </a:br>
            <a:r>
              <a:rPr lang="en-GB" sz="4400" dirty="0"/>
              <a:t/>
            </a:r>
            <a:br>
              <a:rPr lang="en-GB" sz="4400" dirty="0"/>
            </a:br>
            <a:endParaRPr lang="en-GB" sz="6000" dirty="0"/>
          </a:p>
        </p:txBody>
      </p:sp>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2045" y="293634"/>
            <a:ext cx="2592729" cy="906687"/>
          </a:xfrm>
          <a:prstGeom prst="rect">
            <a:avLst/>
          </a:prstGeom>
        </p:spPr>
      </p:pic>
      <p:sp>
        <p:nvSpPr>
          <p:cNvPr id="17" name="Rectangle 16"/>
          <p:cNvSpPr/>
          <p:nvPr/>
        </p:nvSpPr>
        <p:spPr>
          <a:xfrm>
            <a:off x="162045" y="1612222"/>
            <a:ext cx="4172888" cy="3392742"/>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4532762" y="2035209"/>
            <a:ext cx="3976656" cy="6857629"/>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8722740" y="1619655"/>
            <a:ext cx="3854032" cy="7273184"/>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187220" y="1612827"/>
            <a:ext cx="4029547" cy="4067908"/>
          </a:xfrm>
          <a:prstGeom prst="rect">
            <a:avLst/>
          </a:prstGeom>
          <a:noFill/>
        </p:spPr>
        <p:txBody>
          <a:bodyPr wrap="square" rtlCol="0">
            <a:spAutoFit/>
          </a:bodyPr>
          <a:lstStyle/>
          <a:p>
            <a:r>
              <a:rPr lang="en-GB" sz="1800" b="1" dirty="0" smtClean="0"/>
              <a:t>Conclusions</a:t>
            </a:r>
            <a:r>
              <a:rPr lang="en-GB" sz="1800" b="1" dirty="0" smtClean="0"/>
              <a:t>:</a:t>
            </a:r>
          </a:p>
          <a:p>
            <a:r>
              <a:rPr lang="en-GB" sz="1800" dirty="0" smtClean="0"/>
              <a:t>After designing a Programmable Logic Controller program (PLC) and Human Machine Interface (HMI) to efficiently control and monitor the waste water levels in chamber tanks using a ultrasonic level probe and electrode level probes, the waste water system at The Royal Mint correctly represents the tank levels and controls the waste levels efficiently. Resulting in no overspills and an increased pump flow rate. </a:t>
            </a:r>
            <a:endParaRPr lang="en-GB" sz="1800" dirty="0" smtClean="0"/>
          </a:p>
          <a:p>
            <a:endParaRPr lang="en-GB" sz="1800" dirty="0" smtClean="0"/>
          </a:p>
          <a:p>
            <a:endParaRPr lang="en-GB" b="1" dirty="0"/>
          </a:p>
        </p:txBody>
      </p:sp>
      <p:sp>
        <p:nvSpPr>
          <p:cNvPr id="23" name="TextBox 22"/>
          <p:cNvSpPr txBox="1"/>
          <p:nvPr/>
        </p:nvSpPr>
        <p:spPr>
          <a:xfrm>
            <a:off x="4498895" y="1976904"/>
            <a:ext cx="3976657" cy="9900659"/>
          </a:xfrm>
          <a:prstGeom prst="rect">
            <a:avLst/>
          </a:prstGeom>
          <a:noFill/>
        </p:spPr>
        <p:txBody>
          <a:bodyPr wrap="square" rtlCol="0">
            <a:spAutoFit/>
          </a:bodyPr>
          <a:lstStyle/>
          <a:p>
            <a:r>
              <a:rPr lang="en-GB" sz="1800" b="1" dirty="0"/>
              <a:t>Introduction</a:t>
            </a:r>
            <a:r>
              <a:rPr lang="en-GB" sz="1800" b="1" dirty="0" smtClean="0"/>
              <a:t>:</a:t>
            </a:r>
          </a:p>
          <a:p>
            <a:r>
              <a:rPr lang="en-GB" sz="1800" dirty="0" smtClean="0"/>
              <a:t>At The Royal Mint water consisting of chemicals and detergents used for plating and cleaning the coins before production is vital. Resulting in waste water being contaminated. The control and monitoring of waste water levels is important to prevent overspills to the environment causing harm to equipment and the environment. Efficient control/monitoring system was re-designed to prevent this happening.</a:t>
            </a:r>
            <a:endParaRPr lang="en-GB" sz="1800" b="1" dirty="0" smtClean="0"/>
          </a:p>
          <a:p>
            <a:r>
              <a:rPr lang="en-GB" sz="1800" b="1" dirty="0" smtClean="0"/>
              <a:t>Aim:</a:t>
            </a:r>
            <a:endParaRPr lang="en-GB" sz="1800" dirty="0" smtClean="0"/>
          </a:p>
          <a:p>
            <a:r>
              <a:rPr lang="en-GB" sz="1800" dirty="0" smtClean="0"/>
              <a:t>To design a control system that efficiently controls the level of waste solution in chamber holding tanks.</a:t>
            </a:r>
            <a:endParaRPr lang="en-GB" dirty="0" smtClean="0"/>
          </a:p>
          <a:p>
            <a:r>
              <a:rPr lang="en-GB" sz="1800" b="1" dirty="0" smtClean="0"/>
              <a:t>How was it done</a:t>
            </a:r>
            <a:r>
              <a:rPr lang="en-GB" sz="1800" b="1" dirty="0" smtClean="0"/>
              <a:t>?</a:t>
            </a:r>
          </a:p>
          <a:p>
            <a:r>
              <a:rPr lang="en-GB" sz="1800" dirty="0" smtClean="0"/>
              <a:t>A PLC program was designed along with a HMI (see to the left) to efficiently control and monitor the waste levels through the use of ultrasonic level probe to indicate the live tank levels. Electrod</a:t>
            </a:r>
            <a:r>
              <a:rPr lang="en-GB" sz="1800" dirty="0" smtClean="0"/>
              <a:t>e probes used to operate pumps when level is high. Then stopping when level gets low.</a:t>
            </a:r>
            <a:endParaRPr lang="en-GB" sz="1800"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smtClean="0"/>
          </a:p>
        </p:txBody>
      </p:sp>
      <p:sp>
        <p:nvSpPr>
          <p:cNvPr id="13" name="Rectangle 12"/>
          <p:cNvSpPr/>
          <p:nvPr/>
        </p:nvSpPr>
        <p:spPr>
          <a:xfrm rot="10800000">
            <a:off x="0" y="9028250"/>
            <a:ext cx="12801600" cy="572950"/>
          </a:xfrm>
          <a:prstGeom prst="rect">
            <a:avLst/>
          </a:prstGeom>
          <a:gradFill flip="none" rotWithShape="1">
            <a:gsLst>
              <a:gs pos="0">
                <a:schemeClr val="bg2">
                  <a:lumMod val="75000"/>
                </a:schemeClr>
              </a:gs>
              <a:gs pos="0">
                <a:schemeClr val="bg2">
                  <a:lumMod val="75000"/>
                </a:schemeClr>
              </a:gs>
              <a:gs pos="6000">
                <a:schemeClr val="accent6">
                  <a:lumMod val="6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498895" y="1487443"/>
            <a:ext cx="3611301" cy="523220"/>
          </a:xfrm>
          <a:prstGeom prst="rect">
            <a:avLst/>
          </a:prstGeom>
          <a:noFill/>
        </p:spPr>
        <p:txBody>
          <a:bodyPr wrap="square" rtlCol="0">
            <a:spAutoFit/>
          </a:bodyPr>
          <a:lstStyle/>
          <a:p>
            <a:pPr algn="ctr"/>
            <a:r>
              <a:rPr lang="en-GB" sz="2800" b="1" dirty="0" smtClean="0"/>
              <a:t>Joseph Landeg</a:t>
            </a:r>
            <a:endParaRPr lang="en-GB" sz="2800" b="1" dirty="0"/>
          </a:p>
        </p:txBody>
      </p:sp>
      <p:sp>
        <p:nvSpPr>
          <p:cNvPr id="3" name="TextBox 2"/>
          <p:cNvSpPr txBox="1"/>
          <p:nvPr/>
        </p:nvSpPr>
        <p:spPr>
          <a:xfrm>
            <a:off x="8718282" y="1640225"/>
            <a:ext cx="3615760" cy="6186309"/>
          </a:xfrm>
          <a:prstGeom prst="rect">
            <a:avLst/>
          </a:prstGeom>
          <a:noFill/>
        </p:spPr>
        <p:txBody>
          <a:bodyPr wrap="square" rtlCol="0">
            <a:spAutoFit/>
          </a:bodyPr>
          <a:lstStyle/>
          <a:p>
            <a:r>
              <a:rPr lang="en-GB" sz="1800" b="1" dirty="0" smtClean="0"/>
              <a:t>Testing</a:t>
            </a:r>
            <a:r>
              <a:rPr lang="en-GB" sz="1800" b="1" dirty="0" smtClean="0"/>
              <a:t>: </a:t>
            </a:r>
            <a:r>
              <a:rPr lang="en-GB" sz="1800" dirty="0" smtClean="0"/>
              <a:t>System was tested by:</a:t>
            </a:r>
            <a:endParaRPr lang="en-GB" sz="1800" b="1" dirty="0" smtClean="0"/>
          </a:p>
          <a:p>
            <a:pPr marL="285750" indent="-285750">
              <a:buFont typeface="Arial" panose="020B0604020202020204" pitchFamily="34" charset="0"/>
              <a:buChar char="•"/>
            </a:pPr>
            <a:r>
              <a:rPr lang="en-GB" sz="1800" dirty="0" smtClean="0"/>
              <a:t>Switching off pumps</a:t>
            </a:r>
          </a:p>
          <a:p>
            <a:pPr marL="285750" indent="-285750">
              <a:buFont typeface="Arial" panose="020B0604020202020204" pitchFamily="34" charset="0"/>
              <a:buChar char="•"/>
            </a:pPr>
            <a:r>
              <a:rPr lang="en-GB" sz="1800" dirty="0" smtClean="0"/>
              <a:t>Leave tanks to fill up</a:t>
            </a:r>
          </a:p>
          <a:p>
            <a:pPr marL="285750" indent="-285750">
              <a:buFont typeface="Arial" panose="020B0604020202020204" pitchFamily="34" charset="0"/>
              <a:buChar char="•"/>
            </a:pPr>
            <a:r>
              <a:rPr lang="en-GB" sz="1800" dirty="0" smtClean="0"/>
              <a:t>Take note of level</a:t>
            </a:r>
          </a:p>
          <a:p>
            <a:pPr marL="285750" indent="-285750">
              <a:buFont typeface="Arial" panose="020B0604020202020204" pitchFamily="34" charset="0"/>
              <a:buChar char="•"/>
            </a:pPr>
            <a:r>
              <a:rPr lang="en-GB" sz="1800" dirty="0" smtClean="0"/>
              <a:t>Operate pumps for 1 minute</a:t>
            </a:r>
          </a:p>
          <a:p>
            <a:pPr marL="285750" indent="-285750">
              <a:buFont typeface="Arial" panose="020B0604020202020204" pitchFamily="34" charset="0"/>
              <a:buChar char="•"/>
            </a:pPr>
            <a:r>
              <a:rPr lang="en-GB" sz="1800" dirty="0" smtClean="0"/>
              <a:t>Take note of tank level after.</a:t>
            </a:r>
            <a:endParaRPr lang="en-GB" sz="1800" dirty="0"/>
          </a:p>
          <a:p>
            <a:endParaRPr lang="en-GB" sz="1800" b="1" dirty="0" smtClean="0"/>
          </a:p>
          <a:p>
            <a:r>
              <a:rPr lang="en-GB" sz="1800" b="1" dirty="0" smtClean="0"/>
              <a:t>Results</a:t>
            </a:r>
            <a:r>
              <a:rPr lang="en-GB" sz="1800" b="1" dirty="0" smtClean="0"/>
              <a:t>:</a:t>
            </a:r>
          </a:p>
          <a:p>
            <a:endParaRPr lang="en-GB" sz="1800" dirty="0"/>
          </a:p>
          <a:p>
            <a:endParaRPr lang="en-GB" sz="1800" dirty="0" smtClean="0"/>
          </a:p>
          <a:p>
            <a:endParaRPr lang="en-GB" sz="1800" dirty="0"/>
          </a:p>
          <a:p>
            <a:endParaRPr lang="en-GB" sz="1800" dirty="0" smtClean="0"/>
          </a:p>
          <a:p>
            <a:endParaRPr lang="en-GB" sz="1800" dirty="0"/>
          </a:p>
          <a:p>
            <a:endParaRPr lang="en-GB" sz="1800" b="1" dirty="0" smtClean="0"/>
          </a:p>
          <a:p>
            <a:endParaRPr lang="en-GB" sz="1800" b="1" dirty="0"/>
          </a:p>
          <a:p>
            <a:endParaRPr lang="en-GB" sz="1800" b="1" dirty="0" smtClean="0"/>
          </a:p>
          <a:p>
            <a:endParaRPr lang="en-GB" sz="1800" b="1" dirty="0"/>
          </a:p>
          <a:p>
            <a:endParaRPr lang="en-GB" sz="1800" b="1" dirty="0" smtClean="0"/>
          </a:p>
          <a:p>
            <a:r>
              <a:rPr lang="en-GB" sz="1800" b="1" dirty="0" smtClean="0"/>
              <a:t>Future </a:t>
            </a:r>
            <a:r>
              <a:rPr lang="en-GB" sz="1800" b="1" dirty="0" smtClean="0"/>
              <a:t>recommendations</a:t>
            </a:r>
            <a:r>
              <a:rPr lang="en-GB" sz="1800" b="1" dirty="0" smtClean="0"/>
              <a:t>:</a:t>
            </a:r>
            <a:endParaRPr lang="en-GB" sz="1800" dirty="0"/>
          </a:p>
          <a:p>
            <a:r>
              <a:rPr lang="en-GB" sz="1800" dirty="0" smtClean="0"/>
              <a:t>Incorporate a bypass line over chamber 2, increases efficiency when chamber 2 is too full. </a:t>
            </a:r>
            <a:endParaRPr lang="en-GB" sz="1800" dirty="0"/>
          </a:p>
        </p:txBody>
      </p:sp>
      <p:pic>
        <p:nvPicPr>
          <p:cNvPr id="25" name="Picture 24"/>
          <p:cNvPicPr/>
          <p:nvPr/>
        </p:nvPicPr>
        <p:blipFill rotWithShape="1">
          <a:blip r:embed="rId5" cstate="print">
            <a:extLst>
              <a:ext uri="{28A0092B-C50C-407E-A947-70E740481C1C}">
                <a14:useLocalDpi xmlns:a14="http://schemas.microsoft.com/office/drawing/2010/main" val="0"/>
              </a:ext>
            </a:extLst>
          </a:blip>
          <a:srcRect l="33653" t="34526" r="36218" b="53863"/>
          <a:stretch/>
        </p:blipFill>
        <p:spPr bwMode="auto">
          <a:xfrm>
            <a:off x="8744085" y="7779404"/>
            <a:ext cx="3832687" cy="1116380"/>
          </a:xfrm>
          <a:prstGeom prst="rect">
            <a:avLst/>
          </a:prstGeom>
          <a:ln>
            <a:noFill/>
          </a:ln>
          <a:extLst>
            <a:ext uri="{53640926-AAD7-44D8-BBD7-CCE9431645EC}">
              <a14:shadowObscured xmlns:a14="http://schemas.microsoft.com/office/drawing/2010/main"/>
            </a:ext>
          </a:extLst>
        </p:spPr>
      </p:pic>
      <p:pic>
        <p:nvPicPr>
          <p:cNvPr id="28" name="Picture 27" descr="C:\Users\s1708387\AppData\Local\Microsoft\Windows\Temporary Internet Files\Content.IE5\9U4VGEYU\IMG_2928.JPG"/>
          <p:cNvPicPr/>
          <p:nvPr/>
        </p:nvPicPr>
        <p:blipFill rotWithShape="1">
          <a:blip r:embed="rId6" cstate="print">
            <a:extLst>
              <a:ext uri="{28A0092B-C50C-407E-A947-70E740481C1C}">
                <a14:useLocalDpi xmlns:a14="http://schemas.microsoft.com/office/drawing/2010/main" val="0"/>
              </a:ext>
            </a:extLst>
          </a:blip>
          <a:srcRect l="3939" t="20973" r="5861" b="28366"/>
          <a:stretch/>
        </p:blipFill>
        <p:spPr bwMode="auto">
          <a:xfrm>
            <a:off x="131214" y="5217769"/>
            <a:ext cx="2138460" cy="1637977"/>
          </a:xfrm>
          <a:prstGeom prst="rect">
            <a:avLst/>
          </a:prstGeom>
          <a:noFill/>
          <a:ln>
            <a:noFill/>
          </a:ln>
          <a:extLst>
            <a:ext uri="{53640926-AAD7-44D8-BBD7-CCE9431645EC}">
              <a14:shadowObscured xmlns:a14="http://schemas.microsoft.com/office/drawing/2010/main"/>
            </a:ext>
          </a:extLst>
        </p:spPr>
      </p:pic>
      <p:pic>
        <p:nvPicPr>
          <p:cNvPr id="29" name="Picture 28" descr="C:\Users\s1708387\AppData\Local\Microsoft\Windows\Temporary Internet Files\Content.IE5\ZN11S0J2\IMG_2926.JPG"/>
          <p:cNvPicPr/>
          <p:nvPr/>
        </p:nvPicPr>
        <p:blipFill rotWithShape="1">
          <a:blip r:embed="rId7" cstate="print">
            <a:extLst>
              <a:ext uri="{28A0092B-C50C-407E-A947-70E740481C1C}">
                <a14:useLocalDpi xmlns:a14="http://schemas.microsoft.com/office/drawing/2010/main" val="0"/>
              </a:ext>
            </a:extLst>
          </a:blip>
          <a:srcRect l="4411" t="17729" r="5786" b="30670"/>
          <a:stretch/>
        </p:blipFill>
        <p:spPr bwMode="auto">
          <a:xfrm>
            <a:off x="2376335" y="5224674"/>
            <a:ext cx="2071904" cy="1631072"/>
          </a:xfrm>
          <a:prstGeom prst="rect">
            <a:avLst/>
          </a:prstGeom>
          <a:noFill/>
          <a:ln>
            <a:noFill/>
          </a:ln>
          <a:extLst>
            <a:ext uri="{53640926-AAD7-44D8-BBD7-CCE9431645EC}">
              <a14:shadowObscured xmlns:a14="http://schemas.microsoft.com/office/drawing/2010/main"/>
            </a:ext>
          </a:extLst>
        </p:spPr>
      </p:pic>
      <p:pic>
        <p:nvPicPr>
          <p:cNvPr id="30" name="Picture 29"/>
          <p:cNvPicPr>
            <a:picLocks noChangeAspect="1"/>
          </p:cNvPicPr>
          <p:nvPr/>
        </p:nvPicPr>
        <p:blipFill rotWithShape="1">
          <a:blip r:embed="rId8"/>
          <a:srcRect l="24801" t="22001" r="3538" b="30400"/>
          <a:stretch/>
        </p:blipFill>
        <p:spPr>
          <a:xfrm>
            <a:off x="131213" y="6986476"/>
            <a:ext cx="4317025" cy="1906362"/>
          </a:xfrm>
          <a:prstGeom prst="rect">
            <a:avLst/>
          </a:prstGeom>
        </p:spPr>
      </p:pic>
      <p:sp>
        <p:nvSpPr>
          <p:cNvPr id="6" name="TextBox 5"/>
          <p:cNvSpPr txBox="1"/>
          <p:nvPr/>
        </p:nvSpPr>
        <p:spPr>
          <a:xfrm>
            <a:off x="131212" y="9158038"/>
            <a:ext cx="12670388" cy="418128"/>
          </a:xfrm>
          <a:prstGeom prst="rect">
            <a:avLst/>
          </a:prstGeom>
          <a:noFill/>
        </p:spPr>
        <p:txBody>
          <a:bodyPr wrap="square" rtlCol="0">
            <a:spAutoFit/>
          </a:bodyPr>
          <a:lstStyle/>
          <a:p>
            <a:r>
              <a:rPr lang="en-GB" b="1" dirty="0" smtClean="0"/>
              <a:t>As part of BEng (Hons) in Electrical and Electronic Engineering.                                                                        May 2019</a:t>
            </a:r>
            <a:endParaRPr lang="en-GB" b="1" dirty="0"/>
          </a:p>
        </p:txBody>
      </p:sp>
      <p:graphicFrame>
        <p:nvGraphicFramePr>
          <p:cNvPr id="21" name="Chart 20"/>
          <p:cNvGraphicFramePr/>
          <p:nvPr>
            <p:extLst>
              <p:ext uri="{D42A27DB-BD31-4B8C-83A1-F6EECF244321}">
                <p14:modId xmlns:p14="http://schemas.microsoft.com/office/powerpoint/2010/main" val="3798949745"/>
              </p:ext>
            </p:extLst>
          </p:nvPr>
        </p:nvGraphicFramePr>
        <p:xfrm>
          <a:off x="10039338" y="3412263"/>
          <a:ext cx="2922670" cy="1687891"/>
        </p:xfrm>
        <a:graphic>
          <a:graphicData uri="http://schemas.openxmlformats.org/drawingml/2006/chart">
            <c:chart xmlns:c="http://schemas.openxmlformats.org/drawingml/2006/chart" xmlns:r="http://schemas.openxmlformats.org/officeDocument/2006/relationships" r:id="rId9"/>
          </a:graphicData>
        </a:graphic>
      </p:graphicFrame>
      <p:graphicFrame>
        <p:nvGraphicFramePr>
          <p:cNvPr id="24" name="Chart 23"/>
          <p:cNvGraphicFramePr/>
          <p:nvPr>
            <p:extLst>
              <p:ext uri="{D42A27DB-BD31-4B8C-83A1-F6EECF244321}">
                <p14:modId xmlns:p14="http://schemas.microsoft.com/office/powerpoint/2010/main" val="4042579868"/>
              </p:ext>
            </p:extLst>
          </p:nvPr>
        </p:nvGraphicFramePr>
        <p:xfrm>
          <a:off x="10090470" y="5043113"/>
          <a:ext cx="2857104" cy="1669986"/>
        </p:xfrm>
        <a:graphic>
          <a:graphicData uri="http://schemas.openxmlformats.org/drawingml/2006/chart">
            <c:chart xmlns:c="http://schemas.openxmlformats.org/drawingml/2006/chart" xmlns:r="http://schemas.openxmlformats.org/officeDocument/2006/relationships" r:id="rId10"/>
          </a:graphicData>
        </a:graphic>
      </p:graphicFrame>
      <p:sp>
        <p:nvSpPr>
          <p:cNvPr id="7" name="TextBox 6"/>
          <p:cNvSpPr txBox="1"/>
          <p:nvPr/>
        </p:nvSpPr>
        <p:spPr>
          <a:xfrm>
            <a:off x="8688806" y="3989995"/>
            <a:ext cx="1927016" cy="923330"/>
          </a:xfrm>
          <a:prstGeom prst="rect">
            <a:avLst/>
          </a:prstGeom>
          <a:noFill/>
        </p:spPr>
        <p:txBody>
          <a:bodyPr wrap="square" rtlCol="0">
            <a:spAutoFit/>
          </a:bodyPr>
          <a:lstStyle/>
          <a:p>
            <a:r>
              <a:rPr lang="en-GB" sz="1800" dirty="0" smtClean="0"/>
              <a:t>Increased pumping values after design.</a:t>
            </a:r>
            <a:endParaRPr lang="en-GB" sz="1800" dirty="0"/>
          </a:p>
        </p:txBody>
      </p:sp>
      <p:sp>
        <p:nvSpPr>
          <p:cNvPr id="8" name="TextBox 7"/>
          <p:cNvSpPr txBox="1"/>
          <p:nvPr/>
        </p:nvSpPr>
        <p:spPr>
          <a:xfrm>
            <a:off x="8678801" y="5579121"/>
            <a:ext cx="1782077" cy="646331"/>
          </a:xfrm>
          <a:prstGeom prst="rect">
            <a:avLst/>
          </a:prstGeom>
          <a:noFill/>
        </p:spPr>
        <p:txBody>
          <a:bodyPr wrap="square" rtlCol="0">
            <a:spAutoFit/>
          </a:bodyPr>
          <a:lstStyle/>
          <a:p>
            <a:r>
              <a:rPr lang="en-GB" sz="1800" dirty="0" smtClean="0"/>
              <a:t>More efficient system.</a:t>
            </a:r>
            <a:endParaRPr lang="en-GB" sz="1800" dirty="0"/>
          </a:p>
        </p:txBody>
      </p:sp>
    </p:spTree>
    <p:extLst>
      <p:ext uri="{BB962C8B-B14F-4D97-AF65-F5344CB8AC3E}">
        <p14:creationId xmlns:p14="http://schemas.microsoft.com/office/powerpoint/2010/main" val="3206966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202</TotalTime>
  <Words>318</Words>
  <Application>Microsoft Office PowerPoint</Application>
  <PresentationFormat>A3 Paper (297x420 mm)</PresentationFormat>
  <Paragraphs>42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PLC Upgrade of a legacy chemical control and monitoring system  </vt:lpstr>
    </vt:vector>
  </TitlesOfParts>
  <Company>Royal Mint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Joseph Landeg</dc:creator>
  <cp:lastModifiedBy>Joseph Landeg</cp:lastModifiedBy>
  <cp:revision>31</cp:revision>
  <cp:lastPrinted>2019-05-09T10:32:46Z</cp:lastPrinted>
  <dcterms:created xsi:type="dcterms:W3CDTF">2019-05-08T05:47:05Z</dcterms:created>
  <dcterms:modified xsi:type="dcterms:W3CDTF">2019-05-09T11:40:21Z</dcterms:modified>
</cp:coreProperties>
</file>