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23.jpg" ContentType="image/png"/>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handoutMasterIdLst>
    <p:handoutMasterId r:id="rId54"/>
  </p:handoutMasterIdLst>
  <p:sldIdLst>
    <p:sldId id="256" r:id="rId2"/>
    <p:sldId id="392" r:id="rId3"/>
    <p:sldId id="343" r:id="rId4"/>
    <p:sldId id="344" r:id="rId5"/>
    <p:sldId id="399" r:id="rId6"/>
    <p:sldId id="401" r:id="rId7"/>
    <p:sldId id="320" r:id="rId8"/>
    <p:sldId id="376" r:id="rId9"/>
    <p:sldId id="275" r:id="rId10"/>
    <p:sldId id="258" r:id="rId11"/>
    <p:sldId id="259" r:id="rId12"/>
    <p:sldId id="260" r:id="rId13"/>
    <p:sldId id="377" r:id="rId14"/>
    <p:sldId id="378" r:id="rId15"/>
    <p:sldId id="311" r:id="rId16"/>
    <p:sldId id="379" r:id="rId17"/>
    <p:sldId id="321" r:id="rId18"/>
    <p:sldId id="380" r:id="rId19"/>
    <p:sldId id="322" r:id="rId20"/>
    <p:sldId id="323" r:id="rId21"/>
    <p:sldId id="324" r:id="rId22"/>
    <p:sldId id="264" r:id="rId23"/>
    <p:sldId id="403" r:id="rId24"/>
    <p:sldId id="400" r:id="rId25"/>
    <p:sldId id="394" r:id="rId26"/>
    <p:sldId id="267" r:id="rId27"/>
    <p:sldId id="268" r:id="rId28"/>
    <p:sldId id="395" r:id="rId29"/>
    <p:sldId id="396" r:id="rId30"/>
    <p:sldId id="350" r:id="rId31"/>
    <p:sldId id="351" r:id="rId32"/>
    <p:sldId id="330" r:id="rId33"/>
    <p:sldId id="397" r:id="rId34"/>
    <p:sldId id="331" r:id="rId35"/>
    <p:sldId id="352" r:id="rId36"/>
    <p:sldId id="398" r:id="rId37"/>
    <p:sldId id="354" r:id="rId38"/>
    <p:sldId id="355" r:id="rId39"/>
    <p:sldId id="265" r:id="rId40"/>
    <p:sldId id="266" r:id="rId41"/>
    <p:sldId id="270" r:id="rId42"/>
    <p:sldId id="273" r:id="rId43"/>
    <p:sldId id="274" r:id="rId44"/>
    <p:sldId id="277" r:id="rId45"/>
    <p:sldId id="278" r:id="rId46"/>
    <p:sldId id="406" r:id="rId47"/>
    <p:sldId id="405" r:id="rId48"/>
    <p:sldId id="404" r:id="rId49"/>
    <p:sldId id="409" r:id="rId50"/>
    <p:sldId id="408" r:id="rId51"/>
    <p:sldId id="407" r:id="rId5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Chivers" initials="EC" lastIdx="1" clrIdx="0">
    <p:extLst>
      <p:ext uri="{19B8F6BF-5375-455C-9EA6-DF929625EA0E}">
        <p15:presenceInfo xmlns:p15="http://schemas.microsoft.com/office/powerpoint/2012/main" userId="S::chiverse@cardiff.ac.uk::507336f5-8b49-4ad4-b563-de5f4dc90a6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16" autoAdjust="0"/>
    <p:restoredTop sz="94653"/>
  </p:normalViewPr>
  <p:slideViewPr>
    <p:cSldViewPr snapToGrid="0">
      <p:cViewPr varScale="1">
        <p:scale>
          <a:sx n="68" d="100"/>
          <a:sy n="68" d="100"/>
        </p:scale>
        <p:origin x="534"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B3B0BE-366F-43D1-9913-F549B0014D3D}" type="doc">
      <dgm:prSet loTypeId="urn:microsoft.com/office/officeart/2016/7/layout/VerticalHollowActionList" loCatId="List" qsTypeId="urn:microsoft.com/office/officeart/2005/8/quickstyle/simple2" qsCatId="simple" csTypeId="urn:microsoft.com/office/officeart/2005/8/colors/accent2_2" csCatId="accent2" phldr="1"/>
      <dgm:spPr/>
      <dgm:t>
        <a:bodyPr/>
        <a:lstStyle/>
        <a:p>
          <a:endParaRPr lang="en-US"/>
        </a:p>
      </dgm:t>
    </dgm:pt>
    <dgm:pt modelId="{527DACC4-7C62-4DA9-AF48-0C3C2D12297B}">
      <dgm:prSet/>
      <dgm:spPr/>
      <dgm:t>
        <a:bodyPr/>
        <a:lstStyle/>
        <a:p>
          <a:r>
            <a:rPr lang="en-US" dirty="0"/>
            <a:t>Critically Review</a:t>
          </a:r>
        </a:p>
      </dgm:t>
    </dgm:pt>
    <dgm:pt modelId="{C130DAAB-6BFE-4C2D-B0A6-7254272ABE09}" type="parTrans" cxnId="{579958BA-6E2C-405F-B107-7D822D70A395}">
      <dgm:prSet/>
      <dgm:spPr/>
      <dgm:t>
        <a:bodyPr/>
        <a:lstStyle/>
        <a:p>
          <a:endParaRPr lang="en-US"/>
        </a:p>
      </dgm:t>
    </dgm:pt>
    <dgm:pt modelId="{3D1BF854-C4F9-4CC9-86A1-E02CFAAF80AC}" type="sibTrans" cxnId="{579958BA-6E2C-405F-B107-7D822D70A395}">
      <dgm:prSet/>
      <dgm:spPr/>
      <dgm:t>
        <a:bodyPr/>
        <a:lstStyle/>
        <a:p>
          <a:endParaRPr lang="en-US"/>
        </a:p>
      </dgm:t>
    </dgm:pt>
    <dgm:pt modelId="{89A01710-3E58-4A86-AAE3-D829A0ECB950}">
      <dgm:prSet/>
      <dgm:spPr/>
      <dgm:t>
        <a:bodyPr/>
        <a:lstStyle/>
        <a:p>
          <a:r>
            <a:rPr lang="en-US" dirty="0"/>
            <a:t>The</a:t>
          </a:r>
          <a:r>
            <a:rPr lang="en-US" baseline="0" dirty="0"/>
            <a:t> role of a supervisor</a:t>
          </a:r>
          <a:endParaRPr lang="en-US" dirty="0"/>
        </a:p>
      </dgm:t>
    </dgm:pt>
    <dgm:pt modelId="{C14DA7D4-03F7-494A-98D7-7DB4A3709E87}" type="parTrans" cxnId="{51F5C853-0099-4EFA-9F61-56A70C7FA886}">
      <dgm:prSet/>
      <dgm:spPr/>
      <dgm:t>
        <a:bodyPr/>
        <a:lstStyle/>
        <a:p>
          <a:endParaRPr lang="en-US"/>
        </a:p>
      </dgm:t>
    </dgm:pt>
    <dgm:pt modelId="{8760CB70-442E-49F2-AAA9-422AC34FE496}" type="sibTrans" cxnId="{51F5C853-0099-4EFA-9F61-56A70C7FA886}">
      <dgm:prSet/>
      <dgm:spPr/>
      <dgm:t>
        <a:bodyPr/>
        <a:lstStyle/>
        <a:p>
          <a:endParaRPr lang="en-US"/>
        </a:p>
      </dgm:t>
    </dgm:pt>
    <dgm:pt modelId="{1278AB6F-5714-43BA-A9FE-848006AFF8BD}">
      <dgm:prSet/>
      <dgm:spPr/>
      <dgm:t>
        <a:bodyPr/>
        <a:lstStyle/>
        <a:p>
          <a:r>
            <a:rPr lang="en-US" dirty="0"/>
            <a:t> Identify</a:t>
          </a:r>
        </a:p>
      </dgm:t>
    </dgm:pt>
    <dgm:pt modelId="{B2A66DBF-A178-46F4-8CB0-B89D9E5F1A3C}" type="parTrans" cxnId="{05A91EB6-E956-4289-AA13-77B5C59ADB35}">
      <dgm:prSet/>
      <dgm:spPr/>
      <dgm:t>
        <a:bodyPr/>
        <a:lstStyle/>
        <a:p>
          <a:endParaRPr lang="en-US"/>
        </a:p>
      </dgm:t>
    </dgm:pt>
    <dgm:pt modelId="{4C60430C-34AB-452C-8A2F-F35E788791EF}" type="sibTrans" cxnId="{05A91EB6-E956-4289-AA13-77B5C59ADB35}">
      <dgm:prSet/>
      <dgm:spPr/>
      <dgm:t>
        <a:bodyPr/>
        <a:lstStyle/>
        <a:p>
          <a:endParaRPr lang="en-US"/>
        </a:p>
      </dgm:t>
    </dgm:pt>
    <dgm:pt modelId="{B90C4E6E-5EE9-4DAA-9DBF-B72812E94E48}">
      <dgm:prSet/>
      <dgm:spPr/>
      <dgm:t>
        <a:bodyPr/>
        <a:lstStyle/>
        <a:p>
          <a:r>
            <a:rPr lang="en-US" dirty="0"/>
            <a:t>The key skills and abilities of an effective  supervisor</a:t>
          </a:r>
        </a:p>
      </dgm:t>
    </dgm:pt>
    <dgm:pt modelId="{879D5798-3FC0-4796-872D-D3AD443F6BF4}" type="parTrans" cxnId="{2BDB7278-64A9-417E-93F7-D119FB185493}">
      <dgm:prSet/>
      <dgm:spPr/>
      <dgm:t>
        <a:bodyPr/>
        <a:lstStyle/>
        <a:p>
          <a:endParaRPr lang="en-US"/>
        </a:p>
      </dgm:t>
    </dgm:pt>
    <dgm:pt modelId="{9743A802-9C7E-4B4D-81EF-252C01F7C15A}" type="sibTrans" cxnId="{2BDB7278-64A9-417E-93F7-D119FB185493}">
      <dgm:prSet/>
      <dgm:spPr/>
      <dgm:t>
        <a:bodyPr/>
        <a:lstStyle/>
        <a:p>
          <a:endParaRPr lang="en-US"/>
        </a:p>
      </dgm:t>
    </dgm:pt>
    <dgm:pt modelId="{1FB6A0FA-9206-4AC9-BCA9-68C47BC5F5BD}">
      <dgm:prSet/>
      <dgm:spPr/>
      <dgm:t>
        <a:bodyPr/>
        <a:lstStyle/>
        <a:p>
          <a:r>
            <a:rPr lang="en-US" dirty="0"/>
            <a:t>Upon the functions of supervision and how it supports effective Y and CW practice</a:t>
          </a:r>
        </a:p>
      </dgm:t>
    </dgm:pt>
    <dgm:pt modelId="{9030F8A8-2BB2-47F8-9A99-438F28482E7C}" type="parTrans" cxnId="{124B3145-1317-4C99-B9F6-9157BBBB7D9B}">
      <dgm:prSet/>
      <dgm:spPr/>
      <dgm:t>
        <a:bodyPr/>
        <a:lstStyle/>
        <a:p>
          <a:endParaRPr lang="en-US"/>
        </a:p>
      </dgm:t>
    </dgm:pt>
    <dgm:pt modelId="{09B9F9DA-4FF4-4638-9880-9473AA947C97}" type="sibTrans" cxnId="{124B3145-1317-4C99-B9F6-9157BBBB7D9B}">
      <dgm:prSet/>
      <dgm:spPr/>
      <dgm:t>
        <a:bodyPr/>
        <a:lstStyle/>
        <a:p>
          <a:endParaRPr lang="en-US"/>
        </a:p>
      </dgm:t>
    </dgm:pt>
    <dgm:pt modelId="{D1BDFBE8-B644-48C6-A512-63058B813AAC}">
      <dgm:prSet/>
      <dgm:spPr/>
      <dgm:t>
        <a:bodyPr/>
        <a:lstStyle/>
        <a:p>
          <a:r>
            <a:rPr lang="en-US" dirty="0"/>
            <a:t>Critically Reflect</a:t>
          </a:r>
        </a:p>
      </dgm:t>
    </dgm:pt>
    <dgm:pt modelId="{89F6FB4F-B59E-464F-98C0-192EACBA643D}" type="sibTrans" cxnId="{D97EACDA-FD58-4BD9-BB93-D36F07E8D650}">
      <dgm:prSet/>
      <dgm:spPr/>
      <dgm:t>
        <a:bodyPr/>
        <a:lstStyle/>
        <a:p>
          <a:endParaRPr lang="en-US"/>
        </a:p>
      </dgm:t>
    </dgm:pt>
    <dgm:pt modelId="{B02F88FD-AFB7-4A27-AAE9-FF915030D48E}" type="parTrans" cxnId="{D97EACDA-FD58-4BD9-BB93-D36F07E8D650}">
      <dgm:prSet/>
      <dgm:spPr/>
      <dgm:t>
        <a:bodyPr/>
        <a:lstStyle/>
        <a:p>
          <a:endParaRPr lang="en-US"/>
        </a:p>
      </dgm:t>
    </dgm:pt>
    <dgm:pt modelId="{819B6C69-F237-704B-8B9D-12D45E567AB6}" type="pres">
      <dgm:prSet presAssocID="{CAB3B0BE-366F-43D1-9913-F549B0014D3D}" presName="Name0" presStyleCnt="0">
        <dgm:presLayoutVars>
          <dgm:dir/>
          <dgm:animLvl val="lvl"/>
          <dgm:resizeHandles val="exact"/>
        </dgm:presLayoutVars>
      </dgm:prSet>
      <dgm:spPr/>
    </dgm:pt>
    <dgm:pt modelId="{091C8160-2DF5-0648-9048-DFCF7611D9D7}" type="pres">
      <dgm:prSet presAssocID="{527DACC4-7C62-4DA9-AF48-0C3C2D12297B}" presName="linNode" presStyleCnt="0"/>
      <dgm:spPr/>
    </dgm:pt>
    <dgm:pt modelId="{A4154741-BC20-6140-997A-F8FCC622A66C}" type="pres">
      <dgm:prSet presAssocID="{527DACC4-7C62-4DA9-AF48-0C3C2D12297B}" presName="parentText" presStyleLbl="solidFgAcc1" presStyleIdx="0" presStyleCnt="3">
        <dgm:presLayoutVars>
          <dgm:chMax val="1"/>
          <dgm:bulletEnabled/>
        </dgm:presLayoutVars>
      </dgm:prSet>
      <dgm:spPr/>
    </dgm:pt>
    <dgm:pt modelId="{A0311AF0-4963-9C4F-8DDD-8261E6AB91A0}" type="pres">
      <dgm:prSet presAssocID="{527DACC4-7C62-4DA9-AF48-0C3C2D12297B}" presName="descendantText" presStyleLbl="alignNode1" presStyleIdx="0" presStyleCnt="3">
        <dgm:presLayoutVars>
          <dgm:bulletEnabled/>
        </dgm:presLayoutVars>
      </dgm:prSet>
      <dgm:spPr/>
    </dgm:pt>
    <dgm:pt modelId="{26FD1B9D-64B7-D441-9DED-C0F7D99F4D0F}" type="pres">
      <dgm:prSet presAssocID="{3D1BF854-C4F9-4CC9-86A1-E02CFAAF80AC}" presName="sp" presStyleCnt="0"/>
      <dgm:spPr/>
    </dgm:pt>
    <dgm:pt modelId="{602764D2-65E7-E74F-BEFD-359788F19A3D}" type="pres">
      <dgm:prSet presAssocID="{1278AB6F-5714-43BA-A9FE-848006AFF8BD}" presName="linNode" presStyleCnt="0"/>
      <dgm:spPr/>
    </dgm:pt>
    <dgm:pt modelId="{5172BCCC-524F-804A-842D-001A5CF2CDDA}" type="pres">
      <dgm:prSet presAssocID="{1278AB6F-5714-43BA-A9FE-848006AFF8BD}" presName="parentText" presStyleLbl="solidFgAcc1" presStyleIdx="1" presStyleCnt="3">
        <dgm:presLayoutVars>
          <dgm:chMax val="1"/>
          <dgm:bulletEnabled/>
        </dgm:presLayoutVars>
      </dgm:prSet>
      <dgm:spPr/>
    </dgm:pt>
    <dgm:pt modelId="{67B53FD2-B2D8-784E-9AC7-5044F9274402}" type="pres">
      <dgm:prSet presAssocID="{1278AB6F-5714-43BA-A9FE-848006AFF8BD}" presName="descendantText" presStyleLbl="alignNode1" presStyleIdx="1" presStyleCnt="3">
        <dgm:presLayoutVars>
          <dgm:bulletEnabled/>
        </dgm:presLayoutVars>
      </dgm:prSet>
      <dgm:spPr/>
    </dgm:pt>
    <dgm:pt modelId="{FB75BA77-8310-3345-89B6-884F69560327}" type="pres">
      <dgm:prSet presAssocID="{4C60430C-34AB-452C-8A2F-F35E788791EF}" presName="sp" presStyleCnt="0"/>
      <dgm:spPr/>
    </dgm:pt>
    <dgm:pt modelId="{F96E0C9B-EA80-7641-BC53-1330152CA732}" type="pres">
      <dgm:prSet presAssocID="{D1BDFBE8-B644-48C6-A512-63058B813AAC}" presName="linNode" presStyleCnt="0"/>
      <dgm:spPr/>
    </dgm:pt>
    <dgm:pt modelId="{38806F6F-0371-5442-A79D-A3AA7A8C2D20}" type="pres">
      <dgm:prSet presAssocID="{D1BDFBE8-B644-48C6-A512-63058B813AAC}" presName="parentText" presStyleLbl="solidFgAcc1" presStyleIdx="2" presStyleCnt="3">
        <dgm:presLayoutVars>
          <dgm:chMax val="1"/>
          <dgm:bulletEnabled/>
        </dgm:presLayoutVars>
      </dgm:prSet>
      <dgm:spPr/>
    </dgm:pt>
    <dgm:pt modelId="{491D8652-BD5D-CD48-968A-55C4AC9B651F}" type="pres">
      <dgm:prSet presAssocID="{D1BDFBE8-B644-48C6-A512-63058B813AAC}" presName="descendantText" presStyleLbl="alignNode1" presStyleIdx="2" presStyleCnt="3">
        <dgm:presLayoutVars>
          <dgm:bulletEnabled/>
        </dgm:presLayoutVars>
      </dgm:prSet>
      <dgm:spPr/>
    </dgm:pt>
  </dgm:ptLst>
  <dgm:cxnLst>
    <dgm:cxn modelId="{124B3145-1317-4C99-B9F6-9157BBBB7D9B}" srcId="{D1BDFBE8-B644-48C6-A512-63058B813AAC}" destId="{1FB6A0FA-9206-4AC9-BCA9-68C47BC5F5BD}" srcOrd="0" destOrd="0" parTransId="{9030F8A8-2BB2-47F8-9A99-438F28482E7C}" sibTransId="{09B9F9DA-4FF4-4638-9880-9473AA947C97}"/>
    <dgm:cxn modelId="{3644986D-01D5-8548-9FE1-3819522C5C36}" type="presOf" srcId="{CAB3B0BE-366F-43D1-9913-F549B0014D3D}" destId="{819B6C69-F237-704B-8B9D-12D45E567AB6}" srcOrd="0" destOrd="0" presId="urn:microsoft.com/office/officeart/2016/7/layout/VerticalHollowActionList"/>
    <dgm:cxn modelId="{62977E73-5F80-944F-9E32-6178E94731DA}" type="presOf" srcId="{B90C4E6E-5EE9-4DAA-9DBF-B72812E94E48}" destId="{67B53FD2-B2D8-784E-9AC7-5044F9274402}" srcOrd="0" destOrd="0" presId="urn:microsoft.com/office/officeart/2016/7/layout/VerticalHollowActionList"/>
    <dgm:cxn modelId="{51F5C853-0099-4EFA-9F61-56A70C7FA886}" srcId="{527DACC4-7C62-4DA9-AF48-0C3C2D12297B}" destId="{89A01710-3E58-4A86-AAE3-D829A0ECB950}" srcOrd="0" destOrd="0" parTransId="{C14DA7D4-03F7-494A-98D7-7DB4A3709E87}" sibTransId="{8760CB70-442E-49F2-AAA9-422AC34FE496}"/>
    <dgm:cxn modelId="{2BDB7278-64A9-417E-93F7-D119FB185493}" srcId="{1278AB6F-5714-43BA-A9FE-848006AFF8BD}" destId="{B90C4E6E-5EE9-4DAA-9DBF-B72812E94E48}" srcOrd="0" destOrd="0" parTransId="{879D5798-3FC0-4796-872D-D3AD443F6BF4}" sibTransId="{9743A802-9C7E-4B4D-81EF-252C01F7C15A}"/>
    <dgm:cxn modelId="{8AC4C27C-FC39-FB4F-8087-C107DFFF87AB}" type="presOf" srcId="{527DACC4-7C62-4DA9-AF48-0C3C2D12297B}" destId="{A4154741-BC20-6140-997A-F8FCC622A66C}" srcOrd="0" destOrd="0" presId="urn:microsoft.com/office/officeart/2016/7/layout/VerticalHollowActionList"/>
    <dgm:cxn modelId="{A605FB7E-3BF8-D641-8352-2057D53393FB}" type="presOf" srcId="{1278AB6F-5714-43BA-A9FE-848006AFF8BD}" destId="{5172BCCC-524F-804A-842D-001A5CF2CDDA}" srcOrd="0" destOrd="0" presId="urn:microsoft.com/office/officeart/2016/7/layout/VerticalHollowActionList"/>
    <dgm:cxn modelId="{44861189-7413-6341-91D4-2FBD1936ADA0}" type="presOf" srcId="{D1BDFBE8-B644-48C6-A512-63058B813AAC}" destId="{38806F6F-0371-5442-A79D-A3AA7A8C2D20}" srcOrd="0" destOrd="0" presId="urn:microsoft.com/office/officeart/2016/7/layout/VerticalHollowActionList"/>
    <dgm:cxn modelId="{DB42B98D-CAFA-F844-8D43-AAF9DD582D45}" type="presOf" srcId="{1FB6A0FA-9206-4AC9-BCA9-68C47BC5F5BD}" destId="{491D8652-BD5D-CD48-968A-55C4AC9B651F}" srcOrd="0" destOrd="0" presId="urn:microsoft.com/office/officeart/2016/7/layout/VerticalHollowActionList"/>
    <dgm:cxn modelId="{35305AA4-4909-3D49-9AF3-8D466E2C0A46}" type="presOf" srcId="{89A01710-3E58-4A86-AAE3-D829A0ECB950}" destId="{A0311AF0-4963-9C4F-8DDD-8261E6AB91A0}" srcOrd="0" destOrd="0" presId="urn:microsoft.com/office/officeart/2016/7/layout/VerticalHollowActionList"/>
    <dgm:cxn modelId="{05A91EB6-E956-4289-AA13-77B5C59ADB35}" srcId="{CAB3B0BE-366F-43D1-9913-F549B0014D3D}" destId="{1278AB6F-5714-43BA-A9FE-848006AFF8BD}" srcOrd="1" destOrd="0" parTransId="{B2A66DBF-A178-46F4-8CB0-B89D9E5F1A3C}" sibTransId="{4C60430C-34AB-452C-8A2F-F35E788791EF}"/>
    <dgm:cxn modelId="{579958BA-6E2C-405F-B107-7D822D70A395}" srcId="{CAB3B0BE-366F-43D1-9913-F549B0014D3D}" destId="{527DACC4-7C62-4DA9-AF48-0C3C2D12297B}" srcOrd="0" destOrd="0" parTransId="{C130DAAB-6BFE-4C2D-B0A6-7254272ABE09}" sibTransId="{3D1BF854-C4F9-4CC9-86A1-E02CFAAF80AC}"/>
    <dgm:cxn modelId="{D97EACDA-FD58-4BD9-BB93-D36F07E8D650}" srcId="{CAB3B0BE-366F-43D1-9913-F549B0014D3D}" destId="{D1BDFBE8-B644-48C6-A512-63058B813AAC}" srcOrd="2" destOrd="0" parTransId="{B02F88FD-AFB7-4A27-AAE9-FF915030D48E}" sibTransId="{89F6FB4F-B59E-464F-98C0-192EACBA643D}"/>
    <dgm:cxn modelId="{964B9E04-6C8E-DF4B-96E2-6380CBED6901}" type="presParOf" srcId="{819B6C69-F237-704B-8B9D-12D45E567AB6}" destId="{091C8160-2DF5-0648-9048-DFCF7611D9D7}" srcOrd="0" destOrd="0" presId="urn:microsoft.com/office/officeart/2016/7/layout/VerticalHollowActionList"/>
    <dgm:cxn modelId="{0EDE4BCE-A052-BE4A-9CBF-97B918EFB57A}" type="presParOf" srcId="{091C8160-2DF5-0648-9048-DFCF7611D9D7}" destId="{A4154741-BC20-6140-997A-F8FCC622A66C}" srcOrd="0" destOrd="0" presId="urn:microsoft.com/office/officeart/2016/7/layout/VerticalHollowActionList"/>
    <dgm:cxn modelId="{CC5A9DCF-31A7-0C4B-B40C-D88EE3948D37}" type="presParOf" srcId="{091C8160-2DF5-0648-9048-DFCF7611D9D7}" destId="{A0311AF0-4963-9C4F-8DDD-8261E6AB91A0}" srcOrd="1" destOrd="0" presId="urn:microsoft.com/office/officeart/2016/7/layout/VerticalHollowActionList"/>
    <dgm:cxn modelId="{ABAA4CCF-20CC-1A40-AEB4-74F2BD862A2E}" type="presParOf" srcId="{819B6C69-F237-704B-8B9D-12D45E567AB6}" destId="{26FD1B9D-64B7-D441-9DED-C0F7D99F4D0F}" srcOrd="1" destOrd="0" presId="urn:microsoft.com/office/officeart/2016/7/layout/VerticalHollowActionList"/>
    <dgm:cxn modelId="{D10D239A-25CD-C94A-8ED6-C274E7B73C42}" type="presParOf" srcId="{819B6C69-F237-704B-8B9D-12D45E567AB6}" destId="{602764D2-65E7-E74F-BEFD-359788F19A3D}" srcOrd="2" destOrd="0" presId="urn:microsoft.com/office/officeart/2016/7/layout/VerticalHollowActionList"/>
    <dgm:cxn modelId="{BEFF991C-B202-4248-B055-BFC13561B44A}" type="presParOf" srcId="{602764D2-65E7-E74F-BEFD-359788F19A3D}" destId="{5172BCCC-524F-804A-842D-001A5CF2CDDA}" srcOrd="0" destOrd="0" presId="urn:microsoft.com/office/officeart/2016/7/layout/VerticalHollowActionList"/>
    <dgm:cxn modelId="{2A2C9364-F582-BB45-BB3C-691B509203AF}" type="presParOf" srcId="{602764D2-65E7-E74F-BEFD-359788F19A3D}" destId="{67B53FD2-B2D8-784E-9AC7-5044F9274402}" srcOrd="1" destOrd="0" presId="urn:microsoft.com/office/officeart/2016/7/layout/VerticalHollowActionList"/>
    <dgm:cxn modelId="{D7BE6EAE-2F97-9C47-A11D-DBC7FE1AF863}" type="presParOf" srcId="{819B6C69-F237-704B-8B9D-12D45E567AB6}" destId="{FB75BA77-8310-3345-89B6-884F69560327}" srcOrd="3" destOrd="0" presId="urn:microsoft.com/office/officeart/2016/7/layout/VerticalHollowActionList"/>
    <dgm:cxn modelId="{305E89C2-AAF5-1143-ABDD-AD0394923EF1}" type="presParOf" srcId="{819B6C69-F237-704B-8B9D-12D45E567AB6}" destId="{F96E0C9B-EA80-7641-BC53-1330152CA732}" srcOrd="4" destOrd="0" presId="urn:microsoft.com/office/officeart/2016/7/layout/VerticalHollowActionList"/>
    <dgm:cxn modelId="{6B9B8924-27DB-5B4E-A528-455847B50CC1}" type="presParOf" srcId="{F96E0C9B-EA80-7641-BC53-1330152CA732}" destId="{38806F6F-0371-5442-A79D-A3AA7A8C2D20}" srcOrd="0" destOrd="0" presId="urn:microsoft.com/office/officeart/2016/7/layout/VerticalHollowActionList"/>
    <dgm:cxn modelId="{6A60BB9D-09B9-534D-AE3F-207ABD82C549}" type="presParOf" srcId="{F96E0C9B-EA80-7641-BC53-1330152CA732}" destId="{491D8652-BD5D-CD48-968A-55C4AC9B651F}"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262CEF-709A-4ADC-B4D4-0EBCA913ADE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A7B5798-257D-470F-9BEF-4E3617A26EA8}">
      <dgm:prSet/>
      <dgm:spPr/>
      <dgm:t>
        <a:bodyPr/>
        <a:lstStyle/>
        <a:p>
          <a:r>
            <a:rPr lang="en-GB"/>
            <a:t>Sapin (2013) describes supervision as a developmental approach based on mutual respect.</a:t>
          </a:r>
          <a:endParaRPr lang="en-US"/>
        </a:p>
      </dgm:t>
    </dgm:pt>
    <dgm:pt modelId="{78E4A03C-BB2D-4F05-BE0F-B27A6B3593CF}" type="parTrans" cxnId="{DA6C79D2-A27D-4B46-A843-D87AE67D3BAC}">
      <dgm:prSet/>
      <dgm:spPr/>
      <dgm:t>
        <a:bodyPr/>
        <a:lstStyle/>
        <a:p>
          <a:endParaRPr lang="en-US"/>
        </a:p>
      </dgm:t>
    </dgm:pt>
    <dgm:pt modelId="{15444676-88B6-4E44-8F89-6B3E27772B8B}" type="sibTrans" cxnId="{DA6C79D2-A27D-4B46-A843-D87AE67D3BAC}">
      <dgm:prSet/>
      <dgm:spPr/>
      <dgm:t>
        <a:bodyPr/>
        <a:lstStyle/>
        <a:p>
          <a:endParaRPr lang="en-US"/>
        </a:p>
      </dgm:t>
    </dgm:pt>
    <dgm:pt modelId="{DAAB820D-A84B-4CA0-B8BD-A4160EDF1E28}">
      <dgm:prSet/>
      <dgm:spPr/>
      <dgm:t>
        <a:bodyPr/>
        <a:lstStyle/>
        <a:p>
          <a:r>
            <a:rPr lang="en-GB"/>
            <a:t>The supervisor and supervisee learn from each other’s perspectives in a relationship that is both supporting and challenging.</a:t>
          </a:r>
          <a:endParaRPr lang="en-US"/>
        </a:p>
      </dgm:t>
    </dgm:pt>
    <dgm:pt modelId="{90A5CCDE-C5E6-491F-B8F0-AEF5DE23DA37}" type="parTrans" cxnId="{7E1E83AD-15D2-4040-A7C8-4305B63B8B02}">
      <dgm:prSet/>
      <dgm:spPr/>
      <dgm:t>
        <a:bodyPr/>
        <a:lstStyle/>
        <a:p>
          <a:endParaRPr lang="en-US"/>
        </a:p>
      </dgm:t>
    </dgm:pt>
    <dgm:pt modelId="{565C4099-D106-43A1-AAA1-0FE2024F09E6}" type="sibTrans" cxnId="{7E1E83AD-15D2-4040-A7C8-4305B63B8B02}">
      <dgm:prSet/>
      <dgm:spPr/>
      <dgm:t>
        <a:bodyPr/>
        <a:lstStyle/>
        <a:p>
          <a:endParaRPr lang="en-US"/>
        </a:p>
      </dgm:t>
    </dgm:pt>
    <dgm:pt modelId="{677285ED-988A-4933-B6EA-7BB4350B92F1}">
      <dgm:prSet/>
      <dgm:spPr/>
      <dgm:t>
        <a:bodyPr/>
        <a:lstStyle/>
        <a:p>
          <a:r>
            <a:rPr lang="en-GB"/>
            <a:t>These practical and ethical discussions provide a structure for professional youth work practice allowing for the reflection on recent work and planning for future developments</a:t>
          </a:r>
          <a:endParaRPr lang="en-US"/>
        </a:p>
      </dgm:t>
    </dgm:pt>
    <dgm:pt modelId="{FC9AAB04-2F93-4AED-90F3-8FB150CE7422}" type="parTrans" cxnId="{28FBB6AC-4711-4B35-B6F6-65330178A952}">
      <dgm:prSet/>
      <dgm:spPr/>
      <dgm:t>
        <a:bodyPr/>
        <a:lstStyle/>
        <a:p>
          <a:endParaRPr lang="en-US"/>
        </a:p>
      </dgm:t>
    </dgm:pt>
    <dgm:pt modelId="{56389BD6-279A-431C-A77D-05667937DF33}" type="sibTrans" cxnId="{28FBB6AC-4711-4B35-B6F6-65330178A952}">
      <dgm:prSet/>
      <dgm:spPr/>
      <dgm:t>
        <a:bodyPr/>
        <a:lstStyle/>
        <a:p>
          <a:endParaRPr lang="en-US"/>
        </a:p>
      </dgm:t>
    </dgm:pt>
    <dgm:pt modelId="{4A55DD3F-467E-464C-A7F8-4117D7A926B7}">
      <dgm:prSet/>
      <dgm:spPr/>
      <dgm:t>
        <a:bodyPr/>
        <a:lstStyle/>
        <a:p>
          <a:r>
            <a:rPr lang="en-GB"/>
            <a:t>Challenging discussions about practical and ethical dilemmas are necessary in order to assist the youth worker to maintain focus for participative and anti-oppressive practice</a:t>
          </a:r>
          <a:endParaRPr lang="en-US"/>
        </a:p>
      </dgm:t>
    </dgm:pt>
    <dgm:pt modelId="{D5CA44A8-8FED-4252-AF86-D6FC25902046}" type="parTrans" cxnId="{57298E52-F9A8-4444-9615-9D200A89D6CF}">
      <dgm:prSet/>
      <dgm:spPr/>
      <dgm:t>
        <a:bodyPr/>
        <a:lstStyle/>
        <a:p>
          <a:endParaRPr lang="en-US"/>
        </a:p>
      </dgm:t>
    </dgm:pt>
    <dgm:pt modelId="{3F5BDC77-B161-456F-8404-B23817C1682F}" type="sibTrans" cxnId="{57298E52-F9A8-4444-9615-9D200A89D6CF}">
      <dgm:prSet/>
      <dgm:spPr/>
      <dgm:t>
        <a:bodyPr/>
        <a:lstStyle/>
        <a:p>
          <a:endParaRPr lang="en-US"/>
        </a:p>
      </dgm:t>
    </dgm:pt>
    <dgm:pt modelId="{F9CB55A0-4540-4FE4-8768-A01FA697F708}" type="pres">
      <dgm:prSet presAssocID="{48262CEF-709A-4ADC-B4D4-0EBCA913ADE0}" presName="linear" presStyleCnt="0">
        <dgm:presLayoutVars>
          <dgm:animLvl val="lvl"/>
          <dgm:resizeHandles val="exact"/>
        </dgm:presLayoutVars>
      </dgm:prSet>
      <dgm:spPr/>
    </dgm:pt>
    <dgm:pt modelId="{2B5E4116-4EDB-4CF7-B406-0BAB4DC95BB4}" type="pres">
      <dgm:prSet presAssocID="{DA7B5798-257D-470F-9BEF-4E3617A26EA8}" presName="parentText" presStyleLbl="node1" presStyleIdx="0" presStyleCnt="4">
        <dgm:presLayoutVars>
          <dgm:chMax val="0"/>
          <dgm:bulletEnabled val="1"/>
        </dgm:presLayoutVars>
      </dgm:prSet>
      <dgm:spPr/>
    </dgm:pt>
    <dgm:pt modelId="{3EBF7294-5912-49A7-A632-F4C6230BD08A}" type="pres">
      <dgm:prSet presAssocID="{15444676-88B6-4E44-8F89-6B3E27772B8B}" presName="spacer" presStyleCnt="0"/>
      <dgm:spPr/>
    </dgm:pt>
    <dgm:pt modelId="{BE410E1E-8708-4E45-9846-EC83553A5C6C}" type="pres">
      <dgm:prSet presAssocID="{DAAB820D-A84B-4CA0-B8BD-A4160EDF1E28}" presName="parentText" presStyleLbl="node1" presStyleIdx="1" presStyleCnt="4">
        <dgm:presLayoutVars>
          <dgm:chMax val="0"/>
          <dgm:bulletEnabled val="1"/>
        </dgm:presLayoutVars>
      </dgm:prSet>
      <dgm:spPr/>
    </dgm:pt>
    <dgm:pt modelId="{994479CA-4A7D-4965-8F9A-203C4173F1BD}" type="pres">
      <dgm:prSet presAssocID="{565C4099-D106-43A1-AAA1-0FE2024F09E6}" presName="spacer" presStyleCnt="0"/>
      <dgm:spPr/>
    </dgm:pt>
    <dgm:pt modelId="{568B69BE-5ABD-48B3-8D75-9950A3D8759D}" type="pres">
      <dgm:prSet presAssocID="{677285ED-988A-4933-B6EA-7BB4350B92F1}" presName="parentText" presStyleLbl="node1" presStyleIdx="2" presStyleCnt="4">
        <dgm:presLayoutVars>
          <dgm:chMax val="0"/>
          <dgm:bulletEnabled val="1"/>
        </dgm:presLayoutVars>
      </dgm:prSet>
      <dgm:spPr/>
    </dgm:pt>
    <dgm:pt modelId="{78303D55-2A01-4BB4-9AFB-31E130ECC7FD}" type="pres">
      <dgm:prSet presAssocID="{56389BD6-279A-431C-A77D-05667937DF33}" presName="spacer" presStyleCnt="0"/>
      <dgm:spPr/>
    </dgm:pt>
    <dgm:pt modelId="{3F313077-74CE-440D-8BD3-4E65E2737D74}" type="pres">
      <dgm:prSet presAssocID="{4A55DD3F-467E-464C-A7F8-4117D7A926B7}" presName="parentText" presStyleLbl="node1" presStyleIdx="3" presStyleCnt="4">
        <dgm:presLayoutVars>
          <dgm:chMax val="0"/>
          <dgm:bulletEnabled val="1"/>
        </dgm:presLayoutVars>
      </dgm:prSet>
      <dgm:spPr/>
    </dgm:pt>
  </dgm:ptLst>
  <dgm:cxnLst>
    <dgm:cxn modelId="{A8C8C21E-39C4-4109-9F90-6F769D937B2E}" type="presOf" srcId="{DAAB820D-A84B-4CA0-B8BD-A4160EDF1E28}" destId="{BE410E1E-8708-4E45-9846-EC83553A5C6C}" srcOrd="0" destOrd="0" presId="urn:microsoft.com/office/officeart/2005/8/layout/vList2"/>
    <dgm:cxn modelId="{449C5761-D64F-4BC5-9514-BE06E90F396B}" type="presOf" srcId="{48262CEF-709A-4ADC-B4D4-0EBCA913ADE0}" destId="{F9CB55A0-4540-4FE4-8768-A01FA697F708}" srcOrd="0" destOrd="0" presId="urn:microsoft.com/office/officeart/2005/8/layout/vList2"/>
    <dgm:cxn modelId="{57298E52-F9A8-4444-9615-9D200A89D6CF}" srcId="{48262CEF-709A-4ADC-B4D4-0EBCA913ADE0}" destId="{4A55DD3F-467E-464C-A7F8-4117D7A926B7}" srcOrd="3" destOrd="0" parTransId="{D5CA44A8-8FED-4252-AF86-D6FC25902046}" sibTransId="{3F5BDC77-B161-456F-8404-B23817C1682F}"/>
    <dgm:cxn modelId="{B84A1F7E-C9E6-4536-BD2D-36EB6A934F4F}" type="presOf" srcId="{4A55DD3F-467E-464C-A7F8-4117D7A926B7}" destId="{3F313077-74CE-440D-8BD3-4E65E2737D74}" srcOrd="0" destOrd="0" presId="urn:microsoft.com/office/officeart/2005/8/layout/vList2"/>
    <dgm:cxn modelId="{47201CA8-B59B-4EA3-9988-3F6AED3AA518}" type="presOf" srcId="{DA7B5798-257D-470F-9BEF-4E3617A26EA8}" destId="{2B5E4116-4EDB-4CF7-B406-0BAB4DC95BB4}" srcOrd="0" destOrd="0" presId="urn:microsoft.com/office/officeart/2005/8/layout/vList2"/>
    <dgm:cxn modelId="{28FBB6AC-4711-4B35-B6F6-65330178A952}" srcId="{48262CEF-709A-4ADC-B4D4-0EBCA913ADE0}" destId="{677285ED-988A-4933-B6EA-7BB4350B92F1}" srcOrd="2" destOrd="0" parTransId="{FC9AAB04-2F93-4AED-90F3-8FB150CE7422}" sibTransId="{56389BD6-279A-431C-A77D-05667937DF33}"/>
    <dgm:cxn modelId="{7E1E83AD-15D2-4040-A7C8-4305B63B8B02}" srcId="{48262CEF-709A-4ADC-B4D4-0EBCA913ADE0}" destId="{DAAB820D-A84B-4CA0-B8BD-A4160EDF1E28}" srcOrd="1" destOrd="0" parTransId="{90A5CCDE-C5E6-491F-B8F0-AEF5DE23DA37}" sibTransId="{565C4099-D106-43A1-AAA1-0FE2024F09E6}"/>
    <dgm:cxn modelId="{DA6C79D2-A27D-4B46-A843-D87AE67D3BAC}" srcId="{48262CEF-709A-4ADC-B4D4-0EBCA913ADE0}" destId="{DA7B5798-257D-470F-9BEF-4E3617A26EA8}" srcOrd="0" destOrd="0" parTransId="{78E4A03C-BB2D-4F05-BE0F-B27A6B3593CF}" sibTransId="{15444676-88B6-4E44-8F89-6B3E27772B8B}"/>
    <dgm:cxn modelId="{3EC377EE-CBAB-4C55-A30A-BF60AA6D7871}" type="presOf" srcId="{677285ED-988A-4933-B6EA-7BB4350B92F1}" destId="{568B69BE-5ABD-48B3-8D75-9950A3D8759D}" srcOrd="0" destOrd="0" presId="urn:microsoft.com/office/officeart/2005/8/layout/vList2"/>
    <dgm:cxn modelId="{CB679652-BEC7-469D-B29D-FB5C6928D23C}" type="presParOf" srcId="{F9CB55A0-4540-4FE4-8768-A01FA697F708}" destId="{2B5E4116-4EDB-4CF7-B406-0BAB4DC95BB4}" srcOrd="0" destOrd="0" presId="urn:microsoft.com/office/officeart/2005/8/layout/vList2"/>
    <dgm:cxn modelId="{8FC21C84-746A-4BFC-AE12-85E6D9E6FDDD}" type="presParOf" srcId="{F9CB55A0-4540-4FE4-8768-A01FA697F708}" destId="{3EBF7294-5912-49A7-A632-F4C6230BD08A}" srcOrd="1" destOrd="0" presId="urn:microsoft.com/office/officeart/2005/8/layout/vList2"/>
    <dgm:cxn modelId="{B7192FE0-29AF-4CA0-9B0F-D2FE11E1F75B}" type="presParOf" srcId="{F9CB55A0-4540-4FE4-8768-A01FA697F708}" destId="{BE410E1E-8708-4E45-9846-EC83553A5C6C}" srcOrd="2" destOrd="0" presId="urn:microsoft.com/office/officeart/2005/8/layout/vList2"/>
    <dgm:cxn modelId="{CD0F5681-890D-4D34-AAB5-2CC80011D1A3}" type="presParOf" srcId="{F9CB55A0-4540-4FE4-8768-A01FA697F708}" destId="{994479CA-4A7D-4965-8F9A-203C4173F1BD}" srcOrd="3" destOrd="0" presId="urn:microsoft.com/office/officeart/2005/8/layout/vList2"/>
    <dgm:cxn modelId="{0EC72B74-8005-426C-BCB3-B285618FC6B2}" type="presParOf" srcId="{F9CB55A0-4540-4FE4-8768-A01FA697F708}" destId="{568B69BE-5ABD-48B3-8D75-9950A3D8759D}" srcOrd="4" destOrd="0" presId="urn:microsoft.com/office/officeart/2005/8/layout/vList2"/>
    <dgm:cxn modelId="{28819194-B53E-4C28-9438-B25ED0589802}" type="presParOf" srcId="{F9CB55A0-4540-4FE4-8768-A01FA697F708}" destId="{78303D55-2A01-4BB4-9AFB-31E130ECC7FD}" srcOrd="5" destOrd="0" presId="urn:microsoft.com/office/officeart/2005/8/layout/vList2"/>
    <dgm:cxn modelId="{79AB2426-570E-4C43-8AA8-FAA77CCE4B61}" type="presParOf" srcId="{F9CB55A0-4540-4FE4-8768-A01FA697F708}" destId="{3F313077-74CE-440D-8BD3-4E65E2737D7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EE94E6-2A3D-4026-95B8-306222C7A87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722550B-D7A1-41D6-B757-B68EC6DCDF54}">
      <dgm:prSet/>
      <dgm:spPr/>
      <dgm:t>
        <a:bodyPr/>
        <a:lstStyle/>
        <a:p>
          <a:r>
            <a:rPr lang="en-GB"/>
            <a:t>Supportive (Kadushin 1992) or Restorative (Proctor 1988).</a:t>
          </a:r>
          <a:endParaRPr lang="en-US"/>
        </a:p>
      </dgm:t>
    </dgm:pt>
    <dgm:pt modelId="{993140B8-40EB-424D-864A-2F5B87B79219}" type="parTrans" cxnId="{36A15478-5475-4108-91BE-4DC01243D2A8}">
      <dgm:prSet/>
      <dgm:spPr/>
      <dgm:t>
        <a:bodyPr/>
        <a:lstStyle/>
        <a:p>
          <a:endParaRPr lang="en-US"/>
        </a:p>
      </dgm:t>
    </dgm:pt>
    <dgm:pt modelId="{8CC984EA-519E-4CD5-8E7A-6AA5412E3DE1}" type="sibTrans" cxnId="{36A15478-5475-4108-91BE-4DC01243D2A8}">
      <dgm:prSet/>
      <dgm:spPr/>
      <dgm:t>
        <a:bodyPr/>
        <a:lstStyle/>
        <a:p>
          <a:endParaRPr lang="en-US"/>
        </a:p>
      </dgm:t>
    </dgm:pt>
    <dgm:pt modelId="{033DCE68-30AB-4D4C-8C88-E76E58CFCE8F}">
      <dgm:prSet/>
      <dgm:spPr/>
      <dgm:t>
        <a:bodyPr/>
        <a:lstStyle/>
        <a:p>
          <a:r>
            <a:rPr lang="en-GB"/>
            <a:t>Managerial (Kadushin 1992)  or  Normative (Proctor 1988).</a:t>
          </a:r>
          <a:endParaRPr lang="en-US"/>
        </a:p>
      </dgm:t>
    </dgm:pt>
    <dgm:pt modelId="{F9CAECA7-B870-416C-B4C3-FC0AECFB8961}" type="parTrans" cxnId="{03178CBE-E21D-458A-B5D7-48CEFDCFC4ED}">
      <dgm:prSet/>
      <dgm:spPr/>
      <dgm:t>
        <a:bodyPr/>
        <a:lstStyle/>
        <a:p>
          <a:endParaRPr lang="en-US"/>
        </a:p>
      </dgm:t>
    </dgm:pt>
    <dgm:pt modelId="{9E64F681-5DBE-461C-A101-3980C01ADC1D}" type="sibTrans" cxnId="{03178CBE-E21D-458A-B5D7-48CEFDCFC4ED}">
      <dgm:prSet/>
      <dgm:spPr/>
      <dgm:t>
        <a:bodyPr/>
        <a:lstStyle/>
        <a:p>
          <a:endParaRPr lang="en-US"/>
        </a:p>
      </dgm:t>
    </dgm:pt>
    <dgm:pt modelId="{9EB4D393-B00A-48E9-B0B8-42014B90AD53}">
      <dgm:prSet/>
      <dgm:spPr/>
      <dgm:t>
        <a:bodyPr/>
        <a:lstStyle/>
        <a:p>
          <a:r>
            <a:rPr lang="en-GB"/>
            <a:t>Educative (Kadushin 1992)  or  Formative (Proctor 1988).</a:t>
          </a:r>
          <a:endParaRPr lang="en-US"/>
        </a:p>
      </dgm:t>
    </dgm:pt>
    <dgm:pt modelId="{E255B331-F3A7-462E-9E58-02CB95F6BB6C}" type="parTrans" cxnId="{19B4D5C8-1ED4-41A0-92F7-B4BF25F62422}">
      <dgm:prSet/>
      <dgm:spPr/>
      <dgm:t>
        <a:bodyPr/>
        <a:lstStyle/>
        <a:p>
          <a:endParaRPr lang="en-US"/>
        </a:p>
      </dgm:t>
    </dgm:pt>
    <dgm:pt modelId="{5EE3D96A-2857-485D-A852-F64A60B0C3DB}" type="sibTrans" cxnId="{19B4D5C8-1ED4-41A0-92F7-B4BF25F62422}">
      <dgm:prSet/>
      <dgm:spPr/>
      <dgm:t>
        <a:bodyPr/>
        <a:lstStyle/>
        <a:p>
          <a:endParaRPr lang="en-US"/>
        </a:p>
      </dgm:t>
    </dgm:pt>
    <dgm:pt modelId="{BDB79912-97B3-7B47-B2E8-692A197F466A}" type="pres">
      <dgm:prSet presAssocID="{A0EE94E6-2A3D-4026-95B8-306222C7A879}" presName="hierChild1" presStyleCnt="0">
        <dgm:presLayoutVars>
          <dgm:chPref val="1"/>
          <dgm:dir/>
          <dgm:animOne val="branch"/>
          <dgm:animLvl val="lvl"/>
          <dgm:resizeHandles/>
        </dgm:presLayoutVars>
      </dgm:prSet>
      <dgm:spPr/>
    </dgm:pt>
    <dgm:pt modelId="{BBB29F66-801A-CC48-AAB4-E49E58A9D13E}" type="pres">
      <dgm:prSet presAssocID="{5722550B-D7A1-41D6-B757-B68EC6DCDF54}" presName="hierRoot1" presStyleCnt="0"/>
      <dgm:spPr/>
    </dgm:pt>
    <dgm:pt modelId="{50FDDF4B-9AE1-8F4C-BD6B-7E4EC2AAB32D}" type="pres">
      <dgm:prSet presAssocID="{5722550B-D7A1-41D6-B757-B68EC6DCDF54}" presName="composite" presStyleCnt="0"/>
      <dgm:spPr/>
    </dgm:pt>
    <dgm:pt modelId="{C45304BF-83A7-ED43-B635-9B53DAC62EB9}" type="pres">
      <dgm:prSet presAssocID="{5722550B-D7A1-41D6-B757-B68EC6DCDF54}" presName="background" presStyleLbl="node0" presStyleIdx="0" presStyleCnt="3"/>
      <dgm:spPr/>
    </dgm:pt>
    <dgm:pt modelId="{77704FD9-2750-0C48-BEAE-560B7A0262FF}" type="pres">
      <dgm:prSet presAssocID="{5722550B-D7A1-41D6-B757-B68EC6DCDF54}" presName="text" presStyleLbl="fgAcc0" presStyleIdx="0" presStyleCnt="3">
        <dgm:presLayoutVars>
          <dgm:chPref val="3"/>
        </dgm:presLayoutVars>
      </dgm:prSet>
      <dgm:spPr/>
    </dgm:pt>
    <dgm:pt modelId="{2FD86A4E-9952-DE48-B656-D53715FB958E}" type="pres">
      <dgm:prSet presAssocID="{5722550B-D7A1-41D6-B757-B68EC6DCDF54}" presName="hierChild2" presStyleCnt="0"/>
      <dgm:spPr/>
    </dgm:pt>
    <dgm:pt modelId="{401CFCEB-7E75-CD4D-B674-CEB65EA8453D}" type="pres">
      <dgm:prSet presAssocID="{033DCE68-30AB-4D4C-8C88-E76E58CFCE8F}" presName="hierRoot1" presStyleCnt="0"/>
      <dgm:spPr/>
    </dgm:pt>
    <dgm:pt modelId="{3F2729D1-820A-F042-9574-0C07B57EFE78}" type="pres">
      <dgm:prSet presAssocID="{033DCE68-30AB-4D4C-8C88-E76E58CFCE8F}" presName="composite" presStyleCnt="0"/>
      <dgm:spPr/>
    </dgm:pt>
    <dgm:pt modelId="{43C6CBCA-0FE6-A14D-8C53-031DBBF147F1}" type="pres">
      <dgm:prSet presAssocID="{033DCE68-30AB-4D4C-8C88-E76E58CFCE8F}" presName="background" presStyleLbl="node0" presStyleIdx="1" presStyleCnt="3"/>
      <dgm:spPr/>
    </dgm:pt>
    <dgm:pt modelId="{3DF41F66-1511-A14C-BF1F-A747F30AE689}" type="pres">
      <dgm:prSet presAssocID="{033DCE68-30AB-4D4C-8C88-E76E58CFCE8F}" presName="text" presStyleLbl="fgAcc0" presStyleIdx="1" presStyleCnt="3">
        <dgm:presLayoutVars>
          <dgm:chPref val="3"/>
        </dgm:presLayoutVars>
      </dgm:prSet>
      <dgm:spPr/>
    </dgm:pt>
    <dgm:pt modelId="{75CC55FD-1B10-FE42-B635-E87FC8ECF9B9}" type="pres">
      <dgm:prSet presAssocID="{033DCE68-30AB-4D4C-8C88-E76E58CFCE8F}" presName="hierChild2" presStyleCnt="0"/>
      <dgm:spPr/>
    </dgm:pt>
    <dgm:pt modelId="{B62CA354-2FE3-694F-A51B-965C185F0C6E}" type="pres">
      <dgm:prSet presAssocID="{9EB4D393-B00A-48E9-B0B8-42014B90AD53}" presName="hierRoot1" presStyleCnt="0"/>
      <dgm:spPr/>
    </dgm:pt>
    <dgm:pt modelId="{F57E2B8F-F04B-9A4B-8156-99FD97358263}" type="pres">
      <dgm:prSet presAssocID="{9EB4D393-B00A-48E9-B0B8-42014B90AD53}" presName="composite" presStyleCnt="0"/>
      <dgm:spPr/>
    </dgm:pt>
    <dgm:pt modelId="{EE289900-1DA6-364C-90BC-1B726EF7C74F}" type="pres">
      <dgm:prSet presAssocID="{9EB4D393-B00A-48E9-B0B8-42014B90AD53}" presName="background" presStyleLbl="node0" presStyleIdx="2" presStyleCnt="3"/>
      <dgm:spPr/>
    </dgm:pt>
    <dgm:pt modelId="{9543591B-86BE-7747-989B-D54BB0EBBD3F}" type="pres">
      <dgm:prSet presAssocID="{9EB4D393-B00A-48E9-B0B8-42014B90AD53}" presName="text" presStyleLbl="fgAcc0" presStyleIdx="2" presStyleCnt="3">
        <dgm:presLayoutVars>
          <dgm:chPref val="3"/>
        </dgm:presLayoutVars>
      </dgm:prSet>
      <dgm:spPr/>
    </dgm:pt>
    <dgm:pt modelId="{5882F4DD-E1EE-B44B-AFD5-0EDABBE4600B}" type="pres">
      <dgm:prSet presAssocID="{9EB4D393-B00A-48E9-B0B8-42014B90AD53}" presName="hierChild2" presStyleCnt="0"/>
      <dgm:spPr/>
    </dgm:pt>
  </dgm:ptLst>
  <dgm:cxnLst>
    <dgm:cxn modelId="{4495CE56-6BC1-0B45-986C-5D3DCFE34026}" type="presOf" srcId="{9EB4D393-B00A-48E9-B0B8-42014B90AD53}" destId="{9543591B-86BE-7747-989B-D54BB0EBBD3F}" srcOrd="0" destOrd="0" presId="urn:microsoft.com/office/officeart/2005/8/layout/hierarchy1"/>
    <dgm:cxn modelId="{36A15478-5475-4108-91BE-4DC01243D2A8}" srcId="{A0EE94E6-2A3D-4026-95B8-306222C7A879}" destId="{5722550B-D7A1-41D6-B757-B68EC6DCDF54}" srcOrd="0" destOrd="0" parTransId="{993140B8-40EB-424D-864A-2F5B87B79219}" sibTransId="{8CC984EA-519E-4CD5-8E7A-6AA5412E3DE1}"/>
    <dgm:cxn modelId="{3BCC25A0-10F2-6944-A2E6-F28F9A3686F8}" type="presOf" srcId="{5722550B-D7A1-41D6-B757-B68EC6DCDF54}" destId="{77704FD9-2750-0C48-BEAE-560B7A0262FF}" srcOrd="0" destOrd="0" presId="urn:microsoft.com/office/officeart/2005/8/layout/hierarchy1"/>
    <dgm:cxn modelId="{A1496AAE-E025-0D48-BEA2-C0BD3768367B}" type="presOf" srcId="{A0EE94E6-2A3D-4026-95B8-306222C7A879}" destId="{BDB79912-97B3-7B47-B2E8-692A197F466A}" srcOrd="0" destOrd="0" presId="urn:microsoft.com/office/officeart/2005/8/layout/hierarchy1"/>
    <dgm:cxn modelId="{03178CBE-E21D-458A-B5D7-48CEFDCFC4ED}" srcId="{A0EE94E6-2A3D-4026-95B8-306222C7A879}" destId="{033DCE68-30AB-4D4C-8C88-E76E58CFCE8F}" srcOrd="1" destOrd="0" parTransId="{F9CAECA7-B870-416C-B4C3-FC0AECFB8961}" sibTransId="{9E64F681-5DBE-461C-A101-3980C01ADC1D}"/>
    <dgm:cxn modelId="{19B4D5C8-1ED4-41A0-92F7-B4BF25F62422}" srcId="{A0EE94E6-2A3D-4026-95B8-306222C7A879}" destId="{9EB4D393-B00A-48E9-B0B8-42014B90AD53}" srcOrd="2" destOrd="0" parTransId="{E255B331-F3A7-462E-9E58-02CB95F6BB6C}" sibTransId="{5EE3D96A-2857-485D-A852-F64A60B0C3DB}"/>
    <dgm:cxn modelId="{A76D07F8-CA0F-E94E-AEFF-0A9E4FF0CDD0}" type="presOf" srcId="{033DCE68-30AB-4D4C-8C88-E76E58CFCE8F}" destId="{3DF41F66-1511-A14C-BF1F-A747F30AE689}" srcOrd="0" destOrd="0" presId="urn:microsoft.com/office/officeart/2005/8/layout/hierarchy1"/>
    <dgm:cxn modelId="{D5931554-E9A3-3345-9AAC-1B4F0FC947B4}" type="presParOf" srcId="{BDB79912-97B3-7B47-B2E8-692A197F466A}" destId="{BBB29F66-801A-CC48-AAB4-E49E58A9D13E}" srcOrd="0" destOrd="0" presId="urn:microsoft.com/office/officeart/2005/8/layout/hierarchy1"/>
    <dgm:cxn modelId="{7220BBFF-BBB5-CA47-8F6D-E7D683976A15}" type="presParOf" srcId="{BBB29F66-801A-CC48-AAB4-E49E58A9D13E}" destId="{50FDDF4B-9AE1-8F4C-BD6B-7E4EC2AAB32D}" srcOrd="0" destOrd="0" presId="urn:microsoft.com/office/officeart/2005/8/layout/hierarchy1"/>
    <dgm:cxn modelId="{68FC19C5-A374-0145-AF4B-951D8A3F4815}" type="presParOf" srcId="{50FDDF4B-9AE1-8F4C-BD6B-7E4EC2AAB32D}" destId="{C45304BF-83A7-ED43-B635-9B53DAC62EB9}" srcOrd="0" destOrd="0" presId="urn:microsoft.com/office/officeart/2005/8/layout/hierarchy1"/>
    <dgm:cxn modelId="{B344B513-6910-6942-97BB-8834849CEACC}" type="presParOf" srcId="{50FDDF4B-9AE1-8F4C-BD6B-7E4EC2AAB32D}" destId="{77704FD9-2750-0C48-BEAE-560B7A0262FF}" srcOrd="1" destOrd="0" presId="urn:microsoft.com/office/officeart/2005/8/layout/hierarchy1"/>
    <dgm:cxn modelId="{6E80FAF5-1738-0647-81EB-8A75691EABFB}" type="presParOf" srcId="{BBB29F66-801A-CC48-AAB4-E49E58A9D13E}" destId="{2FD86A4E-9952-DE48-B656-D53715FB958E}" srcOrd="1" destOrd="0" presId="urn:microsoft.com/office/officeart/2005/8/layout/hierarchy1"/>
    <dgm:cxn modelId="{3296B7C9-B31F-6D4F-88C4-697FA8B63297}" type="presParOf" srcId="{BDB79912-97B3-7B47-B2E8-692A197F466A}" destId="{401CFCEB-7E75-CD4D-B674-CEB65EA8453D}" srcOrd="1" destOrd="0" presId="urn:microsoft.com/office/officeart/2005/8/layout/hierarchy1"/>
    <dgm:cxn modelId="{E2B568B7-328A-4341-BD5A-E130A6921CFE}" type="presParOf" srcId="{401CFCEB-7E75-CD4D-B674-CEB65EA8453D}" destId="{3F2729D1-820A-F042-9574-0C07B57EFE78}" srcOrd="0" destOrd="0" presId="urn:microsoft.com/office/officeart/2005/8/layout/hierarchy1"/>
    <dgm:cxn modelId="{E0CEFE7A-79EB-C64B-9297-2C3D9340E85F}" type="presParOf" srcId="{3F2729D1-820A-F042-9574-0C07B57EFE78}" destId="{43C6CBCA-0FE6-A14D-8C53-031DBBF147F1}" srcOrd="0" destOrd="0" presId="urn:microsoft.com/office/officeart/2005/8/layout/hierarchy1"/>
    <dgm:cxn modelId="{8BE7EDCD-09E5-544E-9AD9-DBA55A4443C0}" type="presParOf" srcId="{3F2729D1-820A-F042-9574-0C07B57EFE78}" destId="{3DF41F66-1511-A14C-BF1F-A747F30AE689}" srcOrd="1" destOrd="0" presId="urn:microsoft.com/office/officeart/2005/8/layout/hierarchy1"/>
    <dgm:cxn modelId="{976F83D3-8BBE-8841-8EE6-3EB0E06DC613}" type="presParOf" srcId="{401CFCEB-7E75-CD4D-B674-CEB65EA8453D}" destId="{75CC55FD-1B10-FE42-B635-E87FC8ECF9B9}" srcOrd="1" destOrd="0" presId="urn:microsoft.com/office/officeart/2005/8/layout/hierarchy1"/>
    <dgm:cxn modelId="{C9E125D4-48C5-9C46-BD79-6F5B9E05F93F}" type="presParOf" srcId="{BDB79912-97B3-7B47-B2E8-692A197F466A}" destId="{B62CA354-2FE3-694F-A51B-965C185F0C6E}" srcOrd="2" destOrd="0" presId="urn:microsoft.com/office/officeart/2005/8/layout/hierarchy1"/>
    <dgm:cxn modelId="{529AA066-BC49-C44B-8FE3-2B050A614BDF}" type="presParOf" srcId="{B62CA354-2FE3-694F-A51B-965C185F0C6E}" destId="{F57E2B8F-F04B-9A4B-8156-99FD97358263}" srcOrd="0" destOrd="0" presId="urn:microsoft.com/office/officeart/2005/8/layout/hierarchy1"/>
    <dgm:cxn modelId="{0E7B9C5A-3373-F545-8E52-A11EA24E9E9B}" type="presParOf" srcId="{F57E2B8F-F04B-9A4B-8156-99FD97358263}" destId="{EE289900-1DA6-364C-90BC-1B726EF7C74F}" srcOrd="0" destOrd="0" presId="urn:microsoft.com/office/officeart/2005/8/layout/hierarchy1"/>
    <dgm:cxn modelId="{9B163177-484E-DD44-AB2E-50FC914A07ED}" type="presParOf" srcId="{F57E2B8F-F04B-9A4B-8156-99FD97358263}" destId="{9543591B-86BE-7747-989B-D54BB0EBBD3F}" srcOrd="1" destOrd="0" presId="urn:microsoft.com/office/officeart/2005/8/layout/hierarchy1"/>
    <dgm:cxn modelId="{CE397664-25C7-5F41-942B-1717CC551D74}" type="presParOf" srcId="{B62CA354-2FE3-694F-A51B-965C185F0C6E}" destId="{5882F4DD-E1EE-B44B-AFD5-0EDABBE460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56E7DF-EEC6-4CB2-BD60-537D7D0B15C3}"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CF81484D-2584-4960-8BDC-24A30CED822A}">
      <dgm:prSet/>
      <dgm:spPr/>
      <dgm:t>
        <a:bodyPr/>
        <a:lstStyle/>
        <a:p>
          <a:r>
            <a:rPr lang="en-GB"/>
            <a:t>Educative/formative/teaching function involves: </a:t>
          </a:r>
          <a:endParaRPr lang="en-US"/>
        </a:p>
      </dgm:t>
    </dgm:pt>
    <dgm:pt modelId="{75499C7F-0134-42C8-8E1A-D290A85EFBF9}" type="parTrans" cxnId="{9F386682-4A39-4F13-BFAC-01C6ECE2315D}">
      <dgm:prSet/>
      <dgm:spPr/>
      <dgm:t>
        <a:bodyPr/>
        <a:lstStyle/>
        <a:p>
          <a:endParaRPr lang="en-US"/>
        </a:p>
      </dgm:t>
    </dgm:pt>
    <dgm:pt modelId="{54357B06-CFB1-4514-9A84-2DB8C52F4FB8}" type="sibTrans" cxnId="{9F386682-4A39-4F13-BFAC-01C6ECE2315D}">
      <dgm:prSet/>
      <dgm:spPr/>
      <dgm:t>
        <a:bodyPr/>
        <a:lstStyle/>
        <a:p>
          <a:endParaRPr lang="en-US"/>
        </a:p>
      </dgm:t>
    </dgm:pt>
    <dgm:pt modelId="{32C17FF3-9710-4036-8411-8D9F256F2362}">
      <dgm:prSet/>
      <dgm:spPr/>
      <dgm:t>
        <a:bodyPr/>
        <a:lstStyle/>
        <a:p>
          <a:r>
            <a:rPr lang="en-GB"/>
            <a:t>taking responsibility for the development of skills, knowledge and understanding</a:t>
          </a:r>
          <a:endParaRPr lang="en-US"/>
        </a:p>
      </dgm:t>
    </dgm:pt>
    <dgm:pt modelId="{312FC1AF-5C32-42D9-8D7F-142D06EA87D6}" type="parTrans" cxnId="{F44D46B7-645E-4605-A023-D305EDE1F567}">
      <dgm:prSet/>
      <dgm:spPr/>
      <dgm:t>
        <a:bodyPr/>
        <a:lstStyle/>
        <a:p>
          <a:endParaRPr lang="en-US"/>
        </a:p>
      </dgm:t>
    </dgm:pt>
    <dgm:pt modelId="{76ECAD46-87FE-4F95-B638-9CA9962CE9A8}" type="sibTrans" cxnId="{F44D46B7-645E-4605-A023-D305EDE1F567}">
      <dgm:prSet/>
      <dgm:spPr/>
      <dgm:t>
        <a:bodyPr/>
        <a:lstStyle/>
        <a:p>
          <a:endParaRPr lang="en-US"/>
        </a:p>
      </dgm:t>
    </dgm:pt>
    <dgm:pt modelId="{FA4D8252-4CAE-481D-B655-E11D20E20FB8}">
      <dgm:prSet/>
      <dgm:spPr/>
      <dgm:t>
        <a:bodyPr/>
        <a:lstStyle/>
        <a:p>
          <a:r>
            <a:rPr lang="en-GB"/>
            <a:t>Managerial/normative/ administration function involves:</a:t>
          </a:r>
          <a:endParaRPr lang="en-US"/>
        </a:p>
      </dgm:t>
    </dgm:pt>
    <dgm:pt modelId="{EF625195-8A52-4DBD-BDCE-577C7EA3C75E}" type="parTrans" cxnId="{308B8C9D-DADE-48C3-8094-C7D3244B7E1A}">
      <dgm:prSet/>
      <dgm:spPr/>
      <dgm:t>
        <a:bodyPr/>
        <a:lstStyle/>
        <a:p>
          <a:endParaRPr lang="en-US"/>
        </a:p>
      </dgm:t>
    </dgm:pt>
    <dgm:pt modelId="{77ED32B3-034A-4441-A59A-19BCDD16E78A}" type="sibTrans" cxnId="{308B8C9D-DADE-48C3-8094-C7D3244B7E1A}">
      <dgm:prSet/>
      <dgm:spPr/>
      <dgm:t>
        <a:bodyPr/>
        <a:lstStyle/>
        <a:p>
          <a:endParaRPr lang="en-US"/>
        </a:p>
      </dgm:t>
    </dgm:pt>
    <dgm:pt modelId="{AB28313B-DD22-497B-82E5-4ECE4B4B96DF}">
      <dgm:prSet/>
      <dgm:spPr/>
      <dgm:t>
        <a:bodyPr/>
        <a:lstStyle/>
        <a:p>
          <a:r>
            <a:rPr lang="en-GB"/>
            <a:t>taking responsibility for standards and ethics, assessment and quality control, ensuring the supervisee makes effective use of him/ her self.</a:t>
          </a:r>
          <a:endParaRPr lang="en-US"/>
        </a:p>
      </dgm:t>
    </dgm:pt>
    <dgm:pt modelId="{31F45C13-A98C-43D3-8C29-AE0AB6B91E89}" type="parTrans" cxnId="{573CE6B5-CAB0-45C5-BD58-3997FCC772B9}">
      <dgm:prSet/>
      <dgm:spPr/>
      <dgm:t>
        <a:bodyPr/>
        <a:lstStyle/>
        <a:p>
          <a:endParaRPr lang="en-US"/>
        </a:p>
      </dgm:t>
    </dgm:pt>
    <dgm:pt modelId="{D551E6C1-24FB-4CB0-9FE0-C825885D1244}" type="sibTrans" cxnId="{573CE6B5-CAB0-45C5-BD58-3997FCC772B9}">
      <dgm:prSet/>
      <dgm:spPr/>
      <dgm:t>
        <a:bodyPr/>
        <a:lstStyle/>
        <a:p>
          <a:endParaRPr lang="en-US"/>
        </a:p>
      </dgm:t>
    </dgm:pt>
    <dgm:pt modelId="{2DBEA9CA-54C9-4081-BC83-9CE20B4D4A8F}">
      <dgm:prSet/>
      <dgm:spPr/>
      <dgm:t>
        <a:bodyPr/>
        <a:lstStyle/>
        <a:p>
          <a:r>
            <a:rPr lang="en-GB"/>
            <a:t>Supportive/restorative/helping function involves: </a:t>
          </a:r>
          <a:endParaRPr lang="en-US"/>
        </a:p>
      </dgm:t>
    </dgm:pt>
    <dgm:pt modelId="{569FE3BE-9091-4E40-B08A-3B494FBE8B41}" type="parTrans" cxnId="{6F236088-196D-4514-B072-E82500CC37E6}">
      <dgm:prSet/>
      <dgm:spPr/>
      <dgm:t>
        <a:bodyPr/>
        <a:lstStyle/>
        <a:p>
          <a:endParaRPr lang="en-US"/>
        </a:p>
      </dgm:t>
    </dgm:pt>
    <dgm:pt modelId="{0733A0BB-A22C-4C5E-A400-8A10E29C2166}" type="sibTrans" cxnId="{6F236088-196D-4514-B072-E82500CC37E6}">
      <dgm:prSet/>
      <dgm:spPr/>
      <dgm:t>
        <a:bodyPr/>
        <a:lstStyle/>
        <a:p>
          <a:endParaRPr lang="en-US"/>
        </a:p>
      </dgm:t>
    </dgm:pt>
    <dgm:pt modelId="{5E5F3542-ADAE-437B-B190-0459F683C256}">
      <dgm:prSet/>
      <dgm:spPr/>
      <dgm:t>
        <a:bodyPr/>
        <a:lstStyle/>
        <a:p>
          <a:r>
            <a:rPr lang="en-GB"/>
            <a:t>attending to the emotive aspects of work, including the effects of working with those with troubles</a:t>
          </a:r>
          <a:endParaRPr lang="en-US"/>
        </a:p>
      </dgm:t>
    </dgm:pt>
    <dgm:pt modelId="{C82A51CF-FE0A-41AD-B765-913528B3CCEA}" type="parTrans" cxnId="{B06D5AD6-F98E-414B-8D76-999EAB09F631}">
      <dgm:prSet/>
      <dgm:spPr/>
      <dgm:t>
        <a:bodyPr/>
        <a:lstStyle/>
        <a:p>
          <a:endParaRPr lang="en-US"/>
        </a:p>
      </dgm:t>
    </dgm:pt>
    <dgm:pt modelId="{8FB53570-A6E1-4F8A-B377-AB4E47D508BF}" type="sibTrans" cxnId="{B06D5AD6-F98E-414B-8D76-999EAB09F631}">
      <dgm:prSet/>
      <dgm:spPr/>
      <dgm:t>
        <a:bodyPr/>
        <a:lstStyle/>
        <a:p>
          <a:endParaRPr lang="en-US"/>
        </a:p>
      </dgm:t>
    </dgm:pt>
    <dgm:pt modelId="{74B077EF-70C0-0647-B59A-37499EAAEA8D}" type="pres">
      <dgm:prSet presAssocID="{2D56E7DF-EEC6-4CB2-BD60-537D7D0B15C3}" presName="Name0" presStyleCnt="0">
        <dgm:presLayoutVars>
          <dgm:dir/>
          <dgm:animLvl val="lvl"/>
          <dgm:resizeHandles val="exact"/>
        </dgm:presLayoutVars>
      </dgm:prSet>
      <dgm:spPr/>
    </dgm:pt>
    <dgm:pt modelId="{DD16824D-64EA-E141-A137-130FAF3D7A07}" type="pres">
      <dgm:prSet presAssocID="{CF81484D-2584-4960-8BDC-24A30CED822A}" presName="linNode" presStyleCnt="0"/>
      <dgm:spPr/>
    </dgm:pt>
    <dgm:pt modelId="{5650CE56-6D62-6B4F-9B8A-1377CCCE6324}" type="pres">
      <dgm:prSet presAssocID="{CF81484D-2584-4960-8BDC-24A30CED822A}" presName="parentText" presStyleLbl="node1" presStyleIdx="0" presStyleCnt="3">
        <dgm:presLayoutVars>
          <dgm:chMax val="1"/>
          <dgm:bulletEnabled val="1"/>
        </dgm:presLayoutVars>
      </dgm:prSet>
      <dgm:spPr/>
    </dgm:pt>
    <dgm:pt modelId="{DDEB514B-A61F-E246-AB87-7B3DECE5FC16}" type="pres">
      <dgm:prSet presAssocID="{CF81484D-2584-4960-8BDC-24A30CED822A}" presName="descendantText" presStyleLbl="alignAccFollowNode1" presStyleIdx="0" presStyleCnt="3">
        <dgm:presLayoutVars>
          <dgm:bulletEnabled val="1"/>
        </dgm:presLayoutVars>
      </dgm:prSet>
      <dgm:spPr/>
    </dgm:pt>
    <dgm:pt modelId="{02F6BB04-8CF8-8F47-92F2-D7FFE03FCA20}" type="pres">
      <dgm:prSet presAssocID="{54357B06-CFB1-4514-9A84-2DB8C52F4FB8}" presName="sp" presStyleCnt="0"/>
      <dgm:spPr/>
    </dgm:pt>
    <dgm:pt modelId="{AF18F69C-8894-1346-9E59-640E47DF3174}" type="pres">
      <dgm:prSet presAssocID="{FA4D8252-4CAE-481D-B655-E11D20E20FB8}" presName="linNode" presStyleCnt="0"/>
      <dgm:spPr/>
    </dgm:pt>
    <dgm:pt modelId="{E7580E74-FE40-594D-9773-30FA95657C6A}" type="pres">
      <dgm:prSet presAssocID="{FA4D8252-4CAE-481D-B655-E11D20E20FB8}" presName="parentText" presStyleLbl="node1" presStyleIdx="1" presStyleCnt="3">
        <dgm:presLayoutVars>
          <dgm:chMax val="1"/>
          <dgm:bulletEnabled val="1"/>
        </dgm:presLayoutVars>
      </dgm:prSet>
      <dgm:spPr/>
    </dgm:pt>
    <dgm:pt modelId="{DB788E56-7749-DD40-9D28-CE233613117E}" type="pres">
      <dgm:prSet presAssocID="{FA4D8252-4CAE-481D-B655-E11D20E20FB8}" presName="descendantText" presStyleLbl="alignAccFollowNode1" presStyleIdx="1" presStyleCnt="3">
        <dgm:presLayoutVars>
          <dgm:bulletEnabled val="1"/>
        </dgm:presLayoutVars>
      </dgm:prSet>
      <dgm:spPr/>
    </dgm:pt>
    <dgm:pt modelId="{A1DB93F7-644B-1342-979F-A76C3329664A}" type="pres">
      <dgm:prSet presAssocID="{77ED32B3-034A-4441-A59A-19BCDD16E78A}" presName="sp" presStyleCnt="0"/>
      <dgm:spPr/>
    </dgm:pt>
    <dgm:pt modelId="{E4BA5692-2CC8-4F42-9D55-AE2D0A2BDBBB}" type="pres">
      <dgm:prSet presAssocID="{2DBEA9CA-54C9-4081-BC83-9CE20B4D4A8F}" presName="linNode" presStyleCnt="0"/>
      <dgm:spPr/>
    </dgm:pt>
    <dgm:pt modelId="{DBCE8983-9AC0-0D4C-8273-D36715004567}" type="pres">
      <dgm:prSet presAssocID="{2DBEA9CA-54C9-4081-BC83-9CE20B4D4A8F}" presName="parentText" presStyleLbl="node1" presStyleIdx="2" presStyleCnt="3">
        <dgm:presLayoutVars>
          <dgm:chMax val="1"/>
          <dgm:bulletEnabled val="1"/>
        </dgm:presLayoutVars>
      </dgm:prSet>
      <dgm:spPr/>
    </dgm:pt>
    <dgm:pt modelId="{672AF30B-21A4-6144-BAB3-BA2A91D69102}" type="pres">
      <dgm:prSet presAssocID="{2DBEA9CA-54C9-4081-BC83-9CE20B4D4A8F}" presName="descendantText" presStyleLbl="alignAccFollowNode1" presStyleIdx="2" presStyleCnt="3">
        <dgm:presLayoutVars>
          <dgm:bulletEnabled val="1"/>
        </dgm:presLayoutVars>
      </dgm:prSet>
      <dgm:spPr/>
    </dgm:pt>
  </dgm:ptLst>
  <dgm:cxnLst>
    <dgm:cxn modelId="{EBC1E740-E3A5-4942-9C52-855E1BD253A4}" type="presOf" srcId="{5E5F3542-ADAE-437B-B190-0459F683C256}" destId="{672AF30B-21A4-6144-BAB3-BA2A91D69102}" srcOrd="0" destOrd="0" presId="urn:microsoft.com/office/officeart/2005/8/layout/vList5"/>
    <dgm:cxn modelId="{C1D10363-B9B4-1340-8AE9-BBCE22167326}" type="presOf" srcId="{FA4D8252-4CAE-481D-B655-E11D20E20FB8}" destId="{E7580E74-FE40-594D-9773-30FA95657C6A}" srcOrd="0" destOrd="0" presId="urn:microsoft.com/office/officeart/2005/8/layout/vList5"/>
    <dgm:cxn modelId="{9F386682-4A39-4F13-BFAC-01C6ECE2315D}" srcId="{2D56E7DF-EEC6-4CB2-BD60-537D7D0B15C3}" destId="{CF81484D-2584-4960-8BDC-24A30CED822A}" srcOrd="0" destOrd="0" parTransId="{75499C7F-0134-42C8-8E1A-D290A85EFBF9}" sibTransId="{54357B06-CFB1-4514-9A84-2DB8C52F4FB8}"/>
    <dgm:cxn modelId="{6F236088-196D-4514-B072-E82500CC37E6}" srcId="{2D56E7DF-EEC6-4CB2-BD60-537D7D0B15C3}" destId="{2DBEA9CA-54C9-4081-BC83-9CE20B4D4A8F}" srcOrd="2" destOrd="0" parTransId="{569FE3BE-9091-4E40-B08A-3B494FBE8B41}" sibTransId="{0733A0BB-A22C-4C5E-A400-8A10E29C2166}"/>
    <dgm:cxn modelId="{25981690-842E-4D4E-BFCA-FE9163A21489}" type="presOf" srcId="{AB28313B-DD22-497B-82E5-4ECE4B4B96DF}" destId="{DB788E56-7749-DD40-9D28-CE233613117E}" srcOrd="0" destOrd="0" presId="urn:microsoft.com/office/officeart/2005/8/layout/vList5"/>
    <dgm:cxn modelId="{308B8C9D-DADE-48C3-8094-C7D3244B7E1A}" srcId="{2D56E7DF-EEC6-4CB2-BD60-537D7D0B15C3}" destId="{FA4D8252-4CAE-481D-B655-E11D20E20FB8}" srcOrd="1" destOrd="0" parTransId="{EF625195-8A52-4DBD-BDCE-577C7EA3C75E}" sibTransId="{77ED32B3-034A-4441-A59A-19BCDD16E78A}"/>
    <dgm:cxn modelId="{9B8A0A9E-5AAF-F84B-A7AD-E3A9AD91AB13}" type="presOf" srcId="{2D56E7DF-EEC6-4CB2-BD60-537D7D0B15C3}" destId="{74B077EF-70C0-0647-B59A-37499EAAEA8D}" srcOrd="0" destOrd="0" presId="urn:microsoft.com/office/officeart/2005/8/layout/vList5"/>
    <dgm:cxn modelId="{6BFA7BB1-8144-7546-A9D7-8E201EEF7907}" type="presOf" srcId="{32C17FF3-9710-4036-8411-8D9F256F2362}" destId="{DDEB514B-A61F-E246-AB87-7B3DECE5FC16}" srcOrd="0" destOrd="0" presId="urn:microsoft.com/office/officeart/2005/8/layout/vList5"/>
    <dgm:cxn modelId="{AD007FB2-D232-5949-93C9-C7B8BE37887F}" type="presOf" srcId="{2DBEA9CA-54C9-4081-BC83-9CE20B4D4A8F}" destId="{DBCE8983-9AC0-0D4C-8273-D36715004567}" srcOrd="0" destOrd="0" presId="urn:microsoft.com/office/officeart/2005/8/layout/vList5"/>
    <dgm:cxn modelId="{573CE6B5-CAB0-45C5-BD58-3997FCC772B9}" srcId="{FA4D8252-4CAE-481D-B655-E11D20E20FB8}" destId="{AB28313B-DD22-497B-82E5-4ECE4B4B96DF}" srcOrd="0" destOrd="0" parTransId="{31F45C13-A98C-43D3-8C29-AE0AB6B91E89}" sibTransId="{D551E6C1-24FB-4CB0-9FE0-C825885D1244}"/>
    <dgm:cxn modelId="{F44D46B7-645E-4605-A023-D305EDE1F567}" srcId="{CF81484D-2584-4960-8BDC-24A30CED822A}" destId="{32C17FF3-9710-4036-8411-8D9F256F2362}" srcOrd="0" destOrd="0" parTransId="{312FC1AF-5C32-42D9-8D7F-142D06EA87D6}" sibTransId="{76ECAD46-87FE-4F95-B638-9CA9962CE9A8}"/>
    <dgm:cxn modelId="{B06D5AD6-F98E-414B-8D76-999EAB09F631}" srcId="{2DBEA9CA-54C9-4081-BC83-9CE20B4D4A8F}" destId="{5E5F3542-ADAE-437B-B190-0459F683C256}" srcOrd="0" destOrd="0" parTransId="{C82A51CF-FE0A-41AD-B765-913528B3CCEA}" sibTransId="{8FB53570-A6E1-4F8A-B377-AB4E47D508BF}"/>
    <dgm:cxn modelId="{CA8191E7-5622-F949-BD03-475ACC840AF7}" type="presOf" srcId="{CF81484D-2584-4960-8BDC-24A30CED822A}" destId="{5650CE56-6D62-6B4F-9B8A-1377CCCE6324}" srcOrd="0" destOrd="0" presId="urn:microsoft.com/office/officeart/2005/8/layout/vList5"/>
    <dgm:cxn modelId="{C384217C-83B7-904B-BB21-5B59481ABE79}" type="presParOf" srcId="{74B077EF-70C0-0647-B59A-37499EAAEA8D}" destId="{DD16824D-64EA-E141-A137-130FAF3D7A07}" srcOrd="0" destOrd="0" presId="urn:microsoft.com/office/officeart/2005/8/layout/vList5"/>
    <dgm:cxn modelId="{E7B20F16-6AF8-B24A-95D5-82D2296690A3}" type="presParOf" srcId="{DD16824D-64EA-E141-A137-130FAF3D7A07}" destId="{5650CE56-6D62-6B4F-9B8A-1377CCCE6324}" srcOrd="0" destOrd="0" presId="urn:microsoft.com/office/officeart/2005/8/layout/vList5"/>
    <dgm:cxn modelId="{A085BA5B-24E8-9348-8E51-B3FCB76FB1F3}" type="presParOf" srcId="{DD16824D-64EA-E141-A137-130FAF3D7A07}" destId="{DDEB514B-A61F-E246-AB87-7B3DECE5FC16}" srcOrd="1" destOrd="0" presId="urn:microsoft.com/office/officeart/2005/8/layout/vList5"/>
    <dgm:cxn modelId="{0C02FB4A-CA25-6340-8062-3E99EB5003C0}" type="presParOf" srcId="{74B077EF-70C0-0647-B59A-37499EAAEA8D}" destId="{02F6BB04-8CF8-8F47-92F2-D7FFE03FCA20}" srcOrd="1" destOrd="0" presId="urn:microsoft.com/office/officeart/2005/8/layout/vList5"/>
    <dgm:cxn modelId="{02BEE762-9C9D-374E-8A9E-FD8A98FD34C3}" type="presParOf" srcId="{74B077EF-70C0-0647-B59A-37499EAAEA8D}" destId="{AF18F69C-8894-1346-9E59-640E47DF3174}" srcOrd="2" destOrd="0" presId="urn:microsoft.com/office/officeart/2005/8/layout/vList5"/>
    <dgm:cxn modelId="{86488740-1A5B-3945-B337-9ED3944B050D}" type="presParOf" srcId="{AF18F69C-8894-1346-9E59-640E47DF3174}" destId="{E7580E74-FE40-594D-9773-30FA95657C6A}" srcOrd="0" destOrd="0" presId="urn:microsoft.com/office/officeart/2005/8/layout/vList5"/>
    <dgm:cxn modelId="{5ED84208-73E7-2448-941E-587554270691}" type="presParOf" srcId="{AF18F69C-8894-1346-9E59-640E47DF3174}" destId="{DB788E56-7749-DD40-9D28-CE233613117E}" srcOrd="1" destOrd="0" presId="urn:microsoft.com/office/officeart/2005/8/layout/vList5"/>
    <dgm:cxn modelId="{0C1B4DC6-3595-4649-814D-660342DF11E3}" type="presParOf" srcId="{74B077EF-70C0-0647-B59A-37499EAAEA8D}" destId="{A1DB93F7-644B-1342-979F-A76C3329664A}" srcOrd="3" destOrd="0" presId="urn:microsoft.com/office/officeart/2005/8/layout/vList5"/>
    <dgm:cxn modelId="{9E416C35-71BA-6947-8EDF-4B280C21E3C6}" type="presParOf" srcId="{74B077EF-70C0-0647-B59A-37499EAAEA8D}" destId="{E4BA5692-2CC8-4F42-9D55-AE2D0A2BDBBB}" srcOrd="4" destOrd="0" presId="urn:microsoft.com/office/officeart/2005/8/layout/vList5"/>
    <dgm:cxn modelId="{56777AA0-4609-F046-AAEA-72DF03792E4F}" type="presParOf" srcId="{E4BA5692-2CC8-4F42-9D55-AE2D0A2BDBBB}" destId="{DBCE8983-9AC0-0D4C-8273-D36715004567}" srcOrd="0" destOrd="0" presId="urn:microsoft.com/office/officeart/2005/8/layout/vList5"/>
    <dgm:cxn modelId="{036B3D48-40AE-DE41-98EB-1399D412556A}" type="presParOf" srcId="{E4BA5692-2CC8-4F42-9D55-AE2D0A2BDBBB}" destId="{672AF30B-21A4-6144-BAB3-BA2A91D6910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402FE9-C434-4DEC-A16E-B1BB1BE7972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E21A5EB-D5FC-4F7A-8CD0-9FA6BBD92F3B}">
      <dgm:prSet/>
      <dgm:spPr/>
      <dgm:t>
        <a:bodyPr/>
        <a:lstStyle/>
        <a:p>
          <a:r>
            <a:rPr lang="en-GB"/>
            <a:t>Their work with young people to facilitate understanding.</a:t>
          </a:r>
          <a:endParaRPr lang="en-US"/>
        </a:p>
      </dgm:t>
    </dgm:pt>
    <dgm:pt modelId="{4FCBD4C9-F4B8-41DA-9781-4FBAAD10EEB8}" type="parTrans" cxnId="{077AEAC3-219F-48ED-8B84-3EC04A0D46A7}">
      <dgm:prSet/>
      <dgm:spPr/>
      <dgm:t>
        <a:bodyPr/>
        <a:lstStyle/>
        <a:p>
          <a:endParaRPr lang="en-US"/>
        </a:p>
      </dgm:t>
    </dgm:pt>
    <dgm:pt modelId="{9A9A0978-52B8-4E89-A926-C77BD08058FA}" type="sibTrans" cxnId="{077AEAC3-219F-48ED-8B84-3EC04A0D46A7}">
      <dgm:prSet/>
      <dgm:spPr/>
      <dgm:t>
        <a:bodyPr/>
        <a:lstStyle/>
        <a:p>
          <a:endParaRPr lang="en-US"/>
        </a:p>
      </dgm:t>
    </dgm:pt>
    <dgm:pt modelId="{E33296AE-D3B8-4F84-BAA0-C21F6B37DEEA}">
      <dgm:prSet/>
      <dgm:spPr/>
      <dgm:t>
        <a:bodyPr/>
        <a:lstStyle/>
        <a:p>
          <a:r>
            <a:rPr lang="en-GB"/>
            <a:t>Interactions, strategies, techniques used and their effectiveness.</a:t>
          </a:r>
          <a:endParaRPr lang="en-US"/>
        </a:p>
      </dgm:t>
    </dgm:pt>
    <dgm:pt modelId="{244BF866-E7E1-443F-87D3-84937AF223A1}" type="parTrans" cxnId="{6DCE3085-56EC-4CED-AC29-EA959406BDB9}">
      <dgm:prSet/>
      <dgm:spPr/>
      <dgm:t>
        <a:bodyPr/>
        <a:lstStyle/>
        <a:p>
          <a:endParaRPr lang="en-US"/>
        </a:p>
      </dgm:t>
    </dgm:pt>
    <dgm:pt modelId="{8C620FF0-B9F8-4BE9-B159-627953386123}" type="sibTrans" cxnId="{6DCE3085-56EC-4CED-AC29-EA959406BDB9}">
      <dgm:prSet/>
      <dgm:spPr/>
      <dgm:t>
        <a:bodyPr/>
        <a:lstStyle/>
        <a:p>
          <a:endParaRPr lang="en-US"/>
        </a:p>
      </dgm:t>
    </dgm:pt>
    <dgm:pt modelId="{F467892D-7D26-438F-B6B2-B32B8787B670}">
      <dgm:prSet/>
      <dgm:spPr/>
      <dgm:t>
        <a:bodyPr/>
        <a:lstStyle/>
        <a:p>
          <a:r>
            <a:rPr lang="en-GB"/>
            <a:t>Their relationship with young people and their own feelings and reactions to them. </a:t>
          </a:r>
          <a:endParaRPr lang="en-US"/>
        </a:p>
      </dgm:t>
    </dgm:pt>
    <dgm:pt modelId="{84F04119-F1AB-447E-AC63-CE57BBE2261C}" type="parTrans" cxnId="{8F23A13B-2E8B-46D8-BDAD-8040CB09DF2D}">
      <dgm:prSet/>
      <dgm:spPr/>
      <dgm:t>
        <a:bodyPr/>
        <a:lstStyle/>
        <a:p>
          <a:endParaRPr lang="en-US"/>
        </a:p>
      </dgm:t>
    </dgm:pt>
    <dgm:pt modelId="{D5CCFFED-C98C-425F-8F24-7815E6BA27CF}" type="sibTrans" cxnId="{8F23A13B-2E8B-46D8-BDAD-8040CB09DF2D}">
      <dgm:prSet/>
      <dgm:spPr/>
      <dgm:t>
        <a:bodyPr/>
        <a:lstStyle/>
        <a:p>
          <a:endParaRPr lang="en-US"/>
        </a:p>
      </dgm:t>
    </dgm:pt>
    <dgm:pt modelId="{E5E73043-8AF0-45FE-B454-AB47C904D520}">
      <dgm:prSet/>
      <dgm:spPr/>
      <dgm:t>
        <a:bodyPr/>
        <a:lstStyle/>
        <a:p>
          <a:r>
            <a:rPr lang="en-GB"/>
            <a:t>Tailor supervision to supervisee’s level of experience and development.</a:t>
          </a:r>
          <a:endParaRPr lang="en-US"/>
        </a:p>
      </dgm:t>
    </dgm:pt>
    <dgm:pt modelId="{9D78024C-46E8-4CD0-BABA-8F540D1A4403}" type="parTrans" cxnId="{E41AFC58-9C50-4442-B720-53E52FD26B24}">
      <dgm:prSet/>
      <dgm:spPr/>
      <dgm:t>
        <a:bodyPr/>
        <a:lstStyle/>
        <a:p>
          <a:endParaRPr lang="en-US"/>
        </a:p>
      </dgm:t>
    </dgm:pt>
    <dgm:pt modelId="{5402DD02-41AA-4217-B8F7-CF5267E2DA6F}" type="sibTrans" cxnId="{E41AFC58-9C50-4442-B720-53E52FD26B24}">
      <dgm:prSet/>
      <dgm:spPr/>
      <dgm:t>
        <a:bodyPr/>
        <a:lstStyle/>
        <a:p>
          <a:endParaRPr lang="en-US"/>
        </a:p>
      </dgm:t>
    </dgm:pt>
    <dgm:pt modelId="{09640F9D-1748-E647-80FD-B918ADF73A33}" type="pres">
      <dgm:prSet presAssocID="{F6402FE9-C434-4DEC-A16E-B1BB1BE79726}" presName="linear" presStyleCnt="0">
        <dgm:presLayoutVars>
          <dgm:animLvl val="lvl"/>
          <dgm:resizeHandles val="exact"/>
        </dgm:presLayoutVars>
      </dgm:prSet>
      <dgm:spPr/>
    </dgm:pt>
    <dgm:pt modelId="{89F320DA-53F0-F746-AB4A-DC37BF82C327}" type="pres">
      <dgm:prSet presAssocID="{3E21A5EB-D5FC-4F7A-8CD0-9FA6BBD92F3B}" presName="parentText" presStyleLbl="node1" presStyleIdx="0" presStyleCnt="4">
        <dgm:presLayoutVars>
          <dgm:chMax val="0"/>
          <dgm:bulletEnabled val="1"/>
        </dgm:presLayoutVars>
      </dgm:prSet>
      <dgm:spPr/>
    </dgm:pt>
    <dgm:pt modelId="{7D81A8D1-ABDD-324C-90B4-D285340178B0}" type="pres">
      <dgm:prSet presAssocID="{9A9A0978-52B8-4E89-A926-C77BD08058FA}" presName="spacer" presStyleCnt="0"/>
      <dgm:spPr/>
    </dgm:pt>
    <dgm:pt modelId="{8BCE93FC-EF79-5347-9E3A-7A986469FEDC}" type="pres">
      <dgm:prSet presAssocID="{E33296AE-D3B8-4F84-BAA0-C21F6B37DEEA}" presName="parentText" presStyleLbl="node1" presStyleIdx="1" presStyleCnt="4">
        <dgm:presLayoutVars>
          <dgm:chMax val="0"/>
          <dgm:bulletEnabled val="1"/>
        </dgm:presLayoutVars>
      </dgm:prSet>
      <dgm:spPr/>
    </dgm:pt>
    <dgm:pt modelId="{C6F4934A-391F-C144-883F-F5C8746A2EE9}" type="pres">
      <dgm:prSet presAssocID="{8C620FF0-B9F8-4BE9-B159-627953386123}" presName="spacer" presStyleCnt="0"/>
      <dgm:spPr/>
    </dgm:pt>
    <dgm:pt modelId="{B3537A1B-6D0B-0544-A3B4-C6DA61B51661}" type="pres">
      <dgm:prSet presAssocID="{F467892D-7D26-438F-B6B2-B32B8787B670}" presName="parentText" presStyleLbl="node1" presStyleIdx="2" presStyleCnt="4">
        <dgm:presLayoutVars>
          <dgm:chMax val="0"/>
          <dgm:bulletEnabled val="1"/>
        </dgm:presLayoutVars>
      </dgm:prSet>
      <dgm:spPr/>
    </dgm:pt>
    <dgm:pt modelId="{68A001F5-D05A-9A48-ACDD-1F496C82B484}" type="pres">
      <dgm:prSet presAssocID="{D5CCFFED-C98C-425F-8F24-7815E6BA27CF}" presName="spacer" presStyleCnt="0"/>
      <dgm:spPr/>
    </dgm:pt>
    <dgm:pt modelId="{10B9AEAE-9622-0045-B25F-2D667B8ACB0A}" type="pres">
      <dgm:prSet presAssocID="{E5E73043-8AF0-45FE-B454-AB47C904D520}" presName="parentText" presStyleLbl="node1" presStyleIdx="3" presStyleCnt="4">
        <dgm:presLayoutVars>
          <dgm:chMax val="0"/>
          <dgm:bulletEnabled val="1"/>
        </dgm:presLayoutVars>
      </dgm:prSet>
      <dgm:spPr/>
    </dgm:pt>
  </dgm:ptLst>
  <dgm:cxnLst>
    <dgm:cxn modelId="{8F23A13B-2E8B-46D8-BDAD-8040CB09DF2D}" srcId="{F6402FE9-C434-4DEC-A16E-B1BB1BE79726}" destId="{F467892D-7D26-438F-B6B2-B32B8787B670}" srcOrd="2" destOrd="0" parTransId="{84F04119-F1AB-447E-AC63-CE57BBE2261C}" sibTransId="{D5CCFFED-C98C-425F-8F24-7815E6BA27CF}"/>
    <dgm:cxn modelId="{E41AFC58-9C50-4442-B720-53E52FD26B24}" srcId="{F6402FE9-C434-4DEC-A16E-B1BB1BE79726}" destId="{E5E73043-8AF0-45FE-B454-AB47C904D520}" srcOrd="3" destOrd="0" parTransId="{9D78024C-46E8-4CD0-BABA-8F540D1A4403}" sibTransId="{5402DD02-41AA-4217-B8F7-CF5267E2DA6F}"/>
    <dgm:cxn modelId="{6DCE3085-56EC-4CED-AC29-EA959406BDB9}" srcId="{F6402FE9-C434-4DEC-A16E-B1BB1BE79726}" destId="{E33296AE-D3B8-4F84-BAA0-C21F6B37DEEA}" srcOrd="1" destOrd="0" parTransId="{244BF866-E7E1-443F-87D3-84937AF223A1}" sibTransId="{8C620FF0-B9F8-4BE9-B159-627953386123}"/>
    <dgm:cxn modelId="{F628B78B-84BF-B245-8185-D21EB41118C7}" type="presOf" srcId="{E33296AE-D3B8-4F84-BAA0-C21F6B37DEEA}" destId="{8BCE93FC-EF79-5347-9E3A-7A986469FEDC}" srcOrd="0" destOrd="0" presId="urn:microsoft.com/office/officeart/2005/8/layout/vList2"/>
    <dgm:cxn modelId="{077AEAC3-219F-48ED-8B84-3EC04A0D46A7}" srcId="{F6402FE9-C434-4DEC-A16E-B1BB1BE79726}" destId="{3E21A5EB-D5FC-4F7A-8CD0-9FA6BBD92F3B}" srcOrd="0" destOrd="0" parTransId="{4FCBD4C9-F4B8-41DA-9781-4FBAAD10EEB8}" sibTransId="{9A9A0978-52B8-4E89-A926-C77BD08058FA}"/>
    <dgm:cxn modelId="{1C4C76C5-CFFE-B04C-9A53-BE0B014080E0}" type="presOf" srcId="{3E21A5EB-D5FC-4F7A-8CD0-9FA6BBD92F3B}" destId="{89F320DA-53F0-F746-AB4A-DC37BF82C327}" srcOrd="0" destOrd="0" presId="urn:microsoft.com/office/officeart/2005/8/layout/vList2"/>
    <dgm:cxn modelId="{7D131ED0-B6DA-7A4B-AD98-A004F04F41A8}" type="presOf" srcId="{E5E73043-8AF0-45FE-B454-AB47C904D520}" destId="{10B9AEAE-9622-0045-B25F-2D667B8ACB0A}" srcOrd="0" destOrd="0" presId="urn:microsoft.com/office/officeart/2005/8/layout/vList2"/>
    <dgm:cxn modelId="{9543BBEF-68CA-0B44-B360-42D42BB8A1A3}" type="presOf" srcId="{F6402FE9-C434-4DEC-A16E-B1BB1BE79726}" destId="{09640F9D-1748-E647-80FD-B918ADF73A33}" srcOrd="0" destOrd="0" presId="urn:microsoft.com/office/officeart/2005/8/layout/vList2"/>
    <dgm:cxn modelId="{84E59EF1-62E4-D847-9AF5-DF4680ED3048}" type="presOf" srcId="{F467892D-7D26-438F-B6B2-B32B8787B670}" destId="{B3537A1B-6D0B-0544-A3B4-C6DA61B51661}" srcOrd="0" destOrd="0" presId="urn:microsoft.com/office/officeart/2005/8/layout/vList2"/>
    <dgm:cxn modelId="{BBA66F3B-8AA6-A448-9F30-6D6B104C386B}" type="presParOf" srcId="{09640F9D-1748-E647-80FD-B918ADF73A33}" destId="{89F320DA-53F0-F746-AB4A-DC37BF82C327}" srcOrd="0" destOrd="0" presId="urn:microsoft.com/office/officeart/2005/8/layout/vList2"/>
    <dgm:cxn modelId="{B627F1DA-1010-E24C-BA0C-241BF052452F}" type="presParOf" srcId="{09640F9D-1748-E647-80FD-B918ADF73A33}" destId="{7D81A8D1-ABDD-324C-90B4-D285340178B0}" srcOrd="1" destOrd="0" presId="urn:microsoft.com/office/officeart/2005/8/layout/vList2"/>
    <dgm:cxn modelId="{2B5BBA0D-EDD1-8C47-AB8D-332EE0283AF1}" type="presParOf" srcId="{09640F9D-1748-E647-80FD-B918ADF73A33}" destId="{8BCE93FC-EF79-5347-9E3A-7A986469FEDC}" srcOrd="2" destOrd="0" presId="urn:microsoft.com/office/officeart/2005/8/layout/vList2"/>
    <dgm:cxn modelId="{8ACFB6CA-77EB-8540-973A-DE692C03A984}" type="presParOf" srcId="{09640F9D-1748-E647-80FD-B918ADF73A33}" destId="{C6F4934A-391F-C144-883F-F5C8746A2EE9}" srcOrd="3" destOrd="0" presId="urn:microsoft.com/office/officeart/2005/8/layout/vList2"/>
    <dgm:cxn modelId="{C65E5618-4C11-0843-A9E2-71DB1A8F610A}" type="presParOf" srcId="{09640F9D-1748-E647-80FD-B918ADF73A33}" destId="{B3537A1B-6D0B-0544-A3B4-C6DA61B51661}" srcOrd="4" destOrd="0" presId="urn:microsoft.com/office/officeart/2005/8/layout/vList2"/>
    <dgm:cxn modelId="{4657D1EA-1130-D946-B73A-31D424B16330}" type="presParOf" srcId="{09640F9D-1748-E647-80FD-B918ADF73A33}" destId="{68A001F5-D05A-9A48-ACDD-1F496C82B484}" srcOrd="5" destOrd="0" presId="urn:microsoft.com/office/officeart/2005/8/layout/vList2"/>
    <dgm:cxn modelId="{F53FC1F9-DB15-2B46-9AC7-63BE6EEFE2FA}" type="presParOf" srcId="{09640F9D-1748-E647-80FD-B918ADF73A33}" destId="{10B9AEAE-9622-0045-B25F-2D667B8ACB0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47F790-6996-4F65-98E1-5EEFBEBD599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892D9D0-BA87-4AAF-99E3-6856989BDA0C}">
      <dgm:prSet/>
      <dgm:spPr/>
      <dgm:t>
        <a:bodyPr/>
        <a:lstStyle/>
        <a:p>
          <a:r>
            <a:rPr lang="en-GB"/>
            <a:t>Think about the definition of ‘supervision’ within the context of Youth and Community Work.</a:t>
          </a:r>
          <a:endParaRPr lang="en-US"/>
        </a:p>
      </dgm:t>
    </dgm:pt>
    <dgm:pt modelId="{9C7F046A-C770-4662-A936-2574A3BB547F}" type="parTrans" cxnId="{0DF6BA81-C64A-4902-BE03-A5E373C7D07C}">
      <dgm:prSet/>
      <dgm:spPr/>
      <dgm:t>
        <a:bodyPr/>
        <a:lstStyle/>
        <a:p>
          <a:endParaRPr lang="en-US"/>
        </a:p>
      </dgm:t>
    </dgm:pt>
    <dgm:pt modelId="{34015357-D0DE-4E50-9BA8-2C841CACAFB6}" type="sibTrans" cxnId="{0DF6BA81-C64A-4902-BE03-A5E373C7D07C}">
      <dgm:prSet/>
      <dgm:spPr/>
      <dgm:t>
        <a:bodyPr/>
        <a:lstStyle/>
        <a:p>
          <a:endParaRPr lang="en-US"/>
        </a:p>
      </dgm:t>
    </dgm:pt>
    <dgm:pt modelId="{80F2481F-1D5D-4D3D-B9C0-2D8969550E5A}">
      <dgm:prSet/>
      <dgm:spPr/>
      <dgm:t>
        <a:bodyPr/>
        <a:lstStyle/>
        <a:p>
          <a:r>
            <a:rPr lang="en-GB" dirty="0"/>
            <a:t>As a group, please list the qualities needed to be a good supervisor? (Use the copies of the NOS (2019) to support your answers)</a:t>
          </a:r>
          <a:endParaRPr lang="en-US" dirty="0"/>
        </a:p>
      </dgm:t>
    </dgm:pt>
    <dgm:pt modelId="{9C053DCE-0357-4DBA-B789-0A1262465717}" type="parTrans" cxnId="{72EC462A-EDAE-4DFD-BA5A-6BF41DCBB3B0}">
      <dgm:prSet/>
      <dgm:spPr/>
      <dgm:t>
        <a:bodyPr/>
        <a:lstStyle/>
        <a:p>
          <a:endParaRPr lang="en-US"/>
        </a:p>
      </dgm:t>
    </dgm:pt>
    <dgm:pt modelId="{50CE3587-2105-4F36-B247-4A828915FEF3}" type="sibTrans" cxnId="{72EC462A-EDAE-4DFD-BA5A-6BF41DCBB3B0}">
      <dgm:prSet/>
      <dgm:spPr/>
      <dgm:t>
        <a:bodyPr/>
        <a:lstStyle/>
        <a:p>
          <a:endParaRPr lang="en-US"/>
        </a:p>
      </dgm:t>
    </dgm:pt>
    <dgm:pt modelId="{F9036071-E449-4047-BC52-A75E2BE233B2}" type="pres">
      <dgm:prSet presAssocID="{1C47F790-6996-4F65-98E1-5EEFBEBD5999}" presName="linear" presStyleCnt="0">
        <dgm:presLayoutVars>
          <dgm:animLvl val="lvl"/>
          <dgm:resizeHandles val="exact"/>
        </dgm:presLayoutVars>
      </dgm:prSet>
      <dgm:spPr/>
    </dgm:pt>
    <dgm:pt modelId="{B794CA7A-88AE-B34F-A6C5-ED9B681804DE}" type="pres">
      <dgm:prSet presAssocID="{D892D9D0-BA87-4AAF-99E3-6856989BDA0C}" presName="parentText" presStyleLbl="node1" presStyleIdx="0" presStyleCnt="2">
        <dgm:presLayoutVars>
          <dgm:chMax val="0"/>
          <dgm:bulletEnabled val="1"/>
        </dgm:presLayoutVars>
      </dgm:prSet>
      <dgm:spPr/>
    </dgm:pt>
    <dgm:pt modelId="{7CC13C61-EB49-5F4E-B7DE-77678C8ECAD0}" type="pres">
      <dgm:prSet presAssocID="{34015357-D0DE-4E50-9BA8-2C841CACAFB6}" presName="spacer" presStyleCnt="0"/>
      <dgm:spPr/>
    </dgm:pt>
    <dgm:pt modelId="{ABA88108-843F-EE46-958C-F91A43A9030D}" type="pres">
      <dgm:prSet presAssocID="{80F2481F-1D5D-4D3D-B9C0-2D8969550E5A}" presName="parentText" presStyleLbl="node1" presStyleIdx="1" presStyleCnt="2">
        <dgm:presLayoutVars>
          <dgm:chMax val="0"/>
          <dgm:bulletEnabled val="1"/>
        </dgm:presLayoutVars>
      </dgm:prSet>
      <dgm:spPr/>
    </dgm:pt>
  </dgm:ptLst>
  <dgm:cxnLst>
    <dgm:cxn modelId="{72EC462A-EDAE-4DFD-BA5A-6BF41DCBB3B0}" srcId="{1C47F790-6996-4F65-98E1-5EEFBEBD5999}" destId="{80F2481F-1D5D-4D3D-B9C0-2D8969550E5A}" srcOrd="1" destOrd="0" parTransId="{9C053DCE-0357-4DBA-B789-0A1262465717}" sibTransId="{50CE3587-2105-4F36-B247-4A828915FEF3}"/>
    <dgm:cxn modelId="{0DF6BA81-C64A-4902-BE03-A5E373C7D07C}" srcId="{1C47F790-6996-4F65-98E1-5EEFBEBD5999}" destId="{D892D9D0-BA87-4AAF-99E3-6856989BDA0C}" srcOrd="0" destOrd="0" parTransId="{9C7F046A-C770-4662-A936-2574A3BB547F}" sibTransId="{34015357-D0DE-4E50-9BA8-2C841CACAFB6}"/>
    <dgm:cxn modelId="{C10CFAD4-89DE-6344-BD00-DA4E5C84411D}" type="presOf" srcId="{D892D9D0-BA87-4AAF-99E3-6856989BDA0C}" destId="{B794CA7A-88AE-B34F-A6C5-ED9B681804DE}" srcOrd="0" destOrd="0" presId="urn:microsoft.com/office/officeart/2005/8/layout/vList2"/>
    <dgm:cxn modelId="{604486E3-50FF-314C-A3C1-908B1A41E8F5}" type="presOf" srcId="{1C47F790-6996-4F65-98E1-5EEFBEBD5999}" destId="{F9036071-E449-4047-BC52-A75E2BE233B2}" srcOrd="0" destOrd="0" presId="urn:microsoft.com/office/officeart/2005/8/layout/vList2"/>
    <dgm:cxn modelId="{6042A2F6-91B0-B34B-B3CF-9F2FCDFE51F1}" type="presOf" srcId="{80F2481F-1D5D-4D3D-B9C0-2D8969550E5A}" destId="{ABA88108-843F-EE46-958C-F91A43A9030D}" srcOrd="0" destOrd="0" presId="urn:microsoft.com/office/officeart/2005/8/layout/vList2"/>
    <dgm:cxn modelId="{1E46CB1C-CC77-3E44-86A3-91DA31A5D51E}" type="presParOf" srcId="{F9036071-E449-4047-BC52-A75E2BE233B2}" destId="{B794CA7A-88AE-B34F-A6C5-ED9B681804DE}" srcOrd="0" destOrd="0" presId="urn:microsoft.com/office/officeart/2005/8/layout/vList2"/>
    <dgm:cxn modelId="{45061891-15C2-7F4F-85A9-5D880D42EDCA}" type="presParOf" srcId="{F9036071-E449-4047-BC52-A75E2BE233B2}" destId="{7CC13C61-EB49-5F4E-B7DE-77678C8ECAD0}" srcOrd="1" destOrd="0" presId="urn:microsoft.com/office/officeart/2005/8/layout/vList2"/>
    <dgm:cxn modelId="{8EACCE47-36B3-3040-8D0E-9FD3234E38A7}" type="presParOf" srcId="{F9036071-E449-4047-BC52-A75E2BE233B2}" destId="{ABA88108-843F-EE46-958C-F91A43A9030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B3B0BE-366F-43D1-9913-F549B0014D3D}" type="doc">
      <dgm:prSet loTypeId="urn:microsoft.com/office/officeart/2016/7/layout/VerticalHollowActionList" loCatId="List" qsTypeId="urn:microsoft.com/office/officeart/2005/8/quickstyle/simple2" qsCatId="simple" csTypeId="urn:microsoft.com/office/officeart/2005/8/colors/accent2_2" csCatId="accent2" phldr="1"/>
      <dgm:spPr/>
      <dgm:t>
        <a:bodyPr/>
        <a:lstStyle/>
        <a:p>
          <a:endParaRPr lang="en-US"/>
        </a:p>
      </dgm:t>
    </dgm:pt>
    <dgm:pt modelId="{527DACC4-7C62-4DA9-AF48-0C3C2D12297B}">
      <dgm:prSet/>
      <dgm:spPr/>
      <dgm:t>
        <a:bodyPr/>
        <a:lstStyle/>
        <a:p>
          <a:r>
            <a:rPr lang="en-US" dirty="0"/>
            <a:t>Critically Review</a:t>
          </a:r>
        </a:p>
      </dgm:t>
    </dgm:pt>
    <dgm:pt modelId="{C130DAAB-6BFE-4C2D-B0A6-7254272ABE09}" type="parTrans" cxnId="{579958BA-6E2C-405F-B107-7D822D70A395}">
      <dgm:prSet/>
      <dgm:spPr/>
      <dgm:t>
        <a:bodyPr/>
        <a:lstStyle/>
        <a:p>
          <a:endParaRPr lang="en-US"/>
        </a:p>
      </dgm:t>
    </dgm:pt>
    <dgm:pt modelId="{3D1BF854-C4F9-4CC9-86A1-E02CFAAF80AC}" type="sibTrans" cxnId="{579958BA-6E2C-405F-B107-7D822D70A395}">
      <dgm:prSet/>
      <dgm:spPr/>
      <dgm:t>
        <a:bodyPr/>
        <a:lstStyle/>
        <a:p>
          <a:endParaRPr lang="en-US"/>
        </a:p>
      </dgm:t>
    </dgm:pt>
    <dgm:pt modelId="{89A01710-3E58-4A86-AAE3-D829A0ECB950}">
      <dgm:prSet/>
      <dgm:spPr/>
      <dgm:t>
        <a:bodyPr/>
        <a:lstStyle/>
        <a:p>
          <a:r>
            <a:rPr lang="en-US" dirty="0"/>
            <a:t>The</a:t>
          </a:r>
          <a:r>
            <a:rPr lang="en-US" baseline="0" dirty="0"/>
            <a:t> role of a supervisor</a:t>
          </a:r>
          <a:endParaRPr lang="en-US" dirty="0"/>
        </a:p>
      </dgm:t>
    </dgm:pt>
    <dgm:pt modelId="{C14DA7D4-03F7-494A-98D7-7DB4A3709E87}" type="parTrans" cxnId="{51F5C853-0099-4EFA-9F61-56A70C7FA886}">
      <dgm:prSet/>
      <dgm:spPr/>
      <dgm:t>
        <a:bodyPr/>
        <a:lstStyle/>
        <a:p>
          <a:endParaRPr lang="en-US"/>
        </a:p>
      </dgm:t>
    </dgm:pt>
    <dgm:pt modelId="{8760CB70-442E-49F2-AAA9-422AC34FE496}" type="sibTrans" cxnId="{51F5C853-0099-4EFA-9F61-56A70C7FA886}">
      <dgm:prSet/>
      <dgm:spPr/>
      <dgm:t>
        <a:bodyPr/>
        <a:lstStyle/>
        <a:p>
          <a:endParaRPr lang="en-US"/>
        </a:p>
      </dgm:t>
    </dgm:pt>
    <dgm:pt modelId="{1278AB6F-5714-43BA-A9FE-848006AFF8BD}">
      <dgm:prSet/>
      <dgm:spPr/>
      <dgm:t>
        <a:bodyPr/>
        <a:lstStyle/>
        <a:p>
          <a:r>
            <a:rPr lang="en-US" dirty="0"/>
            <a:t> Identify</a:t>
          </a:r>
        </a:p>
      </dgm:t>
    </dgm:pt>
    <dgm:pt modelId="{B2A66DBF-A178-46F4-8CB0-B89D9E5F1A3C}" type="parTrans" cxnId="{05A91EB6-E956-4289-AA13-77B5C59ADB35}">
      <dgm:prSet/>
      <dgm:spPr/>
      <dgm:t>
        <a:bodyPr/>
        <a:lstStyle/>
        <a:p>
          <a:endParaRPr lang="en-US"/>
        </a:p>
      </dgm:t>
    </dgm:pt>
    <dgm:pt modelId="{4C60430C-34AB-452C-8A2F-F35E788791EF}" type="sibTrans" cxnId="{05A91EB6-E956-4289-AA13-77B5C59ADB35}">
      <dgm:prSet/>
      <dgm:spPr/>
      <dgm:t>
        <a:bodyPr/>
        <a:lstStyle/>
        <a:p>
          <a:endParaRPr lang="en-US"/>
        </a:p>
      </dgm:t>
    </dgm:pt>
    <dgm:pt modelId="{B90C4E6E-5EE9-4DAA-9DBF-B72812E94E48}">
      <dgm:prSet/>
      <dgm:spPr/>
      <dgm:t>
        <a:bodyPr/>
        <a:lstStyle/>
        <a:p>
          <a:r>
            <a:rPr lang="en-US" dirty="0"/>
            <a:t>The key skills and abilities of an effective  supervisor</a:t>
          </a:r>
        </a:p>
      </dgm:t>
    </dgm:pt>
    <dgm:pt modelId="{879D5798-3FC0-4796-872D-D3AD443F6BF4}" type="parTrans" cxnId="{2BDB7278-64A9-417E-93F7-D119FB185493}">
      <dgm:prSet/>
      <dgm:spPr/>
      <dgm:t>
        <a:bodyPr/>
        <a:lstStyle/>
        <a:p>
          <a:endParaRPr lang="en-US"/>
        </a:p>
      </dgm:t>
    </dgm:pt>
    <dgm:pt modelId="{9743A802-9C7E-4B4D-81EF-252C01F7C15A}" type="sibTrans" cxnId="{2BDB7278-64A9-417E-93F7-D119FB185493}">
      <dgm:prSet/>
      <dgm:spPr/>
      <dgm:t>
        <a:bodyPr/>
        <a:lstStyle/>
        <a:p>
          <a:endParaRPr lang="en-US"/>
        </a:p>
      </dgm:t>
    </dgm:pt>
    <dgm:pt modelId="{1FB6A0FA-9206-4AC9-BCA9-68C47BC5F5BD}">
      <dgm:prSet/>
      <dgm:spPr/>
      <dgm:t>
        <a:bodyPr/>
        <a:lstStyle/>
        <a:p>
          <a:r>
            <a:rPr lang="en-US" dirty="0"/>
            <a:t>Upon the functions of supervision and how it supports effective Y and CW practice</a:t>
          </a:r>
        </a:p>
      </dgm:t>
    </dgm:pt>
    <dgm:pt modelId="{9030F8A8-2BB2-47F8-9A99-438F28482E7C}" type="parTrans" cxnId="{124B3145-1317-4C99-B9F6-9157BBBB7D9B}">
      <dgm:prSet/>
      <dgm:spPr/>
      <dgm:t>
        <a:bodyPr/>
        <a:lstStyle/>
        <a:p>
          <a:endParaRPr lang="en-US"/>
        </a:p>
      </dgm:t>
    </dgm:pt>
    <dgm:pt modelId="{09B9F9DA-4FF4-4638-9880-9473AA947C97}" type="sibTrans" cxnId="{124B3145-1317-4C99-B9F6-9157BBBB7D9B}">
      <dgm:prSet/>
      <dgm:spPr/>
      <dgm:t>
        <a:bodyPr/>
        <a:lstStyle/>
        <a:p>
          <a:endParaRPr lang="en-US"/>
        </a:p>
      </dgm:t>
    </dgm:pt>
    <dgm:pt modelId="{D1BDFBE8-B644-48C6-A512-63058B813AAC}">
      <dgm:prSet/>
      <dgm:spPr/>
      <dgm:t>
        <a:bodyPr/>
        <a:lstStyle/>
        <a:p>
          <a:r>
            <a:rPr lang="en-US" dirty="0"/>
            <a:t>Critically Reflect</a:t>
          </a:r>
        </a:p>
      </dgm:t>
    </dgm:pt>
    <dgm:pt modelId="{89F6FB4F-B59E-464F-98C0-192EACBA643D}" type="sibTrans" cxnId="{D97EACDA-FD58-4BD9-BB93-D36F07E8D650}">
      <dgm:prSet/>
      <dgm:spPr/>
      <dgm:t>
        <a:bodyPr/>
        <a:lstStyle/>
        <a:p>
          <a:endParaRPr lang="en-US"/>
        </a:p>
      </dgm:t>
    </dgm:pt>
    <dgm:pt modelId="{B02F88FD-AFB7-4A27-AAE9-FF915030D48E}" type="parTrans" cxnId="{D97EACDA-FD58-4BD9-BB93-D36F07E8D650}">
      <dgm:prSet/>
      <dgm:spPr/>
      <dgm:t>
        <a:bodyPr/>
        <a:lstStyle/>
        <a:p>
          <a:endParaRPr lang="en-US"/>
        </a:p>
      </dgm:t>
    </dgm:pt>
    <dgm:pt modelId="{819B6C69-F237-704B-8B9D-12D45E567AB6}" type="pres">
      <dgm:prSet presAssocID="{CAB3B0BE-366F-43D1-9913-F549B0014D3D}" presName="Name0" presStyleCnt="0">
        <dgm:presLayoutVars>
          <dgm:dir/>
          <dgm:animLvl val="lvl"/>
          <dgm:resizeHandles val="exact"/>
        </dgm:presLayoutVars>
      </dgm:prSet>
      <dgm:spPr/>
    </dgm:pt>
    <dgm:pt modelId="{091C8160-2DF5-0648-9048-DFCF7611D9D7}" type="pres">
      <dgm:prSet presAssocID="{527DACC4-7C62-4DA9-AF48-0C3C2D12297B}" presName="linNode" presStyleCnt="0"/>
      <dgm:spPr/>
    </dgm:pt>
    <dgm:pt modelId="{A4154741-BC20-6140-997A-F8FCC622A66C}" type="pres">
      <dgm:prSet presAssocID="{527DACC4-7C62-4DA9-AF48-0C3C2D12297B}" presName="parentText" presStyleLbl="solidFgAcc1" presStyleIdx="0" presStyleCnt="3">
        <dgm:presLayoutVars>
          <dgm:chMax val="1"/>
          <dgm:bulletEnabled/>
        </dgm:presLayoutVars>
      </dgm:prSet>
      <dgm:spPr/>
    </dgm:pt>
    <dgm:pt modelId="{A0311AF0-4963-9C4F-8DDD-8261E6AB91A0}" type="pres">
      <dgm:prSet presAssocID="{527DACC4-7C62-4DA9-AF48-0C3C2D12297B}" presName="descendantText" presStyleLbl="alignNode1" presStyleIdx="0" presStyleCnt="3">
        <dgm:presLayoutVars>
          <dgm:bulletEnabled/>
        </dgm:presLayoutVars>
      </dgm:prSet>
      <dgm:spPr/>
    </dgm:pt>
    <dgm:pt modelId="{26FD1B9D-64B7-D441-9DED-C0F7D99F4D0F}" type="pres">
      <dgm:prSet presAssocID="{3D1BF854-C4F9-4CC9-86A1-E02CFAAF80AC}" presName="sp" presStyleCnt="0"/>
      <dgm:spPr/>
    </dgm:pt>
    <dgm:pt modelId="{602764D2-65E7-E74F-BEFD-359788F19A3D}" type="pres">
      <dgm:prSet presAssocID="{1278AB6F-5714-43BA-A9FE-848006AFF8BD}" presName="linNode" presStyleCnt="0"/>
      <dgm:spPr/>
    </dgm:pt>
    <dgm:pt modelId="{5172BCCC-524F-804A-842D-001A5CF2CDDA}" type="pres">
      <dgm:prSet presAssocID="{1278AB6F-5714-43BA-A9FE-848006AFF8BD}" presName="parentText" presStyleLbl="solidFgAcc1" presStyleIdx="1" presStyleCnt="3">
        <dgm:presLayoutVars>
          <dgm:chMax val="1"/>
          <dgm:bulletEnabled/>
        </dgm:presLayoutVars>
      </dgm:prSet>
      <dgm:spPr/>
    </dgm:pt>
    <dgm:pt modelId="{67B53FD2-B2D8-784E-9AC7-5044F9274402}" type="pres">
      <dgm:prSet presAssocID="{1278AB6F-5714-43BA-A9FE-848006AFF8BD}" presName="descendantText" presStyleLbl="alignNode1" presStyleIdx="1" presStyleCnt="3">
        <dgm:presLayoutVars>
          <dgm:bulletEnabled/>
        </dgm:presLayoutVars>
      </dgm:prSet>
      <dgm:spPr/>
    </dgm:pt>
    <dgm:pt modelId="{FB75BA77-8310-3345-89B6-884F69560327}" type="pres">
      <dgm:prSet presAssocID="{4C60430C-34AB-452C-8A2F-F35E788791EF}" presName="sp" presStyleCnt="0"/>
      <dgm:spPr/>
    </dgm:pt>
    <dgm:pt modelId="{F96E0C9B-EA80-7641-BC53-1330152CA732}" type="pres">
      <dgm:prSet presAssocID="{D1BDFBE8-B644-48C6-A512-63058B813AAC}" presName="linNode" presStyleCnt="0"/>
      <dgm:spPr/>
    </dgm:pt>
    <dgm:pt modelId="{38806F6F-0371-5442-A79D-A3AA7A8C2D20}" type="pres">
      <dgm:prSet presAssocID="{D1BDFBE8-B644-48C6-A512-63058B813AAC}" presName="parentText" presStyleLbl="solidFgAcc1" presStyleIdx="2" presStyleCnt="3">
        <dgm:presLayoutVars>
          <dgm:chMax val="1"/>
          <dgm:bulletEnabled/>
        </dgm:presLayoutVars>
      </dgm:prSet>
      <dgm:spPr/>
    </dgm:pt>
    <dgm:pt modelId="{491D8652-BD5D-CD48-968A-55C4AC9B651F}" type="pres">
      <dgm:prSet presAssocID="{D1BDFBE8-B644-48C6-A512-63058B813AAC}" presName="descendantText" presStyleLbl="alignNode1" presStyleIdx="2" presStyleCnt="3">
        <dgm:presLayoutVars>
          <dgm:bulletEnabled/>
        </dgm:presLayoutVars>
      </dgm:prSet>
      <dgm:spPr/>
    </dgm:pt>
  </dgm:ptLst>
  <dgm:cxnLst>
    <dgm:cxn modelId="{124B3145-1317-4C99-B9F6-9157BBBB7D9B}" srcId="{D1BDFBE8-B644-48C6-A512-63058B813AAC}" destId="{1FB6A0FA-9206-4AC9-BCA9-68C47BC5F5BD}" srcOrd="0" destOrd="0" parTransId="{9030F8A8-2BB2-47F8-9A99-438F28482E7C}" sibTransId="{09B9F9DA-4FF4-4638-9880-9473AA947C97}"/>
    <dgm:cxn modelId="{3644986D-01D5-8548-9FE1-3819522C5C36}" type="presOf" srcId="{CAB3B0BE-366F-43D1-9913-F549B0014D3D}" destId="{819B6C69-F237-704B-8B9D-12D45E567AB6}" srcOrd="0" destOrd="0" presId="urn:microsoft.com/office/officeart/2016/7/layout/VerticalHollowActionList"/>
    <dgm:cxn modelId="{62977E73-5F80-944F-9E32-6178E94731DA}" type="presOf" srcId="{B90C4E6E-5EE9-4DAA-9DBF-B72812E94E48}" destId="{67B53FD2-B2D8-784E-9AC7-5044F9274402}" srcOrd="0" destOrd="0" presId="urn:microsoft.com/office/officeart/2016/7/layout/VerticalHollowActionList"/>
    <dgm:cxn modelId="{51F5C853-0099-4EFA-9F61-56A70C7FA886}" srcId="{527DACC4-7C62-4DA9-AF48-0C3C2D12297B}" destId="{89A01710-3E58-4A86-AAE3-D829A0ECB950}" srcOrd="0" destOrd="0" parTransId="{C14DA7D4-03F7-494A-98D7-7DB4A3709E87}" sibTransId="{8760CB70-442E-49F2-AAA9-422AC34FE496}"/>
    <dgm:cxn modelId="{2BDB7278-64A9-417E-93F7-D119FB185493}" srcId="{1278AB6F-5714-43BA-A9FE-848006AFF8BD}" destId="{B90C4E6E-5EE9-4DAA-9DBF-B72812E94E48}" srcOrd="0" destOrd="0" parTransId="{879D5798-3FC0-4796-872D-D3AD443F6BF4}" sibTransId="{9743A802-9C7E-4B4D-81EF-252C01F7C15A}"/>
    <dgm:cxn modelId="{8AC4C27C-FC39-FB4F-8087-C107DFFF87AB}" type="presOf" srcId="{527DACC4-7C62-4DA9-AF48-0C3C2D12297B}" destId="{A4154741-BC20-6140-997A-F8FCC622A66C}" srcOrd="0" destOrd="0" presId="urn:microsoft.com/office/officeart/2016/7/layout/VerticalHollowActionList"/>
    <dgm:cxn modelId="{A605FB7E-3BF8-D641-8352-2057D53393FB}" type="presOf" srcId="{1278AB6F-5714-43BA-A9FE-848006AFF8BD}" destId="{5172BCCC-524F-804A-842D-001A5CF2CDDA}" srcOrd="0" destOrd="0" presId="urn:microsoft.com/office/officeart/2016/7/layout/VerticalHollowActionList"/>
    <dgm:cxn modelId="{44861189-7413-6341-91D4-2FBD1936ADA0}" type="presOf" srcId="{D1BDFBE8-B644-48C6-A512-63058B813AAC}" destId="{38806F6F-0371-5442-A79D-A3AA7A8C2D20}" srcOrd="0" destOrd="0" presId="urn:microsoft.com/office/officeart/2016/7/layout/VerticalHollowActionList"/>
    <dgm:cxn modelId="{DB42B98D-CAFA-F844-8D43-AAF9DD582D45}" type="presOf" srcId="{1FB6A0FA-9206-4AC9-BCA9-68C47BC5F5BD}" destId="{491D8652-BD5D-CD48-968A-55C4AC9B651F}" srcOrd="0" destOrd="0" presId="urn:microsoft.com/office/officeart/2016/7/layout/VerticalHollowActionList"/>
    <dgm:cxn modelId="{35305AA4-4909-3D49-9AF3-8D466E2C0A46}" type="presOf" srcId="{89A01710-3E58-4A86-AAE3-D829A0ECB950}" destId="{A0311AF0-4963-9C4F-8DDD-8261E6AB91A0}" srcOrd="0" destOrd="0" presId="urn:microsoft.com/office/officeart/2016/7/layout/VerticalHollowActionList"/>
    <dgm:cxn modelId="{05A91EB6-E956-4289-AA13-77B5C59ADB35}" srcId="{CAB3B0BE-366F-43D1-9913-F549B0014D3D}" destId="{1278AB6F-5714-43BA-A9FE-848006AFF8BD}" srcOrd="1" destOrd="0" parTransId="{B2A66DBF-A178-46F4-8CB0-B89D9E5F1A3C}" sibTransId="{4C60430C-34AB-452C-8A2F-F35E788791EF}"/>
    <dgm:cxn modelId="{579958BA-6E2C-405F-B107-7D822D70A395}" srcId="{CAB3B0BE-366F-43D1-9913-F549B0014D3D}" destId="{527DACC4-7C62-4DA9-AF48-0C3C2D12297B}" srcOrd="0" destOrd="0" parTransId="{C130DAAB-6BFE-4C2D-B0A6-7254272ABE09}" sibTransId="{3D1BF854-C4F9-4CC9-86A1-E02CFAAF80AC}"/>
    <dgm:cxn modelId="{D97EACDA-FD58-4BD9-BB93-D36F07E8D650}" srcId="{CAB3B0BE-366F-43D1-9913-F549B0014D3D}" destId="{D1BDFBE8-B644-48C6-A512-63058B813AAC}" srcOrd="2" destOrd="0" parTransId="{B02F88FD-AFB7-4A27-AAE9-FF915030D48E}" sibTransId="{89F6FB4F-B59E-464F-98C0-192EACBA643D}"/>
    <dgm:cxn modelId="{964B9E04-6C8E-DF4B-96E2-6380CBED6901}" type="presParOf" srcId="{819B6C69-F237-704B-8B9D-12D45E567AB6}" destId="{091C8160-2DF5-0648-9048-DFCF7611D9D7}" srcOrd="0" destOrd="0" presId="urn:microsoft.com/office/officeart/2016/7/layout/VerticalHollowActionList"/>
    <dgm:cxn modelId="{0EDE4BCE-A052-BE4A-9CBF-97B918EFB57A}" type="presParOf" srcId="{091C8160-2DF5-0648-9048-DFCF7611D9D7}" destId="{A4154741-BC20-6140-997A-F8FCC622A66C}" srcOrd="0" destOrd="0" presId="urn:microsoft.com/office/officeart/2016/7/layout/VerticalHollowActionList"/>
    <dgm:cxn modelId="{CC5A9DCF-31A7-0C4B-B40C-D88EE3948D37}" type="presParOf" srcId="{091C8160-2DF5-0648-9048-DFCF7611D9D7}" destId="{A0311AF0-4963-9C4F-8DDD-8261E6AB91A0}" srcOrd="1" destOrd="0" presId="urn:microsoft.com/office/officeart/2016/7/layout/VerticalHollowActionList"/>
    <dgm:cxn modelId="{ABAA4CCF-20CC-1A40-AEB4-74F2BD862A2E}" type="presParOf" srcId="{819B6C69-F237-704B-8B9D-12D45E567AB6}" destId="{26FD1B9D-64B7-D441-9DED-C0F7D99F4D0F}" srcOrd="1" destOrd="0" presId="urn:microsoft.com/office/officeart/2016/7/layout/VerticalHollowActionList"/>
    <dgm:cxn modelId="{D10D239A-25CD-C94A-8ED6-C274E7B73C42}" type="presParOf" srcId="{819B6C69-F237-704B-8B9D-12D45E567AB6}" destId="{602764D2-65E7-E74F-BEFD-359788F19A3D}" srcOrd="2" destOrd="0" presId="urn:microsoft.com/office/officeart/2016/7/layout/VerticalHollowActionList"/>
    <dgm:cxn modelId="{BEFF991C-B202-4248-B055-BFC13561B44A}" type="presParOf" srcId="{602764D2-65E7-E74F-BEFD-359788F19A3D}" destId="{5172BCCC-524F-804A-842D-001A5CF2CDDA}" srcOrd="0" destOrd="0" presId="urn:microsoft.com/office/officeart/2016/7/layout/VerticalHollowActionList"/>
    <dgm:cxn modelId="{2A2C9364-F582-BB45-BB3C-691B509203AF}" type="presParOf" srcId="{602764D2-65E7-E74F-BEFD-359788F19A3D}" destId="{67B53FD2-B2D8-784E-9AC7-5044F9274402}" srcOrd="1" destOrd="0" presId="urn:microsoft.com/office/officeart/2016/7/layout/VerticalHollowActionList"/>
    <dgm:cxn modelId="{D7BE6EAE-2F97-9C47-A11D-DBC7FE1AF863}" type="presParOf" srcId="{819B6C69-F237-704B-8B9D-12D45E567AB6}" destId="{FB75BA77-8310-3345-89B6-884F69560327}" srcOrd="3" destOrd="0" presId="urn:microsoft.com/office/officeart/2016/7/layout/VerticalHollowActionList"/>
    <dgm:cxn modelId="{305E89C2-AAF5-1143-ABDD-AD0394923EF1}" type="presParOf" srcId="{819B6C69-F237-704B-8B9D-12D45E567AB6}" destId="{F96E0C9B-EA80-7641-BC53-1330152CA732}" srcOrd="4" destOrd="0" presId="urn:microsoft.com/office/officeart/2016/7/layout/VerticalHollowActionList"/>
    <dgm:cxn modelId="{6B9B8924-27DB-5B4E-A528-455847B50CC1}" type="presParOf" srcId="{F96E0C9B-EA80-7641-BC53-1330152CA732}" destId="{38806F6F-0371-5442-A79D-A3AA7A8C2D20}" srcOrd="0" destOrd="0" presId="urn:microsoft.com/office/officeart/2016/7/layout/VerticalHollowActionList"/>
    <dgm:cxn modelId="{6A60BB9D-09B9-534D-AE3F-207ABD82C549}" type="presParOf" srcId="{F96E0C9B-EA80-7641-BC53-1330152CA732}" destId="{491D8652-BD5D-CD48-968A-55C4AC9B651F}"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311AF0-4963-9C4F-8DDD-8261E6AB91A0}">
      <dsp:nvSpPr>
        <dsp:cNvPr id="0" name=""/>
        <dsp:cNvSpPr/>
      </dsp:nvSpPr>
      <dsp:spPr>
        <a:xfrm>
          <a:off x="1144296" y="1359"/>
          <a:ext cx="4577187" cy="139378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8810" tIns="354022" rIns="88810" bIns="354022" numCol="1" spcCol="1270" anchor="ctr" anchorCtr="0">
          <a:noAutofit/>
        </a:bodyPr>
        <a:lstStyle/>
        <a:p>
          <a:pPr marL="0" lvl="0" indent="0" algn="l" defTabSz="844550">
            <a:lnSpc>
              <a:spcPct val="90000"/>
            </a:lnSpc>
            <a:spcBef>
              <a:spcPct val="0"/>
            </a:spcBef>
            <a:spcAft>
              <a:spcPct val="35000"/>
            </a:spcAft>
            <a:buNone/>
          </a:pPr>
          <a:r>
            <a:rPr lang="en-US" sz="1900" kern="1200" dirty="0"/>
            <a:t>The</a:t>
          </a:r>
          <a:r>
            <a:rPr lang="en-US" sz="1900" kern="1200" baseline="0" dirty="0"/>
            <a:t> role of a supervisor</a:t>
          </a:r>
          <a:endParaRPr lang="en-US" sz="1900" kern="1200" dirty="0"/>
        </a:p>
      </dsp:txBody>
      <dsp:txXfrm>
        <a:off x="1144296" y="1359"/>
        <a:ext cx="4577187" cy="1393787"/>
      </dsp:txXfrm>
    </dsp:sp>
    <dsp:sp modelId="{A4154741-BC20-6140-997A-F8FCC622A66C}">
      <dsp:nvSpPr>
        <dsp:cNvPr id="0" name=""/>
        <dsp:cNvSpPr/>
      </dsp:nvSpPr>
      <dsp:spPr>
        <a:xfrm>
          <a:off x="0" y="1359"/>
          <a:ext cx="1144296"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552" tIns="137675" rIns="60552" bIns="137675" numCol="1" spcCol="1270" anchor="ctr" anchorCtr="0">
          <a:noAutofit/>
        </a:bodyPr>
        <a:lstStyle/>
        <a:p>
          <a:pPr marL="0" lvl="0" indent="0" algn="ctr" defTabSz="1022350">
            <a:lnSpc>
              <a:spcPct val="90000"/>
            </a:lnSpc>
            <a:spcBef>
              <a:spcPct val="0"/>
            </a:spcBef>
            <a:spcAft>
              <a:spcPct val="35000"/>
            </a:spcAft>
            <a:buNone/>
          </a:pPr>
          <a:r>
            <a:rPr lang="en-US" sz="2300" kern="1200" dirty="0"/>
            <a:t>Critically Review</a:t>
          </a:r>
        </a:p>
      </dsp:txBody>
      <dsp:txXfrm>
        <a:off x="0" y="1359"/>
        <a:ext cx="1144296" cy="1393787"/>
      </dsp:txXfrm>
    </dsp:sp>
    <dsp:sp modelId="{67B53FD2-B2D8-784E-9AC7-5044F9274402}">
      <dsp:nvSpPr>
        <dsp:cNvPr id="0" name=""/>
        <dsp:cNvSpPr/>
      </dsp:nvSpPr>
      <dsp:spPr>
        <a:xfrm>
          <a:off x="1144296" y="1478775"/>
          <a:ext cx="4577187" cy="139378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8810" tIns="354022" rIns="88810" bIns="354022" numCol="1" spcCol="1270" anchor="ctr" anchorCtr="0">
          <a:noAutofit/>
        </a:bodyPr>
        <a:lstStyle/>
        <a:p>
          <a:pPr marL="0" lvl="0" indent="0" algn="l" defTabSz="844550">
            <a:lnSpc>
              <a:spcPct val="90000"/>
            </a:lnSpc>
            <a:spcBef>
              <a:spcPct val="0"/>
            </a:spcBef>
            <a:spcAft>
              <a:spcPct val="35000"/>
            </a:spcAft>
            <a:buNone/>
          </a:pPr>
          <a:r>
            <a:rPr lang="en-US" sz="1900" kern="1200" dirty="0"/>
            <a:t>The key skills and abilities of an effective  supervisor</a:t>
          </a:r>
        </a:p>
      </dsp:txBody>
      <dsp:txXfrm>
        <a:off x="1144296" y="1478775"/>
        <a:ext cx="4577187" cy="1393787"/>
      </dsp:txXfrm>
    </dsp:sp>
    <dsp:sp modelId="{5172BCCC-524F-804A-842D-001A5CF2CDDA}">
      <dsp:nvSpPr>
        <dsp:cNvPr id="0" name=""/>
        <dsp:cNvSpPr/>
      </dsp:nvSpPr>
      <dsp:spPr>
        <a:xfrm>
          <a:off x="0" y="1478775"/>
          <a:ext cx="1144296"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552" tIns="137675" rIns="60552" bIns="137675" numCol="1" spcCol="1270" anchor="ctr" anchorCtr="0">
          <a:noAutofit/>
        </a:bodyPr>
        <a:lstStyle/>
        <a:p>
          <a:pPr marL="0" lvl="0" indent="0" algn="ctr" defTabSz="1022350">
            <a:lnSpc>
              <a:spcPct val="90000"/>
            </a:lnSpc>
            <a:spcBef>
              <a:spcPct val="0"/>
            </a:spcBef>
            <a:spcAft>
              <a:spcPct val="35000"/>
            </a:spcAft>
            <a:buNone/>
          </a:pPr>
          <a:r>
            <a:rPr lang="en-US" sz="2300" kern="1200" dirty="0"/>
            <a:t> Identify</a:t>
          </a:r>
        </a:p>
      </dsp:txBody>
      <dsp:txXfrm>
        <a:off x="0" y="1478775"/>
        <a:ext cx="1144296" cy="1393787"/>
      </dsp:txXfrm>
    </dsp:sp>
    <dsp:sp modelId="{491D8652-BD5D-CD48-968A-55C4AC9B651F}">
      <dsp:nvSpPr>
        <dsp:cNvPr id="0" name=""/>
        <dsp:cNvSpPr/>
      </dsp:nvSpPr>
      <dsp:spPr>
        <a:xfrm>
          <a:off x="1144296" y="2956190"/>
          <a:ext cx="4577187" cy="139378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8810" tIns="354022" rIns="88810" bIns="354022" numCol="1" spcCol="1270" anchor="ctr" anchorCtr="0">
          <a:noAutofit/>
        </a:bodyPr>
        <a:lstStyle/>
        <a:p>
          <a:pPr marL="0" lvl="0" indent="0" algn="l" defTabSz="844550">
            <a:lnSpc>
              <a:spcPct val="90000"/>
            </a:lnSpc>
            <a:spcBef>
              <a:spcPct val="0"/>
            </a:spcBef>
            <a:spcAft>
              <a:spcPct val="35000"/>
            </a:spcAft>
            <a:buNone/>
          </a:pPr>
          <a:r>
            <a:rPr lang="en-US" sz="1900" kern="1200" dirty="0"/>
            <a:t>Upon the functions of supervision and how it supports effective Y and CW practice</a:t>
          </a:r>
        </a:p>
      </dsp:txBody>
      <dsp:txXfrm>
        <a:off x="1144296" y="2956190"/>
        <a:ext cx="4577187" cy="1393787"/>
      </dsp:txXfrm>
    </dsp:sp>
    <dsp:sp modelId="{38806F6F-0371-5442-A79D-A3AA7A8C2D20}">
      <dsp:nvSpPr>
        <dsp:cNvPr id="0" name=""/>
        <dsp:cNvSpPr/>
      </dsp:nvSpPr>
      <dsp:spPr>
        <a:xfrm>
          <a:off x="0" y="2956190"/>
          <a:ext cx="1144296"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552" tIns="137675" rIns="60552" bIns="137675" numCol="1" spcCol="1270" anchor="ctr" anchorCtr="0">
          <a:noAutofit/>
        </a:bodyPr>
        <a:lstStyle/>
        <a:p>
          <a:pPr marL="0" lvl="0" indent="0" algn="ctr" defTabSz="1022350">
            <a:lnSpc>
              <a:spcPct val="90000"/>
            </a:lnSpc>
            <a:spcBef>
              <a:spcPct val="0"/>
            </a:spcBef>
            <a:spcAft>
              <a:spcPct val="35000"/>
            </a:spcAft>
            <a:buNone/>
          </a:pPr>
          <a:r>
            <a:rPr lang="en-US" sz="2300" kern="1200" dirty="0"/>
            <a:t>Critically Reflect</a:t>
          </a:r>
        </a:p>
      </dsp:txBody>
      <dsp:txXfrm>
        <a:off x="0" y="2956190"/>
        <a:ext cx="1144296" cy="1393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E4116-4EDB-4CF7-B406-0BAB4DC95BB4}">
      <dsp:nvSpPr>
        <dsp:cNvPr id="0" name=""/>
        <dsp:cNvSpPr/>
      </dsp:nvSpPr>
      <dsp:spPr>
        <a:xfrm>
          <a:off x="0" y="544520"/>
          <a:ext cx="6263640"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Sapin (2013) describes supervision as a developmental approach based on mutual respect.</a:t>
          </a:r>
          <a:endParaRPr lang="en-US" sz="1900" kern="1200"/>
        </a:p>
      </dsp:txBody>
      <dsp:txXfrm>
        <a:off x="51885" y="596405"/>
        <a:ext cx="6159870" cy="959101"/>
      </dsp:txXfrm>
    </dsp:sp>
    <dsp:sp modelId="{BE410E1E-8708-4E45-9846-EC83553A5C6C}">
      <dsp:nvSpPr>
        <dsp:cNvPr id="0" name=""/>
        <dsp:cNvSpPr/>
      </dsp:nvSpPr>
      <dsp:spPr>
        <a:xfrm>
          <a:off x="0" y="1662112"/>
          <a:ext cx="6263640" cy="1062871"/>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supervisor and supervisee learn from each other’s perspectives in a relationship that is both supporting and challenging.</a:t>
          </a:r>
          <a:endParaRPr lang="en-US" sz="1900" kern="1200"/>
        </a:p>
      </dsp:txBody>
      <dsp:txXfrm>
        <a:off x="51885" y="1713997"/>
        <a:ext cx="6159870" cy="959101"/>
      </dsp:txXfrm>
    </dsp:sp>
    <dsp:sp modelId="{568B69BE-5ABD-48B3-8D75-9950A3D8759D}">
      <dsp:nvSpPr>
        <dsp:cNvPr id="0" name=""/>
        <dsp:cNvSpPr/>
      </dsp:nvSpPr>
      <dsp:spPr>
        <a:xfrm>
          <a:off x="0" y="2779704"/>
          <a:ext cx="6263640" cy="1062871"/>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These practical and ethical discussions provide a structure for professional youth work practice allowing for the reflection on recent work and planning for future developments</a:t>
          </a:r>
          <a:endParaRPr lang="en-US" sz="1900" kern="1200"/>
        </a:p>
      </dsp:txBody>
      <dsp:txXfrm>
        <a:off x="51885" y="2831589"/>
        <a:ext cx="6159870" cy="959101"/>
      </dsp:txXfrm>
    </dsp:sp>
    <dsp:sp modelId="{3F313077-74CE-440D-8BD3-4E65E2737D74}">
      <dsp:nvSpPr>
        <dsp:cNvPr id="0" name=""/>
        <dsp:cNvSpPr/>
      </dsp:nvSpPr>
      <dsp:spPr>
        <a:xfrm>
          <a:off x="0" y="3897295"/>
          <a:ext cx="6263640"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Challenging discussions about practical and ethical dilemmas are necessary in order to assist the youth worker to maintain focus for participative and anti-oppressive practice</a:t>
          </a:r>
          <a:endParaRPr lang="en-US" sz="1900" kern="1200"/>
        </a:p>
      </dsp:txBody>
      <dsp:txXfrm>
        <a:off x="51885" y="3949180"/>
        <a:ext cx="6159870" cy="9591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304BF-83A7-ED43-B635-9B53DAC62EB9}">
      <dsp:nvSpPr>
        <dsp:cNvPr id="0" name=""/>
        <dsp:cNvSpPr/>
      </dsp:nvSpPr>
      <dsp:spPr>
        <a:xfrm>
          <a:off x="0" y="511845"/>
          <a:ext cx="2846069" cy="18072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704FD9-2750-0C48-BEAE-560B7A0262FF}">
      <dsp:nvSpPr>
        <dsp:cNvPr id="0" name=""/>
        <dsp:cNvSpPr/>
      </dsp:nvSpPr>
      <dsp:spPr>
        <a:xfrm>
          <a:off x="316230" y="812264"/>
          <a:ext cx="2846069" cy="18072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Supportive (Kadushin 1992) or Restorative (Proctor 1988).</a:t>
          </a:r>
          <a:endParaRPr lang="en-US" sz="2600" kern="1200"/>
        </a:p>
      </dsp:txBody>
      <dsp:txXfrm>
        <a:off x="369163" y="865197"/>
        <a:ext cx="2740203" cy="1701388"/>
      </dsp:txXfrm>
    </dsp:sp>
    <dsp:sp modelId="{43C6CBCA-0FE6-A14D-8C53-031DBBF147F1}">
      <dsp:nvSpPr>
        <dsp:cNvPr id="0" name=""/>
        <dsp:cNvSpPr/>
      </dsp:nvSpPr>
      <dsp:spPr>
        <a:xfrm>
          <a:off x="3478530" y="511845"/>
          <a:ext cx="2846069" cy="18072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41F66-1511-A14C-BF1F-A747F30AE689}">
      <dsp:nvSpPr>
        <dsp:cNvPr id="0" name=""/>
        <dsp:cNvSpPr/>
      </dsp:nvSpPr>
      <dsp:spPr>
        <a:xfrm>
          <a:off x="3794759" y="812264"/>
          <a:ext cx="2846069" cy="18072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Managerial (Kadushin 1992)  or  Normative (Proctor 1988).</a:t>
          </a:r>
          <a:endParaRPr lang="en-US" sz="2600" kern="1200"/>
        </a:p>
      </dsp:txBody>
      <dsp:txXfrm>
        <a:off x="3847692" y="865197"/>
        <a:ext cx="2740203" cy="1701388"/>
      </dsp:txXfrm>
    </dsp:sp>
    <dsp:sp modelId="{EE289900-1DA6-364C-90BC-1B726EF7C74F}">
      <dsp:nvSpPr>
        <dsp:cNvPr id="0" name=""/>
        <dsp:cNvSpPr/>
      </dsp:nvSpPr>
      <dsp:spPr>
        <a:xfrm>
          <a:off x="6957059" y="511845"/>
          <a:ext cx="2846069" cy="18072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3591B-86BE-7747-989B-D54BB0EBBD3F}">
      <dsp:nvSpPr>
        <dsp:cNvPr id="0" name=""/>
        <dsp:cNvSpPr/>
      </dsp:nvSpPr>
      <dsp:spPr>
        <a:xfrm>
          <a:off x="7273289" y="812264"/>
          <a:ext cx="2846069" cy="18072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Educative (Kadushin 1992)  or  Formative (Proctor 1988).</a:t>
          </a:r>
          <a:endParaRPr lang="en-US" sz="2600" kern="1200"/>
        </a:p>
      </dsp:txBody>
      <dsp:txXfrm>
        <a:off x="7326222" y="865197"/>
        <a:ext cx="2740203" cy="17013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B514B-A61F-E246-AB87-7B3DECE5FC16}">
      <dsp:nvSpPr>
        <dsp:cNvPr id="0" name=""/>
        <dsp:cNvSpPr/>
      </dsp:nvSpPr>
      <dsp:spPr>
        <a:xfrm rot="5400000">
          <a:off x="3720182" y="-1155343"/>
          <a:ext cx="1520254" cy="4216762"/>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a:t>taking responsibility for the development of skills, knowledge and understanding</a:t>
          </a:r>
          <a:endParaRPr lang="en-US" sz="2000" kern="1200"/>
        </a:p>
      </dsp:txBody>
      <dsp:txXfrm rot="-5400000">
        <a:off x="2371929" y="267123"/>
        <a:ext cx="4142549" cy="1371828"/>
      </dsp:txXfrm>
    </dsp:sp>
    <dsp:sp modelId="{5650CE56-6D62-6B4F-9B8A-1377CCCE6324}">
      <dsp:nvSpPr>
        <dsp:cNvPr id="0" name=""/>
        <dsp:cNvSpPr/>
      </dsp:nvSpPr>
      <dsp:spPr>
        <a:xfrm>
          <a:off x="0" y="2879"/>
          <a:ext cx="2371928" cy="190031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Educative/formative/teaching function involves: </a:t>
          </a:r>
          <a:endParaRPr lang="en-US" sz="1200" kern="1200"/>
        </a:p>
      </dsp:txBody>
      <dsp:txXfrm>
        <a:off x="92766" y="95645"/>
        <a:ext cx="2186396" cy="1714785"/>
      </dsp:txXfrm>
    </dsp:sp>
    <dsp:sp modelId="{DB788E56-7749-DD40-9D28-CE233613117E}">
      <dsp:nvSpPr>
        <dsp:cNvPr id="0" name=""/>
        <dsp:cNvSpPr/>
      </dsp:nvSpPr>
      <dsp:spPr>
        <a:xfrm rot="5400000">
          <a:off x="3720182" y="839990"/>
          <a:ext cx="1520254" cy="4216762"/>
        </a:xfrm>
        <a:prstGeom prst="round2Same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a:t>taking responsibility for standards and ethics, assessment and quality control, ensuring the supervisee makes effective use of him/ her self.</a:t>
          </a:r>
          <a:endParaRPr lang="en-US" sz="2000" kern="1200"/>
        </a:p>
      </dsp:txBody>
      <dsp:txXfrm rot="-5400000">
        <a:off x="2371929" y="2262457"/>
        <a:ext cx="4142549" cy="1371828"/>
      </dsp:txXfrm>
    </dsp:sp>
    <dsp:sp modelId="{E7580E74-FE40-594D-9773-30FA95657C6A}">
      <dsp:nvSpPr>
        <dsp:cNvPr id="0" name=""/>
        <dsp:cNvSpPr/>
      </dsp:nvSpPr>
      <dsp:spPr>
        <a:xfrm>
          <a:off x="0" y="1998212"/>
          <a:ext cx="2371928" cy="1900317"/>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Managerial/normative/ administration function involves:</a:t>
          </a:r>
          <a:endParaRPr lang="en-US" sz="1200" kern="1200"/>
        </a:p>
      </dsp:txBody>
      <dsp:txXfrm>
        <a:off x="92766" y="2090978"/>
        <a:ext cx="2186396" cy="1714785"/>
      </dsp:txXfrm>
    </dsp:sp>
    <dsp:sp modelId="{672AF30B-21A4-6144-BAB3-BA2A91D69102}">
      <dsp:nvSpPr>
        <dsp:cNvPr id="0" name=""/>
        <dsp:cNvSpPr/>
      </dsp:nvSpPr>
      <dsp:spPr>
        <a:xfrm rot="5400000">
          <a:off x="3720182" y="2835323"/>
          <a:ext cx="1520254" cy="4216762"/>
        </a:xfrm>
        <a:prstGeom prst="round2Same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a:t>attending to the emotive aspects of work, including the effects of working with those with troubles</a:t>
          </a:r>
          <a:endParaRPr lang="en-US" sz="2000" kern="1200"/>
        </a:p>
      </dsp:txBody>
      <dsp:txXfrm rot="-5400000">
        <a:off x="2371929" y="4257790"/>
        <a:ext cx="4142549" cy="1371828"/>
      </dsp:txXfrm>
    </dsp:sp>
    <dsp:sp modelId="{DBCE8983-9AC0-0D4C-8273-D36715004567}">
      <dsp:nvSpPr>
        <dsp:cNvPr id="0" name=""/>
        <dsp:cNvSpPr/>
      </dsp:nvSpPr>
      <dsp:spPr>
        <a:xfrm>
          <a:off x="0" y="3993546"/>
          <a:ext cx="2371928" cy="190031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Supportive/restorative/helping function involves: </a:t>
          </a:r>
          <a:endParaRPr lang="en-US" sz="1200" kern="1200"/>
        </a:p>
      </dsp:txBody>
      <dsp:txXfrm>
        <a:off x="92766" y="4086312"/>
        <a:ext cx="2186396" cy="17147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F320DA-53F0-F746-AB4A-DC37BF82C327}">
      <dsp:nvSpPr>
        <dsp:cNvPr id="0" name=""/>
        <dsp:cNvSpPr/>
      </dsp:nvSpPr>
      <dsp:spPr>
        <a:xfrm>
          <a:off x="0" y="246428"/>
          <a:ext cx="5181600" cy="9149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Their work with young people to facilitate understanding.</a:t>
          </a:r>
          <a:endParaRPr lang="en-US" sz="2300" kern="1200"/>
        </a:p>
      </dsp:txBody>
      <dsp:txXfrm>
        <a:off x="44664" y="291092"/>
        <a:ext cx="5092272" cy="825612"/>
      </dsp:txXfrm>
    </dsp:sp>
    <dsp:sp modelId="{8BCE93FC-EF79-5347-9E3A-7A986469FEDC}">
      <dsp:nvSpPr>
        <dsp:cNvPr id="0" name=""/>
        <dsp:cNvSpPr/>
      </dsp:nvSpPr>
      <dsp:spPr>
        <a:xfrm>
          <a:off x="0" y="1227608"/>
          <a:ext cx="5181600" cy="9149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Interactions, strategies, techniques used and their effectiveness.</a:t>
          </a:r>
          <a:endParaRPr lang="en-US" sz="2300" kern="1200"/>
        </a:p>
      </dsp:txBody>
      <dsp:txXfrm>
        <a:off x="44664" y="1272272"/>
        <a:ext cx="5092272" cy="825612"/>
      </dsp:txXfrm>
    </dsp:sp>
    <dsp:sp modelId="{B3537A1B-6D0B-0544-A3B4-C6DA61B51661}">
      <dsp:nvSpPr>
        <dsp:cNvPr id="0" name=""/>
        <dsp:cNvSpPr/>
      </dsp:nvSpPr>
      <dsp:spPr>
        <a:xfrm>
          <a:off x="0" y="2208789"/>
          <a:ext cx="5181600" cy="9149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Their relationship with young people and their own feelings and reactions to them. </a:t>
          </a:r>
          <a:endParaRPr lang="en-US" sz="2300" kern="1200"/>
        </a:p>
      </dsp:txBody>
      <dsp:txXfrm>
        <a:off x="44664" y="2253453"/>
        <a:ext cx="5092272" cy="825612"/>
      </dsp:txXfrm>
    </dsp:sp>
    <dsp:sp modelId="{10B9AEAE-9622-0045-B25F-2D667B8ACB0A}">
      <dsp:nvSpPr>
        <dsp:cNvPr id="0" name=""/>
        <dsp:cNvSpPr/>
      </dsp:nvSpPr>
      <dsp:spPr>
        <a:xfrm>
          <a:off x="0" y="3189969"/>
          <a:ext cx="5181600" cy="9149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Tailor supervision to supervisee’s level of experience and development.</a:t>
          </a:r>
          <a:endParaRPr lang="en-US" sz="2300" kern="1200"/>
        </a:p>
      </dsp:txBody>
      <dsp:txXfrm>
        <a:off x="44664" y="3234633"/>
        <a:ext cx="5092272" cy="825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4CA7A-88AE-B34F-A6C5-ED9B681804DE}">
      <dsp:nvSpPr>
        <dsp:cNvPr id="0" name=""/>
        <dsp:cNvSpPr/>
      </dsp:nvSpPr>
      <dsp:spPr>
        <a:xfrm>
          <a:off x="0" y="549921"/>
          <a:ext cx="5961345" cy="21136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Think about the definition of ‘supervision’ within the context of Youth and Community Work.</a:t>
          </a:r>
          <a:endParaRPr lang="en-US" sz="3000" kern="1200"/>
        </a:p>
      </dsp:txBody>
      <dsp:txXfrm>
        <a:off x="103181" y="653102"/>
        <a:ext cx="5754983" cy="1907316"/>
      </dsp:txXfrm>
    </dsp:sp>
    <dsp:sp modelId="{ABA88108-843F-EE46-958C-F91A43A9030D}">
      <dsp:nvSpPr>
        <dsp:cNvPr id="0" name=""/>
        <dsp:cNvSpPr/>
      </dsp:nvSpPr>
      <dsp:spPr>
        <a:xfrm>
          <a:off x="0" y="2750000"/>
          <a:ext cx="5961345" cy="2113678"/>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As a group, please list the qualities needed to be a good supervisor? (Use the copies of the NOS (2019) to support your answers)</a:t>
          </a:r>
          <a:endParaRPr lang="en-US" sz="3000" kern="1200" dirty="0"/>
        </a:p>
      </dsp:txBody>
      <dsp:txXfrm>
        <a:off x="103181" y="2853181"/>
        <a:ext cx="5754983" cy="19073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311AF0-4963-9C4F-8DDD-8261E6AB91A0}">
      <dsp:nvSpPr>
        <dsp:cNvPr id="0" name=""/>
        <dsp:cNvSpPr/>
      </dsp:nvSpPr>
      <dsp:spPr>
        <a:xfrm>
          <a:off x="1144296" y="1359"/>
          <a:ext cx="4577187" cy="139378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8810" tIns="354022" rIns="88810" bIns="354022" numCol="1" spcCol="1270" anchor="ctr" anchorCtr="0">
          <a:noAutofit/>
        </a:bodyPr>
        <a:lstStyle/>
        <a:p>
          <a:pPr marL="0" lvl="0" indent="0" algn="l" defTabSz="844550">
            <a:lnSpc>
              <a:spcPct val="90000"/>
            </a:lnSpc>
            <a:spcBef>
              <a:spcPct val="0"/>
            </a:spcBef>
            <a:spcAft>
              <a:spcPct val="35000"/>
            </a:spcAft>
            <a:buNone/>
          </a:pPr>
          <a:r>
            <a:rPr lang="en-US" sz="1900" kern="1200" dirty="0"/>
            <a:t>The</a:t>
          </a:r>
          <a:r>
            <a:rPr lang="en-US" sz="1900" kern="1200" baseline="0" dirty="0"/>
            <a:t> role of a supervisor</a:t>
          </a:r>
          <a:endParaRPr lang="en-US" sz="1900" kern="1200" dirty="0"/>
        </a:p>
      </dsp:txBody>
      <dsp:txXfrm>
        <a:off x="1144296" y="1359"/>
        <a:ext cx="4577187" cy="1393787"/>
      </dsp:txXfrm>
    </dsp:sp>
    <dsp:sp modelId="{A4154741-BC20-6140-997A-F8FCC622A66C}">
      <dsp:nvSpPr>
        <dsp:cNvPr id="0" name=""/>
        <dsp:cNvSpPr/>
      </dsp:nvSpPr>
      <dsp:spPr>
        <a:xfrm>
          <a:off x="0" y="1359"/>
          <a:ext cx="1144296"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552" tIns="137675" rIns="60552" bIns="137675" numCol="1" spcCol="1270" anchor="ctr" anchorCtr="0">
          <a:noAutofit/>
        </a:bodyPr>
        <a:lstStyle/>
        <a:p>
          <a:pPr marL="0" lvl="0" indent="0" algn="ctr" defTabSz="1022350">
            <a:lnSpc>
              <a:spcPct val="90000"/>
            </a:lnSpc>
            <a:spcBef>
              <a:spcPct val="0"/>
            </a:spcBef>
            <a:spcAft>
              <a:spcPct val="35000"/>
            </a:spcAft>
            <a:buNone/>
          </a:pPr>
          <a:r>
            <a:rPr lang="en-US" sz="2300" kern="1200" dirty="0"/>
            <a:t>Critically Review</a:t>
          </a:r>
        </a:p>
      </dsp:txBody>
      <dsp:txXfrm>
        <a:off x="0" y="1359"/>
        <a:ext cx="1144296" cy="1393787"/>
      </dsp:txXfrm>
    </dsp:sp>
    <dsp:sp modelId="{67B53FD2-B2D8-784E-9AC7-5044F9274402}">
      <dsp:nvSpPr>
        <dsp:cNvPr id="0" name=""/>
        <dsp:cNvSpPr/>
      </dsp:nvSpPr>
      <dsp:spPr>
        <a:xfrm>
          <a:off x="1144296" y="1478775"/>
          <a:ext cx="4577187" cy="139378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8810" tIns="354022" rIns="88810" bIns="354022" numCol="1" spcCol="1270" anchor="ctr" anchorCtr="0">
          <a:noAutofit/>
        </a:bodyPr>
        <a:lstStyle/>
        <a:p>
          <a:pPr marL="0" lvl="0" indent="0" algn="l" defTabSz="844550">
            <a:lnSpc>
              <a:spcPct val="90000"/>
            </a:lnSpc>
            <a:spcBef>
              <a:spcPct val="0"/>
            </a:spcBef>
            <a:spcAft>
              <a:spcPct val="35000"/>
            </a:spcAft>
            <a:buNone/>
          </a:pPr>
          <a:r>
            <a:rPr lang="en-US" sz="1900" kern="1200" dirty="0"/>
            <a:t>The key skills and abilities of an effective  supervisor</a:t>
          </a:r>
        </a:p>
      </dsp:txBody>
      <dsp:txXfrm>
        <a:off x="1144296" y="1478775"/>
        <a:ext cx="4577187" cy="1393787"/>
      </dsp:txXfrm>
    </dsp:sp>
    <dsp:sp modelId="{5172BCCC-524F-804A-842D-001A5CF2CDDA}">
      <dsp:nvSpPr>
        <dsp:cNvPr id="0" name=""/>
        <dsp:cNvSpPr/>
      </dsp:nvSpPr>
      <dsp:spPr>
        <a:xfrm>
          <a:off x="0" y="1478775"/>
          <a:ext cx="1144296"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552" tIns="137675" rIns="60552" bIns="137675" numCol="1" spcCol="1270" anchor="ctr" anchorCtr="0">
          <a:noAutofit/>
        </a:bodyPr>
        <a:lstStyle/>
        <a:p>
          <a:pPr marL="0" lvl="0" indent="0" algn="ctr" defTabSz="1022350">
            <a:lnSpc>
              <a:spcPct val="90000"/>
            </a:lnSpc>
            <a:spcBef>
              <a:spcPct val="0"/>
            </a:spcBef>
            <a:spcAft>
              <a:spcPct val="35000"/>
            </a:spcAft>
            <a:buNone/>
          </a:pPr>
          <a:r>
            <a:rPr lang="en-US" sz="2300" kern="1200" dirty="0"/>
            <a:t> Identify</a:t>
          </a:r>
        </a:p>
      </dsp:txBody>
      <dsp:txXfrm>
        <a:off x="0" y="1478775"/>
        <a:ext cx="1144296" cy="1393787"/>
      </dsp:txXfrm>
    </dsp:sp>
    <dsp:sp modelId="{491D8652-BD5D-CD48-968A-55C4AC9B651F}">
      <dsp:nvSpPr>
        <dsp:cNvPr id="0" name=""/>
        <dsp:cNvSpPr/>
      </dsp:nvSpPr>
      <dsp:spPr>
        <a:xfrm>
          <a:off x="1144296" y="2956190"/>
          <a:ext cx="4577187" cy="139378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8810" tIns="354022" rIns="88810" bIns="354022" numCol="1" spcCol="1270" anchor="ctr" anchorCtr="0">
          <a:noAutofit/>
        </a:bodyPr>
        <a:lstStyle/>
        <a:p>
          <a:pPr marL="0" lvl="0" indent="0" algn="l" defTabSz="844550">
            <a:lnSpc>
              <a:spcPct val="90000"/>
            </a:lnSpc>
            <a:spcBef>
              <a:spcPct val="0"/>
            </a:spcBef>
            <a:spcAft>
              <a:spcPct val="35000"/>
            </a:spcAft>
            <a:buNone/>
          </a:pPr>
          <a:r>
            <a:rPr lang="en-US" sz="1900" kern="1200" dirty="0"/>
            <a:t>Upon the functions of supervision and how it supports effective Y and CW practice</a:t>
          </a:r>
        </a:p>
      </dsp:txBody>
      <dsp:txXfrm>
        <a:off x="1144296" y="2956190"/>
        <a:ext cx="4577187" cy="1393787"/>
      </dsp:txXfrm>
    </dsp:sp>
    <dsp:sp modelId="{38806F6F-0371-5442-A79D-A3AA7A8C2D20}">
      <dsp:nvSpPr>
        <dsp:cNvPr id="0" name=""/>
        <dsp:cNvSpPr/>
      </dsp:nvSpPr>
      <dsp:spPr>
        <a:xfrm>
          <a:off x="0" y="2956190"/>
          <a:ext cx="1144296"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552" tIns="137675" rIns="60552" bIns="137675" numCol="1" spcCol="1270" anchor="ctr" anchorCtr="0">
          <a:noAutofit/>
        </a:bodyPr>
        <a:lstStyle/>
        <a:p>
          <a:pPr marL="0" lvl="0" indent="0" algn="ctr" defTabSz="1022350">
            <a:lnSpc>
              <a:spcPct val="90000"/>
            </a:lnSpc>
            <a:spcBef>
              <a:spcPct val="0"/>
            </a:spcBef>
            <a:spcAft>
              <a:spcPct val="35000"/>
            </a:spcAft>
            <a:buNone/>
          </a:pPr>
          <a:r>
            <a:rPr lang="en-US" sz="2300" kern="1200" dirty="0"/>
            <a:t>Critically Reflect</a:t>
          </a:r>
        </a:p>
      </dsp:txBody>
      <dsp:txXfrm>
        <a:off x="0" y="2956190"/>
        <a:ext cx="1144296" cy="1393787"/>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AB5C0C-6A51-4A11-9C74-8D70B2AD3B74}" type="datetimeFigureOut">
              <a:rPr lang="en-US" smtClean="0"/>
              <a:t>11/7/2022</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6934AF6-DF80-4E07-96B9-A8228793BDD5}" type="slidenum">
              <a:rPr lang="en-US" smtClean="0"/>
              <a:t>‹#›</a:t>
            </a:fld>
            <a:endParaRPr lang="en-US"/>
          </a:p>
        </p:txBody>
      </p:sp>
    </p:spTree>
    <p:extLst>
      <p:ext uri="{BB962C8B-B14F-4D97-AF65-F5344CB8AC3E}">
        <p14:creationId xmlns:p14="http://schemas.microsoft.com/office/powerpoint/2010/main" val="235962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6F4018A-65F6-4341-82B4-3481A1D473DD}" type="datetimeFigureOut">
              <a:rPr lang="en-US" smtClean="0"/>
              <a:t>11/7/2022</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1E31452-6996-4790-97FD-722805499F29}" type="slidenum">
              <a:rPr lang="en-US" smtClean="0"/>
              <a:t>‹#›</a:t>
            </a:fld>
            <a:endParaRPr lang="en-US"/>
          </a:p>
        </p:txBody>
      </p:sp>
    </p:spTree>
    <p:extLst>
      <p:ext uri="{BB962C8B-B14F-4D97-AF65-F5344CB8AC3E}">
        <p14:creationId xmlns:p14="http://schemas.microsoft.com/office/powerpoint/2010/main" val="129420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US" sz="1200" dirty="0">
              <a:solidFill>
                <a:srgbClr val="000000"/>
              </a:solidFill>
            </a:endParaRPr>
          </a:p>
          <a:p>
            <a:pPr>
              <a:lnSpc>
                <a:spcPct val="90000"/>
              </a:lnSpc>
            </a:pPr>
            <a:r>
              <a:rPr lang="en-US" sz="1200" dirty="0">
                <a:solidFill>
                  <a:srgbClr val="000000"/>
                </a:solidFill>
              </a:rPr>
              <a:t>Key issues facing YW Managers and Leaders</a:t>
            </a:r>
          </a:p>
          <a:p>
            <a:pPr>
              <a:lnSpc>
                <a:spcPct val="90000"/>
              </a:lnSpc>
            </a:pPr>
            <a:r>
              <a:rPr lang="en-US" sz="1200" dirty="0">
                <a:solidFill>
                  <a:srgbClr val="000000"/>
                </a:solidFill>
              </a:rPr>
              <a:t>Policy context</a:t>
            </a:r>
          </a:p>
          <a:p>
            <a:pPr>
              <a:lnSpc>
                <a:spcPct val="90000"/>
              </a:lnSpc>
            </a:pPr>
            <a:r>
              <a:rPr lang="en-US" sz="1200" dirty="0">
                <a:solidFill>
                  <a:srgbClr val="000000"/>
                </a:solidFill>
              </a:rPr>
              <a:t>Complex issues facing young people </a:t>
            </a:r>
          </a:p>
          <a:p>
            <a:pPr>
              <a:lnSpc>
                <a:spcPct val="90000"/>
              </a:lnSpc>
            </a:pPr>
            <a:r>
              <a:rPr lang="en-US" sz="1200" dirty="0">
                <a:solidFill>
                  <a:srgbClr val="000000"/>
                </a:solidFill>
              </a:rPr>
              <a:t>Contextual safeguarding of young people</a:t>
            </a:r>
          </a:p>
          <a:p>
            <a:pPr>
              <a:lnSpc>
                <a:spcPct val="90000"/>
              </a:lnSpc>
            </a:pPr>
            <a:r>
              <a:rPr lang="en-US" sz="1200" dirty="0">
                <a:solidFill>
                  <a:srgbClr val="000000"/>
                </a:solidFill>
              </a:rPr>
              <a:t>Inter and multi-agency working/Teams</a:t>
            </a:r>
          </a:p>
          <a:p>
            <a:pPr>
              <a:lnSpc>
                <a:spcPct val="90000"/>
              </a:lnSpc>
            </a:pPr>
            <a:r>
              <a:rPr lang="en-US" sz="1200" dirty="0">
                <a:solidFill>
                  <a:srgbClr val="000000"/>
                </a:solidFill>
              </a:rPr>
              <a:t>Covid-19</a:t>
            </a:r>
          </a:p>
          <a:p>
            <a:pPr>
              <a:lnSpc>
                <a:spcPct val="90000"/>
              </a:lnSpc>
            </a:pPr>
            <a:r>
              <a:rPr lang="en-US" sz="1200" dirty="0">
                <a:solidFill>
                  <a:srgbClr val="000000"/>
                </a:solidFill>
              </a:rPr>
              <a:t>Digital Youth Work</a:t>
            </a:r>
          </a:p>
          <a:p>
            <a:pPr>
              <a:lnSpc>
                <a:spcPct val="90000"/>
              </a:lnSpc>
            </a:pPr>
            <a:r>
              <a:rPr lang="en-US" sz="1200" dirty="0">
                <a:solidFill>
                  <a:srgbClr val="000000"/>
                </a:solidFill>
              </a:rPr>
              <a:t>Skills required to meet current practice</a:t>
            </a:r>
          </a:p>
          <a:p>
            <a:pPr>
              <a:lnSpc>
                <a:spcPct val="90000"/>
              </a:lnSpc>
            </a:pPr>
            <a:r>
              <a:rPr lang="en-US" sz="1200" dirty="0">
                <a:solidFill>
                  <a:srgbClr val="000000"/>
                </a:solidFill>
              </a:rPr>
              <a:t>Funding requirements</a:t>
            </a:r>
          </a:p>
          <a:p>
            <a:pPr>
              <a:lnSpc>
                <a:spcPct val="90000"/>
              </a:lnSpc>
            </a:pPr>
            <a:r>
              <a:rPr lang="en-US" sz="1200" dirty="0">
                <a:solidFill>
                  <a:srgbClr val="000000"/>
                </a:solidFill>
              </a:rPr>
              <a:t>Lack of funding</a:t>
            </a:r>
          </a:p>
          <a:p>
            <a:endParaRPr lang="en-US" dirty="0"/>
          </a:p>
          <a:p>
            <a:r>
              <a:rPr lang="en-US" dirty="0"/>
              <a:t>Why should supervision be a key aspect of YW Practice</a:t>
            </a:r>
          </a:p>
          <a:p>
            <a:pPr marL="0" indent="0">
              <a:buNone/>
            </a:pPr>
            <a:r>
              <a:rPr lang="en-US" sz="1200" dirty="0">
                <a:solidFill>
                  <a:srgbClr val="FEFFFF"/>
                </a:solidFill>
              </a:rPr>
              <a:t>Professional roles and responsibilities of Youth and Community Workers – Delivering Good Youth Work</a:t>
            </a:r>
          </a:p>
          <a:p>
            <a:pPr marL="0" indent="0">
              <a:buNone/>
            </a:pPr>
            <a:r>
              <a:rPr lang="en-US" sz="1200" dirty="0">
                <a:solidFill>
                  <a:srgbClr val="FEFFFF"/>
                </a:solidFill>
              </a:rPr>
              <a:t>Meet organizational requirements</a:t>
            </a:r>
          </a:p>
          <a:p>
            <a:pPr marL="0" indent="0">
              <a:buNone/>
            </a:pPr>
            <a:r>
              <a:rPr lang="en-US" sz="1200" dirty="0">
                <a:solidFill>
                  <a:srgbClr val="FEFFFF"/>
                </a:solidFill>
              </a:rPr>
              <a:t>Safeguarding Young People</a:t>
            </a:r>
          </a:p>
          <a:p>
            <a:pPr marL="0" indent="0">
              <a:buNone/>
            </a:pPr>
            <a:r>
              <a:rPr lang="en-US" sz="1200" dirty="0">
                <a:solidFill>
                  <a:srgbClr val="FEFFFF"/>
                </a:solidFill>
              </a:rPr>
              <a:t>Meet the requirements of the National Occupational Standards (SDS, 2019)</a:t>
            </a:r>
          </a:p>
          <a:p>
            <a:pPr marL="0" indent="0">
              <a:buNone/>
            </a:pPr>
            <a:r>
              <a:rPr lang="en-US" sz="1200" dirty="0">
                <a:solidFill>
                  <a:srgbClr val="FEFFFF"/>
                </a:solidFill>
              </a:rPr>
              <a:t>Registration with the Education Workforce Council </a:t>
            </a:r>
          </a:p>
          <a:p>
            <a:pPr marL="0" indent="0">
              <a:buNone/>
            </a:pPr>
            <a:r>
              <a:rPr lang="en-US" sz="1200" dirty="0">
                <a:solidFill>
                  <a:srgbClr val="FEFFFF"/>
                </a:solidFill>
              </a:rPr>
              <a:t>Meeting Welsh Government Policy requirements</a:t>
            </a:r>
          </a:p>
          <a:p>
            <a:pPr marL="0" indent="0">
              <a:buNone/>
            </a:pPr>
            <a:r>
              <a:rPr lang="en-US" sz="1200" dirty="0">
                <a:solidFill>
                  <a:srgbClr val="FEFFFF"/>
                </a:solidFill>
              </a:rPr>
              <a:t>Retention in Youth Work roles is a challenge</a:t>
            </a:r>
          </a:p>
          <a:p>
            <a:endParaRPr lang="en-US" dirty="0"/>
          </a:p>
        </p:txBody>
      </p:sp>
      <p:sp>
        <p:nvSpPr>
          <p:cNvPr id="4" name="Slide Number Placeholder 3"/>
          <p:cNvSpPr>
            <a:spLocks noGrp="1"/>
          </p:cNvSpPr>
          <p:nvPr>
            <p:ph type="sldNum" sz="quarter" idx="5"/>
          </p:nvPr>
        </p:nvSpPr>
        <p:spPr/>
        <p:txBody>
          <a:bodyPr/>
          <a:lstStyle/>
          <a:p>
            <a:fld id="{C1E31452-6996-4790-97FD-722805499F29}" type="slidenum">
              <a:rPr lang="en-US" smtClean="0"/>
              <a:t>2</a:t>
            </a:fld>
            <a:endParaRPr lang="en-US"/>
          </a:p>
        </p:txBody>
      </p:sp>
    </p:spTree>
    <p:extLst>
      <p:ext uri="{BB962C8B-B14F-4D97-AF65-F5344CB8AC3E}">
        <p14:creationId xmlns:p14="http://schemas.microsoft.com/office/powerpoint/2010/main" val="2576126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ADC3EC-3172-074A-90A6-0BC4EA7F75BE}" type="slidenum">
              <a:rPr lang="en-GB" altLang="en-US">
                <a:latin typeface="Calibri" panose="020F0502020204030204" pitchFamily="34" charset="0"/>
              </a:rPr>
              <a:pPr/>
              <a:t>3</a:t>
            </a:fld>
            <a:endParaRPr lang="en-GB" altLang="en-US">
              <a:latin typeface="Calibri" panose="020F0502020204030204" pitchFamily="34" charset="0"/>
            </a:endParaRPr>
          </a:p>
        </p:txBody>
      </p:sp>
    </p:spTree>
    <p:extLst>
      <p:ext uri="{BB962C8B-B14F-4D97-AF65-F5344CB8AC3E}">
        <p14:creationId xmlns:p14="http://schemas.microsoft.com/office/powerpoint/2010/main" val="4012128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FE33D3-DFAA-4B0E-ABB4-3D9BEFF2E3F9}" type="slidenum">
              <a:rPr lang="en-GB" smtClean="0"/>
              <a:pPr/>
              <a:t>32</a:t>
            </a:fld>
            <a:endParaRPr lang="en-GB" dirty="0"/>
          </a:p>
        </p:txBody>
      </p:sp>
    </p:spTree>
    <p:extLst>
      <p:ext uri="{BB962C8B-B14F-4D97-AF65-F5344CB8AC3E}">
        <p14:creationId xmlns:p14="http://schemas.microsoft.com/office/powerpoint/2010/main" val="696913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5FE33D3-DFAA-4B0E-ABB4-3D9BEFF2E3F9}" type="slidenum">
              <a:rPr lang="en-GB" smtClean="0"/>
              <a:pPr/>
              <a:t>34</a:t>
            </a:fld>
            <a:endParaRPr lang="en-GB" dirty="0"/>
          </a:p>
        </p:txBody>
      </p:sp>
    </p:spTree>
    <p:extLst>
      <p:ext uri="{BB962C8B-B14F-4D97-AF65-F5344CB8AC3E}">
        <p14:creationId xmlns:p14="http://schemas.microsoft.com/office/powerpoint/2010/main" val="386111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ADC3EC-3172-074A-90A6-0BC4EA7F75BE}" type="slidenum">
              <a:rPr lang="en-GB" altLang="en-US">
                <a:latin typeface="Calibri" panose="020F0502020204030204" pitchFamily="34" charset="0"/>
              </a:rPr>
              <a:pPr/>
              <a:t>48</a:t>
            </a:fld>
            <a:endParaRPr lang="en-GB" altLang="en-US">
              <a:latin typeface="Calibri" panose="020F0502020204030204" pitchFamily="34" charset="0"/>
            </a:endParaRPr>
          </a:p>
        </p:txBody>
      </p:sp>
    </p:spTree>
    <p:extLst>
      <p:ext uri="{BB962C8B-B14F-4D97-AF65-F5344CB8AC3E}">
        <p14:creationId xmlns:p14="http://schemas.microsoft.com/office/powerpoint/2010/main" val="3439464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DF7E7BE-4D25-470F-808F-5591F5F4CED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7971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55182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18257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DF7E7BE-4D25-470F-808F-5591F5F4CEDE}"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437198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DF7E7BE-4D25-470F-808F-5591F5F4CEDE}" type="datetimeFigureOut">
              <a:rPr lang="en-US" smtClean="0"/>
              <a:t>11/7/2022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4479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DF7E7BE-4D25-470F-808F-5591F5F4CEDE}" type="datetimeFigureOut">
              <a:rPr lang="en-US" smtClean="0"/>
              <a:t>11/7/2022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18473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11/7/2022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58315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945601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81716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89934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0885752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896E27-409C-4EB9-BCAA-D42C9571BA36}" type="slidenum">
              <a:rPr lang="en-US" altLang="en-US"/>
              <a:pPr/>
              <a:t>‹#›</a:t>
            </a:fld>
            <a:endParaRPr lang="en-US" altLang="en-US"/>
          </a:p>
        </p:txBody>
      </p:sp>
    </p:spTree>
    <p:extLst>
      <p:ext uri="{BB962C8B-B14F-4D97-AF65-F5344CB8AC3E}">
        <p14:creationId xmlns:p14="http://schemas.microsoft.com/office/powerpoint/2010/main" val="1927646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11/7/2022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284493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needpix.com/photo/17838/chat-discussion-meeting-talk-conversation-speaking-communication-icon-bubble"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en.wikipedia.org/wiki/Information_culture"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innovisions.wordpress.com/2010/07/16/corporate-culture-is-what-you-make-of-it/"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inquirybycroll.blogspot.com/2016/02/applied-practice-in-context-activity-3.html" TargetMode="External"/><Relationship Id="rId3" Type="http://schemas.openxmlformats.org/officeDocument/2006/relationships/diagramLayout" Target="../diagrams/layout5.xml"/><Relationship Id="rId7" Type="http://schemas.openxmlformats.org/officeDocument/2006/relationships/image" Target="../media/image14.png"/><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 Id="rId9" Type="http://schemas.openxmlformats.org/officeDocument/2006/relationships/hyperlink" Target="https://creativecommons.org/licenses/by-nc-sa/3.0/"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1-LITAvOw_M?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Youth_work" TargetMode="External"/><Relationship Id="rId4" Type="http://schemas.openxmlformats.org/officeDocument/2006/relationships/image" Target="../media/image18.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completeinnovator.com/tag/transparency/" TargetMode="External"/><Relationship Id="rId2" Type="http://schemas.openxmlformats.org/officeDocument/2006/relationships/image" Target="../media/image2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courses.lumenlearning.com/collegesuccess-lumen/chapter/college-overview/" TargetMode="External"/><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peoplemattersglobal.com/article/employee-engagement/understanding-the-role-of-trainers-in-empowering-the-employees-16125" TargetMode="External"/><Relationship Id="rId2" Type="http://schemas.openxmlformats.org/officeDocument/2006/relationships/image" Target="../media/image23.jp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24.jpeg"/></Relationships>
</file>

<file path=ppt/slides/_rels/slide37.xml.rels><?xml version="1.0" encoding="UTF-8" standalone="yes"?>
<Relationships xmlns="http://schemas.openxmlformats.org/package/2006/relationships"><Relationship Id="rId3" Type="http://schemas.openxmlformats.org/officeDocument/2006/relationships/hyperlink" Target="https://www.flickr.com/photos/barrydahl/6675297699" TargetMode="External"/><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s://ruralministry.wordpress.com/tag/questions/" TargetMode="External"/><Relationship Id="rId2" Type="http://schemas.openxmlformats.org/officeDocument/2006/relationships/image" Target="../media/image29.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etswales.org.uk/code-of-ethics" TargetMode="External"/><Relationship Id="rId2" Type="http://schemas.openxmlformats.org/officeDocument/2006/relationships/hyperlink" Target="https://www.ewc.wales/site/index.php/en/fitness-to-practise/code-of-professional-conduct-and-practice-pdf.html" TargetMode="External"/><Relationship Id="rId1" Type="http://schemas.openxmlformats.org/officeDocument/2006/relationships/slideLayout" Target="../slideLayouts/slideLayout2.xml"/><Relationship Id="rId4" Type="http://schemas.openxmlformats.org/officeDocument/2006/relationships/hyperlink" Target="https://www.youthandpolicy.org/wp-content/uploads/2017/06/herman_reflective_practice_meets_youth_work_supervision.pdf" TargetMode="External"/></Relationships>
</file>

<file path=ppt/slides/_rels/slide4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jpeg"/><Relationship Id="rId7" Type="http://schemas.openxmlformats.org/officeDocument/2006/relationships/diagramColors" Target="../diagrams/colors7.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handpolicy.org/wp-content/uploads/2017/06/herman_reflective_practice_meets_youth_work_supervision.pdf" TargetMode="External"/><Relationship Id="rId2" Type="http://schemas.openxmlformats.org/officeDocument/2006/relationships/hyperlink" Target="http://www.ewc.wales/site/index.php/en/"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cldstandardscouncil.org.uk/resources/standards-and-benchmarks/national-occupational-standards/"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E59593F-14D6-4BB1-9966-A24F9074AD43}"/>
              </a:ext>
            </a:extLst>
          </p:cNvPr>
          <p:cNvPicPr>
            <a:picLocks noChangeAspect="1"/>
          </p:cNvPicPr>
          <p:nvPr/>
        </p:nvPicPr>
        <p:blipFill rotWithShape="1">
          <a:blip r:embed="rId2"/>
          <a:srcRect t="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solidFill>
                  <a:srgbClr val="FFFFFF"/>
                </a:solidFill>
              </a:rPr>
              <a:t>Supervision, Leadership and Management for Professionals:</a:t>
            </a:r>
            <a:br>
              <a:rPr lang="en-GB" sz="5200" b="1" dirty="0">
                <a:solidFill>
                  <a:srgbClr val="FFFFFF"/>
                </a:solidFill>
              </a:rPr>
            </a:br>
            <a:r>
              <a:rPr lang="en-GB" sz="5400" dirty="0">
                <a:solidFill>
                  <a:srgbClr val="FFFFFF"/>
                </a:solidFill>
              </a:rPr>
              <a:t>ECYW7003</a:t>
            </a:r>
            <a:br>
              <a:rPr lang="en-GB" sz="5200" b="1" dirty="0">
                <a:solidFill>
                  <a:srgbClr val="FFFFFF"/>
                </a:solidFill>
              </a:rPr>
            </a:br>
            <a:r>
              <a:rPr lang="en-GB" sz="5200" b="1" dirty="0">
                <a:solidFill>
                  <a:srgbClr val="FFFFFF"/>
                </a:solidFill>
              </a:rPr>
              <a:t>Supervision and Support Skills</a:t>
            </a:r>
            <a:endParaRPr lang="en-US" sz="5200" b="1" dirty="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br>
              <a:rPr lang="en-GB" dirty="0">
                <a:solidFill>
                  <a:srgbClr val="FFFFFF"/>
                </a:solidFill>
              </a:rPr>
            </a:br>
            <a:r>
              <a:rPr lang="en-GB" dirty="0">
                <a:solidFill>
                  <a:srgbClr val="FFFFFF"/>
                </a:solidFill>
              </a:rPr>
              <a:t>02.11.21</a:t>
            </a:r>
          </a:p>
          <a:p>
            <a:r>
              <a:rPr lang="en-GB" dirty="0">
                <a:solidFill>
                  <a:srgbClr val="FFFFFF"/>
                </a:solidFill>
              </a:rPr>
              <a:t>Darren O’Connor</a:t>
            </a:r>
          </a:p>
        </p:txBody>
      </p:sp>
    </p:spTree>
    <p:extLst>
      <p:ext uri="{BB962C8B-B14F-4D97-AF65-F5344CB8AC3E}">
        <p14:creationId xmlns:p14="http://schemas.microsoft.com/office/powerpoint/2010/main" val="28517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5744642A-4458-4A0B-A2EB-54DF074C04E1}"/>
              </a:ext>
            </a:extLst>
          </p:cNvPr>
          <p:cNvPicPr>
            <a:picLocks noChangeAspect="1"/>
          </p:cNvPicPr>
          <p:nvPr/>
        </p:nvPicPr>
        <p:blipFill rotWithShape="1">
          <a:blip r:embed="rId3"/>
          <a:srcRect l="30889" r="29285"/>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10">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73460B-542F-544B-AA42-2CED959AD2D5}"/>
              </a:ext>
            </a:extLst>
          </p:cNvPr>
          <p:cNvSpPr>
            <a:spLocks noGrp="1"/>
          </p:cNvSpPr>
          <p:nvPr>
            <p:ph type="title"/>
          </p:nvPr>
        </p:nvSpPr>
        <p:spPr>
          <a:xfrm>
            <a:off x="5827048" y="407987"/>
            <a:ext cx="5721484" cy="1325563"/>
          </a:xfrm>
        </p:spPr>
        <p:txBody>
          <a:bodyPr>
            <a:normAutofit/>
          </a:bodyPr>
          <a:lstStyle/>
          <a:p>
            <a:endParaRPr lang="en-US" dirty="0"/>
          </a:p>
        </p:txBody>
      </p:sp>
      <p:sp>
        <p:nvSpPr>
          <p:cNvPr id="3" name="Content Placeholder 2">
            <a:extLst>
              <a:ext uri="{FF2B5EF4-FFF2-40B4-BE49-F238E27FC236}">
                <a16:creationId xmlns:a16="http://schemas.microsoft.com/office/drawing/2014/main" id="{9A4CD7C2-1A32-AE49-8FA2-E7265059287D}"/>
              </a:ext>
            </a:extLst>
          </p:cNvPr>
          <p:cNvSpPr>
            <a:spLocks noGrp="1"/>
          </p:cNvSpPr>
          <p:nvPr>
            <p:ph idx="1"/>
          </p:nvPr>
        </p:nvSpPr>
        <p:spPr>
          <a:xfrm>
            <a:off x="5827048" y="1868487"/>
            <a:ext cx="5721484" cy="4351338"/>
          </a:xfrm>
        </p:spPr>
        <p:txBody>
          <a:bodyPr>
            <a:normAutofit fontScale="92500" lnSpcReduction="10000"/>
          </a:bodyPr>
          <a:lstStyle/>
          <a:p>
            <a:pPr marL="0" indent="0">
              <a:buNone/>
            </a:pPr>
            <a:r>
              <a:rPr lang="en-US" sz="2200" dirty="0"/>
              <a:t>Type, experience and knowledge of supervision</a:t>
            </a:r>
          </a:p>
          <a:p>
            <a:pPr marL="0" indent="0">
              <a:buNone/>
            </a:pPr>
            <a:r>
              <a:rPr lang="en-US" sz="2200" dirty="0"/>
              <a:t>Organizational policy – what does it contain?</a:t>
            </a:r>
          </a:p>
          <a:p>
            <a:pPr marL="0" indent="0">
              <a:buNone/>
            </a:pPr>
            <a:r>
              <a:rPr lang="en-US" sz="2200" dirty="0"/>
              <a:t>Aims and objectives of module</a:t>
            </a:r>
          </a:p>
          <a:p>
            <a:pPr marL="0" indent="0">
              <a:buNone/>
            </a:pPr>
            <a:r>
              <a:rPr lang="en-US" sz="2200" dirty="0"/>
              <a:t>Examined the key themes</a:t>
            </a:r>
          </a:p>
          <a:p>
            <a:pPr marL="0" indent="0">
              <a:buNone/>
            </a:pPr>
            <a:r>
              <a:rPr lang="en-US" sz="2200" dirty="0"/>
              <a:t>Defined supervision</a:t>
            </a:r>
          </a:p>
          <a:p>
            <a:pPr marL="0" indent="0">
              <a:buNone/>
            </a:pPr>
            <a:r>
              <a:rPr lang="en-US" sz="2200" dirty="0"/>
              <a:t>Challenges facing YW Managers and Leaders</a:t>
            </a:r>
          </a:p>
          <a:p>
            <a:pPr marL="0" indent="0">
              <a:buNone/>
            </a:pPr>
            <a:r>
              <a:rPr lang="en-US" sz="2200" dirty="0"/>
              <a:t>Questioned why Supervision should be a key aspect of Y &amp; C practice</a:t>
            </a:r>
          </a:p>
          <a:p>
            <a:pPr marL="0" indent="0">
              <a:buNone/>
            </a:pPr>
            <a:r>
              <a:rPr lang="en-US" sz="2200" dirty="0"/>
              <a:t>Challenge /Support Matrix </a:t>
            </a:r>
            <a:r>
              <a:rPr lang="en-GB" sz="2200" dirty="0"/>
              <a:t>(Garth, 2016)</a:t>
            </a:r>
          </a:p>
          <a:p>
            <a:pPr marL="0" indent="0">
              <a:buNone/>
            </a:pPr>
            <a:r>
              <a:rPr lang="en-GB" sz="2200" dirty="0"/>
              <a:t>Hopes and Fears</a:t>
            </a:r>
          </a:p>
          <a:p>
            <a:pPr marL="0" indent="0">
              <a:buNone/>
            </a:pPr>
            <a:br>
              <a:rPr lang="en-GB" sz="2200" dirty="0"/>
            </a:br>
            <a:endParaRPr lang="en-US" sz="2200" dirty="0"/>
          </a:p>
          <a:p>
            <a:pPr marL="0" indent="0">
              <a:buNone/>
            </a:pPr>
            <a:endParaRPr lang="en-US" sz="2200" dirty="0"/>
          </a:p>
          <a:p>
            <a:pPr marL="0" indent="0">
              <a:buNone/>
            </a:pPr>
            <a:endParaRPr lang="en-US" sz="2200" dirty="0"/>
          </a:p>
          <a:p>
            <a:pPr marL="0" indent="0">
              <a:buNone/>
            </a:pPr>
            <a:endParaRPr lang="en-US" sz="2200" dirty="0"/>
          </a:p>
        </p:txBody>
      </p:sp>
    </p:spTree>
    <p:extLst>
      <p:ext uri="{BB962C8B-B14F-4D97-AF65-F5344CB8AC3E}">
        <p14:creationId xmlns:p14="http://schemas.microsoft.com/office/powerpoint/2010/main" val="4189888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1274" name="Picture 11273">
            <a:extLst>
              <a:ext uri="{FF2B5EF4-FFF2-40B4-BE49-F238E27FC236}">
                <a16:creationId xmlns:a16="http://schemas.microsoft.com/office/drawing/2014/main" id="{CAE13835-7CFB-4E21-BE2E-CA8D3722B78C}"/>
              </a:ext>
            </a:extLst>
          </p:cNvPr>
          <p:cNvPicPr>
            <a:picLocks noChangeAspect="1"/>
          </p:cNvPicPr>
          <p:nvPr/>
        </p:nvPicPr>
        <p:blipFill rotWithShape="1">
          <a:blip r:embed="rId3"/>
          <a:srcRect l="46867" r="9589"/>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80" name="Arc 79">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5827048" y="407987"/>
            <a:ext cx="5721484" cy="1325563"/>
          </a:xfrm>
        </p:spPr>
        <p:txBody>
          <a:bodyPr vert="horz" lIns="91440" tIns="45720" rIns="91440" bIns="45720" rtlCol="0" anchor="ctr">
            <a:normAutofit/>
          </a:bodyPr>
          <a:lstStyle/>
          <a:p>
            <a:pPr>
              <a:defRPr/>
            </a:pPr>
            <a:br>
              <a:rPr lang="en-US" sz="1400" dirty="0"/>
            </a:br>
            <a:r>
              <a:rPr lang="en-US" sz="1400"/>
              <a:t>Objectives to be covered:</a:t>
            </a:r>
            <a:br>
              <a:rPr lang="en-US" sz="1400"/>
            </a:br>
            <a:r>
              <a:rPr lang="en-US" sz="1400"/>
              <a:t>At the end of the session students will be able to:</a:t>
            </a:r>
            <a:br>
              <a:rPr lang="en-US" sz="1400"/>
            </a:br>
            <a:br>
              <a:rPr lang="en-US" sz="1400"/>
            </a:br>
            <a:endParaRPr lang="en-US" sz="1400"/>
          </a:p>
        </p:txBody>
      </p:sp>
      <p:graphicFrame>
        <p:nvGraphicFramePr>
          <p:cNvPr id="11273" name="Content Placeholder 2">
            <a:extLst>
              <a:ext uri="{FF2B5EF4-FFF2-40B4-BE49-F238E27FC236}">
                <a16:creationId xmlns:a16="http://schemas.microsoft.com/office/drawing/2014/main" id="{D61920E5-156D-43F8-9207-C6802C4F44A2}"/>
              </a:ext>
            </a:extLst>
          </p:cNvPr>
          <p:cNvGraphicFramePr/>
          <p:nvPr>
            <p:extLst>
              <p:ext uri="{D42A27DB-BD31-4B8C-83A1-F6EECF244321}">
                <p14:modId xmlns:p14="http://schemas.microsoft.com/office/powerpoint/2010/main" val="1495377116"/>
              </p:ext>
            </p:extLst>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00615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603919A-51AF-8E4B-AD34-B3BA1C87B086}"/>
              </a:ext>
            </a:extLst>
          </p:cNvPr>
          <p:cNvSpPr>
            <a:spLocks noGrp="1"/>
          </p:cNvSpPr>
          <p:nvPr>
            <p:ph type="title"/>
          </p:nvPr>
        </p:nvSpPr>
        <p:spPr>
          <a:xfrm>
            <a:off x="1981200" y="116632"/>
            <a:ext cx="8229600" cy="432048"/>
          </a:xfrm>
        </p:spPr>
        <p:txBody>
          <a:bodyPr>
            <a:normAutofit fontScale="90000"/>
          </a:bodyPr>
          <a:lstStyle/>
          <a:p>
            <a:r>
              <a:rPr lang="en-US" sz="2000" dirty="0"/>
              <a:t>National Occupational Standards for Youth Work 2019 – keep these within your focus </a:t>
            </a:r>
          </a:p>
        </p:txBody>
      </p:sp>
      <p:pic>
        <p:nvPicPr>
          <p:cNvPr id="5" name="Content Placeholder 4">
            <a:extLst>
              <a:ext uri="{FF2B5EF4-FFF2-40B4-BE49-F238E27FC236}">
                <a16:creationId xmlns:a16="http://schemas.microsoft.com/office/drawing/2014/main" id="{C038EE7F-F93A-0044-A5B2-F4F42EF18B89}"/>
              </a:ext>
            </a:extLst>
          </p:cNvPr>
          <p:cNvPicPr>
            <a:picLocks noGrp="1" noChangeAspect="1"/>
          </p:cNvPicPr>
          <p:nvPr>
            <p:ph idx="1"/>
          </p:nvPr>
        </p:nvPicPr>
        <p:blipFill>
          <a:blip r:embed="rId2"/>
          <a:stretch>
            <a:fillRect/>
          </a:stretch>
        </p:blipFill>
        <p:spPr>
          <a:xfrm>
            <a:off x="1631504" y="548680"/>
            <a:ext cx="8928992" cy="6309320"/>
          </a:xfrm>
          <a:prstGeom prst="rect">
            <a:avLst/>
          </a:prstGeom>
        </p:spPr>
      </p:pic>
    </p:spTree>
    <p:extLst>
      <p:ext uri="{BB962C8B-B14F-4D97-AF65-F5344CB8AC3E}">
        <p14:creationId xmlns:p14="http://schemas.microsoft.com/office/powerpoint/2010/main" val="1401153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6E062-2076-244C-AD55-5E4549E0072F}"/>
              </a:ext>
            </a:extLst>
          </p:cNvPr>
          <p:cNvSpPr>
            <a:spLocks noGrp="1"/>
          </p:cNvSpPr>
          <p:nvPr>
            <p:ph type="title"/>
          </p:nvPr>
        </p:nvSpPr>
        <p:spPr>
          <a:xfrm>
            <a:off x="481013" y="3752849"/>
            <a:ext cx="3290887" cy="2452687"/>
          </a:xfrm>
        </p:spPr>
        <p:txBody>
          <a:bodyPr anchor="ctr">
            <a:normAutofit/>
          </a:bodyPr>
          <a:lstStyle/>
          <a:p>
            <a:endParaRPr lang="en-US" sz="3600"/>
          </a:p>
        </p:txBody>
      </p:sp>
      <p:pic>
        <p:nvPicPr>
          <p:cNvPr id="5" name="Picture 4">
            <a:extLst>
              <a:ext uri="{FF2B5EF4-FFF2-40B4-BE49-F238E27FC236}">
                <a16:creationId xmlns:a16="http://schemas.microsoft.com/office/drawing/2014/main" id="{6C71CF7F-F15E-40F5-9C14-6AEA77C83504}"/>
              </a:ext>
            </a:extLst>
          </p:cNvPr>
          <p:cNvPicPr>
            <a:picLocks noChangeAspect="1"/>
          </p:cNvPicPr>
          <p:nvPr/>
        </p:nvPicPr>
        <p:blipFill rotWithShape="1">
          <a:blip r:embed="rId2"/>
          <a:srcRect t="3878" b="5052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26F2D028-07B2-B74B-8BB9-23F1F5551C89}"/>
              </a:ext>
            </a:extLst>
          </p:cNvPr>
          <p:cNvSpPr>
            <a:spLocks noGrp="1"/>
          </p:cNvSpPr>
          <p:nvPr>
            <p:ph idx="1"/>
          </p:nvPr>
        </p:nvSpPr>
        <p:spPr>
          <a:xfrm>
            <a:off x="4223982" y="3752850"/>
            <a:ext cx="7485413" cy="2452687"/>
          </a:xfrm>
        </p:spPr>
        <p:txBody>
          <a:bodyPr anchor="ctr">
            <a:normAutofit/>
          </a:bodyPr>
          <a:lstStyle/>
          <a:p>
            <a:pPr marL="0" indent="0">
              <a:buNone/>
            </a:pPr>
            <a:endParaRPr lang="en-US" sz="1800"/>
          </a:p>
          <a:p>
            <a:pPr marL="0" indent="0">
              <a:buNone/>
            </a:pPr>
            <a:endParaRPr lang="en-US" sz="1800"/>
          </a:p>
          <a:p>
            <a:pPr marL="0" indent="0">
              <a:buNone/>
            </a:pPr>
            <a:endParaRPr lang="en-US" sz="1800"/>
          </a:p>
          <a:p>
            <a:pPr marL="0" indent="0">
              <a:buNone/>
            </a:pPr>
            <a:r>
              <a:rPr lang="en-US" sz="1800"/>
              <a:t>Functions of Supervision</a:t>
            </a:r>
          </a:p>
        </p:txBody>
      </p:sp>
    </p:spTree>
    <p:extLst>
      <p:ext uri="{BB962C8B-B14F-4D97-AF65-F5344CB8AC3E}">
        <p14:creationId xmlns:p14="http://schemas.microsoft.com/office/powerpoint/2010/main" val="3859527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553E5-83A8-C849-B0C5-5A1FCBCCD553}"/>
              </a:ext>
            </a:extLst>
          </p:cNvPr>
          <p:cNvSpPr>
            <a:spLocks noGrp="1"/>
          </p:cNvSpPr>
          <p:nvPr>
            <p:ph type="title"/>
          </p:nvPr>
        </p:nvSpPr>
        <p:spPr>
          <a:xfrm>
            <a:off x="838200" y="176214"/>
            <a:ext cx="10515600" cy="1481188"/>
          </a:xfrm>
        </p:spPr>
        <p:txBody>
          <a:bodyPr>
            <a:normAutofit/>
          </a:bodyPr>
          <a:lstStyle/>
          <a:p>
            <a:pPr algn="ctr"/>
            <a:r>
              <a:rPr lang="en-US" sz="4000" dirty="0"/>
              <a:t>Group task:</a:t>
            </a:r>
          </a:p>
        </p:txBody>
      </p:sp>
      <p:sp>
        <p:nvSpPr>
          <p:cNvPr id="3" name="Content Placeholder 2">
            <a:extLst>
              <a:ext uri="{FF2B5EF4-FFF2-40B4-BE49-F238E27FC236}">
                <a16:creationId xmlns:a16="http://schemas.microsoft.com/office/drawing/2014/main" id="{AEC20D94-0219-8F4A-97C6-8728C2529754}"/>
              </a:ext>
            </a:extLst>
          </p:cNvPr>
          <p:cNvSpPr>
            <a:spLocks noGrp="1"/>
          </p:cNvSpPr>
          <p:nvPr>
            <p:ph idx="1"/>
          </p:nvPr>
        </p:nvSpPr>
        <p:spPr>
          <a:xfrm>
            <a:off x="838200" y="1847128"/>
            <a:ext cx="3990968" cy="4272681"/>
          </a:xfrm>
        </p:spPr>
        <p:txBody>
          <a:bodyPr>
            <a:normAutofit/>
          </a:bodyPr>
          <a:lstStyle/>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r>
              <a:rPr lang="en-US" dirty="0"/>
              <a:t>Within the context of youth and community work, what is the function of Supervision?</a:t>
            </a:r>
          </a:p>
        </p:txBody>
      </p:sp>
      <p:pic>
        <p:nvPicPr>
          <p:cNvPr id="5" name="Picture 4" descr="A picture containing text, indoor, wooden, clothespin&#10;&#10;Description automatically generated">
            <a:extLst>
              <a:ext uri="{FF2B5EF4-FFF2-40B4-BE49-F238E27FC236}">
                <a16:creationId xmlns:a16="http://schemas.microsoft.com/office/drawing/2014/main" id="{F51BCB9C-19BF-5746-9210-1512B2D8180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723" r="3" b="3"/>
          <a:stretch/>
        </p:blipFill>
        <p:spPr>
          <a:xfrm>
            <a:off x="5191128" y="1847129"/>
            <a:ext cx="6162670" cy="4272677"/>
          </a:xfrm>
          <a:prstGeom prst="rect">
            <a:avLst/>
          </a:prstGeom>
        </p:spPr>
      </p:pic>
    </p:spTree>
    <p:extLst>
      <p:ext uri="{BB962C8B-B14F-4D97-AF65-F5344CB8AC3E}">
        <p14:creationId xmlns:p14="http://schemas.microsoft.com/office/powerpoint/2010/main" val="1671641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838200" y="365125"/>
            <a:ext cx="10515600" cy="627657"/>
          </a:xfrm>
        </p:spPr>
        <p:txBody>
          <a:bodyPr rtlCol="0">
            <a:normAutofit fontScale="90000"/>
          </a:bodyPr>
          <a:lstStyle/>
          <a:p>
            <a:pPr>
              <a:defRPr/>
            </a:pPr>
            <a:br>
              <a:rPr lang="en-GB" sz="2800" dirty="0">
                <a:solidFill>
                  <a:schemeClr val="tx2">
                    <a:satMod val="130000"/>
                  </a:schemeClr>
                </a:solidFill>
                <a:latin typeface="Arial" charset="0"/>
              </a:rPr>
            </a:br>
            <a:br>
              <a:rPr lang="en-GB" sz="2800" dirty="0">
                <a:solidFill>
                  <a:schemeClr val="tx2">
                    <a:satMod val="130000"/>
                  </a:schemeClr>
                </a:solidFill>
                <a:latin typeface="Arial" charset="0"/>
              </a:rPr>
            </a:br>
            <a:br>
              <a:rPr lang="en-GB" sz="2800" dirty="0">
                <a:solidFill>
                  <a:schemeClr val="tx2">
                    <a:satMod val="130000"/>
                  </a:schemeClr>
                </a:solidFill>
                <a:latin typeface="Arial" charset="0"/>
              </a:rPr>
            </a:br>
            <a:br>
              <a:rPr lang="en-GB" sz="2800" dirty="0">
                <a:solidFill>
                  <a:schemeClr val="tx2">
                    <a:satMod val="130000"/>
                  </a:schemeClr>
                </a:solidFill>
                <a:latin typeface="Arial" charset="0"/>
              </a:rPr>
            </a:br>
            <a:br>
              <a:rPr lang="en-GB" sz="2800" dirty="0">
                <a:solidFill>
                  <a:schemeClr val="tx2">
                    <a:satMod val="130000"/>
                  </a:schemeClr>
                </a:solidFill>
                <a:latin typeface="Arial" charset="0"/>
              </a:rPr>
            </a:br>
            <a:r>
              <a:rPr lang="en-GB" sz="3600" dirty="0">
                <a:solidFill>
                  <a:schemeClr val="tx2">
                    <a:satMod val="130000"/>
                  </a:schemeClr>
                </a:solidFill>
                <a:latin typeface="Arial" charset="0"/>
              </a:rPr>
              <a:t>Function of supervision – Who does it serve?</a:t>
            </a:r>
            <a:br>
              <a:rPr lang="en-GB" sz="3600" dirty="0">
                <a:solidFill>
                  <a:schemeClr val="tx2">
                    <a:satMod val="130000"/>
                  </a:schemeClr>
                </a:solidFill>
                <a:latin typeface="Arial" charset="0"/>
              </a:rPr>
            </a:br>
            <a:br>
              <a:rPr lang="en-GB" sz="3600" b="1" dirty="0">
                <a:solidFill>
                  <a:schemeClr val="tx2">
                    <a:satMod val="130000"/>
                  </a:schemeClr>
                </a:solidFill>
                <a:latin typeface="Arial" charset="0"/>
              </a:rPr>
            </a:br>
            <a:r>
              <a:rPr lang="en-GB" sz="2700" dirty="0">
                <a:solidFill>
                  <a:schemeClr val="tx2">
                    <a:satMod val="130000"/>
                  </a:schemeClr>
                </a:solidFill>
                <a:latin typeface="Arial" charset="0"/>
              </a:rPr>
              <a:t>The job: work role and workload</a:t>
            </a:r>
            <a:br>
              <a:rPr lang="en-GB" sz="2700" dirty="0">
                <a:solidFill>
                  <a:schemeClr val="tx2">
                    <a:satMod val="130000"/>
                  </a:schemeClr>
                </a:solidFill>
                <a:latin typeface="Arial" charset="0"/>
              </a:rPr>
            </a:br>
            <a:r>
              <a:rPr lang="en-GB" sz="2700" dirty="0">
                <a:solidFill>
                  <a:schemeClr val="tx2">
                    <a:satMod val="130000"/>
                  </a:schemeClr>
                </a:solidFill>
                <a:latin typeface="Arial" charset="0"/>
              </a:rPr>
              <a:t>The individual through improving practice</a:t>
            </a:r>
            <a:br>
              <a:rPr lang="en-GB" sz="3600" dirty="0"/>
            </a:br>
            <a:br>
              <a:rPr lang="en-GB" sz="3600" b="1" dirty="0">
                <a:solidFill>
                  <a:schemeClr val="tx2">
                    <a:satMod val="130000"/>
                  </a:schemeClr>
                </a:solidFill>
                <a:latin typeface="Arial" charset="0"/>
              </a:rPr>
            </a:br>
            <a:endParaRPr lang="en-US" sz="3600" b="1" dirty="0">
              <a:solidFill>
                <a:schemeClr val="tx2">
                  <a:satMod val="130000"/>
                </a:schemeClr>
              </a:solidFill>
              <a:latin typeface="Arial" charset="0"/>
            </a:endParaRPr>
          </a:p>
        </p:txBody>
      </p:sp>
      <p:sp>
        <p:nvSpPr>
          <p:cNvPr id="15" name="Content Placeholder 14"/>
          <p:cNvSpPr>
            <a:spLocks noGrp="1"/>
          </p:cNvSpPr>
          <p:nvPr>
            <p:ph sz="quarter" idx="1"/>
          </p:nvPr>
        </p:nvSpPr>
        <p:spPr>
          <a:xfrm>
            <a:off x="838200" y="2121902"/>
            <a:ext cx="10515600" cy="3476209"/>
          </a:xfrm>
        </p:spPr>
        <p:txBody>
          <a:bodyPr>
            <a:normAutofit/>
          </a:bodyPr>
          <a:lstStyle/>
          <a:p>
            <a:endParaRPr lang="en-GB" sz="2000" dirty="0">
              <a:solidFill>
                <a:schemeClr val="tx2">
                  <a:satMod val="130000"/>
                </a:schemeClr>
              </a:solidFill>
              <a:latin typeface="Arial" charset="0"/>
            </a:endParaRPr>
          </a:p>
        </p:txBody>
      </p:sp>
      <p:sp>
        <p:nvSpPr>
          <p:cNvPr id="11268" name="Oval 4"/>
          <p:cNvSpPr>
            <a:spLocks noChangeArrowheads="1"/>
          </p:cNvSpPr>
          <p:nvPr/>
        </p:nvSpPr>
        <p:spPr bwMode="auto">
          <a:xfrm>
            <a:off x="7175501" y="2492376"/>
            <a:ext cx="2663825" cy="2346325"/>
          </a:xfrm>
          <a:prstGeom prst="ellipse">
            <a:avLst/>
          </a:prstGeom>
          <a:noFill/>
          <a:ln w="9525">
            <a:solidFill>
              <a:schemeClr val="tx1"/>
            </a:solidFill>
            <a:round/>
            <a:headEnd/>
            <a:tailEnd/>
          </a:ln>
        </p:spPr>
        <p:txBody>
          <a:bodyPr wrap="none" anchor="ctr"/>
          <a:lstStyle/>
          <a:p>
            <a:endParaRPr lang="en-GB">
              <a:latin typeface="Calibri" pitchFamily="34" charset="0"/>
            </a:endParaRPr>
          </a:p>
        </p:txBody>
      </p:sp>
      <p:sp>
        <p:nvSpPr>
          <p:cNvPr id="11269" name="Oval 5"/>
          <p:cNvSpPr>
            <a:spLocks noChangeArrowheads="1"/>
          </p:cNvSpPr>
          <p:nvPr/>
        </p:nvSpPr>
        <p:spPr bwMode="auto">
          <a:xfrm>
            <a:off x="5016500" y="2458698"/>
            <a:ext cx="2913063" cy="2351088"/>
          </a:xfrm>
          <a:prstGeom prst="ellipse">
            <a:avLst/>
          </a:prstGeom>
          <a:noFill/>
          <a:ln w="9525">
            <a:solidFill>
              <a:schemeClr val="tx1"/>
            </a:solidFill>
            <a:round/>
            <a:headEnd/>
            <a:tailEnd/>
          </a:ln>
        </p:spPr>
        <p:txBody>
          <a:bodyPr wrap="none" anchor="ctr"/>
          <a:lstStyle/>
          <a:p>
            <a:endParaRPr lang="en-GB">
              <a:latin typeface="Calibri" pitchFamily="34" charset="0"/>
            </a:endParaRPr>
          </a:p>
        </p:txBody>
      </p:sp>
      <p:sp>
        <p:nvSpPr>
          <p:cNvPr id="11270" name="Oval 6"/>
          <p:cNvSpPr>
            <a:spLocks noChangeArrowheads="1"/>
          </p:cNvSpPr>
          <p:nvPr/>
        </p:nvSpPr>
        <p:spPr bwMode="auto">
          <a:xfrm>
            <a:off x="6096001" y="3933825"/>
            <a:ext cx="3095625" cy="2749550"/>
          </a:xfrm>
          <a:prstGeom prst="ellipse">
            <a:avLst/>
          </a:prstGeom>
          <a:noFill/>
          <a:ln w="9525">
            <a:solidFill>
              <a:schemeClr val="tx1"/>
            </a:solidFill>
            <a:round/>
            <a:headEnd/>
            <a:tailEnd/>
          </a:ln>
        </p:spPr>
        <p:txBody>
          <a:bodyPr wrap="none" anchor="ctr"/>
          <a:lstStyle/>
          <a:p>
            <a:endParaRPr lang="en-GB">
              <a:latin typeface="Calibri" pitchFamily="34" charset="0"/>
            </a:endParaRPr>
          </a:p>
        </p:txBody>
      </p:sp>
      <p:sp>
        <p:nvSpPr>
          <p:cNvPr id="44040" name="Text Box 8"/>
          <p:cNvSpPr txBox="1">
            <a:spLocks noChangeArrowheads="1"/>
          </p:cNvSpPr>
          <p:nvPr/>
        </p:nvSpPr>
        <p:spPr bwMode="auto">
          <a:xfrm>
            <a:off x="5159375" y="3068639"/>
            <a:ext cx="2376488" cy="646331"/>
          </a:xfrm>
          <a:prstGeom prst="rect">
            <a:avLst/>
          </a:prstGeom>
          <a:noFill/>
          <a:ln w="9525">
            <a:noFill/>
            <a:miter lim="800000"/>
            <a:headEnd/>
            <a:tailEnd/>
          </a:ln>
        </p:spPr>
        <p:txBody>
          <a:bodyPr>
            <a:spAutoFit/>
          </a:bodyPr>
          <a:lstStyle/>
          <a:p>
            <a:r>
              <a:rPr lang="en-US" dirty="0" err="1">
                <a:latin typeface="Gill Sans MT" pitchFamily="34" charset="0"/>
              </a:rPr>
              <a:t>Organisational</a:t>
            </a:r>
            <a:r>
              <a:rPr lang="en-US" dirty="0">
                <a:latin typeface="Gill Sans MT" pitchFamily="34" charset="0"/>
              </a:rPr>
              <a:t> </a:t>
            </a:r>
          </a:p>
          <a:p>
            <a:r>
              <a:rPr lang="en-US" dirty="0">
                <a:latin typeface="Gill Sans MT" pitchFamily="34" charset="0"/>
              </a:rPr>
              <a:t>needs</a:t>
            </a:r>
          </a:p>
        </p:txBody>
      </p:sp>
      <p:sp>
        <p:nvSpPr>
          <p:cNvPr id="44041" name="Text Box 9"/>
          <p:cNvSpPr txBox="1">
            <a:spLocks noChangeArrowheads="1"/>
          </p:cNvSpPr>
          <p:nvPr/>
        </p:nvSpPr>
        <p:spPr bwMode="auto">
          <a:xfrm>
            <a:off x="8167689" y="3214688"/>
            <a:ext cx="1800225" cy="369332"/>
          </a:xfrm>
          <a:prstGeom prst="rect">
            <a:avLst/>
          </a:prstGeom>
          <a:noFill/>
          <a:ln w="9525">
            <a:noFill/>
            <a:miter lim="800000"/>
            <a:headEnd/>
            <a:tailEnd/>
          </a:ln>
        </p:spPr>
        <p:txBody>
          <a:bodyPr>
            <a:spAutoFit/>
          </a:bodyPr>
          <a:lstStyle/>
          <a:p>
            <a:pPr>
              <a:spcBef>
                <a:spcPct val="50000"/>
              </a:spcBef>
            </a:pPr>
            <a:r>
              <a:rPr lang="en-US" dirty="0">
                <a:latin typeface="Gill Sans MT" pitchFamily="34" charset="0"/>
              </a:rPr>
              <a:t>Needs of worker</a:t>
            </a:r>
          </a:p>
        </p:txBody>
      </p:sp>
      <p:sp>
        <p:nvSpPr>
          <p:cNvPr id="44042" name="Text Box 10"/>
          <p:cNvSpPr txBox="1">
            <a:spLocks noChangeArrowheads="1"/>
          </p:cNvSpPr>
          <p:nvPr/>
        </p:nvSpPr>
        <p:spPr bwMode="auto">
          <a:xfrm>
            <a:off x="6096001" y="4941888"/>
            <a:ext cx="3311525" cy="923330"/>
          </a:xfrm>
          <a:prstGeom prst="rect">
            <a:avLst/>
          </a:prstGeom>
          <a:noFill/>
          <a:ln w="9525">
            <a:noFill/>
            <a:miter lim="800000"/>
            <a:headEnd/>
            <a:tailEnd/>
          </a:ln>
        </p:spPr>
        <p:txBody>
          <a:bodyPr>
            <a:spAutoFit/>
          </a:bodyPr>
          <a:lstStyle/>
          <a:p>
            <a:r>
              <a:rPr lang="en-US" dirty="0">
                <a:latin typeface="Gill Sans MT" pitchFamily="34" charset="0"/>
              </a:rPr>
              <a:t>Relationship factors between manager &amp; worker supervisor/supervisee</a:t>
            </a:r>
          </a:p>
        </p:txBody>
      </p:sp>
      <p:sp>
        <p:nvSpPr>
          <p:cNvPr id="11274" name="Rectangle 11"/>
          <p:cNvSpPr>
            <a:spLocks noChangeArrowheads="1"/>
          </p:cNvSpPr>
          <p:nvPr/>
        </p:nvSpPr>
        <p:spPr bwMode="auto">
          <a:xfrm>
            <a:off x="2063750" y="2565400"/>
            <a:ext cx="7772400" cy="3754438"/>
          </a:xfrm>
          <a:prstGeom prst="rect">
            <a:avLst/>
          </a:prstGeom>
          <a:noFill/>
          <a:ln w="9525">
            <a:noFill/>
            <a:miter lim="800000"/>
            <a:headEnd/>
            <a:tailEnd/>
          </a:ln>
        </p:spPr>
        <p:txBody>
          <a:bodyPr/>
          <a:lstStyle/>
          <a:p>
            <a:pPr marL="342900" indent="-342900">
              <a:spcBef>
                <a:spcPct val="20000"/>
              </a:spcBef>
              <a:buClr>
                <a:schemeClr val="accent1"/>
              </a:buClr>
              <a:buSzPct val="80000"/>
              <a:buFont typeface="Wingdings" pitchFamily="2" charset="2"/>
              <a:buChar char="n"/>
            </a:pPr>
            <a:endParaRPr lang="en-GB" sz="3200">
              <a:latin typeface="Gill Sans MT" pitchFamily="34" charset="0"/>
            </a:endParaRPr>
          </a:p>
        </p:txBody>
      </p:sp>
      <p:sp>
        <p:nvSpPr>
          <p:cNvPr id="44044" name="Text Box 12"/>
          <p:cNvSpPr txBox="1">
            <a:spLocks noChangeArrowheads="1"/>
          </p:cNvSpPr>
          <p:nvPr/>
        </p:nvSpPr>
        <p:spPr bwMode="auto">
          <a:xfrm>
            <a:off x="2495551" y="4941889"/>
            <a:ext cx="2791149" cy="584775"/>
          </a:xfrm>
          <a:prstGeom prst="rect">
            <a:avLst/>
          </a:prstGeom>
          <a:noFill/>
          <a:ln w="9525">
            <a:noFill/>
            <a:miter lim="800000"/>
            <a:headEnd/>
            <a:tailEnd/>
          </a:ln>
        </p:spPr>
        <p:txBody>
          <a:bodyPr wrap="none">
            <a:spAutoFit/>
          </a:bodyPr>
          <a:lstStyle/>
          <a:p>
            <a:r>
              <a:rPr lang="en-GB" sz="3200" dirty="0">
                <a:solidFill>
                  <a:schemeClr val="accent2"/>
                </a:solidFill>
                <a:latin typeface="Gill Sans MT" pitchFamily="34" charset="0"/>
              </a:rPr>
              <a:t>Balancing needs</a:t>
            </a:r>
            <a:endParaRPr lang="en-US" sz="3200" dirty="0">
              <a:solidFill>
                <a:schemeClr val="accent2"/>
              </a:solidFill>
              <a:latin typeface="Gill Sans MT" pitchFamily="34" charset="0"/>
            </a:endParaRPr>
          </a:p>
        </p:txBody>
      </p:sp>
      <p:sp>
        <p:nvSpPr>
          <p:cNvPr id="13" name="Heart 12"/>
          <p:cNvSpPr/>
          <p:nvPr/>
        </p:nvSpPr>
        <p:spPr>
          <a:xfrm>
            <a:off x="6667500" y="3429001"/>
            <a:ext cx="1500188" cy="1357313"/>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TextBox 13"/>
          <p:cNvSpPr txBox="1">
            <a:spLocks noChangeArrowheads="1"/>
          </p:cNvSpPr>
          <p:nvPr/>
        </p:nvSpPr>
        <p:spPr bwMode="auto">
          <a:xfrm>
            <a:off x="6953251" y="3786188"/>
            <a:ext cx="1071563" cy="646112"/>
          </a:xfrm>
          <a:prstGeom prst="rect">
            <a:avLst/>
          </a:prstGeom>
          <a:noFill/>
          <a:ln w="9525">
            <a:noFill/>
            <a:miter lim="800000"/>
            <a:headEnd/>
            <a:tailEnd/>
          </a:ln>
        </p:spPr>
        <p:txBody>
          <a:bodyPr>
            <a:spAutoFit/>
          </a:bodyPr>
          <a:lstStyle/>
          <a:p>
            <a:r>
              <a:rPr lang="en-GB" dirty="0">
                <a:latin typeface="Calibri" pitchFamily="34" charset="0"/>
              </a:rPr>
              <a:t>Young people</a:t>
            </a:r>
          </a:p>
        </p:txBody>
      </p:sp>
      <p:sp>
        <p:nvSpPr>
          <p:cNvPr id="11278" name="TextBox 14"/>
          <p:cNvSpPr txBox="1">
            <a:spLocks noChangeArrowheads="1"/>
          </p:cNvSpPr>
          <p:nvPr/>
        </p:nvSpPr>
        <p:spPr bwMode="auto">
          <a:xfrm>
            <a:off x="7096126" y="1643063"/>
            <a:ext cx="3000375" cy="400110"/>
          </a:xfrm>
          <a:prstGeom prst="rect">
            <a:avLst/>
          </a:prstGeom>
          <a:noFill/>
          <a:ln w="9525">
            <a:noFill/>
            <a:miter lim="800000"/>
            <a:headEnd/>
            <a:tailEnd/>
          </a:ln>
        </p:spPr>
        <p:txBody>
          <a:bodyPr>
            <a:spAutoFit/>
          </a:bodyPr>
          <a:lstStyle/>
          <a:p>
            <a:r>
              <a:rPr lang="en-GB" sz="2000" dirty="0">
                <a:latin typeface="Arial" pitchFamily="34" charset="0"/>
                <a:cs typeface="Arial" pitchFamily="34" charset="0"/>
              </a:rPr>
              <a:t>Dangers of a shift or?</a:t>
            </a:r>
          </a:p>
        </p:txBody>
      </p:sp>
    </p:spTree>
    <p:extLst>
      <p:ext uri="{BB962C8B-B14F-4D97-AF65-F5344CB8AC3E}">
        <p14:creationId xmlns:p14="http://schemas.microsoft.com/office/powerpoint/2010/main" val="4066780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4044">
                                            <p:txEl>
                                              <p:pRg st="0" end="0"/>
                                            </p:txEl>
                                          </p:spTgt>
                                        </p:tgtEl>
                                        <p:attrNameLst>
                                          <p:attrName>style.visibility</p:attrName>
                                        </p:attrNameLst>
                                      </p:cBhvr>
                                      <p:to>
                                        <p:strVal val="visible"/>
                                      </p:to>
                                    </p:set>
                                    <p:anim calcmode="lin" valueType="num">
                                      <p:cBhvr additive="base">
                                        <p:cTn id="7" dur="500" fill="hold"/>
                                        <p:tgtEl>
                                          <p:spTgt spid="4404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404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4040">
                                            <p:txEl>
                                              <p:pRg st="0" end="0"/>
                                            </p:txEl>
                                          </p:spTgt>
                                        </p:tgtEl>
                                        <p:attrNameLst>
                                          <p:attrName>style.visibility</p:attrName>
                                        </p:attrNameLst>
                                      </p:cBhvr>
                                      <p:to>
                                        <p:strVal val="visible"/>
                                      </p:to>
                                    </p:set>
                                    <p:anim calcmode="lin" valueType="num">
                                      <p:cBhvr additive="base">
                                        <p:cTn id="13" dur="500" fill="hold"/>
                                        <p:tgtEl>
                                          <p:spTgt spid="44040">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4040">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4040">
                                            <p:txEl>
                                              <p:pRg st="1" end="1"/>
                                            </p:txEl>
                                          </p:spTgt>
                                        </p:tgtEl>
                                        <p:attrNameLst>
                                          <p:attrName>style.visibility</p:attrName>
                                        </p:attrNameLst>
                                      </p:cBhvr>
                                      <p:to>
                                        <p:strVal val="visible"/>
                                      </p:to>
                                    </p:set>
                                    <p:anim calcmode="lin" valueType="num">
                                      <p:cBhvr additive="base">
                                        <p:cTn id="17" dur="500" fill="hold"/>
                                        <p:tgtEl>
                                          <p:spTgt spid="44040">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404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4041">
                                            <p:txEl>
                                              <p:pRg st="0" end="0"/>
                                            </p:txEl>
                                          </p:spTgt>
                                        </p:tgtEl>
                                        <p:attrNameLst>
                                          <p:attrName>style.visibility</p:attrName>
                                        </p:attrNameLst>
                                      </p:cBhvr>
                                      <p:to>
                                        <p:strVal val="visible"/>
                                      </p:to>
                                    </p:set>
                                    <p:anim calcmode="lin" valueType="num">
                                      <p:cBhvr additive="base">
                                        <p:cTn id="23" dur="500" fill="hold"/>
                                        <p:tgtEl>
                                          <p:spTgt spid="44041">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404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4042">
                                            <p:txEl>
                                              <p:pRg st="0" end="0"/>
                                            </p:txEl>
                                          </p:spTgt>
                                        </p:tgtEl>
                                        <p:attrNameLst>
                                          <p:attrName>style.visibility</p:attrName>
                                        </p:attrNameLst>
                                      </p:cBhvr>
                                      <p:to>
                                        <p:strVal val="visible"/>
                                      </p:to>
                                    </p:set>
                                    <p:anim calcmode="lin" valueType="num">
                                      <p:cBhvr additive="base">
                                        <p:cTn id="29" dur="500" fill="hold"/>
                                        <p:tgtEl>
                                          <p:spTgt spid="44042">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404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5"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fltVal val="0"/>
                                          </p:val>
                                        </p:tav>
                                        <p:tav tm="100000">
                                          <p:val>
                                            <p:strVal val="#ppt_w"/>
                                          </p:val>
                                        </p:tav>
                                      </p:tavLst>
                                    </p:anim>
                                    <p:anim calcmode="lin" valueType="num">
                                      <p:cBhvr>
                                        <p:cTn id="36" dur="1000" fill="hold"/>
                                        <p:tgtEl>
                                          <p:spTgt spid="13"/>
                                        </p:tgtEl>
                                        <p:attrNameLst>
                                          <p:attrName>ppt_h</p:attrName>
                                        </p:attrNameLst>
                                      </p:cBhvr>
                                      <p:tavLst>
                                        <p:tav tm="0">
                                          <p:val>
                                            <p:fltVal val="0"/>
                                          </p:val>
                                        </p:tav>
                                        <p:tav tm="100000">
                                          <p:val>
                                            <p:strVal val="#ppt_h"/>
                                          </p:val>
                                        </p:tav>
                                      </p:tavLst>
                                    </p:anim>
                                    <p:anim calcmode="lin" valueType="num">
                                      <p:cBhvr>
                                        <p:cTn id="37" dur="1000" fill="hold"/>
                                        <p:tgtEl>
                                          <p:spTgt spid="13"/>
                                        </p:tgtEl>
                                        <p:attrNameLst>
                                          <p:attrName>ppt_x</p:attrName>
                                        </p:attrNameLst>
                                      </p:cBhvr>
                                      <p:tavLst>
                                        <p:tav tm="0" fmla="#ppt_x+(cos(-2*pi*(1-$))*-#ppt_x-sin(-2*pi*(1-$))*(1-#ppt_y))*(1-$)">
                                          <p:val>
                                            <p:fltVal val="0"/>
                                          </p:val>
                                        </p:tav>
                                        <p:tav tm="100000">
                                          <p:val>
                                            <p:fltVal val="1"/>
                                          </p:val>
                                        </p:tav>
                                      </p:tavLst>
                                    </p:anim>
                                    <p:anim calcmode="lin" valueType="num">
                                      <p:cBhvr>
                                        <p:cTn id="38" dur="1000" fill="hold"/>
                                        <p:tgtEl>
                                          <p:spTgt spid="13"/>
                                        </p:tgtEl>
                                        <p:attrNameLst>
                                          <p:attrName>ppt_y</p:attrName>
                                        </p:attrNameLst>
                                      </p:cBhvr>
                                      <p:tavLst>
                                        <p:tav tm="0" fmla="#ppt_y+(sin(-2*pi*(1-$))*-#ppt_x+cos(-2*pi*(1-$))*(1-#ppt_y))*(1-$)">
                                          <p:val>
                                            <p:fltVal val="0"/>
                                          </p:val>
                                        </p:tav>
                                        <p:tav tm="100000">
                                          <p:val>
                                            <p:fltVal val="1"/>
                                          </p:val>
                                        </p:tav>
                                      </p:tavLst>
                                    </p:anim>
                                  </p:childTnLst>
                                </p:cTn>
                              </p:par>
                              <p:par>
                                <p:cTn id="39" presetID="9" presetClass="entr" presetSubtype="0" fill="hold" grpId="0" nodeType="with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dissolve">
                                      <p:cBhvr>
                                        <p:cTn id="4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838199" y="669925"/>
            <a:ext cx="10573987" cy="1325563"/>
          </a:xfrm>
        </p:spPr>
        <p:txBody>
          <a:bodyPr anchor="b">
            <a:normAutofit/>
          </a:bodyPr>
          <a:lstStyle/>
          <a:p>
            <a:pPr algn="r"/>
            <a:r>
              <a:rPr lang="en-GB" dirty="0" err="1">
                <a:solidFill>
                  <a:schemeClr val="bg1"/>
                </a:solidFill>
              </a:rPr>
              <a:t>Kadushin</a:t>
            </a:r>
            <a:r>
              <a:rPr lang="en-GB" dirty="0">
                <a:solidFill>
                  <a:schemeClr val="bg1"/>
                </a:solidFill>
              </a:rPr>
              <a:t> (1992: 20) identifies supervision as holding within it </a:t>
            </a:r>
            <a:r>
              <a:rPr lang="en-GB" b="1" dirty="0">
                <a:solidFill>
                  <a:schemeClr val="bg1"/>
                </a:solidFill>
              </a:rPr>
              <a:t>three different functions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392667" y="2398956"/>
            <a:ext cx="9406666" cy="4061213"/>
          </a:xfrm>
        </p:spPr>
        <p:txBody>
          <a:bodyPr>
            <a:normAutofit/>
          </a:bodyPr>
          <a:lstStyle/>
          <a:p>
            <a:pPr marL="0" indent="0">
              <a:buNone/>
            </a:pPr>
            <a:endParaRPr lang="en-GB" sz="2400" dirty="0">
              <a:solidFill>
                <a:schemeClr val="bg1"/>
              </a:solidFill>
            </a:endParaRPr>
          </a:p>
          <a:p>
            <a:r>
              <a:rPr lang="en-GB" sz="2400" b="1" u="sng" dirty="0">
                <a:solidFill>
                  <a:schemeClr val="bg1"/>
                </a:solidFill>
              </a:rPr>
              <a:t>Educational</a:t>
            </a:r>
          </a:p>
          <a:p>
            <a:pPr lvl="1"/>
            <a:r>
              <a:rPr lang="en-GB" dirty="0">
                <a:solidFill>
                  <a:schemeClr val="bg1"/>
                </a:solidFill>
              </a:rPr>
              <a:t>Here the function is to develop the knowledge, attitude and skills that you require to do your work. </a:t>
            </a:r>
          </a:p>
          <a:p>
            <a:pPr lvl="1"/>
            <a:r>
              <a:rPr lang="en-GB" dirty="0">
                <a:solidFill>
                  <a:schemeClr val="bg1"/>
                </a:solidFill>
              </a:rPr>
              <a:t>This is undertaken through reflecting on practice.   An environment is provided for supervisees to reflect on their work and develop their understanding of,  and new perspectives on, what is happening. </a:t>
            </a:r>
          </a:p>
          <a:p>
            <a:pPr lvl="1"/>
            <a:r>
              <a:rPr lang="en-GB" dirty="0">
                <a:solidFill>
                  <a:schemeClr val="bg1"/>
                </a:solidFill>
              </a:rPr>
              <a:t>From this function new skills will be developed that can be used in future practice. </a:t>
            </a:r>
          </a:p>
          <a:p>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3063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149B94D-0874-4A9F-8736-209BCE875A3F}"/>
              </a:ext>
            </a:extLst>
          </p:cNvPr>
          <p:cNvSpPr>
            <a:spLocks noGrp="1"/>
          </p:cNvSpPr>
          <p:nvPr>
            <p:ph type="title"/>
          </p:nvPr>
        </p:nvSpPr>
        <p:spPr>
          <a:xfrm>
            <a:off x="524741" y="620392"/>
            <a:ext cx="3808268" cy="5504688"/>
          </a:xfrm>
        </p:spPr>
        <p:txBody>
          <a:bodyPr>
            <a:normAutofit/>
          </a:bodyPr>
          <a:lstStyle/>
          <a:p>
            <a:r>
              <a:rPr lang="en-GB" sz="5100">
                <a:solidFill>
                  <a:schemeClr val="bg1"/>
                </a:solidFill>
              </a:rPr>
              <a:t>What is Supervision?</a:t>
            </a:r>
          </a:p>
        </p:txBody>
      </p:sp>
      <p:graphicFrame>
        <p:nvGraphicFramePr>
          <p:cNvPr id="7" name="Content Placeholder 4">
            <a:extLst>
              <a:ext uri="{FF2B5EF4-FFF2-40B4-BE49-F238E27FC236}">
                <a16:creationId xmlns:a16="http://schemas.microsoft.com/office/drawing/2014/main" id="{EAB11020-F29C-4B2D-A2E8-55809D8D8682}"/>
              </a:ext>
            </a:extLst>
          </p:cNvPr>
          <p:cNvGraphicFramePr>
            <a:graphicFrameLocks noGrp="1"/>
          </p:cNvGraphicFramePr>
          <p:nvPr>
            <p:ph idx="1"/>
            <p:extLst>
              <p:ext uri="{D42A27DB-BD31-4B8C-83A1-F6EECF244321}">
                <p14:modId xmlns:p14="http://schemas.microsoft.com/office/powerpoint/2010/main" val="276049613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6536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6234E93E-2729-4327-AF68-5D2E2C57BF04}"/>
              </a:ext>
            </a:extLst>
          </p:cNvPr>
          <p:cNvSpPr/>
          <p:nvPr/>
        </p:nvSpPr>
        <p:spPr>
          <a:xfrm>
            <a:off x="965200" y="1270000"/>
            <a:ext cx="4914900" cy="473648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000" i="1" dirty="0"/>
              <a:t>“.. an ideal supervisor is one who has experience, skill and knowledge about supervision – and understands how that activity</a:t>
            </a:r>
          </a:p>
          <a:p>
            <a:pPr indent="-228600">
              <a:lnSpc>
                <a:spcPct val="90000"/>
              </a:lnSpc>
              <a:spcAft>
                <a:spcPts val="600"/>
              </a:spcAft>
              <a:buFont typeface="Arial" panose="020B0604020202020204" pitchFamily="34" charset="0"/>
              <a:buChar char="•"/>
            </a:pPr>
            <a:r>
              <a:rPr lang="en-US" sz="2000" i="1" dirty="0"/>
              <a:t>differs from, for example, training, managing, counselling, guiding, personnel work, disciplining. The awareness of a supervisor, I think, is considerably enhanced by the experience of being supervised. It seems an obvious point, but nevertheless worth saying: a supervisor needs to value the concept of supervision and its potential contribution.” </a:t>
            </a:r>
            <a:r>
              <a:rPr lang="en-US" sz="2000" dirty="0"/>
              <a:t>(McKay 1987, p. 16)</a:t>
            </a:r>
          </a:p>
        </p:txBody>
      </p:sp>
    </p:spTree>
    <p:extLst>
      <p:ext uri="{BB962C8B-B14F-4D97-AF65-F5344CB8AC3E}">
        <p14:creationId xmlns:p14="http://schemas.microsoft.com/office/powerpoint/2010/main" val="1643973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6B1E54-DBFA-4FDE-8189-8054CAD9CB66}"/>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Aft>
                <a:spcPts val="600"/>
              </a:spcAft>
              <a:buFont typeface="Arial" pitchFamily="34" charset="0"/>
              <a:buChar char=" "/>
            </a:pPr>
            <a:r>
              <a:rPr lang="en-US" dirty="0">
                <a:solidFill>
                  <a:schemeClr val="tx1">
                    <a:lumMod val="85000"/>
                    <a:lumOff val="15000"/>
                  </a:schemeClr>
                </a:solidFill>
              </a:rPr>
              <a:t>By contrast, Brown and Bourne’s (1996)</a:t>
            </a:r>
            <a:r>
              <a:rPr lang="en-US" b="1" dirty="0">
                <a:solidFill>
                  <a:schemeClr val="tx1">
                    <a:lumMod val="85000"/>
                    <a:lumOff val="15000"/>
                  </a:schemeClr>
                </a:solidFill>
              </a:rPr>
              <a:t> </a:t>
            </a:r>
            <a:r>
              <a:rPr lang="en-US" dirty="0">
                <a:solidFill>
                  <a:schemeClr val="tx1">
                    <a:lumMod val="85000"/>
                    <a:lumOff val="15000"/>
                  </a:schemeClr>
                </a:solidFill>
              </a:rPr>
              <a:t>discussion of supervision is very much within the agency context. They define supervision as the primary means by which:</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i="1" dirty="0">
                <a:solidFill>
                  <a:schemeClr val="tx1">
                    <a:lumMod val="85000"/>
                    <a:lumOff val="15000"/>
                  </a:schemeClr>
                </a:solidFill>
              </a:rPr>
              <a:t>“.. an agency-designated supervisor enables staff, individually and collectively; and ensures standards of practice. The aim is to enable the supervisee(s) to carry out their work, as stated in their job specification, as effectively as possible. Regular arranged meetings between supervisor and supervisee(s) form the core of the process by which the supervisory task is carried out. The supervisee is an active participant in this interactional process.” </a:t>
            </a:r>
            <a:r>
              <a:rPr lang="en-US" dirty="0">
                <a:solidFill>
                  <a:schemeClr val="tx1">
                    <a:lumMod val="85000"/>
                    <a:lumOff val="15000"/>
                  </a:schemeClr>
                </a:solidFill>
              </a:rPr>
              <a:t>(Brown and Bourne 1996, p.</a:t>
            </a:r>
          </a:p>
          <a:p>
            <a:pPr defTabSz="914400">
              <a:lnSpc>
                <a:spcPct val="85000"/>
              </a:lnSpc>
              <a:spcAft>
                <a:spcPts val="600"/>
              </a:spcAft>
              <a:buFont typeface="Arial" pitchFamily="34" charset="0"/>
              <a:buChar char=" "/>
            </a:pPr>
            <a:r>
              <a:rPr lang="en-US" dirty="0">
                <a:solidFill>
                  <a:schemeClr val="tx1">
                    <a:lumMod val="85000"/>
                    <a:lumOff val="15000"/>
                  </a:schemeClr>
                </a:solidFill>
              </a:rPr>
              <a:t>9)</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p:txBody>
      </p:sp>
    </p:spTree>
    <p:extLst>
      <p:ext uri="{BB962C8B-B14F-4D97-AF65-F5344CB8AC3E}">
        <p14:creationId xmlns:p14="http://schemas.microsoft.com/office/powerpoint/2010/main" val="1005809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669C85-D539-47C7-9FAC-14042C3BAEFF}"/>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Aft>
                <a:spcPts val="600"/>
              </a:spcAft>
              <a:buFont typeface="Arial" pitchFamily="34" charset="0"/>
              <a:buChar char=" "/>
            </a:pPr>
            <a:r>
              <a:rPr lang="en-US" sz="1500" dirty="0">
                <a:solidFill>
                  <a:schemeClr val="tx1">
                    <a:lumMod val="85000"/>
                    <a:lumOff val="15000"/>
                  </a:schemeClr>
                </a:solidFill>
              </a:rPr>
              <a:t>This definition encompasses six essential features for Brown and Bourne.</a:t>
            </a:r>
          </a:p>
          <a:p>
            <a:pPr defTabSz="914400">
              <a:lnSpc>
                <a:spcPct val="85000"/>
              </a:lnSpc>
              <a:spcAft>
                <a:spcPts val="600"/>
              </a:spcAft>
              <a:buFont typeface="Arial" pitchFamily="34" charset="0"/>
              <a:buChar char=" "/>
            </a:pPr>
            <a:r>
              <a:rPr lang="en-US" sz="1500" b="1" dirty="0">
                <a:solidFill>
                  <a:schemeClr val="tx1">
                    <a:lumMod val="85000"/>
                    <a:lumOff val="15000"/>
                  </a:schemeClr>
                </a:solidFill>
              </a:rPr>
              <a:t>1. </a:t>
            </a:r>
            <a:r>
              <a:rPr lang="en-US" sz="1500" dirty="0">
                <a:solidFill>
                  <a:schemeClr val="tx1">
                    <a:lumMod val="85000"/>
                    <a:lumOff val="15000"/>
                  </a:schemeClr>
                </a:solidFill>
              </a:rPr>
              <a:t>‘Supervision’ involves a </a:t>
            </a:r>
            <a:r>
              <a:rPr lang="en-US" sz="1500" b="1" dirty="0">
                <a:solidFill>
                  <a:schemeClr val="tx1">
                    <a:lumMod val="85000"/>
                    <a:lumOff val="15000"/>
                  </a:schemeClr>
                </a:solidFill>
              </a:rPr>
              <a:t>relationship </a:t>
            </a:r>
            <a:r>
              <a:rPr lang="en-US" sz="1500" dirty="0">
                <a:solidFill>
                  <a:schemeClr val="tx1">
                    <a:lumMod val="85000"/>
                    <a:lumOff val="15000"/>
                  </a:schemeClr>
                </a:solidFill>
              </a:rPr>
              <a:t>between the supervisee(s)</a:t>
            </a:r>
          </a:p>
          <a:p>
            <a:pPr defTabSz="914400">
              <a:lnSpc>
                <a:spcPct val="85000"/>
              </a:lnSpc>
              <a:spcAft>
                <a:spcPts val="600"/>
              </a:spcAft>
              <a:buFont typeface="Arial" pitchFamily="34" charset="0"/>
              <a:buChar char=" "/>
            </a:pPr>
            <a:r>
              <a:rPr lang="en-US" sz="1500" dirty="0">
                <a:solidFill>
                  <a:schemeClr val="tx1">
                    <a:lumMod val="85000"/>
                    <a:lumOff val="15000"/>
                  </a:schemeClr>
                </a:solidFill>
              </a:rPr>
              <a:t>and the supervisor, who has been given authority by the agency</a:t>
            </a:r>
          </a:p>
          <a:p>
            <a:pPr defTabSz="914400">
              <a:lnSpc>
                <a:spcPct val="85000"/>
              </a:lnSpc>
              <a:spcAft>
                <a:spcPts val="600"/>
              </a:spcAft>
              <a:buFont typeface="Arial" pitchFamily="34" charset="0"/>
              <a:buChar char=" "/>
            </a:pPr>
            <a:r>
              <a:rPr lang="en-US" sz="1500" dirty="0">
                <a:solidFill>
                  <a:schemeClr val="tx1">
                    <a:lumMod val="85000"/>
                    <a:lumOff val="15000"/>
                  </a:schemeClr>
                </a:solidFill>
              </a:rPr>
              <a:t>to supervise one or more supervisees.</a:t>
            </a:r>
          </a:p>
          <a:p>
            <a:pPr defTabSz="914400">
              <a:lnSpc>
                <a:spcPct val="85000"/>
              </a:lnSpc>
              <a:spcAft>
                <a:spcPts val="600"/>
              </a:spcAft>
              <a:buFont typeface="Arial" pitchFamily="34" charset="0"/>
              <a:buChar char=" "/>
            </a:pPr>
            <a:endParaRPr lang="en-US" sz="1500" dirty="0">
              <a:solidFill>
                <a:schemeClr val="tx1">
                  <a:lumMod val="85000"/>
                  <a:lumOff val="15000"/>
                </a:schemeClr>
              </a:solidFill>
            </a:endParaRPr>
          </a:p>
          <a:p>
            <a:pPr defTabSz="914400">
              <a:lnSpc>
                <a:spcPct val="85000"/>
              </a:lnSpc>
              <a:spcAft>
                <a:spcPts val="600"/>
              </a:spcAft>
              <a:buFont typeface="Arial" pitchFamily="34" charset="0"/>
              <a:buChar char=" "/>
            </a:pPr>
            <a:r>
              <a:rPr lang="en-US" sz="1500" b="1" dirty="0">
                <a:solidFill>
                  <a:schemeClr val="tx1">
                    <a:lumMod val="85000"/>
                    <a:lumOff val="15000"/>
                  </a:schemeClr>
                </a:solidFill>
              </a:rPr>
              <a:t>2. </a:t>
            </a:r>
            <a:r>
              <a:rPr lang="en-US" sz="1500" dirty="0">
                <a:solidFill>
                  <a:schemeClr val="tx1">
                    <a:lumMod val="85000"/>
                    <a:lumOff val="15000"/>
                  </a:schemeClr>
                </a:solidFill>
              </a:rPr>
              <a:t>Supervision </a:t>
            </a:r>
            <a:r>
              <a:rPr lang="en-US" sz="1500" b="1" dirty="0">
                <a:solidFill>
                  <a:schemeClr val="tx1">
                    <a:lumMod val="85000"/>
                    <a:lumOff val="15000"/>
                  </a:schemeClr>
                </a:solidFill>
              </a:rPr>
              <a:t>ensures </a:t>
            </a:r>
            <a:r>
              <a:rPr lang="en-US" sz="1500" dirty="0">
                <a:solidFill>
                  <a:schemeClr val="tx1">
                    <a:lumMod val="85000"/>
                    <a:lumOff val="15000"/>
                  </a:schemeClr>
                </a:solidFill>
              </a:rPr>
              <a:t>that agency policy is implemented and</a:t>
            </a:r>
          </a:p>
          <a:p>
            <a:pPr defTabSz="914400">
              <a:lnSpc>
                <a:spcPct val="85000"/>
              </a:lnSpc>
              <a:spcAft>
                <a:spcPts val="600"/>
              </a:spcAft>
              <a:buFont typeface="Arial" pitchFamily="34" charset="0"/>
              <a:buChar char=" "/>
            </a:pPr>
            <a:r>
              <a:rPr lang="en-US" sz="1500" b="1" dirty="0">
                <a:solidFill>
                  <a:schemeClr val="tx1">
                    <a:lumMod val="85000"/>
                    <a:lumOff val="15000"/>
                  </a:schemeClr>
                </a:solidFill>
              </a:rPr>
              <a:t>enables </a:t>
            </a:r>
            <a:r>
              <a:rPr lang="en-US" sz="1500" dirty="0">
                <a:solidFill>
                  <a:schemeClr val="tx1">
                    <a:lumMod val="85000"/>
                    <a:lumOff val="15000"/>
                  </a:schemeClr>
                </a:solidFill>
              </a:rPr>
              <a:t>supervisees to work to the best of their abilities.</a:t>
            </a:r>
          </a:p>
          <a:p>
            <a:pPr defTabSz="914400">
              <a:lnSpc>
                <a:spcPct val="85000"/>
              </a:lnSpc>
              <a:spcAft>
                <a:spcPts val="600"/>
              </a:spcAft>
              <a:buFont typeface="Arial" pitchFamily="34" charset="0"/>
              <a:buChar char=" "/>
            </a:pPr>
            <a:endParaRPr lang="en-US" sz="1500" dirty="0">
              <a:solidFill>
                <a:schemeClr val="tx1">
                  <a:lumMod val="85000"/>
                  <a:lumOff val="15000"/>
                </a:schemeClr>
              </a:solidFill>
            </a:endParaRPr>
          </a:p>
          <a:p>
            <a:pPr defTabSz="914400">
              <a:lnSpc>
                <a:spcPct val="85000"/>
              </a:lnSpc>
              <a:spcAft>
                <a:spcPts val="600"/>
              </a:spcAft>
              <a:buFont typeface="Arial" pitchFamily="34" charset="0"/>
              <a:buChar char=" "/>
            </a:pPr>
            <a:r>
              <a:rPr lang="en-US" sz="1500" b="1" dirty="0">
                <a:solidFill>
                  <a:schemeClr val="tx1">
                    <a:lumMod val="85000"/>
                    <a:lumOff val="15000"/>
                  </a:schemeClr>
                </a:solidFill>
              </a:rPr>
              <a:t>3. </a:t>
            </a:r>
            <a:r>
              <a:rPr lang="en-US" sz="1500" dirty="0">
                <a:solidFill>
                  <a:schemeClr val="tx1">
                    <a:lumMod val="85000"/>
                    <a:lumOff val="15000"/>
                  </a:schemeClr>
                </a:solidFill>
              </a:rPr>
              <a:t>Supervision takes place with individuals, one-to-one, as well as</a:t>
            </a:r>
          </a:p>
          <a:p>
            <a:pPr defTabSz="914400">
              <a:lnSpc>
                <a:spcPct val="85000"/>
              </a:lnSpc>
              <a:spcAft>
                <a:spcPts val="600"/>
              </a:spcAft>
              <a:buFont typeface="Arial" pitchFamily="34" charset="0"/>
              <a:buChar char=" "/>
            </a:pPr>
            <a:r>
              <a:rPr lang="en-US" sz="1500" dirty="0">
                <a:solidFill>
                  <a:schemeClr val="tx1">
                    <a:lumMod val="85000"/>
                    <a:lumOff val="15000"/>
                  </a:schemeClr>
                </a:solidFill>
              </a:rPr>
              <a:t>with teams and staff groups collectively.</a:t>
            </a:r>
          </a:p>
          <a:p>
            <a:pPr defTabSz="914400">
              <a:lnSpc>
                <a:spcPct val="85000"/>
              </a:lnSpc>
              <a:spcAft>
                <a:spcPts val="600"/>
              </a:spcAft>
              <a:buFont typeface="Arial" pitchFamily="34" charset="0"/>
              <a:buChar char=" "/>
            </a:pPr>
            <a:endParaRPr lang="en-US" sz="1500" dirty="0">
              <a:solidFill>
                <a:schemeClr val="tx1">
                  <a:lumMod val="85000"/>
                  <a:lumOff val="15000"/>
                </a:schemeClr>
              </a:solidFill>
            </a:endParaRPr>
          </a:p>
          <a:p>
            <a:pPr defTabSz="914400">
              <a:lnSpc>
                <a:spcPct val="85000"/>
              </a:lnSpc>
              <a:spcAft>
                <a:spcPts val="600"/>
              </a:spcAft>
              <a:buFont typeface="Arial" pitchFamily="34" charset="0"/>
              <a:buChar char=" "/>
            </a:pPr>
            <a:r>
              <a:rPr lang="en-US" sz="1500" b="1" dirty="0">
                <a:solidFill>
                  <a:schemeClr val="tx1">
                    <a:lumMod val="85000"/>
                    <a:lumOff val="15000"/>
                  </a:schemeClr>
                </a:solidFill>
              </a:rPr>
              <a:t>4. </a:t>
            </a:r>
            <a:r>
              <a:rPr lang="en-US" sz="1500" dirty="0">
                <a:solidFill>
                  <a:schemeClr val="tx1">
                    <a:lumMod val="85000"/>
                    <a:lumOff val="15000"/>
                  </a:schemeClr>
                </a:solidFill>
              </a:rPr>
              <a:t>The overall aim of supervision is to ensure high standards of</a:t>
            </a:r>
          </a:p>
          <a:p>
            <a:pPr defTabSz="914400">
              <a:lnSpc>
                <a:spcPct val="85000"/>
              </a:lnSpc>
              <a:spcAft>
                <a:spcPts val="600"/>
              </a:spcAft>
              <a:buFont typeface="Arial" pitchFamily="34" charset="0"/>
              <a:buChar char=" "/>
            </a:pPr>
            <a:r>
              <a:rPr lang="en-US" sz="1500" dirty="0">
                <a:solidFill>
                  <a:schemeClr val="tx1">
                    <a:lumMod val="85000"/>
                    <a:lumOff val="15000"/>
                  </a:schemeClr>
                </a:solidFill>
              </a:rPr>
              <a:t>provision and practice which provide the best possible service to</a:t>
            </a:r>
          </a:p>
          <a:p>
            <a:pPr defTabSz="914400">
              <a:lnSpc>
                <a:spcPct val="85000"/>
              </a:lnSpc>
              <a:spcAft>
                <a:spcPts val="600"/>
              </a:spcAft>
              <a:buFont typeface="Arial" pitchFamily="34" charset="0"/>
              <a:buChar char=" "/>
            </a:pPr>
            <a:r>
              <a:rPr lang="en-US" sz="1500" dirty="0">
                <a:solidFill>
                  <a:schemeClr val="tx1">
                    <a:lumMod val="85000"/>
                    <a:lumOff val="15000"/>
                  </a:schemeClr>
                </a:solidFill>
              </a:rPr>
              <a:t>users.</a:t>
            </a:r>
          </a:p>
          <a:p>
            <a:pPr defTabSz="914400">
              <a:lnSpc>
                <a:spcPct val="85000"/>
              </a:lnSpc>
              <a:spcAft>
                <a:spcPts val="600"/>
              </a:spcAft>
              <a:buFont typeface="Arial" pitchFamily="34" charset="0"/>
              <a:buChar char=" "/>
            </a:pPr>
            <a:endParaRPr lang="en-US" sz="1500" dirty="0">
              <a:solidFill>
                <a:schemeClr val="tx1">
                  <a:lumMod val="85000"/>
                  <a:lumOff val="15000"/>
                </a:schemeClr>
              </a:solidFill>
            </a:endParaRPr>
          </a:p>
          <a:p>
            <a:pPr defTabSz="914400">
              <a:lnSpc>
                <a:spcPct val="85000"/>
              </a:lnSpc>
              <a:spcAft>
                <a:spcPts val="600"/>
              </a:spcAft>
              <a:buFont typeface="Arial" pitchFamily="34" charset="0"/>
              <a:buChar char=" "/>
            </a:pPr>
            <a:r>
              <a:rPr lang="en-US" sz="1500" b="1" dirty="0">
                <a:solidFill>
                  <a:schemeClr val="tx1">
                    <a:lumMod val="85000"/>
                    <a:lumOff val="15000"/>
                  </a:schemeClr>
                </a:solidFill>
              </a:rPr>
              <a:t>5. </a:t>
            </a:r>
            <a:r>
              <a:rPr lang="en-US" sz="1500" dirty="0">
                <a:solidFill>
                  <a:schemeClr val="tx1">
                    <a:lumMod val="85000"/>
                    <a:lumOff val="15000"/>
                  </a:schemeClr>
                </a:solidFill>
              </a:rPr>
              <a:t>Supervision is an interactional process in which the supervisee is</a:t>
            </a:r>
          </a:p>
          <a:p>
            <a:pPr defTabSz="914400">
              <a:lnSpc>
                <a:spcPct val="85000"/>
              </a:lnSpc>
              <a:spcAft>
                <a:spcPts val="600"/>
              </a:spcAft>
              <a:buFont typeface="Arial" pitchFamily="34" charset="0"/>
              <a:buChar char=" "/>
            </a:pPr>
            <a:r>
              <a:rPr lang="en-US" sz="1500" dirty="0">
                <a:solidFill>
                  <a:schemeClr val="tx1">
                    <a:lumMod val="85000"/>
                    <a:lumOff val="15000"/>
                  </a:schemeClr>
                </a:solidFill>
              </a:rPr>
              <a:t>an active participant.</a:t>
            </a:r>
          </a:p>
          <a:p>
            <a:pPr defTabSz="914400">
              <a:lnSpc>
                <a:spcPct val="85000"/>
              </a:lnSpc>
              <a:spcAft>
                <a:spcPts val="600"/>
              </a:spcAft>
              <a:buFont typeface="Arial" pitchFamily="34" charset="0"/>
              <a:buChar char=" "/>
            </a:pPr>
            <a:endParaRPr lang="en-US" sz="1500" dirty="0">
              <a:solidFill>
                <a:schemeClr val="tx1">
                  <a:lumMod val="85000"/>
                  <a:lumOff val="15000"/>
                </a:schemeClr>
              </a:solidFill>
            </a:endParaRPr>
          </a:p>
          <a:p>
            <a:pPr defTabSz="914400">
              <a:lnSpc>
                <a:spcPct val="85000"/>
              </a:lnSpc>
              <a:spcAft>
                <a:spcPts val="600"/>
              </a:spcAft>
              <a:buFont typeface="Arial" pitchFamily="34" charset="0"/>
              <a:buChar char=" "/>
            </a:pPr>
            <a:r>
              <a:rPr lang="en-US" sz="1500" b="1" dirty="0">
                <a:solidFill>
                  <a:schemeClr val="tx1">
                    <a:lumMod val="85000"/>
                    <a:lumOff val="15000"/>
                  </a:schemeClr>
                </a:solidFill>
              </a:rPr>
              <a:t>6. </a:t>
            </a:r>
            <a:r>
              <a:rPr lang="en-US" sz="1500" dirty="0">
                <a:solidFill>
                  <a:schemeClr val="tx1">
                    <a:lumMod val="85000"/>
                    <a:lumOff val="15000"/>
                  </a:schemeClr>
                </a:solidFill>
              </a:rPr>
              <a:t>Supervision takes place primarily in formally arranged regular</a:t>
            </a:r>
          </a:p>
          <a:p>
            <a:pPr defTabSz="914400">
              <a:lnSpc>
                <a:spcPct val="85000"/>
              </a:lnSpc>
              <a:spcAft>
                <a:spcPts val="600"/>
              </a:spcAft>
              <a:buFont typeface="Arial" pitchFamily="34" charset="0"/>
              <a:buChar char=" "/>
            </a:pPr>
            <a:r>
              <a:rPr lang="en-US" sz="1500" dirty="0">
                <a:solidFill>
                  <a:schemeClr val="tx1">
                    <a:lumMod val="85000"/>
                    <a:lumOff val="15000"/>
                  </a:schemeClr>
                </a:solidFill>
              </a:rPr>
              <a:t>meetings. (Brown and Bourne 1996, pp. 9-11)</a:t>
            </a:r>
          </a:p>
        </p:txBody>
      </p:sp>
    </p:spTree>
    <p:extLst>
      <p:ext uri="{BB962C8B-B14F-4D97-AF65-F5344CB8AC3E}">
        <p14:creationId xmlns:p14="http://schemas.microsoft.com/office/powerpoint/2010/main" val="3027587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6289158" y="803325"/>
            <a:ext cx="5259707" cy="1325563"/>
          </a:xfrm>
        </p:spPr>
        <p:txBody>
          <a:bodyPr>
            <a:normAutofit/>
          </a:bodyPr>
          <a:lstStyle/>
          <a:p>
            <a:r>
              <a:rPr lang="en-GB" b="1" u="sng" dirty="0"/>
              <a:t>Administrative</a:t>
            </a:r>
            <a:br>
              <a:rPr lang="en-GB" b="1" u="sng" dirty="0"/>
            </a:br>
            <a:endParaRPr lang="en-GB" dirty="0"/>
          </a:p>
        </p:txBody>
      </p:sp>
      <p:sp>
        <p:nvSpPr>
          <p:cNvPr id="11" name="Freeform: Shape 1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Text&#10;&#10;Description automatically generated">
            <a:extLst>
              <a:ext uri="{FF2B5EF4-FFF2-40B4-BE49-F238E27FC236}">
                <a16:creationId xmlns:a16="http://schemas.microsoft.com/office/drawing/2014/main" id="{7785FA01-E981-7349-B620-A7EF128D72B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0709" b="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p:cNvSpPr>
            <a:spLocks noGrp="1"/>
          </p:cNvSpPr>
          <p:nvPr>
            <p:ph idx="1"/>
          </p:nvPr>
        </p:nvSpPr>
        <p:spPr>
          <a:xfrm>
            <a:off x="6289158" y="2279018"/>
            <a:ext cx="5259714" cy="3375920"/>
          </a:xfrm>
        </p:spPr>
        <p:txBody>
          <a:bodyPr anchor="t">
            <a:normAutofit fontScale="92500"/>
          </a:bodyPr>
          <a:lstStyle/>
          <a:p>
            <a:pPr lvl="1"/>
            <a:r>
              <a:rPr lang="en-GB" sz="2800" dirty="0"/>
              <a:t>Here the focus is upon the correct, effective and appropriate use of an agency’s policies and procedures (</a:t>
            </a:r>
            <a:r>
              <a:rPr lang="en-GB" sz="2800" dirty="0" err="1"/>
              <a:t>Kadushin</a:t>
            </a:r>
            <a:r>
              <a:rPr lang="en-GB" sz="2800" dirty="0"/>
              <a:t> 1992, p. 20). This involves exploring the responsibility students/workers have towards the organisation for which they work.</a:t>
            </a:r>
          </a:p>
          <a:p>
            <a:endParaRPr lang="en-GB" sz="1800" dirty="0"/>
          </a:p>
        </p:txBody>
      </p:sp>
      <p:sp>
        <p:nvSpPr>
          <p:cNvPr id="5" name="TextBox 4">
            <a:extLst>
              <a:ext uri="{FF2B5EF4-FFF2-40B4-BE49-F238E27FC236}">
                <a16:creationId xmlns:a16="http://schemas.microsoft.com/office/drawing/2014/main" id="{F603891F-097D-6643-A0AD-14E48747B072}"/>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en.wikipedia.org/wiki/Information_cultur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03850492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7"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30">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6" name="Title 5"/>
          <p:cNvSpPr>
            <a:spLocks noGrp="1"/>
          </p:cNvSpPr>
          <p:nvPr>
            <p:ph type="title"/>
          </p:nvPr>
        </p:nvSpPr>
        <p:spPr>
          <a:xfrm>
            <a:off x="1047280" y="759805"/>
            <a:ext cx="10306520" cy="1325563"/>
          </a:xfrm>
        </p:spPr>
        <p:txBody>
          <a:bodyPr>
            <a:normAutofit/>
          </a:bodyPr>
          <a:lstStyle/>
          <a:p>
            <a:r>
              <a:rPr lang="en-GB" sz="4000" b="1" u="sng">
                <a:solidFill>
                  <a:srgbClr val="FFFFFF"/>
                </a:solidFill>
              </a:rPr>
              <a:t>Supportive</a:t>
            </a:r>
            <a:r>
              <a:rPr lang="en-GB" sz="4000">
                <a:solidFill>
                  <a:srgbClr val="FFFFFF"/>
                </a:solidFill>
              </a:rPr>
              <a:t> </a:t>
            </a:r>
            <a:br>
              <a:rPr lang="en-GB" sz="4000">
                <a:solidFill>
                  <a:srgbClr val="FFFFFF"/>
                </a:solidFill>
              </a:rPr>
            </a:br>
            <a:endParaRPr lang="en-GB" sz="4000">
              <a:solidFill>
                <a:srgbClr val="FFFFFF"/>
              </a:solidFill>
            </a:endParaRPr>
          </a:p>
        </p:txBody>
      </p:sp>
      <p:sp>
        <p:nvSpPr>
          <p:cNvPr id="3" name="Content Placeholder 2"/>
          <p:cNvSpPr>
            <a:spLocks noGrp="1"/>
          </p:cNvSpPr>
          <p:nvPr>
            <p:ph idx="1"/>
          </p:nvPr>
        </p:nvSpPr>
        <p:spPr>
          <a:xfrm>
            <a:off x="1424904" y="2494450"/>
            <a:ext cx="4053545" cy="3563159"/>
          </a:xfrm>
        </p:spPr>
        <p:txBody>
          <a:bodyPr>
            <a:normAutofit/>
          </a:bodyPr>
          <a:lstStyle/>
          <a:p>
            <a:pPr lvl="1"/>
            <a:r>
              <a:rPr lang="en-GB" sz="1500"/>
              <a:t>The focus in supportive supervision is upon the supervisee’s morale and job satisfaction – the function being to improve these (Kadushin 1992: 20)</a:t>
            </a:r>
          </a:p>
          <a:p>
            <a:pPr marL="457200" lvl="1" indent="0">
              <a:buNone/>
            </a:pPr>
            <a:endParaRPr lang="en-GB" sz="1500"/>
          </a:p>
          <a:p>
            <a:pPr lvl="1"/>
            <a:r>
              <a:rPr lang="en-GB" sz="1500"/>
              <a:t>Hawkins and Shohet (1989: 43) have similar definitions and recognize that the supervisor ensures that as a person and a worker, supervisees are not left to carry, unnecessarily, difficulties and problems alone that arise in work</a:t>
            </a:r>
          </a:p>
          <a:p>
            <a:pPr lvl="1"/>
            <a:endParaRPr lang="en-GB" sz="1500"/>
          </a:p>
          <a:p>
            <a:pPr lvl="1"/>
            <a:r>
              <a:rPr lang="en-GB" sz="1500"/>
              <a:t>It is a space to express some of the stresses related to their work, and then to explore ways of dealing with them. </a:t>
            </a:r>
          </a:p>
        </p:txBody>
      </p:sp>
      <p:pic>
        <p:nvPicPr>
          <p:cNvPr id="7" name="Picture 6">
            <a:extLst>
              <a:ext uri="{FF2B5EF4-FFF2-40B4-BE49-F238E27FC236}">
                <a16:creationId xmlns:a16="http://schemas.microsoft.com/office/drawing/2014/main" id="{5322C514-46D6-5A46-8FFB-0E6A04706CA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067"/>
          <a:stretch/>
        </p:blipFill>
        <p:spPr>
          <a:xfrm>
            <a:off x="6098892" y="2492376"/>
            <a:ext cx="4802404" cy="3563372"/>
          </a:xfrm>
          <a:prstGeom prst="rect">
            <a:avLst/>
          </a:prstGeom>
        </p:spPr>
      </p:pic>
      <p:sp>
        <p:nvSpPr>
          <p:cNvPr id="9" name="TextBox 8">
            <a:extLst>
              <a:ext uri="{FF2B5EF4-FFF2-40B4-BE49-F238E27FC236}">
                <a16:creationId xmlns:a16="http://schemas.microsoft.com/office/drawing/2014/main" id="{EDFAAB13-2800-6F4C-92E7-59ED6E0C3BCC}"/>
              </a:ext>
            </a:extLst>
          </p:cNvPr>
          <p:cNvSpPr txBox="1"/>
          <p:nvPr/>
        </p:nvSpPr>
        <p:spPr>
          <a:xfrm>
            <a:off x="8441969" y="5855693"/>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innovisions.wordpress.com/2010/07/16/corporate-culture-is-what-you-make-of-it/">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300815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1179226" y="320231"/>
            <a:ext cx="9833548" cy="1325563"/>
          </a:xfrm>
        </p:spPr>
        <p:txBody>
          <a:bodyPr>
            <a:normAutofit/>
          </a:bodyPr>
          <a:lstStyle/>
          <a:p>
            <a:pPr algn="ctr"/>
            <a:r>
              <a:rPr lang="en-GB" sz="4000" b="1">
                <a:solidFill>
                  <a:schemeClr val="tx2"/>
                </a:solidFill>
                <a:latin typeface="Arial" pitchFamily="34" charset="0"/>
                <a:cs typeface="Arial" pitchFamily="34" charset="0"/>
              </a:rPr>
              <a:t>Three main functions: Similar Definitions</a:t>
            </a: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6604FF49-6722-4CDD-8E0D-947B9A389BBE}"/>
              </a:ext>
            </a:extLst>
          </p:cNvPr>
          <p:cNvGraphicFramePr>
            <a:graphicFrameLocks noGrp="1"/>
          </p:cNvGraphicFramePr>
          <p:nvPr>
            <p:ph sz="quarter" idx="1"/>
            <p:extLst>
              <p:ext uri="{D42A27DB-BD31-4B8C-83A1-F6EECF244321}">
                <p14:modId xmlns:p14="http://schemas.microsoft.com/office/powerpoint/2010/main" val="630757658"/>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68094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2" y="802955"/>
            <a:ext cx="4766330" cy="1454051"/>
          </a:xfrm>
        </p:spPr>
        <p:txBody>
          <a:bodyPr>
            <a:normAutofit/>
          </a:bodyPr>
          <a:lstStyle/>
          <a:p>
            <a:r>
              <a:rPr lang="en-GB" sz="3600" b="1">
                <a:solidFill>
                  <a:schemeClr val="tx2"/>
                </a:solidFill>
              </a:rPr>
              <a:t>Functions of Supervision explained  </a:t>
            </a:r>
            <a:endParaRPr lang="cy-GB" sz="3600" b="1">
              <a:solidFill>
                <a:schemeClr val="tx2"/>
              </a:solidFill>
            </a:endParaRPr>
          </a:p>
        </p:txBody>
      </p:sp>
      <p:sp>
        <p:nvSpPr>
          <p:cNvPr id="3" name="Content Placeholder 2"/>
          <p:cNvSpPr>
            <a:spLocks noGrp="1"/>
          </p:cNvSpPr>
          <p:nvPr>
            <p:ph idx="1"/>
          </p:nvPr>
        </p:nvSpPr>
        <p:spPr>
          <a:xfrm>
            <a:off x="804672" y="2421682"/>
            <a:ext cx="4765949" cy="4121621"/>
          </a:xfrm>
        </p:spPr>
        <p:txBody>
          <a:bodyPr anchor="t">
            <a:normAutofit fontScale="92500" lnSpcReduction="20000"/>
          </a:bodyPr>
          <a:lstStyle/>
          <a:p>
            <a:r>
              <a:rPr lang="en-GB" altLang="en-US" sz="2400" dirty="0">
                <a:solidFill>
                  <a:schemeClr val="tx2"/>
                </a:solidFill>
              </a:rPr>
              <a:t>Proctor (1987, p. 24) offers 3 functions for supervision, understanding that these will sometimes potentially conflict:</a:t>
            </a:r>
          </a:p>
          <a:p>
            <a:pPr>
              <a:buFontTx/>
              <a:buNone/>
            </a:pPr>
            <a:endParaRPr lang="en-GB" altLang="en-US" sz="2400" dirty="0">
              <a:solidFill>
                <a:schemeClr val="tx2"/>
              </a:solidFill>
            </a:endParaRPr>
          </a:p>
          <a:p>
            <a:pPr lvl="1"/>
            <a:r>
              <a:rPr lang="en-GB" altLang="en-US" dirty="0">
                <a:solidFill>
                  <a:schemeClr val="tx2"/>
                </a:solidFill>
              </a:rPr>
              <a:t>The </a:t>
            </a:r>
            <a:r>
              <a:rPr lang="en-GB" altLang="en-US" i="1" dirty="0">
                <a:solidFill>
                  <a:schemeClr val="tx2"/>
                </a:solidFill>
              </a:rPr>
              <a:t>formative </a:t>
            </a:r>
            <a:r>
              <a:rPr lang="en-GB" altLang="en-US" dirty="0">
                <a:solidFill>
                  <a:schemeClr val="tx2"/>
                </a:solidFill>
              </a:rPr>
              <a:t>function – the development of the student or worker (supervisee)</a:t>
            </a:r>
          </a:p>
          <a:p>
            <a:pPr lvl="1">
              <a:buFontTx/>
              <a:buNone/>
            </a:pPr>
            <a:endParaRPr lang="en-GB" altLang="en-US" dirty="0">
              <a:solidFill>
                <a:schemeClr val="tx2"/>
              </a:solidFill>
            </a:endParaRPr>
          </a:p>
          <a:p>
            <a:pPr lvl="1"/>
            <a:r>
              <a:rPr lang="en-GB" altLang="en-US" dirty="0">
                <a:solidFill>
                  <a:schemeClr val="tx2"/>
                </a:solidFill>
              </a:rPr>
              <a:t>The </a:t>
            </a:r>
            <a:r>
              <a:rPr lang="en-GB" altLang="en-US" i="1" dirty="0">
                <a:solidFill>
                  <a:schemeClr val="tx2"/>
                </a:solidFill>
              </a:rPr>
              <a:t>normative </a:t>
            </a:r>
            <a:r>
              <a:rPr lang="en-GB" altLang="en-US" dirty="0">
                <a:solidFill>
                  <a:schemeClr val="tx2"/>
                </a:solidFill>
              </a:rPr>
              <a:t>function – assessment of the supervisee</a:t>
            </a:r>
          </a:p>
          <a:p>
            <a:pPr lvl="1">
              <a:buFontTx/>
              <a:buNone/>
            </a:pPr>
            <a:endParaRPr lang="en-GB" altLang="en-US" dirty="0">
              <a:solidFill>
                <a:schemeClr val="tx2"/>
              </a:solidFill>
            </a:endParaRPr>
          </a:p>
          <a:p>
            <a:pPr lvl="1"/>
            <a:r>
              <a:rPr lang="en-GB" altLang="en-US" dirty="0">
                <a:solidFill>
                  <a:schemeClr val="tx2"/>
                </a:solidFill>
              </a:rPr>
              <a:t>The </a:t>
            </a:r>
            <a:r>
              <a:rPr lang="en-GB" altLang="en-US" i="1" dirty="0">
                <a:solidFill>
                  <a:schemeClr val="tx2"/>
                </a:solidFill>
              </a:rPr>
              <a:t>restorative </a:t>
            </a:r>
            <a:r>
              <a:rPr lang="en-GB" altLang="en-US" dirty="0">
                <a:solidFill>
                  <a:schemeClr val="tx2"/>
                </a:solidFill>
              </a:rPr>
              <a:t>task – ensuring that the supervisee is adequately refreshed and recreated</a:t>
            </a:r>
            <a:endParaRPr lang="en-US" altLang="en-US" dirty="0">
              <a:solidFill>
                <a:schemeClr val="tx2"/>
              </a:solidFill>
            </a:endParaRPr>
          </a:p>
          <a:p>
            <a:endParaRPr lang="en-GB" sz="15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ers">
            <a:extLst>
              <a:ext uri="{FF2B5EF4-FFF2-40B4-BE49-F238E27FC236}">
                <a16:creationId xmlns:a16="http://schemas.microsoft.com/office/drawing/2014/main" id="{933F1ABF-EFA4-4663-808E-BBD75C639FD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896800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p:cNvSpPr>
            <a:spLocks noGrp="1" noChangeArrowheads="1"/>
          </p:cNvSpPr>
          <p:nvPr>
            <p:ph type="title"/>
          </p:nvPr>
        </p:nvSpPr>
        <p:spPr>
          <a:xfrm>
            <a:off x="4553733" y="548464"/>
            <a:ext cx="6798541" cy="1675623"/>
          </a:xfrm>
        </p:spPr>
        <p:txBody>
          <a:bodyPr rtlCol="0" anchor="b">
            <a:normAutofit/>
          </a:bodyPr>
          <a:lstStyle/>
          <a:p>
            <a:pPr>
              <a:defRPr/>
            </a:pPr>
            <a:r>
              <a:rPr lang="en-GB" sz="4000" b="1">
                <a:latin typeface="Arial" pitchFamily="34" charset="0"/>
                <a:cs typeface="Arial" pitchFamily="34" charset="0"/>
              </a:rPr>
              <a:t>Managerial or Normative</a:t>
            </a:r>
            <a:endParaRPr lang="en-US" sz="4000" b="1" i="1">
              <a:latin typeface="Arial" pitchFamily="34" charset="0"/>
              <a:cs typeface="Arial" pitchFamily="34" charset="0"/>
            </a:endParaRPr>
          </a:p>
        </p:txBody>
      </p:sp>
      <p:pic>
        <p:nvPicPr>
          <p:cNvPr id="47109" name="Picture 47108">
            <a:extLst>
              <a:ext uri="{FF2B5EF4-FFF2-40B4-BE49-F238E27FC236}">
                <a16:creationId xmlns:a16="http://schemas.microsoft.com/office/drawing/2014/main" id="{05E49B83-63CC-4EF6-BD4E-052B5F49E0ED}"/>
              </a:ext>
            </a:extLst>
          </p:cNvPr>
          <p:cNvPicPr>
            <a:picLocks noChangeAspect="1"/>
          </p:cNvPicPr>
          <p:nvPr/>
        </p:nvPicPr>
        <p:blipFill rotWithShape="1">
          <a:blip r:embed="rId2"/>
          <a:srcRect l="30238" r="29070"/>
          <a:stretch/>
        </p:blipFill>
        <p:spPr>
          <a:xfrm>
            <a:off x="1" y="10"/>
            <a:ext cx="4196496" cy="6857990"/>
          </a:xfrm>
          <a:prstGeom prst="rect">
            <a:avLst/>
          </a:prstGeom>
          <a:effectLst/>
        </p:spPr>
      </p:pic>
      <p:sp>
        <p:nvSpPr>
          <p:cNvPr id="47107" name="Rectangle 3"/>
          <p:cNvSpPr>
            <a:spLocks noGrp="1" noChangeArrowheads="1"/>
          </p:cNvSpPr>
          <p:nvPr>
            <p:ph idx="1"/>
          </p:nvPr>
        </p:nvSpPr>
        <p:spPr>
          <a:xfrm>
            <a:off x="4553734" y="2409830"/>
            <a:ext cx="6798539" cy="3705217"/>
          </a:xfrm>
        </p:spPr>
        <p:txBody>
          <a:bodyPr>
            <a:normAutofit/>
          </a:bodyPr>
          <a:lstStyle/>
          <a:p>
            <a:pPr eaLnBrk="1" hangingPunct="1"/>
            <a:r>
              <a:rPr lang="en-GB" sz="1700">
                <a:latin typeface="Arial" pitchFamily="34" charset="0"/>
                <a:cs typeface="Arial" pitchFamily="34" charset="0"/>
              </a:rPr>
              <a:t>Develop a clear working agreement including lines of accountability.</a:t>
            </a:r>
          </a:p>
          <a:p>
            <a:pPr eaLnBrk="1" hangingPunct="1"/>
            <a:r>
              <a:rPr lang="en-GB" sz="1700">
                <a:latin typeface="Arial" pitchFamily="34" charset="0"/>
                <a:cs typeface="Arial" pitchFamily="34" charset="0"/>
              </a:rPr>
              <a:t>Help supervisee feel safe to discuss all aspects of their work, without fear of being judged.</a:t>
            </a:r>
          </a:p>
          <a:p>
            <a:pPr eaLnBrk="1" hangingPunct="1"/>
            <a:r>
              <a:rPr lang="en-GB" sz="1700">
                <a:latin typeface="Arial" pitchFamily="34" charset="0"/>
                <a:cs typeface="Arial" pitchFamily="34" charset="0"/>
              </a:rPr>
              <a:t>Provide supervisee with honest and constructive feedback on their performance.</a:t>
            </a:r>
          </a:p>
          <a:p>
            <a:pPr eaLnBrk="1" hangingPunct="1"/>
            <a:r>
              <a:rPr lang="en-GB" sz="1700">
                <a:latin typeface="Arial" pitchFamily="34" charset="0"/>
                <a:cs typeface="Arial" pitchFamily="34" charset="0"/>
              </a:rPr>
              <a:t>Challenge harmful or unsafe practice, or identify when supervisee needs more training.</a:t>
            </a:r>
          </a:p>
          <a:p>
            <a:pPr eaLnBrk="1" hangingPunct="1"/>
            <a:r>
              <a:rPr lang="en-GB" sz="1700">
                <a:latin typeface="Arial" pitchFamily="34" charset="0"/>
                <a:cs typeface="Arial" pitchFamily="34" charset="0"/>
              </a:rPr>
              <a:t>Monitor the supervisee’s adherence to their ethical code.</a:t>
            </a:r>
          </a:p>
          <a:p>
            <a:pPr eaLnBrk="1" hangingPunct="1"/>
            <a:r>
              <a:rPr lang="en-GB" sz="1700">
                <a:latin typeface="Arial" pitchFamily="34" charset="0"/>
                <a:cs typeface="Arial" pitchFamily="34" charset="0"/>
              </a:rPr>
              <a:t>Regularly evaluate the effectiveness of supervision.</a:t>
            </a:r>
          </a:p>
          <a:p>
            <a:r>
              <a:rPr lang="en-GB" sz="1700" b="1" i="1">
                <a:latin typeface="Arial" pitchFamily="34" charset="0"/>
                <a:cs typeface="Arial" pitchFamily="34" charset="0"/>
              </a:rPr>
              <a:t>Protection of the people who use our service ultimately</a:t>
            </a:r>
            <a:endParaRPr lang="en-GB" sz="1700">
              <a:latin typeface="Arial" pitchFamily="34" charset="0"/>
              <a:cs typeface="Arial" pitchFamily="34" charset="0"/>
            </a:endParaRPr>
          </a:p>
          <a:p>
            <a:pPr eaLnBrk="1" hangingPunct="1">
              <a:buFont typeface="Wingdings" pitchFamily="2" charset="2"/>
              <a:buNone/>
            </a:pPr>
            <a:endParaRPr lang="en-US" sz="1700"/>
          </a:p>
        </p:txBody>
      </p:sp>
    </p:spTree>
    <p:extLst>
      <p:ext uri="{BB962C8B-B14F-4D97-AF65-F5344CB8AC3E}">
        <p14:creationId xmlns:p14="http://schemas.microsoft.com/office/powerpoint/2010/main" val="3733699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 calcmode="lin" valueType="num">
                                      <p:cBhvr additive="base">
                                        <p:cTn id="7" dur="5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71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7107">
                                            <p:txEl>
                                              <p:pRg st="1" end="1"/>
                                            </p:txEl>
                                          </p:spTgt>
                                        </p:tgtEl>
                                        <p:attrNameLst>
                                          <p:attrName>style.visibility</p:attrName>
                                        </p:attrNameLst>
                                      </p:cBhvr>
                                      <p:to>
                                        <p:strVal val="visible"/>
                                      </p:to>
                                    </p:set>
                                    <p:anim calcmode="lin" valueType="num">
                                      <p:cBhvr additive="base">
                                        <p:cTn id="13" dur="500" fill="hold"/>
                                        <p:tgtEl>
                                          <p:spTgt spid="471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71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7107">
                                            <p:txEl>
                                              <p:pRg st="2" end="2"/>
                                            </p:txEl>
                                          </p:spTgt>
                                        </p:tgtEl>
                                        <p:attrNameLst>
                                          <p:attrName>style.visibility</p:attrName>
                                        </p:attrNameLst>
                                      </p:cBhvr>
                                      <p:to>
                                        <p:strVal val="visible"/>
                                      </p:to>
                                    </p:set>
                                    <p:anim calcmode="lin" valueType="num">
                                      <p:cBhvr additive="base">
                                        <p:cTn id="19" dur="500" fill="hold"/>
                                        <p:tgtEl>
                                          <p:spTgt spid="471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71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7107">
                                            <p:txEl>
                                              <p:pRg st="3" end="3"/>
                                            </p:txEl>
                                          </p:spTgt>
                                        </p:tgtEl>
                                        <p:attrNameLst>
                                          <p:attrName>style.visibility</p:attrName>
                                        </p:attrNameLst>
                                      </p:cBhvr>
                                      <p:to>
                                        <p:strVal val="visible"/>
                                      </p:to>
                                    </p:set>
                                    <p:anim calcmode="lin" valueType="num">
                                      <p:cBhvr additive="base">
                                        <p:cTn id="25" dur="500" fill="hold"/>
                                        <p:tgtEl>
                                          <p:spTgt spid="471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71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7107">
                                            <p:txEl>
                                              <p:pRg st="4" end="4"/>
                                            </p:txEl>
                                          </p:spTgt>
                                        </p:tgtEl>
                                        <p:attrNameLst>
                                          <p:attrName>style.visibility</p:attrName>
                                        </p:attrNameLst>
                                      </p:cBhvr>
                                      <p:to>
                                        <p:strVal val="visible"/>
                                      </p:to>
                                    </p:set>
                                    <p:anim calcmode="lin" valueType="num">
                                      <p:cBhvr additive="base">
                                        <p:cTn id="31" dur="500" fill="hold"/>
                                        <p:tgtEl>
                                          <p:spTgt spid="471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710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7107">
                                            <p:txEl>
                                              <p:pRg st="5" end="5"/>
                                            </p:txEl>
                                          </p:spTgt>
                                        </p:tgtEl>
                                        <p:attrNameLst>
                                          <p:attrName>style.visibility</p:attrName>
                                        </p:attrNameLst>
                                      </p:cBhvr>
                                      <p:to>
                                        <p:strVal val="visible"/>
                                      </p:to>
                                    </p:set>
                                    <p:anim calcmode="lin" valueType="num">
                                      <p:cBhvr additive="base">
                                        <p:cTn id="37" dur="500" fill="hold"/>
                                        <p:tgtEl>
                                          <p:spTgt spid="4710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710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7107">
                                            <p:txEl>
                                              <p:pRg st="6" end="6"/>
                                            </p:txEl>
                                          </p:spTgt>
                                        </p:tgtEl>
                                        <p:attrNameLst>
                                          <p:attrName>style.visibility</p:attrName>
                                        </p:attrNameLst>
                                      </p:cBhvr>
                                      <p:to>
                                        <p:strVal val="visible"/>
                                      </p:to>
                                    </p:set>
                                    <p:anim calcmode="lin" valueType="num">
                                      <p:cBhvr additive="base">
                                        <p:cTn id="43" dur="500" fill="hold"/>
                                        <p:tgtEl>
                                          <p:spTgt spid="4710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710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37125"/>
            <a:ext cx="3802276" cy="5256371"/>
          </a:xfrm>
        </p:spPr>
        <p:txBody>
          <a:bodyPr>
            <a:normAutofit/>
          </a:bodyPr>
          <a:lstStyle/>
          <a:p>
            <a:r>
              <a:rPr lang="en-GB" altLang="en-US" sz="4800" b="1" dirty="0"/>
              <a:t>More on Focus or Function: What do you think? </a:t>
            </a:r>
            <a:endParaRPr lang="cy-GB" sz="4800" b="1" dirty="0"/>
          </a:p>
        </p:txBody>
      </p:sp>
      <p:graphicFrame>
        <p:nvGraphicFramePr>
          <p:cNvPr id="5" name="Content Placeholder 2">
            <a:extLst>
              <a:ext uri="{FF2B5EF4-FFF2-40B4-BE49-F238E27FC236}">
                <a16:creationId xmlns:a16="http://schemas.microsoft.com/office/drawing/2014/main" id="{F614D72E-7162-44E3-963E-EDFB740B1009}"/>
              </a:ext>
            </a:extLst>
          </p:cNvPr>
          <p:cNvGraphicFramePr>
            <a:graphicFrameLocks noGrp="1"/>
          </p:cNvGraphicFramePr>
          <p:nvPr>
            <p:ph idx="1"/>
            <p:extLst>
              <p:ext uri="{D42A27DB-BD31-4B8C-83A1-F6EECF244321}">
                <p14:modId xmlns:p14="http://schemas.microsoft.com/office/powerpoint/2010/main" val="4109881933"/>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7762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a:xfrm>
            <a:off x="1136428" y="627564"/>
            <a:ext cx="7474172" cy="1325563"/>
          </a:xfrm>
        </p:spPr>
        <p:txBody>
          <a:bodyPr>
            <a:normAutofit/>
          </a:bodyPr>
          <a:lstStyle/>
          <a:p>
            <a:pPr>
              <a:defRPr/>
            </a:pPr>
            <a:r>
              <a:rPr lang="en-GB" b="1">
                <a:latin typeface="Arial" charset="0"/>
              </a:rPr>
              <a:t>Supportive or Restorative</a:t>
            </a:r>
            <a:endParaRPr lang="en-US" b="1">
              <a:latin typeface="Arial" charset="0"/>
            </a:endParaRPr>
          </a:p>
        </p:txBody>
      </p:sp>
      <p:sp>
        <p:nvSpPr>
          <p:cNvPr id="45059" name="Rectangle 3"/>
          <p:cNvSpPr>
            <a:spLocks noGrp="1" noChangeArrowheads="1"/>
          </p:cNvSpPr>
          <p:nvPr>
            <p:ph idx="1"/>
          </p:nvPr>
        </p:nvSpPr>
        <p:spPr>
          <a:xfrm>
            <a:off x="1136429" y="2278173"/>
            <a:ext cx="6467867" cy="3450613"/>
          </a:xfrm>
        </p:spPr>
        <p:txBody>
          <a:bodyPr anchor="ctr">
            <a:normAutofit/>
          </a:bodyPr>
          <a:lstStyle/>
          <a:p>
            <a:pPr eaLnBrk="1" hangingPunct="1"/>
            <a:r>
              <a:rPr lang="en-GB" sz="1500">
                <a:latin typeface="Arial" pitchFamily="34" charset="0"/>
                <a:cs typeface="Arial" pitchFamily="34" charset="0"/>
              </a:rPr>
              <a:t>Establish a good working alliance</a:t>
            </a:r>
          </a:p>
          <a:p>
            <a:pPr eaLnBrk="1" hangingPunct="1"/>
            <a:r>
              <a:rPr lang="en-GB" sz="1500">
                <a:latin typeface="Arial" pitchFamily="34" charset="0"/>
                <a:cs typeface="Arial" pitchFamily="34" charset="0"/>
              </a:rPr>
              <a:t>Listen</a:t>
            </a:r>
          </a:p>
          <a:p>
            <a:pPr eaLnBrk="1" hangingPunct="1"/>
            <a:r>
              <a:rPr lang="en-GB" sz="1500">
                <a:latin typeface="Arial" pitchFamily="34" charset="0"/>
                <a:cs typeface="Arial" pitchFamily="34" charset="0"/>
              </a:rPr>
              <a:t>Allow supervisee to blow off steam</a:t>
            </a:r>
          </a:p>
          <a:p>
            <a:pPr eaLnBrk="1" hangingPunct="1"/>
            <a:r>
              <a:rPr lang="en-GB" sz="1500">
                <a:latin typeface="Arial" pitchFamily="34" charset="0"/>
                <a:cs typeface="Arial" pitchFamily="34" charset="0"/>
              </a:rPr>
              <a:t>Validate good practice</a:t>
            </a:r>
          </a:p>
          <a:p>
            <a:pPr eaLnBrk="1" hangingPunct="1">
              <a:buFont typeface="Wingdings" pitchFamily="2" charset="2"/>
              <a:buNone/>
            </a:pPr>
            <a:endParaRPr lang="en-GB" sz="1500">
              <a:latin typeface="Arial" pitchFamily="34" charset="0"/>
              <a:cs typeface="Arial" pitchFamily="34" charset="0"/>
            </a:endParaRPr>
          </a:p>
          <a:p>
            <a:pPr eaLnBrk="1" hangingPunct="1">
              <a:buFont typeface="Wingdings" pitchFamily="2" charset="2"/>
              <a:buNone/>
            </a:pPr>
            <a:r>
              <a:rPr lang="en-GB" sz="1500">
                <a:latin typeface="Arial" pitchFamily="34" charset="0"/>
                <a:cs typeface="Arial" pitchFamily="34" charset="0"/>
              </a:rPr>
              <a:t>Help supervisee  to:-</a:t>
            </a:r>
          </a:p>
          <a:p>
            <a:pPr eaLnBrk="1" hangingPunct="1"/>
            <a:r>
              <a:rPr lang="en-GB" sz="1500">
                <a:latin typeface="Arial" pitchFamily="34" charset="0"/>
                <a:cs typeface="Arial" pitchFamily="34" charset="0"/>
              </a:rPr>
              <a:t>Feel safe enough to be honest &amp; admit to mistakes and feelings of incompetence.</a:t>
            </a:r>
          </a:p>
          <a:p>
            <a:pPr eaLnBrk="1" hangingPunct="1"/>
            <a:r>
              <a:rPr lang="en-GB" sz="1500">
                <a:latin typeface="Arial" pitchFamily="34" charset="0"/>
                <a:cs typeface="Arial" pitchFamily="34" charset="0"/>
              </a:rPr>
              <a:t>Reflect on personal reactions and feelings in relation to their work.</a:t>
            </a:r>
          </a:p>
          <a:p>
            <a:pPr eaLnBrk="1" hangingPunct="1"/>
            <a:r>
              <a:rPr lang="en-GB" sz="1500">
                <a:latin typeface="Arial" pitchFamily="34" charset="0"/>
                <a:cs typeface="Arial" pitchFamily="34" charset="0"/>
              </a:rPr>
              <a:t>Identify possible need for further support, perhaps where personal issues intrude on work.</a:t>
            </a:r>
            <a:endParaRPr lang="en-US" sz="1500">
              <a:latin typeface="Arial" pitchFamily="34" charset="0"/>
              <a:cs typeface="Arial" pitchFamily="34" charset="0"/>
            </a:endParaRPr>
          </a:p>
        </p:txBody>
      </p:sp>
      <p:sp>
        <p:nvSpPr>
          <p:cNvPr id="138" name="Rectangle 137">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5" name="Graphic 134" descr="Cycle with People">
            <a:extLst>
              <a:ext uri="{FF2B5EF4-FFF2-40B4-BE49-F238E27FC236}">
                <a16:creationId xmlns:a16="http://schemas.microsoft.com/office/drawing/2014/main" id="{B41CB5FF-3B0E-4D3E-8091-9DC8FD3EE8F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517323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5059">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505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505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pPr>
              <a:defRPr/>
            </a:pPr>
            <a:r>
              <a:rPr lang="en-GB" sz="3200" b="1" dirty="0">
                <a:solidFill>
                  <a:schemeClr val="tx2">
                    <a:satMod val="130000"/>
                  </a:schemeClr>
                </a:solidFill>
                <a:latin typeface="Arial" charset="0"/>
              </a:rPr>
              <a:t>Educative or Formative function</a:t>
            </a:r>
            <a:endParaRPr lang="en-US" sz="3200" b="1" dirty="0">
              <a:solidFill>
                <a:schemeClr val="tx2">
                  <a:satMod val="130000"/>
                </a:schemeClr>
              </a:solidFill>
              <a:latin typeface="Arial" charset="0"/>
            </a:endParaRPr>
          </a:p>
        </p:txBody>
      </p:sp>
      <p:sp>
        <p:nvSpPr>
          <p:cNvPr id="49155" name="Rectangle 3"/>
          <p:cNvSpPr>
            <a:spLocks noGrp="1" noChangeArrowheads="1"/>
          </p:cNvSpPr>
          <p:nvPr>
            <p:ph sz="half" idx="1"/>
          </p:nvPr>
        </p:nvSpPr>
        <p:spPr/>
        <p:txBody>
          <a:bodyPr>
            <a:normAutofit/>
          </a:bodyPr>
          <a:lstStyle/>
          <a:p>
            <a:pPr eaLnBrk="1" hangingPunct="1">
              <a:lnSpc>
                <a:spcPct val="80000"/>
              </a:lnSpc>
              <a:buFont typeface="Wingdings" pitchFamily="2" charset="2"/>
              <a:buNone/>
            </a:pPr>
            <a:endParaRPr lang="en-GB" dirty="0">
              <a:latin typeface="Arial" pitchFamily="34" charset="0"/>
              <a:cs typeface="Arial" pitchFamily="34" charset="0"/>
            </a:endParaRPr>
          </a:p>
          <a:p>
            <a:pPr eaLnBrk="1" hangingPunct="1">
              <a:lnSpc>
                <a:spcPct val="80000"/>
              </a:lnSpc>
              <a:buFont typeface="Wingdings" pitchFamily="2" charset="2"/>
              <a:buNone/>
            </a:pPr>
            <a:endParaRPr lang="en-GB" dirty="0">
              <a:latin typeface="Arial" pitchFamily="34" charset="0"/>
              <a:cs typeface="Arial" pitchFamily="34" charset="0"/>
            </a:endParaRPr>
          </a:p>
          <a:p>
            <a:pPr eaLnBrk="1" hangingPunct="1">
              <a:lnSpc>
                <a:spcPct val="80000"/>
              </a:lnSpc>
              <a:buFont typeface="Wingdings" pitchFamily="2" charset="2"/>
              <a:buNone/>
            </a:pPr>
            <a:endParaRPr lang="en-GB" dirty="0">
              <a:latin typeface="Arial" pitchFamily="34" charset="0"/>
              <a:cs typeface="Arial" pitchFamily="34" charset="0"/>
            </a:endParaRPr>
          </a:p>
          <a:p>
            <a:pPr eaLnBrk="1" hangingPunct="1">
              <a:lnSpc>
                <a:spcPct val="80000"/>
              </a:lnSpc>
              <a:buFont typeface="Wingdings" pitchFamily="2" charset="2"/>
              <a:buNone/>
            </a:pPr>
            <a:r>
              <a:rPr lang="en-GB" dirty="0">
                <a:latin typeface="Arial" pitchFamily="34" charset="0"/>
                <a:cs typeface="Arial" pitchFamily="34" charset="0"/>
              </a:rPr>
              <a:t>Provide consultation &amp; help supervisee reflect on:-</a:t>
            </a:r>
          </a:p>
          <a:p>
            <a:pPr eaLnBrk="1" hangingPunct="1">
              <a:lnSpc>
                <a:spcPct val="80000"/>
              </a:lnSpc>
              <a:buFont typeface="Wingdings" pitchFamily="2" charset="2"/>
              <a:buNone/>
            </a:pPr>
            <a:endParaRPr lang="en-GB" sz="2000" dirty="0">
              <a:latin typeface="Arial" pitchFamily="34" charset="0"/>
              <a:cs typeface="Arial" pitchFamily="34" charset="0"/>
            </a:endParaRPr>
          </a:p>
          <a:p>
            <a:pPr eaLnBrk="1" hangingPunct="1">
              <a:lnSpc>
                <a:spcPct val="80000"/>
              </a:lnSpc>
              <a:buFont typeface="Wingdings" pitchFamily="2" charset="2"/>
              <a:buNone/>
            </a:pPr>
            <a:endParaRPr lang="en-GB" sz="2000" dirty="0">
              <a:latin typeface="Arial" pitchFamily="34" charset="0"/>
              <a:cs typeface="Arial" pitchFamily="34" charset="0"/>
            </a:endParaRPr>
          </a:p>
          <a:p>
            <a:pPr eaLnBrk="1" hangingPunct="1">
              <a:lnSpc>
                <a:spcPct val="80000"/>
              </a:lnSpc>
            </a:pPr>
            <a:endParaRPr lang="en-GB" sz="2400" dirty="0"/>
          </a:p>
          <a:p>
            <a:pPr eaLnBrk="1" hangingPunct="1">
              <a:lnSpc>
                <a:spcPct val="80000"/>
              </a:lnSpc>
            </a:pPr>
            <a:endParaRPr lang="en-US" sz="2400" dirty="0"/>
          </a:p>
        </p:txBody>
      </p:sp>
      <p:graphicFrame>
        <p:nvGraphicFramePr>
          <p:cNvPr id="49157" name="Content Placeholder 3">
            <a:extLst>
              <a:ext uri="{FF2B5EF4-FFF2-40B4-BE49-F238E27FC236}">
                <a16:creationId xmlns:a16="http://schemas.microsoft.com/office/drawing/2014/main" id="{709B4E4E-2BF8-4AEE-A0C0-91258EDF3E0E}"/>
              </a:ext>
            </a:extLst>
          </p:cNvPr>
          <p:cNvGraphicFramePr>
            <a:graphicFrameLocks noGrp="1"/>
          </p:cNvGraphicFramePr>
          <p:nvPr>
            <p:ph sz="half" idx="2"/>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Diagram&#10;&#10;Description automatically generated">
            <a:extLst>
              <a:ext uri="{FF2B5EF4-FFF2-40B4-BE49-F238E27FC236}">
                <a16:creationId xmlns:a16="http://schemas.microsoft.com/office/drawing/2014/main" id="{06776030-303B-8344-A593-069F367DC8C3}"/>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327564" y="4269839"/>
            <a:ext cx="1951264" cy="1778130"/>
          </a:xfrm>
          <a:prstGeom prst="rect">
            <a:avLst/>
          </a:prstGeom>
        </p:spPr>
      </p:pic>
      <p:sp>
        <p:nvSpPr>
          <p:cNvPr id="7" name="TextBox 6">
            <a:extLst>
              <a:ext uri="{FF2B5EF4-FFF2-40B4-BE49-F238E27FC236}">
                <a16:creationId xmlns:a16="http://schemas.microsoft.com/office/drawing/2014/main" id="{BD83EF18-824A-0649-84B9-09F463215E3E}"/>
              </a:ext>
            </a:extLst>
          </p:cNvPr>
          <p:cNvSpPr txBox="1"/>
          <p:nvPr/>
        </p:nvSpPr>
        <p:spPr>
          <a:xfrm>
            <a:off x="2327564" y="9095839"/>
            <a:ext cx="1951264" cy="369332"/>
          </a:xfrm>
          <a:prstGeom prst="rect">
            <a:avLst/>
          </a:prstGeom>
          <a:noFill/>
        </p:spPr>
        <p:txBody>
          <a:bodyPr wrap="square" rtlCol="0">
            <a:spAutoFit/>
          </a:bodyPr>
          <a:lstStyle/>
          <a:p>
            <a:r>
              <a:rPr lang="en-US" sz="900">
                <a:hlinkClick r:id="rId8" tooltip="http://inquirybycroll.blogspot.com/2016/02/applied-practice-in-context-activity-3.html"/>
              </a:rPr>
              <a:t>This Photo</a:t>
            </a:r>
            <a:r>
              <a:rPr lang="en-US" sz="900"/>
              <a:t> by Unknown Author is licensed under </a:t>
            </a:r>
            <a:r>
              <a:rPr lang="en-US" sz="900">
                <a:hlinkClick r:id="rId9" tooltip="https://creativecommons.org/licenses/by-nc-sa/3.0/"/>
              </a:rPr>
              <a:t>CC BY-SA-NC</a:t>
            </a:r>
            <a:endParaRPr lang="en-US" sz="900"/>
          </a:p>
        </p:txBody>
      </p:sp>
    </p:spTree>
    <p:extLst>
      <p:ext uri="{BB962C8B-B14F-4D97-AF65-F5344CB8AC3E}">
        <p14:creationId xmlns:p14="http://schemas.microsoft.com/office/powerpoint/2010/main" val="2813766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rtlCol="0">
            <a:normAutofit/>
          </a:bodyPr>
          <a:lstStyle/>
          <a:p>
            <a:pPr>
              <a:defRPr/>
            </a:pPr>
            <a:r>
              <a:rPr lang="en-US" b="1" dirty="0">
                <a:solidFill>
                  <a:schemeClr val="tx2">
                    <a:satMod val="130000"/>
                  </a:schemeClr>
                </a:solidFill>
                <a:latin typeface="Arial" pitchFamily="34" charset="0"/>
                <a:cs typeface="Arial" pitchFamily="34" charset="0"/>
              </a:rPr>
              <a:t>Good Managerial Supervision? …..</a:t>
            </a:r>
          </a:p>
        </p:txBody>
      </p:sp>
      <p:sp>
        <p:nvSpPr>
          <p:cNvPr id="10242" name="Rectangle 3"/>
          <p:cNvSpPr>
            <a:spLocks noGrp="1" noChangeArrowheads="1"/>
          </p:cNvSpPr>
          <p:nvPr>
            <p:ph sz="quarter" idx="1"/>
          </p:nvPr>
        </p:nvSpPr>
        <p:spPr/>
        <p:txBody>
          <a:bodyPr>
            <a:normAutofit/>
          </a:bodyPr>
          <a:lstStyle/>
          <a:p>
            <a:pPr marL="365760" indent="-283464">
              <a:buNone/>
              <a:defRPr/>
            </a:pPr>
            <a:endParaRPr lang="en-US" dirty="0"/>
          </a:p>
          <a:p>
            <a:pPr marL="365760" indent="-283464">
              <a:buNone/>
              <a:defRPr/>
            </a:pPr>
            <a:r>
              <a:rPr lang="en-US" sz="2400" dirty="0">
                <a:latin typeface="Arial" pitchFamily="34" charset="0"/>
                <a:cs typeface="Arial" pitchFamily="34" charset="0"/>
              </a:rPr>
              <a:t>What might be the implications of a manager</a:t>
            </a:r>
          </a:p>
          <a:p>
            <a:pPr marL="365760" indent="-283464">
              <a:buFont typeface="Wingdings 2"/>
              <a:buChar char=""/>
              <a:defRPr/>
            </a:pPr>
            <a:endParaRPr lang="en-US" sz="2400" dirty="0">
              <a:latin typeface="Arial" pitchFamily="34" charset="0"/>
              <a:cs typeface="Arial" pitchFamily="34" charset="0"/>
            </a:endParaRPr>
          </a:p>
          <a:p>
            <a:pPr marL="365760" indent="-283464">
              <a:buNone/>
              <a:defRPr/>
            </a:pPr>
            <a:r>
              <a:rPr lang="en-US" sz="2000" dirty="0">
                <a:latin typeface="Arial" pitchFamily="34" charset="0"/>
                <a:cs typeface="Arial" pitchFamily="34" charset="0"/>
              </a:rPr>
              <a:t> a) who focuses on the normative tasks?</a:t>
            </a:r>
          </a:p>
          <a:p>
            <a:pPr marL="365760" indent="-283464">
              <a:buNone/>
              <a:defRPr/>
            </a:pPr>
            <a:r>
              <a:rPr lang="en-US" sz="2000" dirty="0">
                <a:latin typeface="Arial" pitchFamily="34" charset="0"/>
                <a:cs typeface="Arial" pitchFamily="34" charset="0"/>
              </a:rPr>
              <a:t> b) who focuses on the  restorative tasks?</a:t>
            </a:r>
          </a:p>
          <a:p>
            <a:pPr marL="365760" indent="-283464">
              <a:buNone/>
              <a:defRPr/>
            </a:pPr>
            <a:r>
              <a:rPr lang="en-US" sz="2000" dirty="0">
                <a:latin typeface="Arial" pitchFamily="34" charset="0"/>
                <a:cs typeface="Arial" pitchFamily="34" charset="0"/>
              </a:rPr>
              <a:t> c) who focuses on the educative tasks?</a:t>
            </a:r>
          </a:p>
        </p:txBody>
      </p:sp>
      <p:sp>
        <p:nvSpPr>
          <p:cNvPr id="4" name="TextBox 3"/>
          <p:cNvSpPr txBox="1">
            <a:spLocks noChangeArrowheads="1"/>
          </p:cNvSpPr>
          <p:nvPr/>
        </p:nvSpPr>
        <p:spPr bwMode="auto">
          <a:xfrm>
            <a:off x="2309787" y="4429126"/>
            <a:ext cx="8001027" cy="984885"/>
          </a:xfrm>
          <a:prstGeom prst="rect">
            <a:avLst/>
          </a:prstGeom>
          <a:noFill/>
          <a:ln w="9525">
            <a:noFill/>
            <a:miter lim="800000"/>
            <a:headEnd/>
            <a:tailEnd/>
          </a:ln>
        </p:spPr>
        <p:txBody>
          <a:bodyPr wrap="square">
            <a:spAutoFit/>
          </a:bodyPr>
          <a:lstStyle/>
          <a:p>
            <a:r>
              <a:rPr lang="en-US" sz="2000" dirty="0">
                <a:latin typeface="Arial" pitchFamily="34" charset="0"/>
                <a:cs typeface="Arial" pitchFamily="34" charset="0"/>
              </a:rPr>
              <a:t>An effective supervisor is someone able to achieve a balance of all three of these functions and tasks</a:t>
            </a:r>
          </a:p>
          <a:p>
            <a:endParaRPr lang="en-GB" dirty="0">
              <a:latin typeface="Calibri" pitchFamily="34" charset="0"/>
            </a:endParaRPr>
          </a:p>
        </p:txBody>
      </p:sp>
    </p:spTree>
    <p:extLst>
      <p:ext uri="{BB962C8B-B14F-4D97-AF65-F5344CB8AC3E}">
        <p14:creationId xmlns:p14="http://schemas.microsoft.com/office/powerpoint/2010/main" val="828527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B6EEFC0-833F-41B0-B4D8-60E1FC99F63E}"/>
              </a:ext>
            </a:extLst>
          </p:cNvPr>
          <p:cNvSpPr/>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Bef>
                <a:spcPts val="930"/>
              </a:spcBef>
              <a:buFont typeface="Arial" panose="020B0604020202020204" pitchFamily="34" charset="0"/>
              <a:buChar char="•"/>
            </a:pPr>
            <a:r>
              <a:rPr lang="en-US" sz="2000" dirty="0"/>
              <a:t>Clearly, the balance of these three functions will vary according to the particular needs, concerns and contexts of different situations. However, as Proctor points out, supervision can only be a co-operative and</a:t>
            </a:r>
          </a:p>
          <a:p>
            <a:pPr indent="-228600">
              <a:lnSpc>
                <a:spcPct val="90000"/>
              </a:lnSpc>
              <a:spcBef>
                <a:spcPts val="930"/>
              </a:spcBef>
              <a:buFont typeface="Arial" panose="020B0604020202020204" pitchFamily="34" charset="0"/>
              <a:buChar char="•"/>
            </a:pPr>
            <a:r>
              <a:rPr lang="en-US" sz="2000" dirty="0"/>
              <a:t>facilitating process when both the supervisor and supervisee:</a:t>
            </a:r>
          </a:p>
          <a:p>
            <a:pPr indent="-228600">
              <a:lnSpc>
                <a:spcPct val="90000"/>
              </a:lnSpc>
              <a:spcBef>
                <a:spcPts val="930"/>
              </a:spcBef>
              <a:buFont typeface="Arial" panose="020B0604020202020204" pitchFamily="34" charset="0"/>
              <a:buChar char="•"/>
            </a:pPr>
            <a:r>
              <a:rPr lang="en-US" sz="2000" b="1" dirty="0"/>
              <a:t>1. </a:t>
            </a:r>
            <a:r>
              <a:rPr lang="en-US" sz="2000" dirty="0"/>
              <a:t>Are </a:t>
            </a:r>
            <a:r>
              <a:rPr lang="en-US" sz="2000" i="1" dirty="0"/>
              <a:t>“aware of having a variety of shared interests in competent</a:t>
            </a:r>
          </a:p>
          <a:p>
            <a:pPr indent="-228600">
              <a:lnSpc>
                <a:spcPct val="90000"/>
              </a:lnSpc>
              <a:spcBef>
                <a:spcPts val="930"/>
              </a:spcBef>
              <a:buFont typeface="Arial" panose="020B0604020202020204" pitchFamily="34" charset="0"/>
              <a:buChar char="•"/>
            </a:pPr>
            <a:r>
              <a:rPr lang="en-US" sz="2000" i="1" dirty="0"/>
              <a:t>and effective work and a shared sense of responsibility in</a:t>
            </a:r>
          </a:p>
          <a:p>
            <a:pPr indent="-228600">
              <a:lnSpc>
                <a:spcPct val="90000"/>
              </a:lnSpc>
              <a:spcBef>
                <a:spcPts val="930"/>
              </a:spcBef>
              <a:buFont typeface="Arial" panose="020B0604020202020204" pitchFamily="34" charset="0"/>
              <a:buChar char="•"/>
            </a:pPr>
            <a:r>
              <a:rPr lang="en-US" sz="2000" i="1" dirty="0"/>
              <a:t>achieving it’”</a:t>
            </a:r>
            <a:r>
              <a:rPr lang="en-US" sz="2000" dirty="0"/>
              <a:t>; and.</a:t>
            </a:r>
          </a:p>
          <a:p>
            <a:pPr indent="-228600">
              <a:lnSpc>
                <a:spcPct val="90000"/>
              </a:lnSpc>
              <a:spcBef>
                <a:spcPts val="930"/>
              </a:spcBef>
              <a:buFont typeface="Arial" panose="020B0604020202020204" pitchFamily="34" charset="0"/>
              <a:buChar char="•"/>
            </a:pPr>
            <a:endParaRPr lang="en-US" sz="2000" dirty="0"/>
          </a:p>
          <a:p>
            <a:pPr indent="-228600">
              <a:lnSpc>
                <a:spcPct val="90000"/>
              </a:lnSpc>
              <a:spcBef>
                <a:spcPts val="930"/>
              </a:spcBef>
              <a:buFont typeface="Arial" panose="020B0604020202020204" pitchFamily="34" charset="0"/>
              <a:buChar char="•"/>
            </a:pPr>
            <a:r>
              <a:rPr lang="en-US" sz="2000" b="1" dirty="0"/>
              <a:t>2. </a:t>
            </a:r>
            <a:r>
              <a:rPr lang="en-US" sz="2000" dirty="0"/>
              <a:t>Have a degree of </a:t>
            </a:r>
            <a:r>
              <a:rPr lang="en-US" sz="2000" i="1" dirty="0"/>
              <a:t>“shared agreement as to what is competent and effective work”</a:t>
            </a:r>
            <a:r>
              <a:rPr lang="en-US" sz="2000" dirty="0"/>
              <a:t>. (Proctor 1987, p. 25)</a:t>
            </a:r>
          </a:p>
        </p:txBody>
      </p:sp>
    </p:spTree>
    <p:extLst>
      <p:ext uri="{BB962C8B-B14F-4D97-AF65-F5344CB8AC3E}">
        <p14:creationId xmlns:p14="http://schemas.microsoft.com/office/powerpoint/2010/main" val="20741192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55FFF17-D3D5-4F58-BA56-54EA901C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3233B3-A4AD-9D43-A0E9-8444DF9CB372}"/>
              </a:ext>
            </a:extLst>
          </p:cNvPr>
          <p:cNvSpPr>
            <a:spLocks noGrp="1"/>
          </p:cNvSpPr>
          <p:nvPr>
            <p:ph type="title"/>
          </p:nvPr>
        </p:nvSpPr>
        <p:spPr>
          <a:xfrm>
            <a:off x="804673" y="1409700"/>
            <a:ext cx="4152900" cy="2809875"/>
          </a:xfrm>
        </p:spPr>
        <p:txBody>
          <a:bodyPr vert="horz" lIns="91440" tIns="45720" rIns="91440" bIns="45720" rtlCol="0" anchor="b">
            <a:normAutofit/>
          </a:bodyPr>
          <a:lstStyle/>
          <a:p>
            <a:r>
              <a:rPr lang="en-US" sz="4600" kern="1200">
                <a:solidFill>
                  <a:schemeClr val="bg1">
                    <a:lumMod val="85000"/>
                    <a:lumOff val="15000"/>
                  </a:schemeClr>
                </a:solidFill>
                <a:latin typeface="+mj-lt"/>
                <a:ea typeface="+mj-ea"/>
                <a:cs typeface="+mj-cs"/>
              </a:rPr>
              <a:t>An example of a supervision session (Managerial?)</a:t>
            </a:r>
          </a:p>
        </p:txBody>
      </p:sp>
      <p:pic>
        <p:nvPicPr>
          <p:cNvPr id="4" name="Online Media 3" descr="Example of a traditional supervision session">
            <a:hlinkClick r:id="" action="ppaction://media"/>
            <a:extLst>
              <a:ext uri="{FF2B5EF4-FFF2-40B4-BE49-F238E27FC236}">
                <a16:creationId xmlns:a16="http://schemas.microsoft.com/office/drawing/2014/main" id="{92F637C5-088F-3F49-ADF1-64734562407B}"/>
              </a:ext>
            </a:extLst>
          </p:cNvPr>
          <p:cNvPicPr>
            <a:picLocks noGrp="1" noRot="1" noChangeAspect="1"/>
          </p:cNvPicPr>
          <p:nvPr>
            <p:ph idx="1"/>
            <a:videoFile r:link="rId1"/>
          </p:nvPr>
        </p:nvPicPr>
        <p:blipFill>
          <a:blip r:embed="rId3"/>
          <a:stretch>
            <a:fillRect/>
          </a:stretch>
        </p:blipFill>
        <p:spPr>
          <a:xfrm>
            <a:off x="6828827" y="2301607"/>
            <a:ext cx="4448774" cy="2502435"/>
          </a:xfrm>
          <a:prstGeom prst="rect">
            <a:avLst/>
          </a:prstGeom>
        </p:spPr>
      </p:pic>
    </p:spTree>
    <p:extLst>
      <p:ext uri="{BB962C8B-B14F-4D97-AF65-F5344CB8AC3E}">
        <p14:creationId xmlns:p14="http://schemas.microsoft.com/office/powerpoint/2010/main" val="14228139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570D9183-F087-FF47-B2DD-9414A4214830}"/>
              </a:ext>
            </a:extLst>
          </p:cNvPr>
          <p:cNvSpPr>
            <a:spLocks noGrp="1"/>
          </p:cNvSpPr>
          <p:nvPr>
            <p:ph type="title"/>
          </p:nvPr>
        </p:nvSpPr>
        <p:spPr>
          <a:xfrm>
            <a:off x="1295400" y="669925"/>
            <a:ext cx="4800600" cy="1325563"/>
          </a:xfrm>
        </p:spPr>
        <p:txBody>
          <a:bodyPr anchor="b">
            <a:normAutofit/>
          </a:bodyPr>
          <a:lstStyle/>
          <a:p>
            <a:r>
              <a:rPr lang="en-US" dirty="0">
                <a:solidFill>
                  <a:schemeClr val="bg1"/>
                </a:solidFill>
              </a:rPr>
              <a:t>Being Prepared</a:t>
            </a:r>
          </a:p>
        </p:txBody>
      </p:sp>
      <p:cxnSp>
        <p:nvCxnSpPr>
          <p:cNvPr id="34" name="Straight Connector 3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BE0482-0BB4-4444-ABF1-B947AF8BA555}"/>
              </a:ext>
            </a:extLst>
          </p:cNvPr>
          <p:cNvSpPr>
            <a:spLocks noGrp="1"/>
          </p:cNvSpPr>
          <p:nvPr>
            <p:ph idx="1"/>
          </p:nvPr>
        </p:nvSpPr>
        <p:spPr>
          <a:xfrm>
            <a:off x="1295400" y="2288833"/>
            <a:ext cx="4800600" cy="3711571"/>
          </a:xfrm>
        </p:spPr>
        <p:txBody>
          <a:bodyPr>
            <a:normAutofit/>
          </a:bodyPr>
          <a:lstStyle/>
          <a:p>
            <a:pPr marL="0" indent="0">
              <a:buNone/>
            </a:pPr>
            <a:endParaRPr lang="en-US" sz="2000" dirty="0">
              <a:solidFill>
                <a:schemeClr val="bg1"/>
              </a:solidFill>
            </a:endParaRPr>
          </a:p>
          <a:p>
            <a:pPr marL="0" indent="0">
              <a:buNone/>
            </a:pPr>
            <a:endParaRPr lang="en-US" sz="2000" dirty="0">
              <a:solidFill>
                <a:schemeClr val="bg1"/>
              </a:solidFill>
            </a:endParaRPr>
          </a:p>
          <a:p>
            <a:pPr marL="0" indent="0">
              <a:buNone/>
            </a:pPr>
            <a:r>
              <a:rPr lang="en-US" sz="3600" dirty="0">
                <a:solidFill>
                  <a:schemeClr val="bg1"/>
                </a:solidFill>
              </a:rPr>
              <a:t>Becoming a Supervisor and being a Supervisee</a:t>
            </a:r>
          </a:p>
        </p:txBody>
      </p:sp>
      <p:pic>
        <p:nvPicPr>
          <p:cNvPr id="27" name="Graphic 6" descr="Sync">
            <a:extLst>
              <a:ext uri="{FF2B5EF4-FFF2-40B4-BE49-F238E27FC236}">
                <a16:creationId xmlns:a16="http://schemas.microsoft.com/office/drawing/2014/main" id="{C9F4E693-27D6-43E5-A4C7-FACF96D6BC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47247" y="369913"/>
            <a:ext cx="2784532" cy="2784532"/>
          </a:xfrm>
          <a:prstGeom prst="rect">
            <a:avLst/>
          </a:prstGeom>
        </p:spPr>
      </p:pic>
      <p:sp>
        <p:nvSpPr>
          <p:cNvPr id="36" name="Rectangle 35">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person, indoor, family&#10;&#10;Description automatically generated">
            <a:extLst>
              <a:ext uri="{FF2B5EF4-FFF2-40B4-BE49-F238E27FC236}">
                <a16:creationId xmlns:a16="http://schemas.microsoft.com/office/drawing/2014/main" id="{6696AF9A-F36B-9E4B-B937-E4E03EF8127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38661" y="3776793"/>
            <a:ext cx="3588640" cy="2691480"/>
          </a:xfrm>
          <a:prstGeom prst="rect">
            <a:avLst/>
          </a:prstGeom>
        </p:spPr>
      </p:pic>
      <p:sp>
        <p:nvSpPr>
          <p:cNvPr id="38" name="Rectangle 37">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61EA986-C46C-094A-AD5A-57440B70E794}"/>
              </a:ext>
            </a:extLst>
          </p:cNvPr>
          <p:cNvSpPr txBox="1"/>
          <p:nvPr/>
        </p:nvSpPr>
        <p:spPr>
          <a:xfrm>
            <a:off x="9320259" y="6268218"/>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en.wikipedia.org/wiki/Youth_work">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5513059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02CF6FC-14F1-094A-8F07-86D669FA7237}"/>
              </a:ext>
            </a:extLst>
          </p:cNvPr>
          <p:cNvSpPr>
            <a:spLocks noGrp="1"/>
          </p:cNvSpPr>
          <p:nvPr>
            <p:ph type="title"/>
          </p:nvPr>
        </p:nvSpPr>
        <p:spPr>
          <a:xfrm>
            <a:off x="1452656" y="1059520"/>
            <a:ext cx="9357865" cy="775734"/>
          </a:xfrm>
        </p:spPr>
        <p:txBody>
          <a:bodyPr>
            <a:normAutofit fontScale="90000"/>
          </a:bodyPr>
          <a:lstStyle/>
          <a:p>
            <a:r>
              <a:rPr lang="en-US" sz="4000" dirty="0"/>
              <a:t>What are your thoughts and feelings about these processes?</a:t>
            </a:r>
          </a:p>
        </p:txBody>
      </p:sp>
      <p:sp>
        <p:nvSpPr>
          <p:cNvPr id="3" name="Content Placeholder 2">
            <a:extLst>
              <a:ext uri="{FF2B5EF4-FFF2-40B4-BE49-F238E27FC236}">
                <a16:creationId xmlns:a16="http://schemas.microsoft.com/office/drawing/2014/main" id="{CA039898-641C-5A4C-8B4E-516135A21FED}"/>
              </a:ext>
            </a:extLst>
          </p:cNvPr>
          <p:cNvSpPr>
            <a:spLocks noGrp="1"/>
          </p:cNvSpPr>
          <p:nvPr>
            <p:ph sz="half" idx="1"/>
          </p:nvPr>
        </p:nvSpPr>
        <p:spPr>
          <a:xfrm>
            <a:off x="1452656" y="2701427"/>
            <a:ext cx="4483324" cy="2699968"/>
          </a:xfrm>
        </p:spPr>
        <p:txBody>
          <a:bodyPr>
            <a:normAutofit/>
          </a:bodyPr>
          <a:lstStyle/>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r>
              <a:rPr lang="en-US" sz="1600" dirty="0"/>
              <a:t>Becoming a Supervisor</a:t>
            </a:r>
          </a:p>
        </p:txBody>
      </p:sp>
      <p:sp>
        <p:nvSpPr>
          <p:cNvPr id="5" name="Content Placeholder 4">
            <a:extLst>
              <a:ext uri="{FF2B5EF4-FFF2-40B4-BE49-F238E27FC236}">
                <a16:creationId xmlns:a16="http://schemas.microsoft.com/office/drawing/2014/main" id="{3571B3BD-65C6-E542-8D89-A2BF0BD6D147}"/>
              </a:ext>
            </a:extLst>
          </p:cNvPr>
          <p:cNvSpPr>
            <a:spLocks noGrp="1"/>
          </p:cNvSpPr>
          <p:nvPr>
            <p:ph sz="half" idx="2"/>
          </p:nvPr>
        </p:nvSpPr>
        <p:spPr>
          <a:xfrm>
            <a:off x="6256020" y="2701427"/>
            <a:ext cx="4554501" cy="2699968"/>
          </a:xfrm>
        </p:spPr>
        <p:txBody>
          <a:bodyPr>
            <a:normAutofit/>
          </a:bodyPr>
          <a:lstStyle/>
          <a:p>
            <a:endParaRPr lang="en-US" sz="1400" dirty="0"/>
          </a:p>
          <a:p>
            <a:endParaRPr lang="en-US" sz="1400" dirty="0"/>
          </a:p>
          <a:p>
            <a:endParaRPr lang="en-US" sz="1400" dirty="0"/>
          </a:p>
          <a:p>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r>
              <a:rPr lang="en-US" sz="1600" dirty="0"/>
              <a:t>Receiving Supervision</a:t>
            </a:r>
          </a:p>
        </p:txBody>
      </p:sp>
      <p:sp>
        <p:nvSpPr>
          <p:cNvPr id="6" name="Oval Callout 5">
            <a:extLst>
              <a:ext uri="{FF2B5EF4-FFF2-40B4-BE49-F238E27FC236}">
                <a16:creationId xmlns:a16="http://schemas.microsoft.com/office/drawing/2014/main" id="{10FD131C-45E0-4B48-801E-B4CDE6142BC9}"/>
              </a:ext>
            </a:extLst>
          </p:cNvPr>
          <p:cNvSpPr/>
          <p:nvPr/>
        </p:nvSpPr>
        <p:spPr>
          <a:xfrm>
            <a:off x="249321" y="2155282"/>
            <a:ext cx="5098011" cy="2150350"/>
          </a:xfrm>
          <a:prstGeom prst="wedgeEllipseCallout">
            <a:avLst>
              <a:gd name="adj1" fmla="val -23331"/>
              <a:gd name="adj2" fmla="val 66438"/>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lvl="1">
              <a:spcAft>
                <a:spcPts val="600"/>
              </a:spcAft>
              <a:defRPr/>
            </a:pPr>
            <a:r>
              <a:rPr lang="en-GB" dirty="0"/>
              <a:t>Supervising is new to me. It’s OK, I suppose, but I’m anxious – I’m never quite sure whether I’m giving the people I’m supervising exactly what they are wanting.</a:t>
            </a:r>
            <a:endParaRPr lang="en-GB"/>
          </a:p>
        </p:txBody>
      </p:sp>
      <p:sp>
        <p:nvSpPr>
          <p:cNvPr id="7" name="Oval Callout 6">
            <a:extLst>
              <a:ext uri="{FF2B5EF4-FFF2-40B4-BE49-F238E27FC236}">
                <a16:creationId xmlns:a16="http://schemas.microsoft.com/office/drawing/2014/main" id="{52E4CF87-41BE-244D-82E7-78604875859C}"/>
              </a:ext>
            </a:extLst>
          </p:cNvPr>
          <p:cNvSpPr/>
          <p:nvPr/>
        </p:nvSpPr>
        <p:spPr>
          <a:xfrm>
            <a:off x="6859175" y="2405355"/>
            <a:ext cx="3412412" cy="2310606"/>
          </a:xfrm>
          <a:prstGeom prst="wedgeEllipseCallout">
            <a:avLst>
              <a:gd name="adj1" fmla="val -36789"/>
              <a:gd name="adj2" fmla="val 60081"/>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Aft>
                <a:spcPts val="600"/>
              </a:spcAft>
              <a:defRPr/>
            </a:pPr>
            <a:r>
              <a:rPr lang="en-GB" dirty="0"/>
              <a:t>…I’m really afraid about what they will say about me so I don’t ask. To be judged by a colleague is just too much.</a:t>
            </a:r>
            <a:endParaRPr lang="en-GB"/>
          </a:p>
        </p:txBody>
      </p:sp>
    </p:spTree>
    <p:extLst>
      <p:ext uri="{BB962C8B-B14F-4D97-AF65-F5344CB8AC3E}">
        <p14:creationId xmlns:p14="http://schemas.microsoft.com/office/powerpoint/2010/main" val="36211592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314" name="Title 1"/>
          <p:cNvSpPr>
            <a:spLocks noGrp="1"/>
          </p:cNvSpPr>
          <p:nvPr>
            <p:ph type="title"/>
          </p:nvPr>
        </p:nvSpPr>
        <p:spPr>
          <a:xfrm>
            <a:off x="762001" y="803325"/>
            <a:ext cx="5314536" cy="1325563"/>
          </a:xfrm>
        </p:spPr>
        <p:txBody>
          <a:bodyPr>
            <a:normAutofit/>
          </a:bodyPr>
          <a:lstStyle/>
          <a:p>
            <a:pPr eaLnBrk="1" hangingPunct="1"/>
            <a:r>
              <a:rPr lang="en-GB" altLang="en-US" b="1" dirty="0"/>
              <a:t>Becoming a supervisor</a:t>
            </a:r>
          </a:p>
        </p:txBody>
      </p:sp>
      <p:sp>
        <p:nvSpPr>
          <p:cNvPr id="13315" name="Content Placeholder 2"/>
          <p:cNvSpPr>
            <a:spLocks noGrp="1"/>
          </p:cNvSpPr>
          <p:nvPr>
            <p:ph idx="1"/>
          </p:nvPr>
        </p:nvSpPr>
        <p:spPr>
          <a:xfrm>
            <a:off x="762000" y="2279018"/>
            <a:ext cx="5314543" cy="3375920"/>
          </a:xfrm>
        </p:spPr>
        <p:txBody>
          <a:bodyPr anchor="t">
            <a:normAutofit/>
          </a:bodyPr>
          <a:lstStyle/>
          <a:p>
            <a:pPr eaLnBrk="1" hangingPunct="1"/>
            <a:r>
              <a:rPr lang="en-GB" altLang="en-US" sz="1800" dirty="0"/>
              <a:t>Hawkins and Shohet (2003) would argue that you cannot expect to give good supervision unless you have first learned to receive supervision and be a proactive supervisee.</a:t>
            </a:r>
          </a:p>
          <a:p>
            <a:pPr eaLnBrk="1" hangingPunct="1">
              <a:buFont typeface="Wingdings" panose="05000000000000000000" pitchFamily="2" charset="2"/>
              <a:buNone/>
            </a:pPr>
            <a:endParaRPr lang="en-GB" altLang="en-US" sz="1800" dirty="0"/>
          </a:p>
          <a:p>
            <a:pPr eaLnBrk="1" hangingPunct="1">
              <a:buFont typeface="Wingdings" panose="05000000000000000000" pitchFamily="2" charset="2"/>
              <a:buNone/>
            </a:pPr>
            <a:endParaRPr lang="en-GB" altLang="en-US" sz="1800" dirty="0"/>
          </a:p>
          <a:p>
            <a:pPr eaLnBrk="1" hangingPunct="1">
              <a:buFont typeface="Wingdings" panose="05000000000000000000" pitchFamily="2" charset="2"/>
              <a:buNone/>
            </a:pPr>
            <a:r>
              <a:rPr lang="en-GB" altLang="en-US" sz="1800" dirty="0"/>
              <a:t>How would you do this?</a:t>
            </a:r>
          </a:p>
        </p:txBody>
      </p:sp>
      <p:sp>
        <p:nvSpPr>
          <p:cNvPr id="13319" name="Freeform: Shape 7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320" name="Picture 13316">
            <a:extLst>
              <a:ext uri="{FF2B5EF4-FFF2-40B4-BE49-F238E27FC236}">
                <a16:creationId xmlns:a16="http://schemas.microsoft.com/office/drawing/2014/main" id="{3C3B04E0-8C77-44AB-BDCA-CC84B64F8325}"/>
              </a:ext>
            </a:extLst>
          </p:cNvPr>
          <p:cNvPicPr>
            <a:picLocks noChangeAspect="1"/>
          </p:cNvPicPr>
          <p:nvPr/>
        </p:nvPicPr>
        <p:blipFill rotWithShape="1">
          <a:blip r:embed="rId2"/>
          <a:srcRect l="5457" r="30788"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72874342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38" name="Title 1"/>
          <p:cNvSpPr>
            <a:spLocks noGrp="1"/>
          </p:cNvSpPr>
          <p:nvPr>
            <p:ph type="title"/>
          </p:nvPr>
        </p:nvSpPr>
        <p:spPr>
          <a:xfrm>
            <a:off x="2311147" y="365760"/>
            <a:ext cx="7569706" cy="1288238"/>
          </a:xfrm>
        </p:spPr>
        <p:txBody>
          <a:bodyPr anchor="ctr">
            <a:normAutofit/>
          </a:bodyPr>
          <a:lstStyle/>
          <a:p>
            <a:pPr algn="ctr"/>
            <a:r>
              <a:rPr lang="en-GB" altLang="en-US" sz="4100" b="1"/>
              <a:t>Getting the support and Supervision you need</a:t>
            </a:r>
          </a:p>
        </p:txBody>
      </p:sp>
      <p:sp>
        <p:nvSpPr>
          <p:cNvPr id="14339" name="Content Placeholder 2"/>
          <p:cNvSpPr>
            <a:spLocks noGrp="1"/>
          </p:cNvSpPr>
          <p:nvPr>
            <p:ph idx="1"/>
          </p:nvPr>
        </p:nvSpPr>
        <p:spPr>
          <a:xfrm>
            <a:off x="2165569" y="1956816"/>
            <a:ext cx="7860863" cy="4024884"/>
          </a:xfrm>
        </p:spPr>
        <p:txBody>
          <a:bodyPr anchor="t">
            <a:normAutofit/>
          </a:bodyPr>
          <a:lstStyle/>
          <a:p>
            <a:pPr eaLnBrk="1" hangingPunct="1"/>
            <a:r>
              <a:rPr lang="en-GB" altLang="en-US" sz="2400" dirty="0"/>
              <a:t>Taking responsibility for ensuring that you get the support and supervision you need.</a:t>
            </a:r>
            <a:endParaRPr lang="en-GB" altLang="en-US" sz="2400"/>
          </a:p>
          <a:p>
            <a:pPr eaLnBrk="1" hangingPunct="1"/>
            <a:r>
              <a:rPr lang="en-GB" altLang="en-US" sz="2400" dirty="0"/>
              <a:t>Be aware of your rights to supervision and to understand the policies of the organisation that you work for.</a:t>
            </a:r>
            <a:endParaRPr lang="en-GB" altLang="en-US" sz="2400"/>
          </a:p>
          <a:p>
            <a:pPr eaLnBrk="1" hangingPunct="1"/>
            <a:r>
              <a:rPr lang="en-GB" altLang="en-US" sz="2400" dirty="0"/>
              <a:t>This means a fundamental shift from being reactive and dependent to being proactive concerning your own support system.</a:t>
            </a:r>
            <a:endParaRPr lang="en-GB" altLang="en-US" sz="2400"/>
          </a:p>
          <a:p>
            <a:pPr eaLnBrk="1" hangingPunct="1"/>
            <a:r>
              <a:rPr lang="en-GB" altLang="en-US" sz="2400" dirty="0"/>
              <a:t>Taking stock of your own support system, your stress and how to manage it.</a:t>
            </a:r>
            <a:endParaRPr lang="en-GB" altLang="en-US" sz="2400"/>
          </a:p>
        </p:txBody>
      </p:sp>
    </p:spTree>
    <p:extLst>
      <p:ext uri="{BB962C8B-B14F-4D97-AF65-F5344CB8AC3E}">
        <p14:creationId xmlns:p14="http://schemas.microsoft.com/office/powerpoint/2010/main" val="3843038228"/>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F57A02-568C-A446-A6AE-60EBE1E98A19}"/>
              </a:ext>
            </a:extLst>
          </p:cNvPr>
          <p:cNvSpPr>
            <a:spLocks noGrp="1"/>
          </p:cNvSpPr>
          <p:nvPr>
            <p:ph type="title"/>
          </p:nvPr>
        </p:nvSpPr>
        <p:spPr>
          <a:xfrm>
            <a:off x="643467" y="1698171"/>
            <a:ext cx="3962061" cy="4516360"/>
          </a:xfrm>
        </p:spPr>
        <p:txBody>
          <a:bodyPr anchor="t">
            <a:normAutofit/>
          </a:bodyPr>
          <a:lstStyle/>
          <a:p>
            <a:r>
              <a:rPr lang="en-GB" sz="3600" b="1"/>
              <a:t>A useful perspective…</a:t>
            </a:r>
            <a:br>
              <a:rPr lang="en-GB" sz="3600" b="1"/>
            </a:br>
            <a:endParaRPr lang="en-US" sz="3600"/>
          </a:p>
        </p:txBody>
      </p:sp>
      <p:sp>
        <p:nvSpPr>
          <p:cNvPr id="28"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Content Placeholder 2">
            <a:extLst>
              <a:ext uri="{FF2B5EF4-FFF2-40B4-BE49-F238E27FC236}">
                <a16:creationId xmlns:a16="http://schemas.microsoft.com/office/drawing/2014/main" id="{01887290-AB16-314B-8222-11A184D2DC23}"/>
              </a:ext>
            </a:extLst>
          </p:cNvPr>
          <p:cNvSpPr>
            <a:spLocks noGrp="1"/>
          </p:cNvSpPr>
          <p:nvPr>
            <p:ph idx="1"/>
          </p:nvPr>
        </p:nvSpPr>
        <p:spPr>
          <a:xfrm>
            <a:off x="5070020" y="1698170"/>
            <a:ext cx="6478513" cy="4516361"/>
          </a:xfrm>
        </p:spPr>
        <p:txBody>
          <a:bodyPr>
            <a:normAutofit/>
          </a:bodyPr>
          <a:lstStyle/>
          <a:p>
            <a:pPr marL="0" indent="0">
              <a:buNone/>
            </a:pPr>
            <a:r>
              <a:rPr lang="en-GB" sz="2000" dirty="0"/>
              <a:t>The literature offers many definitions of professional social work supervision, however </a:t>
            </a:r>
            <a:r>
              <a:rPr lang="en-GB" sz="2000" dirty="0" err="1"/>
              <a:t>Kadushin’s</a:t>
            </a:r>
            <a:r>
              <a:rPr lang="en-GB" sz="2000" dirty="0"/>
              <a:t> (1992, p. 22-23) definition is one that is used frequently. </a:t>
            </a:r>
          </a:p>
          <a:p>
            <a:endParaRPr lang="en-GB" sz="2000" dirty="0"/>
          </a:p>
          <a:p>
            <a:pPr marL="0" indent="0">
              <a:buNone/>
            </a:pPr>
            <a:r>
              <a:rPr lang="en-GB" sz="2000" dirty="0"/>
              <a:t>“The supervisor is an agency administrative-staff member to whom authority is delegated to direct, coordinate, enhance the on-the-job performance of the supervisees for whose work he is held accountable.</a:t>
            </a:r>
          </a:p>
          <a:p>
            <a:endParaRPr lang="en-US" sz="2000" dirty="0"/>
          </a:p>
        </p:txBody>
      </p:sp>
      <p:sp>
        <p:nvSpPr>
          <p:cNvPr id="32"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442349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6" y="321734"/>
            <a:ext cx="6891187" cy="1135737"/>
          </a:xfrm>
        </p:spPr>
        <p:txBody>
          <a:bodyPr>
            <a:normAutofit/>
          </a:bodyPr>
          <a:lstStyle/>
          <a:p>
            <a:r>
              <a:rPr lang="en-GB" sz="3600" b="1" dirty="0"/>
              <a:t>A balanced approach?</a:t>
            </a:r>
          </a:p>
        </p:txBody>
      </p:sp>
      <p:sp>
        <p:nvSpPr>
          <p:cNvPr id="3" name="Content Placeholder 2"/>
          <p:cNvSpPr>
            <a:spLocks noGrp="1"/>
          </p:cNvSpPr>
          <p:nvPr>
            <p:ph idx="1"/>
          </p:nvPr>
        </p:nvSpPr>
        <p:spPr>
          <a:xfrm>
            <a:off x="643467" y="1782981"/>
            <a:ext cx="6891187" cy="4393982"/>
          </a:xfrm>
        </p:spPr>
        <p:txBody>
          <a:bodyPr>
            <a:normAutofit/>
          </a:bodyPr>
          <a:lstStyle/>
          <a:p>
            <a:pPr marL="0" indent="0">
              <a:buNone/>
            </a:pPr>
            <a:r>
              <a:rPr lang="en-GB" sz="2000" dirty="0"/>
              <a:t>“In implementing this responsibility, the supervisor performs administrative, educational and supportive functions in interaction with the supervisee in the context of a positive relationship. </a:t>
            </a:r>
          </a:p>
          <a:p>
            <a:pPr marL="0" indent="0">
              <a:buNone/>
            </a:pPr>
            <a:endParaRPr lang="en-GB" sz="2000" dirty="0"/>
          </a:p>
          <a:p>
            <a:pPr marL="0" indent="0">
              <a:buNone/>
            </a:pPr>
            <a:r>
              <a:rPr lang="en-GB" sz="2000" dirty="0"/>
              <a:t>The supervisor’s ultimate objective is to deliver to the agency clients the best possible service, both quantitatively and qualitatively, in accordance with agency policies and procedures. </a:t>
            </a:r>
          </a:p>
          <a:p>
            <a:pPr marL="0" indent="0">
              <a:buNone/>
            </a:pPr>
            <a:endParaRPr lang="en-GB" sz="2000" dirty="0"/>
          </a:p>
          <a:p>
            <a:pPr marL="0" indent="0">
              <a:buNone/>
            </a:pPr>
            <a:r>
              <a:rPr lang="en-GB" sz="2000" dirty="0"/>
              <a:t>Supervisors do not directly offer service to the client but do indirectly affect the level of service offered through their impact on the direct service supervisees”.</a:t>
            </a:r>
          </a:p>
          <a:p>
            <a:pPr marL="0" indent="0">
              <a:buNone/>
            </a:pPr>
            <a:r>
              <a:rPr lang="en-GB" sz="2000" dirty="0" err="1"/>
              <a:t>Kadushin’s</a:t>
            </a:r>
            <a:r>
              <a:rPr lang="en-GB" sz="2000" dirty="0"/>
              <a:t> (1992, p. 22-23)</a:t>
            </a:r>
          </a:p>
        </p:txBody>
      </p:sp>
      <p:sp>
        <p:nvSpPr>
          <p:cNvPr id="11" name="Isosceles Triangle 1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AF5AADC-C00B-4014-BAF8-702688B06584}"/>
              </a:ext>
            </a:extLst>
          </p:cNvPr>
          <p:cNvPicPr>
            <a:picLocks noChangeAspect="1"/>
          </p:cNvPicPr>
          <p:nvPr/>
        </p:nvPicPr>
        <p:blipFill rotWithShape="1">
          <a:blip r:embed="rId2"/>
          <a:srcRect l="34114" r="26497"/>
          <a:stretch/>
        </p:blipFill>
        <p:spPr>
          <a:xfrm>
            <a:off x="8129873" y="10"/>
            <a:ext cx="4062128" cy="6857990"/>
          </a:xfrm>
          <a:prstGeom prst="rect">
            <a:avLst/>
          </a:prstGeom>
        </p:spPr>
      </p:pic>
      <p:grpSp>
        <p:nvGrpSpPr>
          <p:cNvPr id="15" name="Group 1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575205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p:cNvSpPr>
            <a:spLocks noGrp="1"/>
          </p:cNvSpPr>
          <p:nvPr>
            <p:ph type="title"/>
          </p:nvPr>
        </p:nvSpPr>
        <p:spPr>
          <a:xfrm>
            <a:off x="838201" y="624568"/>
            <a:ext cx="3351755" cy="5412920"/>
          </a:xfrm>
        </p:spPr>
        <p:txBody>
          <a:bodyPr>
            <a:normAutofit/>
          </a:bodyPr>
          <a:lstStyle/>
          <a:p>
            <a:pPr eaLnBrk="1" hangingPunct="1"/>
            <a:r>
              <a:rPr lang="en-GB" altLang="en-US" sz="4000" b="1">
                <a:solidFill>
                  <a:schemeClr val="bg1"/>
                </a:solidFill>
              </a:rPr>
              <a:t>Qualities needed to be a good supervisor</a:t>
            </a:r>
          </a:p>
        </p:txBody>
      </p:sp>
      <p:graphicFrame>
        <p:nvGraphicFramePr>
          <p:cNvPr id="18437" name="Content Placeholder 2">
            <a:extLst>
              <a:ext uri="{FF2B5EF4-FFF2-40B4-BE49-F238E27FC236}">
                <a16:creationId xmlns:a16="http://schemas.microsoft.com/office/drawing/2014/main" id="{88BC94A6-E924-4D4F-85A4-4AA3CA731C84}"/>
              </a:ext>
            </a:extLst>
          </p:cNvPr>
          <p:cNvGraphicFramePr>
            <a:graphicFrameLocks noGrp="1"/>
          </p:cNvGraphicFramePr>
          <p:nvPr>
            <p:ph idx="1"/>
            <p:extLst>
              <p:ext uri="{D42A27DB-BD31-4B8C-83A1-F6EECF244321}">
                <p14:modId xmlns:p14="http://schemas.microsoft.com/office/powerpoint/2010/main" val="1187490988"/>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40043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458" name="Title 1"/>
          <p:cNvSpPr>
            <a:spLocks noGrp="1"/>
          </p:cNvSpPr>
          <p:nvPr>
            <p:ph type="title"/>
          </p:nvPr>
        </p:nvSpPr>
        <p:spPr>
          <a:xfrm>
            <a:off x="838200" y="1412488"/>
            <a:ext cx="2899189" cy="4363844"/>
          </a:xfrm>
        </p:spPr>
        <p:txBody>
          <a:bodyPr anchor="t">
            <a:normAutofit/>
          </a:bodyPr>
          <a:lstStyle/>
          <a:p>
            <a:pPr eaLnBrk="1" hangingPunct="1"/>
            <a:r>
              <a:rPr lang="en-GB" altLang="en-US" sz="4000" b="1">
                <a:solidFill>
                  <a:srgbClr val="FFFFFF"/>
                </a:solidFill>
              </a:rPr>
              <a:t>Qualities of a good supervisor.</a:t>
            </a:r>
          </a:p>
        </p:txBody>
      </p:sp>
      <p:sp>
        <p:nvSpPr>
          <p:cNvPr id="19459" name="Content Placeholder 2"/>
          <p:cNvSpPr>
            <a:spLocks noGrp="1"/>
          </p:cNvSpPr>
          <p:nvPr>
            <p:ph sz="half" idx="1"/>
          </p:nvPr>
        </p:nvSpPr>
        <p:spPr>
          <a:xfrm>
            <a:off x="4380855" y="1412489"/>
            <a:ext cx="3427283" cy="4363844"/>
          </a:xfrm>
        </p:spPr>
        <p:txBody>
          <a:bodyPr>
            <a:normAutofit/>
          </a:bodyPr>
          <a:lstStyle/>
          <a:p>
            <a:pPr lvl="1" eaLnBrk="1" hangingPunct="1"/>
            <a:r>
              <a:rPr lang="en-GB" altLang="en-US" sz="2000" dirty="0"/>
              <a:t>Empathy </a:t>
            </a:r>
          </a:p>
          <a:p>
            <a:pPr lvl="1" eaLnBrk="1" hangingPunct="1"/>
            <a:r>
              <a:rPr lang="en-GB" altLang="en-US" sz="2000" dirty="0"/>
              <a:t>Understanding</a:t>
            </a:r>
          </a:p>
          <a:p>
            <a:pPr lvl="1" eaLnBrk="1" hangingPunct="1"/>
            <a:r>
              <a:rPr lang="en-GB" altLang="en-US" sz="2000" dirty="0"/>
              <a:t>Unconditional positive regard</a:t>
            </a:r>
          </a:p>
          <a:p>
            <a:pPr lvl="1" eaLnBrk="1" hangingPunct="1"/>
            <a:r>
              <a:rPr lang="en-GB" altLang="en-US" sz="2000" dirty="0"/>
              <a:t>Genuineness</a:t>
            </a:r>
          </a:p>
          <a:p>
            <a:pPr lvl="1" eaLnBrk="1" hangingPunct="1"/>
            <a:r>
              <a:rPr lang="en-GB" altLang="en-US" sz="2000" dirty="0"/>
              <a:t>Can handle Power appropriately</a:t>
            </a:r>
          </a:p>
          <a:p>
            <a:pPr lvl="1" eaLnBrk="1" hangingPunct="1"/>
            <a:r>
              <a:rPr lang="en-GB" altLang="en-US" sz="2000" dirty="0"/>
              <a:t>Being able to see the same situation from a variety of angles</a:t>
            </a:r>
          </a:p>
          <a:p>
            <a:pPr lvl="1"/>
            <a:r>
              <a:rPr lang="en-GB" altLang="en-US" sz="2000" dirty="0"/>
              <a:t>Warmth </a:t>
            </a:r>
          </a:p>
          <a:p>
            <a:pPr lvl="1"/>
            <a:endParaRPr lang="en-GB" altLang="en-US" sz="2000" dirty="0"/>
          </a:p>
          <a:p>
            <a:pPr lvl="1" eaLnBrk="1" hangingPunct="1"/>
            <a:endParaRPr lang="en-GB" altLang="en-US" sz="2000" dirty="0"/>
          </a:p>
          <a:p>
            <a:pPr eaLnBrk="1" hangingPunct="1"/>
            <a:endParaRPr lang="en-GB" altLang="en-US" sz="2000" dirty="0"/>
          </a:p>
        </p:txBody>
      </p:sp>
      <p:cxnSp>
        <p:nvCxnSpPr>
          <p:cNvPr id="74"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2"/>
          </p:nvPr>
        </p:nvSpPr>
        <p:spPr>
          <a:xfrm>
            <a:off x="8451604" y="1412489"/>
            <a:ext cx="3197701" cy="4363844"/>
          </a:xfrm>
        </p:spPr>
        <p:txBody>
          <a:bodyPr>
            <a:normAutofit/>
          </a:bodyPr>
          <a:lstStyle/>
          <a:p>
            <a:pPr lvl="1"/>
            <a:r>
              <a:rPr lang="en-GB" altLang="en-US" sz="2000" dirty="0"/>
              <a:t>Flexibility</a:t>
            </a:r>
          </a:p>
          <a:p>
            <a:pPr lvl="1"/>
            <a:r>
              <a:rPr lang="en-GB" altLang="en-US" sz="2000" dirty="0"/>
              <a:t>Concern</a:t>
            </a:r>
          </a:p>
          <a:p>
            <a:pPr lvl="1"/>
            <a:r>
              <a:rPr lang="en-GB" altLang="en-US" sz="2000" dirty="0"/>
              <a:t>Attention</a:t>
            </a:r>
          </a:p>
          <a:p>
            <a:pPr lvl="1"/>
            <a:r>
              <a:rPr lang="en-GB" altLang="en-US" sz="2000" dirty="0"/>
              <a:t>Investment</a:t>
            </a:r>
          </a:p>
          <a:p>
            <a:pPr lvl="1"/>
            <a:r>
              <a:rPr lang="en-GB" altLang="en-US" sz="2000" dirty="0"/>
              <a:t>Openness</a:t>
            </a:r>
          </a:p>
          <a:p>
            <a:pPr lvl="1"/>
            <a:r>
              <a:rPr lang="en-GB" altLang="en-US" sz="2000" dirty="0"/>
              <a:t>Humour</a:t>
            </a:r>
          </a:p>
          <a:p>
            <a:pPr lvl="1"/>
            <a:r>
              <a:rPr lang="en-GB" altLang="en-US" sz="2000" dirty="0"/>
              <a:t>Patience</a:t>
            </a:r>
          </a:p>
          <a:p>
            <a:pPr lvl="1"/>
            <a:r>
              <a:rPr lang="en-GB" altLang="en-US" sz="2000" dirty="0"/>
              <a:t>Openness to learning</a:t>
            </a:r>
          </a:p>
          <a:p>
            <a:pPr lvl="1"/>
            <a:r>
              <a:rPr lang="en-GB" altLang="en-US" sz="2000" dirty="0"/>
              <a:t>Curiosity</a:t>
            </a:r>
          </a:p>
          <a:p>
            <a:pPr marL="0" indent="0">
              <a:buNone/>
            </a:pPr>
            <a:endParaRPr lang="en-GB" sz="2000" b="1" dirty="0"/>
          </a:p>
          <a:p>
            <a:pPr marL="0" indent="0">
              <a:buNone/>
            </a:pPr>
            <a:r>
              <a:rPr lang="en-GB" altLang="en-US" sz="2000" dirty="0"/>
              <a:t>(</a:t>
            </a:r>
            <a:r>
              <a:rPr lang="en-GB" altLang="en-US" sz="2000" dirty="0" err="1"/>
              <a:t>Carifio</a:t>
            </a:r>
            <a:r>
              <a:rPr lang="en-GB" altLang="en-US" sz="2000" dirty="0"/>
              <a:t> and Hess, 1989, p. 27)</a:t>
            </a:r>
          </a:p>
          <a:p>
            <a:pPr marL="0" indent="0">
              <a:buNone/>
            </a:pPr>
            <a:endParaRPr lang="en-GB" sz="2000" b="1" dirty="0"/>
          </a:p>
        </p:txBody>
      </p:sp>
    </p:spTree>
    <p:extLst>
      <p:ext uri="{BB962C8B-B14F-4D97-AF65-F5344CB8AC3E}">
        <p14:creationId xmlns:p14="http://schemas.microsoft.com/office/powerpoint/2010/main" val="36364159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rtlCol="0">
            <a:normAutofit/>
          </a:bodyPr>
          <a:lstStyle/>
          <a:p>
            <a:pPr>
              <a:defRPr/>
            </a:pPr>
            <a:r>
              <a:rPr lang="en-US" b="1" dirty="0">
                <a:latin typeface="Arial" pitchFamily="34" charset="0"/>
                <a:cs typeface="Arial" pitchFamily="34" charset="0"/>
              </a:rPr>
              <a:t>Characteristics of Effective Supervisors</a:t>
            </a:r>
          </a:p>
        </p:txBody>
      </p:sp>
      <p:sp>
        <p:nvSpPr>
          <p:cNvPr id="22530" name="Rectangle 3"/>
          <p:cNvSpPr>
            <a:spLocks noGrp="1" noChangeArrowheads="1"/>
          </p:cNvSpPr>
          <p:nvPr>
            <p:ph sz="half" idx="1"/>
          </p:nvPr>
        </p:nvSpPr>
        <p:spPr/>
        <p:txBody>
          <a:bodyPr>
            <a:normAutofit/>
          </a:bodyPr>
          <a:lstStyle/>
          <a:p>
            <a:pPr lvl="1" eaLnBrk="1" hangingPunct="1">
              <a:lnSpc>
                <a:spcPct val="80000"/>
              </a:lnSpc>
              <a:buClr>
                <a:schemeClr val="hlink"/>
              </a:buClr>
            </a:pPr>
            <a:r>
              <a:rPr lang="en-US" sz="2000" dirty="0">
                <a:latin typeface="Arial" pitchFamily="34" charset="0"/>
                <a:cs typeface="Arial" pitchFamily="34" charset="0"/>
              </a:rPr>
              <a:t>Empathetic</a:t>
            </a:r>
          </a:p>
          <a:p>
            <a:pPr marL="457200" lvl="1" indent="0" eaLnBrk="1" hangingPunct="1">
              <a:lnSpc>
                <a:spcPct val="80000"/>
              </a:lnSpc>
              <a:buClr>
                <a:schemeClr val="hlink"/>
              </a:buClr>
              <a:buNone/>
            </a:pPr>
            <a:endParaRPr lang="en-US" sz="2000" dirty="0">
              <a:latin typeface="Arial" pitchFamily="34" charset="0"/>
              <a:cs typeface="Arial" pitchFamily="34" charset="0"/>
            </a:endParaRPr>
          </a:p>
          <a:p>
            <a:pPr lvl="1" eaLnBrk="1" hangingPunct="1">
              <a:lnSpc>
                <a:spcPct val="80000"/>
              </a:lnSpc>
              <a:buClr>
                <a:schemeClr val="hlink"/>
              </a:buClr>
            </a:pPr>
            <a:r>
              <a:rPr lang="en-US" sz="2000" dirty="0">
                <a:latin typeface="Arial" pitchFamily="34" charset="0"/>
                <a:cs typeface="Arial" pitchFamily="34" charset="0"/>
              </a:rPr>
              <a:t>Supportive </a:t>
            </a:r>
          </a:p>
          <a:p>
            <a:pPr marL="457200" lvl="1" indent="0" eaLnBrk="1" hangingPunct="1">
              <a:lnSpc>
                <a:spcPct val="80000"/>
              </a:lnSpc>
              <a:buClr>
                <a:schemeClr val="hlink"/>
              </a:buClr>
              <a:buNone/>
            </a:pPr>
            <a:endParaRPr lang="en-US" sz="2000" dirty="0">
              <a:latin typeface="Arial" pitchFamily="34" charset="0"/>
              <a:cs typeface="Arial" pitchFamily="34" charset="0"/>
            </a:endParaRPr>
          </a:p>
          <a:p>
            <a:pPr lvl="1" eaLnBrk="1" hangingPunct="1">
              <a:lnSpc>
                <a:spcPct val="80000"/>
              </a:lnSpc>
              <a:buClr>
                <a:schemeClr val="hlink"/>
              </a:buClr>
            </a:pPr>
            <a:r>
              <a:rPr lang="en-US" sz="2000" dirty="0">
                <a:latin typeface="Arial" pitchFamily="34" charset="0"/>
                <a:cs typeface="Arial" pitchFamily="34" charset="0"/>
              </a:rPr>
              <a:t>Flexible</a:t>
            </a:r>
          </a:p>
          <a:p>
            <a:pPr marL="457200" lvl="1" indent="0" eaLnBrk="1" hangingPunct="1">
              <a:lnSpc>
                <a:spcPct val="80000"/>
              </a:lnSpc>
              <a:buClr>
                <a:schemeClr val="hlink"/>
              </a:buClr>
              <a:buNone/>
            </a:pPr>
            <a:endParaRPr lang="en-US" sz="2000" dirty="0">
              <a:latin typeface="Arial" pitchFamily="34" charset="0"/>
              <a:cs typeface="Arial" pitchFamily="34" charset="0"/>
            </a:endParaRPr>
          </a:p>
          <a:p>
            <a:pPr lvl="1" eaLnBrk="1" hangingPunct="1">
              <a:lnSpc>
                <a:spcPct val="80000"/>
              </a:lnSpc>
              <a:buClr>
                <a:schemeClr val="hlink"/>
              </a:buClr>
            </a:pPr>
            <a:r>
              <a:rPr lang="en-US" sz="2000" dirty="0">
                <a:latin typeface="Arial" pitchFamily="34" charset="0"/>
                <a:cs typeface="Arial" pitchFamily="34" charset="0"/>
              </a:rPr>
              <a:t>Interested in supervision</a:t>
            </a:r>
          </a:p>
          <a:p>
            <a:pPr lvl="1" eaLnBrk="1" hangingPunct="1">
              <a:lnSpc>
                <a:spcPct val="80000"/>
              </a:lnSpc>
              <a:buClr>
                <a:schemeClr val="hlink"/>
              </a:buClr>
            </a:pPr>
            <a:endParaRPr lang="en-US" sz="2000" dirty="0">
              <a:latin typeface="Arial" pitchFamily="34" charset="0"/>
              <a:cs typeface="Arial" pitchFamily="34" charset="0"/>
            </a:endParaRPr>
          </a:p>
          <a:p>
            <a:pPr lvl="1" eaLnBrk="1" hangingPunct="1">
              <a:lnSpc>
                <a:spcPct val="80000"/>
              </a:lnSpc>
              <a:buClr>
                <a:schemeClr val="hlink"/>
              </a:buClr>
            </a:pPr>
            <a:r>
              <a:rPr lang="en-US" sz="2000" dirty="0">
                <a:latin typeface="Arial" pitchFamily="34" charset="0"/>
                <a:cs typeface="Arial" pitchFamily="34" charset="0"/>
              </a:rPr>
              <a:t>Track supervisees effectively</a:t>
            </a:r>
          </a:p>
          <a:p>
            <a:pPr marL="457200" lvl="1" indent="0" eaLnBrk="1" hangingPunct="1">
              <a:lnSpc>
                <a:spcPct val="80000"/>
              </a:lnSpc>
              <a:buClr>
                <a:schemeClr val="hlink"/>
              </a:buClr>
              <a:buNone/>
            </a:pPr>
            <a:endParaRPr lang="en-US" sz="2000" dirty="0">
              <a:latin typeface="Arial" pitchFamily="34" charset="0"/>
              <a:cs typeface="Arial" pitchFamily="34" charset="0"/>
            </a:endParaRPr>
          </a:p>
          <a:p>
            <a:pPr lvl="1" eaLnBrk="1" hangingPunct="1">
              <a:lnSpc>
                <a:spcPct val="80000"/>
              </a:lnSpc>
              <a:buClr>
                <a:schemeClr val="hlink"/>
              </a:buClr>
            </a:pPr>
            <a:r>
              <a:rPr lang="en-US" sz="2000" dirty="0">
                <a:latin typeface="Arial" pitchFamily="34" charset="0"/>
                <a:cs typeface="Arial" pitchFamily="34" charset="0"/>
              </a:rPr>
              <a:t>Link theory with practice</a:t>
            </a:r>
          </a:p>
          <a:p>
            <a:pPr marL="457200" lvl="1" indent="0" eaLnBrk="1" hangingPunct="1">
              <a:lnSpc>
                <a:spcPct val="80000"/>
              </a:lnSpc>
              <a:buClr>
                <a:schemeClr val="hlink"/>
              </a:buClr>
              <a:buNone/>
            </a:pPr>
            <a:endParaRPr lang="en-US" sz="2000" dirty="0">
              <a:latin typeface="Arial" pitchFamily="34" charset="0"/>
              <a:cs typeface="Arial" pitchFamily="34" charset="0"/>
            </a:endParaRPr>
          </a:p>
          <a:p>
            <a:pPr lvl="1" eaLnBrk="1" hangingPunct="1">
              <a:lnSpc>
                <a:spcPct val="80000"/>
              </a:lnSpc>
              <a:buClr>
                <a:schemeClr val="hlink"/>
              </a:buClr>
            </a:pPr>
            <a:r>
              <a:rPr lang="en-US" sz="2000" dirty="0">
                <a:latin typeface="Arial" pitchFamily="34" charset="0"/>
                <a:cs typeface="Arial" pitchFamily="34" charset="0"/>
              </a:rPr>
              <a:t>Empathetic</a:t>
            </a:r>
          </a:p>
          <a:p>
            <a:pPr marL="457200" lvl="1" indent="0" eaLnBrk="1" hangingPunct="1">
              <a:lnSpc>
                <a:spcPct val="80000"/>
              </a:lnSpc>
              <a:buClr>
                <a:schemeClr val="hlink"/>
              </a:buClr>
              <a:buNone/>
            </a:pPr>
            <a:endParaRPr lang="en-US" sz="2000" dirty="0">
              <a:latin typeface="Arial" pitchFamily="34" charset="0"/>
              <a:cs typeface="Arial" pitchFamily="34" charset="0"/>
            </a:endParaRPr>
          </a:p>
          <a:p>
            <a:pPr marL="457200" lvl="1" indent="0" eaLnBrk="1" hangingPunct="1">
              <a:lnSpc>
                <a:spcPct val="80000"/>
              </a:lnSpc>
              <a:buClr>
                <a:schemeClr val="hlink"/>
              </a:buClr>
              <a:buNone/>
            </a:pPr>
            <a:endParaRPr lang="en-US" sz="2000" dirty="0">
              <a:latin typeface="Arial" pitchFamily="34" charset="0"/>
              <a:cs typeface="Arial" pitchFamily="34" charset="0"/>
            </a:endParaRPr>
          </a:p>
          <a:p>
            <a:pPr lvl="1" eaLnBrk="1" hangingPunct="1">
              <a:lnSpc>
                <a:spcPct val="80000"/>
              </a:lnSpc>
              <a:buFontTx/>
              <a:buNone/>
            </a:pPr>
            <a:endParaRPr lang="en-US" dirty="0"/>
          </a:p>
        </p:txBody>
      </p:sp>
      <p:sp>
        <p:nvSpPr>
          <p:cNvPr id="3" name="Content Placeholder 2">
            <a:extLst>
              <a:ext uri="{FF2B5EF4-FFF2-40B4-BE49-F238E27FC236}">
                <a16:creationId xmlns:a16="http://schemas.microsoft.com/office/drawing/2014/main" id="{AEC11DCE-B651-634D-9374-10488D1793E8}"/>
              </a:ext>
            </a:extLst>
          </p:cNvPr>
          <p:cNvSpPr>
            <a:spLocks noGrp="1"/>
          </p:cNvSpPr>
          <p:nvPr>
            <p:ph sz="half" idx="2"/>
          </p:nvPr>
        </p:nvSpPr>
        <p:spPr/>
        <p:txBody>
          <a:bodyPr>
            <a:normAutofit/>
          </a:bodyPr>
          <a:lstStyle/>
          <a:p>
            <a:pPr marL="457200" lvl="1" indent="0">
              <a:lnSpc>
                <a:spcPct val="80000"/>
              </a:lnSpc>
              <a:buClr>
                <a:schemeClr val="hlink"/>
              </a:buClr>
              <a:buNone/>
            </a:pPr>
            <a:endParaRPr lang="en-US" sz="2000" dirty="0">
              <a:latin typeface="Arial" pitchFamily="34" charset="0"/>
              <a:cs typeface="Arial" pitchFamily="34" charset="0"/>
            </a:endParaRPr>
          </a:p>
          <a:p>
            <a:pPr lvl="1">
              <a:lnSpc>
                <a:spcPct val="80000"/>
              </a:lnSpc>
              <a:buClr>
                <a:schemeClr val="hlink"/>
              </a:buClr>
            </a:pPr>
            <a:r>
              <a:rPr lang="en-US" sz="2000" dirty="0">
                <a:latin typeface="Arial" pitchFamily="34" charset="0"/>
                <a:cs typeface="Arial" pitchFamily="34" charset="0"/>
              </a:rPr>
              <a:t>Engage in joint problem-solving</a:t>
            </a:r>
          </a:p>
          <a:p>
            <a:pPr marL="457200" lvl="1" indent="0">
              <a:lnSpc>
                <a:spcPct val="80000"/>
              </a:lnSpc>
              <a:buClr>
                <a:schemeClr val="hlink"/>
              </a:buClr>
              <a:buNone/>
            </a:pPr>
            <a:endParaRPr lang="en-US" sz="2000" dirty="0">
              <a:latin typeface="Arial" pitchFamily="34" charset="0"/>
              <a:cs typeface="Arial" pitchFamily="34" charset="0"/>
            </a:endParaRPr>
          </a:p>
          <a:p>
            <a:pPr lvl="1">
              <a:lnSpc>
                <a:spcPct val="80000"/>
              </a:lnSpc>
              <a:buClr>
                <a:schemeClr val="hlink"/>
              </a:buClr>
            </a:pPr>
            <a:r>
              <a:rPr lang="en-US" sz="2000" dirty="0">
                <a:latin typeface="Arial" pitchFamily="34" charset="0"/>
                <a:cs typeface="Arial" pitchFamily="34" charset="0"/>
              </a:rPr>
              <a:t>Interpretative</a:t>
            </a:r>
          </a:p>
          <a:p>
            <a:pPr marL="457200" lvl="1" indent="0">
              <a:lnSpc>
                <a:spcPct val="80000"/>
              </a:lnSpc>
              <a:buClr>
                <a:schemeClr val="hlink"/>
              </a:buClr>
              <a:buNone/>
            </a:pPr>
            <a:endParaRPr lang="en-US" sz="2000" dirty="0">
              <a:latin typeface="Arial" pitchFamily="34" charset="0"/>
              <a:cs typeface="Arial" pitchFamily="34" charset="0"/>
            </a:endParaRPr>
          </a:p>
          <a:p>
            <a:pPr lvl="1">
              <a:lnSpc>
                <a:spcPct val="80000"/>
              </a:lnSpc>
              <a:buClr>
                <a:schemeClr val="hlink"/>
              </a:buClr>
            </a:pPr>
            <a:r>
              <a:rPr lang="en-US" sz="2000" dirty="0">
                <a:latin typeface="Arial" pitchFamily="34" charset="0"/>
                <a:cs typeface="Arial" pitchFamily="34" charset="0"/>
              </a:rPr>
              <a:t>Respectful</a:t>
            </a:r>
          </a:p>
          <a:p>
            <a:pPr marL="457200" lvl="1" indent="0">
              <a:lnSpc>
                <a:spcPct val="80000"/>
              </a:lnSpc>
              <a:buClr>
                <a:schemeClr val="hlink"/>
              </a:buClr>
              <a:buNone/>
            </a:pPr>
            <a:endParaRPr lang="en-US" sz="2000" dirty="0">
              <a:latin typeface="Arial" pitchFamily="34" charset="0"/>
              <a:cs typeface="Arial" pitchFamily="34" charset="0"/>
            </a:endParaRPr>
          </a:p>
          <a:p>
            <a:pPr lvl="1">
              <a:lnSpc>
                <a:spcPct val="80000"/>
              </a:lnSpc>
              <a:buClr>
                <a:schemeClr val="hlink"/>
              </a:buClr>
            </a:pPr>
            <a:r>
              <a:rPr lang="en-US" sz="2000" dirty="0">
                <a:latin typeface="Arial" pitchFamily="34" charset="0"/>
                <a:cs typeface="Arial" pitchFamily="34" charset="0"/>
              </a:rPr>
              <a:t>Focused</a:t>
            </a:r>
          </a:p>
          <a:p>
            <a:pPr marL="457200" lvl="1" indent="0">
              <a:lnSpc>
                <a:spcPct val="80000"/>
              </a:lnSpc>
              <a:buClr>
                <a:schemeClr val="hlink"/>
              </a:buClr>
              <a:buNone/>
            </a:pPr>
            <a:r>
              <a:rPr lang="en-US" sz="2000" dirty="0">
                <a:latin typeface="Arial" pitchFamily="34" charset="0"/>
                <a:cs typeface="Arial" pitchFamily="34" charset="0"/>
              </a:rPr>
              <a:t> </a:t>
            </a:r>
          </a:p>
          <a:p>
            <a:pPr lvl="1">
              <a:lnSpc>
                <a:spcPct val="80000"/>
              </a:lnSpc>
              <a:buClr>
                <a:schemeClr val="hlink"/>
              </a:buClr>
            </a:pPr>
            <a:r>
              <a:rPr lang="en-US" sz="2000" dirty="0">
                <a:latin typeface="Arial" pitchFamily="34" charset="0"/>
                <a:cs typeface="Arial" pitchFamily="34" charset="0"/>
              </a:rPr>
              <a:t>Practical</a:t>
            </a:r>
          </a:p>
          <a:p>
            <a:pPr marL="457200" lvl="1" indent="0">
              <a:lnSpc>
                <a:spcPct val="80000"/>
              </a:lnSpc>
              <a:buClr>
                <a:schemeClr val="hlink"/>
              </a:buClr>
              <a:buNone/>
            </a:pPr>
            <a:r>
              <a:rPr lang="en-US" sz="2000" dirty="0">
                <a:latin typeface="Arial" pitchFamily="34" charset="0"/>
                <a:cs typeface="Arial" pitchFamily="34" charset="0"/>
              </a:rPr>
              <a:t> </a:t>
            </a:r>
          </a:p>
          <a:p>
            <a:pPr lvl="1">
              <a:lnSpc>
                <a:spcPct val="80000"/>
              </a:lnSpc>
              <a:buClr>
                <a:schemeClr val="hlink"/>
              </a:buClr>
            </a:pPr>
            <a:r>
              <a:rPr lang="en-US" sz="2000" dirty="0">
                <a:latin typeface="Arial" pitchFamily="34" charset="0"/>
                <a:cs typeface="Arial" pitchFamily="34" charset="0"/>
              </a:rPr>
              <a:t>Knowledgeable </a:t>
            </a:r>
          </a:p>
          <a:p>
            <a:pPr marL="457200" lvl="1" indent="0">
              <a:lnSpc>
                <a:spcPct val="80000"/>
              </a:lnSpc>
              <a:buClr>
                <a:schemeClr val="hlink"/>
              </a:buClr>
              <a:buNone/>
            </a:pPr>
            <a:endParaRPr lang="en-US" sz="2000" dirty="0">
              <a:latin typeface="Arial" pitchFamily="34" charset="0"/>
              <a:cs typeface="Arial" pitchFamily="34" charset="0"/>
            </a:endParaRPr>
          </a:p>
          <a:p>
            <a:pPr lvl="1">
              <a:lnSpc>
                <a:spcPct val="80000"/>
              </a:lnSpc>
              <a:buClr>
                <a:schemeClr val="hlink"/>
              </a:buClr>
            </a:pPr>
            <a:r>
              <a:rPr lang="en-US" sz="2000" dirty="0">
                <a:latin typeface="Arial" pitchFamily="34" charset="0"/>
                <a:cs typeface="Arial" pitchFamily="34" charset="0"/>
              </a:rPr>
              <a:t>Professional Honesty</a:t>
            </a:r>
          </a:p>
          <a:p>
            <a:endParaRPr lang="en-US" dirty="0"/>
          </a:p>
        </p:txBody>
      </p:sp>
    </p:spTree>
    <p:extLst>
      <p:ext uri="{BB962C8B-B14F-4D97-AF65-F5344CB8AC3E}">
        <p14:creationId xmlns:p14="http://schemas.microsoft.com/office/powerpoint/2010/main" val="208405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Effect transition="in" filter="dissolve">
                                      <p:cBhvr>
                                        <p:cTn id="7" dur="500"/>
                                        <p:tgtEl>
                                          <p:spTgt spid="225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2530">
                                            <p:txEl>
                                              <p:pRg st="2" end="2"/>
                                            </p:txEl>
                                          </p:spTgt>
                                        </p:tgtEl>
                                        <p:attrNameLst>
                                          <p:attrName>style.visibility</p:attrName>
                                        </p:attrNameLst>
                                      </p:cBhvr>
                                      <p:to>
                                        <p:strVal val="visible"/>
                                      </p:to>
                                    </p:set>
                                    <p:animEffect transition="in" filter="dissolve">
                                      <p:cBhvr>
                                        <p:cTn id="12" dur="500"/>
                                        <p:tgtEl>
                                          <p:spTgt spid="2253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2530">
                                            <p:txEl>
                                              <p:pRg st="4" end="4"/>
                                            </p:txEl>
                                          </p:spTgt>
                                        </p:tgtEl>
                                        <p:attrNameLst>
                                          <p:attrName>style.visibility</p:attrName>
                                        </p:attrNameLst>
                                      </p:cBhvr>
                                      <p:to>
                                        <p:strVal val="visible"/>
                                      </p:to>
                                    </p:set>
                                    <p:animEffect transition="in" filter="dissolve">
                                      <p:cBhvr>
                                        <p:cTn id="17" dur="500"/>
                                        <p:tgtEl>
                                          <p:spTgt spid="22530">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2530">
                                            <p:txEl>
                                              <p:pRg st="6" end="6"/>
                                            </p:txEl>
                                          </p:spTgt>
                                        </p:tgtEl>
                                        <p:attrNameLst>
                                          <p:attrName>style.visibility</p:attrName>
                                        </p:attrNameLst>
                                      </p:cBhvr>
                                      <p:to>
                                        <p:strVal val="visible"/>
                                      </p:to>
                                    </p:set>
                                    <p:animEffect transition="in" filter="dissolve">
                                      <p:cBhvr>
                                        <p:cTn id="22" dur="500"/>
                                        <p:tgtEl>
                                          <p:spTgt spid="22530">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22530">
                                            <p:txEl>
                                              <p:pRg st="8" end="8"/>
                                            </p:txEl>
                                          </p:spTgt>
                                        </p:tgtEl>
                                        <p:attrNameLst>
                                          <p:attrName>style.visibility</p:attrName>
                                        </p:attrNameLst>
                                      </p:cBhvr>
                                      <p:to>
                                        <p:strVal val="visible"/>
                                      </p:to>
                                    </p:set>
                                    <p:animEffect transition="in" filter="dissolve">
                                      <p:cBhvr>
                                        <p:cTn id="27" dur="500"/>
                                        <p:tgtEl>
                                          <p:spTgt spid="22530">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22530">
                                            <p:txEl>
                                              <p:pRg st="10" end="10"/>
                                            </p:txEl>
                                          </p:spTgt>
                                        </p:tgtEl>
                                        <p:attrNameLst>
                                          <p:attrName>style.visibility</p:attrName>
                                        </p:attrNameLst>
                                      </p:cBhvr>
                                      <p:to>
                                        <p:strVal val="visible"/>
                                      </p:to>
                                    </p:set>
                                    <p:animEffect transition="in" filter="dissolve">
                                      <p:cBhvr>
                                        <p:cTn id="32" dur="500"/>
                                        <p:tgtEl>
                                          <p:spTgt spid="22530">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22530">
                                            <p:txEl>
                                              <p:pRg st="12" end="12"/>
                                            </p:txEl>
                                          </p:spTgt>
                                        </p:tgtEl>
                                        <p:attrNameLst>
                                          <p:attrName>style.visibility</p:attrName>
                                        </p:attrNameLst>
                                      </p:cBhvr>
                                      <p:to>
                                        <p:strVal val="visible"/>
                                      </p:to>
                                    </p:set>
                                    <p:animEffect transition="in" filter="dissolve">
                                      <p:cBhvr>
                                        <p:cTn id="37" dur="500"/>
                                        <p:tgtEl>
                                          <p:spTgt spid="22530">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4C34579-5259-DD46-BFE5-6BC7A2880613}"/>
              </a:ext>
            </a:extLst>
          </p:cNvPr>
          <p:cNvSpPr>
            <a:spLocks noGrp="1"/>
          </p:cNvSpPr>
          <p:nvPr>
            <p:ph type="title"/>
          </p:nvPr>
        </p:nvSpPr>
        <p:spPr>
          <a:xfrm>
            <a:off x="762001" y="803325"/>
            <a:ext cx="5314536" cy="1325563"/>
          </a:xfrm>
        </p:spPr>
        <p:txBody>
          <a:bodyPr>
            <a:normAutofit/>
          </a:bodyPr>
          <a:lstStyle/>
          <a:p>
            <a:endParaRPr lang="en-US"/>
          </a:p>
        </p:txBody>
      </p:sp>
      <p:sp>
        <p:nvSpPr>
          <p:cNvPr id="6" name="Content Placeholder 5">
            <a:extLst>
              <a:ext uri="{FF2B5EF4-FFF2-40B4-BE49-F238E27FC236}">
                <a16:creationId xmlns:a16="http://schemas.microsoft.com/office/drawing/2014/main" id="{7FC8E29E-FE36-6844-9DB8-7BD30EA5EC43}"/>
              </a:ext>
            </a:extLst>
          </p:cNvPr>
          <p:cNvSpPr>
            <a:spLocks noGrp="1"/>
          </p:cNvSpPr>
          <p:nvPr>
            <p:ph idx="1"/>
          </p:nvPr>
        </p:nvSpPr>
        <p:spPr>
          <a:xfrm>
            <a:off x="762000" y="2279018"/>
            <a:ext cx="5314543" cy="3375920"/>
          </a:xfrm>
        </p:spPr>
        <p:txBody>
          <a:bodyPr anchor="t">
            <a:normAutofit/>
          </a:bodyPr>
          <a:lstStyle/>
          <a:p>
            <a:endParaRPr lang="en-US" sz="1800" dirty="0"/>
          </a:p>
          <a:p>
            <a:endParaRPr lang="en-US" sz="1800" dirty="0"/>
          </a:p>
          <a:p>
            <a:r>
              <a:rPr lang="en-US" dirty="0"/>
              <a:t>What do you think would be the characteristics of ineffective supervisors? </a:t>
            </a:r>
          </a:p>
        </p:txBody>
      </p:sp>
      <p:sp>
        <p:nvSpPr>
          <p:cNvPr id="14" name="Freeform: Shape 13">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A picture containing loudspeaker, megaphone, electronics, dryer&#10;&#10;Description automatically generated">
            <a:extLst>
              <a:ext uri="{FF2B5EF4-FFF2-40B4-BE49-F238E27FC236}">
                <a16:creationId xmlns:a16="http://schemas.microsoft.com/office/drawing/2014/main" id="{318FC774-838B-0F41-85AC-255D34680FF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4907"/>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9" name="TextBox 8">
            <a:extLst>
              <a:ext uri="{FF2B5EF4-FFF2-40B4-BE49-F238E27FC236}">
                <a16:creationId xmlns:a16="http://schemas.microsoft.com/office/drawing/2014/main" id="{B3D332E4-92BD-B343-B2B0-C32617900947}"/>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mpleteinnovator.com/tag/transparency/">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1601175448"/>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p:cNvSpPr>
            <a:spLocks noGrp="1" noChangeArrowheads="1"/>
          </p:cNvSpPr>
          <p:nvPr>
            <p:ph type="title"/>
          </p:nvPr>
        </p:nvSpPr>
        <p:spPr>
          <a:xfrm>
            <a:off x="838200" y="621792"/>
            <a:ext cx="4795157" cy="5413248"/>
          </a:xfrm>
        </p:spPr>
        <p:txBody>
          <a:bodyPr rtlCol="0">
            <a:normAutofit/>
          </a:bodyPr>
          <a:lstStyle/>
          <a:p>
            <a:pPr>
              <a:defRPr/>
            </a:pPr>
            <a:r>
              <a:rPr lang="en-US" sz="4800" b="1" dirty="0">
                <a:solidFill>
                  <a:schemeClr val="bg1"/>
                </a:solidFill>
                <a:latin typeface="Arial" pitchFamily="34" charset="0"/>
                <a:cs typeface="Arial" pitchFamily="34" charset="0"/>
              </a:rPr>
              <a:t>Characteristics of Ineffective Supervisors </a:t>
            </a:r>
            <a:br>
              <a:rPr lang="en-US" sz="4800" b="1" dirty="0">
                <a:solidFill>
                  <a:schemeClr val="bg1"/>
                </a:solidFill>
                <a:latin typeface="Arial" pitchFamily="34" charset="0"/>
                <a:cs typeface="Arial" pitchFamily="34" charset="0"/>
              </a:rPr>
            </a:br>
            <a:br>
              <a:rPr lang="en-US" sz="4800" b="1" dirty="0">
                <a:solidFill>
                  <a:schemeClr val="bg1"/>
                </a:solidFill>
                <a:latin typeface="Arial" pitchFamily="34" charset="0"/>
                <a:cs typeface="Arial" pitchFamily="34" charset="0"/>
              </a:rPr>
            </a:br>
            <a:br>
              <a:rPr lang="en-US" sz="4800" b="1" dirty="0">
                <a:solidFill>
                  <a:schemeClr val="bg1"/>
                </a:solidFill>
                <a:latin typeface="Arial" pitchFamily="34" charset="0"/>
                <a:cs typeface="Arial" pitchFamily="34" charset="0"/>
              </a:rPr>
            </a:br>
            <a:r>
              <a:rPr lang="en-US" sz="4800" b="1" dirty="0">
                <a:solidFill>
                  <a:schemeClr val="bg1"/>
                </a:solidFill>
                <a:latin typeface="Arial" pitchFamily="34" charset="0"/>
                <a:cs typeface="Arial" pitchFamily="34" charset="0"/>
              </a:rPr>
              <a:t>What do you think?</a:t>
            </a:r>
          </a:p>
        </p:txBody>
      </p:sp>
      <p:sp>
        <p:nvSpPr>
          <p:cNvPr id="23554" name="Rectangle 3"/>
          <p:cNvSpPr>
            <a:spLocks noGrp="1" noChangeArrowheads="1"/>
          </p:cNvSpPr>
          <p:nvPr>
            <p:ph idx="1"/>
          </p:nvPr>
        </p:nvSpPr>
        <p:spPr>
          <a:xfrm>
            <a:off x="6521450" y="621792"/>
            <a:ext cx="4832349" cy="5413248"/>
          </a:xfrm>
        </p:spPr>
        <p:txBody>
          <a:bodyPr anchor="ctr">
            <a:normAutofit/>
          </a:bodyPr>
          <a:lstStyle/>
          <a:p>
            <a:pPr eaLnBrk="1" hangingPunct="1"/>
            <a:r>
              <a:rPr lang="en-US" sz="2000" dirty="0">
                <a:latin typeface="Arial" pitchFamily="34" charset="0"/>
                <a:cs typeface="Arial" pitchFamily="34" charset="0"/>
              </a:rPr>
              <a:t>Rigid</a:t>
            </a:r>
          </a:p>
          <a:p>
            <a:pPr eaLnBrk="1" hangingPunct="1"/>
            <a:r>
              <a:rPr lang="en-US" sz="2000" dirty="0">
                <a:latin typeface="Arial" pitchFamily="34" charset="0"/>
                <a:cs typeface="Arial" pitchFamily="34" charset="0"/>
              </a:rPr>
              <a:t>Low empathy </a:t>
            </a:r>
          </a:p>
          <a:p>
            <a:pPr eaLnBrk="1" hangingPunct="1"/>
            <a:r>
              <a:rPr lang="en-US" sz="2000" dirty="0">
                <a:latin typeface="Arial" pitchFamily="34" charset="0"/>
                <a:cs typeface="Arial" pitchFamily="34" charset="0"/>
              </a:rPr>
              <a:t>Low support </a:t>
            </a:r>
          </a:p>
          <a:p>
            <a:pPr eaLnBrk="1" hangingPunct="1"/>
            <a:r>
              <a:rPr lang="en-US" sz="2000" dirty="0">
                <a:latin typeface="Arial" pitchFamily="34" charset="0"/>
                <a:cs typeface="Arial" pitchFamily="34" charset="0"/>
              </a:rPr>
              <a:t>Failure to consistently track supervisee concerns</a:t>
            </a:r>
          </a:p>
          <a:p>
            <a:pPr eaLnBrk="1" hangingPunct="1"/>
            <a:r>
              <a:rPr lang="en-US" sz="2000" dirty="0">
                <a:latin typeface="Arial" pitchFamily="34" charset="0"/>
                <a:cs typeface="Arial" pitchFamily="34" charset="0"/>
              </a:rPr>
              <a:t>Failure to teach or instruct</a:t>
            </a:r>
          </a:p>
          <a:p>
            <a:pPr eaLnBrk="1" hangingPunct="1"/>
            <a:r>
              <a:rPr lang="en-US" sz="2000" dirty="0">
                <a:latin typeface="Arial" pitchFamily="34" charset="0"/>
                <a:cs typeface="Arial" pitchFamily="34" charset="0"/>
              </a:rPr>
              <a:t>Indirect &amp; intolerant</a:t>
            </a:r>
          </a:p>
          <a:p>
            <a:pPr eaLnBrk="1" hangingPunct="1"/>
            <a:r>
              <a:rPr lang="en-US" sz="2000" dirty="0">
                <a:latin typeface="Arial" pitchFamily="34" charset="0"/>
                <a:cs typeface="Arial" pitchFamily="34" charset="0"/>
              </a:rPr>
              <a:t>Closed</a:t>
            </a:r>
          </a:p>
          <a:p>
            <a:pPr eaLnBrk="1" hangingPunct="1"/>
            <a:r>
              <a:rPr lang="en-US" sz="2000" dirty="0">
                <a:latin typeface="Arial" pitchFamily="34" charset="0"/>
                <a:cs typeface="Arial" pitchFamily="34" charset="0"/>
              </a:rPr>
              <a:t>Lack respect for differences</a:t>
            </a:r>
          </a:p>
          <a:p>
            <a:pPr eaLnBrk="1" hangingPunct="1"/>
            <a:r>
              <a:rPr lang="en-US" sz="2000" dirty="0">
                <a:latin typeface="Arial" pitchFamily="34" charset="0"/>
                <a:cs typeface="Arial" pitchFamily="34" charset="0"/>
              </a:rPr>
              <a:t>Non-collegial</a:t>
            </a:r>
          </a:p>
          <a:p>
            <a:pPr eaLnBrk="1" hangingPunct="1"/>
            <a:r>
              <a:rPr lang="en-US" sz="2000" dirty="0">
                <a:latin typeface="Arial" pitchFamily="34" charset="0"/>
                <a:cs typeface="Arial" pitchFamily="34" charset="0"/>
              </a:rPr>
              <a:t>Lacking in praise &amp; encouragement</a:t>
            </a:r>
          </a:p>
          <a:p>
            <a:pPr eaLnBrk="1" hangingPunct="1"/>
            <a:r>
              <a:rPr lang="en-US" sz="2000" dirty="0">
                <a:latin typeface="Arial" pitchFamily="34" charset="0"/>
                <a:cs typeface="Arial" pitchFamily="34" charset="0"/>
              </a:rPr>
              <a:t>Prejudiced and discriminatory</a:t>
            </a:r>
          </a:p>
          <a:p>
            <a:pPr eaLnBrk="1" hangingPunct="1"/>
            <a:r>
              <a:rPr lang="en-US" sz="2000" dirty="0">
                <a:latin typeface="Arial" pitchFamily="34" charset="0"/>
                <a:cs typeface="Arial" pitchFamily="34" charset="0"/>
              </a:rPr>
              <a:t>Emphasize evaluation, weaknesses, &amp; deficiencies</a:t>
            </a:r>
          </a:p>
        </p:txBody>
      </p:sp>
    </p:spTree>
    <p:extLst>
      <p:ext uri="{BB962C8B-B14F-4D97-AF65-F5344CB8AC3E}">
        <p14:creationId xmlns:p14="http://schemas.microsoft.com/office/powerpoint/2010/main" val="120938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 calcmode="lin" valueType="num">
                                      <p:cBhvr additive="base">
                                        <p:cTn id="7" dur="500" fill="hold"/>
                                        <p:tgtEl>
                                          <p:spTgt spid="2355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3554">
                                            <p:txEl>
                                              <p:pRg st="1" end="1"/>
                                            </p:txEl>
                                          </p:spTgt>
                                        </p:tgtEl>
                                        <p:attrNameLst>
                                          <p:attrName>style.visibility</p:attrName>
                                        </p:attrNameLst>
                                      </p:cBhvr>
                                      <p:to>
                                        <p:strVal val="visible"/>
                                      </p:to>
                                    </p:set>
                                    <p:anim calcmode="lin" valueType="num">
                                      <p:cBhvr additive="base">
                                        <p:cTn id="11" dur="500" fill="hold"/>
                                        <p:tgtEl>
                                          <p:spTgt spid="2355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355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3554">
                                            <p:txEl>
                                              <p:pRg st="2" end="2"/>
                                            </p:txEl>
                                          </p:spTgt>
                                        </p:tgtEl>
                                        <p:attrNameLst>
                                          <p:attrName>style.visibility</p:attrName>
                                        </p:attrNameLst>
                                      </p:cBhvr>
                                      <p:to>
                                        <p:strVal val="visible"/>
                                      </p:to>
                                    </p:set>
                                    <p:anim calcmode="lin" valueType="num">
                                      <p:cBhvr additive="base">
                                        <p:cTn id="15" dur="500" fill="hold"/>
                                        <p:tgtEl>
                                          <p:spTgt spid="2355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355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3554">
                                            <p:txEl>
                                              <p:pRg st="3" end="3"/>
                                            </p:txEl>
                                          </p:spTgt>
                                        </p:tgtEl>
                                        <p:attrNameLst>
                                          <p:attrName>style.visibility</p:attrName>
                                        </p:attrNameLst>
                                      </p:cBhvr>
                                      <p:to>
                                        <p:strVal val="visible"/>
                                      </p:to>
                                    </p:set>
                                    <p:anim calcmode="lin" valueType="num">
                                      <p:cBhvr additive="base">
                                        <p:cTn id="19" dur="500" fill="hold"/>
                                        <p:tgtEl>
                                          <p:spTgt spid="2355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3554">
                                            <p:txEl>
                                              <p:pRg st="4" end="4"/>
                                            </p:txEl>
                                          </p:spTgt>
                                        </p:tgtEl>
                                        <p:attrNameLst>
                                          <p:attrName>style.visibility</p:attrName>
                                        </p:attrNameLst>
                                      </p:cBhvr>
                                      <p:to>
                                        <p:strVal val="visible"/>
                                      </p:to>
                                    </p:set>
                                    <p:anim calcmode="lin" valueType="num">
                                      <p:cBhvr additive="base">
                                        <p:cTn id="23" dur="500" fill="hold"/>
                                        <p:tgtEl>
                                          <p:spTgt spid="2355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355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3554">
                                            <p:txEl>
                                              <p:pRg st="5" end="5"/>
                                            </p:txEl>
                                          </p:spTgt>
                                        </p:tgtEl>
                                        <p:attrNameLst>
                                          <p:attrName>style.visibility</p:attrName>
                                        </p:attrNameLst>
                                      </p:cBhvr>
                                      <p:to>
                                        <p:strVal val="visible"/>
                                      </p:to>
                                    </p:set>
                                    <p:anim calcmode="lin" valueType="num">
                                      <p:cBhvr additive="base">
                                        <p:cTn id="27" dur="500" fill="hold"/>
                                        <p:tgtEl>
                                          <p:spTgt spid="2355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3554">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3554">
                                            <p:txEl>
                                              <p:pRg st="6" end="6"/>
                                            </p:txEl>
                                          </p:spTgt>
                                        </p:tgtEl>
                                        <p:attrNameLst>
                                          <p:attrName>style.visibility</p:attrName>
                                        </p:attrNameLst>
                                      </p:cBhvr>
                                      <p:to>
                                        <p:strVal val="visible"/>
                                      </p:to>
                                    </p:set>
                                    <p:anim calcmode="lin" valueType="num">
                                      <p:cBhvr additive="base">
                                        <p:cTn id="31" dur="500" fill="hold"/>
                                        <p:tgtEl>
                                          <p:spTgt spid="2355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3554">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3554">
                                            <p:txEl>
                                              <p:pRg st="7" end="7"/>
                                            </p:txEl>
                                          </p:spTgt>
                                        </p:tgtEl>
                                        <p:attrNameLst>
                                          <p:attrName>style.visibility</p:attrName>
                                        </p:attrNameLst>
                                      </p:cBhvr>
                                      <p:to>
                                        <p:strVal val="visible"/>
                                      </p:to>
                                    </p:set>
                                    <p:anim calcmode="lin" valueType="num">
                                      <p:cBhvr additive="base">
                                        <p:cTn id="35" dur="500" fill="hold"/>
                                        <p:tgtEl>
                                          <p:spTgt spid="2355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3554">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3554">
                                            <p:txEl>
                                              <p:pRg st="8" end="8"/>
                                            </p:txEl>
                                          </p:spTgt>
                                        </p:tgtEl>
                                        <p:attrNameLst>
                                          <p:attrName>style.visibility</p:attrName>
                                        </p:attrNameLst>
                                      </p:cBhvr>
                                      <p:to>
                                        <p:strVal val="visible"/>
                                      </p:to>
                                    </p:set>
                                    <p:anim calcmode="lin" valueType="num">
                                      <p:cBhvr additive="base">
                                        <p:cTn id="39" dur="500" fill="hold"/>
                                        <p:tgtEl>
                                          <p:spTgt spid="23554">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3554">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3554">
                                            <p:txEl>
                                              <p:pRg st="9" end="9"/>
                                            </p:txEl>
                                          </p:spTgt>
                                        </p:tgtEl>
                                        <p:attrNameLst>
                                          <p:attrName>style.visibility</p:attrName>
                                        </p:attrNameLst>
                                      </p:cBhvr>
                                      <p:to>
                                        <p:strVal val="visible"/>
                                      </p:to>
                                    </p:set>
                                    <p:anim calcmode="lin" valueType="num">
                                      <p:cBhvr additive="base">
                                        <p:cTn id="43" dur="500" fill="hold"/>
                                        <p:tgtEl>
                                          <p:spTgt spid="23554">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3554">
                                            <p:txEl>
                                              <p:pRg st="9" end="9"/>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3554">
                                            <p:txEl>
                                              <p:pRg st="10" end="10"/>
                                            </p:txEl>
                                          </p:spTgt>
                                        </p:tgtEl>
                                        <p:attrNameLst>
                                          <p:attrName>style.visibility</p:attrName>
                                        </p:attrNameLst>
                                      </p:cBhvr>
                                      <p:to>
                                        <p:strVal val="visible"/>
                                      </p:to>
                                    </p:set>
                                    <p:anim calcmode="lin" valueType="num">
                                      <p:cBhvr additive="base">
                                        <p:cTn id="47" dur="500" fill="hold"/>
                                        <p:tgtEl>
                                          <p:spTgt spid="23554">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3554">
                                            <p:txEl>
                                              <p:pRg st="10" end="10"/>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3554">
                                            <p:txEl>
                                              <p:pRg st="11" end="11"/>
                                            </p:txEl>
                                          </p:spTgt>
                                        </p:tgtEl>
                                        <p:attrNameLst>
                                          <p:attrName>style.visibility</p:attrName>
                                        </p:attrNameLst>
                                      </p:cBhvr>
                                      <p:to>
                                        <p:strVal val="visible"/>
                                      </p:to>
                                    </p:set>
                                    <p:anim calcmode="lin" valueType="num">
                                      <p:cBhvr additive="base">
                                        <p:cTn id="51" dur="500" fill="hold"/>
                                        <p:tgtEl>
                                          <p:spTgt spid="23554">
                                            <p:txEl>
                                              <p:pRg st="11" end="1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355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23554">
                                            <p:txEl>
                                              <p:pRg st="0" end="0"/>
                                            </p:txEl>
                                          </p:spTgt>
                                        </p:tgtEl>
                                        <p:attrNameLst>
                                          <p:attrName>style.visibility</p:attrName>
                                        </p:attrNameLst>
                                      </p:cBhvr>
                                      <p:to>
                                        <p:strVal val="visible"/>
                                      </p:to>
                                    </p:set>
                                    <p:anim calcmode="lin" valueType="num">
                                      <p:cBhvr additive="base">
                                        <p:cTn id="57" dur="500" fill="hold"/>
                                        <p:tgtEl>
                                          <p:spTgt spid="23554">
                                            <p:txEl>
                                              <p:pRg st="0" end="0"/>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355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23554">
                                            <p:txEl>
                                              <p:pRg st="1" end="1"/>
                                            </p:txEl>
                                          </p:spTgt>
                                        </p:tgtEl>
                                        <p:attrNameLst>
                                          <p:attrName>style.visibility</p:attrName>
                                        </p:attrNameLst>
                                      </p:cBhvr>
                                      <p:to>
                                        <p:strVal val="visible"/>
                                      </p:to>
                                    </p:set>
                                    <p:anim calcmode="lin" valueType="num">
                                      <p:cBhvr additive="base">
                                        <p:cTn id="63" dur="500" fill="hold"/>
                                        <p:tgtEl>
                                          <p:spTgt spid="23554">
                                            <p:txEl>
                                              <p:pRg st="1" end="1"/>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35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23554">
                                            <p:txEl>
                                              <p:pRg st="2" end="2"/>
                                            </p:txEl>
                                          </p:spTgt>
                                        </p:tgtEl>
                                        <p:attrNameLst>
                                          <p:attrName>style.visibility</p:attrName>
                                        </p:attrNameLst>
                                      </p:cBhvr>
                                      <p:to>
                                        <p:strVal val="visible"/>
                                      </p:to>
                                    </p:set>
                                    <p:anim calcmode="lin" valueType="num">
                                      <p:cBhvr additive="base">
                                        <p:cTn id="69" dur="500" fill="hold"/>
                                        <p:tgtEl>
                                          <p:spTgt spid="23554">
                                            <p:txEl>
                                              <p:pRg st="2" end="2"/>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235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23554">
                                            <p:txEl>
                                              <p:pRg st="3" end="3"/>
                                            </p:txEl>
                                          </p:spTgt>
                                        </p:tgtEl>
                                        <p:attrNameLst>
                                          <p:attrName>style.visibility</p:attrName>
                                        </p:attrNameLst>
                                      </p:cBhvr>
                                      <p:to>
                                        <p:strVal val="visible"/>
                                      </p:to>
                                    </p:set>
                                    <p:anim calcmode="lin" valueType="num">
                                      <p:cBhvr additive="base">
                                        <p:cTn id="75" dur="500" fill="hold"/>
                                        <p:tgtEl>
                                          <p:spTgt spid="23554">
                                            <p:txEl>
                                              <p:pRg st="3" end="3"/>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2355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nodeType="clickEffect">
                                  <p:stCondLst>
                                    <p:cond delay="0"/>
                                  </p:stCondLst>
                                  <p:childTnLst>
                                    <p:set>
                                      <p:cBhvr>
                                        <p:cTn id="80" dur="1" fill="hold">
                                          <p:stCondLst>
                                            <p:cond delay="0"/>
                                          </p:stCondLst>
                                        </p:cTn>
                                        <p:tgtEl>
                                          <p:spTgt spid="23554">
                                            <p:txEl>
                                              <p:pRg st="4" end="4"/>
                                            </p:txEl>
                                          </p:spTgt>
                                        </p:tgtEl>
                                        <p:attrNameLst>
                                          <p:attrName>style.visibility</p:attrName>
                                        </p:attrNameLst>
                                      </p:cBhvr>
                                      <p:to>
                                        <p:strVal val="visible"/>
                                      </p:to>
                                    </p:set>
                                    <p:anim calcmode="lin" valueType="num">
                                      <p:cBhvr additive="base">
                                        <p:cTn id="81" dur="500" fill="hold"/>
                                        <p:tgtEl>
                                          <p:spTgt spid="23554">
                                            <p:txEl>
                                              <p:pRg st="4" end="4"/>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2355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nodeType="clickEffect">
                                  <p:stCondLst>
                                    <p:cond delay="0"/>
                                  </p:stCondLst>
                                  <p:childTnLst>
                                    <p:set>
                                      <p:cBhvr>
                                        <p:cTn id="86" dur="1" fill="hold">
                                          <p:stCondLst>
                                            <p:cond delay="0"/>
                                          </p:stCondLst>
                                        </p:cTn>
                                        <p:tgtEl>
                                          <p:spTgt spid="23554">
                                            <p:txEl>
                                              <p:pRg st="5" end="5"/>
                                            </p:txEl>
                                          </p:spTgt>
                                        </p:tgtEl>
                                        <p:attrNameLst>
                                          <p:attrName>style.visibility</p:attrName>
                                        </p:attrNameLst>
                                      </p:cBhvr>
                                      <p:to>
                                        <p:strVal val="visible"/>
                                      </p:to>
                                    </p:set>
                                    <p:anim calcmode="lin" valueType="num">
                                      <p:cBhvr additive="base">
                                        <p:cTn id="87" dur="500" fill="hold"/>
                                        <p:tgtEl>
                                          <p:spTgt spid="23554">
                                            <p:txEl>
                                              <p:pRg st="5" end="5"/>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2355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nodeType="clickEffect">
                                  <p:stCondLst>
                                    <p:cond delay="0"/>
                                  </p:stCondLst>
                                  <p:childTnLst>
                                    <p:set>
                                      <p:cBhvr>
                                        <p:cTn id="92" dur="1" fill="hold">
                                          <p:stCondLst>
                                            <p:cond delay="0"/>
                                          </p:stCondLst>
                                        </p:cTn>
                                        <p:tgtEl>
                                          <p:spTgt spid="23554">
                                            <p:txEl>
                                              <p:pRg st="6" end="6"/>
                                            </p:txEl>
                                          </p:spTgt>
                                        </p:tgtEl>
                                        <p:attrNameLst>
                                          <p:attrName>style.visibility</p:attrName>
                                        </p:attrNameLst>
                                      </p:cBhvr>
                                      <p:to>
                                        <p:strVal val="visible"/>
                                      </p:to>
                                    </p:set>
                                    <p:anim calcmode="lin" valueType="num">
                                      <p:cBhvr additive="base">
                                        <p:cTn id="93" dur="500" fill="hold"/>
                                        <p:tgtEl>
                                          <p:spTgt spid="23554">
                                            <p:txEl>
                                              <p:pRg st="6" end="6"/>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2355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2" presetClass="entr" presetSubtype="4" fill="hold" nodeType="clickEffect">
                                  <p:stCondLst>
                                    <p:cond delay="0"/>
                                  </p:stCondLst>
                                  <p:childTnLst>
                                    <p:set>
                                      <p:cBhvr>
                                        <p:cTn id="98" dur="1" fill="hold">
                                          <p:stCondLst>
                                            <p:cond delay="0"/>
                                          </p:stCondLst>
                                        </p:cTn>
                                        <p:tgtEl>
                                          <p:spTgt spid="23554">
                                            <p:txEl>
                                              <p:pRg st="7" end="7"/>
                                            </p:txEl>
                                          </p:spTgt>
                                        </p:tgtEl>
                                        <p:attrNameLst>
                                          <p:attrName>style.visibility</p:attrName>
                                        </p:attrNameLst>
                                      </p:cBhvr>
                                      <p:to>
                                        <p:strVal val="visible"/>
                                      </p:to>
                                    </p:set>
                                    <p:anim calcmode="lin" valueType="num">
                                      <p:cBhvr additive="base">
                                        <p:cTn id="99" dur="500" fill="hold"/>
                                        <p:tgtEl>
                                          <p:spTgt spid="23554">
                                            <p:txEl>
                                              <p:pRg st="7" end="7"/>
                                            </p:txEl>
                                          </p:spTgt>
                                        </p:tgtEl>
                                        <p:attrNameLst>
                                          <p:attrName>ppt_x</p:attrName>
                                        </p:attrNameLst>
                                      </p:cBhvr>
                                      <p:tavLst>
                                        <p:tav tm="0">
                                          <p:val>
                                            <p:strVal val="#ppt_x"/>
                                          </p:val>
                                        </p:tav>
                                        <p:tav tm="100000">
                                          <p:val>
                                            <p:strVal val="#ppt_x"/>
                                          </p:val>
                                        </p:tav>
                                      </p:tavLst>
                                    </p:anim>
                                    <p:anim calcmode="lin" valueType="num">
                                      <p:cBhvr additive="base">
                                        <p:cTn id="100" dur="500" fill="hold"/>
                                        <p:tgtEl>
                                          <p:spTgt spid="2355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2" presetClass="entr" presetSubtype="4" fill="hold" nodeType="clickEffect">
                                  <p:stCondLst>
                                    <p:cond delay="0"/>
                                  </p:stCondLst>
                                  <p:childTnLst>
                                    <p:set>
                                      <p:cBhvr>
                                        <p:cTn id="104" dur="1" fill="hold">
                                          <p:stCondLst>
                                            <p:cond delay="0"/>
                                          </p:stCondLst>
                                        </p:cTn>
                                        <p:tgtEl>
                                          <p:spTgt spid="23554">
                                            <p:txEl>
                                              <p:pRg st="8" end="8"/>
                                            </p:txEl>
                                          </p:spTgt>
                                        </p:tgtEl>
                                        <p:attrNameLst>
                                          <p:attrName>style.visibility</p:attrName>
                                        </p:attrNameLst>
                                      </p:cBhvr>
                                      <p:to>
                                        <p:strVal val="visible"/>
                                      </p:to>
                                    </p:set>
                                    <p:anim calcmode="lin" valueType="num">
                                      <p:cBhvr additive="base">
                                        <p:cTn id="105" dur="500" fill="hold"/>
                                        <p:tgtEl>
                                          <p:spTgt spid="23554">
                                            <p:txEl>
                                              <p:pRg st="8" end="8"/>
                                            </p:txEl>
                                          </p:spTgt>
                                        </p:tgtEl>
                                        <p:attrNameLst>
                                          <p:attrName>ppt_x</p:attrName>
                                        </p:attrNameLst>
                                      </p:cBhvr>
                                      <p:tavLst>
                                        <p:tav tm="0">
                                          <p:val>
                                            <p:strVal val="#ppt_x"/>
                                          </p:val>
                                        </p:tav>
                                        <p:tav tm="100000">
                                          <p:val>
                                            <p:strVal val="#ppt_x"/>
                                          </p:val>
                                        </p:tav>
                                      </p:tavLst>
                                    </p:anim>
                                    <p:anim calcmode="lin" valueType="num">
                                      <p:cBhvr additive="base">
                                        <p:cTn id="106" dur="500" fill="hold"/>
                                        <p:tgtEl>
                                          <p:spTgt spid="2355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07" fill="hold">
                      <p:stCondLst>
                        <p:cond delay="indefinite"/>
                      </p:stCondLst>
                      <p:childTnLst>
                        <p:par>
                          <p:cTn id="108" fill="hold">
                            <p:stCondLst>
                              <p:cond delay="0"/>
                            </p:stCondLst>
                            <p:childTnLst>
                              <p:par>
                                <p:cTn id="109" presetID="2" presetClass="entr" presetSubtype="4" fill="hold" nodeType="clickEffect">
                                  <p:stCondLst>
                                    <p:cond delay="0"/>
                                  </p:stCondLst>
                                  <p:childTnLst>
                                    <p:set>
                                      <p:cBhvr>
                                        <p:cTn id="110" dur="1" fill="hold">
                                          <p:stCondLst>
                                            <p:cond delay="0"/>
                                          </p:stCondLst>
                                        </p:cTn>
                                        <p:tgtEl>
                                          <p:spTgt spid="23554">
                                            <p:txEl>
                                              <p:pRg st="9" end="9"/>
                                            </p:txEl>
                                          </p:spTgt>
                                        </p:tgtEl>
                                        <p:attrNameLst>
                                          <p:attrName>style.visibility</p:attrName>
                                        </p:attrNameLst>
                                      </p:cBhvr>
                                      <p:to>
                                        <p:strVal val="visible"/>
                                      </p:to>
                                    </p:set>
                                    <p:anim calcmode="lin" valueType="num">
                                      <p:cBhvr additive="base">
                                        <p:cTn id="111" dur="500" fill="hold"/>
                                        <p:tgtEl>
                                          <p:spTgt spid="23554">
                                            <p:txEl>
                                              <p:pRg st="9" end="9"/>
                                            </p:txEl>
                                          </p:spTgt>
                                        </p:tgtEl>
                                        <p:attrNameLst>
                                          <p:attrName>ppt_x</p:attrName>
                                        </p:attrNameLst>
                                      </p:cBhvr>
                                      <p:tavLst>
                                        <p:tav tm="0">
                                          <p:val>
                                            <p:strVal val="#ppt_x"/>
                                          </p:val>
                                        </p:tav>
                                        <p:tav tm="100000">
                                          <p:val>
                                            <p:strVal val="#ppt_x"/>
                                          </p:val>
                                        </p:tav>
                                      </p:tavLst>
                                    </p:anim>
                                    <p:anim calcmode="lin" valueType="num">
                                      <p:cBhvr additive="base">
                                        <p:cTn id="112" dur="500" fill="hold"/>
                                        <p:tgtEl>
                                          <p:spTgt spid="2355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13" fill="hold">
                      <p:stCondLst>
                        <p:cond delay="indefinite"/>
                      </p:stCondLst>
                      <p:childTnLst>
                        <p:par>
                          <p:cTn id="114" fill="hold">
                            <p:stCondLst>
                              <p:cond delay="0"/>
                            </p:stCondLst>
                            <p:childTnLst>
                              <p:par>
                                <p:cTn id="115" presetID="2" presetClass="entr" presetSubtype="4" fill="hold" nodeType="clickEffect">
                                  <p:stCondLst>
                                    <p:cond delay="0"/>
                                  </p:stCondLst>
                                  <p:childTnLst>
                                    <p:set>
                                      <p:cBhvr>
                                        <p:cTn id="116" dur="1" fill="hold">
                                          <p:stCondLst>
                                            <p:cond delay="0"/>
                                          </p:stCondLst>
                                        </p:cTn>
                                        <p:tgtEl>
                                          <p:spTgt spid="23554">
                                            <p:txEl>
                                              <p:pRg st="10" end="10"/>
                                            </p:txEl>
                                          </p:spTgt>
                                        </p:tgtEl>
                                        <p:attrNameLst>
                                          <p:attrName>style.visibility</p:attrName>
                                        </p:attrNameLst>
                                      </p:cBhvr>
                                      <p:to>
                                        <p:strVal val="visible"/>
                                      </p:to>
                                    </p:set>
                                    <p:anim calcmode="lin" valueType="num">
                                      <p:cBhvr additive="base">
                                        <p:cTn id="117" dur="500" fill="hold"/>
                                        <p:tgtEl>
                                          <p:spTgt spid="23554">
                                            <p:txEl>
                                              <p:pRg st="10" end="10"/>
                                            </p:txEl>
                                          </p:spTgt>
                                        </p:tgtEl>
                                        <p:attrNameLst>
                                          <p:attrName>ppt_x</p:attrName>
                                        </p:attrNameLst>
                                      </p:cBhvr>
                                      <p:tavLst>
                                        <p:tav tm="0">
                                          <p:val>
                                            <p:strVal val="#ppt_x"/>
                                          </p:val>
                                        </p:tav>
                                        <p:tav tm="100000">
                                          <p:val>
                                            <p:strVal val="#ppt_x"/>
                                          </p:val>
                                        </p:tav>
                                      </p:tavLst>
                                    </p:anim>
                                    <p:anim calcmode="lin" valueType="num">
                                      <p:cBhvr additive="base">
                                        <p:cTn id="118" dur="500" fill="hold"/>
                                        <p:tgtEl>
                                          <p:spTgt spid="2355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19" fill="hold">
                      <p:stCondLst>
                        <p:cond delay="indefinite"/>
                      </p:stCondLst>
                      <p:childTnLst>
                        <p:par>
                          <p:cTn id="120" fill="hold">
                            <p:stCondLst>
                              <p:cond delay="0"/>
                            </p:stCondLst>
                            <p:childTnLst>
                              <p:par>
                                <p:cTn id="121" presetID="2" presetClass="entr" presetSubtype="4" fill="hold" nodeType="clickEffect">
                                  <p:stCondLst>
                                    <p:cond delay="0"/>
                                  </p:stCondLst>
                                  <p:childTnLst>
                                    <p:set>
                                      <p:cBhvr>
                                        <p:cTn id="122" dur="1" fill="hold">
                                          <p:stCondLst>
                                            <p:cond delay="0"/>
                                          </p:stCondLst>
                                        </p:cTn>
                                        <p:tgtEl>
                                          <p:spTgt spid="23554">
                                            <p:txEl>
                                              <p:pRg st="11" end="11"/>
                                            </p:txEl>
                                          </p:spTgt>
                                        </p:tgtEl>
                                        <p:attrNameLst>
                                          <p:attrName>style.visibility</p:attrName>
                                        </p:attrNameLst>
                                      </p:cBhvr>
                                      <p:to>
                                        <p:strVal val="visible"/>
                                      </p:to>
                                    </p:set>
                                    <p:anim calcmode="lin" valueType="num">
                                      <p:cBhvr additive="base">
                                        <p:cTn id="123" dur="500" fill="hold"/>
                                        <p:tgtEl>
                                          <p:spTgt spid="23554">
                                            <p:txEl>
                                              <p:pRg st="11" end="11"/>
                                            </p:txEl>
                                          </p:spTgt>
                                        </p:tgtEl>
                                        <p:attrNameLst>
                                          <p:attrName>ppt_x</p:attrName>
                                        </p:attrNameLst>
                                      </p:cBhvr>
                                      <p:tavLst>
                                        <p:tav tm="0">
                                          <p:val>
                                            <p:strVal val="#ppt_x"/>
                                          </p:val>
                                        </p:tav>
                                        <p:tav tm="100000">
                                          <p:val>
                                            <p:strVal val="#ppt_x"/>
                                          </p:val>
                                        </p:tav>
                                      </p:tavLst>
                                    </p:anim>
                                    <p:anim calcmode="lin" valueType="num">
                                      <p:cBhvr additive="base">
                                        <p:cTn id="124" dur="500" fill="hold"/>
                                        <p:tgtEl>
                                          <p:spTgt spid="2355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125" fill="hold">
                      <p:stCondLst>
                        <p:cond delay="indefinite"/>
                      </p:stCondLst>
                      <p:childTnLst>
                        <p:par>
                          <p:cTn id="126" fill="hold">
                            <p:stCondLst>
                              <p:cond delay="0"/>
                            </p:stCondLst>
                            <p:childTnLst>
                              <p:par>
                                <p:cTn id="127" presetID="2" presetClass="entr" presetSubtype="4" fill="hold" nodeType="clickEffect">
                                  <p:stCondLst>
                                    <p:cond delay="0"/>
                                  </p:stCondLst>
                                  <p:childTnLst>
                                    <p:set>
                                      <p:cBhvr>
                                        <p:cTn id="128" dur="1" fill="hold">
                                          <p:stCondLst>
                                            <p:cond delay="0"/>
                                          </p:stCondLst>
                                        </p:cTn>
                                        <p:tgtEl>
                                          <p:spTgt spid="23554">
                                            <p:txEl>
                                              <p:pRg st="0" end="0"/>
                                            </p:txEl>
                                          </p:spTgt>
                                        </p:tgtEl>
                                        <p:attrNameLst>
                                          <p:attrName>style.visibility</p:attrName>
                                        </p:attrNameLst>
                                      </p:cBhvr>
                                      <p:to>
                                        <p:strVal val="visible"/>
                                      </p:to>
                                    </p:set>
                                    <p:anim calcmode="lin" valueType="num">
                                      <p:cBhvr additive="base">
                                        <p:cTn id="129" dur="500" fill="hold"/>
                                        <p:tgtEl>
                                          <p:spTgt spid="23554">
                                            <p:txEl>
                                              <p:pRg st="0" end="0"/>
                                            </p:txEl>
                                          </p:spTgt>
                                        </p:tgtEl>
                                        <p:attrNameLst>
                                          <p:attrName>ppt_x</p:attrName>
                                        </p:attrNameLst>
                                      </p:cBhvr>
                                      <p:tavLst>
                                        <p:tav tm="0">
                                          <p:val>
                                            <p:strVal val="#ppt_x"/>
                                          </p:val>
                                        </p:tav>
                                        <p:tav tm="100000">
                                          <p:val>
                                            <p:strVal val="#ppt_x"/>
                                          </p:val>
                                        </p:tav>
                                      </p:tavLst>
                                    </p:anim>
                                    <p:anim calcmode="lin" valueType="num">
                                      <p:cBhvr additive="base">
                                        <p:cTn id="130" dur="500" fill="hold"/>
                                        <p:tgtEl>
                                          <p:spTgt spid="2355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1" fill="hold">
                      <p:stCondLst>
                        <p:cond delay="indefinite"/>
                      </p:stCondLst>
                      <p:childTnLst>
                        <p:par>
                          <p:cTn id="132" fill="hold">
                            <p:stCondLst>
                              <p:cond delay="0"/>
                            </p:stCondLst>
                            <p:childTnLst>
                              <p:par>
                                <p:cTn id="133" presetID="2" presetClass="entr" presetSubtype="4" fill="hold" nodeType="clickEffect">
                                  <p:stCondLst>
                                    <p:cond delay="0"/>
                                  </p:stCondLst>
                                  <p:childTnLst>
                                    <p:set>
                                      <p:cBhvr>
                                        <p:cTn id="134" dur="1" fill="hold">
                                          <p:stCondLst>
                                            <p:cond delay="0"/>
                                          </p:stCondLst>
                                        </p:cTn>
                                        <p:tgtEl>
                                          <p:spTgt spid="23554">
                                            <p:txEl>
                                              <p:pRg st="1" end="1"/>
                                            </p:txEl>
                                          </p:spTgt>
                                        </p:tgtEl>
                                        <p:attrNameLst>
                                          <p:attrName>style.visibility</p:attrName>
                                        </p:attrNameLst>
                                      </p:cBhvr>
                                      <p:to>
                                        <p:strVal val="visible"/>
                                      </p:to>
                                    </p:set>
                                    <p:anim calcmode="lin" valueType="num">
                                      <p:cBhvr additive="base">
                                        <p:cTn id="135" dur="500" fill="hold"/>
                                        <p:tgtEl>
                                          <p:spTgt spid="23554">
                                            <p:txEl>
                                              <p:pRg st="1" end="1"/>
                                            </p:txEl>
                                          </p:spTgt>
                                        </p:tgtEl>
                                        <p:attrNameLst>
                                          <p:attrName>ppt_x</p:attrName>
                                        </p:attrNameLst>
                                      </p:cBhvr>
                                      <p:tavLst>
                                        <p:tav tm="0">
                                          <p:val>
                                            <p:strVal val="#ppt_x"/>
                                          </p:val>
                                        </p:tav>
                                        <p:tav tm="100000">
                                          <p:val>
                                            <p:strVal val="#ppt_x"/>
                                          </p:val>
                                        </p:tav>
                                      </p:tavLst>
                                    </p:anim>
                                    <p:anim calcmode="lin" valueType="num">
                                      <p:cBhvr additive="base">
                                        <p:cTn id="136" dur="500" fill="hold"/>
                                        <p:tgtEl>
                                          <p:spTgt spid="235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7" fill="hold">
                      <p:stCondLst>
                        <p:cond delay="indefinite"/>
                      </p:stCondLst>
                      <p:childTnLst>
                        <p:par>
                          <p:cTn id="138" fill="hold">
                            <p:stCondLst>
                              <p:cond delay="0"/>
                            </p:stCondLst>
                            <p:childTnLst>
                              <p:par>
                                <p:cTn id="139" presetID="2" presetClass="entr" presetSubtype="4" fill="hold" nodeType="clickEffect">
                                  <p:stCondLst>
                                    <p:cond delay="0"/>
                                  </p:stCondLst>
                                  <p:childTnLst>
                                    <p:set>
                                      <p:cBhvr>
                                        <p:cTn id="140" dur="1" fill="hold">
                                          <p:stCondLst>
                                            <p:cond delay="0"/>
                                          </p:stCondLst>
                                        </p:cTn>
                                        <p:tgtEl>
                                          <p:spTgt spid="23554">
                                            <p:txEl>
                                              <p:pRg st="2" end="2"/>
                                            </p:txEl>
                                          </p:spTgt>
                                        </p:tgtEl>
                                        <p:attrNameLst>
                                          <p:attrName>style.visibility</p:attrName>
                                        </p:attrNameLst>
                                      </p:cBhvr>
                                      <p:to>
                                        <p:strVal val="visible"/>
                                      </p:to>
                                    </p:set>
                                    <p:anim calcmode="lin" valueType="num">
                                      <p:cBhvr additive="base">
                                        <p:cTn id="141" dur="500" fill="hold"/>
                                        <p:tgtEl>
                                          <p:spTgt spid="23554">
                                            <p:txEl>
                                              <p:pRg st="2" end="2"/>
                                            </p:txEl>
                                          </p:spTgt>
                                        </p:tgtEl>
                                        <p:attrNameLst>
                                          <p:attrName>ppt_x</p:attrName>
                                        </p:attrNameLst>
                                      </p:cBhvr>
                                      <p:tavLst>
                                        <p:tav tm="0">
                                          <p:val>
                                            <p:strVal val="#ppt_x"/>
                                          </p:val>
                                        </p:tav>
                                        <p:tav tm="100000">
                                          <p:val>
                                            <p:strVal val="#ppt_x"/>
                                          </p:val>
                                        </p:tav>
                                      </p:tavLst>
                                    </p:anim>
                                    <p:anim calcmode="lin" valueType="num">
                                      <p:cBhvr additive="base">
                                        <p:cTn id="142" dur="500" fill="hold"/>
                                        <p:tgtEl>
                                          <p:spTgt spid="235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2" presetClass="entr" presetSubtype="4" fill="hold" nodeType="clickEffect">
                                  <p:stCondLst>
                                    <p:cond delay="0"/>
                                  </p:stCondLst>
                                  <p:childTnLst>
                                    <p:set>
                                      <p:cBhvr>
                                        <p:cTn id="146" dur="1" fill="hold">
                                          <p:stCondLst>
                                            <p:cond delay="0"/>
                                          </p:stCondLst>
                                        </p:cTn>
                                        <p:tgtEl>
                                          <p:spTgt spid="23554">
                                            <p:txEl>
                                              <p:pRg st="3" end="3"/>
                                            </p:txEl>
                                          </p:spTgt>
                                        </p:tgtEl>
                                        <p:attrNameLst>
                                          <p:attrName>style.visibility</p:attrName>
                                        </p:attrNameLst>
                                      </p:cBhvr>
                                      <p:to>
                                        <p:strVal val="visible"/>
                                      </p:to>
                                    </p:set>
                                    <p:anim calcmode="lin" valueType="num">
                                      <p:cBhvr additive="base">
                                        <p:cTn id="147" dur="500" fill="hold"/>
                                        <p:tgtEl>
                                          <p:spTgt spid="23554">
                                            <p:txEl>
                                              <p:pRg st="3" end="3"/>
                                            </p:txEl>
                                          </p:spTgt>
                                        </p:tgtEl>
                                        <p:attrNameLst>
                                          <p:attrName>ppt_x</p:attrName>
                                        </p:attrNameLst>
                                      </p:cBhvr>
                                      <p:tavLst>
                                        <p:tav tm="0">
                                          <p:val>
                                            <p:strVal val="#ppt_x"/>
                                          </p:val>
                                        </p:tav>
                                        <p:tav tm="100000">
                                          <p:val>
                                            <p:strVal val="#ppt_x"/>
                                          </p:val>
                                        </p:tav>
                                      </p:tavLst>
                                    </p:anim>
                                    <p:anim calcmode="lin" valueType="num">
                                      <p:cBhvr additive="base">
                                        <p:cTn id="148" dur="500" fill="hold"/>
                                        <p:tgtEl>
                                          <p:spTgt spid="2355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49" fill="hold">
                      <p:stCondLst>
                        <p:cond delay="indefinite"/>
                      </p:stCondLst>
                      <p:childTnLst>
                        <p:par>
                          <p:cTn id="150" fill="hold">
                            <p:stCondLst>
                              <p:cond delay="0"/>
                            </p:stCondLst>
                            <p:childTnLst>
                              <p:par>
                                <p:cTn id="151" presetID="2" presetClass="entr" presetSubtype="4" fill="hold" nodeType="clickEffect">
                                  <p:stCondLst>
                                    <p:cond delay="0"/>
                                  </p:stCondLst>
                                  <p:childTnLst>
                                    <p:set>
                                      <p:cBhvr>
                                        <p:cTn id="152" dur="1" fill="hold">
                                          <p:stCondLst>
                                            <p:cond delay="0"/>
                                          </p:stCondLst>
                                        </p:cTn>
                                        <p:tgtEl>
                                          <p:spTgt spid="23554">
                                            <p:txEl>
                                              <p:pRg st="4" end="4"/>
                                            </p:txEl>
                                          </p:spTgt>
                                        </p:tgtEl>
                                        <p:attrNameLst>
                                          <p:attrName>style.visibility</p:attrName>
                                        </p:attrNameLst>
                                      </p:cBhvr>
                                      <p:to>
                                        <p:strVal val="visible"/>
                                      </p:to>
                                    </p:set>
                                    <p:anim calcmode="lin" valueType="num">
                                      <p:cBhvr additive="base">
                                        <p:cTn id="153" dur="500" fill="hold"/>
                                        <p:tgtEl>
                                          <p:spTgt spid="23554">
                                            <p:txEl>
                                              <p:pRg st="4" end="4"/>
                                            </p:txEl>
                                          </p:spTgt>
                                        </p:tgtEl>
                                        <p:attrNameLst>
                                          <p:attrName>ppt_x</p:attrName>
                                        </p:attrNameLst>
                                      </p:cBhvr>
                                      <p:tavLst>
                                        <p:tav tm="0">
                                          <p:val>
                                            <p:strVal val="#ppt_x"/>
                                          </p:val>
                                        </p:tav>
                                        <p:tav tm="100000">
                                          <p:val>
                                            <p:strVal val="#ppt_x"/>
                                          </p:val>
                                        </p:tav>
                                      </p:tavLst>
                                    </p:anim>
                                    <p:anim calcmode="lin" valueType="num">
                                      <p:cBhvr additive="base">
                                        <p:cTn id="154" dur="500" fill="hold"/>
                                        <p:tgtEl>
                                          <p:spTgt spid="2355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5" fill="hold">
                      <p:stCondLst>
                        <p:cond delay="indefinite"/>
                      </p:stCondLst>
                      <p:childTnLst>
                        <p:par>
                          <p:cTn id="156" fill="hold">
                            <p:stCondLst>
                              <p:cond delay="0"/>
                            </p:stCondLst>
                            <p:childTnLst>
                              <p:par>
                                <p:cTn id="157" presetID="2" presetClass="entr" presetSubtype="4" fill="hold" nodeType="clickEffect">
                                  <p:stCondLst>
                                    <p:cond delay="0"/>
                                  </p:stCondLst>
                                  <p:childTnLst>
                                    <p:set>
                                      <p:cBhvr>
                                        <p:cTn id="158" dur="1" fill="hold">
                                          <p:stCondLst>
                                            <p:cond delay="0"/>
                                          </p:stCondLst>
                                        </p:cTn>
                                        <p:tgtEl>
                                          <p:spTgt spid="23554">
                                            <p:txEl>
                                              <p:pRg st="5" end="5"/>
                                            </p:txEl>
                                          </p:spTgt>
                                        </p:tgtEl>
                                        <p:attrNameLst>
                                          <p:attrName>style.visibility</p:attrName>
                                        </p:attrNameLst>
                                      </p:cBhvr>
                                      <p:to>
                                        <p:strVal val="visible"/>
                                      </p:to>
                                    </p:set>
                                    <p:anim calcmode="lin" valueType="num">
                                      <p:cBhvr additive="base">
                                        <p:cTn id="159" dur="500" fill="hold"/>
                                        <p:tgtEl>
                                          <p:spTgt spid="23554">
                                            <p:txEl>
                                              <p:pRg st="5" end="5"/>
                                            </p:txEl>
                                          </p:spTgt>
                                        </p:tgtEl>
                                        <p:attrNameLst>
                                          <p:attrName>ppt_x</p:attrName>
                                        </p:attrNameLst>
                                      </p:cBhvr>
                                      <p:tavLst>
                                        <p:tav tm="0">
                                          <p:val>
                                            <p:strVal val="#ppt_x"/>
                                          </p:val>
                                        </p:tav>
                                        <p:tav tm="100000">
                                          <p:val>
                                            <p:strVal val="#ppt_x"/>
                                          </p:val>
                                        </p:tav>
                                      </p:tavLst>
                                    </p:anim>
                                    <p:anim calcmode="lin" valueType="num">
                                      <p:cBhvr additive="base">
                                        <p:cTn id="160" dur="500" fill="hold"/>
                                        <p:tgtEl>
                                          <p:spTgt spid="2355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61" fill="hold">
                      <p:stCondLst>
                        <p:cond delay="indefinite"/>
                      </p:stCondLst>
                      <p:childTnLst>
                        <p:par>
                          <p:cTn id="162" fill="hold">
                            <p:stCondLst>
                              <p:cond delay="0"/>
                            </p:stCondLst>
                            <p:childTnLst>
                              <p:par>
                                <p:cTn id="163" presetID="2" presetClass="entr" presetSubtype="4" fill="hold" nodeType="clickEffect">
                                  <p:stCondLst>
                                    <p:cond delay="0"/>
                                  </p:stCondLst>
                                  <p:childTnLst>
                                    <p:set>
                                      <p:cBhvr>
                                        <p:cTn id="164" dur="1" fill="hold">
                                          <p:stCondLst>
                                            <p:cond delay="0"/>
                                          </p:stCondLst>
                                        </p:cTn>
                                        <p:tgtEl>
                                          <p:spTgt spid="23554">
                                            <p:txEl>
                                              <p:pRg st="6" end="6"/>
                                            </p:txEl>
                                          </p:spTgt>
                                        </p:tgtEl>
                                        <p:attrNameLst>
                                          <p:attrName>style.visibility</p:attrName>
                                        </p:attrNameLst>
                                      </p:cBhvr>
                                      <p:to>
                                        <p:strVal val="visible"/>
                                      </p:to>
                                    </p:set>
                                    <p:anim calcmode="lin" valueType="num">
                                      <p:cBhvr additive="base">
                                        <p:cTn id="165" dur="500" fill="hold"/>
                                        <p:tgtEl>
                                          <p:spTgt spid="23554">
                                            <p:txEl>
                                              <p:pRg st="6" end="6"/>
                                            </p:txEl>
                                          </p:spTgt>
                                        </p:tgtEl>
                                        <p:attrNameLst>
                                          <p:attrName>ppt_x</p:attrName>
                                        </p:attrNameLst>
                                      </p:cBhvr>
                                      <p:tavLst>
                                        <p:tav tm="0">
                                          <p:val>
                                            <p:strVal val="#ppt_x"/>
                                          </p:val>
                                        </p:tav>
                                        <p:tav tm="100000">
                                          <p:val>
                                            <p:strVal val="#ppt_x"/>
                                          </p:val>
                                        </p:tav>
                                      </p:tavLst>
                                    </p:anim>
                                    <p:anim calcmode="lin" valueType="num">
                                      <p:cBhvr additive="base">
                                        <p:cTn id="166" dur="500" fill="hold"/>
                                        <p:tgtEl>
                                          <p:spTgt spid="2355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67" fill="hold">
                      <p:stCondLst>
                        <p:cond delay="indefinite"/>
                      </p:stCondLst>
                      <p:childTnLst>
                        <p:par>
                          <p:cTn id="168" fill="hold">
                            <p:stCondLst>
                              <p:cond delay="0"/>
                            </p:stCondLst>
                            <p:childTnLst>
                              <p:par>
                                <p:cTn id="169" presetID="2" presetClass="entr" presetSubtype="4" fill="hold" nodeType="clickEffect">
                                  <p:stCondLst>
                                    <p:cond delay="0"/>
                                  </p:stCondLst>
                                  <p:childTnLst>
                                    <p:set>
                                      <p:cBhvr>
                                        <p:cTn id="170" dur="1" fill="hold">
                                          <p:stCondLst>
                                            <p:cond delay="0"/>
                                          </p:stCondLst>
                                        </p:cTn>
                                        <p:tgtEl>
                                          <p:spTgt spid="23554">
                                            <p:txEl>
                                              <p:pRg st="7" end="7"/>
                                            </p:txEl>
                                          </p:spTgt>
                                        </p:tgtEl>
                                        <p:attrNameLst>
                                          <p:attrName>style.visibility</p:attrName>
                                        </p:attrNameLst>
                                      </p:cBhvr>
                                      <p:to>
                                        <p:strVal val="visible"/>
                                      </p:to>
                                    </p:set>
                                    <p:anim calcmode="lin" valueType="num">
                                      <p:cBhvr additive="base">
                                        <p:cTn id="171" dur="500" fill="hold"/>
                                        <p:tgtEl>
                                          <p:spTgt spid="23554">
                                            <p:txEl>
                                              <p:pRg st="7" end="7"/>
                                            </p:txEl>
                                          </p:spTgt>
                                        </p:tgtEl>
                                        <p:attrNameLst>
                                          <p:attrName>ppt_x</p:attrName>
                                        </p:attrNameLst>
                                      </p:cBhvr>
                                      <p:tavLst>
                                        <p:tav tm="0">
                                          <p:val>
                                            <p:strVal val="#ppt_x"/>
                                          </p:val>
                                        </p:tav>
                                        <p:tav tm="100000">
                                          <p:val>
                                            <p:strVal val="#ppt_x"/>
                                          </p:val>
                                        </p:tav>
                                      </p:tavLst>
                                    </p:anim>
                                    <p:anim calcmode="lin" valueType="num">
                                      <p:cBhvr additive="base">
                                        <p:cTn id="172" dur="500" fill="hold"/>
                                        <p:tgtEl>
                                          <p:spTgt spid="2355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73" fill="hold">
                      <p:stCondLst>
                        <p:cond delay="indefinite"/>
                      </p:stCondLst>
                      <p:childTnLst>
                        <p:par>
                          <p:cTn id="174" fill="hold">
                            <p:stCondLst>
                              <p:cond delay="0"/>
                            </p:stCondLst>
                            <p:childTnLst>
                              <p:par>
                                <p:cTn id="175" presetID="2" presetClass="entr" presetSubtype="4" fill="hold" nodeType="clickEffect">
                                  <p:stCondLst>
                                    <p:cond delay="0"/>
                                  </p:stCondLst>
                                  <p:childTnLst>
                                    <p:set>
                                      <p:cBhvr>
                                        <p:cTn id="176" dur="1" fill="hold">
                                          <p:stCondLst>
                                            <p:cond delay="0"/>
                                          </p:stCondLst>
                                        </p:cTn>
                                        <p:tgtEl>
                                          <p:spTgt spid="23554">
                                            <p:txEl>
                                              <p:pRg st="8" end="8"/>
                                            </p:txEl>
                                          </p:spTgt>
                                        </p:tgtEl>
                                        <p:attrNameLst>
                                          <p:attrName>style.visibility</p:attrName>
                                        </p:attrNameLst>
                                      </p:cBhvr>
                                      <p:to>
                                        <p:strVal val="visible"/>
                                      </p:to>
                                    </p:set>
                                    <p:anim calcmode="lin" valueType="num">
                                      <p:cBhvr additive="base">
                                        <p:cTn id="177" dur="500" fill="hold"/>
                                        <p:tgtEl>
                                          <p:spTgt spid="23554">
                                            <p:txEl>
                                              <p:pRg st="8" end="8"/>
                                            </p:txEl>
                                          </p:spTgt>
                                        </p:tgtEl>
                                        <p:attrNameLst>
                                          <p:attrName>ppt_x</p:attrName>
                                        </p:attrNameLst>
                                      </p:cBhvr>
                                      <p:tavLst>
                                        <p:tav tm="0">
                                          <p:val>
                                            <p:strVal val="#ppt_x"/>
                                          </p:val>
                                        </p:tav>
                                        <p:tav tm="100000">
                                          <p:val>
                                            <p:strVal val="#ppt_x"/>
                                          </p:val>
                                        </p:tav>
                                      </p:tavLst>
                                    </p:anim>
                                    <p:anim calcmode="lin" valueType="num">
                                      <p:cBhvr additive="base">
                                        <p:cTn id="178" dur="500" fill="hold"/>
                                        <p:tgtEl>
                                          <p:spTgt spid="2355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79" fill="hold">
                      <p:stCondLst>
                        <p:cond delay="indefinite"/>
                      </p:stCondLst>
                      <p:childTnLst>
                        <p:par>
                          <p:cTn id="180" fill="hold">
                            <p:stCondLst>
                              <p:cond delay="0"/>
                            </p:stCondLst>
                            <p:childTnLst>
                              <p:par>
                                <p:cTn id="181" presetID="2" presetClass="entr" presetSubtype="4" fill="hold" nodeType="clickEffect">
                                  <p:stCondLst>
                                    <p:cond delay="0"/>
                                  </p:stCondLst>
                                  <p:childTnLst>
                                    <p:set>
                                      <p:cBhvr>
                                        <p:cTn id="182" dur="1" fill="hold">
                                          <p:stCondLst>
                                            <p:cond delay="0"/>
                                          </p:stCondLst>
                                        </p:cTn>
                                        <p:tgtEl>
                                          <p:spTgt spid="23554">
                                            <p:txEl>
                                              <p:pRg st="9" end="9"/>
                                            </p:txEl>
                                          </p:spTgt>
                                        </p:tgtEl>
                                        <p:attrNameLst>
                                          <p:attrName>style.visibility</p:attrName>
                                        </p:attrNameLst>
                                      </p:cBhvr>
                                      <p:to>
                                        <p:strVal val="visible"/>
                                      </p:to>
                                    </p:set>
                                    <p:anim calcmode="lin" valueType="num">
                                      <p:cBhvr additive="base">
                                        <p:cTn id="183" dur="500" fill="hold"/>
                                        <p:tgtEl>
                                          <p:spTgt spid="23554">
                                            <p:txEl>
                                              <p:pRg st="9" end="9"/>
                                            </p:txEl>
                                          </p:spTgt>
                                        </p:tgtEl>
                                        <p:attrNameLst>
                                          <p:attrName>ppt_x</p:attrName>
                                        </p:attrNameLst>
                                      </p:cBhvr>
                                      <p:tavLst>
                                        <p:tav tm="0">
                                          <p:val>
                                            <p:strVal val="#ppt_x"/>
                                          </p:val>
                                        </p:tav>
                                        <p:tav tm="100000">
                                          <p:val>
                                            <p:strVal val="#ppt_x"/>
                                          </p:val>
                                        </p:tav>
                                      </p:tavLst>
                                    </p:anim>
                                    <p:anim calcmode="lin" valueType="num">
                                      <p:cBhvr additive="base">
                                        <p:cTn id="184" dur="500" fill="hold"/>
                                        <p:tgtEl>
                                          <p:spTgt spid="2355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85" fill="hold">
                      <p:stCondLst>
                        <p:cond delay="indefinite"/>
                      </p:stCondLst>
                      <p:childTnLst>
                        <p:par>
                          <p:cTn id="186" fill="hold">
                            <p:stCondLst>
                              <p:cond delay="0"/>
                            </p:stCondLst>
                            <p:childTnLst>
                              <p:par>
                                <p:cTn id="187" presetID="2" presetClass="entr" presetSubtype="4" fill="hold" nodeType="clickEffect">
                                  <p:stCondLst>
                                    <p:cond delay="0"/>
                                  </p:stCondLst>
                                  <p:childTnLst>
                                    <p:set>
                                      <p:cBhvr>
                                        <p:cTn id="188" dur="1" fill="hold">
                                          <p:stCondLst>
                                            <p:cond delay="0"/>
                                          </p:stCondLst>
                                        </p:cTn>
                                        <p:tgtEl>
                                          <p:spTgt spid="23554">
                                            <p:txEl>
                                              <p:pRg st="10" end="10"/>
                                            </p:txEl>
                                          </p:spTgt>
                                        </p:tgtEl>
                                        <p:attrNameLst>
                                          <p:attrName>style.visibility</p:attrName>
                                        </p:attrNameLst>
                                      </p:cBhvr>
                                      <p:to>
                                        <p:strVal val="visible"/>
                                      </p:to>
                                    </p:set>
                                    <p:anim calcmode="lin" valueType="num">
                                      <p:cBhvr additive="base">
                                        <p:cTn id="189" dur="500" fill="hold"/>
                                        <p:tgtEl>
                                          <p:spTgt spid="23554">
                                            <p:txEl>
                                              <p:pRg st="10" end="10"/>
                                            </p:txEl>
                                          </p:spTgt>
                                        </p:tgtEl>
                                        <p:attrNameLst>
                                          <p:attrName>ppt_x</p:attrName>
                                        </p:attrNameLst>
                                      </p:cBhvr>
                                      <p:tavLst>
                                        <p:tav tm="0">
                                          <p:val>
                                            <p:strVal val="#ppt_x"/>
                                          </p:val>
                                        </p:tav>
                                        <p:tav tm="100000">
                                          <p:val>
                                            <p:strVal val="#ppt_x"/>
                                          </p:val>
                                        </p:tav>
                                      </p:tavLst>
                                    </p:anim>
                                    <p:anim calcmode="lin" valueType="num">
                                      <p:cBhvr additive="base">
                                        <p:cTn id="190" dur="500" fill="hold"/>
                                        <p:tgtEl>
                                          <p:spTgt spid="2355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91" fill="hold">
                      <p:stCondLst>
                        <p:cond delay="indefinite"/>
                      </p:stCondLst>
                      <p:childTnLst>
                        <p:par>
                          <p:cTn id="192" fill="hold">
                            <p:stCondLst>
                              <p:cond delay="0"/>
                            </p:stCondLst>
                            <p:childTnLst>
                              <p:par>
                                <p:cTn id="193" presetID="2" presetClass="entr" presetSubtype="4" fill="hold" nodeType="clickEffect">
                                  <p:stCondLst>
                                    <p:cond delay="0"/>
                                  </p:stCondLst>
                                  <p:childTnLst>
                                    <p:set>
                                      <p:cBhvr>
                                        <p:cTn id="194" dur="1" fill="hold">
                                          <p:stCondLst>
                                            <p:cond delay="0"/>
                                          </p:stCondLst>
                                        </p:cTn>
                                        <p:tgtEl>
                                          <p:spTgt spid="23554">
                                            <p:txEl>
                                              <p:pRg st="11" end="11"/>
                                            </p:txEl>
                                          </p:spTgt>
                                        </p:tgtEl>
                                        <p:attrNameLst>
                                          <p:attrName>style.visibility</p:attrName>
                                        </p:attrNameLst>
                                      </p:cBhvr>
                                      <p:to>
                                        <p:strVal val="visible"/>
                                      </p:to>
                                    </p:set>
                                    <p:anim calcmode="lin" valueType="num">
                                      <p:cBhvr additive="base">
                                        <p:cTn id="195" dur="500" fill="hold"/>
                                        <p:tgtEl>
                                          <p:spTgt spid="23554">
                                            <p:txEl>
                                              <p:pRg st="11" end="11"/>
                                            </p:txEl>
                                          </p:spTgt>
                                        </p:tgtEl>
                                        <p:attrNameLst>
                                          <p:attrName>ppt_x</p:attrName>
                                        </p:attrNameLst>
                                      </p:cBhvr>
                                      <p:tavLst>
                                        <p:tav tm="0">
                                          <p:val>
                                            <p:strVal val="#ppt_x"/>
                                          </p:val>
                                        </p:tav>
                                        <p:tav tm="100000">
                                          <p:val>
                                            <p:strVal val="#ppt_x"/>
                                          </p:val>
                                        </p:tav>
                                      </p:tavLst>
                                    </p:anim>
                                    <p:anim calcmode="lin" valueType="num">
                                      <p:cBhvr additive="base">
                                        <p:cTn id="196" dur="500" fill="hold"/>
                                        <p:tgtEl>
                                          <p:spTgt spid="2355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197" fill="hold">
                      <p:stCondLst>
                        <p:cond delay="indefinite"/>
                      </p:stCondLst>
                      <p:childTnLst>
                        <p:par>
                          <p:cTn id="198" fill="hold">
                            <p:stCondLst>
                              <p:cond delay="0"/>
                            </p:stCondLst>
                            <p:childTnLst>
                              <p:par>
                                <p:cTn id="199" presetID="2" presetClass="entr" presetSubtype="4" fill="hold" nodeType="clickEffect">
                                  <p:stCondLst>
                                    <p:cond delay="0"/>
                                  </p:stCondLst>
                                  <p:childTnLst>
                                    <p:set>
                                      <p:cBhvr>
                                        <p:cTn id="200" dur="1" fill="hold">
                                          <p:stCondLst>
                                            <p:cond delay="0"/>
                                          </p:stCondLst>
                                        </p:cTn>
                                        <p:tgtEl>
                                          <p:spTgt spid="23554">
                                            <p:txEl>
                                              <p:pRg st="0" end="0"/>
                                            </p:txEl>
                                          </p:spTgt>
                                        </p:tgtEl>
                                        <p:attrNameLst>
                                          <p:attrName>style.visibility</p:attrName>
                                        </p:attrNameLst>
                                      </p:cBhvr>
                                      <p:to>
                                        <p:strVal val="visible"/>
                                      </p:to>
                                    </p:set>
                                    <p:anim calcmode="lin" valueType="num">
                                      <p:cBhvr additive="base">
                                        <p:cTn id="201" dur="500" fill="hold"/>
                                        <p:tgtEl>
                                          <p:spTgt spid="23554">
                                            <p:txEl>
                                              <p:pRg st="0" end="0"/>
                                            </p:txEl>
                                          </p:spTgt>
                                        </p:tgtEl>
                                        <p:attrNameLst>
                                          <p:attrName>ppt_x</p:attrName>
                                        </p:attrNameLst>
                                      </p:cBhvr>
                                      <p:tavLst>
                                        <p:tav tm="0">
                                          <p:val>
                                            <p:strVal val="#ppt_x"/>
                                          </p:val>
                                        </p:tav>
                                        <p:tav tm="100000">
                                          <p:val>
                                            <p:strVal val="#ppt_x"/>
                                          </p:val>
                                        </p:tav>
                                      </p:tavLst>
                                    </p:anim>
                                    <p:anim calcmode="lin" valueType="num">
                                      <p:cBhvr additive="base">
                                        <p:cTn id="202" dur="500" fill="hold"/>
                                        <p:tgtEl>
                                          <p:spTgt spid="2355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3" fill="hold">
                      <p:stCondLst>
                        <p:cond delay="indefinite"/>
                      </p:stCondLst>
                      <p:childTnLst>
                        <p:par>
                          <p:cTn id="204" fill="hold">
                            <p:stCondLst>
                              <p:cond delay="0"/>
                            </p:stCondLst>
                            <p:childTnLst>
                              <p:par>
                                <p:cTn id="205" presetID="2" presetClass="entr" presetSubtype="4" fill="hold" nodeType="clickEffect">
                                  <p:stCondLst>
                                    <p:cond delay="0"/>
                                  </p:stCondLst>
                                  <p:childTnLst>
                                    <p:set>
                                      <p:cBhvr>
                                        <p:cTn id="206" dur="1" fill="hold">
                                          <p:stCondLst>
                                            <p:cond delay="0"/>
                                          </p:stCondLst>
                                        </p:cTn>
                                        <p:tgtEl>
                                          <p:spTgt spid="23554">
                                            <p:txEl>
                                              <p:pRg st="1" end="1"/>
                                            </p:txEl>
                                          </p:spTgt>
                                        </p:tgtEl>
                                        <p:attrNameLst>
                                          <p:attrName>style.visibility</p:attrName>
                                        </p:attrNameLst>
                                      </p:cBhvr>
                                      <p:to>
                                        <p:strVal val="visible"/>
                                      </p:to>
                                    </p:set>
                                    <p:anim calcmode="lin" valueType="num">
                                      <p:cBhvr additive="base">
                                        <p:cTn id="207" dur="500" fill="hold"/>
                                        <p:tgtEl>
                                          <p:spTgt spid="23554">
                                            <p:txEl>
                                              <p:pRg st="1" end="1"/>
                                            </p:txEl>
                                          </p:spTgt>
                                        </p:tgtEl>
                                        <p:attrNameLst>
                                          <p:attrName>ppt_x</p:attrName>
                                        </p:attrNameLst>
                                      </p:cBhvr>
                                      <p:tavLst>
                                        <p:tav tm="0">
                                          <p:val>
                                            <p:strVal val="#ppt_x"/>
                                          </p:val>
                                        </p:tav>
                                        <p:tav tm="100000">
                                          <p:val>
                                            <p:strVal val="#ppt_x"/>
                                          </p:val>
                                        </p:tav>
                                      </p:tavLst>
                                    </p:anim>
                                    <p:anim calcmode="lin" valueType="num">
                                      <p:cBhvr additive="base">
                                        <p:cTn id="208" dur="500" fill="hold"/>
                                        <p:tgtEl>
                                          <p:spTgt spid="235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9" fill="hold">
                      <p:stCondLst>
                        <p:cond delay="indefinite"/>
                      </p:stCondLst>
                      <p:childTnLst>
                        <p:par>
                          <p:cTn id="210" fill="hold">
                            <p:stCondLst>
                              <p:cond delay="0"/>
                            </p:stCondLst>
                            <p:childTnLst>
                              <p:par>
                                <p:cTn id="211" presetID="2" presetClass="entr" presetSubtype="4" fill="hold" nodeType="clickEffect">
                                  <p:stCondLst>
                                    <p:cond delay="0"/>
                                  </p:stCondLst>
                                  <p:childTnLst>
                                    <p:set>
                                      <p:cBhvr>
                                        <p:cTn id="212" dur="1" fill="hold">
                                          <p:stCondLst>
                                            <p:cond delay="0"/>
                                          </p:stCondLst>
                                        </p:cTn>
                                        <p:tgtEl>
                                          <p:spTgt spid="23554">
                                            <p:txEl>
                                              <p:pRg st="2" end="2"/>
                                            </p:txEl>
                                          </p:spTgt>
                                        </p:tgtEl>
                                        <p:attrNameLst>
                                          <p:attrName>style.visibility</p:attrName>
                                        </p:attrNameLst>
                                      </p:cBhvr>
                                      <p:to>
                                        <p:strVal val="visible"/>
                                      </p:to>
                                    </p:set>
                                    <p:anim calcmode="lin" valueType="num">
                                      <p:cBhvr additive="base">
                                        <p:cTn id="213" dur="500" fill="hold"/>
                                        <p:tgtEl>
                                          <p:spTgt spid="23554">
                                            <p:txEl>
                                              <p:pRg st="2" end="2"/>
                                            </p:txEl>
                                          </p:spTgt>
                                        </p:tgtEl>
                                        <p:attrNameLst>
                                          <p:attrName>ppt_x</p:attrName>
                                        </p:attrNameLst>
                                      </p:cBhvr>
                                      <p:tavLst>
                                        <p:tav tm="0">
                                          <p:val>
                                            <p:strVal val="#ppt_x"/>
                                          </p:val>
                                        </p:tav>
                                        <p:tav tm="100000">
                                          <p:val>
                                            <p:strVal val="#ppt_x"/>
                                          </p:val>
                                        </p:tav>
                                      </p:tavLst>
                                    </p:anim>
                                    <p:anim calcmode="lin" valueType="num">
                                      <p:cBhvr additive="base">
                                        <p:cTn id="214" dur="500" fill="hold"/>
                                        <p:tgtEl>
                                          <p:spTgt spid="235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5" fill="hold">
                      <p:stCondLst>
                        <p:cond delay="indefinite"/>
                      </p:stCondLst>
                      <p:childTnLst>
                        <p:par>
                          <p:cTn id="216" fill="hold">
                            <p:stCondLst>
                              <p:cond delay="0"/>
                            </p:stCondLst>
                            <p:childTnLst>
                              <p:par>
                                <p:cTn id="217" presetID="2" presetClass="entr" presetSubtype="4" fill="hold" nodeType="clickEffect">
                                  <p:stCondLst>
                                    <p:cond delay="0"/>
                                  </p:stCondLst>
                                  <p:childTnLst>
                                    <p:set>
                                      <p:cBhvr>
                                        <p:cTn id="218" dur="1" fill="hold">
                                          <p:stCondLst>
                                            <p:cond delay="0"/>
                                          </p:stCondLst>
                                        </p:cTn>
                                        <p:tgtEl>
                                          <p:spTgt spid="23554">
                                            <p:txEl>
                                              <p:pRg st="3" end="3"/>
                                            </p:txEl>
                                          </p:spTgt>
                                        </p:tgtEl>
                                        <p:attrNameLst>
                                          <p:attrName>style.visibility</p:attrName>
                                        </p:attrNameLst>
                                      </p:cBhvr>
                                      <p:to>
                                        <p:strVal val="visible"/>
                                      </p:to>
                                    </p:set>
                                    <p:anim calcmode="lin" valueType="num">
                                      <p:cBhvr additive="base">
                                        <p:cTn id="219" dur="500" fill="hold"/>
                                        <p:tgtEl>
                                          <p:spTgt spid="23554">
                                            <p:txEl>
                                              <p:pRg st="3" end="3"/>
                                            </p:txEl>
                                          </p:spTgt>
                                        </p:tgtEl>
                                        <p:attrNameLst>
                                          <p:attrName>ppt_x</p:attrName>
                                        </p:attrNameLst>
                                      </p:cBhvr>
                                      <p:tavLst>
                                        <p:tav tm="0">
                                          <p:val>
                                            <p:strVal val="#ppt_x"/>
                                          </p:val>
                                        </p:tav>
                                        <p:tav tm="100000">
                                          <p:val>
                                            <p:strVal val="#ppt_x"/>
                                          </p:val>
                                        </p:tav>
                                      </p:tavLst>
                                    </p:anim>
                                    <p:anim calcmode="lin" valueType="num">
                                      <p:cBhvr additive="base">
                                        <p:cTn id="220" dur="500" fill="hold"/>
                                        <p:tgtEl>
                                          <p:spTgt spid="2355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21" fill="hold">
                      <p:stCondLst>
                        <p:cond delay="indefinite"/>
                      </p:stCondLst>
                      <p:childTnLst>
                        <p:par>
                          <p:cTn id="222" fill="hold">
                            <p:stCondLst>
                              <p:cond delay="0"/>
                            </p:stCondLst>
                            <p:childTnLst>
                              <p:par>
                                <p:cTn id="223" presetID="2" presetClass="entr" presetSubtype="4" fill="hold" nodeType="clickEffect">
                                  <p:stCondLst>
                                    <p:cond delay="0"/>
                                  </p:stCondLst>
                                  <p:childTnLst>
                                    <p:set>
                                      <p:cBhvr>
                                        <p:cTn id="224" dur="1" fill="hold">
                                          <p:stCondLst>
                                            <p:cond delay="0"/>
                                          </p:stCondLst>
                                        </p:cTn>
                                        <p:tgtEl>
                                          <p:spTgt spid="23554">
                                            <p:txEl>
                                              <p:pRg st="4" end="4"/>
                                            </p:txEl>
                                          </p:spTgt>
                                        </p:tgtEl>
                                        <p:attrNameLst>
                                          <p:attrName>style.visibility</p:attrName>
                                        </p:attrNameLst>
                                      </p:cBhvr>
                                      <p:to>
                                        <p:strVal val="visible"/>
                                      </p:to>
                                    </p:set>
                                    <p:anim calcmode="lin" valueType="num">
                                      <p:cBhvr additive="base">
                                        <p:cTn id="225" dur="500" fill="hold"/>
                                        <p:tgtEl>
                                          <p:spTgt spid="23554">
                                            <p:txEl>
                                              <p:pRg st="4" end="4"/>
                                            </p:txEl>
                                          </p:spTgt>
                                        </p:tgtEl>
                                        <p:attrNameLst>
                                          <p:attrName>ppt_x</p:attrName>
                                        </p:attrNameLst>
                                      </p:cBhvr>
                                      <p:tavLst>
                                        <p:tav tm="0">
                                          <p:val>
                                            <p:strVal val="#ppt_x"/>
                                          </p:val>
                                        </p:tav>
                                        <p:tav tm="100000">
                                          <p:val>
                                            <p:strVal val="#ppt_x"/>
                                          </p:val>
                                        </p:tav>
                                      </p:tavLst>
                                    </p:anim>
                                    <p:anim calcmode="lin" valueType="num">
                                      <p:cBhvr additive="base">
                                        <p:cTn id="226" dur="500" fill="hold"/>
                                        <p:tgtEl>
                                          <p:spTgt spid="2355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27" fill="hold">
                      <p:stCondLst>
                        <p:cond delay="indefinite"/>
                      </p:stCondLst>
                      <p:childTnLst>
                        <p:par>
                          <p:cTn id="228" fill="hold">
                            <p:stCondLst>
                              <p:cond delay="0"/>
                            </p:stCondLst>
                            <p:childTnLst>
                              <p:par>
                                <p:cTn id="229" presetID="2" presetClass="entr" presetSubtype="4" fill="hold" nodeType="clickEffect">
                                  <p:stCondLst>
                                    <p:cond delay="0"/>
                                  </p:stCondLst>
                                  <p:childTnLst>
                                    <p:set>
                                      <p:cBhvr>
                                        <p:cTn id="230" dur="1" fill="hold">
                                          <p:stCondLst>
                                            <p:cond delay="0"/>
                                          </p:stCondLst>
                                        </p:cTn>
                                        <p:tgtEl>
                                          <p:spTgt spid="23554">
                                            <p:txEl>
                                              <p:pRg st="5" end="5"/>
                                            </p:txEl>
                                          </p:spTgt>
                                        </p:tgtEl>
                                        <p:attrNameLst>
                                          <p:attrName>style.visibility</p:attrName>
                                        </p:attrNameLst>
                                      </p:cBhvr>
                                      <p:to>
                                        <p:strVal val="visible"/>
                                      </p:to>
                                    </p:set>
                                    <p:anim calcmode="lin" valueType="num">
                                      <p:cBhvr additive="base">
                                        <p:cTn id="231" dur="500" fill="hold"/>
                                        <p:tgtEl>
                                          <p:spTgt spid="23554">
                                            <p:txEl>
                                              <p:pRg st="5" end="5"/>
                                            </p:txEl>
                                          </p:spTgt>
                                        </p:tgtEl>
                                        <p:attrNameLst>
                                          <p:attrName>ppt_x</p:attrName>
                                        </p:attrNameLst>
                                      </p:cBhvr>
                                      <p:tavLst>
                                        <p:tav tm="0">
                                          <p:val>
                                            <p:strVal val="#ppt_x"/>
                                          </p:val>
                                        </p:tav>
                                        <p:tav tm="100000">
                                          <p:val>
                                            <p:strVal val="#ppt_x"/>
                                          </p:val>
                                        </p:tav>
                                      </p:tavLst>
                                    </p:anim>
                                    <p:anim calcmode="lin" valueType="num">
                                      <p:cBhvr additive="base">
                                        <p:cTn id="232" dur="500" fill="hold"/>
                                        <p:tgtEl>
                                          <p:spTgt spid="2355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3" fill="hold">
                      <p:stCondLst>
                        <p:cond delay="indefinite"/>
                      </p:stCondLst>
                      <p:childTnLst>
                        <p:par>
                          <p:cTn id="234" fill="hold">
                            <p:stCondLst>
                              <p:cond delay="0"/>
                            </p:stCondLst>
                            <p:childTnLst>
                              <p:par>
                                <p:cTn id="235" presetID="2" presetClass="entr" presetSubtype="4" fill="hold" nodeType="clickEffect">
                                  <p:stCondLst>
                                    <p:cond delay="0"/>
                                  </p:stCondLst>
                                  <p:childTnLst>
                                    <p:set>
                                      <p:cBhvr>
                                        <p:cTn id="236" dur="1" fill="hold">
                                          <p:stCondLst>
                                            <p:cond delay="0"/>
                                          </p:stCondLst>
                                        </p:cTn>
                                        <p:tgtEl>
                                          <p:spTgt spid="23554">
                                            <p:txEl>
                                              <p:pRg st="6" end="6"/>
                                            </p:txEl>
                                          </p:spTgt>
                                        </p:tgtEl>
                                        <p:attrNameLst>
                                          <p:attrName>style.visibility</p:attrName>
                                        </p:attrNameLst>
                                      </p:cBhvr>
                                      <p:to>
                                        <p:strVal val="visible"/>
                                      </p:to>
                                    </p:set>
                                    <p:anim calcmode="lin" valueType="num">
                                      <p:cBhvr additive="base">
                                        <p:cTn id="237" dur="500" fill="hold"/>
                                        <p:tgtEl>
                                          <p:spTgt spid="23554">
                                            <p:txEl>
                                              <p:pRg st="6" end="6"/>
                                            </p:txEl>
                                          </p:spTgt>
                                        </p:tgtEl>
                                        <p:attrNameLst>
                                          <p:attrName>ppt_x</p:attrName>
                                        </p:attrNameLst>
                                      </p:cBhvr>
                                      <p:tavLst>
                                        <p:tav tm="0">
                                          <p:val>
                                            <p:strVal val="#ppt_x"/>
                                          </p:val>
                                        </p:tav>
                                        <p:tav tm="100000">
                                          <p:val>
                                            <p:strVal val="#ppt_x"/>
                                          </p:val>
                                        </p:tav>
                                      </p:tavLst>
                                    </p:anim>
                                    <p:anim calcmode="lin" valueType="num">
                                      <p:cBhvr additive="base">
                                        <p:cTn id="238" dur="500" fill="hold"/>
                                        <p:tgtEl>
                                          <p:spTgt spid="2355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39" fill="hold">
                      <p:stCondLst>
                        <p:cond delay="indefinite"/>
                      </p:stCondLst>
                      <p:childTnLst>
                        <p:par>
                          <p:cTn id="240" fill="hold">
                            <p:stCondLst>
                              <p:cond delay="0"/>
                            </p:stCondLst>
                            <p:childTnLst>
                              <p:par>
                                <p:cTn id="241" presetID="2" presetClass="entr" presetSubtype="4" fill="hold" nodeType="clickEffect">
                                  <p:stCondLst>
                                    <p:cond delay="0"/>
                                  </p:stCondLst>
                                  <p:childTnLst>
                                    <p:set>
                                      <p:cBhvr>
                                        <p:cTn id="242" dur="1" fill="hold">
                                          <p:stCondLst>
                                            <p:cond delay="0"/>
                                          </p:stCondLst>
                                        </p:cTn>
                                        <p:tgtEl>
                                          <p:spTgt spid="23554">
                                            <p:txEl>
                                              <p:pRg st="7" end="7"/>
                                            </p:txEl>
                                          </p:spTgt>
                                        </p:tgtEl>
                                        <p:attrNameLst>
                                          <p:attrName>style.visibility</p:attrName>
                                        </p:attrNameLst>
                                      </p:cBhvr>
                                      <p:to>
                                        <p:strVal val="visible"/>
                                      </p:to>
                                    </p:set>
                                    <p:anim calcmode="lin" valueType="num">
                                      <p:cBhvr additive="base">
                                        <p:cTn id="243" dur="500" fill="hold"/>
                                        <p:tgtEl>
                                          <p:spTgt spid="23554">
                                            <p:txEl>
                                              <p:pRg st="7" end="7"/>
                                            </p:txEl>
                                          </p:spTgt>
                                        </p:tgtEl>
                                        <p:attrNameLst>
                                          <p:attrName>ppt_x</p:attrName>
                                        </p:attrNameLst>
                                      </p:cBhvr>
                                      <p:tavLst>
                                        <p:tav tm="0">
                                          <p:val>
                                            <p:strVal val="#ppt_x"/>
                                          </p:val>
                                        </p:tav>
                                        <p:tav tm="100000">
                                          <p:val>
                                            <p:strVal val="#ppt_x"/>
                                          </p:val>
                                        </p:tav>
                                      </p:tavLst>
                                    </p:anim>
                                    <p:anim calcmode="lin" valueType="num">
                                      <p:cBhvr additive="base">
                                        <p:cTn id="244" dur="500" fill="hold"/>
                                        <p:tgtEl>
                                          <p:spTgt spid="2355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45" fill="hold">
                      <p:stCondLst>
                        <p:cond delay="indefinite"/>
                      </p:stCondLst>
                      <p:childTnLst>
                        <p:par>
                          <p:cTn id="246" fill="hold">
                            <p:stCondLst>
                              <p:cond delay="0"/>
                            </p:stCondLst>
                            <p:childTnLst>
                              <p:par>
                                <p:cTn id="247" presetID="2" presetClass="entr" presetSubtype="4" fill="hold" nodeType="clickEffect">
                                  <p:stCondLst>
                                    <p:cond delay="0"/>
                                  </p:stCondLst>
                                  <p:childTnLst>
                                    <p:set>
                                      <p:cBhvr>
                                        <p:cTn id="248" dur="1" fill="hold">
                                          <p:stCondLst>
                                            <p:cond delay="0"/>
                                          </p:stCondLst>
                                        </p:cTn>
                                        <p:tgtEl>
                                          <p:spTgt spid="23554">
                                            <p:txEl>
                                              <p:pRg st="8" end="8"/>
                                            </p:txEl>
                                          </p:spTgt>
                                        </p:tgtEl>
                                        <p:attrNameLst>
                                          <p:attrName>style.visibility</p:attrName>
                                        </p:attrNameLst>
                                      </p:cBhvr>
                                      <p:to>
                                        <p:strVal val="visible"/>
                                      </p:to>
                                    </p:set>
                                    <p:anim calcmode="lin" valueType="num">
                                      <p:cBhvr additive="base">
                                        <p:cTn id="249" dur="500" fill="hold"/>
                                        <p:tgtEl>
                                          <p:spTgt spid="23554">
                                            <p:txEl>
                                              <p:pRg st="8" end="8"/>
                                            </p:txEl>
                                          </p:spTgt>
                                        </p:tgtEl>
                                        <p:attrNameLst>
                                          <p:attrName>ppt_x</p:attrName>
                                        </p:attrNameLst>
                                      </p:cBhvr>
                                      <p:tavLst>
                                        <p:tav tm="0">
                                          <p:val>
                                            <p:strVal val="#ppt_x"/>
                                          </p:val>
                                        </p:tav>
                                        <p:tav tm="100000">
                                          <p:val>
                                            <p:strVal val="#ppt_x"/>
                                          </p:val>
                                        </p:tav>
                                      </p:tavLst>
                                    </p:anim>
                                    <p:anim calcmode="lin" valueType="num">
                                      <p:cBhvr additive="base">
                                        <p:cTn id="250" dur="500" fill="hold"/>
                                        <p:tgtEl>
                                          <p:spTgt spid="2355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51" fill="hold">
                      <p:stCondLst>
                        <p:cond delay="indefinite"/>
                      </p:stCondLst>
                      <p:childTnLst>
                        <p:par>
                          <p:cTn id="252" fill="hold">
                            <p:stCondLst>
                              <p:cond delay="0"/>
                            </p:stCondLst>
                            <p:childTnLst>
                              <p:par>
                                <p:cTn id="253" presetID="2" presetClass="entr" presetSubtype="4" fill="hold" nodeType="clickEffect">
                                  <p:stCondLst>
                                    <p:cond delay="0"/>
                                  </p:stCondLst>
                                  <p:childTnLst>
                                    <p:set>
                                      <p:cBhvr>
                                        <p:cTn id="254" dur="1" fill="hold">
                                          <p:stCondLst>
                                            <p:cond delay="0"/>
                                          </p:stCondLst>
                                        </p:cTn>
                                        <p:tgtEl>
                                          <p:spTgt spid="23554">
                                            <p:txEl>
                                              <p:pRg st="9" end="9"/>
                                            </p:txEl>
                                          </p:spTgt>
                                        </p:tgtEl>
                                        <p:attrNameLst>
                                          <p:attrName>style.visibility</p:attrName>
                                        </p:attrNameLst>
                                      </p:cBhvr>
                                      <p:to>
                                        <p:strVal val="visible"/>
                                      </p:to>
                                    </p:set>
                                    <p:anim calcmode="lin" valueType="num">
                                      <p:cBhvr additive="base">
                                        <p:cTn id="255" dur="500" fill="hold"/>
                                        <p:tgtEl>
                                          <p:spTgt spid="23554">
                                            <p:txEl>
                                              <p:pRg st="9" end="9"/>
                                            </p:txEl>
                                          </p:spTgt>
                                        </p:tgtEl>
                                        <p:attrNameLst>
                                          <p:attrName>ppt_x</p:attrName>
                                        </p:attrNameLst>
                                      </p:cBhvr>
                                      <p:tavLst>
                                        <p:tav tm="0">
                                          <p:val>
                                            <p:strVal val="#ppt_x"/>
                                          </p:val>
                                        </p:tav>
                                        <p:tav tm="100000">
                                          <p:val>
                                            <p:strVal val="#ppt_x"/>
                                          </p:val>
                                        </p:tav>
                                      </p:tavLst>
                                    </p:anim>
                                    <p:anim calcmode="lin" valueType="num">
                                      <p:cBhvr additive="base">
                                        <p:cTn id="256" dur="500" fill="hold"/>
                                        <p:tgtEl>
                                          <p:spTgt spid="2355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57" fill="hold">
                      <p:stCondLst>
                        <p:cond delay="indefinite"/>
                      </p:stCondLst>
                      <p:childTnLst>
                        <p:par>
                          <p:cTn id="258" fill="hold">
                            <p:stCondLst>
                              <p:cond delay="0"/>
                            </p:stCondLst>
                            <p:childTnLst>
                              <p:par>
                                <p:cTn id="259" presetID="2" presetClass="entr" presetSubtype="4" fill="hold" nodeType="clickEffect">
                                  <p:stCondLst>
                                    <p:cond delay="0"/>
                                  </p:stCondLst>
                                  <p:childTnLst>
                                    <p:set>
                                      <p:cBhvr>
                                        <p:cTn id="260" dur="1" fill="hold">
                                          <p:stCondLst>
                                            <p:cond delay="0"/>
                                          </p:stCondLst>
                                        </p:cTn>
                                        <p:tgtEl>
                                          <p:spTgt spid="23554">
                                            <p:txEl>
                                              <p:pRg st="10" end="10"/>
                                            </p:txEl>
                                          </p:spTgt>
                                        </p:tgtEl>
                                        <p:attrNameLst>
                                          <p:attrName>style.visibility</p:attrName>
                                        </p:attrNameLst>
                                      </p:cBhvr>
                                      <p:to>
                                        <p:strVal val="visible"/>
                                      </p:to>
                                    </p:set>
                                    <p:anim calcmode="lin" valueType="num">
                                      <p:cBhvr additive="base">
                                        <p:cTn id="261" dur="500" fill="hold"/>
                                        <p:tgtEl>
                                          <p:spTgt spid="23554">
                                            <p:txEl>
                                              <p:pRg st="10" end="10"/>
                                            </p:txEl>
                                          </p:spTgt>
                                        </p:tgtEl>
                                        <p:attrNameLst>
                                          <p:attrName>ppt_x</p:attrName>
                                        </p:attrNameLst>
                                      </p:cBhvr>
                                      <p:tavLst>
                                        <p:tav tm="0">
                                          <p:val>
                                            <p:strVal val="#ppt_x"/>
                                          </p:val>
                                        </p:tav>
                                        <p:tav tm="100000">
                                          <p:val>
                                            <p:strVal val="#ppt_x"/>
                                          </p:val>
                                        </p:tav>
                                      </p:tavLst>
                                    </p:anim>
                                    <p:anim calcmode="lin" valueType="num">
                                      <p:cBhvr additive="base">
                                        <p:cTn id="262" dur="500" fill="hold"/>
                                        <p:tgtEl>
                                          <p:spTgt spid="2355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63" fill="hold">
                      <p:stCondLst>
                        <p:cond delay="indefinite"/>
                      </p:stCondLst>
                      <p:childTnLst>
                        <p:par>
                          <p:cTn id="264" fill="hold">
                            <p:stCondLst>
                              <p:cond delay="0"/>
                            </p:stCondLst>
                            <p:childTnLst>
                              <p:par>
                                <p:cTn id="265" presetID="2" presetClass="entr" presetSubtype="4" fill="hold" nodeType="clickEffect">
                                  <p:stCondLst>
                                    <p:cond delay="0"/>
                                  </p:stCondLst>
                                  <p:childTnLst>
                                    <p:set>
                                      <p:cBhvr>
                                        <p:cTn id="266" dur="1" fill="hold">
                                          <p:stCondLst>
                                            <p:cond delay="0"/>
                                          </p:stCondLst>
                                        </p:cTn>
                                        <p:tgtEl>
                                          <p:spTgt spid="23554">
                                            <p:txEl>
                                              <p:pRg st="11" end="11"/>
                                            </p:txEl>
                                          </p:spTgt>
                                        </p:tgtEl>
                                        <p:attrNameLst>
                                          <p:attrName>style.visibility</p:attrName>
                                        </p:attrNameLst>
                                      </p:cBhvr>
                                      <p:to>
                                        <p:strVal val="visible"/>
                                      </p:to>
                                    </p:set>
                                    <p:anim calcmode="lin" valueType="num">
                                      <p:cBhvr additive="base">
                                        <p:cTn id="267" dur="500" fill="hold"/>
                                        <p:tgtEl>
                                          <p:spTgt spid="23554">
                                            <p:txEl>
                                              <p:pRg st="11" end="11"/>
                                            </p:txEl>
                                          </p:spTgt>
                                        </p:tgtEl>
                                        <p:attrNameLst>
                                          <p:attrName>ppt_x</p:attrName>
                                        </p:attrNameLst>
                                      </p:cBhvr>
                                      <p:tavLst>
                                        <p:tav tm="0">
                                          <p:val>
                                            <p:strVal val="#ppt_x"/>
                                          </p:val>
                                        </p:tav>
                                        <p:tav tm="100000">
                                          <p:val>
                                            <p:strVal val="#ppt_x"/>
                                          </p:val>
                                        </p:tav>
                                      </p:tavLst>
                                    </p:anim>
                                    <p:anim calcmode="lin" valueType="num">
                                      <p:cBhvr additive="base">
                                        <p:cTn id="268" dur="500" fill="hold"/>
                                        <p:tgtEl>
                                          <p:spTgt spid="2355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0482" name="Title 1"/>
          <p:cNvSpPr>
            <a:spLocks noGrp="1"/>
          </p:cNvSpPr>
          <p:nvPr>
            <p:ph type="title"/>
          </p:nvPr>
        </p:nvSpPr>
        <p:spPr>
          <a:xfrm>
            <a:off x="6634134" y="1396289"/>
            <a:ext cx="5006336" cy="1325563"/>
          </a:xfrm>
        </p:spPr>
        <p:txBody>
          <a:bodyPr>
            <a:normAutofit/>
          </a:bodyPr>
          <a:lstStyle/>
          <a:p>
            <a:r>
              <a:rPr lang="en-GB" altLang="en-US" b="1" dirty="0"/>
              <a:t>Becoming a supervisor  </a:t>
            </a:r>
            <a:endParaRPr lang="cy-GB" altLang="en-US" b="1" dirty="0"/>
          </a:p>
        </p:txBody>
      </p:sp>
      <p:sp>
        <p:nvSpPr>
          <p:cNvPr id="136" name="Freeform: Shape 135">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327C131E-F06C-FA4C-B0C5-1A2CC267C53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444" r="3698"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20483" name="Content Placeholder 4"/>
          <p:cNvSpPr>
            <a:spLocks noGrp="1"/>
          </p:cNvSpPr>
          <p:nvPr>
            <p:ph idx="1"/>
          </p:nvPr>
        </p:nvSpPr>
        <p:spPr>
          <a:xfrm>
            <a:off x="6638578" y="2871982"/>
            <a:ext cx="5004073" cy="3181684"/>
          </a:xfrm>
        </p:spPr>
        <p:txBody>
          <a:bodyPr anchor="t">
            <a:normAutofit lnSpcReduction="10000"/>
          </a:bodyPr>
          <a:lstStyle/>
          <a:p>
            <a:pPr eaLnBrk="1" hangingPunct="1"/>
            <a:r>
              <a:rPr lang="en-GB" altLang="en-US" sz="2000" dirty="0"/>
              <a:t>You will notice that most of these qualities and skills are ones you will already have or have developed in order to be a competent practitioner within the helping profession.</a:t>
            </a:r>
          </a:p>
          <a:p>
            <a:pPr marL="0" indent="0" eaLnBrk="1" hangingPunct="1">
              <a:buNone/>
            </a:pPr>
            <a:endParaRPr lang="en-GB" altLang="en-US" sz="2000" dirty="0"/>
          </a:p>
          <a:p>
            <a:pPr eaLnBrk="1" hangingPunct="1"/>
            <a:r>
              <a:rPr lang="en-GB" altLang="en-US" sz="2000" dirty="0"/>
              <a:t>Good counselling skills are a prerequisite for being a competent supervisor. </a:t>
            </a:r>
          </a:p>
          <a:p>
            <a:pPr eaLnBrk="1" hangingPunct="1"/>
            <a:endParaRPr lang="en-GB" altLang="en-US" sz="2000" dirty="0"/>
          </a:p>
          <a:p>
            <a:pPr eaLnBrk="1" hangingPunct="1"/>
            <a:r>
              <a:rPr lang="en-GB" altLang="en-US" sz="2000" dirty="0"/>
              <a:t>Proctor (1988) cited in Hawkins and Shohet (2003, 43) makes this point.</a:t>
            </a:r>
          </a:p>
          <a:p>
            <a:pPr marL="0" indent="0" eaLnBrk="1" hangingPunct="1">
              <a:buNone/>
            </a:pPr>
            <a:endParaRPr lang="en-GB" altLang="en-US" sz="1800" dirty="0"/>
          </a:p>
        </p:txBody>
      </p:sp>
      <p:sp>
        <p:nvSpPr>
          <p:cNvPr id="10" name="TextBox 9">
            <a:extLst>
              <a:ext uri="{FF2B5EF4-FFF2-40B4-BE49-F238E27FC236}">
                <a16:creationId xmlns:a16="http://schemas.microsoft.com/office/drawing/2014/main" id="{8C9AB7D7-9293-554B-9754-8023CC664E0D}"/>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urses.lumenlearning.com/collegesuccess-lumen/chapter/college-overview/">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538398363"/>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9B1F8-ED22-BE4D-B6DE-0DD373A23B6C}"/>
              </a:ext>
            </a:extLst>
          </p:cNvPr>
          <p:cNvSpPr>
            <a:spLocks noGrp="1"/>
          </p:cNvSpPr>
          <p:nvPr>
            <p:ph type="title"/>
          </p:nvPr>
        </p:nvSpPr>
        <p:spPr>
          <a:xfrm>
            <a:off x="5244699" y="1396289"/>
            <a:ext cx="6387102" cy="1325563"/>
          </a:xfrm>
        </p:spPr>
        <p:txBody>
          <a:bodyPr>
            <a:normAutofit/>
          </a:bodyPr>
          <a:lstStyle/>
          <a:p>
            <a:r>
              <a:rPr lang="en-US"/>
              <a:t>Role of a supervisor</a:t>
            </a:r>
          </a:p>
        </p:txBody>
      </p:sp>
      <p:sp>
        <p:nvSpPr>
          <p:cNvPr id="15" name="Freeform: Shape 14">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6EA0402-5843-4D53-BF9C-BE7205812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4502173" cy="344821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Icon&#10;&#10;Description automatically generated">
            <a:extLst>
              <a:ext uri="{FF2B5EF4-FFF2-40B4-BE49-F238E27FC236}">
                <a16:creationId xmlns:a16="http://schemas.microsoft.com/office/drawing/2014/main" id="{B8734A17-F6EA-F34A-9C93-9022D885F60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4567" y="815531"/>
            <a:ext cx="2578608" cy="1450466"/>
          </a:xfrm>
          <a:prstGeom prst="rect">
            <a:avLst/>
          </a:prstGeom>
        </p:spPr>
      </p:pic>
      <p:sp>
        <p:nvSpPr>
          <p:cNvPr id="19" name="Freeform: Shape 18">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91B43EC4-7D6F-44CA-82DD-103883D2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82142"/>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AFDFF3C-4BCE-42D3-9735-5810D42187EF}"/>
              </a:ext>
            </a:extLst>
          </p:cNvPr>
          <p:cNvPicPr>
            <a:picLocks noChangeAspect="1"/>
          </p:cNvPicPr>
          <p:nvPr/>
        </p:nvPicPr>
        <p:blipFill rotWithShape="1">
          <a:blip r:embed="rId4"/>
          <a:srcRect l="22935" r="22935"/>
          <a:stretch/>
        </p:blipFill>
        <p:spPr>
          <a:xfrm>
            <a:off x="598616" y="4731276"/>
            <a:ext cx="1847868" cy="1920240"/>
          </a:xfrm>
          <a:prstGeom prst="rect">
            <a:avLst/>
          </a:prstGeom>
        </p:spPr>
      </p:pic>
      <p:sp>
        <p:nvSpPr>
          <p:cNvPr id="3" name="Content Placeholder 2">
            <a:extLst>
              <a:ext uri="{FF2B5EF4-FFF2-40B4-BE49-F238E27FC236}">
                <a16:creationId xmlns:a16="http://schemas.microsoft.com/office/drawing/2014/main" id="{DDD706B6-997A-774B-A269-4B0DD882AC5A}"/>
              </a:ext>
            </a:extLst>
          </p:cNvPr>
          <p:cNvSpPr>
            <a:spLocks noGrp="1"/>
          </p:cNvSpPr>
          <p:nvPr>
            <p:ph idx="1"/>
          </p:nvPr>
        </p:nvSpPr>
        <p:spPr>
          <a:xfrm>
            <a:off x="5249143" y="2871982"/>
            <a:ext cx="6382657" cy="3181684"/>
          </a:xfrm>
        </p:spPr>
        <p:txBody>
          <a:bodyPr anchor="t">
            <a:normAutofit/>
          </a:bodyPr>
          <a:lstStyle/>
          <a:p>
            <a:r>
              <a:rPr lang="en-GB" altLang="en-US" sz="2000" dirty="0"/>
              <a:t>“The task of the supervisor is to help the supervisee feel received, valued, understood on the assumption that only then will he feel safe enough and open enough to review and challenge himself, as well as to value himself and his own abilities. Without this atmosphere, too, he is unlikely to be open to critical feed-back or to pay good attention to managerial instructions”.</a:t>
            </a:r>
          </a:p>
          <a:p>
            <a:pPr marL="0" indent="0">
              <a:buNone/>
            </a:pPr>
            <a:endParaRPr lang="en-GB" altLang="en-US" sz="1800" dirty="0"/>
          </a:p>
          <a:p>
            <a:pPr marL="0" indent="0">
              <a:buNone/>
            </a:pPr>
            <a:r>
              <a:rPr lang="en-GB" altLang="en-US" sz="1800" dirty="0"/>
              <a:t>Proctor (1988) cited in Hawkins and Shohet (2003, p. 43)</a:t>
            </a:r>
          </a:p>
          <a:p>
            <a:endParaRPr lang="en-US" sz="1800" dirty="0"/>
          </a:p>
        </p:txBody>
      </p:sp>
      <p:sp>
        <p:nvSpPr>
          <p:cNvPr id="7" name="TextBox 6">
            <a:extLst>
              <a:ext uri="{FF2B5EF4-FFF2-40B4-BE49-F238E27FC236}">
                <a16:creationId xmlns:a16="http://schemas.microsoft.com/office/drawing/2014/main" id="{BBA38BAD-5C6B-B846-8B0C-868EFBAD5E42}"/>
              </a:ext>
            </a:extLst>
          </p:cNvPr>
          <p:cNvSpPr txBox="1"/>
          <p:nvPr/>
        </p:nvSpPr>
        <p:spPr>
          <a:xfrm>
            <a:off x="983084" y="2065942"/>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eoplemattersglobal.com/article/employee-engagement/understanding-the-role-of-trainers-in-empowering-the-employees-1612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2864349933"/>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5"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78">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2530" name="Title 1"/>
          <p:cNvSpPr>
            <a:spLocks noGrp="1"/>
          </p:cNvSpPr>
          <p:nvPr>
            <p:ph type="title"/>
          </p:nvPr>
        </p:nvSpPr>
        <p:spPr>
          <a:xfrm>
            <a:off x="1047280" y="759805"/>
            <a:ext cx="10306520" cy="1325563"/>
          </a:xfrm>
        </p:spPr>
        <p:txBody>
          <a:bodyPr>
            <a:normAutofit/>
          </a:bodyPr>
          <a:lstStyle/>
          <a:p>
            <a:r>
              <a:rPr lang="en-GB" altLang="en-US" sz="4000" b="1">
                <a:solidFill>
                  <a:srgbClr val="FFFFFF"/>
                </a:solidFill>
              </a:rPr>
              <a:t>Becoming a supervisor </a:t>
            </a:r>
            <a:endParaRPr lang="cy-GB" altLang="en-US" sz="4000" b="1">
              <a:solidFill>
                <a:srgbClr val="FFFFFF"/>
              </a:solidFill>
            </a:endParaRPr>
          </a:p>
        </p:txBody>
      </p:sp>
      <p:sp>
        <p:nvSpPr>
          <p:cNvPr id="22531" name="Content Placeholder 2"/>
          <p:cNvSpPr>
            <a:spLocks noGrp="1"/>
          </p:cNvSpPr>
          <p:nvPr>
            <p:ph idx="1"/>
          </p:nvPr>
        </p:nvSpPr>
        <p:spPr>
          <a:xfrm>
            <a:off x="1424904" y="2494450"/>
            <a:ext cx="4053545" cy="3563159"/>
          </a:xfrm>
        </p:spPr>
        <p:txBody>
          <a:bodyPr>
            <a:normAutofit/>
          </a:bodyPr>
          <a:lstStyle/>
          <a:p>
            <a:pPr eaLnBrk="1" hangingPunct="1"/>
            <a:r>
              <a:rPr lang="en-GB" altLang="en-US" sz="2200"/>
              <a:t>It will also be the case that a worker often comes to supervision stressed, anxious, angry, afraid. It is our assumption that only if he feels safe enough to talk about these uncomfortable feelings, and fully acknowledges them for himself will he be ‘cleared’ to re-evaluate his practice. </a:t>
            </a:r>
          </a:p>
        </p:txBody>
      </p:sp>
      <p:pic>
        <p:nvPicPr>
          <p:cNvPr id="3" name="Picture 2" descr="A picture containing text, sign, green&#10;&#10;Description automatically generated">
            <a:extLst>
              <a:ext uri="{FF2B5EF4-FFF2-40B4-BE49-F238E27FC236}">
                <a16:creationId xmlns:a16="http://schemas.microsoft.com/office/drawing/2014/main" id="{26A26232-E9FB-A748-A1F2-9CAE5348A16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409" b="2227"/>
          <a:stretch/>
        </p:blipFill>
        <p:spPr>
          <a:xfrm>
            <a:off x="6098892" y="2492376"/>
            <a:ext cx="4802404" cy="3563372"/>
          </a:xfrm>
          <a:prstGeom prst="rect">
            <a:avLst/>
          </a:prstGeom>
        </p:spPr>
      </p:pic>
      <p:sp>
        <p:nvSpPr>
          <p:cNvPr id="4" name="TextBox 3">
            <a:extLst>
              <a:ext uri="{FF2B5EF4-FFF2-40B4-BE49-F238E27FC236}">
                <a16:creationId xmlns:a16="http://schemas.microsoft.com/office/drawing/2014/main" id="{D846512C-1F4B-1449-8A01-4A21C9156DE8}"/>
              </a:ext>
            </a:extLst>
          </p:cNvPr>
          <p:cNvSpPr txBox="1"/>
          <p:nvPr/>
        </p:nvSpPr>
        <p:spPr>
          <a:xfrm>
            <a:off x="8714480" y="5855693"/>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barrydahl/667529769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4661847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125"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3554" name="Title 1"/>
          <p:cNvSpPr>
            <a:spLocks noGrp="1"/>
          </p:cNvSpPr>
          <p:nvPr>
            <p:ph type="title"/>
          </p:nvPr>
        </p:nvSpPr>
        <p:spPr>
          <a:xfrm>
            <a:off x="801340" y="802955"/>
            <a:ext cx="4977976" cy="1454051"/>
          </a:xfrm>
        </p:spPr>
        <p:txBody>
          <a:bodyPr>
            <a:normAutofit/>
          </a:bodyPr>
          <a:lstStyle/>
          <a:p>
            <a:pPr eaLnBrk="1" hangingPunct="1"/>
            <a:r>
              <a:rPr lang="en-GB" altLang="en-US" b="1" dirty="0">
                <a:solidFill>
                  <a:srgbClr val="000000"/>
                </a:solidFill>
              </a:rPr>
              <a:t>Supervisor’s roles           </a:t>
            </a:r>
            <a:endParaRPr lang="cy-GB" altLang="en-US" b="1" dirty="0">
              <a:solidFill>
                <a:srgbClr val="000000"/>
              </a:solidFill>
            </a:endParaRPr>
          </a:p>
        </p:txBody>
      </p:sp>
      <p:sp>
        <p:nvSpPr>
          <p:cNvPr id="23555" name="Content Placeholder 2"/>
          <p:cNvSpPr>
            <a:spLocks noGrp="1"/>
          </p:cNvSpPr>
          <p:nvPr>
            <p:ph idx="1"/>
          </p:nvPr>
        </p:nvSpPr>
        <p:spPr>
          <a:xfrm>
            <a:off x="797809" y="1805050"/>
            <a:ext cx="4977578" cy="4255922"/>
          </a:xfrm>
        </p:spPr>
        <p:txBody>
          <a:bodyPr anchor="ctr">
            <a:normAutofit lnSpcReduction="10000"/>
          </a:bodyPr>
          <a:lstStyle/>
          <a:p>
            <a:pPr eaLnBrk="1" hangingPunct="1"/>
            <a:r>
              <a:rPr lang="en-GB" altLang="en-US" sz="1800" dirty="0">
                <a:solidFill>
                  <a:srgbClr val="000000"/>
                </a:solidFill>
              </a:rPr>
              <a:t>As supervisor you have to encompass many functions in your role:</a:t>
            </a:r>
          </a:p>
          <a:p>
            <a:pPr lvl="1"/>
            <a:r>
              <a:rPr lang="en-GB" altLang="en-US" sz="1800" dirty="0">
                <a:solidFill>
                  <a:srgbClr val="000000"/>
                </a:solidFill>
              </a:rPr>
              <a:t>A counsellor giving support;</a:t>
            </a:r>
          </a:p>
          <a:p>
            <a:pPr lvl="1"/>
            <a:r>
              <a:rPr lang="en-GB" altLang="en-US" sz="1800" dirty="0">
                <a:solidFill>
                  <a:srgbClr val="000000"/>
                </a:solidFill>
              </a:rPr>
              <a:t>An educator helping your supervisee learn and develop</a:t>
            </a:r>
          </a:p>
          <a:p>
            <a:pPr lvl="1"/>
            <a:r>
              <a:rPr lang="en-GB" altLang="en-US" sz="1800" dirty="0">
                <a:solidFill>
                  <a:srgbClr val="000000"/>
                </a:solidFill>
              </a:rPr>
              <a:t>A manager with responsibilities both for what the supervisee is doing with and to the client.</a:t>
            </a:r>
          </a:p>
          <a:p>
            <a:pPr lvl="1"/>
            <a:r>
              <a:rPr lang="en-GB" altLang="en-US" sz="1800" dirty="0">
                <a:solidFill>
                  <a:srgbClr val="000000"/>
                </a:solidFill>
              </a:rPr>
              <a:t>A manager or consultant with responsibilities to the organisation which is paying you for the supervision.</a:t>
            </a:r>
          </a:p>
          <a:p>
            <a:pPr eaLnBrk="1" hangingPunct="1"/>
            <a:r>
              <a:rPr lang="en-GB" altLang="en-US" sz="1800" dirty="0">
                <a:solidFill>
                  <a:srgbClr val="000000"/>
                </a:solidFill>
              </a:rPr>
              <a:t>The supervisor has to be able to combine the roles of educator, supporter and, at times, manager, in an appropriate blend. As Hawthorne (1975, 179) notes ‘It requires effort an experience to integrate these into a comfortable and effective identity’.</a:t>
            </a:r>
          </a:p>
          <a:p>
            <a:pPr lvl="1" eaLnBrk="1" hangingPunct="1">
              <a:buFont typeface="Wingdings" panose="05000000000000000000" pitchFamily="2" charset="2"/>
              <a:buNone/>
            </a:pPr>
            <a:endParaRPr lang="en-GB" altLang="en-US" sz="1400" dirty="0">
              <a:solidFill>
                <a:srgbClr val="000000"/>
              </a:solidFill>
            </a:endParaRPr>
          </a:p>
        </p:txBody>
      </p:sp>
      <p:sp>
        <p:nvSpPr>
          <p:cNvPr id="7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 name="Graphic 70" descr="Board Room">
            <a:extLst>
              <a:ext uri="{FF2B5EF4-FFF2-40B4-BE49-F238E27FC236}">
                <a16:creationId xmlns:a16="http://schemas.microsoft.com/office/drawing/2014/main" id="{C452A1C9-13AA-4AC3-9E2A-56CF35A676F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5812409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Rectangle 1">
            <a:extLst>
              <a:ext uri="{FF2B5EF4-FFF2-40B4-BE49-F238E27FC236}">
                <a16:creationId xmlns:a16="http://schemas.microsoft.com/office/drawing/2014/main" id="{D57FCFCD-A884-446F-9A76-E09D2ECC28DC}"/>
              </a:ext>
            </a:extLst>
          </p:cNvPr>
          <p:cNvSpPr/>
          <p:nvPr/>
        </p:nvSpPr>
        <p:spPr>
          <a:xfrm>
            <a:off x="3050412" y="1206500"/>
            <a:ext cx="7782688" cy="4203700"/>
          </a:xfrm>
          <a:prstGeom prst="rect">
            <a:avLst/>
          </a:prstGeom>
        </p:spPr>
        <p:txBody>
          <a:bodyPr vert="horz" lIns="91440" tIns="45720" rIns="91440" bIns="45720" rtlCol="0" anchor="t">
            <a:normAutofit/>
          </a:bodyPr>
          <a:lstStyle/>
          <a:p>
            <a:pPr indent="-228600">
              <a:lnSpc>
                <a:spcPct val="90000"/>
              </a:lnSpc>
              <a:spcBef>
                <a:spcPts val="930"/>
              </a:spcBef>
              <a:buFont typeface="Arial" panose="020B0604020202020204" pitchFamily="34" charset="0"/>
              <a:buChar char="•"/>
            </a:pPr>
            <a:r>
              <a:rPr lang="en-US" sz="2400" i="1" dirty="0">
                <a:solidFill>
                  <a:schemeClr val="tx2"/>
                </a:solidFill>
              </a:rPr>
              <a:t>For Proctor, there needs to be an agreement negotiated between the supervisor and supervisee, if the process is top become meaningful and impact upon practice in a positive way.</a:t>
            </a:r>
          </a:p>
          <a:p>
            <a:pPr indent="-228600">
              <a:lnSpc>
                <a:spcPct val="90000"/>
              </a:lnSpc>
              <a:spcBef>
                <a:spcPts val="930"/>
              </a:spcBef>
              <a:buFont typeface="Arial" panose="020B0604020202020204" pitchFamily="34" charset="0"/>
              <a:buChar char="•"/>
            </a:pPr>
            <a:r>
              <a:rPr lang="en-US" sz="2400" i="1" dirty="0">
                <a:solidFill>
                  <a:schemeClr val="tx2"/>
                </a:solidFill>
              </a:rPr>
              <a:t>Proctor talks about the process being clear, but also tough or robust.  That is, has to ‘have teeth’</a:t>
            </a:r>
          </a:p>
          <a:p>
            <a:pPr indent="-228600">
              <a:lnSpc>
                <a:spcPct val="90000"/>
              </a:lnSpc>
              <a:spcBef>
                <a:spcPts val="930"/>
              </a:spcBef>
              <a:buFont typeface="Arial" panose="020B0604020202020204" pitchFamily="34" charset="0"/>
              <a:buChar char="•"/>
            </a:pPr>
            <a:r>
              <a:rPr lang="en-US" sz="2400" i="1" dirty="0">
                <a:solidFill>
                  <a:schemeClr val="tx2"/>
                </a:solidFill>
              </a:rPr>
              <a:t>The supervisor needs to be able to the make the challenges or assessments which the context requires.</a:t>
            </a:r>
          </a:p>
          <a:p>
            <a:pPr indent="-228600">
              <a:lnSpc>
                <a:spcPct val="90000"/>
              </a:lnSpc>
              <a:spcBef>
                <a:spcPts val="930"/>
              </a:spcBef>
              <a:buFont typeface="Arial" panose="020B0604020202020204" pitchFamily="34" charset="0"/>
              <a:buChar char="•"/>
            </a:pPr>
            <a:r>
              <a:rPr lang="en-US" sz="2400" dirty="0">
                <a:solidFill>
                  <a:schemeClr val="tx2"/>
                </a:solidFill>
              </a:rPr>
              <a:t>(Proctor 1987, p. 27)</a:t>
            </a: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644023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3F93E668-7509-4F6F-9A1C-9800F7657D2B}"/>
              </a:ext>
            </a:extLst>
          </p:cNvPr>
          <p:cNvSpPr/>
          <p:nvPr/>
        </p:nvSpPr>
        <p:spPr>
          <a:xfrm>
            <a:off x="682016" y="1069145"/>
            <a:ext cx="9893930" cy="4527720"/>
          </a:xfrm>
          <a:prstGeom prst="rect">
            <a:avLst/>
          </a:prstGeom>
        </p:spPr>
        <p:txBody>
          <a:bodyPr vert="horz" lIns="91440" tIns="45720" rIns="91440" bIns="45720" rtlCol="0" anchor="t">
            <a:noAutofit/>
          </a:bodyPr>
          <a:lstStyle/>
          <a:p>
            <a:pPr>
              <a:lnSpc>
                <a:spcPct val="90000"/>
              </a:lnSpc>
              <a:spcBef>
                <a:spcPts val="930"/>
              </a:spcBef>
            </a:pPr>
            <a:r>
              <a:rPr lang="en-US" sz="2800" dirty="0">
                <a:solidFill>
                  <a:schemeClr val="tx1">
                    <a:lumMod val="65000"/>
                    <a:lumOff val="35000"/>
                  </a:schemeClr>
                </a:solidFill>
              </a:rPr>
              <a:t>So we’re now further extending the role and functions of supervision Such a working agreement should, for Proctor, make clear:</a:t>
            </a:r>
          </a:p>
          <a:p>
            <a:pPr indent="-228600">
              <a:lnSpc>
                <a:spcPct val="90000"/>
              </a:lnSpc>
              <a:spcBef>
                <a:spcPts val="930"/>
              </a:spcBef>
              <a:buFont typeface="Arial" panose="020B0604020202020204" pitchFamily="34" charset="0"/>
              <a:buChar char="•"/>
            </a:pPr>
            <a:r>
              <a:rPr lang="en-US" sz="2800" dirty="0">
                <a:solidFill>
                  <a:schemeClr val="tx1">
                    <a:lumMod val="65000"/>
                    <a:lumOff val="35000"/>
                  </a:schemeClr>
                </a:solidFill>
              </a:rPr>
              <a:t>The focus of the supervision relationship – i.e. the working effectiveness of the supervisee.</a:t>
            </a:r>
          </a:p>
          <a:p>
            <a:pPr indent="-228600">
              <a:lnSpc>
                <a:spcPct val="90000"/>
              </a:lnSpc>
              <a:spcBef>
                <a:spcPts val="930"/>
              </a:spcBef>
              <a:buFont typeface="Arial" panose="020B0604020202020204" pitchFamily="34" charset="0"/>
              <a:buChar char="•"/>
            </a:pPr>
            <a:r>
              <a:rPr lang="en-US" sz="2800" dirty="0">
                <a:solidFill>
                  <a:schemeClr val="tx1">
                    <a:lumMod val="65000"/>
                    <a:lumOff val="35000"/>
                  </a:schemeClr>
                </a:solidFill>
              </a:rPr>
              <a:t>The responsibility of the supervisee to take charge of his/ her continuing development.</a:t>
            </a:r>
          </a:p>
          <a:p>
            <a:pPr indent="-228600">
              <a:lnSpc>
                <a:spcPct val="90000"/>
              </a:lnSpc>
              <a:spcBef>
                <a:spcPts val="930"/>
              </a:spcBef>
              <a:buFont typeface="Arial" panose="020B0604020202020204" pitchFamily="34" charset="0"/>
              <a:buChar char="•"/>
            </a:pPr>
            <a:r>
              <a:rPr lang="en-US" sz="2800" dirty="0">
                <a:solidFill>
                  <a:schemeClr val="tx1">
                    <a:lumMod val="65000"/>
                    <a:lumOff val="35000"/>
                  </a:schemeClr>
                </a:solidFill>
              </a:rPr>
              <a:t>The </a:t>
            </a:r>
            <a:r>
              <a:rPr lang="en-US" sz="2800" dirty="0" err="1">
                <a:solidFill>
                  <a:schemeClr val="tx1">
                    <a:lumMod val="65000"/>
                    <a:lumOff val="35000"/>
                  </a:schemeClr>
                </a:solidFill>
              </a:rPr>
              <a:t>organisational</a:t>
            </a:r>
            <a:r>
              <a:rPr lang="en-US" sz="2800" dirty="0">
                <a:solidFill>
                  <a:schemeClr val="tx1">
                    <a:lumMod val="65000"/>
                    <a:lumOff val="35000"/>
                  </a:schemeClr>
                </a:solidFill>
              </a:rPr>
              <a:t> or professional responsibility for assessment of the supervisor.</a:t>
            </a:r>
          </a:p>
          <a:p>
            <a:pPr indent="-228600">
              <a:lnSpc>
                <a:spcPct val="90000"/>
              </a:lnSpc>
              <a:spcBef>
                <a:spcPts val="930"/>
              </a:spcBef>
              <a:buFont typeface="Arial" panose="020B0604020202020204" pitchFamily="34" charset="0"/>
              <a:buChar char="•"/>
            </a:pPr>
            <a:r>
              <a:rPr lang="en-US" sz="2800" dirty="0">
                <a:solidFill>
                  <a:schemeClr val="tx1">
                    <a:lumMod val="65000"/>
                    <a:lumOff val="35000"/>
                  </a:schemeClr>
                </a:solidFill>
              </a:rPr>
              <a:t>The shared agreement between supervisor and supervisee to develop the skills appropriate to the respective roles.</a:t>
            </a:r>
          </a:p>
          <a:p>
            <a:pPr indent="-228600">
              <a:lnSpc>
                <a:spcPct val="90000"/>
              </a:lnSpc>
              <a:spcBef>
                <a:spcPts val="930"/>
              </a:spcBef>
              <a:buFont typeface="Arial" panose="020B0604020202020204" pitchFamily="34" charset="0"/>
              <a:buChar char="•"/>
            </a:pPr>
            <a:r>
              <a:rPr lang="en-US" sz="2800" dirty="0">
                <a:solidFill>
                  <a:schemeClr val="tx1">
                    <a:lumMod val="65000"/>
                    <a:lumOff val="35000"/>
                  </a:schemeClr>
                </a:solidFill>
              </a:rPr>
              <a:t>(Proctor 1987, p. 27)</a:t>
            </a:r>
          </a:p>
        </p:txBody>
      </p:sp>
    </p:spTree>
    <p:extLst>
      <p:ext uri="{BB962C8B-B14F-4D97-AF65-F5344CB8AC3E}">
        <p14:creationId xmlns:p14="http://schemas.microsoft.com/office/powerpoint/2010/main" val="13080054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8B15863B-F844-47B2-B344-1D0295084403}"/>
              </a:ext>
            </a:extLst>
          </p:cNvPr>
          <p:cNvSpPr/>
          <p:nvPr/>
        </p:nvSpPr>
        <p:spPr>
          <a:xfrm>
            <a:off x="1653363" y="2176272"/>
            <a:ext cx="9367204" cy="4041648"/>
          </a:xfrm>
          <a:prstGeom prst="rect">
            <a:avLst/>
          </a:prstGeom>
        </p:spPr>
        <p:txBody>
          <a:bodyPr vert="horz" lIns="91440" tIns="45720" rIns="91440" bIns="45720" rtlCol="0" anchor="t">
            <a:normAutofit/>
          </a:bodyPr>
          <a:lstStyle/>
          <a:p>
            <a:pPr indent="-228600">
              <a:lnSpc>
                <a:spcPct val="90000"/>
              </a:lnSpc>
              <a:spcBef>
                <a:spcPts val="930"/>
              </a:spcBef>
              <a:buFont typeface="Arial" panose="020B0604020202020204" pitchFamily="34" charset="0"/>
              <a:buChar char="•"/>
            </a:pPr>
            <a:r>
              <a:rPr lang="en-US" sz="2400"/>
              <a:t>Hawkins and Shohet (1989)</a:t>
            </a:r>
            <a:r>
              <a:rPr lang="en-US" sz="2400" b="1"/>
              <a:t> </a:t>
            </a:r>
            <a:r>
              <a:rPr lang="en-US" sz="2400"/>
              <a:t>identify four categories of supervision:</a:t>
            </a:r>
          </a:p>
          <a:p>
            <a:pPr indent="-228600">
              <a:lnSpc>
                <a:spcPct val="90000"/>
              </a:lnSpc>
              <a:spcBef>
                <a:spcPts val="930"/>
              </a:spcBef>
              <a:buFont typeface="Arial" panose="020B0604020202020204" pitchFamily="34" charset="0"/>
              <a:buChar char="•"/>
            </a:pPr>
            <a:r>
              <a:rPr lang="en-US" sz="2400"/>
              <a:t> Tutorial supervision: focusing almost entirely on the educative function.</a:t>
            </a:r>
          </a:p>
          <a:p>
            <a:pPr indent="-228600">
              <a:lnSpc>
                <a:spcPct val="90000"/>
              </a:lnSpc>
              <a:spcBef>
                <a:spcPts val="930"/>
              </a:spcBef>
              <a:buFont typeface="Arial" panose="020B0604020202020204" pitchFamily="34" charset="0"/>
              <a:buChar char="•"/>
            </a:pPr>
            <a:r>
              <a:rPr lang="en-US" sz="2400"/>
              <a:t>Training supervision: where the supervisor is responsible for the training of the supervisee, but also has a managerial or normative role.</a:t>
            </a:r>
          </a:p>
          <a:p>
            <a:pPr indent="-228600">
              <a:lnSpc>
                <a:spcPct val="90000"/>
              </a:lnSpc>
              <a:spcBef>
                <a:spcPts val="930"/>
              </a:spcBef>
              <a:buFont typeface="Arial" panose="020B0604020202020204" pitchFamily="34" charset="0"/>
              <a:buChar char="•"/>
            </a:pPr>
            <a:r>
              <a:rPr lang="en-US" sz="2400"/>
              <a:t> Managerial supervision: where the supervisor is the line manager of the supervisee.</a:t>
            </a:r>
          </a:p>
          <a:p>
            <a:pPr indent="-228600">
              <a:lnSpc>
                <a:spcPct val="90000"/>
              </a:lnSpc>
              <a:spcBef>
                <a:spcPts val="930"/>
              </a:spcBef>
              <a:buFont typeface="Arial" panose="020B0604020202020204" pitchFamily="34" charset="0"/>
              <a:buChar char="•"/>
            </a:pPr>
            <a:r>
              <a:rPr lang="en-US" sz="2400"/>
              <a:t>Consultant supervision: where the supervisee consults with the supervisor who is not their trainer and not their manager (Hawkins and Shohet 1989, p. 44)</a:t>
            </a:r>
          </a:p>
        </p:txBody>
      </p:sp>
    </p:spTree>
    <p:extLst>
      <p:ext uri="{BB962C8B-B14F-4D97-AF65-F5344CB8AC3E}">
        <p14:creationId xmlns:p14="http://schemas.microsoft.com/office/powerpoint/2010/main" val="27741590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Rectangle 1">
            <a:extLst>
              <a:ext uri="{FF2B5EF4-FFF2-40B4-BE49-F238E27FC236}">
                <a16:creationId xmlns:a16="http://schemas.microsoft.com/office/drawing/2014/main" id="{D4DC35BA-910E-4726-A705-72DBFA7D575E}"/>
              </a:ext>
            </a:extLst>
          </p:cNvPr>
          <p:cNvSpPr/>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i="1" dirty="0"/>
              <a:t>“Payne and Scott (1982)</a:t>
            </a:r>
            <a:r>
              <a:rPr lang="en-US" sz="2000" b="1" dirty="0"/>
              <a:t> </a:t>
            </a:r>
            <a:r>
              <a:rPr lang="en-US" sz="2000" i="1" dirty="0"/>
              <a:t>have produced a format for </a:t>
            </a:r>
            <a:r>
              <a:rPr lang="en-US" sz="2000" i="1" dirty="0" err="1"/>
              <a:t>recognising</a:t>
            </a:r>
            <a:r>
              <a:rPr lang="en-US" sz="2000" i="1" dirty="0"/>
              <a:t> the choices between formal and informal; planned and ad hoc supervision. This is very useful in helping teams to </a:t>
            </a:r>
            <a:r>
              <a:rPr lang="en-US" sz="2000" i="1" dirty="0" err="1"/>
              <a:t>recognise</a:t>
            </a:r>
            <a:r>
              <a:rPr lang="en-US" sz="2000" i="1" dirty="0"/>
              <a:t> that a great deal of supervision happens in times and place other than those officially designated for supervision.” </a:t>
            </a:r>
            <a:r>
              <a:rPr lang="en-US" sz="2000" dirty="0"/>
              <a:t>(Hawkins and Shohet 1989, p.</a:t>
            </a:r>
          </a:p>
          <a:p>
            <a:pPr>
              <a:lnSpc>
                <a:spcPct val="90000"/>
              </a:lnSpc>
              <a:spcAft>
                <a:spcPts val="600"/>
              </a:spcAft>
            </a:pPr>
            <a:r>
              <a:rPr lang="en-US" dirty="0"/>
              <a:t>47)</a:t>
            </a:r>
          </a:p>
        </p:txBody>
      </p:sp>
    </p:spTree>
    <p:extLst>
      <p:ext uri="{BB962C8B-B14F-4D97-AF65-F5344CB8AC3E}">
        <p14:creationId xmlns:p14="http://schemas.microsoft.com/office/powerpoint/2010/main" val="38106979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D165E8E3-CA17-40EE-A434-C5FFDBE49852}"/>
              </a:ext>
            </a:extLst>
          </p:cNvPr>
          <p:cNvGraphicFramePr>
            <a:graphicFrameLocks noGrp="1"/>
          </p:cNvGraphicFramePr>
          <p:nvPr>
            <p:extLst>
              <p:ext uri="{D42A27DB-BD31-4B8C-83A1-F6EECF244321}">
                <p14:modId xmlns:p14="http://schemas.microsoft.com/office/powerpoint/2010/main" val="358980391"/>
              </p:ext>
            </p:extLst>
          </p:nvPr>
        </p:nvGraphicFramePr>
        <p:xfrm>
          <a:off x="3160888" y="1892299"/>
          <a:ext cx="6220180" cy="4297680"/>
        </p:xfrm>
        <a:graphic>
          <a:graphicData uri="http://schemas.openxmlformats.org/drawingml/2006/table">
            <a:tbl>
              <a:tblPr firstRow="1" bandRow="1">
                <a:tableStyleId>{5C22544A-7EE6-4342-B048-85BDC9FD1C3A}</a:tableStyleId>
              </a:tblPr>
              <a:tblGrid>
                <a:gridCol w="3110090">
                  <a:extLst>
                    <a:ext uri="{9D8B030D-6E8A-4147-A177-3AD203B41FA5}">
                      <a16:colId xmlns:a16="http://schemas.microsoft.com/office/drawing/2014/main" val="3838038191"/>
                    </a:ext>
                  </a:extLst>
                </a:gridCol>
                <a:gridCol w="3110090">
                  <a:extLst>
                    <a:ext uri="{9D8B030D-6E8A-4147-A177-3AD203B41FA5}">
                      <a16:colId xmlns:a16="http://schemas.microsoft.com/office/drawing/2014/main" val="1595276911"/>
                    </a:ext>
                  </a:extLst>
                </a:gridCol>
              </a:tblGrid>
              <a:tr h="1536701">
                <a:tc>
                  <a:txBody>
                    <a:bodyPr/>
                    <a:lstStyle/>
                    <a:p>
                      <a:r>
                        <a:rPr lang="en-GB" sz="1800" b="0" i="0" u="none" strike="noStrike" kern="1200" baseline="0" dirty="0">
                          <a:solidFill>
                            <a:schemeClr val="lt1"/>
                          </a:solidFill>
                          <a:latin typeface="+mn-lt"/>
                          <a:ea typeface="+mn-ea"/>
                          <a:cs typeface="+mn-cs"/>
                        </a:rPr>
                        <a:t>■ Planned agenda.</a:t>
                      </a:r>
                    </a:p>
                    <a:p>
                      <a:r>
                        <a:rPr lang="en-GB" sz="1800" b="0" i="0" u="none" strike="noStrike" kern="1200" baseline="0" dirty="0">
                          <a:solidFill>
                            <a:schemeClr val="lt1"/>
                          </a:solidFill>
                          <a:latin typeface="+mn-lt"/>
                          <a:ea typeface="+mn-ea"/>
                          <a:cs typeface="+mn-cs"/>
                        </a:rPr>
                        <a:t>■ Agreed content and</a:t>
                      </a:r>
                    </a:p>
                    <a:p>
                      <a:r>
                        <a:rPr lang="en-GB" sz="1800" b="0" i="0" u="none" strike="noStrike" kern="1200" baseline="0" dirty="0">
                          <a:solidFill>
                            <a:schemeClr val="lt1"/>
                          </a:solidFill>
                          <a:latin typeface="+mn-lt"/>
                          <a:ea typeface="+mn-ea"/>
                          <a:cs typeface="+mn-cs"/>
                        </a:rPr>
                        <a:t>methods.</a:t>
                      </a:r>
                    </a:p>
                    <a:p>
                      <a:r>
                        <a:rPr lang="en-GB" sz="1800" b="0" i="0" u="none" strike="noStrike" kern="1200" baseline="0" dirty="0">
                          <a:solidFill>
                            <a:schemeClr val="lt1"/>
                          </a:solidFill>
                          <a:latin typeface="+mn-lt"/>
                          <a:ea typeface="+mn-ea"/>
                          <a:cs typeface="+mn-cs"/>
                        </a:rPr>
                        <a:t>■ Regular.</a:t>
                      </a:r>
                    </a:p>
                    <a:p>
                      <a:r>
                        <a:rPr lang="en-GB" sz="1800" b="0" i="0" u="none" strike="noStrike" kern="1200" baseline="0" dirty="0">
                          <a:solidFill>
                            <a:schemeClr val="lt1"/>
                          </a:solidFill>
                          <a:latin typeface="+mn-lt"/>
                          <a:ea typeface="+mn-ea"/>
                          <a:cs typeface="+mn-cs"/>
                        </a:rPr>
                        <a:t>■ General and specific</a:t>
                      </a:r>
                    </a:p>
                    <a:p>
                      <a:r>
                        <a:rPr lang="en-GB" sz="1800" b="0" i="0" u="none" strike="noStrike" kern="1200" baseline="0" dirty="0">
                          <a:solidFill>
                            <a:schemeClr val="lt1"/>
                          </a:solidFill>
                          <a:latin typeface="+mn-lt"/>
                          <a:ea typeface="+mn-ea"/>
                          <a:cs typeface="+mn-cs"/>
                        </a:rPr>
                        <a:t>items.</a:t>
                      </a:r>
                      <a:endParaRPr lang="en-GB" dirty="0"/>
                    </a:p>
                  </a:txBody>
                  <a:tcPr/>
                </a:tc>
                <a:tc>
                  <a:txBody>
                    <a:bodyPr/>
                    <a:lstStyle/>
                    <a:p>
                      <a:r>
                        <a:rPr lang="en-GB" sz="1800" b="0" i="0" u="none" strike="noStrike" kern="1200" baseline="0" dirty="0">
                          <a:solidFill>
                            <a:schemeClr val="lt1"/>
                          </a:solidFill>
                          <a:latin typeface="+mn-lt"/>
                          <a:ea typeface="+mn-ea"/>
                          <a:cs typeface="+mn-cs"/>
                        </a:rPr>
                        <a:t>■ Unplanned discussions and</a:t>
                      </a:r>
                    </a:p>
                    <a:p>
                      <a:r>
                        <a:rPr lang="en-GB" sz="1800" b="0" i="0" u="none" strike="noStrike" kern="1200" baseline="0" dirty="0">
                          <a:solidFill>
                            <a:schemeClr val="lt1"/>
                          </a:solidFill>
                          <a:latin typeface="+mn-lt"/>
                          <a:ea typeface="+mn-ea"/>
                          <a:cs typeface="+mn-cs"/>
                        </a:rPr>
                        <a:t>consultations.</a:t>
                      </a:r>
                    </a:p>
                    <a:p>
                      <a:r>
                        <a:rPr lang="en-GB" sz="1800" b="0" i="0" u="none" strike="noStrike" kern="1200" baseline="0" dirty="0">
                          <a:solidFill>
                            <a:schemeClr val="lt1"/>
                          </a:solidFill>
                          <a:latin typeface="+mn-lt"/>
                          <a:ea typeface="+mn-ea"/>
                          <a:cs typeface="+mn-cs"/>
                        </a:rPr>
                        <a:t>■ Individual or group.</a:t>
                      </a:r>
                    </a:p>
                    <a:p>
                      <a:r>
                        <a:rPr lang="en-GB" sz="1800" b="0" i="0" u="none" strike="noStrike" kern="1200" baseline="0" dirty="0">
                          <a:solidFill>
                            <a:schemeClr val="lt1"/>
                          </a:solidFill>
                          <a:latin typeface="+mn-lt"/>
                          <a:ea typeface="+mn-ea"/>
                          <a:cs typeface="+mn-cs"/>
                        </a:rPr>
                        <a:t>■ Agenda agreed on the spot.</a:t>
                      </a:r>
                    </a:p>
                    <a:p>
                      <a:r>
                        <a:rPr lang="en-GB" sz="1800" b="0" i="0" u="none" strike="noStrike" kern="1200" baseline="0" dirty="0">
                          <a:solidFill>
                            <a:schemeClr val="lt1"/>
                          </a:solidFill>
                          <a:latin typeface="+mn-lt"/>
                          <a:ea typeface="+mn-ea"/>
                          <a:cs typeface="+mn-cs"/>
                        </a:rPr>
                        <a:t>■ Often in response to a</a:t>
                      </a:r>
                    </a:p>
                    <a:p>
                      <a:r>
                        <a:rPr lang="en-GB" sz="1800" b="0" i="0" u="none" strike="noStrike" kern="1200" baseline="0" dirty="0">
                          <a:solidFill>
                            <a:schemeClr val="lt1"/>
                          </a:solidFill>
                          <a:latin typeface="+mn-lt"/>
                          <a:ea typeface="+mn-ea"/>
                          <a:cs typeface="+mn-cs"/>
                        </a:rPr>
                        <a:t>problem / issue.</a:t>
                      </a:r>
                    </a:p>
                    <a:p>
                      <a:r>
                        <a:rPr lang="en-GB" sz="1800" b="0" i="0" u="none" strike="noStrike" kern="1200" baseline="0" dirty="0">
                          <a:solidFill>
                            <a:schemeClr val="lt1"/>
                          </a:solidFill>
                          <a:latin typeface="+mn-lt"/>
                          <a:ea typeface="+mn-ea"/>
                          <a:cs typeface="+mn-cs"/>
                        </a:rPr>
                        <a:t>■ Often away from the</a:t>
                      </a:r>
                    </a:p>
                    <a:p>
                      <a:r>
                        <a:rPr lang="en-GB" sz="1800" b="1" i="0" u="none" strike="noStrike" kern="1200" baseline="0" dirty="0">
                          <a:solidFill>
                            <a:schemeClr val="lt1"/>
                          </a:solidFill>
                          <a:latin typeface="+mn-lt"/>
                          <a:ea typeface="+mn-ea"/>
                          <a:cs typeface="+mn-cs"/>
                        </a:rPr>
                        <a:t> </a:t>
                      </a:r>
                      <a:r>
                        <a:rPr lang="en-GB" sz="1800" b="0" i="0" u="none" strike="noStrike" kern="1200" baseline="0" dirty="0">
                          <a:solidFill>
                            <a:schemeClr val="lt1"/>
                          </a:solidFill>
                          <a:latin typeface="+mn-lt"/>
                          <a:ea typeface="+mn-ea"/>
                          <a:cs typeface="+mn-cs"/>
                        </a:rPr>
                        <a:t>workplace</a:t>
                      </a:r>
                      <a:endParaRPr lang="en-GB" dirty="0"/>
                    </a:p>
                  </a:txBody>
                  <a:tcPr/>
                </a:tc>
                <a:extLst>
                  <a:ext uri="{0D108BD9-81ED-4DB2-BD59-A6C34878D82A}">
                    <a16:rowId xmlns:a16="http://schemas.microsoft.com/office/drawing/2014/main" val="2212732647"/>
                  </a:ext>
                </a:extLst>
              </a:tr>
              <a:tr h="1536701">
                <a:tc>
                  <a:txBody>
                    <a:bodyPr/>
                    <a:lstStyle/>
                    <a:p>
                      <a:r>
                        <a:rPr lang="en-GB" sz="1800" b="0" i="0" u="none" strike="noStrike" kern="1200" baseline="0" dirty="0">
                          <a:solidFill>
                            <a:schemeClr val="dk1"/>
                          </a:solidFill>
                          <a:latin typeface="+mn-lt"/>
                          <a:ea typeface="+mn-ea"/>
                          <a:cs typeface="+mn-cs"/>
                        </a:rPr>
                        <a:t>■ Agreements about</a:t>
                      </a:r>
                    </a:p>
                    <a:p>
                      <a:r>
                        <a:rPr lang="en-GB" sz="1800" b="0" i="0" u="none" strike="noStrike" kern="1200" baseline="0" dirty="0">
                          <a:solidFill>
                            <a:schemeClr val="dk1"/>
                          </a:solidFill>
                          <a:latin typeface="+mn-lt"/>
                          <a:ea typeface="+mn-ea"/>
                          <a:cs typeface="+mn-cs"/>
                        </a:rPr>
                        <a:t>content: help, advice,</a:t>
                      </a:r>
                    </a:p>
                    <a:p>
                      <a:r>
                        <a:rPr lang="en-GB" sz="1800" b="0" i="0" u="none" strike="noStrike" kern="1200" baseline="0" dirty="0">
                          <a:solidFill>
                            <a:schemeClr val="dk1"/>
                          </a:solidFill>
                          <a:latin typeface="+mn-lt"/>
                          <a:ea typeface="+mn-ea"/>
                          <a:cs typeface="+mn-cs"/>
                        </a:rPr>
                        <a:t>feedback during service</a:t>
                      </a:r>
                    </a:p>
                    <a:p>
                      <a:r>
                        <a:rPr lang="en-GB" sz="1800" b="0" i="0" u="none" strike="noStrike" kern="1200" baseline="0" dirty="0">
                          <a:solidFill>
                            <a:schemeClr val="dk1"/>
                          </a:solidFill>
                          <a:latin typeface="+mn-lt"/>
                          <a:ea typeface="+mn-ea"/>
                          <a:cs typeface="+mn-cs"/>
                        </a:rPr>
                        <a:t>delivery.</a:t>
                      </a:r>
                    </a:p>
                    <a:p>
                      <a:r>
                        <a:rPr lang="en-GB" sz="1800" b="0" i="0" u="none" strike="noStrike" kern="1200" baseline="0" dirty="0">
                          <a:solidFill>
                            <a:schemeClr val="dk1"/>
                          </a:solidFill>
                          <a:latin typeface="+mn-lt"/>
                          <a:ea typeface="+mn-ea"/>
                          <a:cs typeface="+mn-cs"/>
                        </a:rPr>
                        <a:t>■ Planned in advance.</a:t>
                      </a:r>
                    </a:p>
                    <a:p>
                      <a:r>
                        <a:rPr lang="en-GB" sz="1800" b="0" i="0" u="none" strike="noStrike" kern="1200" baseline="0" dirty="0">
                          <a:solidFill>
                            <a:schemeClr val="dk1"/>
                          </a:solidFill>
                          <a:latin typeface="+mn-lt"/>
                          <a:ea typeface="+mn-ea"/>
                          <a:cs typeface="+mn-cs"/>
                        </a:rPr>
                        <a:t>■ Reviewed regularly.</a:t>
                      </a:r>
                      <a:endParaRPr lang="en-GB" dirty="0"/>
                    </a:p>
                  </a:txBody>
                  <a:tcPr/>
                </a:tc>
                <a:tc>
                  <a:txBody>
                    <a:bodyPr/>
                    <a:lstStyle/>
                    <a:p>
                      <a:r>
                        <a:rPr lang="en-GB" sz="1800" b="0" i="0" u="none" strike="noStrike" kern="1200" baseline="0" dirty="0">
                          <a:solidFill>
                            <a:schemeClr val="dk1"/>
                          </a:solidFill>
                          <a:latin typeface="+mn-lt"/>
                          <a:ea typeface="+mn-ea"/>
                          <a:cs typeface="+mn-cs"/>
                        </a:rPr>
                        <a:t>■ Tacitly given during service</a:t>
                      </a:r>
                    </a:p>
                    <a:p>
                      <a:r>
                        <a:rPr lang="en-GB" sz="1800" b="0" i="0" u="none" strike="noStrike" kern="1200" baseline="0" dirty="0">
                          <a:solidFill>
                            <a:schemeClr val="dk1"/>
                          </a:solidFill>
                          <a:latin typeface="+mn-lt"/>
                          <a:ea typeface="+mn-ea"/>
                          <a:cs typeface="+mn-cs"/>
                        </a:rPr>
                        <a:t>delivery.</a:t>
                      </a:r>
                    </a:p>
                    <a:p>
                      <a:r>
                        <a:rPr lang="en-GB" sz="1800" b="0" i="0" u="none" strike="noStrike" kern="1200" baseline="0" dirty="0">
                          <a:solidFill>
                            <a:schemeClr val="dk1"/>
                          </a:solidFill>
                          <a:latin typeface="+mn-lt"/>
                          <a:ea typeface="+mn-ea"/>
                          <a:cs typeface="+mn-cs"/>
                        </a:rPr>
                        <a:t>■ Help, advice, constructive</a:t>
                      </a:r>
                    </a:p>
                    <a:p>
                      <a:r>
                        <a:rPr lang="en-GB" sz="1800" b="0" i="0" u="none" strike="noStrike" kern="1200" baseline="0" dirty="0">
                          <a:solidFill>
                            <a:schemeClr val="dk1"/>
                          </a:solidFill>
                          <a:latin typeface="+mn-lt"/>
                          <a:ea typeface="+mn-ea"/>
                          <a:cs typeface="+mn-cs"/>
                        </a:rPr>
                        <a:t>feedback.</a:t>
                      </a:r>
                    </a:p>
                    <a:p>
                      <a:r>
                        <a:rPr lang="en-GB" sz="1800" b="0" i="0" u="none" strike="noStrike" kern="1200" baseline="0" dirty="0">
                          <a:solidFill>
                            <a:schemeClr val="dk1"/>
                          </a:solidFill>
                          <a:latin typeface="+mn-lt"/>
                          <a:ea typeface="+mn-ea"/>
                          <a:cs typeface="+mn-cs"/>
                        </a:rPr>
                        <a:t>■ May become focus for later</a:t>
                      </a:r>
                    </a:p>
                    <a:p>
                      <a:r>
                        <a:rPr lang="en-GB" sz="1800" b="0" i="0" u="none" strike="noStrike" kern="1200" baseline="0" dirty="0">
                          <a:solidFill>
                            <a:schemeClr val="dk1"/>
                          </a:solidFill>
                          <a:latin typeface="+mn-lt"/>
                          <a:ea typeface="+mn-ea"/>
                          <a:cs typeface="+mn-cs"/>
                        </a:rPr>
                        <a:t>more formal discussion.</a:t>
                      </a:r>
                    </a:p>
                    <a:p>
                      <a:r>
                        <a:rPr lang="en-GB" sz="1800" b="0" i="0" u="none" strike="noStrike" kern="1200" baseline="0" dirty="0">
                          <a:solidFill>
                            <a:schemeClr val="dk1"/>
                          </a:solidFill>
                          <a:latin typeface="+mn-lt"/>
                          <a:ea typeface="+mn-ea"/>
                          <a:cs typeface="+mn-cs"/>
                        </a:rPr>
                        <a:t>■ Arises through need</a:t>
                      </a:r>
                      <a:endParaRPr lang="en-GB" dirty="0"/>
                    </a:p>
                  </a:txBody>
                  <a:tcPr/>
                </a:tc>
                <a:extLst>
                  <a:ext uri="{0D108BD9-81ED-4DB2-BD59-A6C34878D82A}">
                    <a16:rowId xmlns:a16="http://schemas.microsoft.com/office/drawing/2014/main" val="3456764207"/>
                  </a:ext>
                </a:extLst>
              </a:tr>
            </a:tbl>
          </a:graphicData>
        </a:graphic>
      </p:graphicFrame>
      <p:sp>
        <p:nvSpPr>
          <p:cNvPr id="4" name="Rectangle 3">
            <a:extLst>
              <a:ext uri="{FF2B5EF4-FFF2-40B4-BE49-F238E27FC236}">
                <a16:creationId xmlns:a16="http://schemas.microsoft.com/office/drawing/2014/main" id="{CFC2BCDA-C507-4C3B-BCA8-CE4DF2CDAB6D}"/>
              </a:ext>
            </a:extLst>
          </p:cNvPr>
          <p:cNvSpPr/>
          <p:nvPr/>
        </p:nvSpPr>
        <p:spPr>
          <a:xfrm>
            <a:off x="9682646" y="3702756"/>
            <a:ext cx="624110" cy="646331"/>
          </a:xfrm>
          <a:prstGeom prst="rect">
            <a:avLst/>
          </a:prstGeom>
        </p:spPr>
        <p:txBody>
          <a:bodyPr wrap="square">
            <a:spAutoFit/>
          </a:bodyPr>
          <a:lstStyle/>
          <a:p>
            <a:r>
              <a:rPr lang="en-GB" b="1" dirty="0"/>
              <a:t>AD</a:t>
            </a:r>
          </a:p>
          <a:p>
            <a:r>
              <a:rPr lang="en-GB" b="1" dirty="0"/>
              <a:t>HOC</a:t>
            </a:r>
            <a:endParaRPr lang="en-GB" dirty="0"/>
          </a:p>
        </p:txBody>
      </p:sp>
      <p:sp>
        <p:nvSpPr>
          <p:cNvPr id="5" name="TextBox 4">
            <a:extLst>
              <a:ext uri="{FF2B5EF4-FFF2-40B4-BE49-F238E27FC236}">
                <a16:creationId xmlns:a16="http://schemas.microsoft.com/office/drawing/2014/main" id="{44B18440-2AFE-4A23-9658-844CD6B7EA64}"/>
              </a:ext>
            </a:extLst>
          </p:cNvPr>
          <p:cNvSpPr txBox="1"/>
          <p:nvPr/>
        </p:nvSpPr>
        <p:spPr>
          <a:xfrm>
            <a:off x="5764301" y="1365956"/>
            <a:ext cx="1013354" cy="369332"/>
          </a:xfrm>
          <a:prstGeom prst="rect">
            <a:avLst/>
          </a:prstGeom>
          <a:noFill/>
        </p:spPr>
        <p:txBody>
          <a:bodyPr wrap="none" rtlCol="0">
            <a:spAutoFit/>
          </a:bodyPr>
          <a:lstStyle/>
          <a:p>
            <a:r>
              <a:rPr lang="en-GB" b="1" dirty="0"/>
              <a:t>FORMAL</a:t>
            </a:r>
            <a:endParaRPr lang="en-GB" dirty="0"/>
          </a:p>
        </p:txBody>
      </p:sp>
      <p:sp>
        <p:nvSpPr>
          <p:cNvPr id="6" name="TextBox 5">
            <a:extLst>
              <a:ext uri="{FF2B5EF4-FFF2-40B4-BE49-F238E27FC236}">
                <a16:creationId xmlns:a16="http://schemas.microsoft.com/office/drawing/2014/main" id="{3C4298DF-3CDC-424A-87B5-B5783FA718CE}"/>
              </a:ext>
            </a:extLst>
          </p:cNvPr>
          <p:cNvSpPr txBox="1"/>
          <p:nvPr/>
        </p:nvSpPr>
        <p:spPr>
          <a:xfrm>
            <a:off x="5764301" y="6346990"/>
            <a:ext cx="1226554" cy="369332"/>
          </a:xfrm>
          <a:prstGeom prst="rect">
            <a:avLst/>
          </a:prstGeom>
          <a:noFill/>
        </p:spPr>
        <p:txBody>
          <a:bodyPr wrap="none" rtlCol="0">
            <a:spAutoFit/>
          </a:bodyPr>
          <a:lstStyle/>
          <a:p>
            <a:r>
              <a:rPr lang="en-GB" b="1" dirty="0"/>
              <a:t>INFORMAL</a:t>
            </a:r>
            <a:endParaRPr lang="en-GB" dirty="0"/>
          </a:p>
        </p:txBody>
      </p:sp>
      <p:sp>
        <p:nvSpPr>
          <p:cNvPr id="7" name="TextBox 6">
            <a:extLst>
              <a:ext uri="{FF2B5EF4-FFF2-40B4-BE49-F238E27FC236}">
                <a16:creationId xmlns:a16="http://schemas.microsoft.com/office/drawing/2014/main" id="{B6769D9F-4C47-404B-95D8-0C7C7CA2E440}"/>
              </a:ext>
            </a:extLst>
          </p:cNvPr>
          <p:cNvSpPr txBox="1"/>
          <p:nvPr/>
        </p:nvSpPr>
        <p:spPr>
          <a:xfrm>
            <a:off x="2052892" y="4041139"/>
            <a:ext cx="1107996" cy="369332"/>
          </a:xfrm>
          <a:prstGeom prst="rect">
            <a:avLst/>
          </a:prstGeom>
          <a:noFill/>
        </p:spPr>
        <p:txBody>
          <a:bodyPr wrap="none" rtlCol="0">
            <a:spAutoFit/>
          </a:bodyPr>
          <a:lstStyle/>
          <a:p>
            <a:r>
              <a:rPr lang="en-GB" b="1" dirty="0"/>
              <a:t>PLANNED</a:t>
            </a:r>
            <a:endParaRPr lang="en-GB" dirty="0"/>
          </a:p>
        </p:txBody>
      </p:sp>
    </p:spTree>
    <p:extLst>
      <p:ext uri="{BB962C8B-B14F-4D97-AF65-F5344CB8AC3E}">
        <p14:creationId xmlns:p14="http://schemas.microsoft.com/office/powerpoint/2010/main" val="5529168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15AFD555-AED9-462F-87A5-C205ABA17DCC}"/>
              </a:ext>
            </a:extLst>
          </p:cNvPr>
          <p:cNvSpPr/>
          <p:nvPr/>
        </p:nvSpPr>
        <p:spPr>
          <a:xfrm>
            <a:off x="1463040" y="1431042"/>
            <a:ext cx="3927826" cy="3995916"/>
          </a:xfrm>
          <a:prstGeom prst="rect">
            <a:avLst/>
          </a:prstGeom>
        </p:spPr>
        <p:txBody>
          <a:bodyPr vert="horz" lIns="91440" tIns="45720" rIns="91440" bIns="45720" rtlCol="0" anchor="ctr">
            <a:noAutofit/>
          </a:bodyPr>
          <a:lstStyle/>
          <a:p>
            <a:pPr indent="-228600">
              <a:lnSpc>
                <a:spcPct val="90000"/>
              </a:lnSpc>
              <a:spcBef>
                <a:spcPts val="930"/>
              </a:spcBef>
              <a:buFont typeface="Arial" panose="020B0604020202020204" pitchFamily="34" charset="0"/>
              <a:buChar char="•"/>
            </a:pPr>
            <a:r>
              <a:rPr lang="en-US" b="1" dirty="0">
                <a:solidFill>
                  <a:schemeClr val="tx1">
                    <a:lumMod val="85000"/>
                    <a:lumOff val="15000"/>
                  </a:schemeClr>
                </a:solidFill>
              </a:rPr>
              <a:t>The Supervision Contract</a:t>
            </a:r>
          </a:p>
          <a:p>
            <a:pPr indent="-228600">
              <a:lnSpc>
                <a:spcPct val="90000"/>
              </a:lnSpc>
              <a:spcBef>
                <a:spcPts val="930"/>
              </a:spcBef>
              <a:buFont typeface="Arial" panose="020B0604020202020204" pitchFamily="34" charset="0"/>
              <a:buChar char="•"/>
            </a:pPr>
            <a:r>
              <a:rPr lang="en-US" dirty="0">
                <a:solidFill>
                  <a:schemeClr val="tx1">
                    <a:lumMod val="85000"/>
                    <a:lumOff val="15000"/>
                  </a:schemeClr>
                </a:solidFill>
              </a:rPr>
              <a:t>Hawkins and Shohet (1989)</a:t>
            </a:r>
            <a:r>
              <a:rPr lang="en-US" b="1" dirty="0">
                <a:solidFill>
                  <a:schemeClr val="tx1">
                    <a:lumMod val="85000"/>
                    <a:lumOff val="15000"/>
                  </a:schemeClr>
                </a:solidFill>
              </a:rPr>
              <a:t> </a:t>
            </a:r>
            <a:r>
              <a:rPr lang="en-US" dirty="0" err="1">
                <a:solidFill>
                  <a:schemeClr val="tx1">
                    <a:lumMod val="85000"/>
                    <a:lumOff val="15000"/>
                  </a:schemeClr>
                </a:solidFill>
              </a:rPr>
              <a:t>emphasise</a:t>
            </a:r>
            <a:r>
              <a:rPr lang="en-US" dirty="0">
                <a:solidFill>
                  <a:schemeClr val="tx1">
                    <a:lumMod val="85000"/>
                    <a:lumOff val="15000"/>
                  </a:schemeClr>
                </a:solidFill>
              </a:rPr>
              <a:t> the importance of clear contracts for every supervisory relationship, developed around the following </a:t>
            </a:r>
            <a:r>
              <a:rPr lang="en-US" dirty="0" err="1">
                <a:solidFill>
                  <a:schemeClr val="tx1">
                    <a:lumMod val="85000"/>
                    <a:lumOff val="15000"/>
                  </a:schemeClr>
                </a:solidFill>
              </a:rPr>
              <a:t>charactersitics</a:t>
            </a:r>
            <a:r>
              <a:rPr lang="en-US" dirty="0">
                <a:solidFill>
                  <a:schemeClr val="tx1">
                    <a:lumMod val="85000"/>
                    <a:lumOff val="15000"/>
                  </a:schemeClr>
                </a:solidFill>
              </a:rPr>
              <a:t> :</a:t>
            </a:r>
          </a:p>
          <a:p>
            <a:pPr indent="-228600">
              <a:lnSpc>
                <a:spcPct val="90000"/>
              </a:lnSpc>
              <a:spcBef>
                <a:spcPts val="930"/>
              </a:spcBef>
              <a:buFont typeface="Arial" panose="020B0604020202020204" pitchFamily="34" charset="0"/>
              <a:buChar char="•"/>
            </a:pPr>
            <a:r>
              <a:rPr lang="en-US" b="1" dirty="0">
                <a:solidFill>
                  <a:schemeClr val="tx1">
                    <a:lumMod val="85000"/>
                    <a:lumOff val="15000"/>
                  </a:schemeClr>
                </a:solidFill>
              </a:rPr>
              <a:t>1. </a:t>
            </a:r>
            <a:r>
              <a:rPr lang="en-US" dirty="0">
                <a:solidFill>
                  <a:schemeClr val="tx1">
                    <a:lumMod val="85000"/>
                    <a:lumOff val="15000"/>
                  </a:schemeClr>
                </a:solidFill>
              </a:rPr>
              <a:t>Clarity about the category of supervision being requested and offered.</a:t>
            </a:r>
          </a:p>
          <a:p>
            <a:pPr indent="-228600">
              <a:lnSpc>
                <a:spcPct val="90000"/>
              </a:lnSpc>
              <a:spcBef>
                <a:spcPts val="930"/>
              </a:spcBef>
              <a:buFont typeface="Arial" panose="020B0604020202020204" pitchFamily="34" charset="0"/>
              <a:buChar char="•"/>
            </a:pPr>
            <a:r>
              <a:rPr lang="en-US" b="1" dirty="0">
                <a:solidFill>
                  <a:schemeClr val="tx1">
                    <a:lumMod val="85000"/>
                    <a:lumOff val="15000"/>
                  </a:schemeClr>
                </a:solidFill>
              </a:rPr>
              <a:t>2. </a:t>
            </a:r>
            <a:r>
              <a:rPr lang="en-US" dirty="0">
                <a:solidFill>
                  <a:schemeClr val="tx1">
                    <a:lumMod val="85000"/>
                    <a:lumOff val="15000"/>
                  </a:schemeClr>
                </a:solidFill>
              </a:rPr>
              <a:t>Clarity about the boundaries of the supervision – e.g. practical (time, frequency, place </a:t>
            </a:r>
            <a:r>
              <a:rPr lang="en-US" dirty="0" err="1">
                <a:solidFill>
                  <a:schemeClr val="tx1">
                    <a:lumMod val="85000"/>
                    <a:lumOff val="15000"/>
                  </a:schemeClr>
                </a:solidFill>
              </a:rPr>
              <a:t>etc</a:t>
            </a:r>
            <a:r>
              <a:rPr lang="en-US" dirty="0">
                <a:solidFill>
                  <a:schemeClr val="tx1">
                    <a:lumMod val="85000"/>
                    <a:lumOff val="15000"/>
                  </a:schemeClr>
                </a:solidFill>
              </a:rPr>
              <a:t>), confidentiality, financial boundaries or the boundary between supervision and counselling or therapy.</a:t>
            </a:r>
          </a:p>
          <a:p>
            <a:pPr indent="-228600">
              <a:lnSpc>
                <a:spcPct val="90000"/>
              </a:lnSpc>
              <a:spcBef>
                <a:spcPts val="930"/>
              </a:spcBef>
              <a:buFont typeface="Arial" panose="020B0604020202020204" pitchFamily="34" charset="0"/>
              <a:buChar char="•"/>
            </a:pPr>
            <a:r>
              <a:rPr lang="en-US" b="1" dirty="0">
                <a:solidFill>
                  <a:schemeClr val="tx1">
                    <a:lumMod val="85000"/>
                    <a:lumOff val="15000"/>
                  </a:schemeClr>
                </a:solidFill>
              </a:rPr>
              <a:t>3. </a:t>
            </a:r>
            <a:r>
              <a:rPr lang="en-US" dirty="0">
                <a:solidFill>
                  <a:schemeClr val="tx1">
                    <a:lumMod val="85000"/>
                    <a:lumOff val="15000"/>
                  </a:schemeClr>
                </a:solidFill>
              </a:rPr>
              <a:t>Sharing of mutual expectations.</a:t>
            </a:r>
          </a:p>
          <a:p>
            <a:pPr indent="-228600">
              <a:lnSpc>
                <a:spcPct val="90000"/>
              </a:lnSpc>
              <a:spcBef>
                <a:spcPts val="930"/>
              </a:spcBef>
              <a:buFont typeface="Arial" panose="020B0604020202020204" pitchFamily="34" charset="0"/>
              <a:buChar char="•"/>
            </a:pPr>
            <a:r>
              <a:rPr lang="en-US" b="1" dirty="0">
                <a:solidFill>
                  <a:schemeClr val="tx1">
                    <a:lumMod val="85000"/>
                    <a:lumOff val="15000"/>
                  </a:schemeClr>
                </a:solidFill>
              </a:rPr>
              <a:t>4. </a:t>
            </a:r>
            <a:r>
              <a:rPr lang="en-US" dirty="0">
                <a:solidFill>
                  <a:schemeClr val="tx1">
                    <a:lumMod val="85000"/>
                    <a:lumOff val="15000"/>
                  </a:schemeClr>
                </a:solidFill>
              </a:rPr>
              <a:t>Discussion of modes and styles of supervision.</a:t>
            </a:r>
          </a:p>
        </p:txBody>
      </p:sp>
    </p:spTree>
    <p:extLst>
      <p:ext uri="{BB962C8B-B14F-4D97-AF65-F5344CB8AC3E}">
        <p14:creationId xmlns:p14="http://schemas.microsoft.com/office/powerpoint/2010/main" val="42249710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Rectangle 1">
            <a:extLst>
              <a:ext uri="{FF2B5EF4-FFF2-40B4-BE49-F238E27FC236}">
                <a16:creationId xmlns:a16="http://schemas.microsoft.com/office/drawing/2014/main" id="{82DE48DE-3060-465C-8424-D4B51852709E}"/>
              </a:ext>
            </a:extLst>
          </p:cNvPr>
          <p:cNvSpPr/>
          <p:nvPr/>
        </p:nvSpPr>
        <p:spPr>
          <a:xfrm>
            <a:off x="2475914" y="1364565"/>
            <a:ext cx="7399606" cy="4895557"/>
          </a:xfrm>
          <a:prstGeom prst="rect">
            <a:avLst/>
          </a:prstGeom>
        </p:spPr>
        <p:txBody>
          <a:bodyPr vert="horz" lIns="91440" tIns="45720" rIns="91440" bIns="45720" rtlCol="0" anchor="t">
            <a:noAutofit/>
          </a:bodyPr>
          <a:lstStyle/>
          <a:p>
            <a:pPr indent="-228600">
              <a:lnSpc>
                <a:spcPct val="90000"/>
              </a:lnSpc>
              <a:spcBef>
                <a:spcPts val="930"/>
              </a:spcBef>
              <a:buFont typeface="Arial" panose="020B0604020202020204" pitchFamily="34" charset="0"/>
              <a:buChar char="•"/>
            </a:pPr>
            <a:r>
              <a:rPr lang="en-US" sz="2800" i="1" dirty="0">
                <a:solidFill>
                  <a:schemeClr val="tx2"/>
                </a:solidFill>
              </a:rPr>
              <a:t>Brown and Bourne (1996) highlight the importance of contracts in establishing clarity in the supervision process:</a:t>
            </a:r>
          </a:p>
          <a:p>
            <a:pPr indent="-228600">
              <a:lnSpc>
                <a:spcPct val="90000"/>
              </a:lnSpc>
              <a:spcBef>
                <a:spcPts val="930"/>
              </a:spcBef>
              <a:buFont typeface="Arial" panose="020B0604020202020204" pitchFamily="34" charset="0"/>
              <a:buChar char="•"/>
            </a:pPr>
            <a:endParaRPr lang="en-US" sz="2800" i="1" dirty="0">
              <a:solidFill>
                <a:schemeClr val="tx2"/>
              </a:solidFill>
            </a:endParaRPr>
          </a:p>
          <a:p>
            <a:pPr indent="-228600">
              <a:lnSpc>
                <a:spcPct val="90000"/>
              </a:lnSpc>
              <a:spcBef>
                <a:spcPts val="930"/>
              </a:spcBef>
              <a:buFont typeface="Arial" panose="020B0604020202020204" pitchFamily="34" charset="0"/>
              <a:buChar char="•"/>
            </a:pPr>
            <a:r>
              <a:rPr lang="en-US" sz="2800" i="1" dirty="0">
                <a:solidFill>
                  <a:schemeClr val="tx2"/>
                </a:solidFill>
              </a:rPr>
              <a:t>“Getting the contract right does not of itself in any way guarantee successful supervision, but it does provide a firm foundation for effective work. Without a meaningful contract endorsed by both supervisor and supervisee, supervision is likely to be beset with difficulties and misunderstandings.” </a:t>
            </a:r>
            <a:r>
              <a:rPr lang="en-US" sz="2800" dirty="0">
                <a:solidFill>
                  <a:schemeClr val="tx2"/>
                </a:solidFill>
              </a:rPr>
              <a:t>(Brown and Bourne 1996, p. 50)</a:t>
            </a: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878235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02E18B8A-681D-284A-9B95-53B895FBBA0B}"/>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3818" b="9091"/>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62B899-C4D0-B643-B790-8F1D4B43AD8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Questions</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D487A6D-1ECC-BC4A-92C3-66BC3696FCFD}"/>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ruralministry.wordpress.com/tag/question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112034332"/>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E98488-D18C-CB4B-822B-C53413701E55}"/>
              </a:ext>
            </a:extLst>
          </p:cNvPr>
          <p:cNvSpPr>
            <a:spLocks noGrp="1"/>
          </p:cNvSpPr>
          <p:nvPr>
            <p:ph type="title"/>
          </p:nvPr>
        </p:nvSpPr>
        <p:spPr>
          <a:xfrm>
            <a:off x="804671" y="640263"/>
            <a:ext cx="3284331" cy="5254510"/>
          </a:xfrm>
        </p:spPr>
        <p:txBody>
          <a:bodyPr>
            <a:normAutofit/>
          </a:bodyPr>
          <a:lstStyle/>
          <a:p>
            <a:r>
              <a:rPr lang="en-US" dirty="0"/>
              <a:t>Directed Study</a:t>
            </a:r>
          </a:p>
        </p:txBody>
      </p:sp>
      <p:sp>
        <p:nvSpPr>
          <p:cNvPr id="3" name="Content Placeholder 2">
            <a:extLst>
              <a:ext uri="{FF2B5EF4-FFF2-40B4-BE49-F238E27FC236}">
                <a16:creationId xmlns:a16="http://schemas.microsoft.com/office/drawing/2014/main" id="{9CDC9C09-DF83-6644-8B94-C1316B4707FE}"/>
              </a:ext>
            </a:extLst>
          </p:cNvPr>
          <p:cNvSpPr>
            <a:spLocks noGrp="1"/>
          </p:cNvSpPr>
          <p:nvPr>
            <p:ph idx="1"/>
          </p:nvPr>
        </p:nvSpPr>
        <p:spPr>
          <a:xfrm>
            <a:off x="5358384" y="640263"/>
            <a:ext cx="6028944" cy="5254510"/>
          </a:xfrm>
        </p:spPr>
        <p:txBody>
          <a:bodyPr anchor="ctr">
            <a:normAutofit/>
          </a:bodyPr>
          <a:lstStyle/>
          <a:p>
            <a:r>
              <a:rPr lang="en-US" sz="2200" dirty="0">
                <a:solidFill>
                  <a:schemeClr val="bg1"/>
                </a:solidFill>
              </a:rPr>
              <a:t>Identify a good example of a supervision contract to support Youth Work Supervision and review key points;</a:t>
            </a:r>
          </a:p>
          <a:p>
            <a:r>
              <a:rPr lang="en-US" sz="2200" dirty="0">
                <a:solidFill>
                  <a:schemeClr val="bg1"/>
                </a:solidFill>
              </a:rPr>
              <a:t>Read the EWC Code of professional conduct and practice available </a:t>
            </a:r>
            <a:r>
              <a:rPr lang="en-US" sz="2200" dirty="0">
                <a:solidFill>
                  <a:schemeClr val="bg1"/>
                </a:solidFill>
                <a:hlinkClick r:id="rId2"/>
              </a:rPr>
              <a:t>here.</a:t>
            </a:r>
            <a:r>
              <a:rPr lang="en-US" sz="2200" dirty="0">
                <a:solidFill>
                  <a:schemeClr val="bg1"/>
                </a:solidFill>
              </a:rPr>
              <a:t> How does this inform your role as a supervisee and supervisor?</a:t>
            </a:r>
          </a:p>
          <a:p>
            <a:r>
              <a:rPr lang="en-GB" sz="2200" dirty="0">
                <a:solidFill>
                  <a:schemeClr val="bg1"/>
                </a:solidFill>
              </a:rPr>
              <a:t>Examine and review the Code of Occupational Ethics for the Youth Service in Wales (ETS Wales &amp; YMCA Wales Community College, 2012) and consider the code within the context of supervisory practice. Available </a:t>
            </a:r>
            <a:r>
              <a:rPr lang="en-GB" sz="2200" dirty="0">
                <a:solidFill>
                  <a:schemeClr val="bg1"/>
                </a:solidFill>
                <a:hlinkClick r:id="rId3"/>
              </a:rPr>
              <a:t>here</a:t>
            </a:r>
            <a:endParaRPr lang="en-US" sz="2200" dirty="0">
              <a:solidFill>
                <a:schemeClr val="bg1"/>
              </a:solidFill>
            </a:endParaRPr>
          </a:p>
          <a:p>
            <a:r>
              <a:rPr lang="en-US" sz="2000" dirty="0">
                <a:solidFill>
                  <a:schemeClr val="bg1"/>
                </a:solidFill>
              </a:rPr>
              <a:t>Critically review the article ‘ </a:t>
            </a:r>
            <a:r>
              <a:rPr lang="en-GB" sz="2000" dirty="0">
                <a:solidFill>
                  <a:schemeClr val="bg1"/>
                </a:solidFill>
              </a:rPr>
              <a:t>Reflective Practice Meets Youth Work Supervision by Margo Herman. </a:t>
            </a:r>
            <a:r>
              <a:rPr lang="en-US" sz="2000" dirty="0">
                <a:solidFill>
                  <a:schemeClr val="bg1"/>
                </a:solidFill>
              </a:rPr>
              <a:t>Available </a:t>
            </a:r>
            <a:r>
              <a:rPr lang="en-US" sz="2000" dirty="0">
                <a:solidFill>
                  <a:schemeClr val="bg1"/>
                </a:solidFill>
                <a:hlinkClick r:id="rId4"/>
              </a:rPr>
              <a:t>here</a:t>
            </a:r>
            <a:r>
              <a:rPr lang="en-US" sz="2000" dirty="0">
                <a:solidFill>
                  <a:schemeClr val="bg1"/>
                </a:solidFill>
              </a:rPr>
              <a:t> and provide a brief overview of the importance of reflective practice within the Supervision process in next weeks session.</a:t>
            </a:r>
          </a:p>
        </p:txBody>
      </p:sp>
    </p:spTree>
    <p:extLst>
      <p:ext uri="{BB962C8B-B14F-4D97-AF65-F5344CB8AC3E}">
        <p14:creationId xmlns:p14="http://schemas.microsoft.com/office/powerpoint/2010/main" val="2060425547"/>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4" name="Picture 11273">
            <a:extLst>
              <a:ext uri="{FF2B5EF4-FFF2-40B4-BE49-F238E27FC236}">
                <a16:creationId xmlns:a16="http://schemas.microsoft.com/office/drawing/2014/main" id="{CAE13835-7CFB-4E21-BE2E-CA8D3722B78C}"/>
              </a:ext>
            </a:extLst>
          </p:cNvPr>
          <p:cNvPicPr>
            <a:picLocks noChangeAspect="1"/>
          </p:cNvPicPr>
          <p:nvPr/>
        </p:nvPicPr>
        <p:blipFill rotWithShape="1">
          <a:blip r:embed="rId3"/>
          <a:srcRect l="46867" r="9589"/>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5827048" y="407987"/>
            <a:ext cx="5721484" cy="1325563"/>
          </a:xfrm>
        </p:spPr>
        <p:txBody>
          <a:bodyPr vert="horz" lIns="91440" tIns="45720" rIns="91440" bIns="45720" rtlCol="0" anchor="ctr">
            <a:normAutofit/>
          </a:bodyPr>
          <a:lstStyle/>
          <a:p>
            <a:pPr>
              <a:defRPr/>
            </a:pPr>
            <a:br>
              <a:rPr lang="en-US" sz="1400" dirty="0"/>
            </a:br>
            <a:r>
              <a:rPr lang="en-US" sz="1400"/>
              <a:t>Objectives to be covered:</a:t>
            </a:r>
            <a:br>
              <a:rPr lang="en-US" sz="1400"/>
            </a:br>
            <a:r>
              <a:rPr lang="en-US" sz="1400"/>
              <a:t>At the end of the session students will be able to:</a:t>
            </a:r>
            <a:br>
              <a:rPr lang="en-US" sz="1400"/>
            </a:br>
            <a:br>
              <a:rPr lang="en-US" sz="1400"/>
            </a:br>
            <a:endParaRPr lang="en-US" sz="1400"/>
          </a:p>
        </p:txBody>
      </p:sp>
      <p:graphicFrame>
        <p:nvGraphicFramePr>
          <p:cNvPr id="11273" name="Content Placeholder 2">
            <a:extLst>
              <a:ext uri="{FF2B5EF4-FFF2-40B4-BE49-F238E27FC236}">
                <a16:creationId xmlns:a16="http://schemas.microsoft.com/office/drawing/2014/main" id="{D61920E5-156D-43F8-9207-C6802C4F44A2}"/>
              </a:ext>
            </a:extLst>
          </p:cNvPr>
          <p:cNvGraphicFramePr/>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320138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681E50-A459-154B-8926-14238F6B4D02}"/>
              </a:ext>
            </a:extLst>
          </p:cNvPr>
          <p:cNvSpPr>
            <a:spLocks noGrp="1"/>
          </p:cNvSpPr>
          <p:nvPr>
            <p:ph type="title"/>
          </p:nvPr>
        </p:nvSpPr>
        <p:spPr>
          <a:xfrm>
            <a:off x="643467" y="321734"/>
            <a:ext cx="10905066" cy="1135737"/>
          </a:xfrm>
        </p:spPr>
        <p:txBody>
          <a:bodyPr>
            <a:normAutofit/>
          </a:bodyPr>
          <a:lstStyle/>
          <a:p>
            <a:r>
              <a:rPr lang="en-US" sz="3600" dirty="0"/>
              <a:t>References</a:t>
            </a:r>
          </a:p>
        </p:txBody>
      </p:sp>
      <p:sp>
        <p:nvSpPr>
          <p:cNvPr id="3" name="Content Placeholder 2">
            <a:extLst>
              <a:ext uri="{FF2B5EF4-FFF2-40B4-BE49-F238E27FC236}">
                <a16:creationId xmlns:a16="http://schemas.microsoft.com/office/drawing/2014/main" id="{0C49ADE8-95C2-4B4E-83FD-54A4AB9D6B1B}"/>
              </a:ext>
            </a:extLst>
          </p:cNvPr>
          <p:cNvSpPr>
            <a:spLocks noGrp="1"/>
          </p:cNvSpPr>
          <p:nvPr>
            <p:ph idx="1"/>
          </p:nvPr>
        </p:nvSpPr>
        <p:spPr>
          <a:xfrm>
            <a:off x="643467" y="1782981"/>
            <a:ext cx="10905066" cy="4393982"/>
          </a:xfrm>
        </p:spPr>
        <p:txBody>
          <a:bodyPr>
            <a:normAutofit fontScale="85000" lnSpcReduction="20000"/>
          </a:bodyPr>
          <a:lstStyle/>
          <a:p>
            <a:pPr>
              <a:lnSpc>
                <a:spcPct val="85000"/>
              </a:lnSpc>
              <a:spcBef>
                <a:spcPts val="930"/>
              </a:spcBef>
            </a:pPr>
            <a:r>
              <a:rPr lang="en-US" sz="1800" dirty="0">
                <a:solidFill>
                  <a:schemeClr val="tx1">
                    <a:lumMod val="85000"/>
                    <a:lumOff val="15000"/>
                  </a:schemeClr>
                </a:solidFill>
              </a:rPr>
              <a:t>Brown, A. and Bourne, I. (1996) </a:t>
            </a:r>
            <a:r>
              <a:rPr lang="en-US" sz="1800" b="1" i="1" dirty="0">
                <a:solidFill>
                  <a:schemeClr val="tx1">
                    <a:lumMod val="85000"/>
                    <a:lumOff val="15000"/>
                  </a:schemeClr>
                </a:solidFill>
              </a:rPr>
              <a:t>The Social Work Supervisor</a:t>
            </a:r>
          </a:p>
          <a:p>
            <a:pPr>
              <a:lnSpc>
                <a:spcPct val="85000"/>
              </a:lnSpc>
              <a:spcBef>
                <a:spcPts val="930"/>
              </a:spcBef>
              <a:buFont typeface="Arial" pitchFamily="34" charset="0"/>
              <a:buChar char=" "/>
            </a:pPr>
            <a:r>
              <a:rPr lang="en-US" sz="1800" dirty="0">
                <a:solidFill>
                  <a:schemeClr val="tx1">
                    <a:lumMod val="85000"/>
                    <a:lumOff val="15000"/>
                  </a:schemeClr>
                </a:solidFill>
              </a:rPr>
              <a:t>Buckingham: Open University Press.</a:t>
            </a:r>
          </a:p>
          <a:p>
            <a:r>
              <a:rPr lang="en-GB" sz="1800" dirty="0"/>
              <a:t>Code of Occupational Ethics for the Youth Service in Wales.  February 2012. </a:t>
            </a:r>
            <a:r>
              <a:rPr lang="en-GB" sz="2000" dirty="0"/>
              <a:t>Cardiff: ETS Wales &amp; YMCA Wales Community College. [On Line] Available from: </a:t>
            </a:r>
            <a:r>
              <a:rPr lang="en-US" sz="2000" dirty="0"/>
              <a:t>[Accessed: 1</a:t>
            </a:r>
            <a:r>
              <a:rPr lang="en-US" sz="2000" baseline="30000" dirty="0"/>
              <a:t>st</a:t>
            </a:r>
            <a:r>
              <a:rPr lang="en-US" sz="2000" dirty="0"/>
              <a:t> November, 2020]</a:t>
            </a:r>
            <a:endParaRPr lang="en-GB" sz="2000" dirty="0"/>
          </a:p>
          <a:p>
            <a:r>
              <a:rPr lang="en-US" sz="2000" dirty="0"/>
              <a:t>Education Workforce Council. (2019). </a:t>
            </a:r>
            <a:r>
              <a:rPr lang="en-US" sz="2000" dirty="0">
                <a:solidFill>
                  <a:srgbClr val="000000"/>
                </a:solidFill>
              </a:rPr>
              <a:t>Code of Professional Conduct and Practice. [On Line]. Available from: </a:t>
            </a:r>
            <a:r>
              <a:rPr lang="en-US" sz="2000" dirty="0">
                <a:solidFill>
                  <a:srgbClr val="000000"/>
                </a:solidFill>
                <a:hlinkClick r:id="rId2"/>
              </a:rPr>
              <a:t>http://www.ewc.wales/site/index.php/en/</a:t>
            </a:r>
            <a:r>
              <a:rPr lang="en-US" sz="2000" dirty="0">
                <a:solidFill>
                  <a:srgbClr val="000000"/>
                </a:solidFill>
              </a:rPr>
              <a:t> </a:t>
            </a:r>
            <a:r>
              <a:rPr lang="en-US" sz="2000" dirty="0"/>
              <a:t>[Accessed: 1</a:t>
            </a:r>
            <a:r>
              <a:rPr lang="en-US" sz="2000" baseline="30000" dirty="0"/>
              <a:t>st</a:t>
            </a:r>
            <a:r>
              <a:rPr lang="en-US" sz="2000" dirty="0"/>
              <a:t> November, 2020]</a:t>
            </a:r>
            <a:endParaRPr lang="en-GB" sz="2000" dirty="0"/>
          </a:p>
          <a:p>
            <a:r>
              <a:rPr lang="en-GB" sz="2000" dirty="0" err="1"/>
              <a:t>Kadushin</a:t>
            </a:r>
            <a:r>
              <a:rPr lang="en-GB" sz="2000" dirty="0"/>
              <a:t>, A. (1992) Supervision in Social Work (3rd. </a:t>
            </a:r>
            <a:r>
              <a:rPr lang="en-GB" sz="2000" dirty="0" err="1"/>
              <a:t>edn</a:t>
            </a:r>
            <a:r>
              <a:rPr lang="en-GB" sz="2000" dirty="0"/>
              <a:t>.), New York: Columbia University Press Hawkins, P. &amp; Shohet, R. (1984; 1989) Supervision in the Helping Professions. An individual, group and organizational approach, Milton Keynes: Open University Press/Maidenhead: Open University Press</a:t>
            </a:r>
          </a:p>
          <a:p>
            <a:r>
              <a:rPr lang="en-GB" sz="2000" dirty="0"/>
              <a:t>Hawkins, P. &amp; Shohet, R.  (2006) Supervision in the Helping Professions. 3rd ed. Maidenhead: Open University Press.</a:t>
            </a:r>
          </a:p>
          <a:p>
            <a:r>
              <a:rPr lang="en-GB" sz="2000" dirty="0"/>
              <a:t>Herman, M. (2012). Reflective Practice Meets Youth Work Supervision. In: Youth and Policy. [On Line]. </a:t>
            </a:r>
            <a:r>
              <a:rPr lang="en-US" sz="2000" dirty="0"/>
              <a:t>Available from: </a:t>
            </a:r>
            <a:r>
              <a:rPr lang="en-US" sz="2000" dirty="0">
                <a:hlinkClick r:id="rId3"/>
              </a:rPr>
              <a:t>https://www.youthandpolicy.org/wp-content/uploads/2017/06/herman_reflective_practice_meets_youth_work_supervision.pdf</a:t>
            </a:r>
            <a:r>
              <a:rPr lang="en-US" sz="2000" dirty="0"/>
              <a:t> [Accessed: 1</a:t>
            </a:r>
            <a:r>
              <a:rPr lang="en-US" sz="2000" baseline="30000" dirty="0"/>
              <a:t>st</a:t>
            </a:r>
            <a:r>
              <a:rPr lang="en-US" sz="2000" dirty="0"/>
              <a:t> November, 2020]</a:t>
            </a:r>
            <a:endParaRPr lang="en-GB" sz="2000" dirty="0"/>
          </a:p>
          <a:p>
            <a:r>
              <a:rPr lang="cy-GB" sz="2000" dirty="0"/>
              <a:t>Hoggarth, L (2009) “Managing People” in Tyler, M. Hoggarth, L, Merton, B. (Eds) (2009) </a:t>
            </a:r>
            <a:r>
              <a:rPr lang="cy-GB" sz="2000" i="1" dirty="0"/>
              <a:t>Managing Modern Youth work</a:t>
            </a:r>
            <a:r>
              <a:rPr lang="cy-GB" sz="2000" dirty="0"/>
              <a:t>, Essex: Learning Matters, pp. 41-59.</a:t>
            </a:r>
            <a:endParaRPr lang="en-GB" sz="2000" dirty="0"/>
          </a:p>
          <a:p>
            <a:r>
              <a:rPr lang="en-GB" sz="2000" dirty="0"/>
              <a:t>Ingram, G. &amp; Harris, J. (2001) Delivering Good Youth Work: A Working Guide to Surviving and Thriving. Lyme Regis: Russell House.</a:t>
            </a:r>
          </a:p>
          <a:p>
            <a:endParaRPr lang="en-US"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077728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74F9BBF9-30AE-6B46-9D75-433AF2E010D1}"/>
              </a:ext>
            </a:extLst>
          </p:cNvPr>
          <p:cNvSpPr>
            <a:spLocks noGrp="1"/>
          </p:cNvSpPr>
          <p:nvPr>
            <p:ph type="title"/>
          </p:nvPr>
        </p:nvSpPr>
        <p:spPr>
          <a:xfrm>
            <a:off x="643467" y="1698171"/>
            <a:ext cx="3962061" cy="4516360"/>
          </a:xfrm>
        </p:spPr>
        <p:txBody>
          <a:bodyPr anchor="t">
            <a:normAutofit/>
          </a:bodyPr>
          <a:lstStyle/>
          <a:p>
            <a:r>
              <a:rPr lang="en-US" sz="3600"/>
              <a:t>References</a:t>
            </a:r>
          </a:p>
        </p:txBody>
      </p:sp>
      <p:sp>
        <p:nvSpPr>
          <p:cNvPr id="12" name="Rectangle 11">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BD7E5B01-0038-074B-BDE8-68665B087804}"/>
              </a:ext>
            </a:extLst>
          </p:cNvPr>
          <p:cNvSpPr>
            <a:spLocks noGrp="1"/>
          </p:cNvSpPr>
          <p:nvPr>
            <p:ph idx="1"/>
          </p:nvPr>
        </p:nvSpPr>
        <p:spPr>
          <a:xfrm>
            <a:off x="5070020" y="1698170"/>
            <a:ext cx="6478513" cy="4516361"/>
          </a:xfrm>
        </p:spPr>
        <p:txBody>
          <a:bodyPr>
            <a:normAutofit fontScale="85000" lnSpcReduction="20000"/>
          </a:bodyPr>
          <a:lstStyle/>
          <a:p>
            <a:pPr>
              <a:lnSpc>
                <a:spcPct val="85000"/>
              </a:lnSpc>
            </a:pPr>
            <a:r>
              <a:rPr lang="en-US" sz="1800" dirty="0">
                <a:solidFill>
                  <a:schemeClr val="tx1">
                    <a:lumMod val="85000"/>
                    <a:lumOff val="15000"/>
                  </a:schemeClr>
                </a:solidFill>
              </a:rPr>
              <a:t>McKay, A. (1987) </a:t>
            </a:r>
            <a:r>
              <a:rPr lang="en-US" sz="1800" i="1" dirty="0">
                <a:solidFill>
                  <a:schemeClr val="tx1">
                    <a:lumMod val="85000"/>
                    <a:lumOff val="15000"/>
                  </a:schemeClr>
                </a:solidFill>
              </a:rPr>
              <a:t>‘Non-Managerial Supervision’ </a:t>
            </a:r>
            <a:r>
              <a:rPr lang="en-US" sz="1800" dirty="0">
                <a:solidFill>
                  <a:schemeClr val="tx1">
                    <a:lumMod val="85000"/>
                    <a:lumOff val="15000"/>
                  </a:schemeClr>
                </a:solidFill>
              </a:rPr>
              <a:t>IN </a:t>
            </a:r>
            <a:r>
              <a:rPr lang="en-US" sz="1800" dirty="0" err="1">
                <a:solidFill>
                  <a:schemeClr val="tx1">
                    <a:lumMod val="85000"/>
                    <a:lumOff val="15000"/>
                  </a:schemeClr>
                </a:solidFill>
              </a:rPr>
              <a:t>Marken</a:t>
            </a:r>
            <a:r>
              <a:rPr lang="en-US" sz="1800" dirty="0">
                <a:solidFill>
                  <a:schemeClr val="tx1">
                    <a:lumMod val="85000"/>
                    <a:lumOff val="15000"/>
                  </a:schemeClr>
                </a:solidFill>
              </a:rPr>
              <a:t>, M. and Payne, M. (eds) </a:t>
            </a:r>
            <a:r>
              <a:rPr lang="en-US" sz="1800" b="1" i="1" dirty="0">
                <a:solidFill>
                  <a:schemeClr val="tx1">
                    <a:lumMod val="85000"/>
                    <a:lumOff val="15000"/>
                  </a:schemeClr>
                </a:solidFill>
              </a:rPr>
              <a:t>Enabling and Ensuring - Supervision in Practice</a:t>
            </a:r>
            <a:endParaRPr lang="en-US" sz="1800" dirty="0">
              <a:solidFill>
                <a:schemeClr val="tx1">
                  <a:lumMod val="85000"/>
                  <a:lumOff val="15000"/>
                </a:schemeClr>
              </a:solidFill>
            </a:endParaRPr>
          </a:p>
          <a:p>
            <a:pPr>
              <a:lnSpc>
                <a:spcPct val="85000"/>
              </a:lnSpc>
            </a:pPr>
            <a:r>
              <a:rPr lang="en-US" sz="1800" dirty="0">
                <a:solidFill>
                  <a:schemeClr val="tx1">
                    <a:lumMod val="85000"/>
                    <a:lumOff val="15000"/>
                  </a:schemeClr>
                </a:solidFill>
              </a:rPr>
              <a:t>Payne, C. and Scott, T. (1982) </a:t>
            </a:r>
            <a:r>
              <a:rPr lang="en-US" sz="1800" b="1" i="1" dirty="0">
                <a:solidFill>
                  <a:schemeClr val="tx1">
                    <a:lumMod val="85000"/>
                    <a:lumOff val="15000"/>
                  </a:schemeClr>
                </a:solidFill>
              </a:rPr>
              <a:t>Developing Supervision of Teams in</a:t>
            </a:r>
          </a:p>
          <a:p>
            <a:pPr>
              <a:lnSpc>
                <a:spcPct val="85000"/>
              </a:lnSpc>
              <a:buFont typeface="Arial" pitchFamily="34" charset="0"/>
              <a:buChar char=" "/>
            </a:pPr>
            <a:r>
              <a:rPr lang="en-US" sz="1800" b="1" i="1" dirty="0">
                <a:solidFill>
                  <a:schemeClr val="tx1">
                    <a:lumMod val="85000"/>
                    <a:lumOff val="15000"/>
                  </a:schemeClr>
                </a:solidFill>
              </a:rPr>
              <a:t>Field and Residential Social Work </a:t>
            </a:r>
            <a:r>
              <a:rPr lang="en-US" sz="1800" dirty="0">
                <a:solidFill>
                  <a:schemeClr val="tx1">
                    <a:lumMod val="85000"/>
                    <a:lumOff val="15000"/>
                  </a:schemeClr>
                </a:solidFill>
              </a:rPr>
              <a:t>London: National Institute of Social</a:t>
            </a:r>
          </a:p>
          <a:p>
            <a:pPr>
              <a:lnSpc>
                <a:spcPct val="85000"/>
              </a:lnSpc>
              <a:buFont typeface="Arial" pitchFamily="34" charset="0"/>
              <a:buChar char=" "/>
            </a:pPr>
            <a:r>
              <a:rPr lang="en-US" sz="1800" dirty="0">
                <a:solidFill>
                  <a:schemeClr val="tx1">
                    <a:lumMod val="85000"/>
                    <a:lumOff val="15000"/>
                  </a:schemeClr>
                </a:solidFill>
              </a:rPr>
              <a:t>Work, Paper No 12.</a:t>
            </a:r>
            <a:endParaRPr lang="en-GB" sz="1700" dirty="0"/>
          </a:p>
          <a:p>
            <a:pPr>
              <a:lnSpc>
                <a:spcPct val="85000"/>
              </a:lnSpc>
            </a:pPr>
            <a:r>
              <a:rPr lang="en-US" sz="1800" dirty="0">
                <a:solidFill>
                  <a:schemeClr val="tx1">
                    <a:lumMod val="85000"/>
                    <a:lumOff val="15000"/>
                  </a:schemeClr>
                </a:solidFill>
              </a:rPr>
              <a:t>M. and Payne, M. (eds) </a:t>
            </a:r>
            <a:r>
              <a:rPr lang="en-US" sz="1800" b="1" i="1" dirty="0">
                <a:solidFill>
                  <a:schemeClr val="tx1">
                    <a:lumMod val="85000"/>
                    <a:lumOff val="15000"/>
                  </a:schemeClr>
                </a:solidFill>
              </a:rPr>
              <a:t>Enabling and Ensuring - Supervision in</a:t>
            </a:r>
          </a:p>
          <a:p>
            <a:pPr>
              <a:lnSpc>
                <a:spcPct val="85000"/>
              </a:lnSpc>
              <a:buFont typeface="Arial" pitchFamily="34" charset="0"/>
              <a:buChar char=" "/>
            </a:pPr>
            <a:r>
              <a:rPr lang="en-US" sz="1800" b="1" i="1" dirty="0">
                <a:solidFill>
                  <a:schemeClr val="tx1">
                    <a:lumMod val="85000"/>
                    <a:lumOff val="15000"/>
                  </a:schemeClr>
                </a:solidFill>
              </a:rPr>
              <a:t>Practice </a:t>
            </a:r>
            <a:r>
              <a:rPr lang="en-US" sz="1800" dirty="0">
                <a:solidFill>
                  <a:schemeClr val="tx1">
                    <a:lumMod val="85000"/>
                    <a:lumOff val="15000"/>
                  </a:schemeClr>
                </a:solidFill>
              </a:rPr>
              <a:t>Leicester: National Youth Bureau.</a:t>
            </a:r>
          </a:p>
          <a:p>
            <a:r>
              <a:rPr lang="en-GB" sz="1700" dirty="0"/>
              <a:t>Proctor, B. (1987) ‘Supervision: A co-operative exercise in accountability’ in </a:t>
            </a:r>
            <a:r>
              <a:rPr lang="en-GB" sz="1700" dirty="0" err="1"/>
              <a:t>Marken</a:t>
            </a:r>
            <a:r>
              <a:rPr lang="en-GB" sz="1700" dirty="0"/>
              <a:t>, M. &amp;Payne, M (eds.) Enabling and Ensuring. Supervision in practice, Leicester: National Youth Bureau.</a:t>
            </a:r>
          </a:p>
          <a:p>
            <a:r>
              <a:rPr lang="en-US" sz="1800" dirty="0"/>
              <a:t>Skills Development Scotland. (2019). </a:t>
            </a:r>
            <a:r>
              <a:rPr lang="en-US" sz="1800" i="1" dirty="0"/>
              <a:t>National Occupational Standards for Youth Work</a:t>
            </a:r>
            <a:r>
              <a:rPr lang="en-US" sz="1800" dirty="0"/>
              <a:t>.[Online]. Available from: </a:t>
            </a:r>
            <a:r>
              <a:rPr lang="en-US" sz="1800" dirty="0">
                <a:hlinkClick r:id="rId2"/>
              </a:rPr>
              <a:t>https://cldstandardscouncil.org.uk/resources/standards-and-benchmarks/national-occupational-standards/</a:t>
            </a:r>
            <a:r>
              <a:rPr lang="en-US" sz="1800" dirty="0"/>
              <a:t>. [Accessed: 1</a:t>
            </a:r>
            <a:r>
              <a:rPr lang="en-US" sz="1800" baseline="30000" dirty="0"/>
              <a:t>st</a:t>
            </a:r>
            <a:r>
              <a:rPr lang="en-US" sz="1800" dirty="0"/>
              <a:t> November, 2020]</a:t>
            </a:r>
            <a:endParaRPr lang="en-GB" sz="1700" dirty="0"/>
          </a:p>
          <a:p>
            <a:r>
              <a:rPr lang="en-GB" sz="1700" dirty="0"/>
              <a:t>Tash, J. (1984) Supervision in Youth Work. YMCA George Williams College.</a:t>
            </a:r>
            <a:r>
              <a:rPr lang="cy-GB" sz="1700" dirty="0"/>
              <a:t> </a:t>
            </a:r>
          </a:p>
          <a:p>
            <a:r>
              <a:rPr lang="cy-GB" sz="1700" dirty="0"/>
              <a:t>Woods, J (2006) “Using supervision for professional development” in Richardson, L. D. &amp; Wolfe, M. (eds). (2001) </a:t>
            </a:r>
            <a:r>
              <a:rPr lang="cy-GB" sz="1700" i="1" dirty="0"/>
              <a:t>Principles and practice of informal education: learning through life, </a:t>
            </a:r>
            <a:r>
              <a:rPr lang="cy-GB" sz="1700" dirty="0"/>
              <a:t>London: Routledge, pp. 249-268.</a:t>
            </a:r>
          </a:p>
          <a:p>
            <a:endParaRPr lang="en-US" sz="2000" dirty="0"/>
          </a:p>
        </p:txBody>
      </p:sp>
      <p:sp>
        <p:nvSpPr>
          <p:cNvPr id="20" name="Isosceles Triangle 19">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Isosceles Triangle 21">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68166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FCBFD1-65E3-CC44-BEC5-AB2A4F7BF20B}"/>
              </a:ext>
            </a:extLst>
          </p:cNvPr>
          <p:cNvSpPr>
            <a:spLocks noGrp="1"/>
          </p:cNvSpPr>
          <p:nvPr>
            <p:ph type="title"/>
          </p:nvPr>
        </p:nvSpPr>
        <p:spPr>
          <a:xfrm>
            <a:off x="1848465" y="3298722"/>
            <a:ext cx="8495070" cy="1784402"/>
          </a:xfrm>
        </p:spPr>
        <p:txBody>
          <a:bodyPr vert="horz" lIns="91440" tIns="45720" rIns="91440" bIns="45720" rtlCol="0" anchor="b">
            <a:normAutofit/>
          </a:bodyPr>
          <a:lstStyle/>
          <a:p>
            <a:pPr algn="ctr"/>
            <a:r>
              <a:rPr lang="en-US" kern="1200" dirty="0">
                <a:solidFill>
                  <a:srgbClr val="FFFFFF"/>
                </a:solidFill>
                <a:latin typeface="+mj-lt"/>
                <a:ea typeface="+mj-ea"/>
                <a:cs typeface="+mj-cs"/>
              </a:rPr>
              <a:t>Thank you</a:t>
            </a:r>
          </a:p>
        </p:txBody>
      </p:sp>
      <p:sp>
        <p:nvSpPr>
          <p:cNvPr id="3" name="Text Placeholder 2">
            <a:extLst>
              <a:ext uri="{FF2B5EF4-FFF2-40B4-BE49-F238E27FC236}">
                <a16:creationId xmlns:a16="http://schemas.microsoft.com/office/drawing/2014/main" id="{04C10E18-B980-4C41-BDC2-E38CE5149227}"/>
              </a:ext>
            </a:extLst>
          </p:cNvPr>
          <p:cNvSpPr>
            <a:spLocks noGrp="1"/>
          </p:cNvSpPr>
          <p:nvPr>
            <p:ph type="body" idx="1"/>
          </p:nvPr>
        </p:nvSpPr>
        <p:spPr>
          <a:xfrm>
            <a:off x="1848465" y="5258851"/>
            <a:ext cx="8495070" cy="904005"/>
          </a:xfrm>
        </p:spPr>
        <p:txBody>
          <a:bodyPr vert="horz" lIns="91440" tIns="45720" rIns="91440" bIns="45720" rtlCol="0">
            <a:normAutofit/>
          </a:bodyPr>
          <a:lstStyle/>
          <a:p>
            <a:pPr algn="ctr"/>
            <a:endParaRPr lang="en-US" sz="2400" kern="1200">
              <a:solidFill>
                <a:srgbClr val="FFFFFF"/>
              </a:solidFill>
              <a:latin typeface="+mn-lt"/>
              <a:ea typeface="+mn-ea"/>
              <a:cs typeface="+mn-cs"/>
            </a:endParaRPr>
          </a:p>
        </p:txBody>
      </p:sp>
      <p:sp>
        <p:nvSpPr>
          <p:cNvPr id="12" name="Oval 11">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Smiling Face with No Fill">
            <a:extLst>
              <a:ext uri="{FF2B5EF4-FFF2-40B4-BE49-F238E27FC236}">
                <a16:creationId xmlns:a16="http://schemas.microsoft.com/office/drawing/2014/main" id="{3CE0C0E3-964A-41F0-A2E1-A60ED158DF6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08264" y="1371601"/>
            <a:ext cx="1175474" cy="1175474"/>
          </a:xfrm>
          <a:prstGeom prst="rect">
            <a:avLst/>
          </a:prstGeom>
        </p:spPr>
      </p:pic>
    </p:spTree>
    <p:extLst>
      <p:ext uri="{BB962C8B-B14F-4D97-AF65-F5344CB8AC3E}">
        <p14:creationId xmlns:p14="http://schemas.microsoft.com/office/powerpoint/2010/main" val="29813274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3899</Words>
  <Application>Microsoft Office PowerPoint</Application>
  <PresentationFormat>Widescreen</PresentationFormat>
  <Paragraphs>407</Paragraphs>
  <Slides>51</Slides>
  <Notes>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Arial</vt:lpstr>
      <vt:lpstr>Calibri</vt:lpstr>
      <vt:lpstr>Calibri Light</vt:lpstr>
      <vt:lpstr>Gill Sans MT</vt:lpstr>
      <vt:lpstr>Wingdings</vt:lpstr>
      <vt:lpstr>Wingdings 2</vt:lpstr>
      <vt:lpstr>Office Theme</vt:lpstr>
      <vt:lpstr>Supervision, Leadership and Management for Professionals: ECYW7003 Supervision and Support Skills</vt:lpstr>
      <vt:lpstr>PowerPoint Presentation</vt:lpstr>
      <vt:lpstr> Objectives to be covered: At the end of the session students will be able to:  </vt:lpstr>
      <vt:lpstr>National Occupational Standards for Youth Work 2019 – keep these within your focus </vt:lpstr>
      <vt:lpstr>PowerPoint Presentation</vt:lpstr>
      <vt:lpstr>Group task:</vt:lpstr>
      <vt:lpstr>     Function of supervision – Who does it serve?  The job: work role and workload The individual through improving practice  </vt:lpstr>
      <vt:lpstr>Kadushin (1992: 20) identifies supervision as holding within it three different functions</vt:lpstr>
      <vt:lpstr>What is Supervision?</vt:lpstr>
      <vt:lpstr>PowerPoint Presentation</vt:lpstr>
      <vt:lpstr>PowerPoint Presentation</vt:lpstr>
      <vt:lpstr>PowerPoint Presentation</vt:lpstr>
      <vt:lpstr>Administrative </vt:lpstr>
      <vt:lpstr>Supportive  </vt:lpstr>
      <vt:lpstr>Three main functions: Similar Definitions</vt:lpstr>
      <vt:lpstr>Functions of Supervision explained  </vt:lpstr>
      <vt:lpstr>Managerial or Normative</vt:lpstr>
      <vt:lpstr>More on Focus or Function: What do you think? </vt:lpstr>
      <vt:lpstr>Supportive or Restorative</vt:lpstr>
      <vt:lpstr>Educative or Formative function</vt:lpstr>
      <vt:lpstr>Good Managerial Supervision? …..</vt:lpstr>
      <vt:lpstr>PowerPoint Presentation</vt:lpstr>
      <vt:lpstr>An example of a supervision session (Managerial?)</vt:lpstr>
      <vt:lpstr>Being Prepared</vt:lpstr>
      <vt:lpstr>What are your thoughts and feelings about these processes?</vt:lpstr>
      <vt:lpstr>Becoming a supervisor</vt:lpstr>
      <vt:lpstr>Getting the support and Supervision you need</vt:lpstr>
      <vt:lpstr>A useful perspective… </vt:lpstr>
      <vt:lpstr>A balanced approach?</vt:lpstr>
      <vt:lpstr>Qualities needed to be a good supervisor</vt:lpstr>
      <vt:lpstr>Qualities of a good supervisor.</vt:lpstr>
      <vt:lpstr>Characteristics of Effective Supervisors</vt:lpstr>
      <vt:lpstr>PowerPoint Presentation</vt:lpstr>
      <vt:lpstr>Characteristics of Ineffective Supervisors    What do you think?</vt:lpstr>
      <vt:lpstr>Becoming a supervisor  </vt:lpstr>
      <vt:lpstr>Role of a supervisor</vt:lpstr>
      <vt:lpstr>Becoming a supervisor </vt:lpstr>
      <vt:lpstr>Supervisor’s roles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Directed Study</vt:lpstr>
      <vt:lpstr> Objectives to be covered: At the end of the session students will be able to:  </vt:lpstr>
      <vt:lpstr>References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Leadership and Management for Professionals: ECYW7003 Supervision and Support Skills</dc:title>
  <dc:creator>new</dc:creator>
  <cp:lastModifiedBy>Darrel Williams</cp:lastModifiedBy>
  <cp:revision>2</cp:revision>
  <dcterms:created xsi:type="dcterms:W3CDTF">2021-11-01T12:32:21Z</dcterms:created>
  <dcterms:modified xsi:type="dcterms:W3CDTF">2022-11-07T16:27:17Z</dcterms:modified>
</cp:coreProperties>
</file>