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60" r:id="rId4"/>
    <p:sldMasterId id="2147483673" r:id="rId5"/>
  </p:sldMasterIdLst>
  <p:notesMasterIdLst>
    <p:notesMasterId r:id="rId35"/>
  </p:notesMasterIdLst>
  <p:sldIdLst>
    <p:sldId id="341" r:id="rId6"/>
    <p:sldId id="299" r:id="rId7"/>
    <p:sldId id="317" r:id="rId8"/>
    <p:sldId id="367" r:id="rId9"/>
    <p:sldId id="382" r:id="rId10"/>
    <p:sldId id="383" r:id="rId11"/>
    <p:sldId id="384" r:id="rId12"/>
    <p:sldId id="385" r:id="rId13"/>
    <p:sldId id="394" r:id="rId14"/>
    <p:sldId id="395" r:id="rId15"/>
    <p:sldId id="396" r:id="rId16"/>
    <p:sldId id="389" r:id="rId17"/>
    <p:sldId id="390" r:id="rId18"/>
    <p:sldId id="398" r:id="rId19"/>
    <p:sldId id="399" r:id="rId20"/>
    <p:sldId id="397" r:id="rId21"/>
    <p:sldId id="393" r:id="rId22"/>
    <p:sldId id="380" r:id="rId23"/>
    <p:sldId id="365" r:id="rId24"/>
    <p:sldId id="374" r:id="rId25"/>
    <p:sldId id="368" r:id="rId26"/>
    <p:sldId id="375" r:id="rId27"/>
    <p:sldId id="373" r:id="rId28"/>
    <p:sldId id="343" r:id="rId29"/>
    <p:sldId id="344" r:id="rId30"/>
    <p:sldId id="345" r:id="rId31"/>
    <p:sldId id="354" r:id="rId32"/>
    <p:sldId id="356" r:id="rId33"/>
    <p:sldId id="358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86" autoAdjust="0"/>
  </p:normalViewPr>
  <p:slideViewPr>
    <p:cSldViewPr snapToGrid="0">
      <p:cViewPr varScale="1">
        <p:scale>
          <a:sx n="72" d="100"/>
          <a:sy n="72" d="100"/>
        </p:scale>
        <p:origin x="99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966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661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04/01/2019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303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04/01/2019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080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04/01/2019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647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04/01/2019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492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04/01/2019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049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04/01/2019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096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04/01/2019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218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04/01/2019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163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04/01/2019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4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4694304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8427538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906697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1308259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6951729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216910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5979321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8139428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6271432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968848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309596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04/01/2019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058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703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5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494474" y="2945218"/>
            <a:ext cx="8408276" cy="2724746"/>
          </a:xfrm>
        </p:spPr>
        <p:txBody>
          <a:bodyPr/>
          <a:lstStyle/>
          <a:p>
            <a:pPr lvl="0" fontAlgn="auto">
              <a:spcBef>
                <a:spcPts val="0"/>
              </a:spcBef>
              <a:spcAft>
                <a:spcPts val="0"/>
              </a:spcAft>
              <a:defRPr/>
            </a:pPr>
            <a:br>
              <a:rPr lang="en-GB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Professional Writing Skills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The Basics: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Structure, Content and Grammar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1D23B1-E593-4FFD-B3DA-B4D2D2A61C1F}"/>
              </a:ext>
            </a:extLst>
          </p:cNvPr>
          <p:cNvSpPr txBox="1"/>
          <p:nvPr/>
        </p:nvSpPr>
        <p:spPr>
          <a:xfrm>
            <a:off x="1246178" y="967563"/>
            <a:ext cx="69048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Skills for the Workplace </a:t>
            </a:r>
            <a:br>
              <a:rPr lang="en-US" sz="4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</a:br>
            <a:r>
              <a:rPr lang="en-US" sz="44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Outreach Programme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418046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8432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Professional Writing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23584"/>
            <a:ext cx="7886700" cy="3831285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We have written a number of short guides for you on specific areas, which will enable you to produce professional academic and business reports that have a consistent structure and flow, right from the start of the course. </a:t>
            </a:r>
          </a:p>
          <a:p>
            <a:endParaRPr lang="en-US" sz="28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The guides cover the following topics in detail:</a:t>
            </a: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AF2A0C-DD37-433A-B768-0123F48C7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36970"/>
            <a:ext cx="8229600" cy="114300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Professional Writing Guides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3AE8A-4461-4229-9586-47F78E3595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Assignment Layout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Table of Contents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Formatting text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Punctuation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Using Paragraphs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Using appropriate verbs</a:t>
            </a:r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5814C77-2F99-4C4A-BDD8-3211E45DB38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Writing in the third person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Grammar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Style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Signposting</a:t>
            </a:r>
          </a:p>
          <a:p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  <a:p>
            <a:r>
              <a:rPr lang="en-GB" sz="3200" b="1">
                <a:latin typeface="Calibri" panose="020F0502020204030204" pitchFamily="34" charset="0"/>
                <a:cs typeface="Calibri" panose="020F0502020204030204" pitchFamily="34" charset="0"/>
              </a:rPr>
              <a:t>SMART</a:t>
            </a:r>
            <a:r>
              <a:rPr lang="en-GB" sz="3200">
                <a:latin typeface="Calibri" panose="020F0502020204030204" pitchFamily="34" charset="0"/>
                <a:cs typeface="Calibri" panose="020F0502020204030204" pitchFamily="34" charset="0"/>
              </a:rPr>
              <a:t> Objectives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70482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860" y="1258743"/>
            <a:ext cx="8011228" cy="40251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9600" b="1" dirty="0">
                <a:latin typeface="Calibri" panose="020F0502020204030204" pitchFamily="34" charset="0"/>
                <a:cs typeface="Calibri" panose="020F0502020204030204" pitchFamily="34" charset="0"/>
              </a:rPr>
              <a:t>Always use the generic assignment template provided.</a:t>
            </a:r>
            <a:br>
              <a:rPr lang="en-US" sz="96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96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9600" b="1" dirty="0">
                <a:latin typeface="Calibri" panose="020F0502020204030204" pitchFamily="34" charset="0"/>
                <a:cs typeface="Calibri" panose="020F0502020204030204" pitchFamily="34" charset="0"/>
              </a:rPr>
              <a:t>This will ensure that your assignments will contain: </a:t>
            </a:r>
            <a:b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 coversheet (required, as it contains a declaration that the assignment is all your own work)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Table of Contents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Suitable margins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Sections to structure your work under specific content headings 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Coversheet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C14CC52-D937-499A-BE1F-89843C197F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474" y="1416443"/>
            <a:ext cx="5789724" cy="4101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934043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Coversheet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B1FFE23-B93A-4140-B1C1-5121B456FD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42" y="1488039"/>
            <a:ext cx="7400556" cy="4025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777310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Template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389464A-9ED6-4BD9-A9D1-54431C5640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647" y="1662058"/>
            <a:ext cx="7668967" cy="3533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303527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Template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14" name="Picture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3D8006AE-6DD9-4A2F-B50E-39E5D779B4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184" y="1215198"/>
            <a:ext cx="5913632" cy="4427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162001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Template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36901FF8-41E1-4EAC-BD78-7DC91BFE63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84" y="1656803"/>
            <a:ext cx="7977467" cy="3544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833470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Template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36901FF8-41E1-4EAC-BD78-7DC91BFE63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84" y="1656803"/>
            <a:ext cx="7977467" cy="3544393"/>
          </a:xfrm>
          <a:prstGeom prst="rect">
            <a:avLst/>
          </a:prstGeom>
        </p:spPr>
      </p:pic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3B933C11-EA5A-428B-95B1-AFF6A5A2DD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835" y="1157580"/>
            <a:ext cx="7740906" cy="454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60726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Template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11</a:t>
            </a:fld>
            <a:endParaRPr lang="en-GB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25153AF-D90A-4FAA-A929-3FF71BAAB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681" y="1645489"/>
            <a:ext cx="7603048" cy="3251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94684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7123ED89-7E9C-4182-B493-8B2A18CDA4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869" y="402060"/>
            <a:ext cx="7050261" cy="5197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85019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  <p:pic>
        <p:nvPicPr>
          <p:cNvPr id="5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239B1D5E-DE61-44EA-9738-201E90F294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597" y="395647"/>
            <a:ext cx="6713779" cy="520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450609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3131"/>
            <a:ext cx="8229600" cy="812223"/>
          </a:xfrm>
        </p:spPr>
        <p:txBody>
          <a:bodyPr>
            <a:norm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Inserting a 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25463948-2582-403F-9D9A-25756758F4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962" y="913734"/>
            <a:ext cx="5899380" cy="463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676690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3131"/>
            <a:ext cx="8229600" cy="812223"/>
          </a:xfrm>
        </p:spPr>
        <p:txBody>
          <a:bodyPr>
            <a:normAutofit/>
          </a:bodyPr>
          <a:lstStyle/>
          <a:p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Inserting a 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15</a:t>
            </a:fld>
            <a:endParaRPr lang="en-GB" altLang="en-US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5224BDF-A85C-45B0-AA88-C955BAD03B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312" y="853321"/>
            <a:ext cx="6405003" cy="472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118614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Assignment Template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16</a:t>
            </a:fld>
            <a:endParaRPr lang="en-GB" altLang="en-US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D97E5B1-DF94-4664-8BDA-09F195C2EC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289" y="1840145"/>
            <a:ext cx="6734261" cy="2899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99333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86" y="1258743"/>
            <a:ext cx="8011228" cy="40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17</a:t>
            </a:fld>
            <a:endParaRPr lang="en-GB" altLang="en-US"/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F459A85-7255-496D-952B-6654308733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675" y="783303"/>
            <a:ext cx="7449913" cy="473379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F531B38-3814-4999-8EBD-55823B93CDC9}"/>
              </a:ext>
            </a:extLst>
          </p:cNvPr>
          <p:cNvSpPr txBox="1"/>
          <p:nvPr/>
        </p:nvSpPr>
        <p:spPr>
          <a:xfrm>
            <a:off x="818634" y="383193"/>
            <a:ext cx="74536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 Rounded MT Bold" panose="020F0704030504030204" pitchFamily="34" charset="0"/>
              </a:rPr>
              <a:t>Use 1.5 line spacing to make your paragraphs easy to read. </a:t>
            </a:r>
          </a:p>
        </p:txBody>
      </p:sp>
    </p:spTree>
    <p:extLst>
      <p:ext uri="{BB962C8B-B14F-4D97-AF65-F5344CB8AC3E}">
        <p14:creationId xmlns:p14="http://schemas.microsoft.com/office/powerpoint/2010/main" val="2749230190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88" y="218209"/>
            <a:ext cx="8229600" cy="104053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88" y="1357380"/>
            <a:ext cx="8011228" cy="40251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Think of your assignment as a professional business report that you would produce for your Manager and use an appropriate tone and language 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(See resources on Moodle for guidance on this).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Try to remain detached and impartial in your writing, providing evidence of different viewpoints if relevant to the assignment brief.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Avoid offering a personal opinion unless specifically requested to do so.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3970715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371" y="157307"/>
            <a:ext cx="8229600" cy="1122219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821" y="1553441"/>
            <a:ext cx="7886700" cy="375111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Write in the third person as if writing a newspaper article, except when you are writing a personal reflective account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Provide a short introduction saying what you are going to talk about (required) and a conclusion (if it seems relevant and appropriate).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Students often have a tendency to begin well, but become more rushed towards the end and some sentences either don’t make sense or appear disjointed when read over again.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954876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048953"/>
            <a:ext cx="7886700" cy="451018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Take care when using proper nouns (names of people, places or things). Use capitals and spell company and product names correctly.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Examples include Apple, iPad, iPhone, Microsoft, Amazon, eBay etc.</a:t>
            </a:r>
            <a:b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(This also includes local businesses and places of course).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Do not write in the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chatty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 familiar tone and language that you would use with friends. 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There is no need to be too formal and ‘stiff’ in your tone though.</a:t>
            </a:r>
          </a:p>
          <a:p>
            <a:pPr marL="0" indent="0">
              <a:buNone/>
            </a:pP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429693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384" y="227615"/>
            <a:ext cx="8229600" cy="102362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016" y="1189639"/>
            <a:ext cx="7886700" cy="429168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Use correct punctuation and don’t have endless sentences which are essentially a collection of phrases separated by commas.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Use ‘conjunctions’ (joining words) such as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and, but, also, because’ 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instead of too many commas and consider using shorter sentences when appropriate.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Avoid using words such as ‘</a:t>
            </a:r>
            <a:r>
              <a:rPr lang="en-US" sz="9600" i="1" dirty="0">
                <a:latin typeface="Calibri" panose="020F0502020204030204" pitchFamily="34" charset="0"/>
                <a:cs typeface="Calibri" panose="020F0502020204030204" pitchFamily="34" charset="0"/>
              </a:rPr>
              <a:t>great</a:t>
            </a: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’ as a positive adjective. Substitute this with good, excellent, useful, helpful etc.</a:t>
            </a:r>
            <a:endParaRPr lang="en-GB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Ø"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Have you used the same adjectives too many times in one paragraph?</a:t>
            </a:r>
          </a:p>
          <a:p>
            <a:pPr marL="0" indent="0">
              <a:lnSpc>
                <a:spcPct val="120000"/>
              </a:lnSpc>
              <a:buNone/>
            </a:pP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 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2353113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130" y="218089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8186" y="1361089"/>
            <a:ext cx="7563489" cy="413582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US" sz="5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Read your sentences aloud to yourself.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Do they make sense?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Have you repeated yourself?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Does it sound interesting?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sz="8000" dirty="0">
                <a:latin typeface="Calibri" panose="020F0502020204030204" pitchFamily="34" charset="0"/>
                <a:cs typeface="Calibri" panose="020F0502020204030204" pitchFamily="34" charset="0"/>
              </a:rPr>
              <a:t>➢  Would you enjoy reading this assignment yourself?</a:t>
            </a:r>
            <a:endParaRPr lang="en-GB" sz="8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US" dirty="0"/>
              <a:t> 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3464095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566" y="12575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Content and Grammar</a:t>
            </a:r>
            <a:b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Past Tense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E2F2D65-C9DD-4A8E-807E-5D05974A7F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9617" y="1188950"/>
            <a:ext cx="7224766" cy="44801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Right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I/You/We/He/She/They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did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I/You/We/They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have done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some research</a:t>
            </a:r>
          </a:p>
          <a:p>
            <a:pPr marL="0" indent="0">
              <a:buNone/>
            </a:pP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He/She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has done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He/She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was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We/You/They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were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r>
              <a:rPr lang="en-GB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I/We/He/She/They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done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some research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We/You </a:t>
            </a:r>
            <a:r>
              <a:rPr lang="en-GB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going out for dinner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23</a:t>
            </a:fld>
            <a:endParaRPr lang="en-GB" altLang="en-US"/>
          </a:p>
        </p:txBody>
      </p:sp>
      <p:pic>
        <p:nvPicPr>
          <p:cNvPr id="10" name="Graphic 9" descr="Checkmark">
            <a:extLst>
              <a:ext uri="{FF2B5EF4-FFF2-40B4-BE49-F238E27FC236}">
                <a16:creationId xmlns:a16="http://schemas.microsoft.com/office/drawing/2014/main" id="{E25C238F-B3C0-4E68-BAF7-066D359B62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50637" y="2303100"/>
            <a:ext cx="952698" cy="952698"/>
          </a:xfrm>
          <a:prstGeom prst="rect">
            <a:avLst/>
          </a:prstGeom>
        </p:spPr>
      </p:pic>
      <p:pic>
        <p:nvPicPr>
          <p:cNvPr id="12" name="Graphic 11" descr="Close">
            <a:extLst>
              <a:ext uri="{FF2B5EF4-FFF2-40B4-BE49-F238E27FC236}">
                <a16:creationId xmlns:a16="http://schemas.microsoft.com/office/drawing/2014/main" id="{AA370269-7CDB-41D0-B0AE-89069ED7E6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50637" y="4365370"/>
            <a:ext cx="862131" cy="862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689788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2804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Punctuation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054467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371" y="136525"/>
            <a:ext cx="8229600" cy="957407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Apostrophes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89552"/>
            <a:ext cx="7886700" cy="3878896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An apostrophe denotes </a:t>
            </a:r>
            <a:r>
              <a:rPr lang="en-US" sz="51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possession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(belonging to) so only use an apostrophe if you are talking about possession, as in the following examples: </a:t>
            </a:r>
          </a:p>
          <a:p>
            <a:pPr marL="0" indent="0">
              <a:buNone/>
            </a:pPr>
            <a:endParaRPr lang="en-US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The boy</a:t>
            </a:r>
            <a:r>
              <a:rPr lang="en-US" sz="51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s dog barked</a:t>
            </a:r>
            <a:endParaRPr lang="en-GB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The teacher</a:t>
            </a:r>
            <a:r>
              <a:rPr lang="en-US" sz="51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s book</a:t>
            </a:r>
            <a:endParaRPr lang="en-GB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The four teachers</a:t>
            </a:r>
            <a:r>
              <a:rPr lang="en-US" sz="51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classes</a:t>
            </a:r>
            <a:endParaRPr lang="en-GB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One week</a:t>
            </a:r>
            <a:r>
              <a:rPr lang="en-US" sz="51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s experience</a:t>
            </a:r>
            <a:endParaRPr lang="en-GB" sz="5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 Sarah and David</a:t>
            </a:r>
            <a:r>
              <a:rPr lang="en-US" sz="51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lang="en-US" sz="5100" dirty="0">
                <a:latin typeface="Calibri" panose="020F0502020204030204" pitchFamily="34" charset="0"/>
                <a:cs typeface="Calibri" panose="020F0502020204030204" pitchFamily="34" charset="0"/>
              </a:rPr>
              <a:t>s party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872026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642" y="136525"/>
            <a:ext cx="8229600" cy="1107724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Apostrophes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092" y="826204"/>
            <a:ext cx="7886700" cy="483101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sz="4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4300" dirty="0">
                <a:latin typeface="Calibri" panose="020F0502020204030204" pitchFamily="34" charset="0"/>
                <a:cs typeface="Calibri" panose="020F0502020204030204" pitchFamily="34" charset="0"/>
              </a:rPr>
              <a:t>Plurals (more than one) DO NOT NEED Apostrophes!!</a:t>
            </a:r>
          </a:p>
          <a:p>
            <a:pPr marL="0" indent="0">
              <a:buNone/>
            </a:pPr>
            <a:b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Two Coffee’s                         </a:t>
            </a: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this is actually saying something belongs to the two coffees!) 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Two Coffees                           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CORRECT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100’s of Free CD’s                 </a:t>
            </a: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WRONG</a:t>
            </a: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100s of Free CDs                  </a:t>
            </a:r>
            <a:r>
              <a:rPr lang="en-US" b="1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CORRECT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Graphic 4" descr="Checkmark">
            <a:extLst>
              <a:ext uri="{FF2B5EF4-FFF2-40B4-BE49-F238E27FC236}">
                <a16:creationId xmlns:a16="http://schemas.microsoft.com/office/drawing/2014/main" id="{7CCBCFF5-CE48-4469-A859-3659CC11D9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69703" y="3954838"/>
            <a:ext cx="535868" cy="535868"/>
          </a:xfrm>
          <a:prstGeom prst="rect">
            <a:avLst/>
          </a:prstGeom>
        </p:spPr>
      </p:pic>
      <p:pic>
        <p:nvPicPr>
          <p:cNvPr id="6" name="Graphic 5" descr="Close">
            <a:extLst>
              <a:ext uri="{FF2B5EF4-FFF2-40B4-BE49-F238E27FC236}">
                <a16:creationId xmlns:a16="http://schemas.microsoft.com/office/drawing/2014/main" id="{2BDD274C-61D3-4CEA-8598-7C832A5A6B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6048" y="4542509"/>
            <a:ext cx="535868" cy="535868"/>
          </a:xfrm>
          <a:prstGeom prst="rect">
            <a:avLst/>
          </a:prstGeom>
        </p:spPr>
      </p:pic>
      <p:pic>
        <p:nvPicPr>
          <p:cNvPr id="7" name="Graphic 6" descr="Close">
            <a:extLst>
              <a:ext uri="{FF2B5EF4-FFF2-40B4-BE49-F238E27FC236}">
                <a16:creationId xmlns:a16="http://schemas.microsoft.com/office/drawing/2014/main" id="{1A28CF08-E8FD-4FA0-B796-FC51FE7AB0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795180" y="2599859"/>
            <a:ext cx="587040" cy="587040"/>
          </a:xfrm>
          <a:prstGeom prst="rect">
            <a:avLst/>
          </a:prstGeom>
        </p:spPr>
      </p:pic>
      <p:pic>
        <p:nvPicPr>
          <p:cNvPr id="8" name="Graphic 7" descr="Checkmark">
            <a:extLst>
              <a:ext uri="{FF2B5EF4-FFF2-40B4-BE49-F238E27FC236}">
                <a16:creationId xmlns:a16="http://schemas.microsoft.com/office/drawing/2014/main" id="{B8C4E15C-C148-4DB3-A031-4ADF2685FB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92621" y="5069551"/>
            <a:ext cx="535868" cy="53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266981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28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</a:t>
            </a:r>
            <a:b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Third Person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0336212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4610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97610"/>
            <a:ext cx="7886700" cy="40807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Drop the 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‘I’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If you worked at XXXX and want to comment on something that happened there and are trying NOT to say: 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i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i="1" dirty="0">
                <a:latin typeface="Calibri" panose="020F0502020204030204" pitchFamily="34" charset="0"/>
                <a:cs typeface="Calibri" panose="020F0502020204030204" pitchFamily="34" charset="0"/>
              </a:rPr>
              <a:t> worked at XXXX and noticed the following….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u="heavy" dirty="0">
                <a:latin typeface="Calibri" panose="020F0502020204030204" pitchFamily="34" charset="0"/>
                <a:cs typeface="Calibri" panose="020F0502020204030204" pitchFamily="34" charset="0"/>
              </a:rPr>
              <a:t>Don’t say: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author worked at XXXX and noticed the following…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816072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8991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Writing in the Third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erson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489" y="1695810"/>
            <a:ext cx="7886700" cy="368668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u="heavy" dirty="0">
                <a:latin typeface="Calibri" panose="020F0502020204030204" pitchFamily="34" charset="0"/>
                <a:cs typeface="Calibri" panose="020F0502020204030204" pitchFamily="34" charset="0"/>
              </a:rPr>
              <a:t>What to use instead?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Use something like: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Employees at XXXX noticed the following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Or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It was noticed by employees of XXXX that…..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688563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ED93EC8-DE63-4AC0-8251-4B3310C363AD}">
  <ds:schemaRefs>
    <ds:schemaRef ds:uri="a908d394-d138-480e-87a3-ff44c37f991a"/>
    <ds:schemaRef ds:uri="http://purl.org/dc/dcmitype/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f66716c4-314f-46c1-b01e-5a44c61897d8"/>
  </ds:schemaRefs>
</ds:datastoreItem>
</file>

<file path=customXml/itemProps2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10C79BF-683B-4DE5-A916-DEB227ADA4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452</Words>
  <Application>Microsoft Office PowerPoint</Application>
  <PresentationFormat>On-screen Show (4:3)</PresentationFormat>
  <Paragraphs>182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Arial</vt:lpstr>
      <vt:lpstr>Arial Rounded MT Bold</vt:lpstr>
      <vt:lpstr>Calibri</vt:lpstr>
      <vt:lpstr>Corbel</vt:lpstr>
      <vt:lpstr>Myriad Pro</vt:lpstr>
      <vt:lpstr>Trebuchet MS</vt:lpstr>
      <vt:lpstr>Wingdings</vt:lpstr>
      <vt:lpstr>SftWP July 15</vt:lpstr>
      <vt:lpstr>20140311PresentationUWTSDTemplate</vt:lpstr>
      <vt:lpstr> Professional Writing Skills  The Basics: Structure, Content and Grammar   </vt:lpstr>
      <vt:lpstr>Professional Writing Skills</vt:lpstr>
      <vt:lpstr>Professional Writing Guides</vt:lpstr>
      <vt:lpstr>Assignment Structure</vt:lpstr>
      <vt:lpstr>Assignment Coversheet</vt:lpstr>
      <vt:lpstr>Assignment Coversheet</vt:lpstr>
      <vt:lpstr>Assignment Template </vt:lpstr>
      <vt:lpstr>Assignment Template </vt:lpstr>
      <vt:lpstr>Assignment Template </vt:lpstr>
      <vt:lpstr>Assignment Template </vt:lpstr>
      <vt:lpstr>Assignment Template </vt:lpstr>
      <vt:lpstr>PowerPoint Presentation</vt:lpstr>
      <vt:lpstr>PowerPoint Presentation</vt:lpstr>
      <vt:lpstr>Inserting a Table of Contents</vt:lpstr>
      <vt:lpstr>Inserting a Table of Contents</vt:lpstr>
      <vt:lpstr>Assignment Template </vt:lpstr>
      <vt:lpstr>PowerPoint Presentation</vt:lpstr>
      <vt:lpstr>Content and Grammar</vt:lpstr>
      <vt:lpstr>Content and Grammar</vt:lpstr>
      <vt:lpstr>Content and Grammar</vt:lpstr>
      <vt:lpstr>Content and Grammar</vt:lpstr>
      <vt:lpstr>Content and Grammar</vt:lpstr>
      <vt:lpstr>Content and Grammar Past Tense</vt:lpstr>
      <vt:lpstr>Punctuation</vt:lpstr>
      <vt:lpstr>Apostrophes</vt:lpstr>
      <vt:lpstr>Apostrophes</vt:lpstr>
      <vt:lpstr>Writing in the  Third Person</vt:lpstr>
      <vt:lpstr>Writing in the Third Person</vt:lpstr>
      <vt:lpstr>Writing in the Third Person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PWS Overview - Basics</dc:title>
  <dc:creator>Julia Ault</dc:creator>
  <cp:lastModifiedBy>Julia Ault</cp:lastModifiedBy>
  <cp:revision>12</cp:revision>
  <dcterms:modified xsi:type="dcterms:W3CDTF">2019-01-04T18:54:48Z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