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BFC0"/>
    <a:srgbClr val="DDC1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D31CF6-0A12-413D-9153-8AFF73DDFB0C}" v="1371" dt="2021-03-05T15:45:24.4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highspeedtraining.co.uk/hub/wp-content/uploads/2020/04/ppe-scaled.jpg" TargetMode="External"/><Relationship Id="rId3" Type="http://schemas.openxmlformats.org/officeDocument/2006/relationships/hyperlink" Target="https://www.eif.org.uk/why-it-matters" TargetMode="External"/><Relationship Id="rId7" Type="http://schemas.openxmlformats.org/officeDocument/2006/relationships/hyperlink" Target="https://youngminds.org.uk/about-us/reports/coronavirus-impact-on-young-people-with-mental-health-needs/" TargetMode="External"/><Relationship Id="rId2" Type="http://schemas.openxmlformats.org/officeDocument/2006/relationships/hyperlink" Target="https://assets.publishing.service.gov.uk/government/uploads/system/uploads/attachment_data/file/729914/Working_Together_to_Safeguard_Children-2018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gov.wales/sites/default/files/publications/2019-05/part-2-code-of-practice-general-functions.pdf" TargetMode="External"/><Relationship Id="rId11" Type="http://schemas.openxmlformats.org/officeDocument/2006/relationships/hyperlink" Target="https://www.lrs.org/wp-content/uploads/2008/05/259_Image-1.jpg" TargetMode="External"/><Relationship Id="rId5" Type="http://schemas.openxmlformats.org/officeDocument/2006/relationships/hyperlink" Target="https://post.parliament.uk/child-and-adolescent-mental-health-during-covid-19/" TargetMode="External"/><Relationship Id="rId10" Type="http://schemas.openxmlformats.org/officeDocument/2006/relationships/hyperlink" Target="https://kindpng.com/picc/m/123-1239177_need-advice-and-support-transparent-happy-cartoon-family.png" TargetMode="External"/><Relationship Id="rId4" Type="http://schemas.openxmlformats.org/officeDocument/2006/relationships/hyperlink" Target="https://library.nspcc.org.uk/heritagescripts/hapi.dll/search2?searchterm0=5713" TargetMode="External"/><Relationship Id="rId9" Type="http://schemas.openxmlformats.org/officeDocument/2006/relationships/hyperlink" Target="https://www8.miamidade.gov/resources/images/initiatives/coronavirus/social-hand-sanitiz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0">
            <a:extLst>
              <a:ext uri="{FF2B5EF4-FFF2-40B4-BE49-F238E27FC236}">
                <a16:creationId xmlns:a16="http://schemas.microsoft.com/office/drawing/2014/main" id="{A53ED3FC-3BE8-4F1F-BEF1-74B1C7217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0" y="609600"/>
            <a:ext cx="5147730" cy="16419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Family Support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3B6A42-E82A-4CB4-8113-477B56B764E6}"/>
              </a:ext>
            </a:extLst>
          </p:cNvPr>
          <p:cNvSpPr txBox="1"/>
          <p:nvPr/>
        </p:nvSpPr>
        <p:spPr>
          <a:xfrm>
            <a:off x="6400800" y="1872311"/>
            <a:ext cx="5147730" cy="461843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Early intervention -support given to a family when a problem first emerges. </a:t>
            </a:r>
            <a:endParaRPr lang="en-US" sz="1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sz="1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marL="285750" indent="-28575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Types of early help;  </a:t>
            </a:r>
          </a:p>
          <a:p>
            <a:pPr marL="285750" indent="-28575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Home visiting programs</a:t>
            </a:r>
          </a:p>
          <a:p>
            <a:pPr marL="285750" indent="-28575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School-based programs </a:t>
            </a:r>
          </a:p>
          <a:p>
            <a:pPr marL="285750" indent="-28575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Mentoring schemes 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(EIF, 2018).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sz="1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P</a:t>
            </a: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rotect children from harm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R</a:t>
            </a: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educe the need for a referral to child protection services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 Black" panose="020B0A04020102020204" pitchFamily="34" charset="0"/>
              </a:rPr>
              <a:t>I</a:t>
            </a: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mprove children's long-term outcomes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400" b="0" i="0" dirty="0">
                <a:solidFill>
                  <a:schemeClr val="bg1"/>
                </a:solidFill>
                <a:latin typeface="Arial Black" panose="020B0A04020102020204" pitchFamily="34" charset="0"/>
              </a:rPr>
              <a:t>(Haynes et al, 2015).</a:t>
            </a:r>
          </a:p>
          <a:p>
            <a:pPr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sz="11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4430B68-16D7-4441-84FD-D8DF81DCC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930" y="1255703"/>
            <a:ext cx="5447070" cy="4017213"/>
          </a:xfrm>
          <a:prstGeom prst="roundRect">
            <a:avLst>
              <a:gd name="adj" fmla="val 4380"/>
            </a:avLst>
          </a:prstGeom>
          <a:noFill/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 prstMaterial="metal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593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Picture 245">
            <a:extLst>
              <a:ext uri="{FF2B5EF4-FFF2-40B4-BE49-F238E27FC236}">
                <a16:creationId xmlns:a16="http://schemas.microsoft.com/office/drawing/2014/main" id="{E3FC1144-BD64-4C61-ACB8-497711C41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DB7812-79A4-46E1-9267-9581BE2CC100}"/>
              </a:ext>
            </a:extLst>
          </p:cNvPr>
          <p:cNvSpPr txBox="1"/>
          <p:nvPr/>
        </p:nvSpPr>
        <p:spPr>
          <a:xfrm>
            <a:off x="685801" y="609600"/>
            <a:ext cx="2689583" cy="69553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cap="all" dirty="0">
                <a:ln w="3175" cmpd="sng">
                  <a:noFill/>
                </a:ln>
                <a:solidFill>
                  <a:schemeClr val="bg1"/>
                </a:solidFill>
                <a:latin typeface="Arial Black" panose="020B0A04020102020204" pitchFamily="34" charset="0"/>
                <a:ea typeface="+mj-ea"/>
                <a:cs typeface="+mj-cs"/>
              </a:rPr>
              <a:t>Covid-19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3D4E4A-75DC-4CA3-A73C-FEB52DF80645}"/>
              </a:ext>
            </a:extLst>
          </p:cNvPr>
          <p:cNvSpPr txBox="1"/>
          <p:nvPr/>
        </p:nvSpPr>
        <p:spPr>
          <a:xfrm>
            <a:off x="445195" y="2364522"/>
            <a:ext cx="6143423" cy="179271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</a:rPr>
              <a:t>Homeschooling &amp; Emergency childcare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</a:rPr>
              <a:t>Return to school/ Post Covid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EA6486D-1DF7-436D-B36C-1E8689D59B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1" r="12004" b="1"/>
          <a:stretch/>
        </p:blipFill>
        <p:spPr bwMode="auto">
          <a:xfrm>
            <a:off x="8888133" y="4144246"/>
            <a:ext cx="3302966" cy="2717299"/>
          </a:xfrm>
          <a:custGeom>
            <a:avLst/>
            <a:gdLst/>
            <a:ahLst/>
            <a:cxnLst/>
            <a:rect l="l" t="t" r="r" b="b"/>
            <a:pathLst>
              <a:path w="3039855" h="2500842">
                <a:moveTo>
                  <a:pt x="1663658" y="0"/>
                </a:moveTo>
                <a:cubicBezTo>
                  <a:pt x="2180490" y="0"/>
                  <a:pt x="2642278" y="235674"/>
                  <a:pt x="2947417" y="605417"/>
                </a:cubicBezTo>
                <a:lnTo>
                  <a:pt x="3039855" y="729032"/>
                </a:lnTo>
                <a:lnTo>
                  <a:pt x="3039855" y="2500842"/>
                </a:lnTo>
                <a:lnTo>
                  <a:pt x="226952" y="2500842"/>
                </a:lnTo>
                <a:lnTo>
                  <a:pt x="155401" y="2366679"/>
                </a:lnTo>
                <a:cubicBezTo>
                  <a:pt x="55691" y="2153127"/>
                  <a:pt x="0" y="1914896"/>
                  <a:pt x="0" y="1663658"/>
                </a:cubicBezTo>
                <a:cubicBezTo>
                  <a:pt x="0" y="744845"/>
                  <a:pt x="744845" y="0"/>
                  <a:pt x="166365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" name="Group 247">
            <a:extLst>
              <a:ext uri="{FF2B5EF4-FFF2-40B4-BE49-F238E27FC236}">
                <a16:creationId xmlns:a16="http://schemas.microsoft.com/office/drawing/2014/main" id="{58B25CAD-A790-499A-926B-116E10915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1267604">
            <a:off x="8565602" y="3905595"/>
            <a:ext cx="3639934" cy="3163289"/>
            <a:chOff x="5281603" y="104899"/>
            <a:chExt cx="6910397" cy="6005491"/>
          </a:xfrm>
        </p:grpSpPr>
        <p:sp>
          <p:nvSpPr>
            <p:cNvPr id="249" name="Freeform 98">
              <a:extLst>
                <a:ext uri="{FF2B5EF4-FFF2-40B4-BE49-F238E27FC236}">
                  <a16:creationId xmlns:a16="http://schemas.microsoft.com/office/drawing/2014/main" id="{76E29510-9A59-43B9-BA40-BF403A9F63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281603" y="104899"/>
              <a:ext cx="6896713" cy="6005491"/>
            </a:xfrm>
            <a:custGeom>
              <a:avLst/>
              <a:gdLst>
                <a:gd name="connsiteX0" fmla="*/ 3912717 w 6896713"/>
                <a:gd name="connsiteY0" fmla="*/ 0 h 6005491"/>
                <a:gd name="connsiteX1" fmla="*/ 6679426 w 6896713"/>
                <a:gd name="connsiteY1" fmla="*/ 1146008 h 6005491"/>
                <a:gd name="connsiteX2" fmla="*/ 6896713 w 6896713"/>
                <a:gd name="connsiteY2" fmla="*/ 1385085 h 6005491"/>
                <a:gd name="connsiteX3" fmla="*/ 6896713 w 6896713"/>
                <a:gd name="connsiteY3" fmla="*/ 1431256 h 6005491"/>
                <a:gd name="connsiteX4" fmla="*/ 6657442 w 6896713"/>
                <a:gd name="connsiteY4" fmla="*/ 1167992 h 6005491"/>
                <a:gd name="connsiteX5" fmla="*/ 3912717 w 6896713"/>
                <a:gd name="connsiteY5" fmla="*/ 31089 h 6005491"/>
                <a:gd name="connsiteX6" fmla="*/ 31089 w 6896713"/>
                <a:gd name="connsiteY6" fmla="*/ 3912717 h 6005491"/>
                <a:gd name="connsiteX7" fmla="*/ 593046 w 6896713"/>
                <a:gd name="connsiteY7" fmla="*/ 5925483 h 6005491"/>
                <a:gd name="connsiteX8" fmla="*/ 633874 w 6896713"/>
                <a:gd name="connsiteY8" fmla="*/ 5989169 h 6005491"/>
                <a:gd name="connsiteX9" fmla="*/ 607415 w 6896713"/>
                <a:gd name="connsiteY9" fmla="*/ 6005491 h 6005491"/>
                <a:gd name="connsiteX10" fmla="*/ 566458 w 6896713"/>
                <a:gd name="connsiteY10" fmla="*/ 5941603 h 6005491"/>
                <a:gd name="connsiteX11" fmla="*/ 0 w 6896713"/>
                <a:gd name="connsiteY11" fmla="*/ 3912717 h 6005491"/>
                <a:gd name="connsiteX12" fmla="*/ 3912717 w 6896713"/>
                <a:gd name="connsiteY12" fmla="*/ 0 h 600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896713" h="6005491">
                  <a:moveTo>
                    <a:pt x="3912717" y="0"/>
                  </a:moveTo>
                  <a:cubicBezTo>
                    <a:pt x="4993184" y="0"/>
                    <a:pt x="5971363" y="437946"/>
                    <a:pt x="6679426" y="1146008"/>
                  </a:cubicBezTo>
                  <a:lnTo>
                    <a:pt x="6896713" y="1385085"/>
                  </a:lnTo>
                  <a:lnTo>
                    <a:pt x="6896713" y="1431256"/>
                  </a:lnTo>
                  <a:lnTo>
                    <a:pt x="6657442" y="1167992"/>
                  </a:lnTo>
                  <a:cubicBezTo>
                    <a:pt x="5955006" y="465555"/>
                    <a:pt x="4984599" y="31089"/>
                    <a:pt x="3912717" y="31089"/>
                  </a:cubicBezTo>
                  <a:cubicBezTo>
                    <a:pt x="1768953" y="31089"/>
                    <a:pt x="31089" y="1768953"/>
                    <a:pt x="31089" y="3912717"/>
                  </a:cubicBezTo>
                  <a:cubicBezTo>
                    <a:pt x="31089" y="4649636"/>
                    <a:pt x="236442" y="5338592"/>
                    <a:pt x="593046" y="5925483"/>
                  </a:cubicBezTo>
                  <a:lnTo>
                    <a:pt x="633874" y="5989169"/>
                  </a:lnTo>
                  <a:lnTo>
                    <a:pt x="607415" y="6005491"/>
                  </a:lnTo>
                  <a:lnTo>
                    <a:pt x="566458" y="5941603"/>
                  </a:lnTo>
                  <a:cubicBezTo>
                    <a:pt x="206998" y="5350013"/>
                    <a:pt x="0" y="4655538"/>
                    <a:pt x="0" y="3912717"/>
                  </a:cubicBezTo>
                  <a:cubicBezTo>
                    <a:pt x="0" y="1751783"/>
                    <a:pt x="1751783" y="0"/>
                    <a:pt x="3912717" y="0"/>
                  </a:cubicBezTo>
                  <a:close/>
                </a:path>
              </a:pathLst>
            </a:custGeom>
            <a:solidFill>
              <a:srgbClr val="FFFFFF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0" name="Group 249">
              <a:extLst>
                <a:ext uri="{FF2B5EF4-FFF2-40B4-BE49-F238E27FC236}">
                  <a16:creationId xmlns:a16="http://schemas.microsoft.com/office/drawing/2014/main" id="{D41DCF14-C3EC-4A84-9BCB-CE7374306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516018" y="331504"/>
              <a:ext cx="6675982" cy="5235326"/>
              <a:chOff x="5516018" y="331504"/>
              <a:chExt cx="6675982" cy="5235326"/>
            </a:xfrm>
          </p:grpSpPr>
          <p:cxnSp>
            <p:nvCxnSpPr>
              <p:cNvPr id="251" name="Straight Connector 250">
                <a:extLst>
                  <a:ext uri="{FF2B5EF4-FFF2-40B4-BE49-F238E27FC236}">
                    <a16:creationId xmlns:a16="http://schemas.microsoft.com/office/drawing/2014/main" id="{323473CE-82AD-4D8D-A232-68772F8249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9266830" y="3315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>
                <a:extLst>
                  <a:ext uri="{FF2B5EF4-FFF2-40B4-BE49-F238E27FC236}">
                    <a16:creationId xmlns:a16="http://schemas.microsoft.com/office/drawing/2014/main" id="{6C67ADA3-E620-4348-8071-F9721E422B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" flipH="1">
                <a:off x="9408861" y="3383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>
                <a:extLst>
                  <a:ext uri="{FF2B5EF4-FFF2-40B4-BE49-F238E27FC236}">
                    <a16:creationId xmlns:a16="http://schemas.microsoft.com/office/drawing/2014/main" id="{221526D8-6171-42B9-BB1D-D4EBD07C93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" flipH="1">
                <a:off x="9551700" y="34763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>
                <a:extLst>
                  <a:ext uri="{FF2B5EF4-FFF2-40B4-BE49-F238E27FC236}">
                    <a16:creationId xmlns:a16="http://schemas.microsoft.com/office/drawing/2014/main" id="{D918272C-9574-485F-8DBA-E779254B6C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60000" flipH="1">
                <a:off x="9688748" y="36808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:a16="http://schemas.microsoft.com/office/drawing/2014/main" id="{414CAA3E-D915-4597-85D4-DF416AF539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540000" flipH="1">
                <a:off x="9824866" y="38922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>
                <a:extLst>
                  <a:ext uri="{FF2B5EF4-FFF2-40B4-BE49-F238E27FC236}">
                    <a16:creationId xmlns:a16="http://schemas.microsoft.com/office/drawing/2014/main" id="{8749FF6F-6DEA-46A3-A01C-82BD294181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660000" flipH="1">
                <a:off x="9966867" y="41754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Straight Connector 256">
                <a:extLst>
                  <a:ext uri="{FF2B5EF4-FFF2-40B4-BE49-F238E27FC236}">
                    <a16:creationId xmlns:a16="http://schemas.microsoft.com/office/drawing/2014/main" id="{8853F97E-C428-43BB-903E-E63D7A05DE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780000" flipH="1">
                <a:off x="10104425" y="4458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Straight Connector 257">
                <a:extLst>
                  <a:ext uri="{FF2B5EF4-FFF2-40B4-BE49-F238E27FC236}">
                    <a16:creationId xmlns:a16="http://schemas.microsoft.com/office/drawing/2014/main" id="{FD4EE22F-D9F6-499B-8595-2CA950937E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900000" flipH="1">
                <a:off x="10240513" y="47948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Straight Connector 258">
                <a:extLst>
                  <a:ext uri="{FF2B5EF4-FFF2-40B4-BE49-F238E27FC236}">
                    <a16:creationId xmlns:a16="http://schemas.microsoft.com/office/drawing/2014/main" id="{0A598804-7127-47FC-8A02-C6E2FD0D7A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" flipH="1">
                <a:off x="10373882" y="52435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Connector 259">
                <a:extLst>
                  <a:ext uri="{FF2B5EF4-FFF2-40B4-BE49-F238E27FC236}">
                    <a16:creationId xmlns:a16="http://schemas.microsoft.com/office/drawing/2014/main" id="{12A35C24-2BAE-4314-BBF5-81A17F92E1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0" flipH="1">
                <a:off x="10505632" y="570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Straight Connector 260">
                <a:extLst>
                  <a:ext uri="{FF2B5EF4-FFF2-40B4-BE49-F238E27FC236}">
                    <a16:creationId xmlns:a16="http://schemas.microsoft.com/office/drawing/2014/main" id="{73A33BF9-E8C7-47A3-BFF6-5419153F72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320000" flipH="1">
                <a:off x="10637382" y="62134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>
                <a:extLst>
                  <a:ext uri="{FF2B5EF4-FFF2-40B4-BE49-F238E27FC236}">
                    <a16:creationId xmlns:a16="http://schemas.microsoft.com/office/drawing/2014/main" id="{B8707F62-2F29-4FF0-A976-55E1996003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440000" flipH="1">
                <a:off x="10760965" y="69043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>
                <a:extLst>
                  <a:ext uri="{FF2B5EF4-FFF2-40B4-BE49-F238E27FC236}">
                    <a16:creationId xmlns:a16="http://schemas.microsoft.com/office/drawing/2014/main" id="{3D9DB8BF-BBA2-4465-8B80-B354B3A5BA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" flipH="1">
                <a:off x="10888991" y="755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>
                <a:extLst>
                  <a:ext uri="{FF2B5EF4-FFF2-40B4-BE49-F238E27FC236}">
                    <a16:creationId xmlns:a16="http://schemas.microsoft.com/office/drawing/2014/main" id="{1C237BA7-462C-4ABE-B089-4C8938F821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740000" flipH="1">
                <a:off x="11010193" y="81974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>
                <a:extLst>
                  <a:ext uri="{FF2B5EF4-FFF2-40B4-BE49-F238E27FC236}">
                    <a16:creationId xmlns:a16="http://schemas.microsoft.com/office/drawing/2014/main" id="{E14D5F33-8377-427F-B4D1-8B783BF48E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860000" flipH="1">
                <a:off x="11129014" y="89566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>
                <a:extLst>
                  <a:ext uri="{FF2B5EF4-FFF2-40B4-BE49-F238E27FC236}">
                    <a16:creationId xmlns:a16="http://schemas.microsoft.com/office/drawing/2014/main" id="{68114C18-86CF-412F-81BD-4856E83CDB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980000" flipH="1">
                <a:off x="11249872" y="968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>
                <a:extLst>
                  <a:ext uri="{FF2B5EF4-FFF2-40B4-BE49-F238E27FC236}">
                    <a16:creationId xmlns:a16="http://schemas.microsoft.com/office/drawing/2014/main" id="{ECF1CFD5-877F-4D23-9186-ABBE606058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160000" flipH="1">
                <a:off x="11366875" y="10480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>
                <a:extLst>
                  <a:ext uri="{FF2B5EF4-FFF2-40B4-BE49-F238E27FC236}">
                    <a16:creationId xmlns:a16="http://schemas.microsoft.com/office/drawing/2014/main" id="{FD718FB9-83BB-4BFB-ACF6-7D0A681BB7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280000" flipH="1">
                <a:off x="11474058" y="11315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68">
                <a:extLst>
                  <a:ext uri="{FF2B5EF4-FFF2-40B4-BE49-F238E27FC236}">
                    <a16:creationId xmlns:a16="http://schemas.microsoft.com/office/drawing/2014/main" id="{99B007F5-E4FE-4A8F-813F-CC2740BD2E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0" flipH="1">
                <a:off x="11583303" y="122179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Straight Connector 269">
                <a:extLst>
                  <a:ext uri="{FF2B5EF4-FFF2-40B4-BE49-F238E27FC236}">
                    <a16:creationId xmlns:a16="http://schemas.microsoft.com/office/drawing/2014/main" id="{41345DFB-742B-4F09-B75A-05377FD401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520000" flipH="1">
                <a:off x="11685344" y="132177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Straight Connector 270">
                <a:extLst>
                  <a:ext uri="{FF2B5EF4-FFF2-40B4-BE49-F238E27FC236}">
                    <a16:creationId xmlns:a16="http://schemas.microsoft.com/office/drawing/2014/main" id="{7B4845AC-E70E-40A2-9491-05B2DBB92D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700000" flipH="1">
                <a:off x="11787704" y="14176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Straight Connector 271">
                <a:extLst>
                  <a:ext uri="{FF2B5EF4-FFF2-40B4-BE49-F238E27FC236}">
                    <a16:creationId xmlns:a16="http://schemas.microsoft.com/office/drawing/2014/main" id="{F4111F64-514D-4447-86EB-D66545524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820000" flipH="1">
                <a:off x="11880859" y="15179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Straight Connector 272">
                <a:extLst>
                  <a:ext uri="{FF2B5EF4-FFF2-40B4-BE49-F238E27FC236}">
                    <a16:creationId xmlns:a16="http://schemas.microsoft.com/office/drawing/2014/main" id="{B20169F1-F2D1-4726-8423-DBB5FE0714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940000" flipH="1">
                <a:off x="11969252" y="162743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Straight Connector 273">
                <a:extLst>
                  <a:ext uri="{FF2B5EF4-FFF2-40B4-BE49-F238E27FC236}">
                    <a16:creationId xmlns:a16="http://schemas.microsoft.com/office/drawing/2014/main" id="{69F80247-CF53-4374-81E2-475BDD5210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060000" flipH="1">
                <a:off x="12062016" y="173601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Straight Connector 274">
                <a:extLst>
                  <a:ext uri="{FF2B5EF4-FFF2-40B4-BE49-F238E27FC236}">
                    <a16:creationId xmlns:a16="http://schemas.microsoft.com/office/drawing/2014/main" id="{FA5F5D72-947B-414E-8FDD-BBA2BCB95B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074680" y="1910249"/>
                <a:ext cx="117320" cy="82912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Straight Connector 275">
                <a:extLst>
                  <a:ext uri="{FF2B5EF4-FFF2-40B4-BE49-F238E27FC236}">
                    <a16:creationId xmlns:a16="http://schemas.microsoft.com/office/drawing/2014/main" id="{C3AECE77-F2AF-4FCA-9C0E-A3E154EF49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149943" y="2083594"/>
                <a:ext cx="39676" cy="21436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Straight Connector 276">
                <a:extLst>
                  <a:ext uri="{FF2B5EF4-FFF2-40B4-BE49-F238E27FC236}">
                    <a16:creationId xmlns:a16="http://schemas.microsoft.com/office/drawing/2014/main" id="{A357807F-7199-418E-A0A9-B64105ECD2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" flipH="1">
                <a:off x="9127990" y="33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Straight Connector 277">
                <a:extLst>
                  <a:ext uri="{FF2B5EF4-FFF2-40B4-BE49-F238E27FC236}">
                    <a16:creationId xmlns:a16="http://schemas.microsoft.com/office/drawing/2014/main" id="{374400BB-9AFD-4FE0-890E-888B089C26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" flipH="1">
                <a:off x="8987576" y="33663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Straight Connector 278">
                <a:extLst>
                  <a:ext uri="{FF2B5EF4-FFF2-40B4-BE49-F238E27FC236}">
                    <a16:creationId xmlns:a16="http://schemas.microsoft.com/office/drawing/2014/main" id="{6B161EE8-5F23-490A-9728-F35D68DF90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" flipH="1">
                <a:off x="8844859" y="35117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Straight Connector 279">
                <a:extLst>
                  <a:ext uri="{FF2B5EF4-FFF2-40B4-BE49-F238E27FC236}">
                    <a16:creationId xmlns:a16="http://schemas.microsoft.com/office/drawing/2014/main" id="{EF4E71C7-716A-43DB-8B25-45D376E5D1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" flipH="1">
                <a:off x="8706904" y="3657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Straight Connector 280">
                <a:extLst>
                  <a:ext uri="{FF2B5EF4-FFF2-40B4-BE49-F238E27FC236}">
                    <a16:creationId xmlns:a16="http://schemas.microsoft.com/office/drawing/2014/main" id="{CCC85AEA-CCD1-4DF7-8916-0F72027ED7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20000" flipH="1">
                <a:off x="8568008" y="3878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Straight Connector 281">
                <a:extLst>
                  <a:ext uri="{FF2B5EF4-FFF2-40B4-BE49-F238E27FC236}">
                    <a16:creationId xmlns:a16="http://schemas.microsoft.com/office/drawing/2014/main" id="{2135A1AE-41A5-4D62-8EDA-7E2AE30EF6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840000" flipH="1">
                <a:off x="8429112" y="4100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2">
                <a:extLst>
                  <a:ext uri="{FF2B5EF4-FFF2-40B4-BE49-F238E27FC236}">
                    <a16:creationId xmlns:a16="http://schemas.microsoft.com/office/drawing/2014/main" id="{F3CFD903-54FF-40B5-8645-48F3E463AE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960000" flipH="1">
                <a:off x="8294968" y="4462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Straight Connector 283">
                <a:extLst>
                  <a:ext uri="{FF2B5EF4-FFF2-40B4-BE49-F238E27FC236}">
                    <a16:creationId xmlns:a16="http://schemas.microsoft.com/office/drawing/2014/main" id="{250B0D3E-699D-4045-9BD5-B4CF69C20B2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080000" flipH="1">
                <a:off x="8160824" y="48237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Straight Connector 284">
                <a:extLst>
                  <a:ext uri="{FF2B5EF4-FFF2-40B4-BE49-F238E27FC236}">
                    <a16:creationId xmlns:a16="http://schemas.microsoft.com/office/drawing/2014/main" id="{B430A3E5-50DB-4A25-A497-A9AABF4CD8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260000" flipH="1">
                <a:off x="8027689" y="53184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Straight Connector 285">
                <a:extLst>
                  <a:ext uri="{FF2B5EF4-FFF2-40B4-BE49-F238E27FC236}">
                    <a16:creationId xmlns:a16="http://schemas.microsoft.com/office/drawing/2014/main" id="{A1B0E32C-6B1D-4061-8FE9-49FE8F48E2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380000" flipH="1">
                <a:off x="7894554" y="58132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Straight Connector 286">
                <a:extLst>
                  <a:ext uri="{FF2B5EF4-FFF2-40B4-BE49-F238E27FC236}">
                    <a16:creationId xmlns:a16="http://schemas.microsoft.com/office/drawing/2014/main" id="{5933DD09-EE89-4852-AAB4-7C42FEB01C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500000" flipH="1">
                <a:off x="7761419" y="63079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Straight Connector 287">
                <a:extLst>
                  <a:ext uri="{FF2B5EF4-FFF2-40B4-BE49-F238E27FC236}">
                    <a16:creationId xmlns:a16="http://schemas.microsoft.com/office/drawing/2014/main" id="{211394FF-3D41-4AC3-BF43-D84C4453F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620000" flipH="1">
                <a:off x="7636645" y="6898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Straight Connector 288">
                <a:extLst>
                  <a:ext uri="{FF2B5EF4-FFF2-40B4-BE49-F238E27FC236}">
                    <a16:creationId xmlns:a16="http://schemas.microsoft.com/office/drawing/2014/main" id="{8E419255-A9D6-42DD-A394-F5330A6F36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0" flipH="1">
                <a:off x="7511871" y="75119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Straight Connector 289">
                <a:extLst>
                  <a:ext uri="{FF2B5EF4-FFF2-40B4-BE49-F238E27FC236}">
                    <a16:creationId xmlns:a16="http://schemas.microsoft.com/office/drawing/2014/main" id="{7B92B858-83FE-42E7-B526-734880D077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920000" flipH="1">
                <a:off x="7387899" y="81977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90">
                <a:extLst>
                  <a:ext uri="{FF2B5EF4-FFF2-40B4-BE49-F238E27FC236}">
                    <a16:creationId xmlns:a16="http://schemas.microsoft.com/office/drawing/2014/main" id="{1AC09C3A-8718-4FF6-89BE-385091356D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040000" flipH="1">
                <a:off x="7268530" y="8931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:a16="http://schemas.microsoft.com/office/drawing/2014/main" id="{1ACA67A3-5C58-4B01-9A72-136D48845E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160000" flipH="1">
                <a:off x="7152030" y="9765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:a16="http://schemas.microsoft.com/office/drawing/2014/main" id="{9C479D8B-24CE-4B25-A4B4-1D411A4502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340000" flipH="1">
                <a:off x="7041695" y="10600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:a16="http://schemas.microsoft.com/office/drawing/2014/main" id="{9BF48C75-7374-42F2-A159-526789C343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460000" flipH="1">
                <a:off x="6931360" y="114346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Straight Connector 294">
                <a:extLst>
                  <a:ext uri="{FF2B5EF4-FFF2-40B4-BE49-F238E27FC236}">
                    <a16:creationId xmlns:a16="http://schemas.microsoft.com/office/drawing/2014/main" id="{D809A4AF-4DE5-4BEA-9D5A-A5236E9AF3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580000" flipH="1">
                <a:off x="6819070" y="123586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>
                <a:extLst>
                  <a:ext uri="{FF2B5EF4-FFF2-40B4-BE49-F238E27FC236}">
                    <a16:creationId xmlns:a16="http://schemas.microsoft.com/office/drawing/2014/main" id="{B3EF6033-DAB6-40AE-904A-9B445DBD6E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700000" flipH="1">
                <a:off x="6721359" y="133274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Straight Connector 296">
                <a:extLst>
                  <a:ext uri="{FF2B5EF4-FFF2-40B4-BE49-F238E27FC236}">
                    <a16:creationId xmlns:a16="http://schemas.microsoft.com/office/drawing/2014/main" id="{B6FAF6D3-9004-48E4-9A1F-BF36CEF7C7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880000" flipH="1">
                <a:off x="6617467" y="1429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Straight Connector 297">
                <a:extLst>
                  <a:ext uri="{FF2B5EF4-FFF2-40B4-BE49-F238E27FC236}">
                    <a16:creationId xmlns:a16="http://schemas.microsoft.com/office/drawing/2014/main" id="{45BF9CAE-C7FC-4A40-83EC-8D4FA543E00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0" flipH="1">
                <a:off x="6520032" y="15272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Straight Connector 298">
                <a:extLst>
                  <a:ext uri="{FF2B5EF4-FFF2-40B4-BE49-F238E27FC236}">
                    <a16:creationId xmlns:a16="http://schemas.microsoft.com/office/drawing/2014/main" id="{C9D1F7A5-8E54-4E36-9FBB-68F82877C2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120000" flipH="1">
                <a:off x="6429579" y="16416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Straight Connector 299">
                <a:extLst>
                  <a:ext uri="{FF2B5EF4-FFF2-40B4-BE49-F238E27FC236}">
                    <a16:creationId xmlns:a16="http://schemas.microsoft.com/office/drawing/2014/main" id="{2E9B55B9-3B64-43D0-B20B-63D1E69CE3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240000" flipH="1">
                <a:off x="6340532" y="1750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Straight Connector 300">
                <a:extLst>
                  <a:ext uri="{FF2B5EF4-FFF2-40B4-BE49-F238E27FC236}">
                    <a16:creationId xmlns:a16="http://schemas.microsoft.com/office/drawing/2014/main" id="{AD5DB75D-0B80-49D5-ABF8-FB393DC83B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420000" flipH="1">
                <a:off x="6261757" y="18601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Straight Connector 301">
                <a:extLst>
                  <a:ext uri="{FF2B5EF4-FFF2-40B4-BE49-F238E27FC236}">
                    <a16:creationId xmlns:a16="http://schemas.microsoft.com/office/drawing/2014/main" id="{F3F5F929-EAAF-471A-9E35-6DCDC3566C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540000" flipH="1">
                <a:off x="6184144" y="19796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Straight Connector 302">
                <a:extLst>
                  <a:ext uri="{FF2B5EF4-FFF2-40B4-BE49-F238E27FC236}">
                    <a16:creationId xmlns:a16="http://schemas.microsoft.com/office/drawing/2014/main" id="{E4C2BEB3-0299-4A25-830D-6E2DF9FDC8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660000" flipH="1">
                <a:off x="6106531" y="20990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Straight Connector 303">
                <a:extLst>
                  <a:ext uri="{FF2B5EF4-FFF2-40B4-BE49-F238E27FC236}">
                    <a16:creationId xmlns:a16="http://schemas.microsoft.com/office/drawing/2014/main" id="{04E342A0-615D-466D-9404-CA8BBCEEFC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780000" flipH="1">
                <a:off x="6043206" y="222255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Straight Connector 304">
                <a:extLst>
                  <a:ext uri="{FF2B5EF4-FFF2-40B4-BE49-F238E27FC236}">
                    <a16:creationId xmlns:a16="http://schemas.microsoft.com/office/drawing/2014/main" id="{6BDFFE1C-1E19-4EF4-A1B2-204A04E341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960000" flipH="1">
                <a:off x="5978913" y="234430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Straight Connector 305">
                <a:extLst>
                  <a:ext uri="{FF2B5EF4-FFF2-40B4-BE49-F238E27FC236}">
                    <a16:creationId xmlns:a16="http://schemas.microsoft.com/office/drawing/2014/main" id="{6731123C-8680-4E7A-AF54-969919D30C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080000" flipH="1">
                <a:off x="5912438" y="24706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Straight Connector 306">
                <a:extLst>
                  <a:ext uri="{FF2B5EF4-FFF2-40B4-BE49-F238E27FC236}">
                    <a16:creationId xmlns:a16="http://schemas.microsoft.com/office/drawing/2014/main" id="{8F1F0F71-5F67-496A-85EC-C8272FC6DE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0" flipH="1">
                <a:off x="5858875" y="260092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:a16="http://schemas.microsoft.com/office/drawing/2014/main" id="{4EE0D13E-74B4-46D8-9CEB-993A9B02B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320000" flipH="1">
                <a:off x="5808182" y="273404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Straight Connector 308">
                <a:extLst>
                  <a:ext uri="{FF2B5EF4-FFF2-40B4-BE49-F238E27FC236}">
                    <a16:creationId xmlns:a16="http://schemas.microsoft.com/office/drawing/2014/main" id="{BBC0AC4E-E40A-4D25-B178-B28024D5DB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500000" flipH="1">
                <a:off x="5773263" y="28668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Straight Connector 309">
                <a:extLst>
                  <a:ext uri="{FF2B5EF4-FFF2-40B4-BE49-F238E27FC236}">
                    <a16:creationId xmlns:a16="http://schemas.microsoft.com/office/drawing/2014/main" id="{A143B7E6-35F6-4AAF-B75E-D0E3B1CC3B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620000" flipH="1">
                <a:off x="5735963" y="300206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:a16="http://schemas.microsoft.com/office/drawing/2014/main" id="{8DAAF768-2A67-4FCC-B682-7B14D46993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740000" flipH="1">
                <a:off x="5700105" y="31389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Straight Connector 311">
                <a:extLst>
                  <a:ext uri="{FF2B5EF4-FFF2-40B4-BE49-F238E27FC236}">
                    <a16:creationId xmlns:a16="http://schemas.microsoft.com/office/drawing/2014/main" id="{9A5A9193-6968-40A2-9E95-40B9A300A1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860000" flipH="1">
                <a:off x="5665939" y="327548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Straight Connector 312">
                <a:extLst>
                  <a:ext uri="{FF2B5EF4-FFF2-40B4-BE49-F238E27FC236}">
                    <a16:creationId xmlns:a16="http://schemas.microsoft.com/office/drawing/2014/main" id="{85F665EA-A27F-453A-9F57-4D4B9CE646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040000" flipH="1">
                <a:off x="5644476" y="341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Straight Connector 313">
                <a:extLst>
                  <a:ext uri="{FF2B5EF4-FFF2-40B4-BE49-F238E27FC236}">
                    <a16:creationId xmlns:a16="http://schemas.microsoft.com/office/drawing/2014/main" id="{4F6B94B3-C73B-4B26-A066-A4A6EB6920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160000" flipH="1">
                <a:off x="5626530" y="3554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Straight Connector 314">
                <a:extLst>
                  <a:ext uri="{FF2B5EF4-FFF2-40B4-BE49-F238E27FC236}">
                    <a16:creationId xmlns:a16="http://schemas.microsoft.com/office/drawing/2014/main" id="{2C87A408-F5B1-4397-9A9F-65844D7EFBE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280000" flipH="1">
                <a:off x="5616429" y="36918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:a16="http://schemas.microsoft.com/office/drawing/2014/main" id="{B9AC2E82-FE6E-420B-9AB8-7939E196CE5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0" flipH="1">
                <a:off x="5611319" y="38353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:a16="http://schemas.microsoft.com/office/drawing/2014/main" id="{BAE5E1C4-5F11-44DF-9A63-A3AB706FCC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580000" flipH="1">
                <a:off x="5608540" y="397572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Straight Connector 317">
                <a:extLst>
                  <a:ext uri="{FF2B5EF4-FFF2-40B4-BE49-F238E27FC236}">
                    <a16:creationId xmlns:a16="http://schemas.microsoft.com/office/drawing/2014/main" id="{3236581D-1127-4822-B364-203311850B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700000" flipH="1">
                <a:off x="5605761" y="41160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Straight Connector 318">
                <a:extLst>
                  <a:ext uri="{FF2B5EF4-FFF2-40B4-BE49-F238E27FC236}">
                    <a16:creationId xmlns:a16="http://schemas.microsoft.com/office/drawing/2014/main" id="{CF6AFBC9-9C55-4BB4-8DD3-CBFB9D9596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820000" flipH="1">
                <a:off x="5624195" y="425421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Straight Connector 319">
                <a:extLst>
                  <a:ext uri="{FF2B5EF4-FFF2-40B4-BE49-F238E27FC236}">
                    <a16:creationId xmlns:a16="http://schemas.microsoft.com/office/drawing/2014/main" id="{3312F76C-C542-4FF1-88A9-12DED608E7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940000" flipH="1">
                <a:off x="5642629" y="43923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:a16="http://schemas.microsoft.com/office/drawing/2014/main" id="{AC1AEC1F-364C-4A2C-8798-18571170F7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120000" flipH="1">
                <a:off x="5654818" y="45363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Straight Connector 321">
                <a:extLst>
                  <a:ext uri="{FF2B5EF4-FFF2-40B4-BE49-F238E27FC236}">
                    <a16:creationId xmlns:a16="http://schemas.microsoft.com/office/drawing/2014/main" id="{4960AF63-51EE-4474-9693-18C3FFC5F5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240000" flipH="1">
                <a:off x="5684446" y="467136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Straight Connector 322">
                <a:extLst>
                  <a:ext uri="{FF2B5EF4-FFF2-40B4-BE49-F238E27FC236}">
                    <a16:creationId xmlns:a16="http://schemas.microsoft.com/office/drawing/2014/main" id="{1E186998-8FFC-4B8E-9664-A3EB3DA93F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360000" flipH="1">
                <a:off x="5714074" y="48087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Straight Connector 323">
                <a:extLst>
                  <a:ext uri="{FF2B5EF4-FFF2-40B4-BE49-F238E27FC236}">
                    <a16:creationId xmlns:a16="http://schemas.microsoft.com/office/drawing/2014/main" id="{A00B2A7C-644E-4B02-8949-68AC413D14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480000" flipH="1">
                <a:off x="5748464" y="49484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>
                <a:extLst>
                  <a:ext uri="{FF2B5EF4-FFF2-40B4-BE49-F238E27FC236}">
                    <a16:creationId xmlns:a16="http://schemas.microsoft.com/office/drawing/2014/main" id="{0923CE8B-E88E-4585-A698-30BB686DFE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660000" flipH="1">
                <a:off x="5792091" y="507760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>
                <a:extLst>
                  <a:ext uri="{FF2B5EF4-FFF2-40B4-BE49-F238E27FC236}">
                    <a16:creationId xmlns:a16="http://schemas.microsoft.com/office/drawing/2014/main" id="{21148CFA-ECD4-4847-91CE-7E8206F840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780000" flipH="1">
                <a:off x="5847441" y="52112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:a16="http://schemas.microsoft.com/office/drawing/2014/main" id="{DFAB4226-9991-4F5E-B43B-D873A909D2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900000" flipH="1">
                <a:off x="5900410" y="53424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Straight Connector 327">
                <a:extLst>
                  <a:ext uri="{FF2B5EF4-FFF2-40B4-BE49-F238E27FC236}">
                    <a16:creationId xmlns:a16="http://schemas.microsoft.com/office/drawing/2014/main" id="{C8548911-9FE4-446D-BD3E-DC72AEF2D6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020000" flipH="1">
                <a:off x="5955760" y="547369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0" name="Group 329">
            <a:extLst>
              <a:ext uri="{FF2B5EF4-FFF2-40B4-BE49-F238E27FC236}">
                <a16:creationId xmlns:a16="http://schemas.microsoft.com/office/drawing/2014/main" id="{811B40AE-63DC-41CA-B0D1-EF99F055F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5392608">
            <a:off x="7397406" y="-618857"/>
            <a:ext cx="4915057" cy="4271437"/>
            <a:chOff x="5281603" y="104899"/>
            <a:chExt cx="6910397" cy="6005491"/>
          </a:xfrm>
        </p:grpSpPr>
        <p:sp>
          <p:nvSpPr>
            <p:cNvPr id="331" name="Freeform 17">
              <a:extLst>
                <a:ext uri="{FF2B5EF4-FFF2-40B4-BE49-F238E27FC236}">
                  <a16:creationId xmlns:a16="http://schemas.microsoft.com/office/drawing/2014/main" id="{07BB2A43-A75C-4A17-B68F-E6AB75EE03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281603" y="104899"/>
              <a:ext cx="6896713" cy="6005491"/>
            </a:xfrm>
            <a:custGeom>
              <a:avLst/>
              <a:gdLst>
                <a:gd name="connsiteX0" fmla="*/ 3912717 w 6896713"/>
                <a:gd name="connsiteY0" fmla="*/ 0 h 6005491"/>
                <a:gd name="connsiteX1" fmla="*/ 6679426 w 6896713"/>
                <a:gd name="connsiteY1" fmla="*/ 1146008 h 6005491"/>
                <a:gd name="connsiteX2" fmla="*/ 6896713 w 6896713"/>
                <a:gd name="connsiteY2" fmla="*/ 1385085 h 6005491"/>
                <a:gd name="connsiteX3" fmla="*/ 6896713 w 6896713"/>
                <a:gd name="connsiteY3" fmla="*/ 1431256 h 6005491"/>
                <a:gd name="connsiteX4" fmla="*/ 6657442 w 6896713"/>
                <a:gd name="connsiteY4" fmla="*/ 1167992 h 6005491"/>
                <a:gd name="connsiteX5" fmla="*/ 3912717 w 6896713"/>
                <a:gd name="connsiteY5" fmla="*/ 31089 h 6005491"/>
                <a:gd name="connsiteX6" fmla="*/ 31089 w 6896713"/>
                <a:gd name="connsiteY6" fmla="*/ 3912717 h 6005491"/>
                <a:gd name="connsiteX7" fmla="*/ 593046 w 6896713"/>
                <a:gd name="connsiteY7" fmla="*/ 5925483 h 6005491"/>
                <a:gd name="connsiteX8" fmla="*/ 633874 w 6896713"/>
                <a:gd name="connsiteY8" fmla="*/ 5989169 h 6005491"/>
                <a:gd name="connsiteX9" fmla="*/ 607415 w 6896713"/>
                <a:gd name="connsiteY9" fmla="*/ 6005491 h 6005491"/>
                <a:gd name="connsiteX10" fmla="*/ 566458 w 6896713"/>
                <a:gd name="connsiteY10" fmla="*/ 5941603 h 6005491"/>
                <a:gd name="connsiteX11" fmla="*/ 0 w 6896713"/>
                <a:gd name="connsiteY11" fmla="*/ 3912717 h 6005491"/>
                <a:gd name="connsiteX12" fmla="*/ 3912717 w 6896713"/>
                <a:gd name="connsiteY12" fmla="*/ 0 h 600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896713" h="6005491">
                  <a:moveTo>
                    <a:pt x="3912717" y="0"/>
                  </a:moveTo>
                  <a:cubicBezTo>
                    <a:pt x="4993184" y="0"/>
                    <a:pt x="5971363" y="437946"/>
                    <a:pt x="6679426" y="1146008"/>
                  </a:cubicBezTo>
                  <a:lnTo>
                    <a:pt x="6896713" y="1385085"/>
                  </a:lnTo>
                  <a:lnTo>
                    <a:pt x="6896713" y="1431256"/>
                  </a:lnTo>
                  <a:lnTo>
                    <a:pt x="6657442" y="1167992"/>
                  </a:lnTo>
                  <a:cubicBezTo>
                    <a:pt x="5955006" y="465555"/>
                    <a:pt x="4984599" y="31089"/>
                    <a:pt x="3912717" y="31089"/>
                  </a:cubicBezTo>
                  <a:cubicBezTo>
                    <a:pt x="1768953" y="31089"/>
                    <a:pt x="31089" y="1768953"/>
                    <a:pt x="31089" y="3912717"/>
                  </a:cubicBezTo>
                  <a:cubicBezTo>
                    <a:pt x="31089" y="4649636"/>
                    <a:pt x="236442" y="5338592"/>
                    <a:pt x="593046" y="5925483"/>
                  </a:cubicBezTo>
                  <a:lnTo>
                    <a:pt x="633874" y="5989169"/>
                  </a:lnTo>
                  <a:lnTo>
                    <a:pt x="607415" y="6005491"/>
                  </a:lnTo>
                  <a:lnTo>
                    <a:pt x="566458" y="5941603"/>
                  </a:lnTo>
                  <a:cubicBezTo>
                    <a:pt x="206998" y="5350013"/>
                    <a:pt x="0" y="4655538"/>
                    <a:pt x="0" y="3912717"/>
                  </a:cubicBezTo>
                  <a:cubicBezTo>
                    <a:pt x="0" y="1751783"/>
                    <a:pt x="1751783" y="0"/>
                    <a:pt x="3912717" y="0"/>
                  </a:cubicBezTo>
                  <a:close/>
                </a:path>
              </a:pathLst>
            </a:custGeom>
            <a:solidFill>
              <a:srgbClr val="FFFFFF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2" name="Group 331">
              <a:extLst>
                <a:ext uri="{FF2B5EF4-FFF2-40B4-BE49-F238E27FC236}">
                  <a16:creationId xmlns:a16="http://schemas.microsoft.com/office/drawing/2014/main" id="{40A0BDF4-301A-4EE4-A77D-BD245F18EE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516018" y="331504"/>
              <a:ext cx="6675982" cy="5235326"/>
              <a:chOff x="5516018" y="331504"/>
              <a:chExt cx="6675982" cy="5235326"/>
            </a:xfrm>
          </p:grpSpPr>
          <p:cxnSp>
            <p:nvCxnSpPr>
              <p:cNvPr id="333" name="Straight Connector 332">
                <a:extLst>
                  <a:ext uri="{FF2B5EF4-FFF2-40B4-BE49-F238E27FC236}">
                    <a16:creationId xmlns:a16="http://schemas.microsoft.com/office/drawing/2014/main" id="{C4924D57-94BA-40F5-BF53-9B23F7213F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9266830" y="3315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Straight Connector 333">
                <a:extLst>
                  <a:ext uri="{FF2B5EF4-FFF2-40B4-BE49-F238E27FC236}">
                    <a16:creationId xmlns:a16="http://schemas.microsoft.com/office/drawing/2014/main" id="{A14F8BCB-338A-49F5-BB9D-626C7A0CC9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" flipH="1">
                <a:off x="9408861" y="3383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Straight Connector 334">
                <a:extLst>
                  <a:ext uri="{FF2B5EF4-FFF2-40B4-BE49-F238E27FC236}">
                    <a16:creationId xmlns:a16="http://schemas.microsoft.com/office/drawing/2014/main" id="{DEFC0D9E-285A-4D86-8A71-B985BA8335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" flipH="1">
                <a:off x="9551700" y="34763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Straight Connector 335">
                <a:extLst>
                  <a:ext uri="{FF2B5EF4-FFF2-40B4-BE49-F238E27FC236}">
                    <a16:creationId xmlns:a16="http://schemas.microsoft.com/office/drawing/2014/main" id="{57015B3C-B28A-40F0-B53A-91B3B9C5FA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60000" flipH="1">
                <a:off x="9688748" y="36808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Straight Connector 336">
                <a:extLst>
                  <a:ext uri="{FF2B5EF4-FFF2-40B4-BE49-F238E27FC236}">
                    <a16:creationId xmlns:a16="http://schemas.microsoft.com/office/drawing/2014/main" id="{1DFD7530-F83D-4D23-9B1F-F8DA8CD5AF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540000" flipH="1">
                <a:off x="9824866" y="38922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Straight Connector 337">
                <a:extLst>
                  <a:ext uri="{FF2B5EF4-FFF2-40B4-BE49-F238E27FC236}">
                    <a16:creationId xmlns:a16="http://schemas.microsoft.com/office/drawing/2014/main" id="{4DC34F9A-64D4-48B5-8E5A-ED0E339253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660000" flipH="1">
                <a:off x="9966867" y="41754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Straight Connector 338">
                <a:extLst>
                  <a:ext uri="{FF2B5EF4-FFF2-40B4-BE49-F238E27FC236}">
                    <a16:creationId xmlns:a16="http://schemas.microsoft.com/office/drawing/2014/main" id="{3ED77B99-47E0-4D0B-B185-7F5E1B61C0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780000" flipH="1">
                <a:off x="10104425" y="4458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Straight Connector 339">
                <a:extLst>
                  <a:ext uri="{FF2B5EF4-FFF2-40B4-BE49-F238E27FC236}">
                    <a16:creationId xmlns:a16="http://schemas.microsoft.com/office/drawing/2014/main" id="{EC09C835-22F6-4E14-9BBE-11DD233346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900000" flipH="1">
                <a:off x="10240513" y="47948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:a16="http://schemas.microsoft.com/office/drawing/2014/main" id="{A02419A0-4AA5-4985-B606-94268DE415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" flipH="1">
                <a:off x="10373882" y="52435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:a16="http://schemas.microsoft.com/office/drawing/2014/main" id="{1503FA27-7544-400B-8706-FE12A9B316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0" flipH="1">
                <a:off x="10505632" y="570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Straight Connector 342">
                <a:extLst>
                  <a:ext uri="{FF2B5EF4-FFF2-40B4-BE49-F238E27FC236}">
                    <a16:creationId xmlns:a16="http://schemas.microsoft.com/office/drawing/2014/main" id="{DD404C57-DD6C-454E-BE13-90369095B1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320000" flipH="1">
                <a:off x="10637382" y="62134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Straight Connector 343">
                <a:extLst>
                  <a:ext uri="{FF2B5EF4-FFF2-40B4-BE49-F238E27FC236}">
                    <a16:creationId xmlns:a16="http://schemas.microsoft.com/office/drawing/2014/main" id="{5ABEA11C-C6F5-4FAB-9F3F-384EF23D6C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440000" flipH="1">
                <a:off x="10760965" y="69043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Straight Connector 344">
                <a:extLst>
                  <a:ext uri="{FF2B5EF4-FFF2-40B4-BE49-F238E27FC236}">
                    <a16:creationId xmlns:a16="http://schemas.microsoft.com/office/drawing/2014/main" id="{7CAEDBBC-2C01-496B-929B-849F1CB534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" flipH="1">
                <a:off x="10888991" y="755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Straight Connector 345">
                <a:extLst>
                  <a:ext uri="{FF2B5EF4-FFF2-40B4-BE49-F238E27FC236}">
                    <a16:creationId xmlns:a16="http://schemas.microsoft.com/office/drawing/2014/main" id="{2894D4ED-61CE-46A2-9092-A00B9E8377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740000" flipH="1">
                <a:off x="11010193" y="81974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Straight Connector 346">
                <a:extLst>
                  <a:ext uri="{FF2B5EF4-FFF2-40B4-BE49-F238E27FC236}">
                    <a16:creationId xmlns:a16="http://schemas.microsoft.com/office/drawing/2014/main" id="{1C5D0262-1B14-45D6-937F-B6D6A915DC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860000" flipH="1">
                <a:off x="11129014" y="89566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Straight Connector 347">
                <a:extLst>
                  <a:ext uri="{FF2B5EF4-FFF2-40B4-BE49-F238E27FC236}">
                    <a16:creationId xmlns:a16="http://schemas.microsoft.com/office/drawing/2014/main" id="{3C7684CB-4F98-4EC9-A35B-1E903CEE66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980000" flipH="1">
                <a:off x="11249872" y="968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Straight Connector 348">
                <a:extLst>
                  <a:ext uri="{FF2B5EF4-FFF2-40B4-BE49-F238E27FC236}">
                    <a16:creationId xmlns:a16="http://schemas.microsoft.com/office/drawing/2014/main" id="{5C25B956-861C-47EE-9D4D-E31C24538E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160000" flipH="1">
                <a:off x="11366875" y="10480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Straight Connector 349">
                <a:extLst>
                  <a:ext uri="{FF2B5EF4-FFF2-40B4-BE49-F238E27FC236}">
                    <a16:creationId xmlns:a16="http://schemas.microsoft.com/office/drawing/2014/main" id="{3DD61AAC-D277-4D2E-AB51-8DDB489040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280000" flipH="1">
                <a:off x="11474058" y="11315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:a16="http://schemas.microsoft.com/office/drawing/2014/main" id="{4A4BA2A9-697F-45E1-8363-5E61A4207E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0" flipH="1">
                <a:off x="11583303" y="122179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:a16="http://schemas.microsoft.com/office/drawing/2014/main" id="{FD517C0E-A6EE-4A86-9F4C-434CD719151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520000" flipH="1">
                <a:off x="11685344" y="132177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Straight Connector 352">
                <a:extLst>
                  <a:ext uri="{FF2B5EF4-FFF2-40B4-BE49-F238E27FC236}">
                    <a16:creationId xmlns:a16="http://schemas.microsoft.com/office/drawing/2014/main" id="{98C170BA-831C-4BA4-A286-65E66E9C465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700000" flipH="1">
                <a:off x="11787704" y="14176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>
                <a:extLst>
                  <a:ext uri="{FF2B5EF4-FFF2-40B4-BE49-F238E27FC236}">
                    <a16:creationId xmlns:a16="http://schemas.microsoft.com/office/drawing/2014/main" id="{0EAA6EC5-E2BD-492B-9A8B-C27A76AC6C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820000" flipH="1">
                <a:off x="11880859" y="15179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Straight Connector 354">
                <a:extLst>
                  <a:ext uri="{FF2B5EF4-FFF2-40B4-BE49-F238E27FC236}">
                    <a16:creationId xmlns:a16="http://schemas.microsoft.com/office/drawing/2014/main" id="{8485DB25-AEEB-4180-9A14-2CEB267D4F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940000" flipH="1">
                <a:off x="11969252" y="162743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Straight Connector 355">
                <a:extLst>
                  <a:ext uri="{FF2B5EF4-FFF2-40B4-BE49-F238E27FC236}">
                    <a16:creationId xmlns:a16="http://schemas.microsoft.com/office/drawing/2014/main" id="{807A4361-79A5-47AA-98FE-01640EE424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060000" flipH="1">
                <a:off x="12062016" y="173601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>
                <a:extLst>
                  <a:ext uri="{FF2B5EF4-FFF2-40B4-BE49-F238E27FC236}">
                    <a16:creationId xmlns:a16="http://schemas.microsoft.com/office/drawing/2014/main" id="{F672975E-CAD3-46F3-BDA2-902C8237DC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074680" y="1910249"/>
                <a:ext cx="117320" cy="82912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>
                <a:extLst>
                  <a:ext uri="{FF2B5EF4-FFF2-40B4-BE49-F238E27FC236}">
                    <a16:creationId xmlns:a16="http://schemas.microsoft.com/office/drawing/2014/main" id="{15679262-AA08-4D50-AB3F-E6F9B4D1D8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149943" y="2083594"/>
                <a:ext cx="39676" cy="21436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Straight Connector 358">
                <a:extLst>
                  <a:ext uri="{FF2B5EF4-FFF2-40B4-BE49-F238E27FC236}">
                    <a16:creationId xmlns:a16="http://schemas.microsoft.com/office/drawing/2014/main" id="{61E32D5A-0C93-4E13-B049-914A2F1D29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" flipH="1">
                <a:off x="9127990" y="33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Straight Connector 359">
                <a:extLst>
                  <a:ext uri="{FF2B5EF4-FFF2-40B4-BE49-F238E27FC236}">
                    <a16:creationId xmlns:a16="http://schemas.microsoft.com/office/drawing/2014/main" id="{941EC8F6-AF84-43B6-9400-F73F6FBADE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" flipH="1">
                <a:off x="8987576" y="33663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1" name="Straight Connector 360">
                <a:extLst>
                  <a:ext uri="{FF2B5EF4-FFF2-40B4-BE49-F238E27FC236}">
                    <a16:creationId xmlns:a16="http://schemas.microsoft.com/office/drawing/2014/main" id="{E75F074A-16C0-4748-BD13-64A7C32F6A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" flipH="1">
                <a:off x="8844859" y="35117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2" name="Straight Connector 361">
                <a:extLst>
                  <a:ext uri="{FF2B5EF4-FFF2-40B4-BE49-F238E27FC236}">
                    <a16:creationId xmlns:a16="http://schemas.microsoft.com/office/drawing/2014/main" id="{ECB3D608-CA7C-470E-9AAA-8389005F53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" flipH="1">
                <a:off x="8706904" y="3657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Straight Connector 362">
                <a:extLst>
                  <a:ext uri="{FF2B5EF4-FFF2-40B4-BE49-F238E27FC236}">
                    <a16:creationId xmlns:a16="http://schemas.microsoft.com/office/drawing/2014/main" id="{7AB4FD7D-4E8A-4455-933E-99E52E0B49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20000" flipH="1">
                <a:off x="8568008" y="3878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:a16="http://schemas.microsoft.com/office/drawing/2014/main" id="{7416DF40-A568-431F-B63F-C32A9175B8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840000" flipH="1">
                <a:off x="8429112" y="4100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>
                <a:extLst>
                  <a:ext uri="{FF2B5EF4-FFF2-40B4-BE49-F238E27FC236}">
                    <a16:creationId xmlns:a16="http://schemas.microsoft.com/office/drawing/2014/main" id="{1B25E07C-A0EC-4DCF-88EC-51BB5C3FC3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960000" flipH="1">
                <a:off x="8294968" y="4462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>
                <a:extLst>
                  <a:ext uri="{FF2B5EF4-FFF2-40B4-BE49-F238E27FC236}">
                    <a16:creationId xmlns:a16="http://schemas.microsoft.com/office/drawing/2014/main" id="{96C7DC41-3ADA-4989-AE2A-0F8D9DFCC9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080000" flipH="1">
                <a:off x="8160824" y="48237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>
                <a:extLst>
                  <a:ext uri="{FF2B5EF4-FFF2-40B4-BE49-F238E27FC236}">
                    <a16:creationId xmlns:a16="http://schemas.microsoft.com/office/drawing/2014/main" id="{6AE2AB88-5EAC-41EC-98BF-FACD6A211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260000" flipH="1">
                <a:off x="8027689" y="53184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>
                <a:extLst>
                  <a:ext uri="{FF2B5EF4-FFF2-40B4-BE49-F238E27FC236}">
                    <a16:creationId xmlns:a16="http://schemas.microsoft.com/office/drawing/2014/main" id="{94E0B17E-9282-4983-AEB1-2B123998A3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380000" flipH="1">
                <a:off x="7894554" y="58132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>
                <a:extLst>
                  <a:ext uri="{FF2B5EF4-FFF2-40B4-BE49-F238E27FC236}">
                    <a16:creationId xmlns:a16="http://schemas.microsoft.com/office/drawing/2014/main" id="{986E83F1-9CCB-448B-89C9-F55B273BFC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500000" flipH="1">
                <a:off x="7761419" y="63079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>
                <a:extLst>
                  <a:ext uri="{FF2B5EF4-FFF2-40B4-BE49-F238E27FC236}">
                    <a16:creationId xmlns:a16="http://schemas.microsoft.com/office/drawing/2014/main" id="{1621D911-2A84-468C-9244-743E3E18D7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620000" flipH="1">
                <a:off x="7636645" y="6898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>
                <a:extLst>
                  <a:ext uri="{FF2B5EF4-FFF2-40B4-BE49-F238E27FC236}">
                    <a16:creationId xmlns:a16="http://schemas.microsoft.com/office/drawing/2014/main" id="{B29971DC-3B38-4403-ABC9-880A06EBAC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0" flipH="1">
                <a:off x="7511871" y="75119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>
                <a:extLst>
                  <a:ext uri="{FF2B5EF4-FFF2-40B4-BE49-F238E27FC236}">
                    <a16:creationId xmlns:a16="http://schemas.microsoft.com/office/drawing/2014/main" id="{F2D65D61-4C71-4851-B377-83369B3889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920000" flipH="1">
                <a:off x="7387899" y="81977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>
                <a:extLst>
                  <a:ext uri="{FF2B5EF4-FFF2-40B4-BE49-F238E27FC236}">
                    <a16:creationId xmlns:a16="http://schemas.microsoft.com/office/drawing/2014/main" id="{804A736D-4A39-4E06-B7A7-2217CEB4ECE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040000" flipH="1">
                <a:off x="7268530" y="8931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:a16="http://schemas.microsoft.com/office/drawing/2014/main" id="{33B1531E-B3AC-480D-A8CD-836E8C1788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160000" flipH="1">
                <a:off x="7152030" y="9765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>
                <a:extLst>
                  <a:ext uri="{FF2B5EF4-FFF2-40B4-BE49-F238E27FC236}">
                    <a16:creationId xmlns:a16="http://schemas.microsoft.com/office/drawing/2014/main" id="{CF076B49-2AA3-4C05-9E50-CFF9137184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340000" flipH="1">
                <a:off x="7041695" y="10600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Straight Connector 375">
                <a:extLst>
                  <a:ext uri="{FF2B5EF4-FFF2-40B4-BE49-F238E27FC236}">
                    <a16:creationId xmlns:a16="http://schemas.microsoft.com/office/drawing/2014/main" id="{FE506FE5-22A7-42E7-BEB9-5442E79184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460000" flipH="1">
                <a:off x="6931360" y="114346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Straight Connector 376">
                <a:extLst>
                  <a:ext uri="{FF2B5EF4-FFF2-40B4-BE49-F238E27FC236}">
                    <a16:creationId xmlns:a16="http://schemas.microsoft.com/office/drawing/2014/main" id="{5D634CEF-DD74-4EC0-B7F4-3884BAF106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580000" flipH="1">
                <a:off x="6819070" y="123586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Straight Connector 377">
                <a:extLst>
                  <a:ext uri="{FF2B5EF4-FFF2-40B4-BE49-F238E27FC236}">
                    <a16:creationId xmlns:a16="http://schemas.microsoft.com/office/drawing/2014/main" id="{C4AD2728-E4B9-487D-A682-5E21DD15BB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700000" flipH="1">
                <a:off x="6721359" y="133274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Straight Connector 378">
                <a:extLst>
                  <a:ext uri="{FF2B5EF4-FFF2-40B4-BE49-F238E27FC236}">
                    <a16:creationId xmlns:a16="http://schemas.microsoft.com/office/drawing/2014/main" id="{C422CD3C-92C4-473C-9E31-85A594F6BE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880000" flipH="1">
                <a:off x="6617467" y="1429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Straight Connector 379">
                <a:extLst>
                  <a:ext uri="{FF2B5EF4-FFF2-40B4-BE49-F238E27FC236}">
                    <a16:creationId xmlns:a16="http://schemas.microsoft.com/office/drawing/2014/main" id="{71509C2B-9D23-4008-B6A1-24076882097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0" flipH="1">
                <a:off x="6520032" y="15272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Straight Connector 380">
                <a:extLst>
                  <a:ext uri="{FF2B5EF4-FFF2-40B4-BE49-F238E27FC236}">
                    <a16:creationId xmlns:a16="http://schemas.microsoft.com/office/drawing/2014/main" id="{007ACD51-E44F-4AF8-8F61-F276D71343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120000" flipH="1">
                <a:off x="6429579" y="16416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Straight Connector 381">
                <a:extLst>
                  <a:ext uri="{FF2B5EF4-FFF2-40B4-BE49-F238E27FC236}">
                    <a16:creationId xmlns:a16="http://schemas.microsoft.com/office/drawing/2014/main" id="{EF5BDAF9-2B69-4209-BE1F-6C5D8A1DFF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240000" flipH="1">
                <a:off x="6340532" y="1750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Straight Connector 382">
                <a:extLst>
                  <a:ext uri="{FF2B5EF4-FFF2-40B4-BE49-F238E27FC236}">
                    <a16:creationId xmlns:a16="http://schemas.microsoft.com/office/drawing/2014/main" id="{9DA27782-8E1F-422F-B106-31C0E1216D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420000" flipH="1">
                <a:off x="6261757" y="18601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Straight Connector 383">
                <a:extLst>
                  <a:ext uri="{FF2B5EF4-FFF2-40B4-BE49-F238E27FC236}">
                    <a16:creationId xmlns:a16="http://schemas.microsoft.com/office/drawing/2014/main" id="{8E8A221D-84EC-47C2-A895-8253858153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540000" flipH="1">
                <a:off x="6184144" y="19796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Straight Connector 384">
                <a:extLst>
                  <a:ext uri="{FF2B5EF4-FFF2-40B4-BE49-F238E27FC236}">
                    <a16:creationId xmlns:a16="http://schemas.microsoft.com/office/drawing/2014/main" id="{F08A0E1C-6626-4DD8-83BE-E83E2DFC84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660000" flipH="1">
                <a:off x="6106531" y="20990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Straight Connector 385">
                <a:extLst>
                  <a:ext uri="{FF2B5EF4-FFF2-40B4-BE49-F238E27FC236}">
                    <a16:creationId xmlns:a16="http://schemas.microsoft.com/office/drawing/2014/main" id="{7360D67F-521C-4D9A-B2B1-392386EA51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780000" flipH="1">
                <a:off x="6043206" y="222255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Straight Connector 386">
                <a:extLst>
                  <a:ext uri="{FF2B5EF4-FFF2-40B4-BE49-F238E27FC236}">
                    <a16:creationId xmlns:a16="http://schemas.microsoft.com/office/drawing/2014/main" id="{F29669A1-CC36-41F4-B0F1-B720DB9894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960000" flipH="1">
                <a:off x="5978913" y="234430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Straight Connector 387">
                <a:extLst>
                  <a:ext uri="{FF2B5EF4-FFF2-40B4-BE49-F238E27FC236}">
                    <a16:creationId xmlns:a16="http://schemas.microsoft.com/office/drawing/2014/main" id="{7DC3ADA6-152F-4D7B-9ABD-30DC8F7A25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080000" flipH="1">
                <a:off x="5912438" y="24706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Straight Connector 388">
                <a:extLst>
                  <a:ext uri="{FF2B5EF4-FFF2-40B4-BE49-F238E27FC236}">
                    <a16:creationId xmlns:a16="http://schemas.microsoft.com/office/drawing/2014/main" id="{1F6CA5EE-56FA-4EF7-9EC7-BC3FB217ED9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0" flipH="1">
                <a:off x="5858875" y="260092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:a16="http://schemas.microsoft.com/office/drawing/2014/main" id="{703F9222-217B-48EB-8878-EC0B32E322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320000" flipH="1">
                <a:off x="5808182" y="273404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Straight Connector 390">
                <a:extLst>
                  <a:ext uri="{FF2B5EF4-FFF2-40B4-BE49-F238E27FC236}">
                    <a16:creationId xmlns:a16="http://schemas.microsoft.com/office/drawing/2014/main" id="{B48B9A73-A26B-43DB-9BB2-5658871FEA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500000" flipH="1">
                <a:off x="5773263" y="28668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Straight Connector 391">
                <a:extLst>
                  <a:ext uri="{FF2B5EF4-FFF2-40B4-BE49-F238E27FC236}">
                    <a16:creationId xmlns:a16="http://schemas.microsoft.com/office/drawing/2014/main" id="{EDF9DD53-6F04-4203-B61A-240676B7FD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620000" flipH="1">
                <a:off x="5735963" y="300206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Straight Connector 392">
                <a:extLst>
                  <a:ext uri="{FF2B5EF4-FFF2-40B4-BE49-F238E27FC236}">
                    <a16:creationId xmlns:a16="http://schemas.microsoft.com/office/drawing/2014/main" id="{01065752-DE28-425C-8987-168FE9F510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740000" flipH="1">
                <a:off x="5700105" y="31389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Straight Connector 393">
                <a:extLst>
                  <a:ext uri="{FF2B5EF4-FFF2-40B4-BE49-F238E27FC236}">
                    <a16:creationId xmlns:a16="http://schemas.microsoft.com/office/drawing/2014/main" id="{4B78A37C-B329-45F9-AF83-26D5CD8265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860000" flipH="1">
                <a:off x="5665939" y="327548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Straight Connector 394">
                <a:extLst>
                  <a:ext uri="{FF2B5EF4-FFF2-40B4-BE49-F238E27FC236}">
                    <a16:creationId xmlns:a16="http://schemas.microsoft.com/office/drawing/2014/main" id="{FB70B126-9812-487A-AB78-CBCB1B32D7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040000" flipH="1">
                <a:off x="5644476" y="341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Straight Connector 395">
                <a:extLst>
                  <a:ext uri="{FF2B5EF4-FFF2-40B4-BE49-F238E27FC236}">
                    <a16:creationId xmlns:a16="http://schemas.microsoft.com/office/drawing/2014/main" id="{62A622F7-EC16-4F46-83B7-7A7DBCF99A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160000" flipH="1">
                <a:off x="5626530" y="3554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Straight Connector 396">
                <a:extLst>
                  <a:ext uri="{FF2B5EF4-FFF2-40B4-BE49-F238E27FC236}">
                    <a16:creationId xmlns:a16="http://schemas.microsoft.com/office/drawing/2014/main" id="{5607D488-F3A1-4FF6-9C5C-B4C1E147A2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280000" flipH="1">
                <a:off x="5616429" y="36918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Straight Connector 397">
                <a:extLst>
                  <a:ext uri="{FF2B5EF4-FFF2-40B4-BE49-F238E27FC236}">
                    <a16:creationId xmlns:a16="http://schemas.microsoft.com/office/drawing/2014/main" id="{FDD48CAD-8E9A-434C-9F7E-6031DA9A6A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0" flipH="1">
                <a:off x="5611319" y="38353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Straight Connector 398">
                <a:extLst>
                  <a:ext uri="{FF2B5EF4-FFF2-40B4-BE49-F238E27FC236}">
                    <a16:creationId xmlns:a16="http://schemas.microsoft.com/office/drawing/2014/main" id="{F70B9979-DEC4-48B9-9462-E3631AC96A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580000" flipH="1">
                <a:off x="5608540" y="397572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Straight Connector 399">
                <a:extLst>
                  <a:ext uri="{FF2B5EF4-FFF2-40B4-BE49-F238E27FC236}">
                    <a16:creationId xmlns:a16="http://schemas.microsoft.com/office/drawing/2014/main" id="{ADB15ACD-534F-474C-8B1A-8F5B94AEFD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700000" flipH="1">
                <a:off x="5605761" y="41160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Straight Connector 400">
                <a:extLst>
                  <a:ext uri="{FF2B5EF4-FFF2-40B4-BE49-F238E27FC236}">
                    <a16:creationId xmlns:a16="http://schemas.microsoft.com/office/drawing/2014/main" id="{8DFFE368-637C-4309-ABAC-BDCED29B6B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820000" flipH="1">
                <a:off x="5624195" y="425421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Straight Connector 401">
                <a:extLst>
                  <a:ext uri="{FF2B5EF4-FFF2-40B4-BE49-F238E27FC236}">
                    <a16:creationId xmlns:a16="http://schemas.microsoft.com/office/drawing/2014/main" id="{7D3E8255-AD5A-48F8-B948-7BF97DBEE7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940000" flipH="1">
                <a:off x="5642629" y="43923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Straight Connector 402">
                <a:extLst>
                  <a:ext uri="{FF2B5EF4-FFF2-40B4-BE49-F238E27FC236}">
                    <a16:creationId xmlns:a16="http://schemas.microsoft.com/office/drawing/2014/main" id="{784682BD-D253-4704-BB29-6D9C7D3006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120000" flipH="1">
                <a:off x="5654818" y="45363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Straight Connector 403">
                <a:extLst>
                  <a:ext uri="{FF2B5EF4-FFF2-40B4-BE49-F238E27FC236}">
                    <a16:creationId xmlns:a16="http://schemas.microsoft.com/office/drawing/2014/main" id="{34113DE4-AE89-4F45-9B12-61B04E3E78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240000" flipH="1">
                <a:off x="5684446" y="467136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Straight Connector 404">
                <a:extLst>
                  <a:ext uri="{FF2B5EF4-FFF2-40B4-BE49-F238E27FC236}">
                    <a16:creationId xmlns:a16="http://schemas.microsoft.com/office/drawing/2014/main" id="{8437CF76-AF2F-46BC-9579-872625F1AB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360000" flipH="1">
                <a:off x="5714074" y="48087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Straight Connector 405">
                <a:extLst>
                  <a:ext uri="{FF2B5EF4-FFF2-40B4-BE49-F238E27FC236}">
                    <a16:creationId xmlns:a16="http://schemas.microsoft.com/office/drawing/2014/main" id="{AF2AF364-8140-40A5-9AC8-00C03DA479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480000" flipH="1">
                <a:off x="5748464" y="49484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:a16="http://schemas.microsoft.com/office/drawing/2014/main" id="{AFBA166C-DB92-475D-B0D3-1F7EB2B81A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660000" flipH="1">
                <a:off x="5792091" y="507760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Straight Connector 407">
                <a:extLst>
                  <a:ext uri="{FF2B5EF4-FFF2-40B4-BE49-F238E27FC236}">
                    <a16:creationId xmlns:a16="http://schemas.microsoft.com/office/drawing/2014/main" id="{583F60B4-E774-4D4F-BC7C-A171BB6174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780000" flipH="1">
                <a:off x="5847441" y="52112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Straight Connector 408">
                <a:extLst>
                  <a:ext uri="{FF2B5EF4-FFF2-40B4-BE49-F238E27FC236}">
                    <a16:creationId xmlns:a16="http://schemas.microsoft.com/office/drawing/2014/main" id="{EF18C06C-0984-4FAA-952A-9CBFC0F95C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900000" flipH="1">
                <a:off x="5900410" y="53424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:a16="http://schemas.microsoft.com/office/drawing/2014/main" id="{BDE44802-FF06-46DC-9F7E-D2A329BB29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020000" flipH="1">
                <a:off x="5955760" y="547369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BAD9BE86-324F-4FBB-87A3-90D0983C05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0" r="1" b="1"/>
          <a:stretch/>
        </p:blipFill>
        <p:spPr bwMode="auto">
          <a:xfrm>
            <a:off x="8055588" y="-3863"/>
            <a:ext cx="4132754" cy="3445946"/>
          </a:xfrm>
          <a:custGeom>
            <a:avLst/>
            <a:gdLst/>
            <a:ahLst/>
            <a:cxnLst/>
            <a:rect l="l" t="t" r="r" b="b"/>
            <a:pathLst>
              <a:path w="4638368" h="3867534">
                <a:moveTo>
                  <a:pt x="303228" y="0"/>
                </a:moveTo>
                <a:lnTo>
                  <a:pt x="4638368" y="0"/>
                </a:lnTo>
                <a:lnTo>
                  <a:pt x="4638368" y="2952747"/>
                </a:lnTo>
                <a:lnTo>
                  <a:pt x="4585825" y="3013864"/>
                </a:lnTo>
                <a:cubicBezTo>
                  <a:pt x="4103088" y="3538671"/>
                  <a:pt x="3410622" y="3867534"/>
                  <a:pt x="2641346" y="3867534"/>
                </a:cubicBezTo>
                <a:cubicBezTo>
                  <a:pt x="1182571" y="3867534"/>
                  <a:pt x="0" y="2684963"/>
                  <a:pt x="0" y="1226188"/>
                </a:cubicBezTo>
                <a:cubicBezTo>
                  <a:pt x="0" y="815907"/>
                  <a:pt x="93544" y="427475"/>
                  <a:pt x="260466" y="8105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5C39F1-349B-4746-84F6-7F12D8896B8A}"/>
              </a:ext>
            </a:extLst>
          </p:cNvPr>
          <p:cNvSpPr txBox="1"/>
          <p:nvPr/>
        </p:nvSpPr>
        <p:spPr>
          <a:xfrm>
            <a:off x="705360" y="1479930"/>
            <a:ext cx="6609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What procedures are in your school to keep our children safe?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D3702-F260-470F-8873-003C0B6024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395" t="15429" r="13937" b="22267"/>
          <a:stretch/>
        </p:blipFill>
        <p:spPr>
          <a:xfrm>
            <a:off x="876605" y="3506714"/>
            <a:ext cx="4943654" cy="3226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26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F70B0-698C-420F-BEF3-67BB3C381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2498" y="537714"/>
            <a:ext cx="6602895" cy="1456267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  <a:cs typeface="Calibri Light"/>
              </a:rPr>
              <a:t>E-safety</a:t>
            </a:r>
            <a:endParaRPr lang="en-US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B906B7-75D1-464B-A3C3-3D28DAACFA94}"/>
              </a:ext>
            </a:extLst>
          </p:cNvPr>
          <p:cNvSpPr txBox="1"/>
          <p:nvPr/>
        </p:nvSpPr>
        <p:spPr>
          <a:xfrm>
            <a:off x="3000194" y="1532316"/>
            <a:ext cx="610750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Calibri"/>
              </a:rPr>
              <a:t>How do schools keep our children safe online? </a:t>
            </a:r>
          </a:p>
        </p:txBody>
      </p:sp>
      <p:sp>
        <p:nvSpPr>
          <p:cNvPr id="4" name="Callout: Down Arrow 3">
            <a:extLst>
              <a:ext uri="{FF2B5EF4-FFF2-40B4-BE49-F238E27FC236}">
                <a16:creationId xmlns:a16="http://schemas.microsoft.com/office/drawing/2014/main" id="{943C25B2-5F9A-4FBA-9792-540EADC2A1C4}"/>
              </a:ext>
            </a:extLst>
          </p:cNvPr>
          <p:cNvSpPr/>
          <p:nvPr/>
        </p:nvSpPr>
        <p:spPr>
          <a:xfrm>
            <a:off x="922128" y="2295166"/>
            <a:ext cx="2688565" cy="273169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  <a:cs typeface="Calibri"/>
              </a:rPr>
              <a:t>What age is this discussed in school? 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  <a:cs typeface="Calibri"/>
              </a:rPr>
              <a:t>How? </a:t>
            </a:r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E62AA86E-B3BA-408C-AE2C-763E4EB64CF0}"/>
              </a:ext>
            </a:extLst>
          </p:cNvPr>
          <p:cNvSpPr/>
          <p:nvPr/>
        </p:nvSpPr>
        <p:spPr>
          <a:xfrm>
            <a:off x="4659343" y="2294267"/>
            <a:ext cx="2789206" cy="2803583"/>
          </a:xfrm>
          <a:prstGeom prst="downArrow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 Black" panose="020B0A04020102020204" pitchFamily="34" charset="0"/>
                <a:cs typeface="Calibri"/>
              </a:rPr>
              <a:t>School &amp; County Level Restrictions 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6" name="Callout: Down Arrow 5">
            <a:extLst>
              <a:ext uri="{FF2B5EF4-FFF2-40B4-BE49-F238E27FC236}">
                <a16:creationId xmlns:a16="http://schemas.microsoft.com/office/drawing/2014/main" id="{848073EB-4010-49D7-A229-0CE6B4ED294F}"/>
              </a:ext>
            </a:extLst>
          </p:cNvPr>
          <p:cNvSpPr/>
          <p:nvPr/>
        </p:nvSpPr>
        <p:spPr>
          <a:xfrm>
            <a:off x="8267162" y="2293368"/>
            <a:ext cx="2746073" cy="2688565"/>
          </a:xfrm>
          <a:prstGeom prst="downArrowCallou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 Black" panose="020B0A04020102020204" pitchFamily="34" charset="0"/>
                <a:cs typeface="Calibri"/>
              </a:rPr>
              <a:t>Workshops for Parents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0882E5-8040-4D5B-99DB-C7E9DF60B40C}"/>
              </a:ext>
            </a:extLst>
          </p:cNvPr>
          <p:cNvSpPr txBox="1"/>
          <p:nvPr/>
        </p:nvSpPr>
        <p:spPr>
          <a:xfrm>
            <a:off x="311426" y="5326250"/>
            <a:ext cx="11569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Schools have a dual responsibility when it comes to e-safety: to ensure the school’s online procedures keep children and young people safe, and to teach them about online safety, in and outside of school </a:t>
            </a:r>
            <a:r>
              <a:rPr lang="en-GB" dirty="0">
                <a:solidFill>
                  <a:srgbClr val="000000"/>
                </a:solidFill>
                <a:latin typeface="Arial Black" panose="020B0A04020102020204" pitchFamily="34" charset="0"/>
              </a:rPr>
              <a:t>(NSPCC, 2020). 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8951772-0B0E-44BA-BB55-61935D517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198" y="63674"/>
            <a:ext cx="2108752" cy="200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6707D10-5B0B-48C6-8087-BBAF46803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7" y="221058"/>
            <a:ext cx="2795637" cy="157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939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2C6F8-ECCE-4490-B8BF-0389C49B3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70236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59ECB1-66EA-4EC8-B34E-D03D0545BB18}"/>
              </a:ext>
            </a:extLst>
          </p:cNvPr>
          <p:cNvSpPr txBox="1"/>
          <p:nvPr/>
        </p:nvSpPr>
        <p:spPr>
          <a:xfrm>
            <a:off x="795130" y="1166191"/>
            <a:ext cx="10022096" cy="5177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Department for Education (DfE) (2018) </a:t>
            </a:r>
            <a:r>
              <a:rPr lang="en-GB" sz="1200" i="1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 tooltip="Working together to safeguard childre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Working together to safeguard children: a guide to inter-agency working to safeguard and promote the welfare of children (PDF)</a:t>
            </a:r>
            <a:r>
              <a:rPr lang="en-GB" sz="1200" i="1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GB" sz="1200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London: Department for Education (DfE).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spc="-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Early Intervention Foundation (EIF) (2018) </a:t>
            </a:r>
            <a:r>
              <a:rPr lang="en-GB" sz="1200" i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About Early Intervention: why it matters.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Available at: 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https://www.eif.org.uk/why-it-matters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Haynes, A.. Et al (2015) </a:t>
            </a:r>
            <a:r>
              <a:rPr lang="en-GB" sz="1200" i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Thriving communities; a framework for preventing and intervening early in child neglect.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London: NSPCC.  Available at 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https://library.nspcc.org.uk/heritagescripts/hapi.dll/search2?searchterm0=5713</a:t>
            </a: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Lally, C. (2020) 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Child and adolescent mental health during COVID-19.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UK Parliament. Available at Child and adolescent mental health during COVID-19 - POST (parliament.uk)</a:t>
            </a:r>
            <a:endParaRPr lang="en-GB" sz="12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spc="-5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Welsh Government (2018) </a:t>
            </a:r>
            <a:r>
              <a:rPr lang="en-GB" sz="1200" i="1" u="sng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 tooltip="Social Services and Well-being (Wales) Act 20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Social Services and Well-being (Wales) Act 2014: Part 2 code of practice (general functions) (PDF)</a:t>
            </a:r>
            <a:r>
              <a:rPr lang="en-GB" sz="1200" i="1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GB" sz="1200" spc="-5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Cardiff: Welsh Government.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YoungMinds</a:t>
            </a:r>
            <a:r>
              <a:rPr lang="en-GB" sz="1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Coronavirus: Impact on young people with mental health needs. 2020. [Non-representative sample of 2,111 young people aged 13 to 25, more likely to have existing mental health issues, collected 20 to 25 March 2020]</a:t>
            </a:r>
            <a:endParaRPr lang="en-GB" sz="1200" spc="-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ppe-scaled.jpg (2048×1259)  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https://highspeedtraining.co.uk/hub/wp-content/uploads/2020/04/ppe-scaled.jpg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social-hand-sanitizer.jpg (1080×1080) (miamidade.gov)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https://www8.miamidade.gov/resources/images/initiatives/coronavirus/social-hand-sanitizer.jpg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https://kindpng.com/picc/m/123-1239177_need-advice-and-support-transparent-happy-cartoon-family.png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259_Image-1.jpg (376×357) (lrs.org)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https://lrs.org/wp-content/uploads/208/05/259_image-1.jpg</a:t>
            </a:r>
            <a:endParaRPr lang="en-GB" sz="12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https://www.gov.uk/government/publications/covid-19-mental-health-and-wellbeing-surveillance-report/7-children-and-young-people</a:t>
            </a:r>
          </a:p>
        </p:txBody>
      </p:sp>
    </p:spTree>
    <p:extLst>
      <p:ext uri="{BB962C8B-B14F-4D97-AF65-F5344CB8AC3E}">
        <p14:creationId xmlns:p14="http://schemas.microsoft.com/office/powerpoint/2010/main" val="15322357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174</TotalTime>
  <Words>493</Words>
  <Application>Microsoft Office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Celestial</vt:lpstr>
      <vt:lpstr>Family Support </vt:lpstr>
      <vt:lpstr>PowerPoint Presentation</vt:lpstr>
      <vt:lpstr>E-safety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sarah</cp:lastModifiedBy>
  <cp:revision>177</cp:revision>
  <dcterms:created xsi:type="dcterms:W3CDTF">2021-03-05T14:31:11Z</dcterms:created>
  <dcterms:modified xsi:type="dcterms:W3CDTF">2021-03-14T21:49:46Z</dcterms:modified>
</cp:coreProperties>
</file>