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5" r:id="rId1"/>
  </p:sldMasterIdLst>
  <p:notesMasterIdLst>
    <p:notesMasterId r:id="rId25"/>
  </p:notesMasterIdLst>
  <p:sldIdLst>
    <p:sldId id="256" r:id="rId2"/>
    <p:sldId id="285" r:id="rId3"/>
    <p:sldId id="258" r:id="rId4"/>
    <p:sldId id="260" r:id="rId5"/>
    <p:sldId id="262" r:id="rId6"/>
    <p:sldId id="264" r:id="rId7"/>
    <p:sldId id="280" r:id="rId8"/>
    <p:sldId id="281" r:id="rId9"/>
    <p:sldId id="265" r:id="rId10"/>
    <p:sldId id="270" r:id="rId11"/>
    <p:sldId id="278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82" r:id="rId20"/>
    <p:sldId id="279" r:id="rId21"/>
    <p:sldId id="269" r:id="rId22"/>
    <p:sldId id="287" r:id="rId23"/>
    <p:sldId id="284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481"/>
    <p:restoredTop sz="95748"/>
  </p:normalViewPr>
  <p:slideViewPr>
    <p:cSldViewPr snapToGrid="0">
      <p:cViewPr varScale="1">
        <p:scale>
          <a:sx n="104" d="100"/>
          <a:sy n="104" d="100"/>
        </p:scale>
        <p:origin x="208" y="21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70F5E4-1D43-1044-B5F8-E2C84329137A}" type="datetimeFigureOut">
              <a:rPr lang="en-US" smtClean="0"/>
              <a:t>4/28/23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B4DC9-A5CD-5E49-824A-36CE3A3AED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64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B4DC9-A5CD-5E49-824A-36CE3A3AEDD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515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B4DC9-A5CD-5E49-824A-36CE3A3AEDD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44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3054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079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876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496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112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08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008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777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1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441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4/28/23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062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1008460-8B2F-4AAA-A4E2-10730069204C}" type="datetimeFigureOut">
              <a:rPr lang="en-US" smtClean="0"/>
              <a:pPr/>
              <a:t>4/28/23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3380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6" r:id="rId1"/>
    <p:sldLayoutId id="2147483927" r:id="rId2"/>
    <p:sldLayoutId id="2147483928" r:id="rId3"/>
    <p:sldLayoutId id="2147483929" r:id="rId4"/>
    <p:sldLayoutId id="2147483930" r:id="rId5"/>
    <p:sldLayoutId id="2147483931" r:id="rId6"/>
    <p:sldLayoutId id="2147483932" r:id="rId7"/>
    <p:sldLayoutId id="2147483933" r:id="rId8"/>
    <p:sldLayoutId id="2147483934" r:id="rId9"/>
    <p:sldLayoutId id="2147483935" r:id="rId10"/>
    <p:sldLayoutId id="2147483936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em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jp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7F846B-CD60-0387-C062-5952FE069FC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r="-1" b="6247"/>
          <a:stretch/>
        </p:blipFill>
        <p:spPr>
          <a:xfrm>
            <a:off x="21" y="335677"/>
            <a:ext cx="12191979" cy="685798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F24FF3-6662-43B4-B49B-734B25D9F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1808" y="808056"/>
            <a:ext cx="7958331" cy="1663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altLang="zh-CN" sz="3400" b="1" dirty="0"/>
              <a:t>《</a:t>
            </a:r>
            <a:r>
              <a:rPr lang="en-US" sz="3400" b="1" dirty="0"/>
              <a:t>WISH</a:t>
            </a:r>
            <a:r>
              <a:rPr lang="en-US" altLang="zh-CN" sz="3400" b="1" dirty="0"/>
              <a:t>》</a:t>
            </a:r>
            <a:br>
              <a:rPr lang="en-US" sz="3400" b="1" dirty="0"/>
            </a:br>
            <a:br>
              <a:rPr lang="en-US" sz="3400" b="1" dirty="0"/>
            </a:br>
            <a:r>
              <a:rPr lang="en-US" sz="3400" b="1" dirty="0"/>
              <a:t>CHINESE TRADITIONAL SONG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EF5091-ED7B-F7ED-1F17-DAF65DAC6B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2177" y="2052116"/>
            <a:ext cx="7187961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b="1" i="1" dirty="0"/>
              <a:t>PRODUCED BY: CERLYNE </a:t>
            </a:r>
            <a:br>
              <a:rPr lang="en-US" b="1" i="1" dirty="0"/>
            </a:br>
            <a:r>
              <a:rPr lang="en-US" b="1" i="1" dirty="0"/>
              <a:t>MIXED BY: CERLYNE</a:t>
            </a:r>
            <a:br>
              <a:rPr lang="en-US" b="1" i="1" dirty="0"/>
            </a:br>
            <a:r>
              <a:rPr lang="en-US" b="1" i="1" dirty="0"/>
              <a:t>LYRICS BY: CERLYNE </a:t>
            </a:r>
            <a:br>
              <a:rPr lang="en-US" b="1" i="1" dirty="0"/>
            </a:br>
            <a:r>
              <a:rPr lang="en-US" b="1" i="1" dirty="0"/>
              <a:t>VOCALIST: RED CHAN</a:t>
            </a:r>
          </a:p>
        </p:txBody>
      </p:sp>
      <p:pic>
        <p:nvPicPr>
          <p:cNvPr id="5" name="Wish ">
            <a:hlinkClick r:id="" action="ppaction://media"/>
            <a:extLst>
              <a:ext uri="{FF2B5EF4-FFF2-40B4-BE49-F238E27FC236}">
                <a16:creationId xmlns:a16="http://schemas.microsoft.com/office/drawing/2014/main" id="{5CBBC395-D2F3-4BEA-C2F4-9413BE05FB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490862" y="5238503"/>
            <a:ext cx="812800" cy="812800"/>
          </a:xfrm>
          <a:prstGeom prst="rect">
            <a:avLst/>
          </a:prstGeom>
        </p:spPr>
      </p:pic>
      <p:pic>
        <p:nvPicPr>
          <p:cNvPr id="11" name="Picture 10" descr="A person playing a musical instrument&#10;&#10;Description automatically generated with low confidence">
            <a:extLst>
              <a:ext uri="{FF2B5EF4-FFF2-40B4-BE49-F238E27FC236}">
                <a16:creationId xmlns:a16="http://schemas.microsoft.com/office/drawing/2014/main" id="{B1B71390-731F-33E3-13C1-9E5D2B8557C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34224" y="3427641"/>
            <a:ext cx="1451963" cy="145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59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1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C8693A-B687-4F5E-B86B-B4F11D523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51084F9-D042-49BE-9E1A-43E583B98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65CA45-264D-4FD3-9249-3CB04EC97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7B58214-716F-43B8-8272-85CE2B9A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5C070E-7DB1-4147-B6A8-D14B9C40E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31070C9-36CD-4B65-8159-324995821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DAD1F-25D0-F49B-D34E-D9E17AF6C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ABOUT THE SONG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1B5F9-DA32-6E92-A2D2-E5436D011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803" y="2371369"/>
            <a:ext cx="2908167" cy="3997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“Wish” is a piece that talks about a person who is moving away from his hometown for work and wishes to return soon to reunite with his family.</a:t>
            </a:r>
            <a:endParaRPr lang="en-MY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MY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pic>
        <p:nvPicPr>
          <p:cNvPr id="5" name="Picture 4" descr="A picture containing text, art, graphics, graphic design&#10;&#10;Description automatically generated">
            <a:extLst>
              <a:ext uri="{FF2B5EF4-FFF2-40B4-BE49-F238E27FC236}">
                <a16:creationId xmlns:a16="http://schemas.microsoft.com/office/drawing/2014/main" id="{C97BCD6A-64CF-53AD-C29E-5EBC400EB2B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142" r="2" b="2"/>
          <a:stretch/>
        </p:blipFill>
        <p:spPr>
          <a:xfrm>
            <a:off x="5432992" y="2348779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9C35FB2-5194-4BE0-92D0-464E2B711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7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03902AA-4477-4A05-4D52-27CBD50FD0CA}"/>
              </a:ext>
            </a:extLst>
          </p:cNvPr>
          <p:cNvSpPr/>
          <p:nvPr/>
        </p:nvSpPr>
        <p:spPr>
          <a:xfrm>
            <a:off x="1189050" y="3857296"/>
            <a:ext cx="1642744" cy="6243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8CD3FECD-C122-AAD3-94DF-F97A4C3E51BF}"/>
              </a:ext>
            </a:extLst>
          </p:cNvPr>
          <p:cNvSpPr/>
          <p:nvPr/>
        </p:nvSpPr>
        <p:spPr>
          <a:xfrm>
            <a:off x="1145690" y="3811518"/>
            <a:ext cx="1974351" cy="857993"/>
          </a:xfrm>
          <a:prstGeom prst="round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>
              <a:ln w="0">
                <a:solidFill>
                  <a:schemeClr val="bg2"/>
                </a:solidFill>
              </a:ln>
              <a:noFill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A270E-7CB2-05B9-31AC-3344C3EBB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121" y="675861"/>
            <a:ext cx="1974351" cy="50216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LYRICS SHEET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3F80A8B-4B18-8204-6624-ACD3BBE35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379909"/>
              </p:ext>
            </p:extLst>
          </p:nvPr>
        </p:nvGraphicFramePr>
        <p:xfrm>
          <a:off x="3747080" y="353568"/>
          <a:ext cx="7176952" cy="6035040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3443442">
                  <a:extLst>
                    <a:ext uri="{9D8B030D-6E8A-4147-A177-3AD203B41FA5}">
                      <a16:colId xmlns:a16="http://schemas.microsoft.com/office/drawing/2014/main" val="1565412536"/>
                    </a:ext>
                  </a:extLst>
                </a:gridCol>
                <a:gridCol w="3733510">
                  <a:extLst>
                    <a:ext uri="{9D8B030D-6E8A-4147-A177-3AD203B41FA5}">
                      <a16:colId xmlns:a16="http://schemas.microsoft.com/office/drawing/2014/main" val="470171738"/>
                    </a:ext>
                  </a:extLst>
                </a:gridCol>
              </a:tblGrid>
              <a:tr h="400996">
                <a:tc>
                  <a:txBody>
                    <a:bodyPr/>
                    <a:lstStyle/>
                    <a:p>
                      <a:r>
                        <a:rPr lang="en-US" sz="1100" b="1" cap="all" spc="60">
                          <a:solidFill>
                            <a:schemeClr val="tx1"/>
                          </a:solidFill>
                        </a:rPr>
                        <a:t>ORIGINAL LYRICS </a:t>
                      </a:r>
                    </a:p>
                  </a:txBody>
                  <a:tcPr marL="85648" marR="85648" marT="85648" marB="85648" anchor="b"/>
                </a:tc>
                <a:tc>
                  <a:txBody>
                    <a:bodyPr/>
                    <a:lstStyle/>
                    <a:p>
                      <a:r>
                        <a:rPr lang="en-US" sz="1100" b="1" cap="all" spc="60">
                          <a:solidFill>
                            <a:schemeClr val="tx1"/>
                          </a:solidFill>
                        </a:rPr>
                        <a:t>ENGLISH TRANSLATION</a:t>
                      </a:r>
                    </a:p>
                  </a:txBody>
                  <a:tcPr marL="85648" marR="85648" marT="85648" marB="85648" anchor="b"/>
                </a:tc>
                <a:extLst>
                  <a:ext uri="{0D108BD9-81ED-4DB2-BD59-A6C34878D82A}">
                    <a16:rowId xmlns:a16="http://schemas.microsoft.com/office/drawing/2014/main" val="2902979701"/>
                  </a:ext>
                </a:extLst>
              </a:tr>
              <a:tr h="5634044">
                <a:tc>
                  <a:txBody>
                    <a:bodyPr/>
                    <a:lstStyle/>
                    <a:p>
                      <a:r>
                        <a:rPr lang="x-none" sz="1500" b="1" u="sng" kern="1200" cap="none" spc="0">
                          <a:solidFill>
                            <a:schemeClr val="bg1"/>
                          </a:solidFill>
                          <a:effectLst/>
                        </a:rPr>
                        <a:t>Verse</a:t>
                      </a:r>
                      <a:r>
                        <a:rPr lang="en-US" sz="1500" b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 1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b="1" i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盼墨</a:t>
                      </a:r>
                      <a:r>
                        <a:rPr lang="en-US" altLang="zh-CN" sz="1500" b="1" i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书写我心里梦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悬崖边上啊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听风吹脸上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x-none" sz="1500" kern="1200" cap="none" spc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b="1" i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瞭望</a:t>
                      </a:r>
                      <a:r>
                        <a:rPr lang="en-US" altLang="zh-CN" sz="1500" b="1" i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无边际蓝天空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看家在远方 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也在我心房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x-none" sz="1500" kern="120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x-none" sz="1500" b="1" u="sng" kern="1200" cap="none" spc="0">
                          <a:solidFill>
                            <a:schemeClr val="bg1"/>
                          </a:solidFill>
                          <a:effectLst/>
                        </a:rPr>
                        <a:t>Pre-Chorus 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月下</a:t>
                      </a:r>
                      <a:r>
                        <a:rPr lang="zh-CN" altLang="en-US" sz="1500" b="1" i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享</a:t>
                      </a:r>
                      <a:r>
                        <a:rPr lang="en-US" altLang="zh-CN" sz="1500" b="1" i="1" u="sng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杯酒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快步迎春风 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诗吟尽心头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我续抬头仰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x-none" sz="1500" kern="1200" cap="none" spc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x-none" sz="1500" b="1" u="sng" kern="1200" cap="none" spc="0">
                          <a:solidFill>
                            <a:schemeClr val="bg1"/>
                          </a:solidFill>
                          <a:effectLst/>
                        </a:rPr>
                        <a:t>Chorus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但愿一切顺 但愿人长久 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雪积思念只为换一次相逢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信念不随风 爱意会长久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zh-CN" altLang="en-US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我想 这是 上帝 赐予最美的梦</a:t>
                      </a:r>
                      <a:endParaRPr lang="en-MY" sz="1500" kern="1200" cap="none" spc="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r>
                        <a:rPr lang="en-MY" sz="1500" kern="1200" cap="none" spc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  <a:p>
                      <a:endParaRPr lang="en-US" sz="15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85648" marR="85648" marT="42824" marB="85648"/>
                </a:tc>
                <a:tc>
                  <a:txBody>
                    <a:bodyPr/>
                    <a:lstStyle/>
                    <a:p>
                      <a:r>
                        <a:rPr lang="x-none" sz="13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Verse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I hope the book can write down my wish,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I am standing at the edge of the cliff,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Listen to the wind blowing on my face.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 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Looking at the boundless blue sky,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Seeing my house from far away,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My home in my heart.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 </a:t>
                      </a:r>
                      <a:endParaRPr lang="en-US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Pre-Chorus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Enjoy a glass of wine at night,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I’m already looking forward to spring.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Reading the poetry,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Looking at the sky.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 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 </a:t>
                      </a:r>
                      <a:endParaRPr lang="en-US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Chorus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Hope everything goes well, and wish you the best,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I miss you a lot like the snow accumulates.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I will love you forever,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You’re the best gift I’ve ever received.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r>
                        <a:rPr lang="x-none" sz="1200" kern="1200">
                          <a:solidFill>
                            <a:schemeClr val="bg1"/>
                          </a:solidFill>
                          <a:effectLst/>
                          <a:latin typeface="+mn-lt"/>
                          <a:cs typeface="Al Bayan Plain" pitchFamily="2" charset="-78"/>
                        </a:rPr>
                        <a:t> </a:t>
                      </a:r>
                      <a:endParaRPr lang="en-MY" sz="1200" kern="1200" dirty="0">
                        <a:solidFill>
                          <a:schemeClr val="bg1"/>
                        </a:solidFill>
                        <a:effectLst/>
                        <a:latin typeface="+mn-lt"/>
                        <a:cs typeface="Al Bayan Plain" pitchFamily="2" charset="-78"/>
                      </a:endParaRPr>
                    </a:p>
                    <a:p>
                      <a:endParaRPr lang="en-US" sz="15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85648" marR="85648" marT="42824" marB="85648"/>
                </a:tc>
                <a:extLst>
                  <a:ext uri="{0D108BD9-81ED-4DB2-BD59-A6C34878D82A}">
                    <a16:rowId xmlns:a16="http://schemas.microsoft.com/office/drawing/2014/main" val="291282308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657A4A0-0762-F184-A204-08A4CC128551}"/>
              </a:ext>
            </a:extLst>
          </p:cNvPr>
          <p:cNvSpPr txBox="1"/>
          <p:nvPr/>
        </p:nvSpPr>
        <p:spPr>
          <a:xfrm>
            <a:off x="5530925" y="1229204"/>
            <a:ext cx="1392468" cy="430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盼</a:t>
            </a:r>
            <a:r>
              <a:rPr lang="zh-CN" alt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 </a:t>
            </a:r>
            <a:r>
              <a:rPr lang="en-US" altLang="zh-CN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–</a:t>
            </a:r>
            <a:r>
              <a:rPr lang="zh-CN" alt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 看 </a:t>
            </a:r>
            <a:r>
              <a:rPr lang="en-US" altLang="zh-CN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(look at) </a:t>
            </a:r>
          </a:p>
          <a:p>
            <a:r>
              <a:rPr 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墨</a:t>
            </a:r>
            <a:r>
              <a:rPr lang="zh-CN" alt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 </a:t>
            </a:r>
            <a:r>
              <a:rPr lang="en-US" altLang="zh-CN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–</a:t>
            </a:r>
            <a:r>
              <a:rPr lang="zh-CN" alt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 笔 </a:t>
            </a:r>
            <a:r>
              <a:rPr lang="en-US" altLang="zh-CN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(ink)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052CC07-2DBB-AF04-83B3-2DC492E0E269}"/>
              </a:ext>
            </a:extLst>
          </p:cNvPr>
          <p:cNvSpPr/>
          <p:nvPr/>
        </p:nvSpPr>
        <p:spPr>
          <a:xfrm>
            <a:off x="5530924" y="2262895"/>
            <a:ext cx="1472531" cy="42672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MY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瞭望 – 看</a:t>
            </a:r>
            <a:r>
              <a:rPr lang="zh-CN" altLang="en-US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 </a:t>
            </a:r>
            <a:r>
              <a:rPr lang="en-US" altLang="zh-CN" sz="1100" dirty="0">
                <a:solidFill>
                  <a:schemeClr val="bg2"/>
                </a:solidFill>
                <a:latin typeface="+mj-lt"/>
                <a:ea typeface="+mj-ea"/>
                <a:cs typeface="Al Bayan Plain" pitchFamily="2" charset="-78"/>
              </a:rPr>
              <a:t>(look at)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3896B2F-B136-A7D4-FA65-42BF725069DB}"/>
              </a:ext>
            </a:extLst>
          </p:cNvPr>
          <p:cNvSpPr/>
          <p:nvPr/>
        </p:nvSpPr>
        <p:spPr>
          <a:xfrm>
            <a:off x="5565826" y="3411725"/>
            <a:ext cx="1357567" cy="461665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>
                <a:cs typeface="Al Bayan Plain" pitchFamily="2" charset="-78"/>
              </a:rPr>
              <a:t>享</a:t>
            </a:r>
            <a:r>
              <a:rPr lang="zh-CN" altLang="en-US" sz="1100" dirty="0">
                <a:cs typeface="Al Bayan Plain" pitchFamily="2" charset="-78"/>
              </a:rPr>
              <a:t> </a:t>
            </a:r>
            <a:r>
              <a:rPr lang="en-US" altLang="zh-CN" sz="1100" dirty="0">
                <a:cs typeface="Al Bayan Plain" pitchFamily="2" charset="-78"/>
              </a:rPr>
              <a:t>–</a:t>
            </a:r>
            <a:r>
              <a:rPr lang="zh-CN" altLang="en-US" sz="1100" dirty="0">
                <a:cs typeface="Al Bayan Plain" pitchFamily="2" charset="-78"/>
              </a:rPr>
              <a:t> 喝 </a:t>
            </a:r>
            <a:r>
              <a:rPr lang="en-US" altLang="zh-CN" sz="1100" dirty="0">
                <a:cs typeface="Al Bayan Plain" pitchFamily="2" charset="-78"/>
              </a:rPr>
              <a:t>(have/drink) </a:t>
            </a:r>
          </a:p>
        </p:txBody>
      </p:sp>
    </p:spTree>
    <p:extLst>
      <p:ext uri="{BB962C8B-B14F-4D97-AF65-F5344CB8AC3E}">
        <p14:creationId xmlns:p14="http://schemas.microsoft.com/office/powerpoint/2010/main" val="401893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1AF5FBB-9FDC-4D75-9DD6-DAF01ED19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33BBBE6-F4CF-483E-BA74-B51421B4D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C790028-99AE-4AE4-8269-9913E2D5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936A2A-FE08-4EE0-A409-3EF3FA244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F0407B-48CB-4C05-B0D7-7A69A0D40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C50C3D-0DA0-4914-B5B4-D1819CC69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CF9E583-1A92-4144-B4FA-81D98317F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5980737-1E33-40A8-819D-C20C41E4F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ABBD51A-FA48-44B8-B184-A40D7F134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10188A9-F0D9-4FE9-85DC-217914527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2927575-BD84-44B6-BE49-E0C7EDD0E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3FDF09A-B960-49F4-BAEB-DA397BDCD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91BE6C0-4118-460B-90C2-160041247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A270E-7CB2-05B9-31AC-3344C3EBB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121" y="675861"/>
            <a:ext cx="1974351" cy="50216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LYRICS SHEET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5B5C763-A6E8-4D31-B139-30D083B82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3F80A8B-4B18-8204-6624-ACD3BBE35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3766742"/>
              </p:ext>
            </p:extLst>
          </p:nvPr>
        </p:nvGraphicFramePr>
        <p:xfrm>
          <a:off x="3747079" y="451104"/>
          <a:ext cx="7120367" cy="6161823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3416292">
                  <a:extLst>
                    <a:ext uri="{9D8B030D-6E8A-4147-A177-3AD203B41FA5}">
                      <a16:colId xmlns:a16="http://schemas.microsoft.com/office/drawing/2014/main" val="1565412536"/>
                    </a:ext>
                  </a:extLst>
                </a:gridCol>
                <a:gridCol w="3704075">
                  <a:extLst>
                    <a:ext uri="{9D8B030D-6E8A-4147-A177-3AD203B41FA5}">
                      <a16:colId xmlns:a16="http://schemas.microsoft.com/office/drawing/2014/main" val="470171738"/>
                    </a:ext>
                  </a:extLst>
                </a:gridCol>
              </a:tblGrid>
              <a:tr h="345472">
                <a:tc>
                  <a:txBody>
                    <a:bodyPr/>
                    <a:lstStyle/>
                    <a:p>
                      <a:r>
                        <a:rPr lang="en-US" sz="1100" b="1" cap="all" spc="60">
                          <a:solidFill>
                            <a:schemeClr val="tx1"/>
                          </a:solidFill>
                        </a:rPr>
                        <a:t>ORIGINAL LYRICS </a:t>
                      </a:r>
                    </a:p>
                  </a:txBody>
                  <a:tcPr marL="85648" marR="85648" marT="85648" marB="85648" anchor="b"/>
                </a:tc>
                <a:tc>
                  <a:txBody>
                    <a:bodyPr/>
                    <a:lstStyle/>
                    <a:p>
                      <a:r>
                        <a:rPr lang="en-US" sz="1100" b="1" cap="all" spc="60" dirty="0">
                          <a:solidFill>
                            <a:schemeClr val="tx1"/>
                          </a:solidFill>
                        </a:rPr>
                        <a:t>ENGLISH TRANSLATION</a:t>
                      </a:r>
                    </a:p>
                  </a:txBody>
                  <a:tcPr marL="85648" marR="85648" marT="85648" marB="85648" anchor="b"/>
                </a:tc>
                <a:extLst>
                  <a:ext uri="{0D108BD9-81ED-4DB2-BD59-A6C34878D82A}">
                    <a16:rowId xmlns:a16="http://schemas.microsoft.com/office/drawing/2014/main" val="2902979701"/>
                  </a:ext>
                </a:extLst>
              </a:tr>
              <a:tr h="5816351">
                <a:tc>
                  <a:txBody>
                    <a:bodyPr/>
                    <a:lstStyle/>
                    <a:p>
                      <a:r>
                        <a:rPr lang="x-none" sz="14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Verse 2 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盼墨书写我心里梦 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b="1" i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凝视</a:t>
                      </a:r>
                      <a:r>
                        <a:rPr lang="en-US" altLang="zh-CN" sz="1400" b="1" i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风景动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b="1" i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望</a:t>
                      </a:r>
                      <a:r>
                        <a:rPr lang="en-US" altLang="zh-CN" sz="1400" b="1" i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期月快过 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4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思念承载梦与亲重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话</a:t>
                      </a:r>
                      <a:r>
                        <a:rPr lang="zh-CN" altLang="en-US" sz="1400" b="1" i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埋</a:t>
                      </a:r>
                      <a:r>
                        <a:rPr lang="en-US" altLang="zh-CN" sz="1400" b="1" i="1" u="sng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在心中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成思念的风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4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4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Pre-Chorus 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月下饮杯酒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盼顺与平在途中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诗吟尽心头 抬头仰 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4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4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Chorus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但愿一切顺 但愿人长久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雪积思念只为换一次相逢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信念不随风 爱意会长久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我想 这是上帝赐予最美的梦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MY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但愿一切顺 但愿人长久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雪积思念只为换一次相逢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信念不随风 爱意会长久</a:t>
                      </a:r>
                      <a:endParaRPr lang="en-MY" sz="14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zh-CN" altLang="en-US" sz="140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我想 这是上帝赐予最美的梦</a:t>
                      </a:r>
                      <a:r>
                        <a:rPr lang="en-MY" sz="150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MY" sz="1500" kern="1200" cap="none" spc="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</a:p>
                    <a:p>
                      <a:endParaRPr lang="en-US" sz="15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85648" marR="85648" marT="42824" marB="85648"/>
                </a:tc>
                <a:tc>
                  <a:txBody>
                    <a:bodyPr/>
                    <a:lstStyle/>
                    <a:p>
                      <a:r>
                        <a:rPr lang="x-none" sz="13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Verse 2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hope the book can write down my wish,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I’m looking at the scenery,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hope the time can pass quickly.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Dreams and love are in my heart,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some words deep down,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 know my love is for you. </a:t>
                      </a:r>
                      <a:b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Pre-Chorus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Having a glass of wine at night,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hope for a safe journey.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Reading the poetry,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keep looking up at the sky.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b="1" u="sng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Chorus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Hope everything goes well, and wish you the best,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miss you a lot like the snow accumulates.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will love you forever,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You’re the best gift I’ve ever received.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Hope everything goes well, and wish you the best,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miss you a lot like the snow accumulates.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will love you forever,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x-none" sz="130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You’re the best gift I’ve ever received. </a:t>
                      </a:r>
                      <a:endParaRPr lang="en-MY" sz="1300" kern="1200" dirty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15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85648" marR="85648" marT="42824" marB="85648"/>
                </a:tc>
                <a:extLst>
                  <a:ext uri="{0D108BD9-81ED-4DB2-BD59-A6C34878D82A}">
                    <a16:rowId xmlns:a16="http://schemas.microsoft.com/office/drawing/2014/main" val="2912823087"/>
                  </a:ext>
                </a:extLst>
              </a:tr>
            </a:tbl>
          </a:graphicData>
        </a:graphic>
      </p:graphicFrame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142F2827-0167-03E5-65BA-95A7B4742CE4}"/>
              </a:ext>
            </a:extLst>
          </p:cNvPr>
          <p:cNvSpPr/>
          <p:nvPr/>
        </p:nvSpPr>
        <p:spPr>
          <a:xfrm>
            <a:off x="5471257" y="1191536"/>
            <a:ext cx="1467293" cy="54157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100" dirty="0">
                <a:cs typeface="Al Bayan Plain" pitchFamily="2" charset="-78"/>
              </a:rPr>
              <a:t>凝视 – 看</a:t>
            </a:r>
            <a:r>
              <a:rPr lang="zh-CN" altLang="en-US" sz="1100" dirty="0">
                <a:cs typeface="Al Bayan Plain" pitchFamily="2" charset="-78"/>
              </a:rPr>
              <a:t> </a:t>
            </a:r>
            <a:r>
              <a:rPr lang="en-US" altLang="zh-CN" sz="1100" dirty="0">
                <a:cs typeface="Al Bayan Plain" pitchFamily="2" charset="-78"/>
              </a:rPr>
              <a:t>(see)</a:t>
            </a:r>
          </a:p>
          <a:p>
            <a:r>
              <a:rPr lang="en-US" sz="1100" dirty="0">
                <a:cs typeface="Al Bayan Plain" pitchFamily="2" charset="-78"/>
              </a:rPr>
              <a:t>望</a:t>
            </a:r>
            <a:r>
              <a:rPr lang="zh-CN" altLang="en-US" sz="1100" dirty="0">
                <a:cs typeface="Al Bayan Plain" pitchFamily="2" charset="-78"/>
              </a:rPr>
              <a:t> </a:t>
            </a:r>
            <a:r>
              <a:rPr lang="en-US" altLang="zh-CN" sz="1100" dirty="0">
                <a:cs typeface="Al Bayan Plain" pitchFamily="2" charset="-78"/>
              </a:rPr>
              <a:t>–</a:t>
            </a:r>
            <a:r>
              <a:rPr lang="zh-CN" altLang="en-US" sz="1100" dirty="0">
                <a:cs typeface="Al Bayan Plain" pitchFamily="2" charset="-78"/>
              </a:rPr>
              <a:t> 看</a:t>
            </a:r>
            <a:endParaRPr lang="en-US" altLang="zh-CN" sz="1100" dirty="0">
              <a:cs typeface="Al Bayan Plain" pitchFamily="2" charset="-78"/>
            </a:endParaRPr>
          </a:p>
          <a:p>
            <a:r>
              <a:rPr lang="en-US" altLang="zh-CN" sz="1100" dirty="0">
                <a:cs typeface="Al Bayan Plain" pitchFamily="2" charset="-78"/>
              </a:rPr>
              <a:t>(see/ look forward) </a:t>
            </a:r>
            <a:endParaRPr lang="en-US" sz="1100" dirty="0">
              <a:cs typeface="Al Bayan Plain" pitchFamily="2" charset="-78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2B27ECD-1B5F-28A2-3F50-5CD4EB1B2A9E}"/>
              </a:ext>
            </a:extLst>
          </p:cNvPr>
          <p:cNvSpPr/>
          <p:nvPr/>
        </p:nvSpPr>
        <p:spPr>
          <a:xfrm>
            <a:off x="5475955" y="2184211"/>
            <a:ext cx="1504500" cy="36046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100" dirty="0"/>
              <a:t>埋</a:t>
            </a:r>
            <a:r>
              <a:rPr lang="zh-CN" altLang="en-US" sz="1100" dirty="0"/>
              <a:t> </a:t>
            </a:r>
            <a:r>
              <a:rPr lang="en-US" altLang="zh-CN" sz="1100" dirty="0"/>
              <a:t>(bury) – </a:t>
            </a:r>
            <a:r>
              <a:rPr lang="zh-CN" altLang="en-US" sz="1100" dirty="0"/>
              <a:t>放 </a:t>
            </a:r>
            <a:r>
              <a:rPr lang="en-US" altLang="zh-CN" sz="1100" dirty="0"/>
              <a:t>(keep) </a:t>
            </a:r>
          </a:p>
        </p:txBody>
      </p:sp>
    </p:spTree>
    <p:extLst>
      <p:ext uri="{BB962C8B-B14F-4D97-AF65-F5344CB8AC3E}">
        <p14:creationId xmlns:p14="http://schemas.microsoft.com/office/powerpoint/2010/main" val="1942158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52374FC2-E49D-49E1-8C0D-9703F21B6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B4FB6044-140D-43BB-ADDF-523FC5D70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E1F7213E-2A1D-4616-A74A-859D587CC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23AF8F60-3FCE-465C-ACB1-C902FCE58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F6651E28-81A4-4A5F-9698-5F523C1DA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63C91B9E-875E-4553-867D-91BA07D64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3FFED-47E6-4B65-A16E-4E1FA9913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2985" y="808056"/>
            <a:ext cx="4549586" cy="1077229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Receipt 1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BFD153-01C1-B30B-38D4-D753B198B3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1523" y="457181"/>
            <a:ext cx="3831753" cy="5422903"/>
          </a:xfrm>
          <a:prstGeom prst="rect">
            <a:avLst/>
          </a:prstGeom>
          <a:solidFill>
            <a:schemeClr val="tx1"/>
          </a:solidFill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48" name="Content Placeholder 8">
            <a:extLst>
              <a:ext uri="{FF2B5EF4-FFF2-40B4-BE49-F238E27FC236}">
                <a16:creationId xmlns:a16="http://schemas.microsoft.com/office/drawing/2014/main" id="{9FFCA999-3908-F5A8-956D-12A003C36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2985" y="1787703"/>
            <a:ext cx="4549586" cy="426224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US" sz="1800" dirty="0"/>
              <a:t>Aim to do live recording for the strings and erhu at WIKI Production House. </a:t>
            </a:r>
          </a:p>
          <a:p>
            <a:pPr>
              <a:buFont typeface="Wingdings" pitchFamily="2" charset="2"/>
              <a:buChar char="Ø"/>
            </a:pPr>
            <a:r>
              <a:rPr lang="en-US" sz="1800" dirty="0"/>
              <a:t>Book the studio to do recording. </a:t>
            </a:r>
          </a:p>
          <a:p>
            <a:pPr>
              <a:buFont typeface="Wingdings" pitchFamily="2" charset="2"/>
              <a:buChar char="Ø"/>
            </a:pPr>
            <a:r>
              <a:rPr lang="en-US" sz="1800" dirty="0"/>
              <a:t>Get strings and erhu players to do the track recording. </a:t>
            </a:r>
          </a:p>
          <a:p>
            <a:pPr>
              <a:buFont typeface="Wingdings" pitchFamily="2" charset="2"/>
              <a:buChar char="Ø"/>
            </a:pPr>
            <a:r>
              <a:rPr lang="en-US" sz="1800" dirty="0"/>
              <a:t>Get sound engineer to do editing for the tracks.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8EC83C72-A248-4D5B-BE74-B90A82C06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721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DD7C3-6F39-94E8-FD15-002AFAC56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9873" y="620109"/>
            <a:ext cx="7950984" cy="697625"/>
          </a:xfrm>
        </p:spPr>
        <p:txBody>
          <a:bodyPr/>
          <a:lstStyle/>
          <a:p>
            <a:pPr algn="ctr"/>
            <a:r>
              <a:rPr lang="en-US" b="1" dirty="0"/>
              <a:t>CONTRACT WITH MEDIA COMPANY</a:t>
            </a:r>
          </a:p>
        </p:txBody>
      </p:sp>
      <p:pic>
        <p:nvPicPr>
          <p:cNvPr id="6" name="Content Placeholder 5" descr="A picture containing text, receipt, letter, font&#10;&#10;Description automatically generated">
            <a:extLst>
              <a:ext uri="{FF2B5EF4-FFF2-40B4-BE49-F238E27FC236}">
                <a16:creationId xmlns:a16="http://schemas.microsoft.com/office/drawing/2014/main" id="{95D3A14E-4035-3E1B-96C0-1FBCDF4E19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845455" y="1505059"/>
            <a:ext cx="3920947" cy="5094000"/>
          </a:xfrm>
        </p:spPr>
      </p:pic>
      <p:pic>
        <p:nvPicPr>
          <p:cNvPr id="8" name="Content Placeholder 7" descr="A picture containing text, letter, receipt, screenshot&#10;&#10;Description automatically generated">
            <a:extLst>
              <a:ext uri="{FF2B5EF4-FFF2-40B4-BE49-F238E27FC236}">
                <a16:creationId xmlns:a16="http://schemas.microsoft.com/office/drawing/2014/main" id="{F169AF81-C12E-ECF1-3314-9F752F4BB4C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585365" y="1505059"/>
            <a:ext cx="3919778" cy="5092482"/>
          </a:xfrm>
        </p:spPr>
      </p:pic>
    </p:spTree>
    <p:extLst>
      <p:ext uri="{BB962C8B-B14F-4D97-AF65-F5344CB8AC3E}">
        <p14:creationId xmlns:p14="http://schemas.microsoft.com/office/powerpoint/2010/main" val="650766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1">
            <a:extLst>
              <a:ext uri="{FF2B5EF4-FFF2-40B4-BE49-F238E27FC236}">
                <a16:creationId xmlns:a16="http://schemas.microsoft.com/office/drawing/2014/main" id="{40C8693A-B687-4F5E-B86B-B4F11D523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13">
            <a:extLst>
              <a:ext uri="{FF2B5EF4-FFF2-40B4-BE49-F238E27FC236}">
                <a16:creationId xmlns:a16="http://schemas.microsoft.com/office/drawing/2014/main" id="{D51084F9-D042-49BE-9E1A-43E583B98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6" name="Picture 15">
            <a:extLst>
              <a:ext uri="{FF2B5EF4-FFF2-40B4-BE49-F238E27FC236}">
                <a16:creationId xmlns:a16="http://schemas.microsoft.com/office/drawing/2014/main" id="{EE65CA45-264D-4FD3-9249-3CB04EC97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7" name="Rectangle 17">
            <a:extLst>
              <a:ext uri="{FF2B5EF4-FFF2-40B4-BE49-F238E27FC236}">
                <a16:creationId xmlns:a16="http://schemas.microsoft.com/office/drawing/2014/main" id="{E7B58214-716F-43B8-8272-85CE2B9A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9">
            <a:extLst>
              <a:ext uri="{FF2B5EF4-FFF2-40B4-BE49-F238E27FC236}">
                <a16:creationId xmlns:a16="http://schemas.microsoft.com/office/drawing/2014/main" id="{2A5C070E-7DB1-4147-B6A8-D14B9C40E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31070C9-36CD-4B65-8159-324995821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290D0-D377-41F2-0834-8FDF320F4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919489"/>
            <a:ext cx="8608037" cy="934712"/>
          </a:xfrm>
        </p:spPr>
        <p:txBody>
          <a:bodyPr>
            <a:normAutofit/>
          </a:bodyPr>
          <a:lstStyle/>
          <a:p>
            <a:pPr algn="l"/>
            <a:r>
              <a:rPr lang="zh-CN" altLang="en-US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en-US" sz="36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Advertising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FFD19-A3CD-12DA-ACE5-19C379EC9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791968"/>
            <a:ext cx="3784932" cy="2987039"/>
          </a:xfrm>
        </p:spPr>
        <p:txBody>
          <a:bodyPr>
            <a:normAutofit fontScale="92500"/>
          </a:bodyPr>
          <a:lstStyle/>
          <a:p>
            <a:pPr lvl="0">
              <a:buFont typeface="Wingdings" pitchFamily="2" charset="2"/>
              <a:buChar char="q"/>
            </a:pP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process of communicating persuasive information about a product to target markets.</a:t>
            </a:r>
            <a:endParaRPr lang="en-MY" sz="18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lvl="0">
              <a:buFont typeface="Wingdings" pitchFamily="2" charset="2"/>
              <a:buChar char="q"/>
            </a:pP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 wish to make it by visual material like posters and EPK. </a:t>
            </a:r>
          </a:p>
          <a:p>
            <a:pPr lvl="0">
              <a:buFont typeface="Wingdings" pitchFamily="2" charset="2"/>
              <a:buChar char="q"/>
            </a:pPr>
            <a:r>
              <a:rPr lang="en-US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Mass medium like television, radio, social media, outdoor displays.</a:t>
            </a:r>
            <a:endParaRPr lang="en-US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7" name="Picture 6" descr="A person typing on a computer&#10;&#10;Description automatically generated with medium confidence">
            <a:extLst>
              <a:ext uri="{FF2B5EF4-FFF2-40B4-BE49-F238E27FC236}">
                <a16:creationId xmlns:a16="http://schemas.microsoft.com/office/drawing/2014/main" id="{9DA716F0-B1C6-D8CC-5590-5790C273E86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48" r="2" b="2"/>
          <a:stretch/>
        </p:blipFill>
        <p:spPr>
          <a:xfrm>
            <a:off x="5818933" y="2204002"/>
            <a:ext cx="4809401" cy="3366766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9C35FB2-5194-4BE0-92D0-464E2B711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78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6D62-F15B-2698-9704-F2969156B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Advertising Objectives  </a:t>
            </a:r>
            <a:br>
              <a:rPr lang="en-MY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0B9E2-0EF2-BC06-FBF8-AA4632B24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1808" y="1731264"/>
            <a:ext cx="7958331" cy="4318680"/>
          </a:xfrm>
        </p:spPr>
        <p:txBody>
          <a:bodyPr>
            <a:normAutofit/>
          </a:bodyPr>
          <a:lstStyle/>
          <a:p>
            <a:pPr marL="342900" lvl="0" indent="-342900" algn="just"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Increase listener’s familiarity with the song 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Increase popularity of the artists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Increase popularity of the music company </a:t>
            </a:r>
            <a:endParaRPr lang="en-MY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US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Reflect society and culture</a:t>
            </a:r>
          </a:p>
          <a:p>
            <a:pPr marL="342900" lvl="0" indent="-342900" algn="just">
              <a:buFont typeface="+mj-lt"/>
              <a:buAutoNum type="arabicPeriod"/>
            </a:pPr>
            <a:r>
              <a:rPr lang="en-US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Impact of the viewers on YouTube and Spotify</a:t>
            </a:r>
          </a:p>
          <a:p>
            <a:pPr marL="342900" lvl="0" indent="-342900" algn="just">
              <a:buFont typeface="+mj-lt"/>
              <a:buAutoNum type="arabicPeriod"/>
            </a:pPr>
            <a:endParaRPr lang="en-MY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7117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Picture 104">
            <a:extLst>
              <a:ext uri="{FF2B5EF4-FFF2-40B4-BE49-F238E27FC236}">
                <a16:creationId xmlns:a16="http://schemas.microsoft.com/office/drawing/2014/main" id="{26AA7C31-76FD-4B44-A1FF-D13D2515A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F5CE85F9-F4EE-4E5D-8235-528527A40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09" name="Rectangle 108">
            <a:extLst>
              <a:ext uri="{FF2B5EF4-FFF2-40B4-BE49-F238E27FC236}">
                <a16:creationId xmlns:a16="http://schemas.microsoft.com/office/drawing/2014/main" id="{17338BB4-74FF-4836-86B7-F1B0C2B62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1ABFA8A3-A231-4BC1-B8A5-C5BE7315C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4D747E59-EDB0-47FA-899B-0621ED112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C2629343-044F-4737-89E9-3E1790341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C9B9C8E0-18D9-430D-B171-939E0EEEB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B9EEB229-3EBA-4333-B94C-ED62EC101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1" name="Picture 120">
            <a:extLst>
              <a:ext uri="{FF2B5EF4-FFF2-40B4-BE49-F238E27FC236}">
                <a16:creationId xmlns:a16="http://schemas.microsoft.com/office/drawing/2014/main" id="{B4666C73-1C44-4BD3-9529-A7E02C6A8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3" name="Picture 122">
            <a:extLst>
              <a:ext uri="{FF2B5EF4-FFF2-40B4-BE49-F238E27FC236}">
                <a16:creationId xmlns:a16="http://schemas.microsoft.com/office/drawing/2014/main" id="{723E4E2F-EA2E-477B-A595-C5A5F62E9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5" name="Rectangle 124">
            <a:extLst>
              <a:ext uri="{FF2B5EF4-FFF2-40B4-BE49-F238E27FC236}">
                <a16:creationId xmlns:a16="http://schemas.microsoft.com/office/drawing/2014/main" id="{B6500FA0-D185-45FF-9F47-EF5FB7158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7273825F-243F-467C-8349-B97E81C3E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255659AF-6F61-42EF-B761-0862A79DB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B2639-6674-A6A3-2F46-EEDFFF093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/>
              <a:t>INCOME GENERATED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A7E53-FE0E-8A4D-B5A9-5293C3DFD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803" y="2052116"/>
            <a:ext cx="3969505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lvl="0" indent="0"/>
            <a:r>
              <a:rPr lang="en-US" sz="1800" i="1"/>
              <a:t>1. Streaming royalties </a:t>
            </a:r>
          </a:p>
          <a:p>
            <a:pPr lvl="1"/>
            <a:r>
              <a:rPr lang="en-US"/>
              <a:t>Release my music online to all the major music platforms</a:t>
            </a:r>
          </a:p>
          <a:p>
            <a:pPr lvl="1"/>
            <a:r>
              <a:rPr lang="en-US"/>
              <a:t>Every time people stream or download, I will earn money </a:t>
            </a:r>
          </a:p>
          <a:p>
            <a:pPr lvl="1"/>
            <a:r>
              <a:rPr lang="en-US"/>
              <a:t>Can monetize money in the long term </a:t>
            </a:r>
          </a:p>
          <a:p>
            <a:pPr marL="742950" lvl="1" indent="-285750"/>
            <a:endParaRPr lang="en-US"/>
          </a:p>
          <a:p>
            <a:pPr marL="0" indent="0"/>
            <a:endParaRPr lang="en-US" sz="1800" dirty="0"/>
          </a:p>
        </p:txBody>
      </p:sp>
      <p:pic>
        <p:nvPicPr>
          <p:cNvPr id="7" name="Picture 6" descr="A picture containing text, screenshot, number, font&#10;&#10;Description automatically generated">
            <a:extLst>
              <a:ext uri="{FF2B5EF4-FFF2-40B4-BE49-F238E27FC236}">
                <a16:creationId xmlns:a16="http://schemas.microsoft.com/office/drawing/2014/main" id="{95F2F25B-4DCF-679F-05C6-37A0BC35EA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96616" y="346222"/>
            <a:ext cx="3969505" cy="308277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5" name="Picture 4" descr="A picture containing text, screenshot, menu, font&#10;&#10;Description automatically generated">
            <a:extLst>
              <a:ext uri="{FF2B5EF4-FFF2-40B4-BE49-F238E27FC236}">
                <a16:creationId xmlns:a16="http://schemas.microsoft.com/office/drawing/2014/main" id="{05EBCBF2-5BE1-193A-EE87-B0D4502641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1350" y="3590198"/>
            <a:ext cx="3961494" cy="3076556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131" name="Rectangle 130">
            <a:extLst>
              <a:ext uri="{FF2B5EF4-FFF2-40B4-BE49-F238E27FC236}">
                <a16:creationId xmlns:a16="http://schemas.microsoft.com/office/drawing/2014/main" id="{00650157-038B-4377-BAFA-B12FF57E0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47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text, font, screenshot&#10;&#10;Description automatically generated">
            <a:extLst>
              <a:ext uri="{FF2B5EF4-FFF2-40B4-BE49-F238E27FC236}">
                <a16:creationId xmlns:a16="http://schemas.microsoft.com/office/drawing/2014/main" id="{BB65EEF2-EF5F-2818-7B3B-3DCD005000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0829" y="3879364"/>
            <a:ext cx="7171553" cy="259082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FD8D00-0E95-E8D0-57EB-16CFABC6F5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68557" y="1219200"/>
            <a:ext cx="8534399" cy="4830744"/>
          </a:xfrm>
        </p:spPr>
        <p:txBody>
          <a:bodyPr>
            <a:noAutofit/>
          </a:bodyPr>
          <a:lstStyle/>
          <a:p>
            <a:pPr marL="0" lvl="0" indent="0" algn="just">
              <a:buNone/>
            </a:pPr>
            <a:r>
              <a:rPr lang="en-MY" sz="1800" i="1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2. Music publishing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zh-CN" altLang="en-US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Publish royalties</a:t>
            </a:r>
          </a:p>
          <a:p>
            <a:pPr marL="742950" lvl="1" indent="-285750" algn="just">
              <a:buFont typeface="Wingdings" pitchFamily="2" charset="2"/>
              <a:buChar char="Ø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performance royalties – when a song is played at public place</a:t>
            </a:r>
          </a:p>
          <a:p>
            <a:pPr marL="742950" lvl="1" indent="-285750" algn="just">
              <a:buFont typeface="Wingdings" pitchFamily="2" charset="2"/>
              <a:buChar char="Ø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mechanical royalties – earn money when a song is streamed, downloaded or reproduced as a CD</a:t>
            </a:r>
          </a:p>
          <a:p>
            <a:endParaRPr lang="en-US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51812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51F3E-2462-E23E-B833-223FD1A36C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06440" y="606879"/>
            <a:ext cx="3896467" cy="713818"/>
          </a:xfrm>
        </p:spPr>
        <p:txBody>
          <a:bodyPr/>
          <a:lstStyle/>
          <a:p>
            <a:pPr algn="ctr"/>
            <a:r>
              <a:rPr lang="en-US" sz="2500" b="1" dirty="0"/>
              <a:t>Performance Royalties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7BACC4-2859-1E2F-ED8B-88AF3D6DCF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30059" y="606879"/>
            <a:ext cx="3899798" cy="713818"/>
          </a:xfrm>
        </p:spPr>
        <p:txBody>
          <a:bodyPr/>
          <a:lstStyle/>
          <a:p>
            <a:pPr algn="ctr"/>
            <a:r>
              <a:rPr lang="en-US" sz="2500" b="1" dirty="0"/>
              <a:t>Mechanical Royalties </a:t>
            </a:r>
          </a:p>
        </p:txBody>
      </p:sp>
      <p:pic>
        <p:nvPicPr>
          <p:cNvPr id="8" name="Content Placeholder 7" descr="A picture containing clothing, person, human face, entertainment&#10;&#10;Description automatically generated">
            <a:extLst>
              <a:ext uri="{FF2B5EF4-FFF2-40B4-BE49-F238E27FC236}">
                <a16:creationId xmlns:a16="http://schemas.microsoft.com/office/drawing/2014/main" id="{76560B6B-B080-83B1-FFFC-E7E64C74AAC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038983" y="1437971"/>
            <a:ext cx="2772382" cy="1660541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5F29C42-C04D-22D7-92F3-49FC1061BC4F}"/>
              </a:ext>
            </a:extLst>
          </p:cNvPr>
          <p:cNvSpPr txBox="1"/>
          <p:nvPr/>
        </p:nvSpPr>
        <p:spPr>
          <a:xfrm>
            <a:off x="3114559" y="3244334"/>
            <a:ext cx="2772382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00" i="1" dirty="0"/>
              <a:t>Live at Coachella Stage</a:t>
            </a:r>
          </a:p>
        </p:txBody>
      </p:sp>
      <p:pic>
        <p:nvPicPr>
          <p:cNvPr id="14" name="Picture 13" descr="A group of women posing for a picture&#10;&#10;Description automatically generated">
            <a:extLst>
              <a:ext uri="{FF2B5EF4-FFF2-40B4-BE49-F238E27FC236}">
                <a16:creationId xmlns:a16="http://schemas.microsoft.com/office/drawing/2014/main" id="{4F813C08-1787-B63F-729C-A64676F306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979" y="3682544"/>
            <a:ext cx="2235488" cy="223548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69992AA-6021-A311-B6D2-F413A676C84B}"/>
              </a:ext>
            </a:extLst>
          </p:cNvPr>
          <p:cNvSpPr txBox="1"/>
          <p:nvPr/>
        </p:nvSpPr>
        <p:spPr>
          <a:xfrm>
            <a:off x="3365979" y="6097232"/>
            <a:ext cx="23246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/>
              <a:t>Played over on the Spotify </a:t>
            </a:r>
          </a:p>
        </p:txBody>
      </p:sp>
      <p:pic>
        <p:nvPicPr>
          <p:cNvPr id="17" name="Picture 1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077947B8-254D-2373-8B99-DADB79F8E0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9757" y="1437971"/>
            <a:ext cx="2920402" cy="166054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0219847-17B1-F9FF-D718-848EE018553B}"/>
              </a:ext>
            </a:extLst>
          </p:cNvPr>
          <p:cNvSpPr txBox="1"/>
          <p:nvPr/>
        </p:nvSpPr>
        <p:spPr>
          <a:xfrm>
            <a:off x="7847578" y="3236639"/>
            <a:ext cx="14647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/>
              <a:t>Cassette Tapes </a:t>
            </a:r>
          </a:p>
        </p:txBody>
      </p:sp>
      <p:pic>
        <p:nvPicPr>
          <p:cNvPr id="20" name="Picture 19" descr="A pink vinyl record in a black box&#10;&#10;Description automatically generated with low confidence">
            <a:extLst>
              <a:ext uri="{FF2B5EF4-FFF2-40B4-BE49-F238E27FC236}">
                <a16:creationId xmlns:a16="http://schemas.microsoft.com/office/drawing/2014/main" id="{7BA187D4-6D92-28CE-F27B-7D281B6623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7835" y="3759489"/>
            <a:ext cx="2235488" cy="223548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188ABAA-4DD4-3F53-BF20-164E86BC4890}"/>
              </a:ext>
            </a:extLst>
          </p:cNvPr>
          <p:cNvSpPr txBox="1"/>
          <p:nvPr/>
        </p:nvSpPr>
        <p:spPr>
          <a:xfrm>
            <a:off x="8412480" y="6097232"/>
            <a:ext cx="6806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Vinyl</a:t>
            </a:r>
          </a:p>
        </p:txBody>
      </p:sp>
    </p:spTree>
    <p:extLst>
      <p:ext uri="{BB962C8B-B14F-4D97-AF65-F5344CB8AC3E}">
        <p14:creationId xmlns:p14="http://schemas.microsoft.com/office/powerpoint/2010/main" val="812208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8FF9AF5-A911-79F2-A5E3-EF02B3874E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01425" y="1331798"/>
            <a:ext cx="4315233" cy="46188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47D53A-0894-7C89-2DB2-EEA37A7700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0322" y="1232452"/>
            <a:ext cx="3966652" cy="4817492"/>
          </a:xfrm>
        </p:spPr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en-MY" sz="1800" i="1" dirty="0"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3. </a:t>
            </a:r>
            <a:r>
              <a:rPr lang="en-MY" sz="1800" i="1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 Merchandise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Great way to subsidise concert travel expenses and or venue hire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Create limited edition </a:t>
            </a:r>
            <a:r>
              <a:rPr lang="en-MY" sz="1800" dirty="0"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items </a:t>
            </a: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at a lower price so people can afford </a:t>
            </a:r>
          </a:p>
          <a:p>
            <a:pPr marL="742950" lvl="1" indent="-285750" algn="just">
              <a:buFont typeface="Arial" panose="020B0604020202020204" pitchFamily="34" charset="0"/>
              <a:buChar char="•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Sell via online website </a:t>
            </a:r>
          </a:p>
          <a:p>
            <a:endParaRPr lang="en-US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0432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64783-ECC9-D04B-7BD1-91DF9A03A4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0322" y="1205948"/>
            <a:ext cx="8313365" cy="4366603"/>
          </a:xfrm>
        </p:spPr>
        <p:txBody>
          <a:bodyPr/>
          <a:lstStyle/>
          <a:p>
            <a:pPr marL="0" lvl="0" indent="0" algn="just">
              <a:buNone/>
            </a:pPr>
            <a:r>
              <a:rPr lang="en-MY" sz="1800" i="1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4. Tour and live shows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Prime source of income for musician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en-MY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Ticket sale, on the door fee </a:t>
            </a:r>
          </a:p>
          <a:p>
            <a:endParaRPr lang="en-US" dirty="0"/>
          </a:p>
        </p:txBody>
      </p:sp>
      <p:pic>
        <p:nvPicPr>
          <p:cNvPr id="10" name="Content Placeholder 9" descr="A picture containing text, menu, screenshot, font&#10;&#10;Description automatically generated">
            <a:extLst>
              <a:ext uri="{FF2B5EF4-FFF2-40B4-BE49-F238E27FC236}">
                <a16:creationId xmlns:a16="http://schemas.microsoft.com/office/drawing/2014/main" id="{A0953736-7BFB-3368-AE3A-BED9CBEA06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6060" y="2887914"/>
            <a:ext cx="5239681" cy="3525078"/>
          </a:xfrm>
        </p:spPr>
      </p:pic>
      <p:pic>
        <p:nvPicPr>
          <p:cNvPr id="3" name="Picture 2" descr="A group of women posing for a picture&#10;&#10;Description automatically generated with medium confidence">
            <a:extLst>
              <a:ext uri="{FF2B5EF4-FFF2-40B4-BE49-F238E27FC236}">
                <a16:creationId xmlns:a16="http://schemas.microsoft.com/office/drawing/2014/main" id="{533E694A-1003-BA7D-0882-87E15308C4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0832" y="2499360"/>
            <a:ext cx="2412335" cy="3913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87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47659-63A0-41A6-D316-5AFBAF2CB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34816" y="1212567"/>
            <a:ext cx="3750367" cy="4432865"/>
          </a:xfrm>
        </p:spPr>
        <p:txBody>
          <a:bodyPr>
            <a:normAutofit fontScale="92500"/>
          </a:bodyPr>
          <a:lstStyle/>
          <a:p>
            <a:pPr marL="0" lvl="0" indent="0" algn="just">
              <a:buNone/>
            </a:pPr>
            <a:r>
              <a:rPr lang="en-MY" sz="1800" i="1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5. Sync deals </a:t>
            </a: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US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Make licensing, enables artists to earn money by having their music featured in a form of visual media, movie, tv shows, video games </a:t>
            </a:r>
          </a:p>
          <a:p>
            <a:pPr marL="742950" lvl="1" indent="-285750" algn="just">
              <a:buFont typeface="Wingdings" pitchFamily="2" charset="2"/>
              <a:buChar char="§"/>
            </a:pPr>
            <a:endParaRPr lang="en-MY" sz="1800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US" sz="18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Media business must pay the artists for a license to use their music in their media, this is  known as flat fee.</a:t>
            </a:r>
            <a:endParaRPr lang="en-MY" sz="1800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0" name="Content Placeholder 9" descr="A music license agreement with yellow text&#10;&#10;Description automatically generated with medium confidence">
            <a:extLst>
              <a:ext uri="{FF2B5EF4-FFF2-40B4-BE49-F238E27FC236}">
                <a16:creationId xmlns:a16="http://schemas.microsoft.com/office/drawing/2014/main" id="{95474A16-0A0B-D5AB-C210-46EF239001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863793"/>
            <a:ext cx="4479233" cy="5334362"/>
          </a:xfrm>
        </p:spPr>
      </p:pic>
    </p:spTree>
    <p:extLst>
      <p:ext uri="{BB962C8B-B14F-4D97-AF65-F5344CB8AC3E}">
        <p14:creationId xmlns:p14="http://schemas.microsoft.com/office/powerpoint/2010/main" val="35062910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group of women posing for a picture&#10;&#10;Description automatically generated">
            <a:extLst>
              <a:ext uri="{FF2B5EF4-FFF2-40B4-BE49-F238E27FC236}">
                <a16:creationId xmlns:a16="http://schemas.microsoft.com/office/drawing/2014/main" id="{672F7CFA-88DE-BC9B-2EAA-3EB0F47C43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7982" y="3962399"/>
            <a:ext cx="4429631" cy="2120349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F4A562-44CC-8224-154C-BBCC327C90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0322" y="1258958"/>
            <a:ext cx="8114582" cy="4313594"/>
          </a:xfrm>
        </p:spPr>
        <p:txBody>
          <a:bodyPr/>
          <a:lstStyle/>
          <a:p>
            <a:pPr marL="0" lvl="0" indent="0" algn="just">
              <a:buNone/>
            </a:pPr>
            <a:r>
              <a:rPr lang="en-MY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6. Brand partnerships and sponsorships </a:t>
            </a: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MY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Musician makes money as an ambassador for a specific brand or product</a:t>
            </a: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MY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Work with different brands: clothing line, musical instrument manufactures</a:t>
            </a:r>
            <a:r>
              <a:rPr lang="en-MY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MY" sz="18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8" name="Picture 7" descr="A group of women in black dresses&#10;&#10;Description automatically generated with medium confidence">
            <a:extLst>
              <a:ext uri="{FF2B5EF4-FFF2-40B4-BE49-F238E27FC236}">
                <a16:creationId xmlns:a16="http://schemas.microsoft.com/office/drawing/2014/main" id="{BC4C3D6A-AC48-2495-022B-A8D6EA0DDC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826" y="3962399"/>
            <a:ext cx="4429631" cy="2120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85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black and pink card&#10;&#10;Description automatically generated with low confidence">
            <a:extLst>
              <a:ext uri="{FF2B5EF4-FFF2-40B4-BE49-F238E27FC236}">
                <a16:creationId xmlns:a16="http://schemas.microsoft.com/office/drawing/2014/main" id="{ABE005AD-4A5A-C62A-7665-6DBC7D7195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9956" y="3866322"/>
            <a:ext cx="2565400" cy="25654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5B2AA-D4C3-5C89-CBF8-B6EE8E2A32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30565" y="728872"/>
            <a:ext cx="8724182" cy="4916562"/>
          </a:xfrm>
        </p:spPr>
        <p:txBody>
          <a:bodyPr/>
          <a:lstStyle/>
          <a:p>
            <a:pPr marL="457200" lvl="1" indent="0" algn="just">
              <a:buNone/>
            </a:pPr>
            <a:r>
              <a:rPr lang="en-MY" sz="18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pPr marL="0" lvl="0" indent="0" algn="just">
              <a:buNone/>
            </a:pPr>
            <a:r>
              <a:rPr lang="en-MY" sz="1800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7. </a:t>
            </a:r>
            <a:r>
              <a:rPr lang="en-MY" sz="18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Crowdfunding and membership subscription services </a:t>
            </a: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MY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Turn my followers and community into a sustainable form of funding for my projects </a:t>
            </a: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MY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Allow subscribers to receive exclusive content such as artwork, singing video from their favourite artist via monthly subscription fee </a:t>
            </a:r>
          </a:p>
          <a:p>
            <a:pPr marL="742950" lvl="1" indent="-285750" algn="just">
              <a:buFont typeface="Wingdings" pitchFamily="2" charset="2"/>
              <a:buChar char="§"/>
            </a:pPr>
            <a:r>
              <a:rPr lang="en-MY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Crowdfunding platform like Kickstarter, Crowdcube</a:t>
            </a:r>
            <a:r>
              <a:rPr lang="en-MY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Fundable, FundRazr, SyndicateRoom</a:t>
            </a:r>
            <a:r>
              <a:rPr lang="en-MY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lvl="1" algn="just">
              <a:buFont typeface="Arial" panose="020B0604020202020204" pitchFamily="34" charset="0"/>
              <a:buChar char="•"/>
            </a:pPr>
            <a:endParaRPr lang="en-MY" sz="18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8" name="Picture 7" descr="A picture containing text, screenshot, font, design&#10;&#10;Description automatically generated">
            <a:extLst>
              <a:ext uri="{FF2B5EF4-FFF2-40B4-BE49-F238E27FC236}">
                <a16:creationId xmlns:a16="http://schemas.microsoft.com/office/drawing/2014/main" id="{18875185-2082-0306-6F06-A2DCE788C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5164" y="3866322"/>
            <a:ext cx="2565400" cy="2565400"/>
          </a:xfrm>
          <a:prstGeom prst="rect">
            <a:avLst/>
          </a:prstGeom>
        </p:spPr>
      </p:pic>
      <p:pic>
        <p:nvPicPr>
          <p:cNvPr id="10" name="Picture 9" descr="A picture containing text, screenshot, businesscard, font&#10;&#10;Description automatically generated">
            <a:extLst>
              <a:ext uri="{FF2B5EF4-FFF2-40B4-BE49-F238E27FC236}">
                <a16:creationId xmlns:a16="http://schemas.microsoft.com/office/drawing/2014/main" id="{5CEA4099-7242-7681-181D-F114B3EF37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6342" y="3873501"/>
            <a:ext cx="2565400" cy="25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740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51A35-AA06-6B46-7A23-D49453AFB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7"/>
            <a:ext cx="7958331" cy="72919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 media of advertising</a:t>
            </a:r>
            <a:br>
              <a:rPr lang="en-MY" sz="3600" b="1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b="1" dirty="0"/>
          </a:p>
        </p:txBody>
      </p:sp>
      <p:sp>
        <p:nvSpPr>
          <p:cNvPr id="8" name="Frame 7">
            <a:extLst>
              <a:ext uri="{FF2B5EF4-FFF2-40B4-BE49-F238E27FC236}">
                <a16:creationId xmlns:a16="http://schemas.microsoft.com/office/drawing/2014/main" id="{CEA4DF9C-0450-A641-92DE-243BE54A89C4}"/>
              </a:ext>
            </a:extLst>
          </p:cNvPr>
          <p:cNvSpPr/>
          <p:nvPr/>
        </p:nvSpPr>
        <p:spPr>
          <a:xfrm>
            <a:off x="1726094" y="1736035"/>
            <a:ext cx="3670853" cy="295523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51BE1F99-08BF-E31A-22DA-4DA53C5B9228}"/>
              </a:ext>
            </a:extLst>
          </p:cNvPr>
          <p:cNvSpPr/>
          <p:nvPr/>
        </p:nvSpPr>
        <p:spPr>
          <a:xfrm>
            <a:off x="6795055" y="1736035"/>
            <a:ext cx="3670853" cy="295523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Doughnut 10">
            <a:extLst>
              <a:ext uri="{FF2B5EF4-FFF2-40B4-BE49-F238E27FC236}">
                <a16:creationId xmlns:a16="http://schemas.microsoft.com/office/drawing/2014/main" id="{B505AF94-EB65-0664-CB15-4DD408D19363}"/>
              </a:ext>
            </a:extLst>
          </p:cNvPr>
          <p:cNvSpPr/>
          <p:nvPr/>
        </p:nvSpPr>
        <p:spPr>
          <a:xfrm>
            <a:off x="1437858" y="5001557"/>
            <a:ext cx="4247323" cy="1471317"/>
          </a:xfrm>
          <a:prstGeom prst="don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13" name="Doughnut 12">
            <a:extLst>
              <a:ext uri="{FF2B5EF4-FFF2-40B4-BE49-F238E27FC236}">
                <a16:creationId xmlns:a16="http://schemas.microsoft.com/office/drawing/2014/main" id="{A8DA1C93-4428-F142-EAE7-42400367F878}"/>
              </a:ext>
            </a:extLst>
          </p:cNvPr>
          <p:cNvSpPr/>
          <p:nvPr/>
        </p:nvSpPr>
        <p:spPr>
          <a:xfrm>
            <a:off x="6331990" y="5001557"/>
            <a:ext cx="4805444" cy="1440000"/>
          </a:xfrm>
          <a:prstGeom prst="don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D9F932-D8BC-2CFA-6A7E-E4429A41FBCF}"/>
              </a:ext>
            </a:extLst>
          </p:cNvPr>
          <p:cNvSpPr txBox="1"/>
          <p:nvPr/>
        </p:nvSpPr>
        <p:spPr>
          <a:xfrm>
            <a:off x="2105799" y="5586518"/>
            <a:ext cx="3061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OUTDOOR - BILLBOARD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1849792-B66C-91B6-74FC-0861847B7F47}"/>
              </a:ext>
            </a:extLst>
          </p:cNvPr>
          <p:cNvSpPr txBox="1"/>
          <p:nvPr/>
        </p:nvSpPr>
        <p:spPr>
          <a:xfrm>
            <a:off x="7588399" y="5536891"/>
            <a:ext cx="36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TRANSPORTATION</a:t>
            </a:r>
          </a:p>
        </p:txBody>
      </p:sp>
      <p:pic>
        <p:nvPicPr>
          <p:cNvPr id="23" name="Picture 22" descr="A blue bus with pink and blue ad on the side&#10;&#10;Description automatically generated with low confidence">
            <a:extLst>
              <a:ext uri="{FF2B5EF4-FFF2-40B4-BE49-F238E27FC236}">
                <a16:creationId xmlns:a16="http://schemas.microsoft.com/office/drawing/2014/main" id="{FE5251A5-DB1F-8212-21D0-69A6CBE629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3107" y="2088245"/>
            <a:ext cx="3034747" cy="2259927"/>
          </a:xfrm>
          <a:prstGeom prst="rect">
            <a:avLst/>
          </a:prstGeom>
        </p:spPr>
      </p:pic>
      <p:pic>
        <p:nvPicPr>
          <p:cNvPr id="25" name="Picture 24" descr="A picture containing building, outdoor, sky, metropolitan area&#10;&#10;Description automatically generated">
            <a:extLst>
              <a:ext uri="{FF2B5EF4-FFF2-40B4-BE49-F238E27FC236}">
                <a16:creationId xmlns:a16="http://schemas.microsoft.com/office/drawing/2014/main" id="{901D01BD-789B-989F-CAA7-42FD7AD6F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5799" y="2088245"/>
            <a:ext cx="3061391" cy="225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2663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ame 3">
            <a:extLst>
              <a:ext uri="{FF2B5EF4-FFF2-40B4-BE49-F238E27FC236}">
                <a16:creationId xmlns:a16="http://schemas.microsoft.com/office/drawing/2014/main" id="{3113EF2E-ABF3-F316-054E-3E05A8ADDF93}"/>
              </a:ext>
            </a:extLst>
          </p:cNvPr>
          <p:cNvSpPr/>
          <p:nvPr/>
        </p:nvSpPr>
        <p:spPr>
          <a:xfrm>
            <a:off x="1855304" y="1205949"/>
            <a:ext cx="3670853" cy="348532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6CD608D2-FC4B-80DB-C2CC-7EE147F793EE}"/>
              </a:ext>
            </a:extLst>
          </p:cNvPr>
          <p:cNvSpPr/>
          <p:nvPr/>
        </p:nvSpPr>
        <p:spPr>
          <a:xfrm>
            <a:off x="6970644" y="1205949"/>
            <a:ext cx="3816628" cy="348532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Doughnut 5">
            <a:extLst>
              <a:ext uri="{FF2B5EF4-FFF2-40B4-BE49-F238E27FC236}">
                <a16:creationId xmlns:a16="http://schemas.microsoft.com/office/drawing/2014/main" id="{2B7466FF-0EC1-E8BB-AD70-D7C45D8A13BA}"/>
              </a:ext>
            </a:extLst>
          </p:cNvPr>
          <p:cNvSpPr/>
          <p:nvPr/>
        </p:nvSpPr>
        <p:spPr>
          <a:xfrm>
            <a:off x="2014330" y="5181600"/>
            <a:ext cx="3511827" cy="1285461"/>
          </a:xfrm>
          <a:prstGeom prst="don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7" name="Doughnut 6">
            <a:extLst>
              <a:ext uri="{FF2B5EF4-FFF2-40B4-BE49-F238E27FC236}">
                <a16:creationId xmlns:a16="http://schemas.microsoft.com/office/drawing/2014/main" id="{1EE6731E-E088-A11D-7A83-34345E3AF6AA}"/>
              </a:ext>
            </a:extLst>
          </p:cNvPr>
          <p:cNvSpPr/>
          <p:nvPr/>
        </p:nvSpPr>
        <p:spPr>
          <a:xfrm>
            <a:off x="7275444" y="5181600"/>
            <a:ext cx="3511827" cy="1285461"/>
          </a:xfrm>
          <a:prstGeom prst="donu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1" name="Picture 10" descr="A collage of women crying&#10;&#10;Description automatically generated with low confidence">
            <a:extLst>
              <a:ext uri="{FF2B5EF4-FFF2-40B4-BE49-F238E27FC236}">
                <a16:creationId xmlns:a16="http://schemas.microsoft.com/office/drawing/2014/main" id="{90181556-1795-911F-82E9-61EDB2C217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226" y="1614282"/>
            <a:ext cx="2848113" cy="2668656"/>
          </a:xfrm>
          <a:prstGeom prst="rect">
            <a:avLst/>
          </a:prstGeom>
        </p:spPr>
      </p:pic>
      <p:pic>
        <p:nvPicPr>
          <p:cNvPr id="13" name="Picture 12" descr="A group of women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7A14E00E-1807-B662-D438-2A84DB737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6907" y="1614282"/>
            <a:ext cx="3004101" cy="266865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23D3401-49DB-369A-854B-2CE7B600F41B}"/>
              </a:ext>
            </a:extLst>
          </p:cNvPr>
          <p:cNvSpPr txBox="1"/>
          <p:nvPr/>
        </p:nvSpPr>
        <p:spPr>
          <a:xfrm>
            <a:off x="8182406" y="5652051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RADIO SHOW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8C82EB-34E6-B18C-0D58-AF3C80FF6EA7}"/>
              </a:ext>
            </a:extLst>
          </p:cNvPr>
          <p:cNvSpPr txBox="1"/>
          <p:nvPr/>
        </p:nvSpPr>
        <p:spPr>
          <a:xfrm>
            <a:off x="2795136" y="5639664"/>
            <a:ext cx="2081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REALITY SHOW</a:t>
            </a:r>
          </a:p>
        </p:txBody>
      </p:sp>
    </p:spTree>
    <p:extLst>
      <p:ext uri="{BB962C8B-B14F-4D97-AF65-F5344CB8AC3E}">
        <p14:creationId xmlns:p14="http://schemas.microsoft.com/office/powerpoint/2010/main" val="4027389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3E991-200C-B365-3E98-D88ED536D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9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Stages for Creating an </a:t>
            </a:r>
            <a:r>
              <a:rPr lang="en-US" sz="39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en-US" sz="39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dvertising Campaign </a:t>
            </a:r>
            <a:br>
              <a:rPr lang="en-MY" sz="3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4" name="Frame 3">
            <a:extLst>
              <a:ext uri="{FF2B5EF4-FFF2-40B4-BE49-F238E27FC236}">
                <a16:creationId xmlns:a16="http://schemas.microsoft.com/office/drawing/2014/main" id="{C41B9648-C59D-0AD8-1A91-44E93DA5EF9F}"/>
              </a:ext>
            </a:extLst>
          </p:cNvPr>
          <p:cNvSpPr/>
          <p:nvPr/>
        </p:nvSpPr>
        <p:spPr>
          <a:xfrm>
            <a:off x="1343552" y="2082750"/>
            <a:ext cx="2650814" cy="43891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8CA4488C-BB57-0D26-5C50-62C8C4B44024}"/>
              </a:ext>
            </a:extLst>
          </p:cNvPr>
          <p:cNvSpPr/>
          <p:nvPr/>
        </p:nvSpPr>
        <p:spPr>
          <a:xfrm>
            <a:off x="1331610" y="2799309"/>
            <a:ext cx="5424790" cy="43891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A5838C3E-D6E0-23BF-ECDB-65C8C55BFEB6}"/>
              </a:ext>
            </a:extLst>
          </p:cNvPr>
          <p:cNvSpPr/>
          <p:nvPr/>
        </p:nvSpPr>
        <p:spPr>
          <a:xfrm>
            <a:off x="1343551" y="3546764"/>
            <a:ext cx="2553026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B076B4DD-5EE1-C4E3-2EC7-F333BCEB560F}"/>
              </a:ext>
            </a:extLst>
          </p:cNvPr>
          <p:cNvSpPr/>
          <p:nvPr/>
        </p:nvSpPr>
        <p:spPr>
          <a:xfrm>
            <a:off x="1313028" y="5833659"/>
            <a:ext cx="2961069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EA81CB-B078-9264-FDC8-42737D5A4558}"/>
              </a:ext>
            </a:extLst>
          </p:cNvPr>
          <p:cNvSpPr txBox="1"/>
          <p:nvPr/>
        </p:nvSpPr>
        <p:spPr>
          <a:xfrm>
            <a:off x="1453280" y="2122862"/>
            <a:ext cx="2662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responsibilities 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2F9CAE-0F45-7865-6ABF-BA14776A0060}"/>
              </a:ext>
            </a:extLst>
          </p:cNvPr>
          <p:cNvSpPr txBox="1"/>
          <p:nvPr/>
        </p:nvSpPr>
        <p:spPr>
          <a:xfrm>
            <a:off x="1437090" y="2847938"/>
            <a:ext cx="55766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the target audience </a:t>
            </a:r>
            <a:r>
              <a:rPr lang="en-US" sz="18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market 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segment  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BF06E198-063D-86FF-3218-7598240A7DE3}"/>
              </a:ext>
            </a:extLst>
          </p:cNvPr>
          <p:cNvSpPr/>
          <p:nvPr/>
        </p:nvSpPr>
        <p:spPr>
          <a:xfrm>
            <a:off x="1331610" y="4325229"/>
            <a:ext cx="2662755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Frame 12">
            <a:extLst>
              <a:ext uri="{FF2B5EF4-FFF2-40B4-BE49-F238E27FC236}">
                <a16:creationId xmlns:a16="http://schemas.microsoft.com/office/drawing/2014/main" id="{6645E105-C0E0-76AC-AAA3-9925F9977DEE}"/>
              </a:ext>
            </a:extLst>
          </p:cNvPr>
          <p:cNvSpPr/>
          <p:nvPr/>
        </p:nvSpPr>
        <p:spPr>
          <a:xfrm>
            <a:off x="1331610" y="5068696"/>
            <a:ext cx="2556469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2B011C-22F6-72BA-8BD4-894ED5F31C0A}"/>
              </a:ext>
            </a:extLst>
          </p:cNvPr>
          <p:cNvSpPr txBox="1"/>
          <p:nvPr/>
        </p:nvSpPr>
        <p:spPr>
          <a:xfrm>
            <a:off x="1480014" y="3574355"/>
            <a:ext cx="23659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the objectives 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0EE500-AA5B-3442-3A9D-351061B9C21C}"/>
              </a:ext>
            </a:extLst>
          </p:cNvPr>
          <p:cNvSpPr txBox="1"/>
          <p:nvPr/>
        </p:nvSpPr>
        <p:spPr>
          <a:xfrm>
            <a:off x="1437090" y="4325229"/>
            <a:ext cx="23659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financial ability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AA101E-6A34-915D-9ED1-D077FCB71199}"/>
              </a:ext>
            </a:extLst>
          </p:cNvPr>
          <p:cNvSpPr txBox="1"/>
          <p:nvPr/>
        </p:nvSpPr>
        <p:spPr>
          <a:xfrm>
            <a:off x="1409038" y="5107242"/>
            <a:ext cx="2816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Select appropriate ideas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69AE16-6ADB-27FE-874B-D2F2B0282F44}"/>
              </a:ext>
            </a:extLst>
          </p:cNvPr>
          <p:cNvSpPr txBox="1"/>
          <p:nvPr/>
        </p:nvSpPr>
        <p:spPr>
          <a:xfrm>
            <a:off x="1331610" y="5863082"/>
            <a:ext cx="3074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designs and concepts 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0" name="Frame 19">
            <a:extLst>
              <a:ext uri="{FF2B5EF4-FFF2-40B4-BE49-F238E27FC236}">
                <a16:creationId xmlns:a16="http://schemas.microsoft.com/office/drawing/2014/main" id="{4DE3FEB3-EF09-8772-E12F-B14DAC64EAD3}"/>
              </a:ext>
            </a:extLst>
          </p:cNvPr>
          <p:cNvSpPr/>
          <p:nvPr/>
        </p:nvSpPr>
        <p:spPr>
          <a:xfrm>
            <a:off x="5031631" y="5084957"/>
            <a:ext cx="3393042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Frame 20">
            <a:extLst>
              <a:ext uri="{FF2B5EF4-FFF2-40B4-BE49-F238E27FC236}">
                <a16:creationId xmlns:a16="http://schemas.microsoft.com/office/drawing/2014/main" id="{7E065258-A0F1-975E-9372-0500523F32A9}"/>
              </a:ext>
            </a:extLst>
          </p:cNvPr>
          <p:cNvSpPr/>
          <p:nvPr/>
        </p:nvSpPr>
        <p:spPr>
          <a:xfrm>
            <a:off x="5031631" y="5832725"/>
            <a:ext cx="2553026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E99C2B2-C5F9-6468-0FEC-1B17DD3C8014}"/>
              </a:ext>
            </a:extLst>
          </p:cNvPr>
          <p:cNvSpPr txBox="1"/>
          <p:nvPr/>
        </p:nvSpPr>
        <p:spPr>
          <a:xfrm>
            <a:off x="5093313" y="5861812"/>
            <a:ext cx="20983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Pilot test the design 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B432BA1-6FF6-348A-9583-646E555F781C}"/>
              </a:ext>
            </a:extLst>
          </p:cNvPr>
          <p:cNvSpPr txBox="1"/>
          <p:nvPr/>
        </p:nvSpPr>
        <p:spPr>
          <a:xfrm>
            <a:off x="5152439" y="5084957"/>
            <a:ext cx="3157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Implementation and scheduling</a:t>
            </a:r>
            <a:endParaRPr lang="en-MY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24" name="Frame 23">
            <a:extLst>
              <a:ext uri="{FF2B5EF4-FFF2-40B4-BE49-F238E27FC236}">
                <a16:creationId xmlns:a16="http://schemas.microsoft.com/office/drawing/2014/main" id="{F1B74502-03AC-F91F-DC32-59731204385F}"/>
              </a:ext>
            </a:extLst>
          </p:cNvPr>
          <p:cNvSpPr/>
          <p:nvPr/>
        </p:nvSpPr>
        <p:spPr>
          <a:xfrm>
            <a:off x="4990175" y="4334421"/>
            <a:ext cx="1461244" cy="434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DA838CB-CE52-8F76-2594-78D7AADE5058}"/>
              </a:ext>
            </a:extLst>
          </p:cNvPr>
          <p:cNvSpPr txBox="1"/>
          <p:nvPr/>
        </p:nvSpPr>
        <p:spPr>
          <a:xfrm>
            <a:off x="5093313" y="4357781"/>
            <a:ext cx="1159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Evaluation</a:t>
            </a:r>
            <a:endParaRPr lang="en-US" dirty="0"/>
          </a:p>
        </p:txBody>
      </p:sp>
      <p:pic>
        <p:nvPicPr>
          <p:cNvPr id="34" name="Picture 33" descr="A picture containing graphic design, graphics, screenshot, violet&#10;&#10;Description automatically generated">
            <a:extLst>
              <a:ext uri="{FF2B5EF4-FFF2-40B4-BE49-F238E27FC236}">
                <a16:creationId xmlns:a16="http://schemas.microsoft.com/office/drawing/2014/main" id="{C5C8C417-7861-5696-1D9F-ECEE270ABE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3280" y="2122862"/>
            <a:ext cx="2725169" cy="1609159"/>
          </a:xfrm>
          <a:prstGeom prst="rect">
            <a:avLst/>
          </a:prstGeom>
        </p:spPr>
      </p:pic>
      <p:sp>
        <p:nvSpPr>
          <p:cNvPr id="35" name="Down Arrow 34">
            <a:extLst>
              <a:ext uri="{FF2B5EF4-FFF2-40B4-BE49-F238E27FC236}">
                <a16:creationId xmlns:a16="http://schemas.microsoft.com/office/drawing/2014/main" id="{E414166A-D890-1DFB-2FDD-08D698869B2E}"/>
              </a:ext>
            </a:extLst>
          </p:cNvPr>
          <p:cNvSpPr/>
          <p:nvPr/>
        </p:nvSpPr>
        <p:spPr>
          <a:xfrm>
            <a:off x="2283060" y="2576637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Down Arrow 35">
            <a:extLst>
              <a:ext uri="{FF2B5EF4-FFF2-40B4-BE49-F238E27FC236}">
                <a16:creationId xmlns:a16="http://schemas.microsoft.com/office/drawing/2014/main" id="{65167451-6079-F0BD-3DA7-3011803E415E}"/>
              </a:ext>
            </a:extLst>
          </p:cNvPr>
          <p:cNvSpPr/>
          <p:nvPr/>
        </p:nvSpPr>
        <p:spPr>
          <a:xfrm>
            <a:off x="2283059" y="3285525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Down Arrow 36">
            <a:extLst>
              <a:ext uri="{FF2B5EF4-FFF2-40B4-BE49-F238E27FC236}">
                <a16:creationId xmlns:a16="http://schemas.microsoft.com/office/drawing/2014/main" id="{A51FB17C-CD32-C645-01D5-C6D77C818D25}"/>
              </a:ext>
            </a:extLst>
          </p:cNvPr>
          <p:cNvSpPr/>
          <p:nvPr/>
        </p:nvSpPr>
        <p:spPr>
          <a:xfrm>
            <a:off x="2283059" y="4036787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Down Arrow 37">
            <a:extLst>
              <a:ext uri="{FF2B5EF4-FFF2-40B4-BE49-F238E27FC236}">
                <a16:creationId xmlns:a16="http://schemas.microsoft.com/office/drawing/2014/main" id="{C870651A-2F2F-017D-2166-7A4091AC2F72}"/>
              </a:ext>
            </a:extLst>
          </p:cNvPr>
          <p:cNvSpPr/>
          <p:nvPr/>
        </p:nvSpPr>
        <p:spPr>
          <a:xfrm>
            <a:off x="2283059" y="4809505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Down Arrow 38">
            <a:extLst>
              <a:ext uri="{FF2B5EF4-FFF2-40B4-BE49-F238E27FC236}">
                <a16:creationId xmlns:a16="http://schemas.microsoft.com/office/drawing/2014/main" id="{F05ABB40-867D-8C46-00CA-233E2116301D}"/>
              </a:ext>
            </a:extLst>
          </p:cNvPr>
          <p:cNvSpPr/>
          <p:nvPr/>
        </p:nvSpPr>
        <p:spPr>
          <a:xfrm>
            <a:off x="2283058" y="5541679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Down Arrow 40">
            <a:extLst>
              <a:ext uri="{FF2B5EF4-FFF2-40B4-BE49-F238E27FC236}">
                <a16:creationId xmlns:a16="http://schemas.microsoft.com/office/drawing/2014/main" id="{243D3D09-FCE5-E520-989F-ED585C73EF29}"/>
              </a:ext>
            </a:extLst>
          </p:cNvPr>
          <p:cNvSpPr/>
          <p:nvPr/>
        </p:nvSpPr>
        <p:spPr>
          <a:xfrm rot="16200000">
            <a:off x="4536070" y="5996568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Down Arrow 41">
            <a:extLst>
              <a:ext uri="{FF2B5EF4-FFF2-40B4-BE49-F238E27FC236}">
                <a16:creationId xmlns:a16="http://schemas.microsoft.com/office/drawing/2014/main" id="{DB8A7AD5-23F6-3E0F-C177-2AAE31FC03B7}"/>
              </a:ext>
            </a:extLst>
          </p:cNvPr>
          <p:cNvSpPr/>
          <p:nvPr/>
        </p:nvSpPr>
        <p:spPr>
          <a:xfrm rot="10800000">
            <a:off x="5439532" y="5591744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Down Arrow 42">
            <a:extLst>
              <a:ext uri="{FF2B5EF4-FFF2-40B4-BE49-F238E27FC236}">
                <a16:creationId xmlns:a16="http://schemas.microsoft.com/office/drawing/2014/main" id="{794621E5-39E4-A701-5453-BAF84CA678FF}"/>
              </a:ext>
            </a:extLst>
          </p:cNvPr>
          <p:cNvSpPr/>
          <p:nvPr/>
        </p:nvSpPr>
        <p:spPr>
          <a:xfrm rot="10800000">
            <a:off x="5439532" y="4835719"/>
            <a:ext cx="233587" cy="1985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871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394B6-58E3-720F-56E0-632FF9EAF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MY" sz="4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329A9-B7C7-69A3-5D08-883713AC3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9252" y="1959354"/>
            <a:ext cx="7703442" cy="3394843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Get a reliable media company and work with them seamlessly.</a:t>
            </a:r>
            <a:endParaRPr lang="en-MY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 not restrict in the progress of creation, do something beyond and out of the frame.</a:t>
            </a:r>
            <a:endParaRPr lang="en-MY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Everyone must work hard. </a:t>
            </a:r>
            <a:br>
              <a:rPr lang="en-MY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US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US" dirty="0"/>
          </a:p>
        </p:txBody>
      </p:sp>
      <p:sp>
        <p:nvSpPr>
          <p:cNvPr id="4" name="Frame 3">
            <a:extLst>
              <a:ext uri="{FF2B5EF4-FFF2-40B4-BE49-F238E27FC236}">
                <a16:creationId xmlns:a16="http://schemas.microsoft.com/office/drawing/2014/main" id="{3478EEE2-67CD-307A-B0F6-3393FAB81DA7}"/>
              </a:ext>
            </a:extLst>
          </p:cNvPr>
          <p:cNvSpPr/>
          <p:nvPr/>
        </p:nvSpPr>
        <p:spPr>
          <a:xfrm>
            <a:off x="4482875" y="882126"/>
            <a:ext cx="3624549" cy="92908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A1828A-6524-4021-4C94-8CB71385E955}"/>
              </a:ext>
            </a:extLst>
          </p:cNvPr>
          <p:cNvSpPr txBox="1"/>
          <p:nvPr/>
        </p:nvSpPr>
        <p:spPr>
          <a:xfrm>
            <a:off x="4898251" y="1023690"/>
            <a:ext cx="3032904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5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Key to Success</a:t>
            </a:r>
            <a:br>
              <a:rPr lang="en-MY" sz="30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824746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3B35D-7EDB-1807-32E1-6BF3F7C48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6914" y="808056"/>
            <a:ext cx="7958331" cy="73137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900" b="1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Operating Plan Initiatives </a:t>
            </a:r>
            <a:br>
              <a:rPr lang="en-MY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A024E-34D1-310D-F109-62C582899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1" y="1539433"/>
            <a:ext cx="8494644" cy="5032055"/>
          </a:xfrm>
        </p:spPr>
        <p:txBody>
          <a:bodyPr/>
          <a:lstStyle/>
          <a:p>
            <a:pPr marL="0" indent="0" algn="just">
              <a:buNone/>
            </a:pPr>
            <a:endParaRPr lang="en-US" sz="1600" b="1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600" b="1" i="1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Objectives</a:t>
            </a:r>
            <a:endParaRPr lang="en-MY" sz="1600" b="1" i="1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ü"/>
            </a:pP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To become a well-known crossover music and maintain within 3 years </a:t>
            </a:r>
            <a:endParaRPr lang="en-MY" sz="1600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ü"/>
            </a:pP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Reach profitability within 3 years </a:t>
            </a:r>
          </a:p>
          <a:p>
            <a:pPr marL="0" indent="0" algn="just">
              <a:buNone/>
            </a:pPr>
            <a:endParaRPr lang="en-MY" sz="1600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600" b="1" i="1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   Mission</a:t>
            </a:r>
            <a:endParaRPr lang="en-MY" sz="1600" b="1" i="1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Promote Chinese traditional music</a:t>
            </a:r>
            <a:endParaRPr lang="en-US" sz="1600" dirty="0"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increase the awareness of Chinese music culture</a:t>
            </a:r>
            <a:endParaRPr lang="en-US" sz="1600" dirty="0"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US" sz="1600" dirty="0"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R</a:t>
            </a: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each top 100 on the music chart on the music platform like i</a:t>
            </a:r>
            <a:r>
              <a:rPr lang="en-US" sz="1600" dirty="0"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T</a:t>
            </a: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unes and </a:t>
            </a:r>
            <a:r>
              <a:rPr lang="en-US" sz="1600" dirty="0"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S</a:t>
            </a: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potify</a:t>
            </a:r>
            <a:endParaRPr lang="en-US" sz="1600" dirty="0"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buFont typeface="Wingdings" pitchFamily="2" charset="2"/>
              <a:buChar char="q"/>
            </a:pPr>
            <a:r>
              <a:rPr lang="en-US" sz="1600" dirty="0"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sz="1600" dirty="0"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</a:rPr>
              <a:t>ake a fair profit</a:t>
            </a:r>
            <a:endParaRPr lang="en-MY" sz="1600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869C6909-2DA5-88A2-B308-D290D75095B3}"/>
              </a:ext>
            </a:extLst>
          </p:cNvPr>
          <p:cNvSpPr/>
          <p:nvPr/>
        </p:nvSpPr>
        <p:spPr>
          <a:xfrm>
            <a:off x="3791712" y="609600"/>
            <a:ext cx="5888736" cy="929833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D4878C4B-AF0B-A182-9414-41227D69224A}"/>
              </a:ext>
            </a:extLst>
          </p:cNvPr>
          <p:cNvSpPr/>
          <p:nvPr/>
        </p:nvSpPr>
        <p:spPr>
          <a:xfrm>
            <a:off x="2243328" y="1856282"/>
            <a:ext cx="1682496" cy="414528"/>
          </a:xfrm>
          <a:prstGeom prst="fram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Frame 9">
            <a:extLst>
              <a:ext uri="{FF2B5EF4-FFF2-40B4-BE49-F238E27FC236}">
                <a16:creationId xmlns:a16="http://schemas.microsoft.com/office/drawing/2014/main" id="{8B837B0A-9CDB-06EA-6D1D-18485894E809}"/>
              </a:ext>
            </a:extLst>
          </p:cNvPr>
          <p:cNvSpPr/>
          <p:nvPr/>
        </p:nvSpPr>
        <p:spPr>
          <a:xfrm>
            <a:off x="2267712" y="3799357"/>
            <a:ext cx="1658112" cy="504419"/>
          </a:xfrm>
          <a:prstGeom prst="fram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7242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04C7D-D327-7006-9232-7A9230695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POTENTIAL OF THE SONG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8EAE2-6507-E9F1-FF2B-A8F46BA5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0273" y="808056"/>
            <a:ext cx="7039865" cy="5241888"/>
          </a:xfrm>
        </p:spPr>
        <p:txBody>
          <a:bodyPr/>
          <a:lstStyle/>
          <a:p>
            <a:r>
              <a:rPr lang="en-US" dirty="0"/>
              <a:t>Scales and key that being used</a:t>
            </a:r>
          </a:p>
          <a:p>
            <a:r>
              <a:rPr lang="en-US" dirty="0"/>
              <a:t>Instrumentations being used</a:t>
            </a:r>
          </a:p>
          <a:p>
            <a:r>
              <a:rPr lang="en-US" dirty="0"/>
              <a:t>Chords progression </a:t>
            </a:r>
          </a:p>
          <a:p>
            <a:r>
              <a:rPr lang="en-US" dirty="0"/>
              <a:t>Vocal technique </a:t>
            </a:r>
          </a:p>
        </p:txBody>
      </p:sp>
      <p:sp>
        <p:nvSpPr>
          <p:cNvPr id="4" name="Frame 3">
            <a:extLst>
              <a:ext uri="{FF2B5EF4-FFF2-40B4-BE49-F238E27FC236}">
                <a16:creationId xmlns:a16="http://schemas.microsoft.com/office/drawing/2014/main" id="{4660C978-A1C8-0110-BB23-3D379FD85640}"/>
              </a:ext>
            </a:extLst>
          </p:cNvPr>
          <p:cNvSpPr/>
          <p:nvPr/>
        </p:nvSpPr>
        <p:spPr>
          <a:xfrm>
            <a:off x="3530273" y="533400"/>
            <a:ext cx="6121400" cy="11176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448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97BF39-3028-AF7F-9A00-274824E9180B}"/>
              </a:ext>
            </a:extLst>
          </p:cNvPr>
          <p:cNvSpPr txBox="1"/>
          <p:nvPr/>
        </p:nvSpPr>
        <p:spPr>
          <a:xfrm>
            <a:off x="2809245" y="2538558"/>
            <a:ext cx="4717933" cy="428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30352">
              <a:spcAft>
                <a:spcPts val="600"/>
              </a:spcAft>
            </a:pPr>
            <a:r>
              <a:rPr lang="en-US" sz="2088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https://cerlyne17.wixsite.com/</a:t>
            </a:r>
            <a:r>
              <a:rPr lang="en-US" sz="2088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mysite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DF1AB1-73FB-FA22-D1F1-30B3D5FEEB53}"/>
              </a:ext>
            </a:extLst>
          </p:cNvPr>
          <p:cNvSpPr txBox="1"/>
          <p:nvPr/>
        </p:nvSpPr>
        <p:spPr>
          <a:xfrm>
            <a:off x="2262169" y="609363"/>
            <a:ext cx="5812088" cy="5538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530352">
              <a:spcAft>
                <a:spcPts val="600"/>
              </a:spcAft>
            </a:pPr>
            <a:r>
              <a:rPr lang="en-US" sz="29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ELECTRONIC PRESS KIT (EPK)</a:t>
            </a:r>
            <a:endParaRPr lang="en-US" sz="2500" b="1"/>
          </a:p>
        </p:txBody>
      </p:sp>
      <p:sp>
        <p:nvSpPr>
          <p:cNvPr id="4" name="Frame 3">
            <a:extLst>
              <a:ext uri="{FF2B5EF4-FFF2-40B4-BE49-F238E27FC236}">
                <a16:creationId xmlns:a16="http://schemas.microsoft.com/office/drawing/2014/main" id="{8C9F7D71-D0C6-C452-0BFD-99EB1DD7CE0B}"/>
              </a:ext>
            </a:extLst>
          </p:cNvPr>
          <p:cNvSpPr/>
          <p:nvPr/>
        </p:nvSpPr>
        <p:spPr>
          <a:xfrm>
            <a:off x="2094184" y="326017"/>
            <a:ext cx="6148057" cy="112050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Picture 5" descr="A blue square with white text&#10;&#10;Description automatically generated with low confidence">
            <a:extLst>
              <a:ext uri="{FF2B5EF4-FFF2-40B4-BE49-F238E27FC236}">
                <a16:creationId xmlns:a16="http://schemas.microsoft.com/office/drawing/2014/main" id="{85DD3B1E-CC12-D9B1-B8A0-43FBA20F1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5740" y="4059352"/>
            <a:ext cx="2476915" cy="2476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2973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{E07CFE0B-7DE8-D846-A049-FCC05D3244B9}tf16401378</Template>
  <TotalTime>1849</TotalTime>
  <Words>1164</Words>
  <Application>Microsoft Macintosh PowerPoint</Application>
  <PresentationFormat>Widescreen</PresentationFormat>
  <Paragraphs>205</Paragraphs>
  <Slides>23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MS Shell Dlg 2</vt:lpstr>
      <vt:lpstr>Arial</vt:lpstr>
      <vt:lpstr>Calibri</vt:lpstr>
      <vt:lpstr>Wingdings</vt:lpstr>
      <vt:lpstr>Wingdings 3</vt:lpstr>
      <vt:lpstr>Madison</vt:lpstr>
      <vt:lpstr>《WISH》  CHINESE TRADITIONAL SONG </vt:lpstr>
      <vt:lpstr>ABOUT THE SONG</vt:lpstr>
      <vt:lpstr>LYRICS SHEET</vt:lpstr>
      <vt:lpstr>LYRICS SHEET</vt:lpstr>
      <vt:lpstr>Receipt 1 </vt:lpstr>
      <vt:lpstr>CONTRACT WITH MEDIA COMPANY</vt:lpstr>
      <vt:lpstr>  Advertising</vt:lpstr>
      <vt:lpstr>Advertising Objectives   </vt:lpstr>
      <vt:lpstr>INCOME GENERATED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media of advertising </vt:lpstr>
      <vt:lpstr>PowerPoint Presentation</vt:lpstr>
      <vt:lpstr>Stages for Creating an Advertising Campaign  </vt:lpstr>
      <vt:lpstr> </vt:lpstr>
      <vt:lpstr>Operating Plan Initiatives  </vt:lpstr>
      <vt:lpstr>POTENTIAL OF THE SONG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“WISH”  CHINESE TRADITIONAL SONG </dc:title>
  <dc:creator>cerlyne tung</dc:creator>
  <cp:lastModifiedBy>cerlyne tung</cp:lastModifiedBy>
  <cp:revision>41</cp:revision>
  <dcterms:created xsi:type="dcterms:W3CDTF">2023-03-29T20:28:36Z</dcterms:created>
  <dcterms:modified xsi:type="dcterms:W3CDTF">2023-04-28T15:38:02Z</dcterms:modified>
</cp:coreProperties>
</file>