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5" r:id="rId7"/>
    <p:sldId id="261" r:id="rId8"/>
    <p:sldId id="262" r:id="rId9"/>
    <p:sldId id="264" r:id="rId10"/>
    <p:sldId id="266"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58"/>
    <p:restoredTop sz="94643"/>
  </p:normalViewPr>
  <p:slideViewPr>
    <p:cSldViewPr snapToGrid="0" snapToObjects="1">
      <p:cViewPr>
        <p:scale>
          <a:sx n="88" d="100"/>
          <a:sy n="88" d="100"/>
        </p:scale>
        <p:origin x="184" y="2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1/22/18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1/22/18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1/22/18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1/22/18</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1/22/18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vice.com/en_uk/article/jmbye7/anti-zionist-orthodox-jews-flag-burning-protest-109" TargetMode="External"/><Relationship Id="rId3" Type="http://schemas.openxmlformats.org/officeDocument/2006/relationships/image" Target="../media/image7.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vice.com/en_uk/article/jmbye7/anti-zionist-orthodox-jews-flag-burning-protest-109" TargetMode="External"/><Relationship Id="rId3" Type="http://schemas.openxmlformats.org/officeDocument/2006/relationships/image" Target="../media/image8.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nkusa.org/AboutUs/Zionism/opposition.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smtClean="0"/>
              <a:t>Ultra Orthodox</a:t>
            </a:r>
            <a:br>
              <a:rPr lang="en-US" dirty="0" smtClean="0"/>
            </a:br>
            <a:r>
              <a:rPr lang="en-US" sz="2400" dirty="0" smtClean="0"/>
              <a:t>Importance, Influence and political Zionism </a:t>
            </a:r>
            <a:endParaRPr lang="en-US" dirty="0"/>
          </a:p>
        </p:txBody>
      </p:sp>
      <p:sp>
        <p:nvSpPr>
          <p:cNvPr id="3" name="Subtitle 2"/>
          <p:cNvSpPr>
            <a:spLocks noGrp="1"/>
          </p:cNvSpPr>
          <p:nvPr>
            <p:ph type="subTitle" idx="1"/>
          </p:nvPr>
        </p:nvSpPr>
        <p:spPr/>
        <p:txBody>
          <a:bodyPr/>
          <a:lstStyle/>
          <a:p>
            <a:r>
              <a:rPr lang="en-US" dirty="0" smtClean="0"/>
              <a:t>By Keanu Beynon </a:t>
            </a:r>
            <a:endParaRPr lang="en-US" dirty="0"/>
          </a:p>
        </p:txBody>
      </p:sp>
    </p:spTree>
    <p:extLst>
      <p:ext uri="{BB962C8B-B14F-4D97-AF65-F5344CB8AC3E}">
        <p14:creationId xmlns:p14="http://schemas.microsoft.com/office/powerpoint/2010/main" val="19088177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Importance </a:t>
            </a:r>
            <a:endParaRPr lang="en-US" dirty="0"/>
          </a:p>
        </p:txBody>
      </p:sp>
      <p:sp>
        <p:nvSpPr>
          <p:cNvPr id="3" name="Content Placeholder 2"/>
          <p:cNvSpPr>
            <a:spLocks noGrp="1"/>
          </p:cNvSpPr>
          <p:nvPr>
            <p:ph idx="1"/>
          </p:nvPr>
        </p:nvSpPr>
        <p:spPr/>
        <p:txBody>
          <a:bodyPr>
            <a:normAutofit/>
          </a:bodyPr>
          <a:lstStyle/>
          <a:p>
            <a:endParaRPr lang="en-US" dirty="0"/>
          </a:p>
          <a:p>
            <a:r>
              <a:rPr lang="en-US" dirty="0"/>
              <a:t>P</a:t>
            </a:r>
            <a:r>
              <a:rPr lang="en-US" dirty="0" smtClean="0"/>
              <a:t>erhaps </a:t>
            </a:r>
            <a:r>
              <a:rPr lang="en-US" dirty="0"/>
              <a:t>the most visibly identifiable subset of Jews today.</a:t>
            </a:r>
            <a:endParaRPr lang="en-US" dirty="0" smtClean="0"/>
          </a:p>
          <a:p>
            <a:r>
              <a:rPr lang="en-US" dirty="0" smtClean="0"/>
              <a:t>They are the strictest group within Judaism towards the Divine Law. </a:t>
            </a:r>
          </a:p>
          <a:p>
            <a:r>
              <a:rPr lang="en-US" dirty="0" smtClean="0"/>
              <a:t>Food and purity Laws are sacred. </a:t>
            </a:r>
            <a:endParaRPr lang="en-US" dirty="0" smtClean="0"/>
          </a:p>
          <a:p>
            <a:r>
              <a:rPr lang="en-US" dirty="0" smtClean="0"/>
              <a:t>In 1912, the </a:t>
            </a:r>
            <a:r>
              <a:rPr lang="en-US" dirty="0" err="1" smtClean="0"/>
              <a:t>Agudas</a:t>
            </a:r>
            <a:r>
              <a:rPr lang="en-US" dirty="0" smtClean="0"/>
              <a:t> </a:t>
            </a:r>
            <a:r>
              <a:rPr lang="en-US" dirty="0" err="1" smtClean="0"/>
              <a:t>Yisroel</a:t>
            </a:r>
            <a:r>
              <a:rPr lang="en-US" dirty="0" smtClean="0"/>
              <a:t> was founded in Poland, a representational group of the social and cultural interests of religious Jews.</a:t>
            </a:r>
          </a:p>
          <a:p>
            <a:r>
              <a:rPr lang="en-US" dirty="0" smtClean="0"/>
              <a:t>This began the </a:t>
            </a:r>
            <a:r>
              <a:rPr lang="en-US" dirty="0" err="1" smtClean="0"/>
              <a:t>haredi</a:t>
            </a:r>
            <a:r>
              <a:rPr lang="en-US" dirty="0" smtClean="0"/>
              <a:t> movement</a:t>
            </a:r>
            <a:r>
              <a:rPr lang="en-US" dirty="0"/>
              <a:t>, </a:t>
            </a:r>
            <a:r>
              <a:rPr lang="en-US" dirty="0" smtClean="0"/>
              <a:t>this </a:t>
            </a:r>
            <a:r>
              <a:rPr lang="en-US" dirty="0"/>
              <a:t>movement emerged in Eastern Europe in the mid-18</a:t>
            </a:r>
            <a:r>
              <a:rPr lang="en-US" baseline="30000" dirty="0"/>
              <a:t>th</a:t>
            </a:r>
            <a:r>
              <a:rPr lang="en-US" dirty="0"/>
              <a:t> </a:t>
            </a:r>
            <a:r>
              <a:rPr lang="en-US" dirty="0" smtClean="0"/>
              <a:t>century. </a:t>
            </a:r>
            <a:r>
              <a:rPr lang="en-US" dirty="0" err="1" smtClean="0"/>
              <a:t>Agudas</a:t>
            </a:r>
            <a:r>
              <a:rPr lang="en-US" dirty="0" smtClean="0"/>
              <a:t> </a:t>
            </a:r>
            <a:r>
              <a:rPr lang="en-US" dirty="0" err="1" smtClean="0"/>
              <a:t>Yisroel</a:t>
            </a:r>
            <a:r>
              <a:rPr lang="en-US" dirty="0" smtClean="0"/>
              <a:t> aimed to preserve Torah</a:t>
            </a:r>
            <a:r>
              <a:rPr lang="mr-IN" dirty="0" smtClean="0"/>
              <a:t>–</a:t>
            </a:r>
            <a:r>
              <a:rPr lang="en-US" dirty="0" smtClean="0"/>
              <a:t>bound. </a:t>
            </a:r>
          </a:p>
          <a:p>
            <a:r>
              <a:rPr lang="en-US" dirty="0"/>
              <a:t> </a:t>
            </a:r>
            <a:r>
              <a:rPr lang="en-US" dirty="0" smtClean="0"/>
              <a:t>Rabbi Chaim of </a:t>
            </a:r>
            <a:r>
              <a:rPr lang="en-US" dirty="0" err="1" smtClean="0"/>
              <a:t>Volozhin</a:t>
            </a:r>
            <a:r>
              <a:rPr lang="en-US" dirty="0" smtClean="0"/>
              <a:t> (1749-1821) and </a:t>
            </a:r>
            <a:r>
              <a:rPr lang="en-US" dirty="0"/>
              <a:t>Rabbi </a:t>
            </a:r>
            <a:r>
              <a:rPr lang="en-US" dirty="0" err="1"/>
              <a:t>Yisrael</a:t>
            </a:r>
            <a:r>
              <a:rPr lang="en-US" dirty="0"/>
              <a:t> Meir Kagan, also known as </a:t>
            </a:r>
            <a:r>
              <a:rPr lang="en-US" dirty="0" smtClean="0"/>
              <a:t>the </a:t>
            </a:r>
            <a:r>
              <a:rPr lang="en-US" dirty="0" err="1" smtClean="0"/>
              <a:t>Chofetz</a:t>
            </a:r>
            <a:r>
              <a:rPr lang="en-US" dirty="0" smtClean="0"/>
              <a:t> Chaim</a:t>
            </a:r>
            <a:r>
              <a:rPr lang="en-US" dirty="0"/>
              <a:t> (1838-1933</a:t>
            </a:r>
            <a:r>
              <a:rPr lang="en-US" dirty="0" smtClean="0"/>
              <a:t>).</a:t>
            </a:r>
            <a:endParaRPr lang="en-US" dirty="0" smtClean="0"/>
          </a:p>
          <a:p>
            <a:endParaRPr lang="en-US" dirty="0"/>
          </a:p>
        </p:txBody>
      </p:sp>
    </p:spTree>
    <p:extLst>
      <p:ext uri="{BB962C8B-B14F-4D97-AF65-F5344CB8AC3E}">
        <p14:creationId xmlns:p14="http://schemas.microsoft.com/office/powerpoint/2010/main" val="2420914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Influence towards Zionism </a:t>
            </a:r>
            <a:endParaRPr lang="en-US" dirty="0"/>
          </a:p>
        </p:txBody>
      </p:sp>
      <p:sp>
        <p:nvSpPr>
          <p:cNvPr id="3" name="Content Placeholder 2"/>
          <p:cNvSpPr>
            <a:spLocks noGrp="1"/>
          </p:cNvSpPr>
          <p:nvPr>
            <p:ph idx="1"/>
          </p:nvPr>
        </p:nvSpPr>
        <p:spPr/>
        <p:txBody>
          <a:bodyPr/>
          <a:lstStyle/>
          <a:p>
            <a:r>
              <a:rPr lang="en-US" dirty="0" smtClean="0"/>
              <a:t>Interestingly do not support Zionism in a political manor. </a:t>
            </a:r>
          </a:p>
          <a:p>
            <a:r>
              <a:rPr lang="en-US" dirty="0" smtClean="0"/>
              <a:t>They are more concerned about the Messianic age. </a:t>
            </a:r>
          </a:p>
          <a:p>
            <a:r>
              <a:rPr lang="en-US" dirty="0" smtClean="0"/>
              <a:t>Political Zionism is ruining the Word of God. </a:t>
            </a:r>
          </a:p>
          <a:p>
            <a:r>
              <a:rPr lang="en-US" dirty="0" smtClean="0"/>
              <a:t>Act of Anti-</a:t>
            </a:r>
            <a:r>
              <a:rPr lang="en-US" dirty="0" err="1" smtClean="0"/>
              <a:t>Messaianic</a:t>
            </a:r>
            <a:r>
              <a:rPr lang="en-US" dirty="0" smtClean="0"/>
              <a:t> is what they think Political Zionism is doing.  </a:t>
            </a:r>
            <a:endParaRPr lang="en-US" dirty="0"/>
          </a:p>
        </p:txBody>
      </p:sp>
      <p:pic>
        <p:nvPicPr>
          <p:cNvPr id="4" name="Picture 3"/>
          <p:cNvPicPr>
            <a:picLocks noChangeAspect="1"/>
          </p:cNvPicPr>
          <p:nvPr/>
        </p:nvPicPr>
        <p:blipFill>
          <a:blip r:embed="rId2"/>
          <a:stretch>
            <a:fillRect/>
          </a:stretch>
        </p:blipFill>
        <p:spPr>
          <a:xfrm>
            <a:off x="5167087" y="4004637"/>
            <a:ext cx="5558970" cy="2648856"/>
          </a:xfrm>
          <a:prstGeom prst="rect">
            <a:avLst/>
          </a:prstGeom>
        </p:spPr>
      </p:pic>
    </p:spTree>
    <p:extLst>
      <p:ext uri="{BB962C8B-B14F-4D97-AF65-F5344CB8AC3E}">
        <p14:creationId xmlns:p14="http://schemas.microsoft.com/office/powerpoint/2010/main" val="6238822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Anti-Zionist Groups.</a:t>
            </a:r>
            <a:endParaRPr lang="en-US" dirty="0"/>
          </a:p>
        </p:txBody>
      </p:sp>
      <p:sp>
        <p:nvSpPr>
          <p:cNvPr id="3" name="Content Placeholder 2"/>
          <p:cNvSpPr>
            <a:spLocks noGrp="1"/>
          </p:cNvSpPr>
          <p:nvPr>
            <p:ph idx="1"/>
          </p:nvPr>
        </p:nvSpPr>
        <p:spPr/>
        <p:txBody>
          <a:bodyPr/>
          <a:lstStyle/>
          <a:p>
            <a:r>
              <a:rPr lang="en-US" dirty="0" err="1"/>
              <a:t>Neturei</a:t>
            </a:r>
            <a:r>
              <a:rPr lang="en-US" dirty="0"/>
              <a:t> Karta and </a:t>
            </a:r>
            <a:r>
              <a:rPr lang="en-US" dirty="0" err="1"/>
              <a:t>Satmar</a:t>
            </a:r>
            <a:r>
              <a:rPr lang="en-US" dirty="0"/>
              <a:t> </a:t>
            </a:r>
            <a:r>
              <a:rPr lang="en-US" dirty="0" smtClean="0"/>
              <a:t>Hasidism. </a:t>
            </a:r>
          </a:p>
          <a:p>
            <a:r>
              <a:rPr lang="en-US" dirty="0"/>
              <a:t>P</a:t>
            </a:r>
            <a:r>
              <a:rPr lang="en-US" dirty="0" smtClean="0"/>
              <a:t>erceives </a:t>
            </a:r>
            <a:r>
              <a:rPr lang="en-US" dirty="0"/>
              <a:t>Zionism and the estab­lishment of the State of Israel as an anti-messianic act, conceived and born from </a:t>
            </a:r>
            <a:r>
              <a:rPr lang="en-US" dirty="0" smtClean="0"/>
              <a:t>sin. </a:t>
            </a:r>
          </a:p>
          <a:p>
            <a:r>
              <a:rPr lang="en-US" dirty="0" smtClean="0"/>
              <a:t>Have strong beliefs on the Religious aspect of Zionism rather than Political. </a:t>
            </a:r>
          </a:p>
          <a:p>
            <a:r>
              <a:rPr lang="en-US" dirty="0" smtClean="0"/>
              <a:t>These groups believe that this is a handiwork of Humans.</a:t>
            </a:r>
          </a:p>
          <a:p>
            <a:r>
              <a:rPr lang="en-US" dirty="0" smtClean="0"/>
              <a:t>This leads to the Jewish oath being violated of political quietism. </a:t>
            </a:r>
          </a:p>
          <a:p>
            <a:r>
              <a:rPr lang="en-US" dirty="0" smtClean="0"/>
              <a:t>Waiting for the time of the Messiah to restore Israel. </a:t>
            </a:r>
          </a:p>
          <a:p>
            <a:endParaRPr lang="en-US" dirty="0"/>
          </a:p>
        </p:txBody>
      </p:sp>
    </p:spTree>
    <p:extLst>
      <p:ext uri="{BB962C8B-B14F-4D97-AF65-F5344CB8AC3E}">
        <p14:creationId xmlns:p14="http://schemas.microsoft.com/office/powerpoint/2010/main" val="12215952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for </a:t>
            </a:r>
            <a:r>
              <a:rPr lang="en-US" dirty="0" err="1" smtClean="0"/>
              <a:t>anti-zionism</a:t>
            </a:r>
            <a:r>
              <a:rPr lang="en-US" dirty="0" smtClean="0"/>
              <a:t> </a:t>
            </a:r>
            <a:endParaRPr lang="en-US" dirty="0"/>
          </a:p>
        </p:txBody>
      </p:sp>
      <p:sp>
        <p:nvSpPr>
          <p:cNvPr id="3" name="Content Placeholder 2"/>
          <p:cNvSpPr>
            <a:spLocks noGrp="1"/>
          </p:cNvSpPr>
          <p:nvPr>
            <p:ph idx="1"/>
          </p:nvPr>
        </p:nvSpPr>
        <p:spPr/>
        <p:txBody>
          <a:bodyPr/>
          <a:lstStyle/>
          <a:p>
            <a:r>
              <a:rPr lang="en-US" dirty="0" err="1" smtClean="0"/>
              <a:t>Tenakh</a:t>
            </a:r>
            <a:r>
              <a:rPr lang="en-US" dirty="0" smtClean="0"/>
              <a:t> is the answer to the return to Israel.</a:t>
            </a:r>
          </a:p>
          <a:p>
            <a:r>
              <a:rPr lang="en-US" dirty="0" smtClean="0"/>
              <a:t>States in the Talmud about the return of Israel.</a:t>
            </a:r>
          </a:p>
          <a:p>
            <a:r>
              <a:rPr lang="en-US" dirty="0"/>
              <a:t>Accordingly, any Jewish political re­vival that is not messianic intrinsically rep­resents a denial of divine providence and of the hope of redemption; it is a betrayal of the destiny and uniqueness of Israel.</a:t>
            </a:r>
            <a:endParaRPr lang="en-US" dirty="0" smtClean="0"/>
          </a:p>
          <a:p>
            <a:r>
              <a:rPr lang="en-US" dirty="0" smtClean="0"/>
              <a:t>Believe that the political and militant force is a revolt the Kingdom of God. </a:t>
            </a:r>
          </a:p>
          <a:p>
            <a:r>
              <a:rPr lang="en-US" dirty="0"/>
              <a:t>“The </a:t>
            </a:r>
            <a:r>
              <a:rPr lang="en-US" dirty="0" smtClean="0"/>
              <a:t>Lord </a:t>
            </a:r>
            <a:r>
              <a:rPr lang="en-US" dirty="0"/>
              <a:t>shall rebuke you–the Satan who has chosen Jeru­salem” </a:t>
            </a:r>
            <a:r>
              <a:rPr lang="en-US" dirty="0" smtClean="0"/>
              <a:t>(Zechariah 3:2).</a:t>
            </a:r>
          </a:p>
          <a:p>
            <a:r>
              <a:rPr lang="en-US" dirty="0" smtClean="0"/>
              <a:t>The </a:t>
            </a:r>
            <a:r>
              <a:rPr lang="en-US" dirty="0"/>
              <a:t>only hope for the Jewish state is its total destruction: “But [we] need mercy that this kingdom will be destroyed only by a force from above, by the Lord, may He be blessed, not by the [non-Jewish] nations; for if, God forbid, this is to be done by the nations, it will, of course, constitute a great danger for [the people of] Israel.” </a:t>
            </a:r>
          </a:p>
        </p:txBody>
      </p:sp>
    </p:spTree>
    <p:extLst>
      <p:ext uri="{BB962C8B-B14F-4D97-AF65-F5344CB8AC3E}">
        <p14:creationId xmlns:p14="http://schemas.microsoft.com/office/powerpoint/2010/main" val="19162046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Anti-Zionism in UK</a:t>
            </a:r>
            <a:endParaRPr lang="en-US" dirty="0"/>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r>
              <a:rPr lang="en-US" dirty="0" smtClean="0"/>
              <a:t>The </a:t>
            </a:r>
            <a:r>
              <a:rPr lang="en-US" dirty="0" smtClean="0"/>
              <a:t>state of Israel within Haredi Judaism is not the answer to the problems within </a:t>
            </a:r>
            <a:r>
              <a:rPr lang="en-US" dirty="0"/>
              <a:t>J</a:t>
            </a:r>
            <a:r>
              <a:rPr lang="en-US" dirty="0" smtClean="0"/>
              <a:t>udaism.</a:t>
            </a:r>
          </a:p>
          <a:p>
            <a:r>
              <a:rPr lang="en-US" dirty="0"/>
              <a:t>flag burning's </a:t>
            </a:r>
            <a:r>
              <a:rPr lang="en-US" dirty="0" smtClean="0"/>
              <a:t>organizer </a:t>
            </a:r>
            <a:r>
              <a:rPr lang="en-US" dirty="0"/>
              <a:t>Rabbi Elhanan </a:t>
            </a:r>
            <a:r>
              <a:rPr lang="en-US" dirty="0" smtClean="0"/>
              <a:t>Beck says “</a:t>
            </a:r>
            <a:r>
              <a:rPr lang="en-US" dirty="0"/>
              <a:t>The Messiah will not be [Israeli Prime Minister] Netanyahu</a:t>
            </a:r>
            <a:r>
              <a:rPr lang="en-US" dirty="0" smtClean="0"/>
              <a:t>.”</a:t>
            </a:r>
          </a:p>
          <a:p>
            <a:r>
              <a:rPr lang="en-US" dirty="0"/>
              <a:t>"Israel can't represent us. Netanyahu is secular and doesn't believe in God," </a:t>
            </a:r>
            <a:endParaRPr lang="en-US" dirty="0" smtClean="0"/>
          </a:p>
          <a:p>
            <a:endParaRPr lang="en-US" dirty="0"/>
          </a:p>
        </p:txBody>
      </p:sp>
      <p:pic>
        <p:nvPicPr>
          <p:cNvPr id="6" name="Picture 5"/>
          <p:cNvPicPr>
            <a:picLocks noChangeAspect="1"/>
          </p:cNvPicPr>
          <p:nvPr/>
        </p:nvPicPr>
        <p:blipFill>
          <a:blip r:embed="rId2"/>
          <a:stretch>
            <a:fillRect/>
          </a:stretch>
        </p:blipFill>
        <p:spPr>
          <a:xfrm>
            <a:off x="6415314" y="187088"/>
            <a:ext cx="4236416" cy="2781083"/>
          </a:xfrm>
          <a:prstGeom prst="rect">
            <a:avLst/>
          </a:prstGeom>
        </p:spPr>
      </p:pic>
    </p:spTree>
    <p:extLst>
      <p:ext uri="{BB962C8B-B14F-4D97-AF65-F5344CB8AC3E}">
        <p14:creationId xmlns:p14="http://schemas.microsoft.com/office/powerpoint/2010/main" val="14992253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Neturei</a:t>
            </a:r>
            <a:r>
              <a:rPr lang="en-US" dirty="0" smtClean="0"/>
              <a:t> Karta</a:t>
            </a:r>
            <a:endParaRPr lang="en-US" dirty="0"/>
          </a:p>
        </p:txBody>
      </p:sp>
      <p:sp>
        <p:nvSpPr>
          <p:cNvPr id="3" name="Content Placeholder 2"/>
          <p:cNvSpPr>
            <a:spLocks noGrp="1"/>
          </p:cNvSpPr>
          <p:nvPr>
            <p:ph idx="1"/>
          </p:nvPr>
        </p:nvSpPr>
        <p:spPr/>
        <p:txBody>
          <a:bodyPr>
            <a:normAutofit lnSpcReduction="10000"/>
          </a:bodyPr>
          <a:lstStyle/>
          <a:p>
            <a:r>
              <a:rPr lang="en-US" dirty="0" smtClean="0"/>
              <a:t>Four reasons for opposition.</a:t>
            </a:r>
          </a:p>
          <a:p>
            <a:r>
              <a:rPr lang="en-US" dirty="0" smtClean="0"/>
              <a:t>1. </a:t>
            </a:r>
            <a:r>
              <a:rPr lang="en-US" dirty="0"/>
              <a:t>The only time that the People of Israel were permitted to have a state was two thousand years ago when the glory of the creator was upon us, and likewise in the future when the glory of the creator will once more be revealed, and the whole world will serve Him, then He Himself (without any human effort or force of arms) will grant us a kingdom founded on Divine Service</a:t>
            </a:r>
            <a:r>
              <a:rPr lang="en-US" dirty="0" smtClean="0"/>
              <a:t>.</a:t>
            </a:r>
          </a:p>
          <a:p>
            <a:r>
              <a:rPr lang="en-US" dirty="0" smtClean="0"/>
              <a:t>2. </a:t>
            </a:r>
            <a:r>
              <a:rPr lang="en-US" dirty="0"/>
              <a:t>Torah forbids us to end the exile and establish a state and army until the Holy One, blessed He, in His Glory and Essence will redeem us. This is forbidden even if the state is conducted according to the law of the Torah because arising from the exile itself is </a:t>
            </a:r>
            <a:r>
              <a:rPr lang="en-US" dirty="0" smtClean="0"/>
              <a:t>forbidden. This will lead to a big punishment. </a:t>
            </a:r>
          </a:p>
          <a:p>
            <a:endParaRPr lang="en-US" dirty="0"/>
          </a:p>
          <a:p>
            <a:r>
              <a:rPr lang="en-US" dirty="0" smtClean="0">
                <a:hlinkClick r:id="rId2"/>
              </a:rPr>
              <a:t>https</a:t>
            </a:r>
            <a:r>
              <a:rPr lang="en-US" dirty="0">
                <a:hlinkClick r:id="rId2"/>
              </a:rPr>
              <a:t>://</a:t>
            </a:r>
            <a:r>
              <a:rPr lang="en-US" dirty="0" smtClean="0">
                <a:hlinkClick r:id="rId2"/>
              </a:rPr>
              <a:t>www.vice.com/en_uk/article/jmbye7/anti-zionist-orthodox-jews-flag-burning-protest-109</a:t>
            </a:r>
            <a:r>
              <a:rPr lang="en-US" dirty="0" smtClean="0"/>
              <a:t>    </a:t>
            </a:r>
            <a:r>
              <a:rPr lang="en-US" dirty="0" smtClean="0"/>
              <a:t>Picture </a:t>
            </a:r>
            <a:r>
              <a:rPr lang="en-US" dirty="0" smtClean="0"/>
              <a:t>of Israel </a:t>
            </a:r>
            <a:r>
              <a:rPr lang="en-US" dirty="0" smtClean="0"/>
              <a:t>flag on fire</a:t>
            </a:r>
            <a:endParaRPr lang="en-US" dirty="0" smtClean="0"/>
          </a:p>
        </p:txBody>
      </p:sp>
      <p:pic>
        <p:nvPicPr>
          <p:cNvPr id="4" name="Picture 3"/>
          <p:cNvPicPr>
            <a:picLocks noChangeAspect="1"/>
          </p:cNvPicPr>
          <p:nvPr/>
        </p:nvPicPr>
        <p:blipFill>
          <a:blip r:embed="rId3"/>
          <a:stretch>
            <a:fillRect/>
          </a:stretch>
        </p:blipFill>
        <p:spPr>
          <a:xfrm>
            <a:off x="6574972" y="484632"/>
            <a:ext cx="3837212" cy="2016275"/>
          </a:xfrm>
          <a:prstGeom prst="rect">
            <a:avLst/>
          </a:prstGeom>
        </p:spPr>
      </p:pic>
    </p:spTree>
    <p:extLst>
      <p:ext uri="{BB962C8B-B14F-4D97-AF65-F5344CB8AC3E}">
        <p14:creationId xmlns:p14="http://schemas.microsoft.com/office/powerpoint/2010/main" val="7747711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Neturei</a:t>
            </a:r>
            <a:r>
              <a:rPr lang="en-US" dirty="0" smtClean="0"/>
              <a:t> Karta</a:t>
            </a:r>
            <a:endParaRPr lang="en-US" dirty="0"/>
          </a:p>
        </p:txBody>
      </p:sp>
      <p:sp>
        <p:nvSpPr>
          <p:cNvPr id="3" name="Content Placeholder 2"/>
          <p:cNvSpPr>
            <a:spLocks noGrp="1"/>
          </p:cNvSpPr>
          <p:nvPr>
            <p:ph idx="1"/>
          </p:nvPr>
        </p:nvSpPr>
        <p:spPr/>
        <p:txBody>
          <a:bodyPr>
            <a:normAutofit lnSpcReduction="10000"/>
          </a:bodyPr>
          <a:lstStyle/>
          <a:p>
            <a:endParaRPr lang="en-US" dirty="0" smtClean="0"/>
          </a:p>
          <a:p>
            <a:endParaRPr lang="en-US" dirty="0"/>
          </a:p>
          <a:p>
            <a:r>
              <a:rPr lang="en-US" dirty="0" smtClean="0"/>
              <a:t>3. </a:t>
            </a:r>
            <a:r>
              <a:rPr lang="en-US" dirty="0"/>
              <a:t>Because the foundation of the Faith and Torah of Israel is that the Torah was revealed from heaven, and there is reward for those who obey it and punishment for those who transgress it. The entire People of Israel is required to obey the Torah, </a:t>
            </a:r>
            <a:r>
              <a:rPr lang="en-US" dirty="0" smtClean="0"/>
              <a:t>and </a:t>
            </a:r>
            <a:r>
              <a:rPr lang="en-US" dirty="0"/>
              <a:t>whoever doesn't want to, ceases to be part of the congregation of Israel</a:t>
            </a:r>
            <a:r>
              <a:rPr lang="en-US" dirty="0" smtClean="0"/>
              <a:t>.</a:t>
            </a:r>
          </a:p>
          <a:p>
            <a:r>
              <a:rPr lang="en-US" dirty="0" smtClean="0"/>
              <a:t>4.</a:t>
            </a:r>
            <a:r>
              <a:rPr lang="en-US" dirty="0"/>
              <a:t> Aside from the fact that they themselves do not obey the Torah they do everything they can to prevent anyone they get under their power from fulfilling the commands of the Torah, the claims to freedom of religion are lies. They fight with all of their strength to destroy the Faith of Israel</a:t>
            </a:r>
            <a:r>
              <a:rPr lang="en-US" dirty="0" smtClean="0"/>
              <a:t>.</a:t>
            </a:r>
          </a:p>
          <a:p>
            <a:endParaRPr lang="en-US" dirty="0"/>
          </a:p>
          <a:p>
            <a:r>
              <a:rPr lang="en-US" dirty="0">
                <a:hlinkClick r:id="rId2"/>
              </a:rPr>
              <a:t>https://</a:t>
            </a:r>
            <a:r>
              <a:rPr lang="en-US" dirty="0" smtClean="0">
                <a:hlinkClick r:id="rId2"/>
              </a:rPr>
              <a:t>www.vice.com/en_uk/article/jmbye7/anti-zionist-orthodox-jews-flag-burning-protest-109</a:t>
            </a:r>
            <a:r>
              <a:rPr lang="en-US" dirty="0" smtClean="0"/>
              <a:t>  Picture of Israel </a:t>
            </a:r>
            <a:r>
              <a:rPr lang="en-US" dirty="0" smtClean="0"/>
              <a:t>flag on fire </a:t>
            </a:r>
            <a:endParaRPr lang="en-US" dirty="0"/>
          </a:p>
        </p:txBody>
      </p:sp>
      <p:pic>
        <p:nvPicPr>
          <p:cNvPr id="4" name="Picture 3"/>
          <p:cNvPicPr>
            <a:picLocks noChangeAspect="1"/>
          </p:cNvPicPr>
          <p:nvPr/>
        </p:nvPicPr>
        <p:blipFill>
          <a:blip r:embed="rId3"/>
          <a:stretch>
            <a:fillRect/>
          </a:stretch>
        </p:blipFill>
        <p:spPr>
          <a:xfrm>
            <a:off x="5837791" y="484633"/>
            <a:ext cx="4316185" cy="2396452"/>
          </a:xfrm>
          <a:prstGeom prst="rect">
            <a:avLst/>
          </a:prstGeom>
        </p:spPr>
      </p:pic>
    </p:spTree>
    <p:extLst>
      <p:ext uri="{BB962C8B-B14F-4D97-AF65-F5344CB8AC3E}">
        <p14:creationId xmlns:p14="http://schemas.microsoft.com/office/powerpoint/2010/main" val="5283513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
        <p:nvSpPr>
          <p:cNvPr id="3" name="Content Placeholder 2"/>
          <p:cNvSpPr>
            <a:spLocks noGrp="1"/>
          </p:cNvSpPr>
          <p:nvPr>
            <p:ph idx="1"/>
          </p:nvPr>
        </p:nvSpPr>
        <p:spPr/>
        <p:txBody>
          <a:bodyPr/>
          <a:lstStyle/>
          <a:p>
            <a:r>
              <a:rPr lang="en-US" dirty="0" smtClean="0"/>
              <a:t>Generally Ultra Orthodox tend to be Anti-Zionists.</a:t>
            </a:r>
          </a:p>
          <a:p>
            <a:r>
              <a:rPr lang="en-US" dirty="0" smtClean="0"/>
              <a:t>Religious Zionism is prominent within this </a:t>
            </a:r>
            <a:r>
              <a:rPr lang="en-US" dirty="0" smtClean="0"/>
              <a:t>group- The waiting for the Messiah.</a:t>
            </a:r>
          </a:p>
          <a:p>
            <a:r>
              <a:rPr lang="en-US" dirty="0" smtClean="0"/>
              <a:t>Keeping to Torah True. </a:t>
            </a:r>
          </a:p>
          <a:p>
            <a:r>
              <a:rPr lang="en-US" dirty="0" smtClean="0"/>
              <a:t>Religion rather than Race. </a:t>
            </a:r>
            <a:endParaRPr lang="en-US" dirty="0" smtClean="0"/>
          </a:p>
          <a:p>
            <a:r>
              <a:rPr lang="en-US" dirty="0" smtClean="0"/>
              <a:t>They do recognize Israel as a state but not for them to return to as yet</a:t>
            </a:r>
            <a:r>
              <a:rPr lang="en-US" dirty="0" smtClean="0"/>
              <a:t>. </a:t>
            </a:r>
          </a:p>
          <a:p>
            <a:r>
              <a:rPr lang="en-US" dirty="0" smtClean="0"/>
              <a:t>Anti-Semitism </a:t>
            </a:r>
            <a:r>
              <a:rPr lang="en-US" dirty="0"/>
              <a:t>monitoring group Community Security Trust (CST) </a:t>
            </a:r>
            <a:r>
              <a:rPr lang="en-US" dirty="0" smtClean="0"/>
              <a:t>found that the number of Anti-Semitism incidents has doubled from 2013-2014. </a:t>
            </a:r>
            <a:endParaRPr lang="en-US" dirty="0"/>
          </a:p>
        </p:txBody>
      </p:sp>
    </p:spTree>
    <p:extLst>
      <p:ext uri="{BB962C8B-B14F-4D97-AF65-F5344CB8AC3E}">
        <p14:creationId xmlns:p14="http://schemas.microsoft.com/office/powerpoint/2010/main" val="20738896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time</a:t>
            </a:r>
            <a:endParaRPr lang="en-US" dirty="0"/>
          </a:p>
        </p:txBody>
      </p:sp>
      <p:sp>
        <p:nvSpPr>
          <p:cNvPr id="3" name="Content Placeholder 2"/>
          <p:cNvSpPr>
            <a:spLocks noGrp="1"/>
          </p:cNvSpPr>
          <p:nvPr>
            <p:ph idx="1"/>
          </p:nvPr>
        </p:nvSpPr>
        <p:spPr/>
        <p:txBody>
          <a:bodyPr>
            <a:normAutofit/>
          </a:bodyPr>
          <a:lstStyle/>
          <a:p>
            <a:pPr marL="0" indent="0" algn="ctr">
              <a:buNone/>
            </a:pPr>
            <a:r>
              <a:rPr lang="en-US" sz="4000" dirty="0" smtClean="0"/>
              <a:t>Does the ideas of Anti-Zionism lead to the rise of possible Anti-Semitism within Europe?</a:t>
            </a:r>
            <a:endParaRPr lang="en-US" sz="4000" dirty="0"/>
          </a:p>
        </p:txBody>
      </p:sp>
      <p:pic>
        <p:nvPicPr>
          <p:cNvPr id="4" name="Picture 3"/>
          <p:cNvPicPr>
            <a:picLocks noChangeAspect="1"/>
          </p:cNvPicPr>
          <p:nvPr/>
        </p:nvPicPr>
        <p:blipFill>
          <a:blip r:embed="rId2"/>
          <a:stretch>
            <a:fillRect/>
          </a:stretch>
        </p:blipFill>
        <p:spPr>
          <a:xfrm>
            <a:off x="3673023" y="4018861"/>
            <a:ext cx="4178300" cy="2180771"/>
          </a:xfrm>
          <a:prstGeom prst="rect">
            <a:avLst/>
          </a:prstGeom>
        </p:spPr>
      </p:pic>
    </p:spTree>
    <p:extLst>
      <p:ext uri="{BB962C8B-B14F-4D97-AF65-F5344CB8AC3E}">
        <p14:creationId xmlns:p14="http://schemas.microsoft.com/office/powerpoint/2010/main" val="118517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Dr. </a:t>
            </a:r>
            <a:r>
              <a:rPr lang="en-US" dirty="0" err="1" smtClean="0"/>
              <a:t>Aviezer</a:t>
            </a:r>
            <a:r>
              <a:rPr lang="en-US" dirty="0" smtClean="0"/>
              <a:t> </a:t>
            </a:r>
            <a:r>
              <a:rPr lang="en-US" dirty="0" err="1" smtClean="0"/>
              <a:t>Ravitzky</a:t>
            </a:r>
            <a:r>
              <a:rPr lang="en-US" dirty="0" smtClean="0"/>
              <a:t>, 2018. Ultra-Orthodox </a:t>
            </a:r>
            <a:r>
              <a:rPr lang="en-US" dirty="0"/>
              <a:t>&amp; </a:t>
            </a:r>
            <a:r>
              <a:rPr lang="en-US" dirty="0" smtClean="0"/>
              <a:t>Anti-Zionist: </a:t>
            </a:r>
            <a:r>
              <a:rPr lang="en-US" i="1" dirty="0" smtClean="0"/>
              <a:t>Groups </a:t>
            </a:r>
            <a:r>
              <a:rPr lang="en-US" i="1" dirty="0"/>
              <a:t>like </a:t>
            </a:r>
            <a:r>
              <a:rPr lang="en-US" i="1" dirty="0" err="1"/>
              <a:t>Neturei</a:t>
            </a:r>
            <a:r>
              <a:rPr lang="en-US" i="1" dirty="0"/>
              <a:t> Karta and the </a:t>
            </a:r>
            <a:r>
              <a:rPr lang="en-US" i="1" dirty="0" err="1"/>
              <a:t>Satmar</a:t>
            </a:r>
            <a:r>
              <a:rPr lang="en-US" i="1" dirty="0"/>
              <a:t> Hasidim bitterly oppose the modern State of </a:t>
            </a:r>
            <a:r>
              <a:rPr lang="en-US" i="1" dirty="0" smtClean="0"/>
              <a:t>Israel. Available: https://</a:t>
            </a:r>
            <a:r>
              <a:rPr lang="en-US" i="1" dirty="0" err="1" smtClean="0"/>
              <a:t>www.myjewishlearning.com</a:t>
            </a:r>
            <a:r>
              <a:rPr lang="en-US" i="1" dirty="0" smtClean="0"/>
              <a:t>/article/ultra-orthodox-anti-</a:t>
            </a:r>
            <a:r>
              <a:rPr lang="en-US" i="1" dirty="0" err="1" smtClean="0"/>
              <a:t>zionist</a:t>
            </a:r>
            <a:r>
              <a:rPr lang="en-US" i="1" dirty="0" smtClean="0"/>
              <a:t>/ </a:t>
            </a:r>
            <a:r>
              <a:rPr lang="en-US" dirty="0" smtClean="0"/>
              <a:t>[Accessed 21.1.18]. </a:t>
            </a:r>
          </a:p>
          <a:p>
            <a:r>
              <a:rPr lang="en-US" dirty="0"/>
              <a:t>Rabbi David Weiss. (2003). </a:t>
            </a:r>
            <a:r>
              <a:rPr lang="en-US" i="1" dirty="0"/>
              <a:t>W</a:t>
            </a:r>
            <a:r>
              <a:rPr lang="en-US" i="1" dirty="0" smtClean="0"/>
              <a:t>hy </a:t>
            </a:r>
            <a:r>
              <a:rPr lang="en-US" i="1" dirty="0"/>
              <a:t>O</a:t>
            </a:r>
            <a:r>
              <a:rPr lang="en-US" i="1" dirty="0" smtClean="0"/>
              <a:t>rthodox </a:t>
            </a:r>
            <a:r>
              <a:rPr lang="en-US" i="1" dirty="0"/>
              <a:t>J</a:t>
            </a:r>
            <a:r>
              <a:rPr lang="en-US" i="1" dirty="0" smtClean="0"/>
              <a:t>ews are opposed to a </a:t>
            </a:r>
            <a:r>
              <a:rPr lang="en-US" i="1" dirty="0"/>
              <a:t>Z</a:t>
            </a:r>
            <a:r>
              <a:rPr lang="en-US" i="1" dirty="0" smtClean="0"/>
              <a:t>ionist </a:t>
            </a:r>
            <a:r>
              <a:rPr lang="en-US" i="1" dirty="0"/>
              <a:t>S</a:t>
            </a:r>
            <a:r>
              <a:rPr lang="en-US" i="1" dirty="0" smtClean="0"/>
              <a:t>tate.</a:t>
            </a:r>
            <a:r>
              <a:rPr lang="en-US" dirty="0"/>
              <a:t> Available: http://</a:t>
            </a:r>
            <a:r>
              <a:rPr lang="en-US" dirty="0" err="1"/>
              <a:t>www.nkusa.org</a:t>
            </a:r>
            <a:r>
              <a:rPr lang="en-US" dirty="0"/>
              <a:t>/</a:t>
            </a:r>
            <a:r>
              <a:rPr lang="en-US" dirty="0" err="1"/>
              <a:t>AboutUs</a:t>
            </a:r>
            <a:r>
              <a:rPr lang="en-US" dirty="0"/>
              <a:t>/Zionism/</a:t>
            </a:r>
            <a:r>
              <a:rPr lang="en-US" dirty="0" err="1"/>
              <a:t>opposition.cfm</a:t>
            </a:r>
            <a:r>
              <a:rPr lang="en-US" dirty="0"/>
              <a:t> . Last accessed 21-1-18</a:t>
            </a:r>
            <a:r>
              <a:rPr lang="en-US" dirty="0" smtClean="0"/>
              <a:t>.</a:t>
            </a:r>
          </a:p>
          <a:p>
            <a:r>
              <a:rPr lang="en-US" dirty="0"/>
              <a:t>Graham </a:t>
            </a:r>
            <a:r>
              <a:rPr lang="en-US" dirty="0" err="1"/>
              <a:t>Lanktree</a:t>
            </a:r>
            <a:r>
              <a:rPr lang="en-US" dirty="0"/>
              <a:t>. (2015). </a:t>
            </a:r>
            <a:r>
              <a:rPr lang="en-US" i="1" dirty="0"/>
              <a:t>Ultra-Orthodox Anti-Zionist Jews Held an Israeli Flag Burning Protest in North London Yesterday.</a:t>
            </a:r>
            <a:r>
              <a:rPr lang="en-US" dirty="0"/>
              <a:t> Available: https://</a:t>
            </a:r>
            <a:r>
              <a:rPr lang="en-US" dirty="0" err="1"/>
              <a:t>www.vice.com</a:t>
            </a:r>
            <a:r>
              <a:rPr lang="en-US" dirty="0"/>
              <a:t>/</a:t>
            </a:r>
            <a:r>
              <a:rPr lang="en-US" dirty="0" err="1"/>
              <a:t>en_uk</a:t>
            </a:r>
            <a:r>
              <a:rPr lang="en-US" dirty="0"/>
              <a:t>/article/jmbye7/anti-zionist-orthodox-jews-flag-burning-protest-109. Last accessed 20-01-18</a:t>
            </a:r>
            <a:r>
              <a:rPr lang="en-US" dirty="0" smtClean="0"/>
              <a:t>.</a:t>
            </a:r>
          </a:p>
          <a:p>
            <a:r>
              <a:rPr lang="en-US" dirty="0" err="1"/>
              <a:t>Raysh</a:t>
            </a:r>
            <a:r>
              <a:rPr lang="en-US" dirty="0"/>
              <a:t> Weiss. </a:t>
            </a:r>
            <a:r>
              <a:rPr lang="en-US" dirty="0" smtClean="0"/>
              <a:t>(2015).</a:t>
            </a:r>
            <a:r>
              <a:rPr lang="en-US" dirty="0"/>
              <a:t> </a:t>
            </a:r>
            <a:r>
              <a:rPr lang="en-US" i="1" dirty="0" err="1"/>
              <a:t>Haredim</a:t>
            </a:r>
            <a:r>
              <a:rPr lang="en-US" i="1" dirty="0"/>
              <a:t> (Charedim), or Ultra-Orthodox Jews You've seen the black hats and long dresses--but who are the people underneath?.</a:t>
            </a:r>
            <a:r>
              <a:rPr lang="en-US" dirty="0"/>
              <a:t> Available: https://</a:t>
            </a:r>
            <a:r>
              <a:rPr lang="en-US" dirty="0" err="1"/>
              <a:t>www.myjewishlearning.com</a:t>
            </a:r>
            <a:r>
              <a:rPr lang="en-US" dirty="0"/>
              <a:t>/article/</a:t>
            </a:r>
            <a:r>
              <a:rPr lang="en-US" dirty="0" err="1"/>
              <a:t>haredim-charedim</a:t>
            </a:r>
            <a:r>
              <a:rPr lang="en-US" dirty="0"/>
              <a:t>/. Last accessed 21-1-18.</a:t>
            </a:r>
            <a:endParaRPr lang="en-US" dirty="0"/>
          </a:p>
          <a:p>
            <a:r>
              <a:rPr lang="en-US" dirty="0"/>
              <a:t>Allan C. </a:t>
            </a:r>
            <a:r>
              <a:rPr lang="en-US" dirty="0" err="1"/>
              <a:t>Brownfeld</a:t>
            </a:r>
            <a:r>
              <a:rPr lang="en-US" dirty="0"/>
              <a:t>. (2016). </a:t>
            </a:r>
            <a:r>
              <a:rPr lang="en-US" i="1" dirty="0"/>
              <a:t>Zionism and Anti-Semitism: A Strange Alliance Through History.</a:t>
            </a:r>
            <a:r>
              <a:rPr lang="en-US" dirty="0"/>
              <a:t> Available: http://</a:t>
            </a:r>
            <a:r>
              <a:rPr lang="en-US" dirty="0" err="1"/>
              <a:t>russia-now.com</a:t>
            </a:r>
            <a:r>
              <a:rPr lang="en-US" dirty="0"/>
              <a:t>/</a:t>
            </a:r>
            <a:r>
              <a:rPr lang="en-US" dirty="0" err="1"/>
              <a:t>en</a:t>
            </a:r>
            <a:r>
              <a:rPr lang="en-US" dirty="0"/>
              <a:t>/67716/</a:t>
            </a:r>
            <a:r>
              <a:rPr lang="en-US" dirty="0" err="1"/>
              <a:t>zionism</a:t>
            </a:r>
            <a:r>
              <a:rPr lang="en-US" dirty="0"/>
              <a:t>-</a:t>
            </a:r>
            <a:r>
              <a:rPr lang="en-US" dirty="0" err="1"/>
              <a:t>anti-semitism</a:t>
            </a:r>
            <a:r>
              <a:rPr lang="en-US" dirty="0"/>
              <a:t>-strange-alliance-history/. Last accessed 22-1-17.</a:t>
            </a:r>
            <a:endParaRPr lang="en-US" dirty="0" smtClean="0">
              <a:hlinkClick r:id="rId2"/>
            </a:endParaRPr>
          </a:p>
          <a:p>
            <a:endParaRPr lang="en-US" dirty="0">
              <a:hlinkClick r:id="rId2"/>
            </a:endParaRPr>
          </a:p>
          <a:p>
            <a:endParaRPr lang="en-US" dirty="0"/>
          </a:p>
        </p:txBody>
      </p:sp>
    </p:spTree>
    <p:extLst>
      <p:ext uri="{BB962C8B-B14F-4D97-AF65-F5344CB8AC3E}">
        <p14:creationId xmlns:p14="http://schemas.microsoft.com/office/powerpoint/2010/main" val="93932551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1032</TotalTime>
  <Words>761</Words>
  <Application>Microsoft Macintosh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Calibri</vt:lpstr>
      <vt:lpstr>Mangal</vt:lpstr>
      <vt:lpstr>Rockwell</vt:lpstr>
      <vt:lpstr>Rockwell Condensed</vt:lpstr>
      <vt:lpstr>Rockwell Extra Bold</vt:lpstr>
      <vt:lpstr>Wingdings</vt:lpstr>
      <vt:lpstr>Wood Type</vt:lpstr>
      <vt:lpstr>Ultra Orthodox Importance, Influence and political Zionism </vt:lpstr>
      <vt:lpstr>Importance </vt:lpstr>
      <vt:lpstr>Influence towards Zionism </vt:lpstr>
      <vt:lpstr>Anti-Zionist Groups.</vt:lpstr>
      <vt:lpstr>Reasons for anti-zionism </vt:lpstr>
      <vt:lpstr>Anti-Zionism in UK</vt:lpstr>
      <vt:lpstr>Neturei Karta</vt:lpstr>
      <vt:lpstr>Neturei Karta</vt:lpstr>
      <vt:lpstr>Conclusion </vt:lpstr>
      <vt:lpstr>Question time</vt:lpstr>
      <vt:lpstr>Bibliography</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Ultra Orthodox Importance, Influence and political Zionism </dc:title>
  <dc:creator>Keanu Beynon (1501476)</dc:creator>
  <cp:lastModifiedBy>Keanu Beynon (1501476)</cp:lastModifiedBy>
  <cp:revision>29</cp:revision>
  <dcterms:created xsi:type="dcterms:W3CDTF">2018-01-22T16:09:45Z</dcterms:created>
  <dcterms:modified xsi:type="dcterms:W3CDTF">2018-01-23T09:25:56Z</dcterms:modified>
</cp:coreProperties>
</file>