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sldIdLst>
    <p:sldId id="267" r:id="rId2"/>
    <p:sldId id="268" r:id="rId3"/>
    <p:sldId id="257" r:id="rId4"/>
    <p:sldId id="269" r:id="rId5"/>
    <p:sldId id="270" r:id="rId6"/>
    <p:sldId id="271" r:id="rId7"/>
    <p:sldId id="272" r:id="rId8"/>
    <p:sldId id="273" r:id="rId9"/>
    <p:sldId id="274" r:id="rId10"/>
    <p:sldId id="275" r:id="rId11"/>
    <p:sldId id="276" r:id="rId12"/>
    <p:sldId id="277" r:id="rId1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1"/>
    <p:restoredTop sz="94661"/>
  </p:normalViewPr>
  <p:slideViewPr>
    <p:cSldViewPr snapToGrid="0" snapToObjects="1">
      <p:cViewPr varScale="1">
        <p:scale>
          <a:sx n="83" d="100"/>
          <a:sy n="83" d="100"/>
        </p:scale>
        <p:origin x="1450" y="6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8780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28351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24525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18908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97825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666149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BCAD085-E8A6-8845-BD4E-CB4CCA059FC4}" type="datetimeFigureOut">
              <a:rPr lang="en-US" smtClean="0"/>
              <a:t>3/15/2026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948345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872746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50586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8908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679607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5BCAD085-E8A6-8845-BD4E-CB4CCA059FC4}" type="datetimeFigureOut">
              <a:rPr lang="en-US" smtClean="0"/>
              <a:t>3/15/2026</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1FF6DA9-008F-8B48-92A6-B652298478BF}"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8724232"/>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A13ACC-4BD8-D54A-8EE6-F82089223484}"/>
              </a:ext>
            </a:extLst>
          </p:cNvPr>
          <p:cNvSpPr>
            <a:spLocks noGrp="1"/>
          </p:cNvSpPr>
          <p:nvPr>
            <p:ph idx="1"/>
          </p:nvPr>
        </p:nvSpPr>
        <p:spPr/>
        <p:txBody>
          <a:bodyPr/>
          <a:lstStyle/>
          <a:p>
            <a:pPr marL="0" indent="0" algn="r">
              <a:buNone/>
            </a:pPr>
            <a:r>
              <a:rPr lang="en-US" sz="5400" dirty="0">
                <a:latin typeface="Times New Roman" panose="02020603050405020304" pitchFamily="18" charset="0"/>
                <a:cs typeface="Times New Roman" panose="02020603050405020304" pitchFamily="18" charset="0"/>
              </a:rPr>
              <a:t>Presentation</a:t>
            </a:r>
          </a:p>
          <a:p>
            <a:pPr marL="0" indent="0" algn="r">
              <a:buNone/>
            </a:pPr>
            <a:r>
              <a:rPr lang="en-US" sz="5400" dirty="0">
                <a:latin typeface="Times New Roman" panose="02020603050405020304" pitchFamily="18" charset="0"/>
                <a:cs typeface="Times New Roman" panose="02020603050405020304" pitchFamily="18" charset="0"/>
              </a:rPr>
              <a:t> </a:t>
            </a:r>
            <a:endParaRPr lang="en-US" sz="2400" b="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r"/>
            <a:endParaRPr lang="en-US" sz="2400" b="1" dirty="0">
              <a:effectLst/>
              <a:latin typeface="Times New Roman" panose="02020603050405020304" pitchFamily="18" charset="0"/>
              <a:ea typeface="Times New Roman" panose="02020603050405020304" pitchFamily="18" charset="0"/>
            </a:endParaRPr>
          </a:p>
          <a:p>
            <a:pPr algn="r"/>
            <a:endParaRPr lang="en-US" sz="2400" b="1" dirty="0">
              <a:latin typeface="Times New Roman" panose="02020603050405020304" pitchFamily="18" charset="0"/>
              <a:ea typeface="Times New Roman" panose="02020603050405020304" pitchFamily="18" charset="0"/>
            </a:endParaRPr>
          </a:p>
          <a:p>
            <a:pPr algn="r"/>
            <a:r>
              <a:rPr lang="en-US" sz="2400" b="1" dirty="0" err="1">
                <a:effectLst/>
                <a:latin typeface="Times New Roman" panose="02020603050405020304" pitchFamily="18" charset="0"/>
                <a:ea typeface="Times New Roman" panose="02020603050405020304" pitchFamily="18" charset="0"/>
              </a:rPr>
              <a:t>Mizanur</a:t>
            </a:r>
            <a:r>
              <a:rPr lang="en-US" sz="2400" b="1" dirty="0">
                <a:effectLst/>
                <a:latin typeface="Times New Roman" panose="02020603050405020304" pitchFamily="18" charset="0"/>
                <a:ea typeface="Times New Roman" panose="02020603050405020304" pitchFamily="18" charset="0"/>
              </a:rPr>
              <a:t> Rahman </a:t>
            </a:r>
            <a:endParaRPr lang="en-US" sz="2400" dirty="0">
              <a:effectLst/>
              <a:latin typeface="Times New Roman" panose="02020603050405020304" pitchFamily="18" charset="0"/>
              <a:ea typeface="Times New Roman" panose="02020603050405020304" pitchFamily="18" charset="0"/>
            </a:endParaRPr>
          </a:p>
          <a:p>
            <a:endParaRPr lang="en-US" dirty="0"/>
          </a:p>
        </p:txBody>
      </p:sp>
      <p:pic>
        <p:nvPicPr>
          <p:cNvPr id="5" name="Picture 4">
            <a:extLst>
              <a:ext uri="{FF2B5EF4-FFF2-40B4-BE49-F238E27FC236}">
                <a16:creationId xmlns:a16="http://schemas.microsoft.com/office/drawing/2014/main" id="{25BE413F-48D5-F044-A660-CCA5C86D23D4}"/>
              </a:ext>
            </a:extLst>
          </p:cNvPr>
          <p:cNvPicPr>
            <a:picLocks noChangeAspect="1"/>
          </p:cNvPicPr>
          <p:nvPr/>
        </p:nvPicPr>
        <p:blipFill rotWithShape="1">
          <a:blip r:embed="rId2"/>
          <a:srcRect l="3711" t="1465" b="1626"/>
          <a:stretch/>
        </p:blipFill>
        <p:spPr>
          <a:xfrm>
            <a:off x="-1" y="0"/>
            <a:ext cx="4478163" cy="6858000"/>
          </a:xfrm>
          <a:prstGeom prst="rect">
            <a:avLst/>
          </a:prstGeom>
        </p:spPr>
      </p:pic>
    </p:spTree>
    <p:extLst>
      <p:ext uri="{BB962C8B-B14F-4D97-AF65-F5344CB8AC3E}">
        <p14:creationId xmlns:p14="http://schemas.microsoft.com/office/powerpoint/2010/main" val="3430925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AAFA6-D7F7-9343-8867-1121BBF53424}"/>
              </a:ext>
            </a:extLst>
          </p:cNvPr>
          <p:cNvSpPr>
            <a:spLocks noGrp="1"/>
          </p:cNvSpPr>
          <p:nvPr>
            <p:ph type="title"/>
          </p:nvPr>
        </p:nvSpPr>
        <p:spPr/>
        <p:txBody>
          <a:bodyPr/>
          <a:lstStyle/>
          <a:p>
            <a:r>
              <a:rPr lang="en-US" dirty="0"/>
              <a:t>Achievements </a:t>
            </a:r>
          </a:p>
        </p:txBody>
      </p:sp>
      <p:pic>
        <p:nvPicPr>
          <p:cNvPr id="5" name="Content Placeholder 4">
            <a:extLst>
              <a:ext uri="{FF2B5EF4-FFF2-40B4-BE49-F238E27FC236}">
                <a16:creationId xmlns:a16="http://schemas.microsoft.com/office/drawing/2014/main" id="{DB5C7C61-3E9D-6D48-B2A6-7110C18E26E0}"/>
              </a:ext>
            </a:extLst>
          </p:cNvPr>
          <p:cNvPicPr>
            <a:picLocks noGrp="1" noChangeAspect="1"/>
          </p:cNvPicPr>
          <p:nvPr>
            <p:ph idx="1"/>
          </p:nvPr>
        </p:nvPicPr>
        <p:blipFill>
          <a:blip r:embed="rId2"/>
          <a:stretch>
            <a:fillRect/>
          </a:stretch>
        </p:blipFill>
        <p:spPr>
          <a:xfrm>
            <a:off x="498939" y="1918995"/>
            <a:ext cx="6336758" cy="3899564"/>
          </a:xfrm>
        </p:spPr>
      </p:pic>
      <p:sp>
        <p:nvSpPr>
          <p:cNvPr id="6" name="TextBox 5">
            <a:extLst>
              <a:ext uri="{FF2B5EF4-FFF2-40B4-BE49-F238E27FC236}">
                <a16:creationId xmlns:a16="http://schemas.microsoft.com/office/drawing/2014/main" id="{A97F18E4-474F-1146-BE6A-B4DA5D5D59B6}"/>
              </a:ext>
            </a:extLst>
          </p:cNvPr>
          <p:cNvSpPr txBox="1"/>
          <p:nvPr/>
        </p:nvSpPr>
        <p:spPr>
          <a:xfrm>
            <a:off x="6646127" y="2007220"/>
            <a:ext cx="2074127" cy="2862322"/>
          </a:xfrm>
          <a:prstGeom prst="rect">
            <a:avLst/>
          </a:prstGeom>
          <a:noFill/>
        </p:spPr>
        <p:txBody>
          <a:bodyPr wrap="square" rtlCol="0">
            <a:spAutoFit/>
          </a:bodyPr>
          <a:lstStyle/>
          <a:p>
            <a:r>
              <a:rPr lang="en-US" b="1" dirty="0"/>
              <a:t>My strengths:</a:t>
            </a:r>
          </a:p>
          <a:p>
            <a:r>
              <a:rPr lang="en-US" dirty="0"/>
              <a:t>Digital communication</a:t>
            </a:r>
          </a:p>
          <a:p>
            <a:r>
              <a:rPr lang="en-US" dirty="0"/>
              <a:t>Digital learning </a:t>
            </a:r>
          </a:p>
          <a:p>
            <a:r>
              <a:rPr lang="en-US" dirty="0"/>
              <a:t>Digital wellbeing</a:t>
            </a:r>
          </a:p>
          <a:p>
            <a:endParaRPr lang="en-US" dirty="0"/>
          </a:p>
          <a:p>
            <a:r>
              <a:rPr lang="en-US" b="1" dirty="0"/>
              <a:t>My weakness:</a:t>
            </a:r>
          </a:p>
          <a:p>
            <a:r>
              <a:rPr lang="en-US" dirty="0"/>
              <a:t>Digital creation</a:t>
            </a:r>
          </a:p>
          <a:p>
            <a:r>
              <a:rPr lang="en-US" dirty="0"/>
              <a:t>Digital literacy</a:t>
            </a:r>
          </a:p>
          <a:p>
            <a:r>
              <a:rPr lang="en-US" dirty="0"/>
              <a:t>Digital participation</a:t>
            </a:r>
          </a:p>
        </p:txBody>
      </p:sp>
    </p:spTree>
    <p:extLst>
      <p:ext uri="{BB962C8B-B14F-4D97-AF65-F5344CB8AC3E}">
        <p14:creationId xmlns:p14="http://schemas.microsoft.com/office/powerpoint/2010/main" val="784937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Introduction</a:t>
            </a:r>
          </a:p>
        </p:txBody>
      </p:sp>
      <p:sp>
        <p:nvSpPr>
          <p:cNvPr id="3" name="Content Placeholder 2"/>
          <p:cNvSpPr>
            <a:spLocks noGrp="1"/>
          </p:cNvSpPr>
          <p:nvPr>
            <p:ph idx="1"/>
          </p:nvPr>
        </p:nvSpPr>
        <p:spPr>
          <a:xfrm>
            <a:off x="822960" y="1845734"/>
            <a:ext cx="5042582" cy="4023360"/>
          </a:xfrm>
        </p:spPr>
        <p:txBody>
          <a:bodyPr>
            <a:normAutofit fontScale="92500" lnSpcReduction="10000"/>
          </a:bodyPr>
          <a:lstStyle/>
          <a:p>
            <a:pPr algn="just"/>
            <a:r>
              <a:rPr lang="en-US" sz="2000" dirty="0"/>
              <a:t>This presentation reflects on the digital skills I developed during this module and how they contributed to my academic learning. </a:t>
            </a:r>
          </a:p>
          <a:p>
            <a:pPr algn="just"/>
            <a:r>
              <a:rPr lang="en-US" sz="2000" dirty="0"/>
              <a:t>The presentation will explain how my digital capabilities improved through completing different tasks and learning activities. </a:t>
            </a:r>
          </a:p>
          <a:p>
            <a:pPr algn="just"/>
            <a:r>
              <a:rPr lang="en-US" sz="2000" dirty="0"/>
              <a:t>It will also demonstrate how I applied these skills through the JISC Digital Capability assessment, LinkedIn Learning </a:t>
            </a:r>
            <a:r>
              <a:rPr lang="en-US" sz="2000" dirty="0" smtClean="0"/>
              <a:t>courses and </a:t>
            </a:r>
            <a:r>
              <a:rPr lang="en-US" sz="2000" dirty="0"/>
              <a:t>practical Excel work. </a:t>
            </a:r>
          </a:p>
          <a:p>
            <a:pPr algn="just"/>
            <a:r>
              <a:rPr lang="en-US" sz="2000" dirty="0"/>
              <a:t>Finally, I will discuss how these skills will support my future academic studies and professional career development in a digital workplace.</a:t>
            </a:r>
          </a:p>
          <a:p>
            <a:pPr algn="just"/>
            <a:endParaRPr sz="2400" dirty="0"/>
          </a:p>
        </p:txBody>
      </p:sp>
      <p:pic>
        <p:nvPicPr>
          <p:cNvPr id="5" name="Picture 4">
            <a:extLst>
              <a:ext uri="{FF2B5EF4-FFF2-40B4-BE49-F238E27FC236}">
                <a16:creationId xmlns:a16="http://schemas.microsoft.com/office/drawing/2014/main" id="{6067E038-4E15-1F49-81CB-96FC106AA6BD}"/>
              </a:ext>
            </a:extLst>
          </p:cNvPr>
          <p:cNvPicPr>
            <a:picLocks noChangeAspect="1"/>
          </p:cNvPicPr>
          <p:nvPr/>
        </p:nvPicPr>
        <p:blipFill>
          <a:blip r:embed="rId2"/>
          <a:stretch>
            <a:fillRect/>
          </a:stretch>
        </p:blipFill>
        <p:spPr>
          <a:xfrm>
            <a:off x="6168830" y="2280217"/>
            <a:ext cx="2293222" cy="229756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5E4EC-F4BE-DF4F-8487-B61F31E6DC51}"/>
              </a:ext>
            </a:extLst>
          </p:cNvPr>
          <p:cNvSpPr>
            <a:spLocks noGrp="1"/>
          </p:cNvSpPr>
          <p:nvPr>
            <p:ph type="title"/>
          </p:nvPr>
        </p:nvSpPr>
        <p:spPr/>
        <p:txBody>
          <a:bodyPr/>
          <a:lstStyle/>
          <a:p>
            <a:r>
              <a:rPr lang="en-US" dirty="0"/>
              <a:t>Overview of Learning in the Module</a:t>
            </a:r>
          </a:p>
        </p:txBody>
      </p:sp>
      <p:sp>
        <p:nvSpPr>
          <p:cNvPr id="3" name="Content Placeholder 2">
            <a:extLst>
              <a:ext uri="{FF2B5EF4-FFF2-40B4-BE49-F238E27FC236}">
                <a16:creationId xmlns:a16="http://schemas.microsoft.com/office/drawing/2014/main" id="{EB716A21-EBB3-E741-9D04-BBC2707A2FFB}"/>
              </a:ext>
            </a:extLst>
          </p:cNvPr>
          <p:cNvSpPr>
            <a:spLocks noGrp="1"/>
          </p:cNvSpPr>
          <p:nvPr>
            <p:ph idx="1"/>
          </p:nvPr>
        </p:nvSpPr>
        <p:spPr/>
        <p:txBody>
          <a:bodyPr>
            <a:normAutofit lnSpcReduction="10000"/>
          </a:bodyPr>
          <a:lstStyle/>
          <a:p>
            <a:pPr algn="just"/>
            <a:r>
              <a:rPr lang="en-US" dirty="0"/>
              <a:t>During this module, I developed a range of important digital skills that are essential for academic success and professional environments. </a:t>
            </a:r>
          </a:p>
          <a:p>
            <a:pPr algn="just"/>
            <a:r>
              <a:rPr lang="en-US" dirty="0"/>
              <a:t>The module focused on improving digital literacy, digital </a:t>
            </a:r>
            <a:r>
              <a:rPr lang="en-US" dirty="0" smtClean="0"/>
              <a:t>communication and </a:t>
            </a:r>
            <a:r>
              <a:rPr lang="en-US" dirty="0"/>
              <a:t>digital productivity skills. </a:t>
            </a:r>
          </a:p>
          <a:p>
            <a:pPr algn="just"/>
            <a:r>
              <a:rPr lang="en-US" dirty="0"/>
              <a:t>Through different activities and tasks, I learned how to use digital tools such as Microsoft Excel, Office 365 </a:t>
            </a:r>
            <a:r>
              <a:rPr lang="en-US" dirty="0" smtClean="0"/>
              <a:t>applications and </a:t>
            </a:r>
            <a:r>
              <a:rPr lang="en-US" dirty="0"/>
              <a:t>online learning platforms. </a:t>
            </a:r>
          </a:p>
          <a:p>
            <a:pPr algn="just"/>
            <a:r>
              <a:rPr lang="en-US" dirty="0"/>
              <a:t>These experiences helped me understand how technology can improve efficiency, </a:t>
            </a:r>
            <a:r>
              <a:rPr lang="en-US" dirty="0" smtClean="0"/>
              <a:t>organization and </a:t>
            </a:r>
            <a:r>
              <a:rPr lang="en-US" dirty="0"/>
              <a:t>decision-making. </a:t>
            </a:r>
          </a:p>
          <a:p>
            <a:pPr algn="just"/>
            <a:r>
              <a:rPr lang="en-US" dirty="0"/>
              <a:t>The module also encouraged independent learning and reflection, allowing me to evaluate my strengths and weaknesses in digital capabilities.</a:t>
            </a:r>
          </a:p>
          <a:p>
            <a:endParaRPr lang="en-US" dirty="0"/>
          </a:p>
        </p:txBody>
      </p:sp>
    </p:spTree>
    <p:extLst>
      <p:ext uri="{BB962C8B-B14F-4D97-AF65-F5344CB8AC3E}">
        <p14:creationId xmlns:p14="http://schemas.microsoft.com/office/powerpoint/2010/main" val="3191597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AB9FD-A3BC-FD46-BB3E-2D4337E4AADB}"/>
              </a:ext>
            </a:extLst>
          </p:cNvPr>
          <p:cNvSpPr>
            <a:spLocks noGrp="1"/>
          </p:cNvSpPr>
          <p:nvPr>
            <p:ph type="title"/>
          </p:nvPr>
        </p:nvSpPr>
        <p:spPr/>
        <p:txBody>
          <a:bodyPr/>
          <a:lstStyle/>
          <a:p>
            <a:r>
              <a:rPr lang="en-US" dirty="0"/>
              <a:t>Task 1 – JISC Digital Capability Assessment</a:t>
            </a:r>
          </a:p>
        </p:txBody>
      </p:sp>
      <p:sp>
        <p:nvSpPr>
          <p:cNvPr id="3" name="Content Placeholder 2">
            <a:extLst>
              <a:ext uri="{FF2B5EF4-FFF2-40B4-BE49-F238E27FC236}">
                <a16:creationId xmlns:a16="http://schemas.microsoft.com/office/drawing/2014/main" id="{AC0FC261-33CF-1D44-BD15-541B0E6B1F6C}"/>
              </a:ext>
            </a:extLst>
          </p:cNvPr>
          <p:cNvSpPr>
            <a:spLocks noGrp="1"/>
          </p:cNvSpPr>
          <p:nvPr>
            <p:ph idx="1"/>
          </p:nvPr>
        </p:nvSpPr>
        <p:spPr/>
        <p:txBody>
          <a:bodyPr/>
          <a:lstStyle/>
          <a:p>
            <a:pPr algn="just"/>
            <a:r>
              <a:rPr lang="en-US" dirty="0"/>
              <a:t>Task 1 involved completing the JISC Digital Capability self-assessment. This assessment helped me evaluate my current digital strengths and areas that needed improvement. </a:t>
            </a:r>
          </a:p>
          <a:p>
            <a:pPr algn="just"/>
            <a:r>
              <a:rPr lang="en-US" dirty="0"/>
              <a:t>The results showed that my strengths included digital communication, digital </a:t>
            </a:r>
            <a:r>
              <a:rPr lang="en-US" dirty="0" smtClean="0"/>
              <a:t>learning and </a:t>
            </a:r>
            <a:r>
              <a:rPr lang="en-US" dirty="0"/>
              <a:t>digital wellbeing. </a:t>
            </a:r>
          </a:p>
          <a:p>
            <a:pPr algn="just"/>
            <a:r>
              <a:rPr lang="en-US" dirty="0"/>
              <a:t>However, the assessment also identified some weaknesses such as digital creation, digital </a:t>
            </a:r>
            <a:r>
              <a:rPr lang="en-US" dirty="0" smtClean="0"/>
              <a:t>literacy and </a:t>
            </a:r>
            <a:r>
              <a:rPr lang="en-US" dirty="0"/>
              <a:t>digital participation. </a:t>
            </a:r>
          </a:p>
          <a:p>
            <a:pPr algn="just"/>
            <a:r>
              <a:rPr lang="en-US" dirty="0"/>
              <a:t>Based on these results, I created an action plan to improve my digital skills. This task helped me become more aware of my digital abilities and allowed me to set clear goals for improving my technological skills throughout the module.</a:t>
            </a:r>
          </a:p>
          <a:p>
            <a:endParaRPr lang="en-US" dirty="0"/>
          </a:p>
        </p:txBody>
      </p:sp>
    </p:spTree>
    <p:extLst>
      <p:ext uri="{BB962C8B-B14F-4D97-AF65-F5344CB8AC3E}">
        <p14:creationId xmlns:p14="http://schemas.microsoft.com/office/powerpoint/2010/main" val="3425321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63388-4E18-064C-988C-E98A9A2A2227}"/>
              </a:ext>
            </a:extLst>
          </p:cNvPr>
          <p:cNvSpPr>
            <a:spLocks noGrp="1"/>
          </p:cNvSpPr>
          <p:nvPr>
            <p:ph type="title"/>
          </p:nvPr>
        </p:nvSpPr>
        <p:spPr/>
        <p:txBody>
          <a:bodyPr/>
          <a:lstStyle/>
          <a:p>
            <a:r>
              <a:rPr lang="en-US" dirty="0"/>
              <a:t>Task 2 – LinkedIn Learning (Office 365 Certificates)</a:t>
            </a:r>
          </a:p>
        </p:txBody>
      </p:sp>
      <p:sp>
        <p:nvSpPr>
          <p:cNvPr id="3" name="Content Placeholder 2">
            <a:extLst>
              <a:ext uri="{FF2B5EF4-FFF2-40B4-BE49-F238E27FC236}">
                <a16:creationId xmlns:a16="http://schemas.microsoft.com/office/drawing/2014/main" id="{85DDA1A2-22B2-A647-803C-3ECDD73C5F7D}"/>
              </a:ext>
            </a:extLst>
          </p:cNvPr>
          <p:cNvSpPr>
            <a:spLocks noGrp="1"/>
          </p:cNvSpPr>
          <p:nvPr>
            <p:ph idx="1"/>
          </p:nvPr>
        </p:nvSpPr>
        <p:spPr>
          <a:xfrm>
            <a:off x="822960" y="1845734"/>
            <a:ext cx="4418113" cy="4023360"/>
          </a:xfrm>
        </p:spPr>
        <p:txBody>
          <a:bodyPr>
            <a:normAutofit fontScale="92500" lnSpcReduction="10000"/>
          </a:bodyPr>
          <a:lstStyle/>
          <a:p>
            <a:pPr algn="just"/>
            <a:r>
              <a:rPr lang="en-US" sz="1800" dirty="0"/>
              <a:t>Task 2 focused on completing training courses on LinkedIn Learning related to Microsoft Office 365 tools. </a:t>
            </a:r>
          </a:p>
          <a:p>
            <a:pPr algn="just"/>
            <a:r>
              <a:rPr lang="en-US" sz="1800" dirty="0"/>
              <a:t>These courses helped me develop practical digital skills and improve my understanding of software used in professional environments. The training included tutorials on Excel, productivity </a:t>
            </a:r>
            <a:r>
              <a:rPr lang="en-US" sz="1800" dirty="0" smtClean="0"/>
              <a:t>tools and </a:t>
            </a:r>
            <a:r>
              <a:rPr lang="en-US" sz="1800" dirty="0"/>
              <a:t>digital workplace applications. </a:t>
            </a:r>
          </a:p>
          <a:p>
            <a:pPr algn="just"/>
            <a:r>
              <a:rPr lang="en-US" sz="1800" dirty="0"/>
              <a:t>By completing these courses, I gained certificates that demonstrate my commitment to learning new digital skills. </a:t>
            </a:r>
          </a:p>
          <a:p>
            <a:pPr algn="just"/>
            <a:r>
              <a:rPr lang="en-US" sz="1800" dirty="0"/>
              <a:t>LinkedIn Learning also helped me improve independent learning because I could study at my own pace and revisit lessons whenever necessary. This task significantly improved my confidence in using digital tools.</a:t>
            </a:r>
          </a:p>
          <a:p>
            <a:pPr algn="just"/>
            <a:endParaRPr lang="en-US" sz="1800" dirty="0"/>
          </a:p>
        </p:txBody>
      </p:sp>
      <p:pic>
        <p:nvPicPr>
          <p:cNvPr id="4" name="Picture 3">
            <a:extLst>
              <a:ext uri="{FF2B5EF4-FFF2-40B4-BE49-F238E27FC236}">
                <a16:creationId xmlns:a16="http://schemas.microsoft.com/office/drawing/2014/main" id="{A58CBF18-C2A4-B940-9027-A5528EE91829}"/>
              </a:ext>
            </a:extLst>
          </p:cNvPr>
          <p:cNvPicPr/>
          <p:nvPr/>
        </p:nvPicPr>
        <p:blipFill>
          <a:blip r:embed="rId2">
            <a:extLst>
              <a:ext uri="{28A0092B-C50C-407E-A947-70E740481C1C}">
                <a14:useLocalDpi xmlns:a14="http://schemas.microsoft.com/office/drawing/2010/main" val="0"/>
              </a:ext>
            </a:extLst>
          </a:blip>
          <a:stretch>
            <a:fillRect/>
          </a:stretch>
        </p:blipFill>
        <p:spPr>
          <a:xfrm>
            <a:off x="5575610" y="2475570"/>
            <a:ext cx="3098335" cy="2802509"/>
          </a:xfrm>
          <a:prstGeom prst="rect">
            <a:avLst/>
          </a:prstGeom>
        </p:spPr>
      </p:pic>
    </p:spTree>
    <p:extLst>
      <p:ext uri="{BB962C8B-B14F-4D97-AF65-F5344CB8AC3E}">
        <p14:creationId xmlns:p14="http://schemas.microsoft.com/office/powerpoint/2010/main" val="3495405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21C8A-F7BB-0941-BC09-CB33B0F7B9A7}"/>
              </a:ext>
            </a:extLst>
          </p:cNvPr>
          <p:cNvSpPr>
            <a:spLocks noGrp="1"/>
          </p:cNvSpPr>
          <p:nvPr>
            <p:ph type="title"/>
          </p:nvPr>
        </p:nvSpPr>
        <p:spPr/>
        <p:txBody>
          <a:bodyPr/>
          <a:lstStyle/>
          <a:p>
            <a:r>
              <a:rPr lang="en-US" dirty="0"/>
              <a:t>Task 3 – Excel Essay and Spreadsheet</a:t>
            </a:r>
          </a:p>
        </p:txBody>
      </p:sp>
      <p:sp>
        <p:nvSpPr>
          <p:cNvPr id="3" name="Content Placeholder 2">
            <a:extLst>
              <a:ext uri="{FF2B5EF4-FFF2-40B4-BE49-F238E27FC236}">
                <a16:creationId xmlns:a16="http://schemas.microsoft.com/office/drawing/2014/main" id="{E5563EDB-E3AC-FD48-BFE8-0DFED15A7333}"/>
              </a:ext>
            </a:extLst>
          </p:cNvPr>
          <p:cNvSpPr>
            <a:spLocks noGrp="1"/>
          </p:cNvSpPr>
          <p:nvPr>
            <p:ph idx="1"/>
          </p:nvPr>
        </p:nvSpPr>
        <p:spPr>
          <a:xfrm>
            <a:off x="822960" y="1845734"/>
            <a:ext cx="4596534" cy="4023360"/>
          </a:xfrm>
        </p:spPr>
        <p:txBody>
          <a:bodyPr>
            <a:normAutofit fontScale="92500" lnSpcReduction="10000"/>
          </a:bodyPr>
          <a:lstStyle/>
          <a:p>
            <a:pPr algn="just"/>
            <a:r>
              <a:rPr lang="en-US" sz="1800" dirty="0"/>
              <a:t>Task 3 involved writing an essay about the relevance of Excel in professional and personal life and creating a spreadsheet to manage a family budget. </a:t>
            </a:r>
          </a:p>
          <a:p>
            <a:pPr algn="just"/>
            <a:r>
              <a:rPr lang="en-US" sz="1800" dirty="0"/>
              <a:t>Through this task, I learned how to use Excel formulas, organize </a:t>
            </a:r>
            <a:r>
              <a:rPr lang="en-US" sz="1800" dirty="0" smtClean="0"/>
              <a:t>data and </a:t>
            </a:r>
            <a:r>
              <a:rPr lang="en-US" sz="1800" dirty="0"/>
              <a:t>create structured spreadsheets. </a:t>
            </a:r>
          </a:p>
          <a:p>
            <a:pPr algn="just"/>
            <a:r>
              <a:rPr lang="en-US" sz="1800" dirty="0"/>
              <a:t>The spreadsheet required calculating income and expenditure for a typical family over one year. </a:t>
            </a:r>
          </a:p>
          <a:p>
            <a:pPr algn="just"/>
            <a:r>
              <a:rPr lang="en-US" sz="1800" dirty="0"/>
              <a:t>This task helped me understand how Excel can support financial planning and data analysis. It also improved my ability to apply digital tools in real-life situations. These skills are very valuable because Excel is widely used in many professional industries.</a:t>
            </a:r>
          </a:p>
          <a:p>
            <a:endParaRPr lang="en-US" dirty="0"/>
          </a:p>
        </p:txBody>
      </p:sp>
      <p:pic>
        <p:nvPicPr>
          <p:cNvPr id="4" name="Picture 3">
            <a:extLst>
              <a:ext uri="{FF2B5EF4-FFF2-40B4-BE49-F238E27FC236}">
                <a16:creationId xmlns:a16="http://schemas.microsoft.com/office/drawing/2014/main" id="{43D437AD-EF81-D44F-9E25-700B6C184D2B}"/>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5664820" y="2337020"/>
            <a:ext cx="3049351" cy="2783620"/>
          </a:xfrm>
          <a:prstGeom prst="rect">
            <a:avLst/>
          </a:prstGeom>
        </p:spPr>
      </p:pic>
    </p:spTree>
    <p:extLst>
      <p:ext uri="{BB962C8B-B14F-4D97-AF65-F5344CB8AC3E}">
        <p14:creationId xmlns:p14="http://schemas.microsoft.com/office/powerpoint/2010/main" val="2590467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9FCAA-FF05-CE40-8E64-675941C1F93D}"/>
              </a:ext>
            </a:extLst>
          </p:cNvPr>
          <p:cNvSpPr>
            <a:spLocks noGrp="1"/>
          </p:cNvSpPr>
          <p:nvPr>
            <p:ph type="title"/>
          </p:nvPr>
        </p:nvSpPr>
        <p:spPr/>
        <p:txBody>
          <a:bodyPr/>
          <a:lstStyle/>
          <a:p>
            <a:r>
              <a:rPr lang="en-US" dirty="0"/>
              <a:t>Development of My Digital Skills</a:t>
            </a:r>
          </a:p>
        </p:txBody>
      </p:sp>
      <p:sp>
        <p:nvSpPr>
          <p:cNvPr id="3" name="Content Placeholder 2">
            <a:extLst>
              <a:ext uri="{FF2B5EF4-FFF2-40B4-BE49-F238E27FC236}">
                <a16:creationId xmlns:a16="http://schemas.microsoft.com/office/drawing/2014/main" id="{B414326C-5DA6-394B-AC8D-2A5F17D16BAD}"/>
              </a:ext>
            </a:extLst>
          </p:cNvPr>
          <p:cNvSpPr>
            <a:spLocks noGrp="1"/>
          </p:cNvSpPr>
          <p:nvPr>
            <p:ph idx="1"/>
          </p:nvPr>
        </p:nvSpPr>
        <p:spPr/>
        <p:txBody>
          <a:bodyPr/>
          <a:lstStyle/>
          <a:p>
            <a:r>
              <a:rPr lang="en-US" dirty="0"/>
              <a:t>Throughout the module, my digital skills improved significantly. I became more confident in using Microsoft Excel, </a:t>
            </a:r>
            <a:r>
              <a:rPr lang="en-US" dirty="0" smtClean="0"/>
              <a:t>PowerPoint and </a:t>
            </a:r>
            <a:r>
              <a:rPr lang="en-US" dirty="0"/>
              <a:t>online learning platforms. I also developed better data management and information organization skills. The activities helped me understand how digital technologies can support productivity and effective communication. In addition, completing different tasks encouraged me to practice problem-solving and independent learning. These improvements demonstrate how digital capability can develop through continuous learning and practical application of technology.</a:t>
            </a:r>
          </a:p>
          <a:p>
            <a:endParaRPr lang="en-US" dirty="0"/>
          </a:p>
        </p:txBody>
      </p:sp>
    </p:spTree>
    <p:extLst>
      <p:ext uri="{BB962C8B-B14F-4D97-AF65-F5344CB8AC3E}">
        <p14:creationId xmlns:p14="http://schemas.microsoft.com/office/powerpoint/2010/main" val="3098852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43FBF-E17C-B84D-AC3B-2724D43CC60B}"/>
              </a:ext>
            </a:extLst>
          </p:cNvPr>
          <p:cNvSpPr>
            <a:spLocks noGrp="1"/>
          </p:cNvSpPr>
          <p:nvPr>
            <p:ph type="title"/>
          </p:nvPr>
        </p:nvSpPr>
        <p:spPr/>
        <p:txBody>
          <a:bodyPr/>
          <a:lstStyle/>
          <a:p>
            <a:r>
              <a:rPr lang="en-US" dirty="0"/>
              <a:t>How I Used These Skills</a:t>
            </a:r>
          </a:p>
        </p:txBody>
      </p:sp>
      <p:sp>
        <p:nvSpPr>
          <p:cNvPr id="3" name="Content Placeholder 2">
            <a:extLst>
              <a:ext uri="{FF2B5EF4-FFF2-40B4-BE49-F238E27FC236}">
                <a16:creationId xmlns:a16="http://schemas.microsoft.com/office/drawing/2014/main" id="{BBC1013C-890B-404F-AD77-41EF7D6863BF}"/>
              </a:ext>
            </a:extLst>
          </p:cNvPr>
          <p:cNvSpPr>
            <a:spLocks noGrp="1"/>
          </p:cNvSpPr>
          <p:nvPr>
            <p:ph idx="1"/>
          </p:nvPr>
        </p:nvSpPr>
        <p:spPr/>
        <p:txBody>
          <a:bodyPr/>
          <a:lstStyle/>
          <a:p>
            <a:pPr algn="just"/>
            <a:r>
              <a:rPr lang="en-US" dirty="0"/>
              <a:t>The digital skills I learned were applied in several ways during the module. For example, I used Excel to create spreadsheets and perform financial calculations. </a:t>
            </a:r>
          </a:p>
          <a:p>
            <a:pPr algn="just"/>
            <a:r>
              <a:rPr lang="en-US" dirty="0"/>
              <a:t>I used PowerPoint to create presentations and communicate information clearly. I also used LinkedIn Learning to improve my knowledge of Office 365 tools. </a:t>
            </a:r>
          </a:p>
          <a:p>
            <a:pPr algn="just"/>
            <a:r>
              <a:rPr lang="en-US" dirty="0"/>
              <a:t>These activities allowed me to practice digital skills in real situations. Using these technologies helped improve my academic work by making it more organized, </a:t>
            </a:r>
            <a:r>
              <a:rPr lang="en-US" dirty="0" smtClean="0"/>
              <a:t>efficient and </a:t>
            </a:r>
            <a:r>
              <a:rPr lang="en-US" dirty="0"/>
              <a:t>professional. </a:t>
            </a:r>
          </a:p>
          <a:p>
            <a:pPr algn="just"/>
            <a:r>
              <a:rPr lang="en-US" dirty="0"/>
              <a:t>As a result, I gained valuable experience using tools that are widely used in modern workplaces.</a:t>
            </a:r>
          </a:p>
          <a:p>
            <a:endParaRPr lang="en-US" dirty="0"/>
          </a:p>
        </p:txBody>
      </p:sp>
    </p:spTree>
    <p:extLst>
      <p:ext uri="{BB962C8B-B14F-4D97-AF65-F5344CB8AC3E}">
        <p14:creationId xmlns:p14="http://schemas.microsoft.com/office/powerpoint/2010/main" val="2526384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CCE1D-867B-EA44-8464-E5657C231D14}"/>
              </a:ext>
            </a:extLst>
          </p:cNvPr>
          <p:cNvSpPr>
            <a:spLocks noGrp="1"/>
          </p:cNvSpPr>
          <p:nvPr>
            <p:ph type="title"/>
          </p:nvPr>
        </p:nvSpPr>
        <p:spPr/>
        <p:txBody>
          <a:bodyPr/>
          <a:lstStyle/>
          <a:p>
            <a:r>
              <a:rPr lang="en-US" dirty="0"/>
              <a:t>Future Skill Development</a:t>
            </a:r>
          </a:p>
        </p:txBody>
      </p:sp>
      <p:sp>
        <p:nvSpPr>
          <p:cNvPr id="3" name="Content Placeholder 2">
            <a:extLst>
              <a:ext uri="{FF2B5EF4-FFF2-40B4-BE49-F238E27FC236}">
                <a16:creationId xmlns:a16="http://schemas.microsoft.com/office/drawing/2014/main" id="{729E4AE4-9092-A249-9A88-6CA0467CC94F}"/>
              </a:ext>
            </a:extLst>
          </p:cNvPr>
          <p:cNvSpPr>
            <a:spLocks noGrp="1"/>
          </p:cNvSpPr>
          <p:nvPr>
            <p:ph idx="1"/>
          </p:nvPr>
        </p:nvSpPr>
        <p:spPr/>
        <p:txBody>
          <a:bodyPr/>
          <a:lstStyle/>
          <a:p>
            <a:pPr algn="just"/>
            <a:r>
              <a:rPr lang="en-US" dirty="0"/>
              <a:t>The digital skills developed during this module will be very useful for my future academic studies and career. </a:t>
            </a:r>
          </a:p>
          <a:p>
            <a:pPr algn="just"/>
            <a:r>
              <a:rPr lang="en-US" dirty="0"/>
              <a:t>In my studies, tools like Excel and PowerPoint will help me organize research data, analyze </a:t>
            </a:r>
            <a:r>
              <a:rPr lang="en-US" dirty="0" smtClean="0"/>
              <a:t>information and </a:t>
            </a:r>
            <a:r>
              <a:rPr lang="en-US" dirty="0"/>
              <a:t>present ideas effectively. </a:t>
            </a:r>
          </a:p>
          <a:p>
            <a:pPr algn="just"/>
            <a:r>
              <a:rPr lang="en-US" dirty="0"/>
              <a:t>In professional environments, digital skills are essential for communication, </a:t>
            </a:r>
            <a:r>
              <a:rPr lang="en-US" dirty="0" smtClean="0"/>
              <a:t>collaboration and </a:t>
            </a:r>
            <a:r>
              <a:rPr lang="en-US" dirty="0"/>
              <a:t>decision-making. Many organizations rely on digital technologies, so having strong digital competencies improves employability. </a:t>
            </a:r>
          </a:p>
          <a:p>
            <a:pPr algn="just"/>
            <a:r>
              <a:rPr lang="en-US" dirty="0"/>
              <a:t>I plan to continue improving my skills by completing additional online courses and practicing advanced Excel techniques such as data analysis and visualization.</a:t>
            </a:r>
          </a:p>
          <a:p>
            <a:endParaRPr lang="en-US" dirty="0"/>
          </a:p>
        </p:txBody>
      </p:sp>
    </p:spTree>
    <p:extLst>
      <p:ext uri="{BB962C8B-B14F-4D97-AF65-F5344CB8AC3E}">
        <p14:creationId xmlns:p14="http://schemas.microsoft.com/office/powerpoint/2010/main" val="42717843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07EEF-8DE0-2448-A089-245C631160EF}"/>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3AFE1029-9268-ED4A-8ECB-8A8C095D67AA}"/>
              </a:ext>
            </a:extLst>
          </p:cNvPr>
          <p:cNvSpPr>
            <a:spLocks noGrp="1"/>
          </p:cNvSpPr>
          <p:nvPr>
            <p:ph idx="1"/>
          </p:nvPr>
        </p:nvSpPr>
        <p:spPr/>
        <p:txBody>
          <a:bodyPr/>
          <a:lstStyle/>
          <a:p>
            <a:pPr algn="just"/>
            <a:r>
              <a:rPr lang="en-US" dirty="0"/>
              <a:t>In </a:t>
            </a:r>
            <a:r>
              <a:rPr lang="en-US" dirty="0" smtClean="0"/>
              <a:t>short, it can be said that all these tasks </a:t>
            </a:r>
            <a:r>
              <a:rPr lang="en-US" dirty="0"/>
              <a:t>has significantly improved my digital capabilities and understanding of technology in academic and professional contexts. </a:t>
            </a:r>
          </a:p>
          <a:p>
            <a:pPr algn="just"/>
            <a:r>
              <a:rPr lang="en-US" dirty="0"/>
              <a:t>Through Task 1, Task </a:t>
            </a:r>
            <a:r>
              <a:rPr lang="en-US" dirty="0" smtClean="0"/>
              <a:t>2 and </a:t>
            </a:r>
            <a:r>
              <a:rPr lang="en-US" dirty="0"/>
              <a:t>Task 3, I developed skills in digital assessment, online </a:t>
            </a:r>
            <a:r>
              <a:rPr lang="en-US" dirty="0" smtClean="0"/>
              <a:t>learning and </a:t>
            </a:r>
            <a:r>
              <a:rPr lang="en-US" dirty="0"/>
              <a:t>practical data management. The JISC assessment helped identify areas for improvement, LinkedIn Learning strengthened my technical </a:t>
            </a:r>
            <a:r>
              <a:rPr lang="en-US" dirty="0" smtClean="0"/>
              <a:t>knowledge and </a:t>
            </a:r>
            <a:r>
              <a:rPr lang="en-US" dirty="0"/>
              <a:t>the Excel task provided practical experience. </a:t>
            </a:r>
          </a:p>
          <a:p>
            <a:pPr algn="just"/>
            <a:r>
              <a:rPr lang="en-US" dirty="0"/>
              <a:t>These skills will support my future academic work and enhance my career opportunities. Continuing to develop digital skills will be essential for adapting to an increasingly technology-driven world.</a:t>
            </a:r>
          </a:p>
          <a:p>
            <a:endParaRPr lang="en-US" dirty="0"/>
          </a:p>
        </p:txBody>
      </p:sp>
    </p:spTree>
    <p:extLst>
      <p:ext uri="{BB962C8B-B14F-4D97-AF65-F5344CB8AC3E}">
        <p14:creationId xmlns:p14="http://schemas.microsoft.com/office/powerpoint/2010/main" val="2027567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smtClean="0"/>
              <a:t>References</a:t>
            </a:r>
            <a:endParaRPr lang="en-AU" dirty="0"/>
          </a:p>
        </p:txBody>
      </p:sp>
      <p:sp>
        <p:nvSpPr>
          <p:cNvPr id="3" name="Content Placeholder 2"/>
          <p:cNvSpPr>
            <a:spLocks noGrp="1"/>
          </p:cNvSpPr>
          <p:nvPr>
            <p:ph idx="1"/>
          </p:nvPr>
        </p:nvSpPr>
        <p:spPr/>
        <p:txBody>
          <a:bodyPr/>
          <a:lstStyle/>
          <a:p>
            <a:pPr marL="457200" indent="-457200">
              <a:buFont typeface="+mj-lt"/>
              <a:buAutoNum type="arabicPeriod"/>
            </a:pPr>
            <a:r>
              <a:rPr lang="en-US" dirty="0"/>
              <a:t>JISC. (2022). </a:t>
            </a:r>
            <a:r>
              <a:rPr lang="en-US" i="1" dirty="0"/>
              <a:t>Developing digital capabilities</a:t>
            </a:r>
            <a:r>
              <a:rPr lang="en-US" dirty="0"/>
              <a:t>. JISC.</a:t>
            </a:r>
            <a:endParaRPr lang="en-AU" dirty="0"/>
          </a:p>
          <a:p>
            <a:pPr marL="457200" indent="-457200">
              <a:buFont typeface="+mj-lt"/>
              <a:buAutoNum type="arabicPeriod"/>
            </a:pPr>
            <a:r>
              <a:rPr lang="en-US" dirty="0"/>
              <a:t>Microsoft (2023) </a:t>
            </a:r>
            <a:r>
              <a:rPr lang="en-US" i="1" dirty="0"/>
              <a:t>Office365 Learning Resources</a:t>
            </a:r>
            <a:r>
              <a:rPr lang="en-US" dirty="0"/>
              <a:t>. </a:t>
            </a:r>
            <a:endParaRPr lang="en-AU" dirty="0"/>
          </a:p>
          <a:p>
            <a:endParaRPr lang="en-AU" dirty="0"/>
          </a:p>
        </p:txBody>
      </p:sp>
    </p:spTree>
    <p:extLst>
      <p:ext uri="{BB962C8B-B14F-4D97-AF65-F5344CB8AC3E}">
        <p14:creationId xmlns:p14="http://schemas.microsoft.com/office/powerpoint/2010/main" val="2606379569"/>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Retrospect</Template>
  <TotalTime>70</TotalTime>
  <Words>963</Words>
  <Application>Microsoft Office PowerPoint</Application>
  <PresentationFormat>On-screen Show (4:3)</PresentationFormat>
  <Paragraphs>60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Calibri Light</vt:lpstr>
      <vt:lpstr>Times New Roman</vt:lpstr>
      <vt:lpstr>Retrospect</vt:lpstr>
      <vt:lpstr>PowerPoint Presentation</vt:lpstr>
      <vt:lpstr>Achievements </vt:lpstr>
      <vt:lpstr>Introduction</vt:lpstr>
      <vt:lpstr>Overview of Learning in the Module</vt:lpstr>
      <vt:lpstr>Task 1 – JISC Digital Capability Assessment</vt:lpstr>
      <vt:lpstr>Task 2 – LinkedIn Learning (Office 365 Certificates)</vt:lpstr>
      <vt:lpstr>Task 3 – Excel Essay and Spreadsheet</vt:lpstr>
      <vt:lpstr>Development of My Digital Skills</vt:lpstr>
      <vt:lpstr>How I Used These Skills</vt:lpstr>
      <vt:lpstr>Future Skill Development</vt:lpstr>
      <vt:lpstr>Conclusion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Reflection</dc:title>
  <dc:subject/>
  <dc:creator/>
  <cp:keywords/>
  <dc:description>generated using python-pptx</dc:description>
  <cp:lastModifiedBy>Windows User</cp:lastModifiedBy>
  <cp:revision>8</cp:revision>
  <dcterms:created xsi:type="dcterms:W3CDTF">2013-01-27T09:14:16Z</dcterms:created>
  <dcterms:modified xsi:type="dcterms:W3CDTF">2026-03-15T11:02:49Z</dcterms:modified>
  <cp:category/>
</cp:coreProperties>
</file>