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3"/>
    <p:sldMasterId id="2147483699" r:id="rId4"/>
    <p:sldMasterId id="2147483713" r:id="rId5"/>
  </p:sldMasterIdLst>
  <p:notesMasterIdLst>
    <p:notesMasterId r:id="rId25"/>
  </p:notesMasterIdLst>
  <p:sldIdLst>
    <p:sldId id="258" r:id="rId6"/>
    <p:sldId id="309" r:id="rId7"/>
    <p:sldId id="433" r:id="rId8"/>
    <p:sldId id="434" r:id="rId9"/>
    <p:sldId id="436" r:id="rId10"/>
    <p:sldId id="435" r:id="rId11"/>
    <p:sldId id="437" r:id="rId12"/>
    <p:sldId id="438" r:id="rId13"/>
    <p:sldId id="424" r:id="rId14"/>
    <p:sldId id="439" r:id="rId15"/>
    <p:sldId id="440" r:id="rId16"/>
    <p:sldId id="400" r:id="rId17"/>
    <p:sldId id="441" r:id="rId18"/>
    <p:sldId id="445" r:id="rId19"/>
    <p:sldId id="443" r:id="rId20"/>
    <p:sldId id="446" r:id="rId21"/>
    <p:sldId id="447" r:id="rId22"/>
    <p:sldId id="448" r:id="rId23"/>
    <p:sldId id="430" r:id="rId24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badi Extra Light" panose="020B0204020104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badi Extra Light" panose="020B0204020104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badi Extra Light" panose="020B0204020104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badi Extra Light" panose="020B0204020104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badi Extra Light" panose="020B0204020104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badi Extra Light" panose="020B0204020104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badi Extra Light" panose="020B0204020104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badi Extra Light" panose="020B0204020104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badi Extra Light" panose="020B0204020104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2A287"/>
    <a:srgbClr val="FFEEB9"/>
    <a:srgbClr val="FFE285"/>
    <a:srgbClr val="FDF8D7"/>
    <a:srgbClr val="FAED90"/>
    <a:srgbClr val="06382E"/>
    <a:srgbClr val="15C1A0"/>
    <a:srgbClr val="8DF3E0"/>
    <a:srgbClr val="B7E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63601" autoAdjust="0"/>
  </p:normalViewPr>
  <p:slideViewPr>
    <p:cSldViewPr snapToGrid="0">
      <p:cViewPr varScale="1">
        <p:scale>
          <a:sx n="67" d="100"/>
          <a:sy n="67" d="100"/>
        </p:scale>
        <p:origin x="504" y="2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44BB82C-E500-3A77-EE19-D361C44D8C4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E92198F-FCB4-C63F-2BF5-7F34BB6332A4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FC9E3E7-4C1B-446B-A523-BFEBA10111C9}" type="datetimeFigureOut">
              <a:rPr lang="en-GB"/>
              <a:pPr>
                <a:defRPr/>
              </a:pPr>
              <a:t>06/11/2022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96C6AAA6-689A-6C61-6086-16AC5B3D6A6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5FEBA181-C064-850F-131F-BA77DEA119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CE3A4C-034A-4850-7332-E8B919CF5E70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AAA223-7666-FE35-668B-5633143DFE9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7B06C86A-0031-4C74-AB37-38878212A2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Image Placeholder 1">
            <a:extLst>
              <a:ext uri="{FF2B5EF4-FFF2-40B4-BE49-F238E27FC236}">
                <a16:creationId xmlns:a16="http://schemas.microsoft.com/office/drawing/2014/main" id="{8FF1AE4F-9E74-8E89-64A2-3B4837928E3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3" name="Notes Placeholder 2">
            <a:extLst>
              <a:ext uri="{FF2B5EF4-FFF2-40B4-BE49-F238E27FC236}">
                <a16:creationId xmlns:a16="http://schemas.microsoft.com/office/drawing/2014/main" id="{F745E445-77F9-713D-DE06-C71A307D3B8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5124" name="Slide Number Placeholder 3">
            <a:extLst>
              <a:ext uri="{FF2B5EF4-FFF2-40B4-BE49-F238E27FC236}">
                <a16:creationId xmlns:a16="http://schemas.microsoft.com/office/drawing/2014/main" id="{AB2AC93D-7FE9-B5EB-8B53-EA7B1268AFD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9pPr>
          </a:lstStyle>
          <a:p>
            <a:fld id="{4975C81C-B0A8-4859-9CAC-C7920B246A55}" type="slidenum">
              <a:rPr lang="en-GB" altLang="en-US" smtClean="0">
                <a:latin typeface="Calibri" panose="020F0502020204030204" pitchFamily="34" charset="0"/>
              </a:rPr>
              <a:pPr/>
              <a:t>1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>
            <a:extLst>
              <a:ext uri="{FF2B5EF4-FFF2-40B4-BE49-F238E27FC236}">
                <a16:creationId xmlns:a16="http://schemas.microsoft.com/office/drawing/2014/main" id="{58571ADF-4D24-7DC6-E6DA-C0A66F8AC2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Notes Placeholder 2">
            <a:extLst>
              <a:ext uri="{FF2B5EF4-FFF2-40B4-BE49-F238E27FC236}">
                <a16:creationId xmlns:a16="http://schemas.microsoft.com/office/drawing/2014/main" id="{3F0B0C7E-681B-95D1-65D9-B33832B9C7D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11268" name="Slide Number Placeholder 3">
            <a:extLst>
              <a:ext uri="{FF2B5EF4-FFF2-40B4-BE49-F238E27FC236}">
                <a16:creationId xmlns:a16="http://schemas.microsoft.com/office/drawing/2014/main" id="{F4F2CE85-B1FE-6B64-0BB5-A852FF19C8B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47F1800-05F8-44EB-BFF5-EEEC068B3751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B06C86A-0031-4C74-AB37-38878212A248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197854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B06C86A-0031-4C74-AB37-38878212A248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448555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B06C86A-0031-4C74-AB37-38878212A248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027466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B06C86A-0031-4C74-AB37-38878212A248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572258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06C86A-0031-4C74-AB37-38878212A248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50611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B06C86A-0031-4C74-AB37-38878212A248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69453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06C86A-0031-4C74-AB37-38878212A248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502857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06C86A-0031-4C74-AB37-38878212A248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706052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06C86A-0031-4C74-AB37-38878212A248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8233317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06C86A-0031-4C74-AB37-38878212A248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311723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7884FA10-AD01-D207-421D-51CAB8FA281F}"/>
              </a:ext>
            </a:extLst>
          </p:cNvPr>
          <p:cNvSpPr/>
          <p:nvPr userDrawn="1"/>
        </p:nvSpPr>
        <p:spPr>
          <a:xfrm>
            <a:off x="117475" y="3317875"/>
            <a:ext cx="9434513" cy="3360738"/>
          </a:xfrm>
          <a:prstGeom prst="roundRect">
            <a:avLst/>
          </a:prstGeom>
          <a:solidFill>
            <a:srgbClr val="FAED9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BMHP5005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Introduction to Research</a:t>
            </a:r>
            <a:endParaRPr lang="en-GB" sz="4400" b="1" dirty="0"/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1760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36525"/>
            <a:ext cx="11049000" cy="964911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295400"/>
            <a:ext cx="11049001" cy="4881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0901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118221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280823"/>
            <a:ext cx="5181600" cy="48961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280823"/>
            <a:ext cx="5673436" cy="48961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49438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19941"/>
            <a:ext cx="3932237" cy="105987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7" y="219941"/>
            <a:ext cx="6676303" cy="564110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1454727"/>
            <a:ext cx="3932237" cy="441426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255530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1379769F-7EF7-C6DF-1165-C03103F975D8}"/>
              </a:ext>
            </a:extLst>
          </p:cNvPr>
          <p:cNvSpPr/>
          <p:nvPr userDrawn="1"/>
        </p:nvSpPr>
        <p:spPr>
          <a:xfrm>
            <a:off x="117475" y="3317875"/>
            <a:ext cx="9434513" cy="3360738"/>
          </a:xfrm>
          <a:prstGeom prst="roundRect">
            <a:avLst/>
          </a:prstGeom>
          <a:solidFill>
            <a:srgbClr val="FAED9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PM-269: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Population Health &amp; the Art of Research (1)</a:t>
            </a:r>
            <a:endParaRPr lang="en-GB" sz="3200" b="1" dirty="0"/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9391963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36525"/>
            <a:ext cx="11049000" cy="964911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295400"/>
            <a:ext cx="11049001" cy="4881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048070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58353364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280823"/>
            <a:ext cx="5181600" cy="48961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280823"/>
            <a:ext cx="5673436" cy="48961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9632383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19941"/>
            <a:ext cx="3932237" cy="105987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7" y="219941"/>
            <a:ext cx="6676303" cy="564110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1454727"/>
            <a:ext cx="3932237" cy="441426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26152193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6F9D3BF2-E7A6-E726-00D7-5F84E5BE3162}"/>
              </a:ext>
            </a:extLst>
          </p:cNvPr>
          <p:cNvSpPr/>
          <p:nvPr userDrawn="1"/>
        </p:nvSpPr>
        <p:spPr>
          <a:xfrm>
            <a:off x="117475" y="3317875"/>
            <a:ext cx="9434513" cy="3360738"/>
          </a:xfrm>
          <a:prstGeom prst="roundRect">
            <a:avLst/>
          </a:prstGeom>
          <a:solidFill>
            <a:srgbClr val="FAED9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PMIM601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Undertaking Health Informatics Research</a:t>
            </a:r>
            <a:endParaRPr lang="en-GB" sz="3200" b="1" dirty="0"/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73842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36525"/>
            <a:ext cx="11049000" cy="964911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295400"/>
            <a:ext cx="11049001" cy="4881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089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386165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280823"/>
            <a:ext cx="5181600" cy="48961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280823"/>
            <a:ext cx="5673436" cy="48961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91870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19941"/>
            <a:ext cx="3932237" cy="105987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7" y="219941"/>
            <a:ext cx="6676303" cy="564110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1454727"/>
            <a:ext cx="3932237" cy="441426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39441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>
            <a:extLst>
              <a:ext uri="{FF2B5EF4-FFF2-40B4-BE49-F238E27FC236}">
                <a16:creationId xmlns:a16="http://schemas.microsoft.com/office/drawing/2014/main" id="{A6879A50-E3C6-16DA-16E4-C39862EEAD4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8400"/>
            <a:ext cx="28448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777ECC-B283-4DF8-A2C6-6774825FAD45}" type="datetimeFigureOut">
              <a:rPr lang="en-US"/>
              <a:pPr>
                <a:defRPr/>
              </a:pPr>
              <a:t>11/6/2022</a:t>
            </a:fld>
            <a:endParaRPr lang="en-GB" altLang="en-US"/>
          </a:p>
        </p:txBody>
      </p:sp>
      <p:sp>
        <p:nvSpPr>
          <p:cNvPr id="3" name="Rectangle 6">
            <a:extLst>
              <a:ext uri="{FF2B5EF4-FFF2-40B4-BE49-F238E27FC236}">
                <a16:creationId xmlns:a16="http://schemas.microsoft.com/office/drawing/2014/main" id="{4782E8D5-5AAA-252B-AC01-CD6FEF83ACF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Rectangle 7">
            <a:extLst>
              <a:ext uri="{FF2B5EF4-FFF2-40B4-BE49-F238E27FC236}">
                <a16:creationId xmlns:a16="http://schemas.microsoft.com/office/drawing/2014/main" id="{FB07E834-2F18-9514-51C7-5323080BC60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8400"/>
            <a:ext cx="2844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pPr>
              <a:defRPr/>
            </a:pPr>
            <a:fld id="{10C8CBEC-9F37-428F-8355-27C5CB57BB5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22076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g"/><Relationship Id="rId3" Type="http://schemas.openxmlformats.org/officeDocument/2006/relationships/slideLayout" Target="../slideLayouts/slideLayout13.xml"/><Relationship Id="rId7" Type="http://schemas.openxmlformats.org/officeDocument/2006/relationships/theme" Target="../theme/theme3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5.xml"/><Relationship Id="rId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B1674746-5B2B-F65F-2717-F7E2D423F600}"/>
              </a:ext>
            </a:extLst>
          </p:cNvPr>
          <p:cNvSpPr/>
          <p:nvPr userDrawn="1"/>
        </p:nvSpPr>
        <p:spPr>
          <a:xfrm rot="9615715">
            <a:off x="9074150" y="6162675"/>
            <a:ext cx="5830888" cy="1196975"/>
          </a:xfrm>
          <a:prstGeom prst="triangle">
            <a:avLst/>
          </a:prstGeom>
          <a:solidFill>
            <a:srgbClr val="15C1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027" name="Title Placeholder 1">
            <a:extLst>
              <a:ext uri="{FF2B5EF4-FFF2-40B4-BE49-F238E27FC236}">
                <a16:creationId xmlns:a16="http://schemas.microsoft.com/office/drawing/2014/main" id="{5328469F-88F2-B7B4-804B-4AF7292CED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136525"/>
            <a:ext cx="11055350" cy="965200"/>
          </a:xfrm>
          <a:prstGeom prst="rect">
            <a:avLst/>
          </a:prstGeom>
          <a:solidFill>
            <a:srgbClr val="FAED9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8" name="Text Placeholder 2">
            <a:extLst>
              <a:ext uri="{FF2B5EF4-FFF2-40B4-BE49-F238E27FC236}">
                <a16:creationId xmlns:a16="http://schemas.microsoft.com/office/drawing/2014/main" id="{8945886B-CD83-2542-39B6-0B191F31A61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317625"/>
            <a:ext cx="11055350" cy="488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80E6782-89DD-03B2-1B9C-A1E1DEC649D9}"/>
              </a:ext>
            </a:extLst>
          </p:cNvPr>
          <p:cNvSpPr/>
          <p:nvPr userDrawn="1"/>
        </p:nvSpPr>
        <p:spPr>
          <a:xfrm rot="16200000">
            <a:off x="-3110706" y="3110706"/>
            <a:ext cx="6858000" cy="636588"/>
          </a:xfrm>
          <a:prstGeom prst="rect">
            <a:avLst/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030" name="TextBox 12">
            <a:extLst>
              <a:ext uri="{FF2B5EF4-FFF2-40B4-BE49-F238E27FC236}">
                <a16:creationId xmlns:a16="http://schemas.microsoft.com/office/drawing/2014/main" id="{596EC275-B33B-3847-FE3F-D9229534B4AE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11075988" y="6423025"/>
            <a:ext cx="1187450" cy="33813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9pPr>
          </a:lstStyle>
          <a:p>
            <a:pPr eaLnBrk="1" hangingPunct="1">
              <a:defRPr/>
            </a:pPr>
            <a:r>
              <a:rPr lang="en-GB" altLang="en-US" sz="1600" b="1" dirty="0">
                <a:solidFill>
                  <a:schemeClr val="bg1"/>
                </a:solidFill>
              </a:rPr>
              <a:t>BMHP5005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4" r:id="rId2"/>
    <p:sldLayoutId id="2147483695" r:id="rId3"/>
    <p:sldLayoutId id="2147483696" r:id="rId4"/>
    <p:sldLayoutId id="2147483697" r:id="rId5"/>
  </p:sldLayoutIdLst>
  <p:txStyles>
    <p:titleStyle>
      <a:lvl1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 kern="1200">
          <a:solidFill>
            <a:srgbClr val="595959"/>
          </a:solidFill>
          <a:latin typeface="+mj-lt"/>
          <a:ea typeface="+mj-ea"/>
          <a:cs typeface="+mj-cs"/>
        </a:defRPr>
      </a:lvl1pPr>
      <a:lvl2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2pPr>
      <a:lvl3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3pPr>
      <a:lvl4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4pPr>
      <a:lvl5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5pPr>
      <a:lvl6pPr marL="457200" algn="ctr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6pPr>
      <a:lvl7pPr marL="914400" algn="ctr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7pPr>
      <a:lvl8pPr marL="1371600" algn="ctr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8pPr>
      <a:lvl9pPr marL="1828800" algn="ctr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rgbClr val="595959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rgbClr val="595959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rgbClr val="595959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rgbClr val="595959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rgbClr val="595959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Title Placeholder 1">
            <a:extLst>
              <a:ext uri="{FF2B5EF4-FFF2-40B4-BE49-F238E27FC236}">
                <a16:creationId xmlns:a16="http://schemas.microsoft.com/office/drawing/2014/main" id="{AE8555A7-1D8D-1903-E0F2-8A3534C5EF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136525"/>
            <a:ext cx="11055350" cy="965200"/>
          </a:xfrm>
          <a:prstGeom prst="rect">
            <a:avLst/>
          </a:prstGeom>
          <a:solidFill>
            <a:srgbClr val="FAED9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8" name="Text Placeholder 2">
            <a:extLst>
              <a:ext uri="{FF2B5EF4-FFF2-40B4-BE49-F238E27FC236}">
                <a16:creationId xmlns:a16="http://schemas.microsoft.com/office/drawing/2014/main" id="{CF998508-017D-485A-C12C-00647184D3E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295400"/>
            <a:ext cx="10515600" cy="488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82FE83F-8CD3-DC3D-6C32-261B1E53BE2D}"/>
              </a:ext>
            </a:extLst>
          </p:cNvPr>
          <p:cNvSpPr/>
          <p:nvPr userDrawn="1"/>
        </p:nvSpPr>
        <p:spPr>
          <a:xfrm rot="16200000">
            <a:off x="-3110706" y="3110706"/>
            <a:ext cx="6858000" cy="636588"/>
          </a:xfrm>
          <a:prstGeom prst="rect">
            <a:avLst/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030" name="TextBox 12">
            <a:extLst>
              <a:ext uri="{FF2B5EF4-FFF2-40B4-BE49-F238E27FC236}">
                <a16:creationId xmlns:a16="http://schemas.microsoft.com/office/drawing/2014/main" id="{74C82FC4-6429-F479-06F3-2517943FE008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11291888" y="6423025"/>
            <a:ext cx="900112" cy="33972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9pPr>
          </a:lstStyle>
          <a:p>
            <a:pPr eaLnBrk="1" hangingPunct="1">
              <a:defRPr/>
            </a:pPr>
            <a:r>
              <a:rPr lang="en-GB" altLang="en-US" sz="1600" b="1" dirty="0">
                <a:solidFill>
                  <a:schemeClr val="bg1"/>
                </a:solidFill>
              </a:rPr>
              <a:t>PM-269</a:t>
            </a:r>
          </a:p>
        </p:txBody>
      </p:sp>
      <p:sp>
        <p:nvSpPr>
          <p:cNvPr id="2" name="Isosceles Triangle 1">
            <a:extLst>
              <a:ext uri="{FF2B5EF4-FFF2-40B4-BE49-F238E27FC236}">
                <a16:creationId xmlns:a16="http://schemas.microsoft.com/office/drawing/2014/main" id="{7ACE4927-F417-6D11-B84D-BEB4B922AFB0}"/>
              </a:ext>
            </a:extLst>
          </p:cNvPr>
          <p:cNvSpPr/>
          <p:nvPr userDrawn="1"/>
        </p:nvSpPr>
        <p:spPr>
          <a:xfrm rot="9615715">
            <a:off x="9074150" y="6162675"/>
            <a:ext cx="5830888" cy="1196975"/>
          </a:xfrm>
          <a:prstGeom prst="triangle">
            <a:avLst/>
          </a:prstGeom>
          <a:solidFill>
            <a:srgbClr val="15C1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3" name="TextBox 12">
            <a:extLst>
              <a:ext uri="{FF2B5EF4-FFF2-40B4-BE49-F238E27FC236}">
                <a16:creationId xmlns:a16="http://schemas.microsoft.com/office/drawing/2014/main" id="{BB22538E-88EB-9BE7-B2BD-EFA2996887A2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11075988" y="6423025"/>
            <a:ext cx="1187450" cy="33813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9pPr>
          </a:lstStyle>
          <a:p>
            <a:pPr eaLnBrk="1" hangingPunct="1">
              <a:defRPr/>
            </a:pPr>
            <a:r>
              <a:rPr lang="en-GB" altLang="en-US" sz="1600" b="1" dirty="0">
                <a:solidFill>
                  <a:schemeClr val="bg1"/>
                </a:solidFill>
              </a:rPr>
              <a:t>BMHP5005</a:t>
            </a:r>
          </a:p>
        </p:txBody>
      </p:sp>
    </p:spTree>
    <p:extLst>
      <p:ext uri="{BB962C8B-B14F-4D97-AF65-F5344CB8AC3E}">
        <p14:creationId xmlns:p14="http://schemas.microsoft.com/office/powerpoint/2010/main" val="3958359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</p:sldLayoutIdLst>
  <p:transition/>
  <p:txStyles>
    <p:titleStyle>
      <a:lvl1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 kern="1200">
          <a:solidFill>
            <a:srgbClr val="595959"/>
          </a:solidFill>
          <a:latin typeface="+mj-lt"/>
          <a:ea typeface="+mj-ea"/>
          <a:cs typeface="+mj-cs"/>
        </a:defRPr>
      </a:lvl1pPr>
      <a:lvl2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2pPr>
      <a:lvl3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3pPr>
      <a:lvl4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4pPr>
      <a:lvl5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5pPr>
      <a:lvl6pPr marL="457200" algn="ctr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6pPr>
      <a:lvl7pPr marL="914400" algn="ctr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7pPr>
      <a:lvl8pPr marL="1371600" algn="ctr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8pPr>
      <a:lvl9pPr marL="1828800" algn="ctr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rgbClr val="3B3838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rgbClr val="3B3838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rgbClr val="3B3838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rgbClr val="3B3838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rgbClr val="3B3838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61B9F187-47B9-108E-9796-FEDC769B3DD4}"/>
              </a:ext>
            </a:extLst>
          </p:cNvPr>
          <p:cNvSpPr/>
          <p:nvPr userDrawn="1"/>
        </p:nvSpPr>
        <p:spPr>
          <a:xfrm rot="9615715">
            <a:off x="8639175" y="6259513"/>
            <a:ext cx="5830888" cy="1196975"/>
          </a:xfrm>
          <a:prstGeom prst="triangle">
            <a:avLst/>
          </a:prstGeom>
          <a:solidFill>
            <a:srgbClr val="15C1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027" name="Title Placeholder 1">
            <a:extLst>
              <a:ext uri="{FF2B5EF4-FFF2-40B4-BE49-F238E27FC236}">
                <a16:creationId xmlns:a16="http://schemas.microsoft.com/office/drawing/2014/main" id="{B6B0E733-78FE-2320-A6EC-EEF8BB3FD11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136525"/>
            <a:ext cx="11055350" cy="965200"/>
          </a:xfrm>
          <a:prstGeom prst="rect">
            <a:avLst/>
          </a:prstGeom>
          <a:solidFill>
            <a:srgbClr val="FAED9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8" name="Text Placeholder 2">
            <a:extLst>
              <a:ext uri="{FF2B5EF4-FFF2-40B4-BE49-F238E27FC236}">
                <a16:creationId xmlns:a16="http://schemas.microsoft.com/office/drawing/2014/main" id="{7D1248FD-63A2-2FB3-233D-1C395B7C366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295400"/>
            <a:ext cx="10515600" cy="488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8F3B444-5104-70A6-BACE-475BAAF1B8BD}"/>
              </a:ext>
            </a:extLst>
          </p:cNvPr>
          <p:cNvSpPr/>
          <p:nvPr userDrawn="1"/>
        </p:nvSpPr>
        <p:spPr>
          <a:xfrm rot="16200000">
            <a:off x="-3110706" y="3110706"/>
            <a:ext cx="6858000" cy="636588"/>
          </a:xfrm>
          <a:prstGeom prst="rect">
            <a:avLst/>
          </a:prstGeom>
          <a:blipFill>
            <a:blip r:embed="rId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030" name="TextBox 12">
            <a:extLst>
              <a:ext uri="{FF2B5EF4-FFF2-40B4-BE49-F238E27FC236}">
                <a16:creationId xmlns:a16="http://schemas.microsoft.com/office/drawing/2014/main" id="{F50AD621-E559-9C91-FDC0-A9E55340C67E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10901363" y="6423025"/>
            <a:ext cx="1290637" cy="33813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9pPr>
          </a:lstStyle>
          <a:p>
            <a:pPr eaLnBrk="1" hangingPunct="1">
              <a:defRPr/>
            </a:pPr>
            <a:r>
              <a:rPr lang="en-GB" altLang="en-US" sz="1600" b="1" dirty="0">
                <a:solidFill>
                  <a:schemeClr val="bg1"/>
                </a:solidFill>
              </a:rPr>
              <a:t>BMHP5005</a:t>
            </a:r>
          </a:p>
        </p:txBody>
      </p:sp>
    </p:spTree>
    <p:extLst>
      <p:ext uri="{BB962C8B-B14F-4D97-AF65-F5344CB8AC3E}">
        <p14:creationId xmlns:p14="http://schemas.microsoft.com/office/powerpoint/2010/main" val="11005777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</p:sldLayoutIdLst>
  <p:txStyles>
    <p:titleStyle>
      <a:lvl1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 kern="1200">
          <a:solidFill>
            <a:srgbClr val="595959"/>
          </a:solidFill>
          <a:latin typeface="+mj-lt"/>
          <a:ea typeface="+mj-ea"/>
          <a:cs typeface="+mj-cs"/>
        </a:defRPr>
      </a:lvl1pPr>
      <a:lvl2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2pPr>
      <a:lvl3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3pPr>
      <a:lvl4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4pPr>
      <a:lvl5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5pPr>
      <a:lvl6pPr marL="457200" algn="ctr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6pPr>
      <a:lvl7pPr marL="914400" algn="ctr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7pPr>
      <a:lvl8pPr marL="1371600" algn="ctr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8pPr>
      <a:lvl9pPr marL="1828800" algn="ctr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rgbClr val="3B3838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rgbClr val="3B3838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rgbClr val="3B3838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rgbClr val="3B3838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rgbClr val="3B3838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video" Target="https://www.youtube.com/embed/gRtfyu60LYA?feature=oembed" TargetMode="External"/><Relationship Id="rId1" Type="http://schemas.openxmlformats.org/officeDocument/2006/relationships/video" Target="https://www.youtube.com/embed/NqLqEbFUKNk?feature=oembed" TargetMode="Externa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9.xml"/><Relationship Id="rId1" Type="http://schemas.openxmlformats.org/officeDocument/2006/relationships/video" Target="https://www.youtube.com/embed/EbcNJ_0bcI8?feature=oembed" TargetMode="Externa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46B460D-C152-2CD8-C85D-B1C1A9D4458C}"/>
              </a:ext>
            </a:extLst>
          </p:cNvPr>
          <p:cNvSpPr txBox="1"/>
          <p:nvPr/>
        </p:nvSpPr>
        <p:spPr>
          <a:xfrm>
            <a:off x="71438" y="4930775"/>
            <a:ext cx="9472612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rPr>
              <a:t>Week 6: Search Strategy &amp; Types of Literature Reviews</a:t>
            </a:r>
            <a:endParaRPr lang="en-GB" sz="2800" b="1" dirty="0">
              <a:solidFill>
                <a:schemeClr val="tx1">
                  <a:lumMod val="65000"/>
                  <a:lumOff val="35000"/>
                </a:schemeClr>
              </a:solidFill>
              <a:latin typeface="+mj-lt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chemeClr val="tx1">
                  <a:lumMod val="65000"/>
                  <a:lumOff val="35000"/>
                </a:schemeClr>
              </a:solidFill>
              <a:latin typeface="+mj-lt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rPr>
              <a:t>Jodie Croxall &amp; Kalee Thomas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rPr>
              <a:t>Wednesday 9th November, 2022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rPr>
              <a:t>Room AS501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14551">
        <p:blinds dir="vert"/>
      </p:transition>
    </mc:Choice>
    <mc:Fallback xmlns="">
      <p:transition spd="slow" advTm="14551">
        <p:blinds dir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47" name="Rectangle 1024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2" name="Title 1">
            <a:extLst>
              <a:ext uri="{FF2B5EF4-FFF2-40B4-BE49-F238E27FC236}">
                <a16:creationId xmlns:a16="http://schemas.microsoft.com/office/drawing/2014/main" id="{949B446F-B63F-3C95-4158-12804FB9C90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390833" y="681037"/>
            <a:ext cx="4090777" cy="1788811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Today’s Session</a:t>
            </a:r>
          </a:p>
        </p:txBody>
      </p:sp>
      <p:sp>
        <p:nvSpPr>
          <p:cNvPr id="10249" name="Rounded Rectangle 28">
            <a:extLst>
              <a:ext uri="{FF2B5EF4-FFF2-40B4-BE49-F238E27FC236}">
                <a16:creationId xmlns:a16="http://schemas.microsoft.com/office/drawing/2014/main" id="{E4D63AEB-01ED-4B67-A163-4F509656D5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1" y="640091"/>
            <a:ext cx="6266120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chemeClr val="tx1">
                <a:lumMod val="65000"/>
                <a:lumOff val="3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F42585D-FD3E-C669-2338-D459BEB6B0F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936" r="1522" b="1"/>
          <a:stretch/>
        </p:blipFill>
        <p:spPr>
          <a:xfrm>
            <a:off x="815807" y="804672"/>
            <a:ext cx="5934456" cy="5248656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E3DEBD-A0B3-9060-ED02-907A8DD50D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0833" y="2630161"/>
            <a:ext cx="4090778" cy="3546801"/>
          </a:xfrm>
          <a:solidFill>
            <a:srgbClr val="12A287">
              <a:alpha val="20000"/>
            </a:srgbClr>
          </a:solidFill>
        </p:spPr>
        <p:txBody>
          <a:bodyPr rtlCol="0">
            <a:normAutofit/>
          </a:bodyPr>
          <a:lstStyle/>
          <a:p>
            <a:pPr marL="0" indent="0" algn="ctr" eaLnBrk="1" fontAlgn="auto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None/>
              <a:defRPr/>
            </a:pPr>
            <a:r>
              <a:rPr lang="en-GB" sz="2000" b="1" dirty="0">
                <a:cs typeface="Arial" panose="020B0604020202020204" pitchFamily="34" charset="0"/>
              </a:rPr>
              <a:t>Lecture:</a:t>
            </a:r>
          </a:p>
          <a:p>
            <a:pPr>
              <a:lnSpc>
                <a:spcPct val="120000"/>
              </a:lnSpc>
              <a:spcBef>
                <a:spcPts val="0"/>
              </a:spcBef>
              <a:buClr>
                <a:schemeClr val="tx1">
                  <a:lumMod val="75000"/>
                  <a:lumOff val="25000"/>
                </a:schemeClr>
              </a:buClr>
            </a:pPr>
            <a:r>
              <a:rPr lang="en-GB" sz="2400" dirty="0"/>
              <a:t>Search strategy (Recap)</a:t>
            </a:r>
          </a:p>
          <a:p>
            <a:pPr>
              <a:lnSpc>
                <a:spcPct val="120000"/>
              </a:lnSpc>
              <a:spcBef>
                <a:spcPts val="0"/>
              </a:spcBef>
              <a:buClr>
                <a:schemeClr val="tx1">
                  <a:lumMod val="75000"/>
                  <a:lumOff val="25000"/>
                </a:schemeClr>
              </a:buClr>
            </a:pPr>
            <a:r>
              <a:rPr lang="en-GB" sz="2400" dirty="0">
                <a:cs typeface="Arial" panose="020B0604020202020204" pitchFamily="34" charset="0"/>
              </a:rPr>
              <a:t>Types of Literature reviews</a:t>
            </a:r>
            <a:endParaRPr lang="en-GB" sz="2000" dirty="0">
              <a:cs typeface="Arial" panose="020B0604020202020204" pitchFamily="34" charset="0"/>
            </a:endParaRPr>
          </a:p>
          <a:p>
            <a:pPr marL="0" indent="0" algn="ctr">
              <a:lnSpc>
                <a:spcPct val="120000"/>
              </a:lnSpc>
              <a:spcBef>
                <a:spcPts val="0"/>
              </a:spcBef>
              <a:buClr>
                <a:schemeClr val="tx1">
                  <a:lumMod val="75000"/>
                  <a:lumOff val="25000"/>
                </a:schemeClr>
              </a:buClr>
              <a:buNone/>
            </a:pPr>
            <a:endParaRPr lang="en-GB" sz="2000" b="1" dirty="0">
              <a:cs typeface="Arial" panose="020B0604020202020204" pitchFamily="34" charset="0"/>
            </a:endParaRPr>
          </a:p>
          <a:p>
            <a:pPr marL="0" indent="0" algn="ctr">
              <a:lnSpc>
                <a:spcPct val="120000"/>
              </a:lnSpc>
              <a:spcBef>
                <a:spcPts val="0"/>
              </a:spcBef>
              <a:buClr>
                <a:schemeClr val="tx1">
                  <a:lumMod val="75000"/>
                  <a:lumOff val="25000"/>
                </a:schemeClr>
              </a:buClr>
              <a:buNone/>
            </a:pPr>
            <a:r>
              <a:rPr lang="en-GB" sz="2000" b="1" dirty="0">
                <a:cs typeface="Arial" panose="020B0604020202020204" pitchFamily="34" charset="0"/>
              </a:rPr>
              <a:t>Tutorial:</a:t>
            </a:r>
          </a:p>
          <a:p>
            <a:pPr eaLnBrk="1" fontAlgn="auto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defRPr/>
            </a:pPr>
            <a:r>
              <a:rPr lang="en-GB" sz="2000" dirty="0">
                <a:cs typeface="Arial" panose="020B0604020202020204" pitchFamily="34" charset="0"/>
              </a:rPr>
              <a:t>Activity</a:t>
            </a:r>
          </a:p>
          <a:p>
            <a:pPr eaLnBrk="1" fontAlgn="auto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defRPr/>
            </a:pPr>
            <a:r>
              <a:rPr lang="en-GB" sz="2000" dirty="0">
                <a:cs typeface="Arial" panose="020B0604020202020204" pitchFamily="34" charset="0"/>
              </a:rPr>
              <a:t>Q &amp; A </a:t>
            </a:r>
          </a:p>
          <a:p>
            <a:pPr marL="342900" indent="-342900" eaLnBrk="1" fontAlgn="auto" hangingPunct="1">
              <a:spcAft>
                <a:spcPts val="0"/>
              </a:spcAft>
              <a:defRPr/>
            </a:pPr>
            <a:endParaRPr lang="en-GB" sz="2000" dirty="0">
              <a:cs typeface="Arial" panose="020B0604020202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2000" dirty="0">
              <a:cs typeface="Arial" panose="020B0604020202020204" pitchFamily="34" charset="0"/>
            </a:endParaRPr>
          </a:p>
          <a:p>
            <a:pPr marL="342900" indent="-342900" eaLnBrk="1" fontAlgn="auto" hangingPunct="1">
              <a:spcAft>
                <a:spcPts val="0"/>
              </a:spcAft>
              <a:defRPr/>
            </a:pPr>
            <a:endParaRPr lang="en-GB" sz="2000" dirty="0">
              <a:cs typeface="Arial" panose="020B0604020202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GB" sz="2000" dirty="0">
              <a:cs typeface="Arial" panose="020B0604020202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2000" dirty="0">
              <a:cs typeface="Arial" panose="020B0604020202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GB" sz="2000" dirty="0"/>
          </a:p>
        </p:txBody>
      </p:sp>
    </p:spTree>
  </p:cSld>
  <p:clrMapOvr>
    <a:masterClrMapping/>
  </p:clrMapOvr>
  <p:transition spd="slow">
    <p:blinds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421BB-6DBD-043B-D8B4-5894FBDEB0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 this point in the module…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E12143B-F140-9A7B-69F5-7A7F256A07C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01324" y="1805359"/>
            <a:ext cx="3873372" cy="4055555"/>
          </a:xfrm>
          <a:prstGeom prst="rect">
            <a:avLst/>
          </a:prstGeom>
        </p:spPr>
      </p:pic>
      <p:pic>
        <p:nvPicPr>
          <p:cNvPr id="4" name="Graphic 3" descr="Checkmark with solid fill">
            <a:extLst>
              <a:ext uri="{FF2B5EF4-FFF2-40B4-BE49-F238E27FC236}">
                <a16:creationId xmlns:a16="http://schemas.microsoft.com/office/drawing/2014/main" id="{BC60E8C7-F42B-8C3A-E871-0F48DDCE744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57736" y="2452491"/>
            <a:ext cx="678543" cy="678543"/>
          </a:xfrm>
          <a:prstGeom prst="rect">
            <a:avLst/>
          </a:prstGeom>
        </p:spPr>
      </p:pic>
      <p:pic>
        <p:nvPicPr>
          <p:cNvPr id="7" name="Graphic 6" descr="Checkmark with solid fill">
            <a:extLst>
              <a:ext uri="{FF2B5EF4-FFF2-40B4-BE49-F238E27FC236}">
                <a16:creationId xmlns:a16="http://schemas.microsoft.com/office/drawing/2014/main" id="{0AA0AEDC-4149-584A-E11B-4A8441EEA50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92691" y="2452492"/>
            <a:ext cx="678543" cy="678543"/>
          </a:xfrm>
          <a:prstGeom prst="rect">
            <a:avLst/>
          </a:prstGeom>
        </p:spPr>
      </p:pic>
      <p:pic>
        <p:nvPicPr>
          <p:cNvPr id="8" name="Graphic 7" descr="Checkmark with solid fill">
            <a:extLst>
              <a:ext uri="{FF2B5EF4-FFF2-40B4-BE49-F238E27FC236}">
                <a16:creationId xmlns:a16="http://schemas.microsoft.com/office/drawing/2014/main" id="{96453949-E0A3-86C5-C4B6-D50C84AA639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149777" y="2490295"/>
            <a:ext cx="678543" cy="678543"/>
          </a:xfrm>
          <a:prstGeom prst="rect">
            <a:avLst/>
          </a:prstGeom>
        </p:spPr>
      </p:pic>
      <p:pic>
        <p:nvPicPr>
          <p:cNvPr id="9" name="Graphic 8" descr="Checkmark with solid fill">
            <a:extLst>
              <a:ext uri="{FF2B5EF4-FFF2-40B4-BE49-F238E27FC236}">
                <a16:creationId xmlns:a16="http://schemas.microsoft.com/office/drawing/2014/main" id="{15F5B191-97D4-9950-4393-10292D8522B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074134" y="3833136"/>
            <a:ext cx="678543" cy="678543"/>
          </a:xfrm>
          <a:prstGeom prst="rect">
            <a:avLst/>
          </a:prstGeom>
        </p:spPr>
      </p:pic>
      <p:pic>
        <p:nvPicPr>
          <p:cNvPr id="10" name="Graphic 9" descr="Checkmark with solid fill">
            <a:extLst>
              <a:ext uri="{FF2B5EF4-FFF2-40B4-BE49-F238E27FC236}">
                <a16:creationId xmlns:a16="http://schemas.microsoft.com/office/drawing/2014/main" id="{4ACD9AED-6021-69E1-0C74-F48154D5968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820726" y="3833136"/>
            <a:ext cx="678543" cy="678543"/>
          </a:xfrm>
          <a:prstGeom prst="rect">
            <a:avLst/>
          </a:prstGeom>
        </p:spPr>
      </p:pic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8A151F43-A611-2359-6100-48F4ABE8D0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986240" y="1572420"/>
            <a:ext cx="8205760" cy="5199973"/>
          </a:xfrm>
        </p:spPr>
        <p:txBody>
          <a:bodyPr/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2200" dirty="0"/>
              <a:t>Chosen a broad topic</a:t>
            </a:r>
          </a:p>
          <a:p>
            <a:pPr marL="0" indent="0">
              <a:buNone/>
            </a:pPr>
            <a:endParaRPr lang="en-GB" sz="800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sz="2200" dirty="0"/>
              <a:t>Done some preliminary research to learn about topical issues</a:t>
            </a:r>
          </a:p>
          <a:p>
            <a:pPr marL="0" indent="0">
              <a:buNone/>
            </a:pPr>
            <a:endParaRPr lang="en-GB" sz="800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sz="2200" dirty="0"/>
              <a:t>Narrowed down your topic</a:t>
            </a:r>
          </a:p>
          <a:p>
            <a:pPr marL="0" indent="0">
              <a:buNone/>
            </a:pPr>
            <a:endParaRPr lang="en-GB" sz="800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sz="2200" dirty="0"/>
              <a:t>Identified a researchable problem</a:t>
            </a:r>
          </a:p>
          <a:p>
            <a:pPr marL="0" indent="0">
              <a:buNone/>
            </a:pPr>
            <a:endParaRPr lang="en-GB" sz="800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sz="2200" dirty="0"/>
              <a:t>Formulated a research question</a:t>
            </a:r>
          </a:p>
          <a:p>
            <a:pPr marL="0" indent="0">
              <a:buNone/>
            </a:pPr>
            <a:endParaRPr lang="en-GB" sz="800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sz="2200" dirty="0"/>
              <a:t>Established your aim &amp; objectives</a:t>
            </a:r>
          </a:p>
          <a:p>
            <a:pPr marL="0" indent="0">
              <a:buNone/>
            </a:pPr>
            <a:endParaRPr lang="en-GB" sz="800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sz="2200" dirty="0"/>
              <a:t>Began to organise your research design in order to gather the data  (</a:t>
            </a:r>
            <a:r>
              <a:rPr lang="en-GB" sz="2200" dirty="0" err="1"/>
              <a:t>i.e</a:t>
            </a:r>
            <a:r>
              <a:rPr lang="en-GB" sz="2200" dirty="0"/>
              <a:t> developing your </a:t>
            </a:r>
            <a:r>
              <a:rPr lang="en-GB" sz="2200" b="1" dirty="0"/>
              <a:t>Search Strategy</a:t>
            </a:r>
            <a:r>
              <a:rPr lang="en-GB" sz="22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353957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E618858-14A1-2DBB-64CE-DB433210D7C8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tretch>
            <a:fillRect/>
          </a:stretch>
        </p:blipFill>
        <p:spPr>
          <a:xfrm>
            <a:off x="1028300" y="934048"/>
            <a:ext cx="7733450" cy="4345327"/>
          </a:xfrm>
        </p:spPr>
      </p:pic>
      <p:sp>
        <p:nvSpPr>
          <p:cNvPr id="7" name="Content Placeholder 11">
            <a:extLst>
              <a:ext uri="{FF2B5EF4-FFF2-40B4-BE49-F238E27FC236}">
                <a16:creationId xmlns:a16="http://schemas.microsoft.com/office/drawing/2014/main" id="{0A0C3663-77CA-0F6E-0E41-1B93449DB930}"/>
              </a:ext>
            </a:extLst>
          </p:cNvPr>
          <p:cNvSpPr txBox="1">
            <a:spLocks/>
          </p:cNvSpPr>
          <p:nvPr/>
        </p:nvSpPr>
        <p:spPr>
          <a:xfrm>
            <a:off x="8866682" y="2039257"/>
            <a:ext cx="3325318" cy="2874356"/>
          </a:xfrm>
          <a:prstGeom prst="rect">
            <a:avLst/>
          </a:prstGeom>
        </p:spPr>
        <p:txBody>
          <a:bodyPr/>
          <a:lstStyle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kern="1200">
                <a:solidFill>
                  <a:srgbClr val="3B3838"/>
                </a:solidFill>
                <a:latin typeface="+mn-lt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rgbClr val="3B3838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rgbClr val="3B3838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rgbClr val="3B3838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rgbClr val="3B3838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" panose="05000000000000000000" pitchFamily="2" charset="2"/>
              <a:buChar char="ü"/>
            </a:pPr>
            <a:r>
              <a:rPr lang="en-GB" sz="2200" b="1" dirty="0"/>
              <a:t>Slides used by Lisa Ellis available on moodle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8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AF18951-564A-252A-E7C1-C00A96D8E4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59938" y="3236686"/>
            <a:ext cx="2785319" cy="2042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03290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8C0883-815C-ED6E-FA41-CED4438BFC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54355" y="1311964"/>
            <a:ext cx="8567532" cy="4843453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What is a Search Strategy?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rgbClr val="333333"/>
                </a:solidFill>
              </a:rPr>
              <a:t>A search strategy is an organised structure of key terms used to search for your literature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sz="2000" b="1" dirty="0">
              <a:solidFill>
                <a:srgbClr val="333333"/>
              </a:solidFill>
            </a:endParaRPr>
          </a:p>
          <a:p>
            <a:pPr marL="0" indent="0">
              <a:buNone/>
            </a:pPr>
            <a:r>
              <a:rPr lang="en-GB" b="1" dirty="0"/>
              <a:t>Why is a Search Strategy Important?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rgbClr val="333333"/>
                </a:solidFill>
              </a:rPr>
              <a:t>Without a thorough search strategy, your searching will be random and disorganised</a:t>
            </a:r>
          </a:p>
          <a:p>
            <a:pPr marL="0" indent="0">
              <a:buNone/>
            </a:pPr>
            <a:endParaRPr lang="en-GB" sz="2000" dirty="0">
              <a:solidFill>
                <a:srgbClr val="333333"/>
              </a:solidFill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sz="2000" b="0" i="0" dirty="0">
                <a:solidFill>
                  <a:srgbClr val="333333"/>
                </a:solidFill>
                <a:effectLst/>
              </a:rPr>
              <a:t>Without a search strategy the reader of your review will not be confident that you have identified all of the relevant literature relating to your topic…</a:t>
            </a:r>
            <a:r>
              <a:rPr lang="en-GB" sz="2000" dirty="0">
                <a:solidFill>
                  <a:srgbClr val="333333"/>
                </a:solidFill>
              </a:rPr>
              <a:t>You could be accused of ‘cherry-picking’ the literature that you include in your review</a:t>
            </a:r>
          </a:p>
          <a:p>
            <a:pPr marL="0" indent="0">
              <a:buNone/>
            </a:pPr>
            <a:endParaRPr lang="en-GB" sz="2000" dirty="0">
              <a:solidFill>
                <a:srgbClr val="333333"/>
              </a:solidFill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sz="2000" b="0" i="0" dirty="0">
                <a:solidFill>
                  <a:srgbClr val="333333"/>
                </a:solidFill>
                <a:effectLst/>
              </a:rPr>
              <a:t>A literature review that is approached in a systematic and organised way will help you to prevent any accusations of ‘cherry-picking’ and ensure that you identify all of the relevant literature/research that has been undertaken on your topic</a:t>
            </a:r>
          </a:p>
          <a:p>
            <a:pPr marL="0" indent="0">
              <a:buNone/>
            </a:pPr>
            <a:endParaRPr lang="en-GB" sz="2000" b="0" i="0" dirty="0">
              <a:solidFill>
                <a:srgbClr val="333333"/>
              </a:solidFill>
              <a:effectLst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BDCA62EE-FE53-44F4-7FC2-3DB9229A2E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4354" y="136525"/>
            <a:ext cx="8639196" cy="965200"/>
          </a:xfrm>
        </p:spPr>
        <p:txBody>
          <a:bodyPr/>
          <a:lstStyle/>
          <a:p>
            <a:r>
              <a:rPr lang="en-GB" dirty="0"/>
              <a:t>Search Strategy (recap)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B49CA6B-F745-CFAC-C8E2-53A639BCCB09}"/>
              </a:ext>
            </a:extLst>
          </p:cNvPr>
          <p:cNvSpPr/>
          <p:nvPr/>
        </p:nvSpPr>
        <p:spPr>
          <a:xfrm>
            <a:off x="0" y="0"/>
            <a:ext cx="3098800" cy="6858000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003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EAF4AA4-5017-A62A-D0AC-793EC385C13D}"/>
              </a:ext>
            </a:extLst>
          </p:cNvPr>
          <p:cNvSpPr/>
          <p:nvPr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rgbClr val="12A28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9421BB-6DBD-043B-D8B4-5894FBDEB0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048" y="136525"/>
            <a:ext cx="5720264" cy="965200"/>
          </a:xfrm>
        </p:spPr>
        <p:txBody>
          <a:bodyPr/>
          <a:lstStyle/>
          <a:p>
            <a:r>
              <a:rPr lang="en-GB" dirty="0"/>
              <a:t>Search Strategy (recap)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8C0883-815C-ED6E-FA41-CED4438BFC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7047" y="1259278"/>
            <a:ext cx="5720263" cy="4896140"/>
          </a:xfrm>
        </p:spPr>
        <p:txBody>
          <a:bodyPr/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2400" dirty="0">
                <a:solidFill>
                  <a:srgbClr val="333333"/>
                </a:solidFill>
              </a:rPr>
              <a:t>A search strategy combines the key concepts of your research question in order to retrieve your ‘data’</a:t>
            </a:r>
          </a:p>
          <a:p>
            <a:pPr marL="0" indent="0">
              <a:buNone/>
            </a:pPr>
            <a:endParaRPr lang="en-GB" sz="2400" dirty="0">
              <a:solidFill>
                <a:srgbClr val="333333"/>
              </a:solidFill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>
                <a:solidFill>
                  <a:srgbClr val="333333"/>
                </a:solidFill>
              </a:rPr>
              <a:t>Your search strategy will account for all:</a:t>
            </a:r>
          </a:p>
          <a:p>
            <a:pPr lvl="1"/>
            <a:r>
              <a:rPr lang="en-GB" dirty="0"/>
              <a:t>Possible search terms</a:t>
            </a:r>
          </a:p>
          <a:p>
            <a:pPr lvl="1"/>
            <a:r>
              <a:rPr lang="en-GB" dirty="0"/>
              <a:t>Keywords and phrases</a:t>
            </a:r>
          </a:p>
          <a:p>
            <a:pPr lvl="1"/>
            <a:r>
              <a:rPr lang="en-GB" dirty="0"/>
              <a:t>Boolean Operators (AND, OR &amp; NOT)</a:t>
            </a:r>
          </a:p>
          <a:p>
            <a:pPr lvl="1"/>
            <a:r>
              <a:rPr lang="en-GB" dirty="0"/>
              <a:t>Truncated and wildcard variations of search terms (e.g. #* ?)</a:t>
            </a:r>
          </a:p>
          <a:p>
            <a:pPr lvl="1"/>
            <a:endParaRPr lang="en-GB" dirty="0"/>
          </a:p>
          <a:p>
            <a:pPr marL="457200" lvl="1" indent="0" algn="ctr">
              <a:buNone/>
            </a:pPr>
            <a:r>
              <a:rPr lang="en-GB" dirty="0"/>
              <a:t>See Videos on next slide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B181E1D-DC77-C1F1-5AFB-04BB7CFA1C70}"/>
              </a:ext>
            </a:extLst>
          </p:cNvPr>
          <p:cNvSpPr/>
          <p:nvPr/>
        </p:nvSpPr>
        <p:spPr>
          <a:xfrm>
            <a:off x="6429829" y="413657"/>
            <a:ext cx="5561238" cy="603068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706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EAF4AA4-5017-A62A-D0AC-793EC385C13D}"/>
              </a:ext>
            </a:extLst>
          </p:cNvPr>
          <p:cNvSpPr/>
          <p:nvPr/>
        </p:nvSpPr>
        <p:spPr>
          <a:xfrm>
            <a:off x="0" y="1296648"/>
            <a:ext cx="12192000" cy="5561351"/>
          </a:xfrm>
          <a:prstGeom prst="rect">
            <a:avLst/>
          </a:prstGeom>
          <a:solidFill>
            <a:srgbClr val="12A28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Online Media 8" title="Boolean Operators">
            <a:hlinkClick r:id="" action="ppaction://media"/>
            <a:extLst>
              <a:ext uri="{FF2B5EF4-FFF2-40B4-BE49-F238E27FC236}">
                <a16:creationId xmlns:a16="http://schemas.microsoft.com/office/drawing/2014/main" id="{2B023F2D-EAAE-D8B0-B9AB-6789F6353F7A}"/>
              </a:ext>
            </a:extLst>
          </p:cNvPr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466386" y="2205168"/>
            <a:ext cx="5474152" cy="315799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Online Media 9" title="Search strategy 5 - truncation and wildcards">
            <a:hlinkClick r:id="" action="ppaction://media"/>
            <a:extLst>
              <a:ext uri="{FF2B5EF4-FFF2-40B4-BE49-F238E27FC236}">
                <a16:creationId xmlns:a16="http://schemas.microsoft.com/office/drawing/2014/main" id="{AABA8D9E-92B7-6EFB-F992-F6633884F303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6"/>
          <a:stretch>
            <a:fillRect/>
          </a:stretch>
        </p:blipFill>
        <p:spPr>
          <a:xfrm>
            <a:off x="6406924" y="2205168"/>
            <a:ext cx="5468028" cy="315799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DA464D43-4E0E-C2B6-EACF-10DA4C6F3F83}"/>
              </a:ext>
            </a:extLst>
          </p:cNvPr>
          <p:cNvSpPr txBox="1">
            <a:spLocks/>
          </p:cNvSpPr>
          <p:nvPr/>
        </p:nvSpPr>
        <p:spPr bwMode="auto">
          <a:xfrm>
            <a:off x="838200" y="136525"/>
            <a:ext cx="11055350" cy="965200"/>
          </a:xfrm>
          <a:prstGeom prst="rect">
            <a:avLst/>
          </a:prstGeom>
          <a:solidFill>
            <a:srgbClr val="FAED9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000" kern="1200">
                <a:solidFill>
                  <a:srgbClr val="595959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000">
                <a:solidFill>
                  <a:srgbClr val="595959"/>
                </a:solidFill>
                <a:latin typeface="Abadi" pitchFamily="34" charset="0"/>
              </a:defRPr>
            </a:lvl2pPr>
            <a:lvl3pPr algn="ctr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000">
                <a:solidFill>
                  <a:srgbClr val="595959"/>
                </a:solidFill>
                <a:latin typeface="Abadi" pitchFamily="34" charset="0"/>
              </a:defRPr>
            </a:lvl3pPr>
            <a:lvl4pPr algn="ctr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000">
                <a:solidFill>
                  <a:srgbClr val="595959"/>
                </a:solidFill>
                <a:latin typeface="Abadi" pitchFamily="34" charset="0"/>
              </a:defRPr>
            </a:lvl4pPr>
            <a:lvl5pPr algn="ctr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000">
                <a:solidFill>
                  <a:srgbClr val="595959"/>
                </a:solidFill>
                <a:latin typeface="Abadi" pitchFamily="34" charset="0"/>
              </a:defRPr>
            </a:lvl5pPr>
            <a:lvl6pPr marL="457200"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000">
                <a:solidFill>
                  <a:srgbClr val="595959"/>
                </a:solidFill>
                <a:latin typeface="Abadi" pitchFamily="34" charset="0"/>
              </a:defRPr>
            </a:lvl6pPr>
            <a:lvl7pPr marL="914400"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000">
                <a:solidFill>
                  <a:srgbClr val="595959"/>
                </a:solidFill>
                <a:latin typeface="Abadi" pitchFamily="34" charset="0"/>
              </a:defRPr>
            </a:lvl7pPr>
            <a:lvl8pPr marL="1371600"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000">
                <a:solidFill>
                  <a:srgbClr val="595959"/>
                </a:solidFill>
                <a:latin typeface="Abadi" pitchFamily="34" charset="0"/>
              </a:defRPr>
            </a:lvl8pPr>
            <a:lvl9pPr marL="1828800"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000">
                <a:solidFill>
                  <a:srgbClr val="595959"/>
                </a:solidFill>
                <a:latin typeface="Abadi" pitchFamily="34" charset="0"/>
              </a:defRPr>
            </a:lvl9pPr>
          </a:lstStyle>
          <a:p>
            <a:r>
              <a:rPr lang="en-GB" dirty="0"/>
              <a:t>Boolean Operators, Truncations &amp; Wildcards</a:t>
            </a:r>
          </a:p>
        </p:txBody>
      </p:sp>
    </p:spTree>
    <p:extLst>
      <p:ext uri="{BB962C8B-B14F-4D97-AF65-F5344CB8AC3E}">
        <p14:creationId xmlns:p14="http://schemas.microsoft.com/office/powerpoint/2010/main" val="1414212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33D5EAF-B323-A37C-19EC-C4DD11A3C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ctr">
            <a:normAutofit/>
          </a:bodyPr>
          <a:lstStyle/>
          <a:p>
            <a:r>
              <a:rPr lang="en-GB" dirty="0"/>
              <a:t>Keep a record of your search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88981F-658B-1CC3-99EA-27302C5417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3451" y="2438400"/>
            <a:ext cx="7324724" cy="4257674"/>
          </a:xfrm>
        </p:spPr>
        <p:txBody>
          <a:bodyPr>
            <a:normAutofit/>
          </a:bodyPr>
          <a:lstStyle/>
          <a:p>
            <a:r>
              <a:rPr lang="en-GB" sz="2000" dirty="0"/>
              <a:t>Remember to record and document all of the details of your searches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This is important for your own records, as one search will quickly merge into another if you do not record what you have done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It is also important for when you come to write up your literature review, as you need to demonstrate that your search was done thoroughly and systematically…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Without clear documentation, you are not likely to remember what you have searched for and what you have not yet searched for</a:t>
            </a:r>
          </a:p>
        </p:txBody>
      </p:sp>
      <p:pic>
        <p:nvPicPr>
          <p:cNvPr id="8" name="Picture 7" descr="Stack of magazines on table">
            <a:extLst>
              <a:ext uri="{FF2B5EF4-FFF2-40B4-BE49-F238E27FC236}">
                <a16:creationId xmlns:a16="http://schemas.microsoft.com/office/drawing/2014/main" id="{8EAD92AE-84B6-6B7F-53D2-39501FDD3B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3776" r="11105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BD69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0813687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421BB-6DBD-043B-D8B4-5894FBDEB0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record of your search might include…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0DFCE8C-E044-C69E-9DF1-73F88D0E3A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1451" y="1280823"/>
            <a:ext cx="5924550" cy="4896140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/>
              <a:t>Date of the search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/>
              <a:t>Databases searched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/>
              <a:t>Specific search terms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/>
              <a:t>Results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000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/>
              <a:t>Any limits you have applied e.g. date ranges, types of literature etc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/>
              <a:t>Notes or comments (CRAAP? Explained on next slide)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/>
              <a:t>There is No one way of doing this! You could…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 dirty="0"/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sz="1600" dirty="0"/>
              <a:t>Create a table in excel or word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000" dirty="0"/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sz="1600" dirty="0"/>
              <a:t>Take Screenshots</a:t>
            </a:r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71AF510-80D8-CBD8-26C4-F31B39FAE8DD}"/>
              </a:ext>
            </a:extLst>
          </p:cNvPr>
          <p:cNvSpPr/>
          <p:nvPr/>
        </p:nvSpPr>
        <p:spPr>
          <a:xfrm>
            <a:off x="5969000" y="1609725"/>
            <a:ext cx="5924550" cy="4257675"/>
          </a:xfrm>
          <a:prstGeom prst="rect">
            <a:avLst/>
          </a:prstGeom>
          <a:solidFill>
            <a:srgbClr val="12A28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Online Media 7" title="Documenting (&amp; saving) your search strategy">
            <a:hlinkClick r:id="" action="ppaction://media"/>
            <a:extLst>
              <a:ext uri="{FF2B5EF4-FFF2-40B4-BE49-F238E27FC236}">
                <a16:creationId xmlns:a16="http://schemas.microsoft.com/office/drawing/2014/main" id="{B2D4B14C-54F0-080F-D92E-7CF73A1BC85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164788" y="1776340"/>
            <a:ext cx="5532973" cy="390510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72926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Media Bias Handout | OER Commons">
            <a:extLst>
              <a:ext uri="{FF2B5EF4-FFF2-40B4-BE49-F238E27FC236}">
                <a16:creationId xmlns:a16="http://schemas.microsoft.com/office/drawing/2014/main" id="{A287C873-6F2A-B439-6BEE-7C413762B4D7}"/>
              </a:ext>
            </a:extLst>
          </p:cNvPr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05474" y="0"/>
            <a:ext cx="6486525" cy="6858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BEEE401-2911-BF10-0D76-440A13E983A8}"/>
              </a:ext>
            </a:extLst>
          </p:cNvPr>
          <p:cNvSpPr txBox="1"/>
          <p:nvPr/>
        </p:nvSpPr>
        <p:spPr>
          <a:xfrm>
            <a:off x="578644" y="583704"/>
            <a:ext cx="5038723" cy="42780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endParaRPr lang="en-GB" sz="2800" dirty="0">
              <a:solidFill>
                <a:srgbClr val="000000"/>
              </a:solidFill>
            </a:endParaRPr>
          </a:p>
          <a:p>
            <a:pPr algn="ctr"/>
            <a:r>
              <a:rPr lang="en-GB" sz="3200" b="1" i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CRAAP </a:t>
            </a:r>
            <a:r>
              <a:rPr lang="en-GB" sz="3200" b="0" i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is an acronym for the general categories of criteria that can be used to evaluate information you find…</a:t>
            </a:r>
          </a:p>
          <a:p>
            <a:pPr algn="ctr"/>
            <a:endParaRPr lang="en-GB" sz="3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FF0000"/>
                </a:solidFill>
                <a:latin typeface="+mj-lt"/>
              </a:rPr>
              <a:t>Red</a:t>
            </a:r>
            <a:r>
              <a:rPr lang="en-GB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: Don’t use!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FFC000"/>
                </a:solidFill>
                <a:latin typeface="+mj-lt"/>
              </a:rPr>
              <a:t>Amber</a:t>
            </a:r>
            <a:r>
              <a:rPr lang="en-GB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: Use with caution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00B050"/>
                </a:solidFill>
                <a:latin typeface="+mj-lt"/>
              </a:rPr>
              <a:t>Green</a:t>
            </a:r>
            <a:r>
              <a:rPr lang="en-GB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: Use</a:t>
            </a:r>
          </a:p>
        </p:txBody>
      </p:sp>
    </p:spTree>
    <p:extLst>
      <p:ext uri="{BB962C8B-B14F-4D97-AF65-F5344CB8AC3E}">
        <p14:creationId xmlns:p14="http://schemas.microsoft.com/office/powerpoint/2010/main" val="38523022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C7F55EAC-550A-4BDD-9099-3F20B8FA0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5" name="Freeform: Shape 4104">
            <a:extLst>
              <a:ext uri="{FF2B5EF4-FFF2-40B4-BE49-F238E27FC236}">
                <a16:creationId xmlns:a16="http://schemas.microsoft.com/office/drawing/2014/main" id="{DC4F5A5F-493F-49AE-89B6-D5AF5EBC8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6724001 w 12192000"/>
              <a:gd name="connsiteY0" fmla="*/ 434021 h 6858000"/>
              <a:gd name="connsiteX1" fmla="*/ 6471155 w 12192000"/>
              <a:gd name="connsiteY1" fmla="*/ 434599 h 6858000"/>
              <a:gd name="connsiteX2" fmla="*/ 5384913 w 12192000"/>
              <a:gd name="connsiteY2" fmla="*/ 497971 h 6858000"/>
              <a:gd name="connsiteX3" fmla="*/ 4818280 w 12192000"/>
              <a:gd name="connsiteY3" fmla="*/ 541802 h 6858000"/>
              <a:gd name="connsiteX4" fmla="*/ 3965428 w 12192000"/>
              <a:gd name="connsiteY4" fmla="*/ 675942 h 6858000"/>
              <a:gd name="connsiteX5" fmla="*/ 3699528 w 12192000"/>
              <a:gd name="connsiteY5" fmla="*/ 770472 h 6858000"/>
              <a:gd name="connsiteX6" fmla="*/ 3438854 w 12192000"/>
              <a:gd name="connsiteY6" fmla="*/ 834899 h 6858000"/>
              <a:gd name="connsiteX7" fmla="*/ 3367443 w 12192000"/>
              <a:gd name="connsiteY7" fmla="*/ 893518 h 6858000"/>
              <a:gd name="connsiteX8" fmla="*/ 3467301 w 12192000"/>
              <a:gd name="connsiteY8" fmla="*/ 953722 h 6858000"/>
              <a:gd name="connsiteX9" fmla="*/ 3889955 w 12192000"/>
              <a:gd name="connsiteY9" fmla="*/ 977486 h 6858000"/>
              <a:gd name="connsiteX10" fmla="*/ 3502135 w 12192000"/>
              <a:gd name="connsiteY10" fmla="*/ 1054062 h 6858000"/>
              <a:gd name="connsiteX11" fmla="*/ 4072832 w 12192000"/>
              <a:gd name="connsiteY11" fmla="*/ 1017622 h 6858000"/>
              <a:gd name="connsiteX12" fmla="*/ 4244099 w 12192000"/>
              <a:gd name="connsiteY12" fmla="*/ 1030825 h 6858000"/>
              <a:gd name="connsiteX13" fmla="*/ 4095475 w 12192000"/>
              <a:gd name="connsiteY13" fmla="*/ 1092084 h 6858000"/>
              <a:gd name="connsiteX14" fmla="*/ 3327386 w 12192000"/>
              <a:gd name="connsiteY14" fmla="*/ 1215660 h 6858000"/>
              <a:gd name="connsiteX15" fmla="*/ 3254813 w 12192000"/>
              <a:gd name="connsiteY15" fmla="*/ 1226749 h 6858000"/>
              <a:gd name="connsiteX16" fmla="*/ 2776427 w 12192000"/>
              <a:gd name="connsiteY16" fmla="*/ 1401552 h 6858000"/>
              <a:gd name="connsiteX17" fmla="*/ 3063226 w 12192000"/>
              <a:gd name="connsiteY17" fmla="*/ 1384124 h 6858000"/>
              <a:gd name="connsiteX18" fmla="*/ 2754945 w 12192000"/>
              <a:gd name="connsiteY18" fmla="*/ 1495025 h 6858000"/>
              <a:gd name="connsiteX19" fmla="*/ 2381061 w 12192000"/>
              <a:gd name="connsiteY19" fmla="*/ 1619658 h 6858000"/>
              <a:gd name="connsiteX20" fmla="*/ 2008336 w 12192000"/>
              <a:gd name="connsiteY20" fmla="*/ 1814527 h 6858000"/>
              <a:gd name="connsiteX21" fmla="*/ 1740695 w 12192000"/>
              <a:gd name="connsiteY21" fmla="*/ 1914337 h 6858000"/>
              <a:gd name="connsiteX22" fmla="*/ 1787720 w 12192000"/>
              <a:gd name="connsiteY22" fmla="*/ 1991970 h 6858000"/>
              <a:gd name="connsiteX23" fmla="*/ 1754048 w 12192000"/>
              <a:gd name="connsiteY23" fmla="*/ 2078049 h 6858000"/>
              <a:gd name="connsiteX24" fmla="*/ 2228951 w 12192000"/>
              <a:gd name="connsiteY24" fmla="*/ 1996721 h 6858000"/>
              <a:gd name="connsiteX25" fmla="*/ 2054781 w 12192000"/>
              <a:gd name="connsiteY25" fmla="*/ 2053228 h 6858000"/>
              <a:gd name="connsiteX26" fmla="*/ 1985693 w 12192000"/>
              <a:gd name="connsiteY26" fmla="*/ 2109207 h 6858000"/>
              <a:gd name="connsiteX27" fmla="*/ 2061168 w 12192000"/>
              <a:gd name="connsiteY27" fmla="*/ 2130859 h 6858000"/>
              <a:gd name="connsiteX28" fmla="*/ 2388026 w 12192000"/>
              <a:gd name="connsiteY28" fmla="*/ 2184726 h 6858000"/>
              <a:gd name="connsiteX29" fmla="*/ 1560719 w 12192000"/>
              <a:gd name="connsiteY29" fmla="*/ 2384876 h 6858000"/>
              <a:gd name="connsiteX30" fmla="*/ 1679734 w 12192000"/>
              <a:gd name="connsiteY30" fmla="*/ 2400191 h 6858000"/>
              <a:gd name="connsiteX31" fmla="*/ 2882089 w 12192000"/>
              <a:gd name="connsiteY31" fmla="*/ 2383292 h 6858000"/>
              <a:gd name="connsiteX32" fmla="*/ 3116638 w 12192000"/>
              <a:gd name="connsiteY32" fmla="*/ 2359528 h 6858000"/>
              <a:gd name="connsiteX33" fmla="*/ 2897765 w 12192000"/>
              <a:gd name="connsiteY33" fmla="*/ 2758243 h 6858000"/>
              <a:gd name="connsiteX34" fmla="*/ 2981367 w 12192000"/>
              <a:gd name="connsiteY34" fmla="*/ 2829008 h 6858000"/>
              <a:gd name="connsiteX35" fmla="*/ 2682955 w 12192000"/>
              <a:gd name="connsiteY35" fmla="*/ 2846436 h 6858000"/>
              <a:gd name="connsiteX36" fmla="*/ 2099485 w 12192000"/>
              <a:gd name="connsiteY36" fmla="*/ 3066653 h 6858000"/>
              <a:gd name="connsiteX37" fmla="*/ 1807460 w 12192000"/>
              <a:gd name="connsiteY37" fmla="*/ 3454808 h 6858000"/>
              <a:gd name="connsiteX38" fmla="*/ 1921251 w 12192000"/>
              <a:gd name="connsiteY38" fmla="*/ 3540889 h 6858000"/>
              <a:gd name="connsiteX39" fmla="*/ 1453313 w 12192000"/>
              <a:gd name="connsiteY39" fmla="*/ 3637002 h 6858000"/>
              <a:gd name="connsiteX40" fmla="*/ 1686122 w 12192000"/>
              <a:gd name="connsiteY40" fmla="*/ 3667634 h 6858000"/>
              <a:gd name="connsiteX41" fmla="*/ 1513692 w 12192000"/>
              <a:gd name="connsiteY41" fmla="*/ 3725196 h 6858000"/>
              <a:gd name="connsiteX42" fmla="*/ 1369711 w 12192000"/>
              <a:gd name="connsiteY42" fmla="*/ 3826063 h 6858000"/>
              <a:gd name="connsiteX43" fmla="*/ 2051298 w 12192000"/>
              <a:gd name="connsiteY43" fmla="*/ 3754242 h 6858000"/>
              <a:gd name="connsiteX44" fmla="*/ 2245207 w 12192000"/>
              <a:gd name="connsiteY44" fmla="*/ 3797018 h 6858000"/>
              <a:gd name="connsiteX45" fmla="*/ 2353192 w 12192000"/>
              <a:gd name="connsiteY45" fmla="*/ 3796489 h 6858000"/>
              <a:gd name="connsiteX46" fmla="*/ 2490207 w 12192000"/>
              <a:gd name="connsiteY46" fmla="*/ 3801242 h 6858000"/>
              <a:gd name="connsiteX47" fmla="*/ 2375835 w 12192000"/>
              <a:gd name="connsiteY47" fmla="*/ 3839794 h 6858000"/>
              <a:gd name="connsiteX48" fmla="*/ 2522138 w 12192000"/>
              <a:gd name="connsiteY48" fmla="*/ 4009841 h 6858000"/>
              <a:gd name="connsiteX49" fmla="*/ 1998466 w 12192000"/>
              <a:gd name="connsiteY49" fmla="*/ 4130778 h 6858000"/>
              <a:gd name="connsiteX50" fmla="*/ 2114580 w 12192000"/>
              <a:gd name="connsiteY50" fmla="*/ 4154543 h 6858000"/>
              <a:gd name="connsiteX51" fmla="*/ 2177862 w 12192000"/>
              <a:gd name="connsiteY51" fmla="*/ 4189925 h 6858000"/>
              <a:gd name="connsiteX52" fmla="*/ 1868419 w 12192000"/>
              <a:gd name="connsiteY52" fmla="*/ 4382153 h 6858000"/>
              <a:gd name="connsiteX53" fmla="*/ 2279460 w 12192000"/>
              <a:gd name="connsiteY53" fmla="*/ 4356805 h 6858000"/>
              <a:gd name="connsiteX54" fmla="*/ 2029817 w 12192000"/>
              <a:gd name="connsiteY54" fmla="*/ 4468235 h 6858000"/>
              <a:gd name="connsiteX55" fmla="*/ 1560137 w 12192000"/>
              <a:gd name="connsiteY55" fmla="*/ 4730172 h 6858000"/>
              <a:gd name="connsiteX56" fmla="*/ 1956664 w 12192000"/>
              <a:gd name="connsiteY56" fmla="*/ 4820477 h 6858000"/>
              <a:gd name="connsiteX57" fmla="*/ 3268168 w 12192000"/>
              <a:gd name="connsiteY57" fmla="*/ 4852692 h 6858000"/>
              <a:gd name="connsiteX58" fmla="*/ 2807197 w 12192000"/>
              <a:gd name="connsiteY58" fmla="*/ 4939300 h 6858000"/>
              <a:gd name="connsiteX59" fmla="*/ 2721272 w 12192000"/>
              <a:gd name="connsiteY59" fmla="*/ 4970458 h 6858000"/>
              <a:gd name="connsiteX60" fmla="*/ 2802552 w 12192000"/>
              <a:gd name="connsiteY60" fmla="*/ 5014291 h 6858000"/>
              <a:gd name="connsiteX61" fmla="*/ 2537812 w 12192000"/>
              <a:gd name="connsiteY61" fmla="*/ 5053898 h 6858000"/>
              <a:gd name="connsiteX62" fmla="*/ 2569744 w 12192000"/>
              <a:gd name="connsiteY62" fmla="*/ 5153182 h 6858000"/>
              <a:gd name="connsiteX63" fmla="*/ 1987436 w 12192000"/>
              <a:gd name="connsiteY63" fmla="*/ 5334320 h 6858000"/>
              <a:gd name="connsiteX64" fmla="*/ 1972921 w 12192000"/>
              <a:gd name="connsiteY64" fmla="*/ 5382376 h 6858000"/>
              <a:gd name="connsiteX65" fmla="*/ 2341001 w 12192000"/>
              <a:gd name="connsiteY65" fmla="*/ 5360725 h 6858000"/>
              <a:gd name="connsiteX66" fmla="*/ 2710822 w 12192000"/>
              <a:gd name="connsiteY66" fmla="*/ 5418816 h 6858000"/>
              <a:gd name="connsiteX67" fmla="*/ 2833903 w 12192000"/>
              <a:gd name="connsiteY67" fmla="*/ 5413007 h 6858000"/>
              <a:gd name="connsiteX68" fmla="*/ 3011556 w 12192000"/>
              <a:gd name="connsiteY68" fmla="*/ 5399276 h 6858000"/>
              <a:gd name="connsiteX69" fmla="*/ 3254233 w 12192000"/>
              <a:gd name="connsiteY69" fmla="*/ 5439412 h 6858000"/>
              <a:gd name="connsiteX70" fmla="*/ 2792101 w 12192000"/>
              <a:gd name="connsiteY70" fmla="*/ 5471625 h 6858000"/>
              <a:gd name="connsiteX71" fmla="*/ 2977303 w 12192000"/>
              <a:gd name="connsiteY71" fmla="*/ 5539751 h 6858000"/>
              <a:gd name="connsiteX72" fmla="*/ 3656566 w 12192000"/>
              <a:gd name="connsiteY72" fmla="*/ 5678642 h 6858000"/>
              <a:gd name="connsiteX73" fmla="*/ 4858340 w 12192000"/>
              <a:gd name="connsiteY73" fmla="*/ 5969625 h 6858000"/>
              <a:gd name="connsiteX74" fmla="*/ 5296668 w 12192000"/>
              <a:gd name="connsiteY74" fmla="*/ 6043559 h 6858000"/>
              <a:gd name="connsiteX75" fmla="*/ 5456323 w 12192000"/>
              <a:gd name="connsiteY75" fmla="*/ 6042502 h 6858000"/>
              <a:gd name="connsiteX76" fmla="*/ 5267058 w 12192000"/>
              <a:gd name="connsiteY76" fmla="*/ 6100066 h 6858000"/>
              <a:gd name="connsiteX77" fmla="*/ 7095266 w 12192000"/>
              <a:gd name="connsiteY77" fmla="*/ 6287541 h 6858000"/>
              <a:gd name="connsiteX78" fmla="*/ 9707235 w 12192000"/>
              <a:gd name="connsiteY78" fmla="*/ 5994446 h 6858000"/>
              <a:gd name="connsiteX79" fmla="*/ 10083442 w 12192000"/>
              <a:gd name="connsiteY79" fmla="*/ 5678642 h 6858000"/>
              <a:gd name="connsiteX80" fmla="*/ 10338892 w 12192000"/>
              <a:gd name="connsiteY80" fmla="*/ 4650957 h 6858000"/>
              <a:gd name="connsiteX81" fmla="*/ 10628013 w 12192000"/>
              <a:gd name="connsiteY81" fmla="*/ 4411198 h 6858000"/>
              <a:gd name="connsiteX82" fmla="*/ 10802766 w 12192000"/>
              <a:gd name="connsiteY82" fmla="*/ 4258050 h 6858000"/>
              <a:gd name="connsiteX83" fmla="*/ 10614662 w 12192000"/>
              <a:gd name="connsiteY83" fmla="*/ 4150318 h 6858000"/>
              <a:gd name="connsiteX84" fmla="*/ 10681427 w 12192000"/>
              <a:gd name="connsiteY84" fmla="*/ 4054203 h 6858000"/>
              <a:gd name="connsiteX85" fmla="*/ 10520029 w 12192000"/>
              <a:gd name="connsiteY85" fmla="*/ 3804411 h 6858000"/>
              <a:gd name="connsiteX86" fmla="*/ 10568798 w 12192000"/>
              <a:gd name="connsiteY86" fmla="*/ 3466426 h 6858000"/>
              <a:gd name="connsiteX87" fmla="*/ 10499709 w 12192000"/>
              <a:gd name="connsiteY87" fmla="*/ 3166465 h 6858000"/>
              <a:gd name="connsiteX88" fmla="*/ 10489840 w 12192000"/>
              <a:gd name="connsiteY88" fmla="*/ 2546475 h 6858000"/>
              <a:gd name="connsiteX89" fmla="*/ 10584471 w 12192000"/>
              <a:gd name="connsiteY89" fmla="*/ 2512148 h 6858000"/>
              <a:gd name="connsiteX90" fmla="*/ 10695942 w 12192000"/>
              <a:gd name="connsiteY90" fmla="*/ 2358471 h 6858000"/>
              <a:gd name="connsiteX91" fmla="*/ 10732516 w 12192000"/>
              <a:gd name="connsiteY91" fmla="*/ 2287706 h 6858000"/>
              <a:gd name="connsiteX92" fmla="*/ 10731357 w 12192000"/>
              <a:gd name="connsiteY92" fmla="*/ 2137725 h 6858000"/>
              <a:gd name="connsiteX93" fmla="*/ 10678525 w 12192000"/>
              <a:gd name="connsiteY93" fmla="*/ 2070656 h 6858000"/>
              <a:gd name="connsiteX94" fmla="*/ 10735999 w 12192000"/>
              <a:gd name="connsiteY94" fmla="*/ 1956587 h 6858000"/>
              <a:gd name="connsiteX95" fmla="*/ 10824246 w 12192000"/>
              <a:gd name="connsiteY95" fmla="*/ 1862584 h 6858000"/>
              <a:gd name="connsiteX96" fmla="*/ 10773156 w 12192000"/>
              <a:gd name="connsiteY96" fmla="*/ 1768054 h 6858000"/>
              <a:gd name="connsiteX97" fmla="*/ 10716261 w 12192000"/>
              <a:gd name="connsiteY97" fmla="*/ 1678278 h 6858000"/>
              <a:gd name="connsiteX98" fmla="*/ 10554864 w 12192000"/>
              <a:gd name="connsiteY98" fmla="*/ 1477599 h 6858000"/>
              <a:gd name="connsiteX99" fmla="*/ 10267483 w 12192000"/>
              <a:gd name="connsiteY99" fmla="*/ 1324977 h 6858000"/>
              <a:gd name="connsiteX100" fmla="*/ 9913337 w 12192000"/>
              <a:gd name="connsiteY100" fmla="*/ 1202458 h 6858000"/>
              <a:gd name="connsiteX101" fmla="*/ 10024805 w 12192000"/>
              <a:gd name="connsiteY101" fmla="*/ 1124827 h 6858000"/>
              <a:gd name="connsiteX102" fmla="*/ 9411726 w 12192000"/>
              <a:gd name="connsiteY102" fmla="*/ 980655 h 6858000"/>
              <a:gd name="connsiteX103" fmla="*/ 9930753 w 12192000"/>
              <a:gd name="connsiteY103" fmla="*/ 901968 h 6858000"/>
              <a:gd name="connsiteX104" fmla="*/ 9894178 w 12192000"/>
              <a:gd name="connsiteY104" fmla="*/ 871339 h 6858000"/>
              <a:gd name="connsiteX105" fmla="*/ 9858182 w 12192000"/>
              <a:gd name="connsiteY105" fmla="*/ 839125 h 6858000"/>
              <a:gd name="connsiteX106" fmla="*/ 10131050 w 12192000"/>
              <a:gd name="connsiteY106" fmla="*/ 792652 h 6858000"/>
              <a:gd name="connsiteX107" fmla="*/ 10006808 w 12192000"/>
              <a:gd name="connsiteY107" fmla="*/ 731920 h 6858000"/>
              <a:gd name="connsiteX108" fmla="*/ 10233809 w 12192000"/>
              <a:gd name="connsiteY108" fmla="*/ 710268 h 6858000"/>
              <a:gd name="connsiteX109" fmla="*/ 10267483 w 12192000"/>
              <a:gd name="connsiteY109" fmla="*/ 628940 h 6858000"/>
              <a:gd name="connsiteX110" fmla="*/ 10136275 w 12192000"/>
              <a:gd name="connsiteY110" fmla="*/ 589333 h 6858000"/>
              <a:gd name="connsiteX111" fmla="*/ 9131312 w 12192000"/>
              <a:gd name="connsiteY111" fmla="*/ 480544 h 6858000"/>
              <a:gd name="connsiteX112" fmla="*/ 7479600 w 12192000"/>
              <a:gd name="connsiteY112" fmla="*/ 454667 h 6858000"/>
              <a:gd name="connsiteX113" fmla="*/ 6724001 w 12192000"/>
              <a:gd name="connsiteY113" fmla="*/ 434021 h 6858000"/>
              <a:gd name="connsiteX114" fmla="*/ 0 w 12192000"/>
              <a:gd name="connsiteY114" fmla="*/ 0 h 6858000"/>
              <a:gd name="connsiteX115" fmla="*/ 12192000 w 12192000"/>
              <a:gd name="connsiteY115" fmla="*/ 0 h 6858000"/>
              <a:gd name="connsiteX116" fmla="*/ 12192000 w 12192000"/>
              <a:gd name="connsiteY116" fmla="*/ 6858000 h 6858000"/>
              <a:gd name="connsiteX117" fmla="*/ 0 w 12192000"/>
              <a:gd name="connsiteY11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12192000" h="6858000">
                <a:moveTo>
                  <a:pt x="6724001" y="434021"/>
                </a:moveTo>
                <a:cubicBezTo>
                  <a:pt x="6639882" y="433113"/>
                  <a:pt x="6555627" y="433147"/>
                  <a:pt x="6471155" y="434599"/>
                </a:cubicBezTo>
                <a:cubicBezTo>
                  <a:pt x="6109461" y="440937"/>
                  <a:pt x="5748349" y="439351"/>
                  <a:pt x="5384913" y="497971"/>
                </a:cubicBezTo>
                <a:cubicBezTo>
                  <a:pt x="5199132" y="528072"/>
                  <a:pt x="5005803" y="518038"/>
                  <a:pt x="4818280" y="541802"/>
                </a:cubicBezTo>
                <a:cubicBezTo>
                  <a:pt x="4532641" y="578242"/>
                  <a:pt x="4247003" y="621019"/>
                  <a:pt x="3965428" y="675942"/>
                </a:cubicBezTo>
                <a:cubicBezTo>
                  <a:pt x="3877181" y="693369"/>
                  <a:pt x="3768034" y="703930"/>
                  <a:pt x="3699528" y="770472"/>
                </a:cubicBezTo>
                <a:cubicBezTo>
                  <a:pt x="3590961" y="728224"/>
                  <a:pt x="3523617" y="807966"/>
                  <a:pt x="3438854" y="834899"/>
                </a:cubicBezTo>
                <a:cubicBezTo>
                  <a:pt x="3405761" y="845462"/>
                  <a:pt x="3362218" y="860248"/>
                  <a:pt x="3367443" y="893518"/>
                </a:cubicBezTo>
                <a:cubicBezTo>
                  <a:pt x="3372089" y="935238"/>
                  <a:pt x="3420855" y="962172"/>
                  <a:pt x="3467301" y="953722"/>
                </a:cubicBezTo>
                <a:cubicBezTo>
                  <a:pt x="3611863" y="927317"/>
                  <a:pt x="3741328" y="986464"/>
                  <a:pt x="3889955" y="977486"/>
                </a:cubicBezTo>
                <a:cubicBezTo>
                  <a:pt x="3760488" y="1002836"/>
                  <a:pt x="3631601" y="1028713"/>
                  <a:pt x="3502135" y="1054062"/>
                </a:cubicBezTo>
                <a:cubicBezTo>
                  <a:pt x="3694303" y="1074129"/>
                  <a:pt x="3883568" y="1038218"/>
                  <a:pt x="4072832" y="1017622"/>
                </a:cubicBezTo>
                <a:cubicBezTo>
                  <a:pt x="4133792" y="1011285"/>
                  <a:pt x="4228424" y="962699"/>
                  <a:pt x="4244099" y="1030825"/>
                </a:cubicBezTo>
                <a:cubicBezTo>
                  <a:pt x="4254550" y="1076242"/>
                  <a:pt x="4152951" y="1079410"/>
                  <a:pt x="4095475" y="1092084"/>
                </a:cubicBezTo>
                <a:cubicBezTo>
                  <a:pt x="3841766" y="1146479"/>
                  <a:pt x="3583994" y="1178165"/>
                  <a:pt x="3327386" y="1215660"/>
                </a:cubicBezTo>
                <a:cubicBezTo>
                  <a:pt x="3303001" y="1219357"/>
                  <a:pt x="3271070" y="1216188"/>
                  <a:pt x="3254813" y="1226749"/>
                </a:cubicBezTo>
                <a:cubicBezTo>
                  <a:pt x="3123605" y="1311774"/>
                  <a:pt x="2957563" y="1339765"/>
                  <a:pt x="2776427" y="1401552"/>
                </a:cubicBezTo>
                <a:cubicBezTo>
                  <a:pt x="2890798" y="1430598"/>
                  <a:pt x="2968012" y="1370921"/>
                  <a:pt x="3063226" y="1384124"/>
                </a:cubicBezTo>
                <a:cubicBezTo>
                  <a:pt x="2966272" y="1448024"/>
                  <a:pt x="2853641" y="1460171"/>
                  <a:pt x="2754945" y="1495025"/>
                </a:cubicBezTo>
                <a:cubicBezTo>
                  <a:pt x="2684117" y="1519846"/>
                  <a:pt x="2421119" y="1597477"/>
                  <a:pt x="2381061" y="1619658"/>
                </a:cubicBezTo>
                <a:cubicBezTo>
                  <a:pt x="2260302" y="1688311"/>
                  <a:pt x="2107033" y="1720525"/>
                  <a:pt x="2008336" y="1814527"/>
                </a:cubicBezTo>
                <a:cubicBezTo>
                  <a:pt x="1938668" y="1880540"/>
                  <a:pt x="1822554" y="1868393"/>
                  <a:pt x="1740695" y="1914337"/>
                </a:cubicBezTo>
                <a:cubicBezTo>
                  <a:pt x="1711667" y="1957642"/>
                  <a:pt x="1767982" y="1968733"/>
                  <a:pt x="1787720" y="1991970"/>
                </a:cubicBezTo>
                <a:cubicBezTo>
                  <a:pt x="1813846" y="2023126"/>
                  <a:pt x="1767401" y="2040555"/>
                  <a:pt x="1754048" y="2078049"/>
                </a:cubicBezTo>
                <a:cubicBezTo>
                  <a:pt x="1907898" y="2035802"/>
                  <a:pt x="2054781" y="2010981"/>
                  <a:pt x="2228951" y="1996721"/>
                </a:cubicBezTo>
                <a:cubicBezTo>
                  <a:pt x="2171475" y="2057452"/>
                  <a:pt x="2101807" y="2031048"/>
                  <a:pt x="2054781" y="2053228"/>
                </a:cubicBezTo>
                <a:cubicBezTo>
                  <a:pt x="2024011" y="2067487"/>
                  <a:pt x="1976984" y="2073824"/>
                  <a:pt x="1985693" y="2109207"/>
                </a:cubicBezTo>
                <a:cubicBezTo>
                  <a:pt x="1992660" y="2137196"/>
                  <a:pt x="2032140" y="2133500"/>
                  <a:pt x="2061168" y="2130859"/>
                </a:cubicBezTo>
                <a:cubicBezTo>
                  <a:pt x="2172636" y="2120825"/>
                  <a:pt x="2281202" y="2117656"/>
                  <a:pt x="2388026" y="2184726"/>
                </a:cubicBezTo>
                <a:cubicBezTo>
                  <a:pt x="2116321" y="2282425"/>
                  <a:pt x="1803977" y="2241233"/>
                  <a:pt x="1560719" y="2384876"/>
                </a:cubicBezTo>
                <a:cubicBezTo>
                  <a:pt x="1594973" y="2429237"/>
                  <a:pt x="1643739" y="2405472"/>
                  <a:pt x="1679734" y="2400191"/>
                </a:cubicBezTo>
                <a:cubicBezTo>
                  <a:pt x="1916026" y="2364279"/>
                  <a:pt x="2760170" y="2428180"/>
                  <a:pt x="2882089" y="2383292"/>
                </a:cubicBezTo>
                <a:cubicBezTo>
                  <a:pt x="2956983" y="2355830"/>
                  <a:pt x="3035941" y="2342628"/>
                  <a:pt x="3116638" y="2359528"/>
                </a:cubicBezTo>
                <a:cubicBezTo>
                  <a:pt x="3194434" y="2375898"/>
                  <a:pt x="3174696" y="2605622"/>
                  <a:pt x="2897765" y="2758243"/>
                </a:cubicBezTo>
                <a:cubicBezTo>
                  <a:pt x="2858286" y="2779895"/>
                  <a:pt x="3034779" y="2811053"/>
                  <a:pt x="2981367" y="2829008"/>
                </a:cubicBezTo>
                <a:cubicBezTo>
                  <a:pt x="2939566" y="2843267"/>
                  <a:pt x="2734626" y="2835346"/>
                  <a:pt x="2682955" y="2846436"/>
                </a:cubicBezTo>
                <a:cubicBezTo>
                  <a:pt x="2662635" y="2851188"/>
                  <a:pt x="2040267" y="3029159"/>
                  <a:pt x="2099485" y="3066653"/>
                </a:cubicBezTo>
                <a:cubicBezTo>
                  <a:pt x="2276558" y="3179139"/>
                  <a:pt x="2869897" y="3385098"/>
                  <a:pt x="1807460" y="3454808"/>
                </a:cubicBezTo>
                <a:cubicBezTo>
                  <a:pt x="1841132" y="3495472"/>
                  <a:pt x="1934024" y="3469596"/>
                  <a:pt x="1921251" y="3540889"/>
                </a:cubicBezTo>
                <a:cubicBezTo>
                  <a:pt x="1780173" y="3579440"/>
                  <a:pt x="1617035" y="3577328"/>
                  <a:pt x="1453313" y="3637002"/>
                </a:cubicBezTo>
                <a:cubicBezTo>
                  <a:pt x="1527047" y="3680307"/>
                  <a:pt x="1611808" y="3653902"/>
                  <a:pt x="1686122" y="3667634"/>
                </a:cubicBezTo>
                <a:cubicBezTo>
                  <a:pt x="1644320" y="3722027"/>
                  <a:pt x="1572330" y="3713578"/>
                  <a:pt x="1513692" y="3725196"/>
                </a:cubicBezTo>
                <a:cubicBezTo>
                  <a:pt x="1459700" y="3736286"/>
                  <a:pt x="1345329" y="3830816"/>
                  <a:pt x="1369711" y="3826063"/>
                </a:cubicBezTo>
                <a:cubicBezTo>
                  <a:pt x="1595553" y="3783815"/>
                  <a:pt x="1824877" y="3795434"/>
                  <a:pt x="2051298" y="3754242"/>
                </a:cubicBezTo>
                <a:cubicBezTo>
                  <a:pt x="2126192" y="3740511"/>
                  <a:pt x="2210955" y="3714106"/>
                  <a:pt x="2245207" y="3797018"/>
                </a:cubicBezTo>
                <a:cubicBezTo>
                  <a:pt x="2255659" y="3821310"/>
                  <a:pt x="2248109" y="3829232"/>
                  <a:pt x="2353192" y="3796489"/>
                </a:cubicBezTo>
                <a:cubicBezTo>
                  <a:pt x="2394414" y="3783815"/>
                  <a:pt x="2448988" y="3770085"/>
                  <a:pt x="2490207" y="3801242"/>
                </a:cubicBezTo>
                <a:cubicBezTo>
                  <a:pt x="2464082" y="3840321"/>
                  <a:pt x="2413572" y="3828703"/>
                  <a:pt x="2375835" y="3839794"/>
                </a:cubicBezTo>
                <a:cubicBezTo>
                  <a:pt x="2275978" y="3868311"/>
                  <a:pt x="2619094" y="3977100"/>
                  <a:pt x="2522138" y="4009841"/>
                </a:cubicBezTo>
                <a:cubicBezTo>
                  <a:pt x="2323584" y="4076912"/>
                  <a:pt x="2199343" y="4057372"/>
                  <a:pt x="1998466" y="4130778"/>
                </a:cubicBezTo>
                <a:cubicBezTo>
                  <a:pt x="2066973" y="4129192"/>
                  <a:pt x="2046072" y="4154543"/>
                  <a:pt x="2114580" y="4154543"/>
                </a:cubicBezTo>
                <a:cubicBezTo>
                  <a:pt x="2145350" y="4154543"/>
                  <a:pt x="2177862" y="4160878"/>
                  <a:pt x="2177862" y="4189925"/>
                </a:cubicBezTo>
                <a:cubicBezTo>
                  <a:pt x="2177862" y="4217385"/>
                  <a:pt x="1817330" y="4367895"/>
                  <a:pt x="1868419" y="4382153"/>
                </a:cubicBezTo>
                <a:cubicBezTo>
                  <a:pt x="2007755" y="4420704"/>
                  <a:pt x="2365385" y="4302410"/>
                  <a:pt x="2279460" y="4356805"/>
                </a:cubicBezTo>
                <a:cubicBezTo>
                  <a:pt x="2148834" y="4439716"/>
                  <a:pt x="2129094" y="4456088"/>
                  <a:pt x="2029817" y="4468235"/>
                </a:cubicBezTo>
                <a:cubicBezTo>
                  <a:pt x="1944474" y="4478796"/>
                  <a:pt x="1644320" y="4710633"/>
                  <a:pt x="1560137" y="4730172"/>
                </a:cubicBezTo>
                <a:cubicBezTo>
                  <a:pt x="1485825" y="4747072"/>
                  <a:pt x="1774947" y="4800410"/>
                  <a:pt x="1956664" y="4820477"/>
                </a:cubicBezTo>
                <a:cubicBezTo>
                  <a:pt x="2130256" y="4840017"/>
                  <a:pt x="3101544" y="4789319"/>
                  <a:pt x="3268168" y="4852692"/>
                </a:cubicBezTo>
                <a:cubicBezTo>
                  <a:pt x="3111993" y="4878041"/>
                  <a:pt x="2970336" y="4953030"/>
                  <a:pt x="2807197" y="4939300"/>
                </a:cubicBezTo>
                <a:cubicBezTo>
                  <a:pt x="2773524" y="4936660"/>
                  <a:pt x="2724756" y="4930323"/>
                  <a:pt x="2721272" y="4970458"/>
                </a:cubicBezTo>
                <a:cubicBezTo>
                  <a:pt x="2718369" y="5005313"/>
                  <a:pt x="2788038" y="4981548"/>
                  <a:pt x="2802552" y="5014291"/>
                </a:cubicBezTo>
                <a:cubicBezTo>
                  <a:pt x="2719531" y="5060235"/>
                  <a:pt x="2621415" y="5018515"/>
                  <a:pt x="2537812" y="5053898"/>
                </a:cubicBezTo>
                <a:cubicBezTo>
                  <a:pt x="2491948" y="5099314"/>
                  <a:pt x="2589483" y="5107236"/>
                  <a:pt x="2569744" y="5153182"/>
                </a:cubicBezTo>
                <a:cubicBezTo>
                  <a:pt x="2301522" y="5193845"/>
                  <a:pt x="2252174" y="5268836"/>
                  <a:pt x="1987436" y="5334320"/>
                </a:cubicBezTo>
                <a:cubicBezTo>
                  <a:pt x="1971179" y="5338545"/>
                  <a:pt x="1958407" y="5352274"/>
                  <a:pt x="1972921" y="5382376"/>
                </a:cubicBezTo>
                <a:cubicBezTo>
                  <a:pt x="2087874" y="5396107"/>
                  <a:pt x="2215599" y="5373399"/>
                  <a:pt x="2341001" y="5360725"/>
                </a:cubicBezTo>
                <a:cubicBezTo>
                  <a:pt x="2537812" y="5340129"/>
                  <a:pt x="2533748" y="5339072"/>
                  <a:pt x="2710822" y="5418816"/>
                </a:cubicBezTo>
                <a:cubicBezTo>
                  <a:pt x="2743914" y="5433602"/>
                  <a:pt x="2801390" y="5438355"/>
                  <a:pt x="2833903" y="5413007"/>
                </a:cubicBezTo>
                <a:cubicBezTo>
                  <a:pt x="2896604" y="5364422"/>
                  <a:pt x="2950016" y="5368646"/>
                  <a:pt x="3011556" y="5399276"/>
                </a:cubicBezTo>
                <a:cubicBezTo>
                  <a:pt x="3077160" y="5432547"/>
                  <a:pt x="3171793" y="5391882"/>
                  <a:pt x="3254233" y="5439412"/>
                </a:cubicBezTo>
                <a:cubicBezTo>
                  <a:pt x="3099802" y="5473739"/>
                  <a:pt x="2957563" y="5473739"/>
                  <a:pt x="2792101" y="5471625"/>
                </a:cubicBezTo>
                <a:cubicBezTo>
                  <a:pt x="2846095" y="5537639"/>
                  <a:pt x="2914601" y="5536582"/>
                  <a:pt x="2977303" y="5539751"/>
                </a:cubicBezTo>
                <a:cubicBezTo>
                  <a:pt x="3214174" y="5551898"/>
                  <a:pt x="3601411" y="5660686"/>
                  <a:pt x="3656566" y="5678642"/>
                </a:cubicBezTo>
                <a:cubicBezTo>
                  <a:pt x="4280675" y="5879847"/>
                  <a:pt x="4178497" y="5898332"/>
                  <a:pt x="4858340" y="5969625"/>
                </a:cubicBezTo>
                <a:cubicBezTo>
                  <a:pt x="5261253" y="6011873"/>
                  <a:pt x="4887368" y="6032469"/>
                  <a:pt x="5296668" y="6043559"/>
                </a:cubicBezTo>
                <a:cubicBezTo>
                  <a:pt x="5349500" y="6045143"/>
                  <a:pt x="5402911" y="6044087"/>
                  <a:pt x="5456323" y="6042502"/>
                </a:cubicBezTo>
                <a:cubicBezTo>
                  <a:pt x="5368077" y="6073134"/>
                  <a:pt x="5267058" y="6100066"/>
                  <a:pt x="5267058" y="6100066"/>
                </a:cubicBezTo>
                <a:cubicBezTo>
                  <a:pt x="5267058" y="6100066"/>
                  <a:pt x="5318728" y="6208854"/>
                  <a:pt x="7095266" y="6287541"/>
                </a:cubicBezTo>
                <a:cubicBezTo>
                  <a:pt x="7422124" y="6302329"/>
                  <a:pt x="9563254" y="6024548"/>
                  <a:pt x="9707235" y="5994446"/>
                </a:cubicBezTo>
                <a:cubicBezTo>
                  <a:pt x="9844249" y="5966984"/>
                  <a:pt x="10002164" y="5671247"/>
                  <a:pt x="10083442" y="5678642"/>
                </a:cubicBezTo>
                <a:cubicBezTo>
                  <a:pt x="10103183" y="5653293"/>
                  <a:pt x="10283158" y="5139979"/>
                  <a:pt x="10338892" y="4650957"/>
                </a:cubicBezTo>
                <a:cubicBezTo>
                  <a:pt x="10448618" y="4580718"/>
                  <a:pt x="10551960" y="4503088"/>
                  <a:pt x="10628013" y="4411198"/>
                </a:cubicBezTo>
                <a:cubicBezTo>
                  <a:pt x="10675040" y="4354692"/>
                  <a:pt x="10718003" y="4298185"/>
                  <a:pt x="10802766" y="4258050"/>
                </a:cubicBezTo>
                <a:cubicBezTo>
                  <a:pt x="10755739" y="4203128"/>
                  <a:pt x="10675040" y="4190453"/>
                  <a:pt x="10614662" y="4150318"/>
                </a:cubicBezTo>
                <a:cubicBezTo>
                  <a:pt x="10610017" y="4117046"/>
                  <a:pt x="10705811" y="4127081"/>
                  <a:pt x="10681427" y="4054203"/>
                </a:cubicBezTo>
                <a:cubicBezTo>
                  <a:pt x="10648335" y="3957032"/>
                  <a:pt x="10684328" y="3846131"/>
                  <a:pt x="10520029" y="3804411"/>
                </a:cubicBezTo>
                <a:cubicBezTo>
                  <a:pt x="10476485" y="3709881"/>
                  <a:pt x="10464294" y="3558845"/>
                  <a:pt x="10568798" y="3466426"/>
                </a:cubicBezTo>
                <a:cubicBezTo>
                  <a:pt x="10724388" y="3328592"/>
                  <a:pt x="10699424" y="3240927"/>
                  <a:pt x="10499709" y="3166465"/>
                </a:cubicBezTo>
                <a:cubicBezTo>
                  <a:pt x="10474164" y="3156958"/>
                  <a:pt x="10501452" y="2570768"/>
                  <a:pt x="10489840" y="2546475"/>
                </a:cubicBezTo>
                <a:cubicBezTo>
                  <a:pt x="10508418" y="2513205"/>
                  <a:pt x="10551960" y="2521126"/>
                  <a:pt x="10584471" y="2512148"/>
                </a:cubicBezTo>
                <a:cubicBezTo>
                  <a:pt x="10726711" y="2474125"/>
                  <a:pt x="10731357" y="2474125"/>
                  <a:pt x="10695942" y="2358471"/>
                </a:cubicBezTo>
                <a:cubicBezTo>
                  <a:pt x="10685490" y="2323616"/>
                  <a:pt x="10709874" y="2309357"/>
                  <a:pt x="10732516" y="2287706"/>
                </a:cubicBezTo>
                <a:cubicBezTo>
                  <a:pt x="10817280" y="2206905"/>
                  <a:pt x="10817860" y="2205850"/>
                  <a:pt x="10731357" y="2137725"/>
                </a:cubicBezTo>
                <a:cubicBezTo>
                  <a:pt x="10706391" y="2118185"/>
                  <a:pt x="10689555" y="2097061"/>
                  <a:pt x="10678525" y="2070656"/>
                </a:cubicBezTo>
                <a:cubicBezTo>
                  <a:pt x="10658203" y="2022599"/>
                  <a:pt x="10658784" y="1982463"/>
                  <a:pt x="10735999" y="1956587"/>
                </a:cubicBezTo>
                <a:cubicBezTo>
                  <a:pt x="10789993" y="1938104"/>
                  <a:pt x="10820762" y="1916978"/>
                  <a:pt x="10824246" y="1862584"/>
                </a:cubicBezTo>
                <a:cubicBezTo>
                  <a:pt x="10826570" y="1817166"/>
                  <a:pt x="10832955" y="1787594"/>
                  <a:pt x="10773156" y="1768054"/>
                </a:cubicBezTo>
                <a:cubicBezTo>
                  <a:pt x="10724969" y="1752211"/>
                  <a:pt x="10711036" y="1718412"/>
                  <a:pt x="10716261" y="1678278"/>
                </a:cubicBezTo>
                <a:cubicBezTo>
                  <a:pt x="10728452" y="1580050"/>
                  <a:pt x="10662849" y="1522487"/>
                  <a:pt x="10554864" y="1477599"/>
                </a:cubicBezTo>
                <a:cubicBezTo>
                  <a:pt x="10452101" y="1434822"/>
                  <a:pt x="10362116" y="1377259"/>
                  <a:pt x="10267483" y="1324977"/>
                </a:cubicBezTo>
                <a:cubicBezTo>
                  <a:pt x="10162399" y="1266887"/>
                  <a:pt x="10040481" y="1232031"/>
                  <a:pt x="9913337" y="1202458"/>
                </a:cubicBezTo>
                <a:cubicBezTo>
                  <a:pt x="9936561" y="1160210"/>
                  <a:pt x="10016678" y="1183974"/>
                  <a:pt x="10024805" y="1124827"/>
                </a:cubicBezTo>
                <a:cubicBezTo>
                  <a:pt x="9826251" y="1074658"/>
                  <a:pt x="9636408" y="999139"/>
                  <a:pt x="9411726" y="980655"/>
                </a:cubicBezTo>
                <a:cubicBezTo>
                  <a:pt x="9593444" y="990161"/>
                  <a:pt x="9758326" y="922036"/>
                  <a:pt x="9930753" y="901968"/>
                </a:cubicBezTo>
                <a:cubicBezTo>
                  <a:pt x="9947008" y="868698"/>
                  <a:pt x="9909273" y="877147"/>
                  <a:pt x="9894178" y="871339"/>
                </a:cubicBezTo>
                <a:cubicBezTo>
                  <a:pt x="9879083" y="865001"/>
                  <a:pt x="9860506" y="862889"/>
                  <a:pt x="9858182" y="839125"/>
                </a:cubicBezTo>
                <a:cubicBezTo>
                  <a:pt x="9941205" y="804798"/>
                  <a:pt x="10045126" y="827506"/>
                  <a:pt x="10131050" y="792652"/>
                </a:cubicBezTo>
                <a:cubicBezTo>
                  <a:pt x="10111891" y="741954"/>
                  <a:pt x="10037578" y="772583"/>
                  <a:pt x="10006808" y="731920"/>
                </a:cubicBezTo>
                <a:cubicBezTo>
                  <a:pt x="10086927" y="724526"/>
                  <a:pt x="10161239" y="721357"/>
                  <a:pt x="10233809" y="710268"/>
                </a:cubicBezTo>
                <a:cubicBezTo>
                  <a:pt x="10290705" y="701818"/>
                  <a:pt x="10306380" y="658513"/>
                  <a:pt x="10267483" y="628940"/>
                </a:cubicBezTo>
                <a:cubicBezTo>
                  <a:pt x="10232648" y="602536"/>
                  <a:pt x="10181559" y="600422"/>
                  <a:pt x="10136275" y="589333"/>
                </a:cubicBezTo>
                <a:cubicBezTo>
                  <a:pt x="9813479" y="512230"/>
                  <a:pt x="9474428" y="487409"/>
                  <a:pt x="9131312" y="480544"/>
                </a:cubicBezTo>
                <a:cubicBezTo>
                  <a:pt x="8580936" y="469453"/>
                  <a:pt x="8028817" y="469982"/>
                  <a:pt x="7479600" y="454667"/>
                </a:cubicBezTo>
                <a:cubicBezTo>
                  <a:pt x="7227489" y="447934"/>
                  <a:pt x="6976357" y="436744"/>
                  <a:pt x="6724001" y="434021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87058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8AE9A-70EE-DDC4-F8BA-343A0BD5F9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Literature Reviews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C8626DD-6C5E-F81E-23E4-6D95A1A39D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295400"/>
            <a:ext cx="6800851" cy="4881563"/>
          </a:xfrm>
        </p:spPr>
        <p:txBody>
          <a:bodyPr/>
          <a:lstStyle/>
          <a:p>
            <a:r>
              <a:rPr lang="en-GB" sz="2400" dirty="0"/>
              <a:t>Many different types of literature reviews</a:t>
            </a:r>
          </a:p>
          <a:p>
            <a:endParaRPr lang="en-GB" sz="2400" dirty="0"/>
          </a:p>
          <a:p>
            <a:r>
              <a:rPr lang="en-GB" sz="2400" dirty="0"/>
              <a:t>An article by Grant &amp; Booth (2009) outlines 14 different types of literature reviews (article available on Moodle), but there are many, many more!</a:t>
            </a:r>
          </a:p>
          <a:p>
            <a:endParaRPr lang="en-GB" sz="2400" dirty="0"/>
          </a:p>
          <a:p>
            <a:r>
              <a:rPr lang="en-GB" sz="2400" dirty="0"/>
              <a:t>The type of literature review you write will depend on many things, such as your academic discipline, purpose and size of the literature review</a:t>
            </a:r>
          </a:p>
          <a:p>
            <a:endParaRPr lang="en-GB" sz="2400" dirty="0"/>
          </a:p>
          <a:p>
            <a:r>
              <a:rPr lang="en-GB" sz="2400" dirty="0"/>
              <a:t>i.e. a literature review for a subject in an undergraduate programme will not be as comprehensive as a literature review for a PhD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CCC3F19-14FD-CF94-DA27-A0C6C3172E2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556" t="2283" b="1896"/>
          <a:stretch/>
        </p:blipFill>
        <p:spPr>
          <a:xfrm>
            <a:off x="7953375" y="1295400"/>
            <a:ext cx="3546216" cy="48815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C49BCC3B-CE12-488F-1B76-0565D76C708B}"/>
              </a:ext>
            </a:extLst>
          </p:cNvPr>
          <p:cNvCxnSpPr/>
          <p:nvPr/>
        </p:nvCxnSpPr>
        <p:spPr>
          <a:xfrm>
            <a:off x="7423111" y="2675046"/>
            <a:ext cx="420283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8179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72F1B241-1C1C-1844-39CF-AF1CD3C0D2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9293449"/>
              </p:ext>
            </p:extLst>
          </p:nvPr>
        </p:nvGraphicFramePr>
        <p:xfrm>
          <a:off x="0" y="0"/>
          <a:ext cx="12192000" cy="71607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51575">
                  <a:extLst>
                    <a:ext uri="{9D8B030D-6E8A-4147-A177-3AD203B41FA5}">
                      <a16:colId xmlns:a16="http://schemas.microsoft.com/office/drawing/2014/main" val="1410044132"/>
                    </a:ext>
                  </a:extLst>
                </a:gridCol>
                <a:gridCol w="3213121">
                  <a:extLst>
                    <a:ext uri="{9D8B030D-6E8A-4147-A177-3AD203B41FA5}">
                      <a16:colId xmlns:a16="http://schemas.microsoft.com/office/drawing/2014/main" val="1107494925"/>
                    </a:ext>
                  </a:extLst>
                </a:gridCol>
                <a:gridCol w="3193759">
                  <a:extLst>
                    <a:ext uri="{9D8B030D-6E8A-4147-A177-3AD203B41FA5}">
                      <a16:colId xmlns:a16="http://schemas.microsoft.com/office/drawing/2014/main" val="3382180273"/>
                    </a:ext>
                  </a:extLst>
                </a:gridCol>
                <a:gridCol w="1979138">
                  <a:extLst>
                    <a:ext uri="{9D8B030D-6E8A-4147-A177-3AD203B41FA5}">
                      <a16:colId xmlns:a16="http://schemas.microsoft.com/office/drawing/2014/main" val="1608589530"/>
                    </a:ext>
                  </a:extLst>
                </a:gridCol>
                <a:gridCol w="1254407">
                  <a:extLst>
                    <a:ext uri="{9D8B030D-6E8A-4147-A177-3AD203B41FA5}">
                      <a16:colId xmlns:a16="http://schemas.microsoft.com/office/drawing/2014/main" val="679966590"/>
                    </a:ext>
                  </a:extLst>
                </a:gridCol>
              </a:tblGrid>
              <a:tr h="379844"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+mj-lt"/>
                        </a:rPr>
                        <a:t>Review Type</a:t>
                      </a:r>
                    </a:p>
                  </a:txBody>
                  <a:tcPr>
                    <a:solidFill>
                      <a:srgbClr val="12A28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+mj-lt"/>
                        </a:rPr>
                        <a:t>Description</a:t>
                      </a:r>
                    </a:p>
                  </a:txBody>
                  <a:tcPr>
                    <a:solidFill>
                      <a:srgbClr val="12A28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+mj-lt"/>
                        </a:rPr>
                        <a:t>Analysis</a:t>
                      </a:r>
                    </a:p>
                  </a:txBody>
                  <a:tcPr>
                    <a:solidFill>
                      <a:srgbClr val="12A28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+mj-lt"/>
                        </a:rPr>
                        <a:t>Timeframe</a:t>
                      </a:r>
                    </a:p>
                  </a:txBody>
                  <a:tcPr>
                    <a:solidFill>
                      <a:srgbClr val="12A28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+mj-lt"/>
                        </a:rPr>
                        <a:t>No. of Reviewers</a:t>
                      </a:r>
                    </a:p>
                  </a:txBody>
                  <a:tcPr>
                    <a:solidFill>
                      <a:srgbClr val="12A28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21851233"/>
                  </a:ext>
                </a:extLst>
              </a:tr>
              <a:tr h="1420511"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</a:rPr>
                        <a:t>Traditional (narrative) literature review</a:t>
                      </a:r>
                    </a:p>
                  </a:txBody>
                  <a:tcPr>
                    <a:solidFill>
                      <a:srgbClr val="FDF8D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 narrative or traditional literature review is a comprehensive, critical and objective analysis of the current knowledge on a topic.</a:t>
                      </a:r>
                      <a:endParaRPr lang="en-GB" sz="1700" dirty="0"/>
                    </a:p>
                  </a:txBody>
                  <a:tcPr>
                    <a:solidFill>
                      <a:srgbClr val="FDF8D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Analysis may be chronological, conceptual, thematic, etc.</a:t>
                      </a:r>
                    </a:p>
                  </a:txBody>
                  <a:tcPr>
                    <a:solidFill>
                      <a:srgbClr val="FDF8D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 to 4 weeks</a:t>
                      </a:r>
                    </a:p>
                  </a:txBody>
                  <a:tcPr>
                    <a:solidFill>
                      <a:srgbClr val="FDF8D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>
                    <a:solidFill>
                      <a:srgbClr val="FDF8D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6853993"/>
                  </a:ext>
                </a:extLst>
              </a:tr>
              <a:tr h="1420511"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</a:rPr>
                        <a:t>Scoping review</a:t>
                      </a:r>
                    </a:p>
                  </a:txBody>
                  <a:tcPr>
                    <a:solidFill>
                      <a:srgbClr val="FFEEB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Assesses the potential scope of the research literature on a particular topic. Helps determine gaps in the research. Aims to identify nature and extent of research evidence</a:t>
                      </a:r>
                      <a:endParaRPr lang="en-GB" sz="1700" dirty="0"/>
                    </a:p>
                  </a:txBody>
                  <a:tcPr>
                    <a:solidFill>
                      <a:srgbClr val="FFEEB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Characterises quantity and quality of literature, by study design and other key features.</a:t>
                      </a:r>
                    </a:p>
                  </a:txBody>
                  <a:tcPr>
                    <a:solidFill>
                      <a:srgbClr val="FFEEB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1 to 4 weeks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rgbClr val="FFEEB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>
                    <a:solidFill>
                      <a:srgbClr val="FFEEB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0206482"/>
                  </a:ext>
                </a:extLst>
              </a:tr>
              <a:tr h="1420511"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</a:rPr>
                        <a:t>Systematic review</a:t>
                      </a:r>
                    </a:p>
                  </a:txBody>
                  <a:tcPr>
                    <a:solidFill>
                      <a:srgbClr val="FFE2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Seeks to systematically search for, appraise, and synthesise research evidence so as to aid decision-making and determine best practice. </a:t>
                      </a:r>
                      <a:endParaRPr lang="en-GB" sz="1700" dirty="0"/>
                    </a:p>
                  </a:txBody>
                  <a:tcPr>
                    <a:solidFill>
                      <a:srgbClr val="FFE2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is known; recommendations for practice. What remains unknown; uncertainty around findings, recommendations for future research</a:t>
                      </a:r>
                    </a:p>
                  </a:txBody>
                  <a:tcPr>
                    <a:solidFill>
                      <a:srgbClr val="FFE2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 months to 2 years</a:t>
                      </a:r>
                    </a:p>
                  </a:txBody>
                  <a:tcPr>
                    <a:solidFill>
                      <a:srgbClr val="FFE2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 or more</a:t>
                      </a:r>
                    </a:p>
                  </a:txBody>
                  <a:tcPr>
                    <a:solidFill>
                      <a:srgbClr val="FFE28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95346754"/>
                  </a:ext>
                </a:extLst>
              </a:tr>
              <a:tr h="2216622"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</a:rPr>
                        <a:t>Meta analysis</a:t>
                      </a: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use of statistical methods to summarize the results of independent studies. By combining information from all relevant studies, meta-analysis can provide more precise estimates of the effects of health care</a:t>
                      </a:r>
                      <a:endParaRPr lang="en-GB" sz="17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Numerical analysis of measures of effect assuming absence of heterogeneity</a:t>
                      </a: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 year or more</a:t>
                      </a: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 or more</a:t>
                      </a: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0405531"/>
                  </a:ext>
                </a:extLst>
              </a:tr>
            </a:tbl>
          </a:graphicData>
        </a:graphic>
      </p:graphicFrame>
      <p:sp>
        <p:nvSpPr>
          <p:cNvPr id="8" name="Speech Bubble: Oval 7">
            <a:extLst>
              <a:ext uri="{FF2B5EF4-FFF2-40B4-BE49-F238E27FC236}">
                <a16:creationId xmlns:a16="http://schemas.microsoft.com/office/drawing/2014/main" id="{DC554791-FF62-6755-BDBB-5A53B4A57385}"/>
              </a:ext>
            </a:extLst>
          </p:cNvPr>
          <p:cNvSpPr/>
          <p:nvPr/>
        </p:nvSpPr>
        <p:spPr>
          <a:xfrm rot="1225963">
            <a:off x="7539713" y="3980196"/>
            <a:ext cx="4636437" cy="2448282"/>
          </a:xfrm>
          <a:prstGeom prst="wedgeEllipseCallout">
            <a:avLst>
              <a:gd name="adj1" fmla="val -45341"/>
              <a:gd name="adj2" fmla="val -115458"/>
            </a:avLst>
          </a:prstGeom>
          <a:solidFill>
            <a:schemeClr val="bg1"/>
          </a:solidFill>
          <a:ln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+mj-lt"/>
              </a:rPr>
              <a:t>We recommend you choose a Traditional (narrative) review or a Scoping Review for your assignment given the time available</a:t>
            </a:r>
          </a:p>
        </p:txBody>
      </p:sp>
    </p:spTree>
    <p:extLst>
      <p:ext uri="{BB962C8B-B14F-4D97-AF65-F5344CB8AC3E}">
        <p14:creationId xmlns:p14="http://schemas.microsoft.com/office/powerpoint/2010/main" val="2964083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igh-Leverage Practices in Special Education | Special Education Resource  Project | Vanderbilt University">
            <a:extLst>
              <a:ext uri="{FF2B5EF4-FFF2-40B4-BE49-F238E27FC236}">
                <a16:creationId xmlns:a16="http://schemas.microsoft.com/office/drawing/2014/main" id="{4ABBF103-4DE2-A475-CB55-4D9BD87F40C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826"/>
          <a:stretch/>
        </p:blipFill>
        <p:spPr bwMode="auto">
          <a:xfrm>
            <a:off x="3650456" y="100014"/>
            <a:ext cx="8541544" cy="6757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88341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706DC-6C5B-C860-B867-49F55B147E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Traditional (narrative) Reviews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97591CF-8E99-B3BE-7684-CFEC958048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57300" y="1333500"/>
            <a:ext cx="4043267" cy="48815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2CFE0FA-D720-F91B-17BE-7F98BD59F9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4215" y="1333500"/>
            <a:ext cx="4043267" cy="48815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8049895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4F6803-2C8D-34DD-246F-D2B54152FC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eaLnBrk="1" hangingPunct="1"/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Activity 1.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8D475A-F7D0-D87E-AFD7-BB4BA517EC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393361" cy="5021166"/>
          </a:xfrm>
        </p:spPr>
        <p:txBody>
          <a:bodyPr vert="horz" lIns="91440" tIns="45720" rIns="91440" bIns="45720" rtlCol="0">
            <a:noAutofit/>
          </a:bodyPr>
          <a:lstStyle/>
          <a:p>
            <a:pPr marL="0" indent="0" algn="ctr" eaLnBrk="1" hangingPunct="1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000" b="1" u="sng" dirty="0">
                <a:solidFill>
                  <a:schemeClr val="tx1"/>
                </a:solidFill>
              </a:rPr>
              <a:t>Instructions:</a:t>
            </a:r>
          </a:p>
          <a:p>
            <a:pPr eaLnBrk="1" hangingPunct="1">
              <a:lnSpc>
                <a:spcPct val="100000"/>
              </a:lnSpc>
              <a:spcBef>
                <a:spcPts val="0"/>
              </a:spcBef>
            </a:pPr>
            <a:r>
              <a:rPr lang="en-US" sz="2000" dirty="0">
                <a:solidFill>
                  <a:schemeClr val="tx1"/>
                </a:solidFill>
              </a:rPr>
              <a:t>Read through each of the two example narrative reviews</a:t>
            </a:r>
          </a:p>
          <a:p>
            <a:pPr marL="0" indent="0" eaLnBrk="1" hangingPunct="1">
              <a:lnSpc>
                <a:spcPct val="100000"/>
              </a:lnSpc>
              <a:spcBef>
                <a:spcPts val="0"/>
              </a:spcBef>
              <a:buNone/>
            </a:pPr>
            <a:endParaRPr lang="en-US" sz="2000" dirty="0">
              <a:solidFill>
                <a:schemeClr val="tx1"/>
              </a:solidFill>
            </a:endParaRPr>
          </a:p>
          <a:p>
            <a:pPr marL="457200" lvl="1" eaLnBrk="1" hangingPunct="1">
              <a:lnSpc>
                <a:spcPct val="100000"/>
              </a:lnSpc>
              <a:spcBef>
                <a:spcPts val="0"/>
              </a:spcBef>
            </a:pPr>
            <a:r>
              <a:rPr lang="en-US" sz="1400" b="1" dirty="0">
                <a:solidFill>
                  <a:schemeClr val="tx1"/>
                </a:solidFill>
              </a:rPr>
              <a:t>Example Narrative Review 1</a:t>
            </a:r>
            <a:r>
              <a:rPr lang="en-US" sz="1400" dirty="0">
                <a:solidFill>
                  <a:schemeClr val="tx1"/>
                </a:solidFill>
              </a:rPr>
              <a:t>. “</a:t>
            </a:r>
            <a:r>
              <a:rPr lang="en-GB" sz="1400" dirty="0">
                <a:solidFill>
                  <a:schemeClr val="tx1"/>
                </a:solidFill>
              </a:rPr>
              <a:t>COVID-19-Related Mental Health Effects in the Workplace: A Narrative Review”</a:t>
            </a:r>
          </a:p>
          <a:p>
            <a:pPr marL="228600" lvl="1" indent="0" eaLnBrk="1" hangingPunct="1">
              <a:lnSpc>
                <a:spcPct val="100000"/>
              </a:lnSpc>
              <a:spcBef>
                <a:spcPts val="0"/>
              </a:spcBef>
              <a:buNone/>
            </a:pPr>
            <a:endParaRPr lang="en-GB" sz="1400" dirty="0">
              <a:solidFill>
                <a:schemeClr val="tx1"/>
              </a:solidFill>
            </a:endParaRPr>
          </a:p>
          <a:p>
            <a:pPr marL="457200" lvl="1" eaLnBrk="1" hangingPunct="1">
              <a:lnSpc>
                <a:spcPct val="100000"/>
              </a:lnSpc>
              <a:spcBef>
                <a:spcPts val="0"/>
              </a:spcBef>
            </a:pPr>
            <a:r>
              <a:rPr lang="en-US" sz="1400" b="1" dirty="0">
                <a:solidFill>
                  <a:schemeClr val="tx1"/>
                </a:solidFill>
              </a:rPr>
              <a:t>Example Narrative Review 2</a:t>
            </a:r>
            <a:r>
              <a:rPr lang="en-US" sz="1400" dirty="0">
                <a:solidFill>
                  <a:schemeClr val="tx1"/>
                </a:solidFill>
              </a:rPr>
              <a:t>.</a:t>
            </a:r>
            <a:r>
              <a:rPr lang="en-GB" sz="1400" dirty="0">
                <a:solidFill>
                  <a:schemeClr val="tx1"/>
                </a:solidFill>
              </a:rPr>
              <a:t> “Potential health-related </a:t>
            </a:r>
            <a:r>
              <a:rPr lang="en-GB" sz="1400" dirty="0" err="1">
                <a:solidFill>
                  <a:schemeClr val="tx1"/>
                </a:solidFill>
              </a:rPr>
              <a:t>behaviors</a:t>
            </a:r>
            <a:r>
              <a:rPr lang="en-GB" sz="1400" dirty="0">
                <a:solidFill>
                  <a:schemeClr val="tx1"/>
                </a:solidFill>
              </a:rPr>
              <a:t> for pre-school and school-aged children during COVID-19 lockdown: A narrative review”</a:t>
            </a:r>
            <a:endParaRPr lang="en-US" sz="1400" dirty="0">
              <a:solidFill>
                <a:schemeClr val="tx1"/>
              </a:solidFill>
            </a:endParaRPr>
          </a:p>
          <a:p>
            <a:pPr eaLnBrk="1" hangingPunct="1">
              <a:lnSpc>
                <a:spcPct val="100000"/>
              </a:lnSpc>
              <a:spcBef>
                <a:spcPts val="0"/>
              </a:spcBef>
            </a:pPr>
            <a:endParaRPr lang="en-US" sz="2000" dirty="0">
              <a:solidFill>
                <a:schemeClr val="tx1"/>
              </a:solidFill>
            </a:endParaRPr>
          </a:p>
          <a:p>
            <a:pPr eaLnBrk="1" hangingPunct="1">
              <a:lnSpc>
                <a:spcPct val="100000"/>
              </a:lnSpc>
              <a:spcBef>
                <a:spcPts val="0"/>
              </a:spcBef>
            </a:pPr>
            <a:r>
              <a:rPr lang="en-US" sz="2000" dirty="0">
                <a:solidFill>
                  <a:schemeClr val="tx1"/>
                </a:solidFill>
              </a:rPr>
              <a:t>Complete a </a:t>
            </a:r>
            <a:r>
              <a:rPr lang="en-US" sz="2000" b="1" i="1" dirty="0">
                <a:solidFill>
                  <a:schemeClr val="tx1"/>
                </a:solidFill>
              </a:rPr>
              <a:t>Beginning to Critically Appraise the Literature </a:t>
            </a:r>
            <a:r>
              <a:rPr lang="en-US" sz="2000" dirty="0">
                <a:solidFill>
                  <a:schemeClr val="tx1"/>
                </a:solidFill>
              </a:rPr>
              <a:t>form for each article</a:t>
            </a:r>
          </a:p>
          <a:p>
            <a:pPr eaLnBrk="1" hangingPunct="1">
              <a:lnSpc>
                <a:spcPct val="100000"/>
              </a:lnSpc>
              <a:spcBef>
                <a:spcPts val="0"/>
              </a:spcBef>
            </a:pPr>
            <a:endParaRPr lang="en-US" sz="2000" dirty="0">
              <a:solidFill>
                <a:schemeClr val="tx1"/>
              </a:solidFill>
            </a:endParaRPr>
          </a:p>
          <a:p>
            <a:pPr eaLnBrk="1" hangingPunct="1">
              <a:lnSpc>
                <a:spcPct val="100000"/>
              </a:lnSpc>
              <a:spcBef>
                <a:spcPts val="0"/>
              </a:spcBef>
            </a:pPr>
            <a:r>
              <a:rPr lang="en-US" sz="2000" dirty="0">
                <a:solidFill>
                  <a:schemeClr val="tx1"/>
                </a:solidFill>
              </a:rPr>
              <a:t>How do the two narrative reviews differ?</a:t>
            </a:r>
          </a:p>
          <a:p>
            <a:pPr marL="0" indent="0" eaLnBrk="1" hangingPunct="1">
              <a:lnSpc>
                <a:spcPct val="100000"/>
              </a:lnSpc>
              <a:spcBef>
                <a:spcPts val="0"/>
              </a:spcBef>
              <a:buNone/>
            </a:pPr>
            <a:endParaRPr lang="en-US" sz="2000" dirty="0">
              <a:solidFill>
                <a:schemeClr val="tx1"/>
              </a:solidFill>
            </a:endParaRPr>
          </a:p>
          <a:p>
            <a:pPr eaLnBrk="1" hangingPunct="1">
              <a:lnSpc>
                <a:spcPct val="100000"/>
              </a:lnSpc>
              <a:spcBef>
                <a:spcPts val="0"/>
              </a:spcBef>
            </a:pPr>
            <a:r>
              <a:rPr lang="en-US" sz="2000" dirty="0">
                <a:solidFill>
                  <a:schemeClr val="tx1"/>
                </a:solidFill>
              </a:rPr>
              <a:t>Which one do you think is more effective? Why?</a:t>
            </a:r>
          </a:p>
        </p:txBody>
      </p:sp>
      <p:pic>
        <p:nvPicPr>
          <p:cNvPr id="1026" name="Picture 2" descr="How to (seriously) read a scientific paper | Science | AAAS">
            <a:extLst>
              <a:ext uri="{FF2B5EF4-FFF2-40B4-BE49-F238E27FC236}">
                <a16:creationId xmlns:a16="http://schemas.microsoft.com/office/drawing/2014/main" id="{E8F5E490-E413-4095-6A72-1A029A14ABDC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18" r="18283" b="2"/>
          <a:stretch/>
        </p:blipFill>
        <p:spPr bwMode="auto"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5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417088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1677CB2-E863-2121-D5A1-5DE9494DD952}"/>
              </a:ext>
            </a:extLst>
          </p:cNvPr>
          <p:cNvSpPr/>
          <p:nvPr/>
        </p:nvSpPr>
        <p:spPr>
          <a:xfrm>
            <a:off x="4874342" y="0"/>
            <a:ext cx="7317658" cy="6858000"/>
          </a:xfrm>
          <a:prstGeom prst="rect">
            <a:avLst/>
          </a:prstGeom>
          <a:solidFill>
            <a:srgbClr val="12A28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80B302-6232-C087-C0B6-9D176453C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8303" y="136525"/>
            <a:ext cx="6665247" cy="965200"/>
          </a:xfrm>
        </p:spPr>
        <p:txBody>
          <a:bodyPr/>
          <a:lstStyle/>
          <a:p>
            <a:r>
              <a:rPr lang="en-GB" dirty="0"/>
              <a:t>Key points from Activity 1.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D277E2-BC47-FB30-C52B-A4867A04D83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36331" y="1425603"/>
            <a:ext cx="7255669" cy="489614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The same type of literature review can have differences in: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Presentation &amp; layout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Scope &amp; focus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Detail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Effectiveness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Just because an article is published and peer reviewed, it does not mean it is perfect…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It is important to </a:t>
            </a:r>
            <a:r>
              <a:rPr lang="en-GB" b="1" dirty="0">
                <a:solidFill>
                  <a:schemeClr val="bg1"/>
                </a:solidFill>
              </a:rPr>
              <a:t>Critically Appraise</a:t>
            </a:r>
            <a:r>
              <a:rPr lang="en-GB" dirty="0">
                <a:solidFill>
                  <a:schemeClr val="bg1"/>
                </a:solidFill>
              </a:rPr>
              <a:t> your sources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B80B1C9F-5A69-D0BD-B661-8DAD6781B5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64" y="3546157"/>
            <a:ext cx="4866967" cy="3311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816036AA-77ED-453A-FE35-E3ED1E73C175}"/>
              </a:ext>
            </a:extLst>
          </p:cNvPr>
          <p:cNvSpPr/>
          <p:nvPr/>
        </p:nvSpPr>
        <p:spPr>
          <a:xfrm>
            <a:off x="480821" y="398206"/>
            <a:ext cx="3982065" cy="2658295"/>
          </a:xfrm>
          <a:prstGeom prst="wedgeRoundRectCallout">
            <a:avLst>
              <a:gd name="adj1" fmla="val -278"/>
              <a:gd name="adj2" fmla="val 71173"/>
              <a:gd name="adj3" fmla="val 16667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sz="1600" b="1" i="0" dirty="0">
                <a:solidFill>
                  <a:srgbClr val="3A3A3A"/>
                </a:solidFill>
                <a:effectLst/>
                <a:latin typeface="Comic Sans MS" panose="030F0702030302020204" pitchFamily="66" charset="0"/>
              </a:rPr>
              <a:t>Critical appraisal </a:t>
            </a:r>
            <a:r>
              <a:rPr lang="en-GB" sz="1600" b="0" i="0" dirty="0">
                <a:solidFill>
                  <a:srgbClr val="3A3A3A"/>
                </a:solidFill>
                <a:effectLst/>
                <a:latin typeface="Comic Sans MS" panose="030F0702030302020204" pitchFamily="66" charset="0"/>
              </a:rPr>
              <a:t>is the process of carefully and systematically assessing the outcome of scientific research (evidence) to judge its trustworthiness, value and relevance in a particular context</a:t>
            </a:r>
            <a:r>
              <a:rPr lang="en-GB" sz="2000" b="0" i="0" dirty="0">
                <a:solidFill>
                  <a:srgbClr val="3A3A3A"/>
                </a:solidFill>
                <a:effectLst/>
                <a:latin typeface="Comic Sans MS" panose="030F0702030302020204" pitchFamily="66" charset="0"/>
              </a:rPr>
              <a:t>… </a:t>
            </a:r>
            <a:endParaRPr lang="en-GB" sz="2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1370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F6803-2C8D-34DD-246F-D2B54152FC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eaLnBrk="1" hangingPunct="1"/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Activity 2.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8D475A-F7D0-D87E-AFD7-BB4BA517EC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393361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 eaLnBrk="1" hangingPunct="1">
              <a:buNone/>
            </a:pPr>
            <a:r>
              <a:rPr lang="en-US" sz="2200" b="1" u="sng" dirty="0">
                <a:solidFill>
                  <a:schemeClr val="tx1"/>
                </a:solidFill>
              </a:rPr>
              <a:t>Instructions:</a:t>
            </a:r>
          </a:p>
          <a:p>
            <a:pPr eaLnBrk="1" hangingPunct="1"/>
            <a:r>
              <a:rPr lang="en-US" sz="2200" b="1" dirty="0">
                <a:solidFill>
                  <a:schemeClr val="tx1"/>
                </a:solidFill>
                <a:highlight>
                  <a:srgbClr val="FFFF00"/>
                </a:highlight>
              </a:rPr>
              <a:t>In your own time</a:t>
            </a:r>
            <a:r>
              <a:rPr lang="en-US" sz="2200" dirty="0">
                <a:solidFill>
                  <a:schemeClr val="tx1"/>
                </a:solidFill>
                <a:highlight>
                  <a:srgbClr val="FFFF00"/>
                </a:highlight>
              </a:rPr>
              <a:t>, </a:t>
            </a:r>
            <a:r>
              <a:rPr lang="en-US" sz="2200" dirty="0">
                <a:solidFill>
                  <a:schemeClr val="tx1"/>
                </a:solidFill>
              </a:rPr>
              <a:t>read through each of the two example Scoping reviews</a:t>
            </a:r>
          </a:p>
          <a:p>
            <a:pPr marL="0" eaLnBrk="1" hangingPunct="1"/>
            <a:endParaRPr lang="en-US" sz="2200" dirty="0">
              <a:solidFill>
                <a:schemeClr val="tx1"/>
              </a:solidFill>
            </a:endParaRPr>
          </a:p>
          <a:p>
            <a:pPr eaLnBrk="1" hangingPunct="1"/>
            <a:r>
              <a:rPr lang="en-US" sz="2200" dirty="0">
                <a:solidFill>
                  <a:schemeClr val="tx1"/>
                </a:solidFill>
              </a:rPr>
              <a:t>Complete a </a:t>
            </a:r>
            <a:r>
              <a:rPr lang="en-US" sz="2200" b="1" i="1" dirty="0">
                <a:solidFill>
                  <a:schemeClr val="tx1"/>
                </a:solidFill>
              </a:rPr>
              <a:t>Beginning to Critically Appraise the Literature </a:t>
            </a:r>
            <a:r>
              <a:rPr lang="en-US" sz="2200" dirty="0">
                <a:solidFill>
                  <a:schemeClr val="tx1"/>
                </a:solidFill>
              </a:rPr>
              <a:t>form for each article</a:t>
            </a:r>
          </a:p>
          <a:p>
            <a:pPr eaLnBrk="1" hangingPunct="1"/>
            <a:endParaRPr lang="en-US" sz="2200" dirty="0">
              <a:solidFill>
                <a:schemeClr val="tx1"/>
              </a:solidFill>
            </a:endParaRPr>
          </a:p>
          <a:p>
            <a:pPr eaLnBrk="1" hangingPunct="1"/>
            <a:r>
              <a:rPr lang="en-US" sz="2200" dirty="0">
                <a:solidFill>
                  <a:schemeClr val="tx1"/>
                </a:solidFill>
              </a:rPr>
              <a:t>How do the two scoping reviews differ?</a:t>
            </a:r>
          </a:p>
          <a:p>
            <a:pPr marL="0" indent="0" eaLnBrk="1" hangingPunct="1">
              <a:buNone/>
            </a:pPr>
            <a:endParaRPr lang="en-US" sz="2200" dirty="0">
              <a:solidFill>
                <a:schemeClr val="tx1"/>
              </a:solidFill>
            </a:endParaRPr>
          </a:p>
          <a:p>
            <a:pPr eaLnBrk="1" hangingPunct="1"/>
            <a:r>
              <a:rPr lang="en-US" sz="2200" dirty="0">
                <a:solidFill>
                  <a:schemeClr val="tx1"/>
                </a:solidFill>
              </a:rPr>
              <a:t>Which one do you think is more effective? Why?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C89356A-040A-A271-6480-8392D24B64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6628424" y="434340"/>
            <a:ext cx="2637069" cy="3360420"/>
          </a:xfrm>
          <a:prstGeom prst="rect">
            <a:avLst/>
          </a:prstGeom>
          <a:noFill/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BF417EC-FFF7-F38A-21D7-154853A760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9593" y="2628900"/>
            <a:ext cx="2977914" cy="379476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79313FF-E65D-1B3A-C6CE-936C7B7D2035}"/>
              </a:ext>
            </a:extLst>
          </p:cNvPr>
          <p:cNvSpPr txBox="1"/>
          <p:nvPr/>
        </p:nvSpPr>
        <p:spPr>
          <a:xfrm>
            <a:off x="9406328" y="1027906"/>
            <a:ext cx="2713219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Articles available on Moodle</a:t>
            </a:r>
          </a:p>
          <a:p>
            <a:pPr algn="ctr"/>
            <a:r>
              <a:rPr lang="en-GB" sz="1600" dirty="0"/>
              <a:t>(week 6, Examples of Narrative and Scoping Reviews Folder)</a:t>
            </a:r>
          </a:p>
        </p:txBody>
      </p:sp>
    </p:spTree>
    <p:extLst>
      <p:ext uri="{BB962C8B-B14F-4D97-AF65-F5344CB8AC3E}">
        <p14:creationId xmlns:p14="http://schemas.microsoft.com/office/powerpoint/2010/main" val="6957226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F1DC5E-AB0F-73F1-DD66-A54ECD9984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9543" y="225257"/>
            <a:ext cx="4354286" cy="13593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eaLnBrk="1" hangingPunct="1"/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Next week…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5C3F4-C285-0F54-35C7-D8373EFD18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9543" y="1705744"/>
            <a:ext cx="5382702" cy="3785419"/>
          </a:xfrm>
        </p:spPr>
        <p:txBody>
          <a:bodyPr vert="horz" lIns="91440" tIns="45720" rIns="91440" bIns="45720" rtlCol="0">
            <a:noAutofit/>
          </a:bodyPr>
          <a:lstStyle/>
          <a:p>
            <a:pPr marL="0" indent="0" eaLnBrk="1" hangingPunct="1">
              <a:buNone/>
            </a:pPr>
            <a:endParaRPr lang="en-US" sz="3200" dirty="0">
              <a:solidFill>
                <a:schemeClr val="tx1"/>
              </a:solidFill>
            </a:endParaRPr>
          </a:p>
          <a:p>
            <a:pPr marL="0" indent="0" eaLnBrk="1" hangingPunct="1">
              <a:buNone/>
            </a:pPr>
            <a:endParaRPr lang="en-US" sz="3200" dirty="0">
              <a:solidFill>
                <a:schemeClr val="tx1"/>
              </a:solidFill>
            </a:endParaRPr>
          </a:p>
          <a:p>
            <a:pPr marL="0" indent="0" eaLnBrk="1" hangingPunct="1">
              <a:buNone/>
            </a:pPr>
            <a:r>
              <a:rPr lang="en-US" sz="3200" dirty="0">
                <a:solidFill>
                  <a:schemeClr val="tx1"/>
                </a:solidFill>
              </a:rPr>
              <a:t>Literature reviews: </a:t>
            </a:r>
          </a:p>
          <a:p>
            <a:pPr marL="0" indent="0" eaLnBrk="1" hangingPunct="1">
              <a:buNone/>
            </a:pPr>
            <a:r>
              <a:rPr lang="en-US" sz="3200" dirty="0">
                <a:solidFill>
                  <a:schemeClr val="tx1"/>
                </a:solidFill>
              </a:rPr>
              <a:t>Methodology &amp; Methods</a:t>
            </a:r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46F7435D-E3DB-47B1-BA61-B00ACC83A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2950" y="0"/>
            <a:ext cx="6099050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ounded Rectangle 9">
            <a:extLst>
              <a:ext uri="{FF2B5EF4-FFF2-40B4-BE49-F238E27FC236}">
                <a16:creationId xmlns:a16="http://schemas.microsoft.com/office/drawing/2014/main" id="{F263A0B5-F8C4-4116-809F-78A768EA79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77582" y="557784"/>
            <a:ext cx="5130204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Tips for writing a good methods section | Buckley Ecology Lab">
            <a:extLst>
              <a:ext uri="{FF2B5EF4-FFF2-40B4-BE49-F238E27FC236}">
                <a16:creationId xmlns:a16="http://schemas.microsoft.com/office/drawing/2014/main" id="{AC3DE2AC-D449-D727-F551-84E86689788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8778" y="800100"/>
            <a:ext cx="4827393" cy="5196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51659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9">
      <a:majorFont>
        <a:latin typeface="Abadi"/>
        <a:ea typeface=""/>
        <a:cs typeface=""/>
      </a:majorFont>
      <a:minorFont>
        <a:latin typeface="Abadi Extr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9">
      <a:majorFont>
        <a:latin typeface="Abadi"/>
        <a:ea typeface=""/>
        <a:cs typeface=""/>
      </a:majorFont>
      <a:minorFont>
        <a:latin typeface="Abadi Extr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9">
      <a:majorFont>
        <a:latin typeface="Abadi"/>
        <a:ea typeface=""/>
        <a:cs typeface=""/>
      </a:majorFont>
      <a:minorFont>
        <a:latin typeface="Abadi Extr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FDE4A95027A1143B2785C074D850841" ma:contentTypeVersion="2" ma:contentTypeDescription="Create a new document." ma:contentTypeScope="" ma:versionID="29a663b5d335c5a48f55e3caadf3fef2">
  <xsd:schema xmlns:xsd="http://www.w3.org/2001/XMLSchema" xmlns:xs="http://www.w3.org/2001/XMLSchema" xmlns:p="http://schemas.microsoft.com/office/2006/metadata/properties" xmlns:ns2="124aec4c-f557-4449-874b-c8e427c32989" targetNamespace="http://schemas.microsoft.com/office/2006/metadata/properties" ma:root="true" ma:fieldsID="2357c9de5c97be6e55abbef56ecf1c30" ns2:_="">
    <xsd:import namespace="124aec4c-f557-4449-874b-c8e427c3298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4aec4c-f557-4449-874b-c8e427c3298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EFF4F89-B446-4A39-9732-638746CDBFB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3D98C8A-8B20-4AED-9E51-FAEF8E191FC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24aec4c-f557-4449-874b-c8e427c3298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1086</Words>
  <Application>Microsoft Office PowerPoint</Application>
  <PresentationFormat>Widescreen</PresentationFormat>
  <Paragraphs>172</Paragraphs>
  <Slides>19</Slides>
  <Notes>12</Notes>
  <HiddenSlides>0</HiddenSlides>
  <MMClips>3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19</vt:i4>
      </vt:variant>
    </vt:vector>
  </HeadingPairs>
  <TitlesOfParts>
    <vt:vector size="28" baseType="lpstr">
      <vt:lpstr>Abadi</vt:lpstr>
      <vt:lpstr>Abadi Extra Light</vt:lpstr>
      <vt:lpstr>Arial</vt:lpstr>
      <vt:lpstr>Calibri</vt:lpstr>
      <vt:lpstr>Comic Sans MS</vt:lpstr>
      <vt:lpstr>Wingdings</vt:lpstr>
      <vt:lpstr>Office Theme</vt:lpstr>
      <vt:lpstr>1_Office Theme</vt:lpstr>
      <vt:lpstr>3_Office Theme</vt:lpstr>
      <vt:lpstr>PowerPoint Presentation</vt:lpstr>
      <vt:lpstr>Today’s Session</vt:lpstr>
      <vt:lpstr>At this point in the module…</vt:lpstr>
      <vt:lpstr>PowerPoint Presentation</vt:lpstr>
      <vt:lpstr>Search Strategy (recap)</vt:lpstr>
      <vt:lpstr>Search Strategy (recap)</vt:lpstr>
      <vt:lpstr>PowerPoint Presentation</vt:lpstr>
      <vt:lpstr>Keep a record of your search</vt:lpstr>
      <vt:lpstr>A record of your search might include…</vt:lpstr>
      <vt:lpstr>PowerPoint Presentation</vt:lpstr>
      <vt:lpstr>PowerPoint Presentation</vt:lpstr>
      <vt:lpstr>Types of Literature Reviews</vt:lpstr>
      <vt:lpstr>PowerPoint Presentation</vt:lpstr>
      <vt:lpstr>PowerPoint Presentation</vt:lpstr>
      <vt:lpstr>Example Traditional (narrative) Reviews</vt:lpstr>
      <vt:lpstr>Activity 1. </vt:lpstr>
      <vt:lpstr>Key points from Activity 1.</vt:lpstr>
      <vt:lpstr>Activity 2. </vt:lpstr>
      <vt:lpstr>Next week…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JODIE CROXALL</dc:creator>
  <cp:lastModifiedBy>Jodie Croxall</cp:lastModifiedBy>
  <cp:revision>68</cp:revision>
  <dcterms:created xsi:type="dcterms:W3CDTF">2019-10-01T18:38:18Z</dcterms:created>
  <dcterms:modified xsi:type="dcterms:W3CDTF">2022-11-07T00:31:02Z</dcterms:modified>
</cp:coreProperties>
</file>