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9" r:id="rId7"/>
    <p:sldId id="268" r:id="rId8"/>
    <p:sldId id="270" r:id="rId9"/>
    <p:sldId id="271" r:id="rId10"/>
    <p:sldId id="279" r:id="rId11"/>
    <p:sldId id="280" r:id="rId12"/>
    <p:sldId id="281" r:id="rId13"/>
    <p:sldId id="282" r:id="rId14"/>
    <p:sldId id="283" r:id="rId15"/>
    <p:sldId id="28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A1CB"/>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105" autoAdjust="0"/>
    <p:restoredTop sz="94648"/>
  </p:normalViewPr>
  <p:slideViewPr>
    <p:cSldViewPr snapToGrid="0">
      <p:cViewPr varScale="1">
        <p:scale>
          <a:sx n="68" d="100"/>
          <a:sy n="68" d="100"/>
        </p:scale>
        <p:origin x="2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Perspectival Eye — Glass Bead">
            <a:extLst>
              <a:ext uri="{FF2B5EF4-FFF2-40B4-BE49-F238E27FC236}">
                <a16:creationId xmlns:a16="http://schemas.microsoft.com/office/drawing/2014/main" id="{AAE61DA0-0CDB-3E74-6805-F1FA56D28F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dirty="0">
                <a:latin typeface="Futura Medium" panose="020B0602020204020303" pitchFamily="34" charset="-79"/>
                <a:cs typeface="Futura Medium" panose="020B0602020204020303" pitchFamily="34" charset="-79"/>
              </a:rPr>
              <a:t>IMAGE ANALYSIS 2 - COMPOSITION</a:t>
            </a:r>
          </a:p>
        </p:txBody>
      </p:sp>
      <p:sp>
        <p:nvSpPr>
          <p:cNvPr id="5" name="TextBox 4">
            <a:extLst>
              <a:ext uri="{FF2B5EF4-FFF2-40B4-BE49-F238E27FC236}">
                <a16:creationId xmlns:a16="http://schemas.microsoft.com/office/drawing/2014/main" id="{67844B88-F386-9D45-ACB1-6F3F7F7547E9}"/>
              </a:ext>
            </a:extLst>
          </p:cNvPr>
          <p:cNvSpPr txBox="1"/>
          <p:nvPr/>
        </p:nvSpPr>
        <p:spPr>
          <a:xfrm>
            <a:off x="0" y="6488668"/>
            <a:ext cx="12188952" cy="369332"/>
          </a:xfrm>
          <a:prstGeom prst="rect">
            <a:avLst/>
          </a:prstGeom>
          <a:solidFill>
            <a:srgbClr val="D9D9D9">
              <a:alpha val="63922"/>
            </a:srgbClr>
          </a:solidFill>
        </p:spPr>
        <p:txBody>
          <a:bodyPr wrap="square">
            <a:spAutoFit/>
          </a:bodyPr>
          <a:lstStyle/>
          <a:p>
            <a:pPr algn="ctr"/>
            <a:r>
              <a:rPr lang="en-GB" b="0" i="0" dirty="0">
                <a:effectLst/>
                <a:latin typeface="Substance W00 Regular"/>
              </a:rPr>
              <a:t>Image From: Brook Taylor, </a:t>
            </a:r>
            <a:r>
              <a:rPr lang="en-GB" b="0" i="1" dirty="0">
                <a:effectLst/>
                <a:latin typeface="Substance W00 Regular"/>
              </a:rPr>
              <a:t>New Principles of Linear Perspective</a:t>
            </a:r>
            <a:r>
              <a:rPr lang="en-GB" b="0" i="0" dirty="0">
                <a:effectLst/>
                <a:latin typeface="Substance W00 Regular"/>
              </a:rPr>
              <a:t> (Fourth Edition) (London: J. Taylor, 1811)</a:t>
            </a:r>
            <a:endParaRPr lang="en-GB" dirty="0"/>
          </a:p>
        </p:txBody>
      </p:sp>
    </p:spTree>
    <p:extLst>
      <p:ext uri="{BB962C8B-B14F-4D97-AF65-F5344CB8AC3E}">
        <p14:creationId xmlns:p14="http://schemas.microsoft.com/office/powerpoint/2010/main" val="12341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00412"/>
            <a:ext cx="5501640" cy="5457945"/>
          </a:xfrm>
          <a:ln>
            <a:solidFill>
              <a:schemeClr val="tx1"/>
            </a:solidFill>
          </a:ln>
        </p:spPr>
        <p:txBody>
          <a:bodyPr>
            <a:normAutofit/>
          </a:bodyPr>
          <a:lstStyle/>
          <a:p>
            <a:pPr marL="0" indent="0" algn="just">
              <a:buNone/>
            </a:pPr>
            <a:r>
              <a:rPr lang="en-GB" sz="1300" dirty="0">
                <a:latin typeface="Pt sans" panose="020B0503020203020204" pitchFamily="34" charset="0"/>
              </a:rPr>
              <a:t>According to the Cambridge Dictionary, composition refers to “the way that people or things are arranged in a painting or photograph.” From my own understanding of the word I would have to agree. Composition helps photographers develop a keen eye for framing their subjects effectively, which can enhance the overall visual impact of their images. Good composition can guide viewer’s attention to the focal points, creating a more engaging and balanced photograph. Mastering different composition techniques such as the rule of thirds, leading lines, and/or symmetry, allows photographers to convey emotions and narratives more powerfully. It also encourages creativity and experimentation, enabling photographers to explore different perspectives and styles. These are the types of photographic skills I hope to achieve so I can be confident in my craft.</a:t>
            </a:r>
          </a:p>
          <a:p>
            <a:pPr marL="0" indent="0" algn="just">
              <a:buNone/>
            </a:pPr>
            <a:r>
              <a:rPr lang="en-GB" sz="1300" dirty="0">
                <a:latin typeface="Pt sans" panose="020B0503020203020204" pitchFamily="34" charset="0"/>
              </a:rPr>
              <a:t>The image on the right, uses composition through pattern-break by intentionally disrupting repetitive elements. As you can see, there are rows of circular tables with 2 chairs on either side at a café or restaurant placed all the same however, the pattern is broken by the 4 men more or less around one table. Their standing positions draw attention to that specific area, adding a sense of intrigue and breaking the unexpected visual rhythm. This can evoke a feeling of importance around the table where the men are, making them stand out and inviting viewer’s to ponder the significance of their presence in contrast to the surrounding pattern. Two of the men look to be in deep conversation, another is stood further away with his back turned to the others and his faced in his hands, perhaps he is distressed. The final man is stood beside the table, looking in between the men with their to each other. This framing further allows viewer’s to speculate the narrative of the scene. </a:t>
            </a:r>
          </a:p>
        </p:txBody>
      </p:sp>
      <p:pic>
        <p:nvPicPr>
          <p:cNvPr id="4" name="Picture 3">
            <a:extLst>
              <a:ext uri="{FF2B5EF4-FFF2-40B4-BE49-F238E27FC236}">
                <a16:creationId xmlns:a16="http://schemas.microsoft.com/office/drawing/2014/main" id="{142696F2-521B-2523-1B9F-72590CF2E934}"/>
              </a:ext>
            </a:extLst>
          </p:cNvPr>
          <p:cNvPicPr>
            <a:picLocks noChangeAspect="1"/>
          </p:cNvPicPr>
          <p:nvPr/>
        </p:nvPicPr>
        <p:blipFill>
          <a:blip r:embed="rId2"/>
          <a:stretch>
            <a:fillRect/>
          </a:stretch>
        </p:blipFill>
        <p:spPr>
          <a:xfrm>
            <a:off x="6096000" y="1713474"/>
            <a:ext cx="5945375" cy="3730723"/>
          </a:xfrm>
          <a:prstGeom prst="rect">
            <a:avLst/>
          </a:prstGeom>
        </p:spPr>
      </p:pic>
      <p:sp>
        <p:nvSpPr>
          <p:cNvPr id="6" name="TextBox 5">
            <a:extLst>
              <a:ext uri="{FF2B5EF4-FFF2-40B4-BE49-F238E27FC236}">
                <a16:creationId xmlns:a16="http://schemas.microsoft.com/office/drawing/2014/main" id="{3F6DDF71-8AE4-B1DC-D653-D12C8570F6AB}"/>
              </a:ext>
            </a:extLst>
          </p:cNvPr>
          <p:cNvSpPr txBox="1"/>
          <p:nvPr/>
        </p:nvSpPr>
        <p:spPr>
          <a:xfrm>
            <a:off x="6096000" y="5711483"/>
            <a:ext cx="5945375" cy="369332"/>
          </a:xfrm>
          <a:prstGeom prst="rect">
            <a:avLst/>
          </a:prstGeom>
          <a:noFill/>
        </p:spPr>
        <p:txBody>
          <a:bodyPr wrap="square" rtlCol="0">
            <a:spAutoFit/>
          </a:bodyPr>
          <a:lstStyle/>
          <a:p>
            <a:r>
              <a:rPr lang="en-GB" i="1" dirty="0">
                <a:latin typeface="Pt sans" panose="020B0503020203020204" pitchFamily="34" charset="0"/>
              </a:rPr>
              <a:t>Breaking the Dullness</a:t>
            </a:r>
            <a:r>
              <a:rPr lang="en-GB" dirty="0">
                <a:latin typeface="Pt sans" panose="020B0503020203020204" pitchFamily="34" charset="0"/>
              </a:rPr>
              <a:t>, 2016, Emily Muhleman.</a:t>
            </a:r>
          </a:p>
        </p:txBody>
      </p:sp>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MOOD BOARD</a:t>
            </a:r>
          </a:p>
        </p:txBody>
      </p:sp>
      <p:pic>
        <p:nvPicPr>
          <p:cNvPr id="6" name="Picture 5">
            <a:extLst>
              <a:ext uri="{FF2B5EF4-FFF2-40B4-BE49-F238E27FC236}">
                <a16:creationId xmlns:a16="http://schemas.microsoft.com/office/drawing/2014/main" id="{8DAB1AEE-3B83-9D22-F8FC-7A8564B0B610}"/>
              </a:ext>
            </a:extLst>
          </p:cNvPr>
          <p:cNvPicPr>
            <a:picLocks noChangeAspect="1"/>
          </p:cNvPicPr>
          <p:nvPr/>
        </p:nvPicPr>
        <p:blipFill>
          <a:blip r:embed="rId2"/>
          <a:stretch>
            <a:fillRect/>
          </a:stretch>
        </p:blipFill>
        <p:spPr>
          <a:xfrm>
            <a:off x="365759" y="1204117"/>
            <a:ext cx="11451923" cy="4774652"/>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LINE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457945"/>
          </a:xfrm>
          <a:ln>
            <a:solidFill>
              <a:schemeClr val="tx1"/>
            </a:solidFill>
          </a:ln>
        </p:spPr>
        <p:txBody>
          <a:bodyPr>
            <a:normAutofit fontScale="77500" lnSpcReduction="20000"/>
          </a:bodyPr>
          <a:lstStyle/>
          <a:p>
            <a:pPr marL="0" indent="0" algn="just">
              <a:buNone/>
            </a:pPr>
            <a:r>
              <a:rPr lang="en-GB" sz="2400" b="1" dirty="0">
                <a:latin typeface="Pt sans" panose="020B0503020203020204" pitchFamily="34" charset="0"/>
              </a:rPr>
              <a:t>Leading Lines:</a:t>
            </a:r>
          </a:p>
          <a:p>
            <a:pPr marL="0" indent="0" algn="just">
              <a:buNone/>
            </a:pPr>
            <a:r>
              <a:rPr lang="en-GB" sz="2400" dirty="0">
                <a:latin typeface="Pt sans" panose="020B0503020203020204" pitchFamily="34" charset="0"/>
              </a:rPr>
              <a:t>Leading lines guide viewer’s eyes to a specific point or area in the image. They can be natural or man-made lines such as, roads, fences, or rivers, that create a depth of perspective, drawing attention to a subject.</a:t>
            </a:r>
          </a:p>
          <a:p>
            <a:pPr marL="0" indent="0" algn="just">
              <a:buNone/>
            </a:pPr>
            <a:r>
              <a:rPr lang="en-GB" sz="2400" b="1" dirty="0">
                <a:latin typeface="Pt sans" panose="020B0503020203020204" pitchFamily="34" charset="0"/>
              </a:rPr>
              <a:t>Diagonals:</a:t>
            </a:r>
          </a:p>
          <a:p>
            <a:pPr marL="0" indent="0" algn="just">
              <a:buNone/>
            </a:pPr>
            <a:r>
              <a:rPr lang="en-GB" sz="2400" dirty="0">
                <a:latin typeface="Pt sans" panose="020B0503020203020204" pitchFamily="34" charset="0"/>
              </a:rPr>
              <a:t>Diagonal lines are slanted lines. These run at an angle across the frame, creating a sense of movement or dynamism. This can be tilted trees and road paint, or partially outstretched arms or bent flag poles. </a:t>
            </a:r>
          </a:p>
          <a:p>
            <a:pPr marL="0" indent="0" algn="just">
              <a:buNone/>
            </a:pPr>
            <a:r>
              <a:rPr lang="en-GB" sz="2400" b="1" dirty="0">
                <a:latin typeface="Pt sans" panose="020B0503020203020204" pitchFamily="34" charset="0"/>
              </a:rPr>
              <a:t>Horizon:</a:t>
            </a:r>
          </a:p>
          <a:p>
            <a:pPr marL="0" indent="0" algn="just">
              <a:buNone/>
            </a:pPr>
            <a:r>
              <a:rPr lang="en-GB" sz="2400" dirty="0">
                <a:latin typeface="Pt sans" panose="020B0503020203020204" pitchFamily="34" charset="0"/>
              </a:rPr>
              <a:t>The horizon line is generally horizontal and helps to identify 3d space in a landscape. It can be used to create a wide, open scene. It affects the composition, mood and response of the viewer. For instance, a low horizon line are used to emphasise elements like a dramatic sky while a high horizon line highlights the foreground.</a:t>
            </a:r>
          </a:p>
          <a:p>
            <a:pPr marL="0" indent="0" algn="just">
              <a:buNone/>
            </a:pPr>
            <a:r>
              <a:rPr lang="en-GB" sz="2400" b="1" dirty="0">
                <a:latin typeface="Pt sans" panose="020B0503020203020204" pitchFamily="34" charset="0"/>
              </a:rPr>
              <a:t>Eye-line:</a:t>
            </a:r>
          </a:p>
          <a:p>
            <a:pPr marL="0" indent="0" algn="just">
              <a:buNone/>
            </a:pPr>
            <a:r>
              <a:rPr lang="en-GB" sz="2400" dirty="0">
                <a:latin typeface="Pt sans" panose="020B0503020203020204" pitchFamily="34" charset="0"/>
              </a:rPr>
              <a:t>This refers to the path the viewer’s eyes take when looking at a photograph. Good use of this technique can focus the gaze on a specific subject or direct the gaze in a certain direction.</a:t>
            </a:r>
          </a:p>
        </p:txBody>
      </p:sp>
      <p:pic>
        <p:nvPicPr>
          <p:cNvPr id="8" name="Picture 7">
            <a:extLst>
              <a:ext uri="{FF2B5EF4-FFF2-40B4-BE49-F238E27FC236}">
                <a16:creationId xmlns:a16="http://schemas.microsoft.com/office/drawing/2014/main" id="{BB92AB67-1E52-3E21-F394-D2D71E5FC60F}"/>
              </a:ext>
            </a:extLst>
          </p:cNvPr>
          <p:cNvPicPr>
            <a:picLocks noChangeAspect="1"/>
          </p:cNvPicPr>
          <p:nvPr/>
        </p:nvPicPr>
        <p:blipFill>
          <a:blip r:embed="rId2"/>
          <a:stretch>
            <a:fillRect/>
          </a:stretch>
        </p:blipFill>
        <p:spPr>
          <a:xfrm>
            <a:off x="7170806" y="2229990"/>
            <a:ext cx="4602879" cy="3029975"/>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SHAPE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a:normAutofit fontScale="70000" lnSpcReduction="20000"/>
          </a:bodyPr>
          <a:lstStyle/>
          <a:p>
            <a:pPr marL="0" indent="0" algn="just">
              <a:buNone/>
            </a:pPr>
            <a:r>
              <a:rPr lang="en-GB" sz="2400" b="1" dirty="0">
                <a:latin typeface="Pt sans" panose="020B0503020203020204" pitchFamily="34" charset="0"/>
              </a:rPr>
              <a:t>Form – 3D:</a:t>
            </a:r>
          </a:p>
          <a:p>
            <a:pPr marL="0" indent="0" algn="just">
              <a:buNone/>
            </a:pPr>
            <a:r>
              <a:rPr lang="en-GB" sz="2400" dirty="0">
                <a:latin typeface="Pt sans" panose="020B0503020203020204" pitchFamily="34" charset="0"/>
              </a:rPr>
              <a:t>This refers to the representation of three-dimensional objects within a two-dimensional image. It involves capturing the shape, volume, and depth of subjects to create a sense of realism and dimensionality. Techniques like lighting, shadows, and perspective are used to emphasise form, making objects appear more lifelike and visually interesting. </a:t>
            </a:r>
          </a:p>
          <a:p>
            <a:pPr marL="0" indent="0" algn="just">
              <a:buNone/>
            </a:pPr>
            <a:r>
              <a:rPr lang="en-GB" sz="2400" b="1" dirty="0">
                <a:latin typeface="Pt sans" panose="020B0503020203020204" pitchFamily="34" charset="0"/>
              </a:rPr>
              <a:t>Geometric:</a:t>
            </a:r>
          </a:p>
          <a:p>
            <a:pPr marL="0" indent="0" algn="just">
              <a:buNone/>
            </a:pPr>
            <a:r>
              <a:rPr lang="en-GB" sz="2400" dirty="0">
                <a:latin typeface="Pt sans" panose="020B0503020203020204" pitchFamily="34" charset="0"/>
              </a:rPr>
              <a:t>This is where shapes and patterns are used to create structured and organised composition. Geometric elements can include lines, triangles, circles and any other shapes that help guide the viewer’s eyes and create a sense of balance and harmony in an image.</a:t>
            </a:r>
          </a:p>
          <a:p>
            <a:pPr marL="0" indent="0" algn="just">
              <a:buNone/>
            </a:pPr>
            <a:r>
              <a:rPr lang="en-GB" sz="2400" b="1" dirty="0">
                <a:latin typeface="Pt sans" panose="020B0503020203020204" pitchFamily="34" charset="0"/>
              </a:rPr>
              <a:t>Biomorphic: </a:t>
            </a:r>
          </a:p>
          <a:p>
            <a:pPr marL="0" indent="0" algn="just">
              <a:buNone/>
            </a:pPr>
            <a:r>
              <a:rPr lang="en-GB" sz="2400" dirty="0">
                <a:latin typeface="Pt sans" panose="020B0503020203020204" pitchFamily="34" charset="0"/>
              </a:rPr>
              <a:t>Organic, flowing shapes and lines which talk of the natural world. This can add a sense of organic quality to the images, by creating a connection between the subject and the natural world.</a:t>
            </a:r>
            <a:endParaRPr lang="en-GB" sz="2400" b="1" dirty="0">
              <a:latin typeface="Pt sans" panose="020B0503020203020204" pitchFamily="34" charset="0"/>
            </a:endParaRPr>
          </a:p>
          <a:p>
            <a:pPr marL="0" indent="0" algn="just">
              <a:buNone/>
            </a:pPr>
            <a:r>
              <a:rPr lang="en-GB" sz="2400" b="1" dirty="0">
                <a:latin typeface="Pt sans" panose="020B0503020203020204" pitchFamily="34" charset="0"/>
              </a:rPr>
              <a:t>Negative Space:</a:t>
            </a:r>
          </a:p>
          <a:p>
            <a:pPr marL="0" indent="0" algn="just">
              <a:buNone/>
            </a:pPr>
            <a:r>
              <a:rPr lang="en-GB" sz="2400" dirty="0">
                <a:latin typeface="Pt sans" panose="020B0503020203020204" pitchFamily="34" charset="0"/>
              </a:rPr>
              <a:t>This is the empty area around and between the subject(s) in a photograph. It helps to define the main subject and enhance composition by creating balance, and evoking feelings, making the image more engaging and aesthetically pleasing. </a:t>
            </a:r>
          </a:p>
        </p:txBody>
      </p:sp>
      <p:pic>
        <p:nvPicPr>
          <p:cNvPr id="6" name="Picture 5">
            <a:extLst>
              <a:ext uri="{FF2B5EF4-FFF2-40B4-BE49-F238E27FC236}">
                <a16:creationId xmlns:a16="http://schemas.microsoft.com/office/drawing/2014/main" id="{C2FCDEA0-6993-F73A-CFA4-6DD768D99075}"/>
              </a:ext>
            </a:extLst>
          </p:cNvPr>
          <p:cNvPicPr>
            <a:picLocks noChangeAspect="1"/>
          </p:cNvPicPr>
          <p:nvPr/>
        </p:nvPicPr>
        <p:blipFill>
          <a:blip r:embed="rId2"/>
          <a:stretch>
            <a:fillRect/>
          </a:stretch>
        </p:blipFill>
        <p:spPr>
          <a:xfrm>
            <a:off x="7649295" y="1592207"/>
            <a:ext cx="3731470" cy="4305542"/>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TONE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62500" lnSpcReduction="20000"/>
          </a:bodyPr>
          <a:lstStyle/>
          <a:p>
            <a:pPr marL="0" indent="0" algn="just">
              <a:lnSpc>
                <a:spcPct val="100000"/>
              </a:lnSpc>
              <a:buNone/>
            </a:pPr>
            <a:r>
              <a:rPr lang="en-GB" sz="2400" b="1" dirty="0">
                <a:latin typeface="Pt sans" panose="020B0503020203020204" pitchFamily="34" charset="0"/>
              </a:rPr>
              <a:t>High Contrast:</a:t>
            </a:r>
          </a:p>
          <a:p>
            <a:pPr marL="0" indent="0" algn="just">
              <a:lnSpc>
                <a:spcPct val="100000"/>
              </a:lnSpc>
              <a:buNone/>
            </a:pPr>
            <a:r>
              <a:rPr lang="en-GB" sz="2400" dirty="0">
                <a:latin typeface="Pt sans" panose="020B0503020203020204" pitchFamily="34" charset="0"/>
              </a:rPr>
              <a:t>This is the significant difference between the light and dark areas of an image. This can create dramatic visuals, enhance textures, and draw attention to a subject making it stand out against a stark background. </a:t>
            </a:r>
          </a:p>
          <a:p>
            <a:pPr marL="0" indent="0" algn="just">
              <a:lnSpc>
                <a:spcPct val="100000"/>
              </a:lnSpc>
              <a:buNone/>
            </a:pPr>
            <a:r>
              <a:rPr lang="en-GB" sz="2400" b="1" dirty="0">
                <a:latin typeface="Pt sans" panose="020B0503020203020204" pitchFamily="34" charset="0"/>
              </a:rPr>
              <a:t>Low Contrast:</a:t>
            </a:r>
          </a:p>
          <a:p>
            <a:pPr marL="0" indent="0" algn="just">
              <a:lnSpc>
                <a:spcPct val="100000"/>
              </a:lnSpc>
              <a:buNone/>
            </a:pPr>
            <a:r>
              <a:rPr lang="en-GB" sz="2400" dirty="0">
                <a:latin typeface="Pt sans" panose="020B0503020203020204" pitchFamily="34" charset="0"/>
              </a:rPr>
              <a:t>This is the subtle differences between the light and dark areas of an image. This results in softer tones and a more muted look, creating a calm, serene, or dreamy atmosphere. Low contrast images can emphasise details without the harsh shadows or highlights.</a:t>
            </a:r>
          </a:p>
          <a:p>
            <a:pPr marL="0" indent="0" algn="just">
              <a:lnSpc>
                <a:spcPct val="100000"/>
              </a:lnSpc>
              <a:buNone/>
            </a:pPr>
            <a:r>
              <a:rPr lang="en-GB" sz="2400" b="1" dirty="0">
                <a:latin typeface="Pt sans" panose="020B0503020203020204" pitchFamily="34" charset="0"/>
              </a:rPr>
              <a:t>Monotone:</a:t>
            </a:r>
          </a:p>
          <a:p>
            <a:pPr marL="0" indent="0" algn="just">
              <a:lnSpc>
                <a:spcPct val="100000"/>
              </a:lnSpc>
              <a:buNone/>
            </a:pPr>
            <a:r>
              <a:rPr lang="en-GB" sz="2400" dirty="0">
                <a:latin typeface="Pt sans" panose="020B0503020203020204" pitchFamily="34" charset="0"/>
              </a:rPr>
              <a:t>Uses a single colour or varying shades of one colour throughout the composition. This can create a unified and harmonious look, allowing viewer’s to focus on form and texture rather than colour. Monotone images can often evoke specific moods or feelings, depending on the colour used.</a:t>
            </a:r>
          </a:p>
          <a:p>
            <a:pPr marL="0" indent="0" algn="just">
              <a:lnSpc>
                <a:spcPct val="100000"/>
              </a:lnSpc>
              <a:buNone/>
            </a:pPr>
            <a:r>
              <a:rPr lang="en-GB" sz="2400" b="1" dirty="0">
                <a:latin typeface="Pt sans" panose="020B0503020203020204" pitchFamily="34" charset="0"/>
              </a:rPr>
              <a:t>Temperature:</a:t>
            </a:r>
            <a:r>
              <a:rPr lang="en-GB" sz="2400" dirty="0">
                <a:latin typeface="Pt sans" panose="020B0503020203020204" pitchFamily="34" charset="0"/>
              </a:rPr>
              <a:t> </a:t>
            </a:r>
          </a:p>
          <a:p>
            <a:pPr marL="0" indent="0" algn="just">
              <a:lnSpc>
                <a:spcPct val="100000"/>
              </a:lnSpc>
              <a:buNone/>
            </a:pPr>
            <a:r>
              <a:rPr lang="en-GB" sz="2400" dirty="0">
                <a:latin typeface="Pt sans" panose="020B0503020203020204" pitchFamily="34" charset="0"/>
              </a:rPr>
              <a:t>Colour temperature can warm or cool an image by mismatching the temperature of light to the camera settings. It is measured in Kelvin (K), ranging from warm tones (like reds and yellows) to cool tones (like blue and greens). Adjusting the temperature can influence the mood of the image.</a:t>
            </a:r>
            <a:endParaRPr lang="en-GB" sz="2400" b="1" dirty="0">
              <a:latin typeface="Pt sans" panose="020B0503020203020204" pitchFamily="34" charset="0"/>
            </a:endParaRPr>
          </a:p>
        </p:txBody>
      </p:sp>
      <p:pic>
        <p:nvPicPr>
          <p:cNvPr id="8" name="Picture 7">
            <a:extLst>
              <a:ext uri="{FF2B5EF4-FFF2-40B4-BE49-F238E27FC236}">
                <a16:creationId xmlns:a16="http://schemas.microsoft.com/office/drawing/2014/main" id="{80716873-BE64-F3F4-9CAA-DD1E302B6AE6}"/>
              </a:ext>
            </a:extLst>
          </p:cNvPr>
          <p:cNvPicPr>
            <a:picLocks noChangeAspect="1"/>
          </p:cNvPicPr>
          <p:nvPr/>
        </p:nvPicPr>
        <p:blipFill rotWithShape="1">
          <a:blip r:embed="rId2"/>
          <a:srcRect t="50000" b="4000"/>
          <a:stretch/>
        </p:blipFill>
        <p:spPr>
          <a:xfrm>
            <a:off x="7206164" y="2064434"/>
            <a:ext cx="4684084" cy="3154680"/>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PATTERN</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25000" lnSpcReduction="20000"/>
          </a:bodyPr>
          <a:lstStyle/>
          <a:p>
            <a:pPr marL="0" indent="0" algn="just">
              <a:lnSpc>
                <a:spcPct val="100000"/>
              </a:lnSpc>
              <a:buNone/>
            </a:pPr>
            <a:r>
              <a:rPr lang="en-GB" sz="5600" b="1" dirty="0">
                <a:latin typeface="Pt sans" panose="020B0503020203020204" pitchFamily="34" charset="0"/>
              </a:rPr>
              <a:t>Texture:</a:t>
            </a:r>
          </a:p>
          <a:p>
            <a:pPr marL="0" indent="0" algn="just">
              <a:lnSpc>
                <a:spcPct val="100000"/>
              </a:lnSpc>
              <a:buNone/>
            </a:pPr>
            <a:r>
              <a:rPr lang="en-GB" sz="5600" dirty="0">
                <a:latin typeface="Pt sans" panose="020B0503020203020204" pitchFamily="34" charset="0"/>
              </a:rPr>
              <a:t>This is the surface quality of an object, adding depth and dimension to images. It can be enhanced through lighting and focus to create a sense of realism. Capturing texture helps convey material qualities, enriching visual experience. </a:t>
            </a:r>
          </a:p>
          <a:p>
            <a:pPr marL="0" indent="0" algn="just">
              <a:lnSpc>
                <a:spcPct val="100000"/>
              </a:lnSpc>
              <a:buNone/>
            </a:pPr>
            <a:r>
              <a:rPr lang="en-GB" sz="5600" b="1" dirty="0">
                <a:latin typeface="Pt sans" panose="020B0503020203020204" pitchFamily="34" charset="0"/>
              </a:rPr>
              <a:t>Repetition:</a:t>
            </a:r>
          </a:p>
          <a:p>
            <a:pPr marL="0" indent="0" algn="just">
              <a:lnSpc>
                <a:spcPct val="100000"/>
              </a:lnSpc>
              <a:buNone/>
            </a:pPr>
            <a:r>
              <a:rPr lang="en-GB" sz="5600" kern="100" dirty="0">
                <a:effectLst/>
                <a:latin typeface="Pt sans" panose="020B0503020203020204" pitchFamily="34" charset="0"/>
                <a:ea typeface="Aptos" panose="020B0004020202020204" pitchFamily="34" charset="0"/>
                <a:cs typeface="Times New Roman" panose="02020603050405020304" pitchFamily="18" charset="0"/>
              </a:rPr>
              <a:t>Use of similar or the same elements or patterns within an image. It creates a sense of harmony and unity, drawing emphasising specific themes or subjects. By repeating shapes, colours, or textures photographers can peak viewer interest and create rhythm in their compositions. </a:t>
            </a:r>
            <a:endParaRPr lang="en-GB" sz="5600" b="1" dirty="0">
              <a:latin typeface="Pt sans" panose="020B0503020203020204" pitchFamily="34" charset="0"/>
            </a:endParaRPr>
          </a:p>
          <a:p>
            <a:pPr marL="0" indent="0" algn="just">
              <a:lnSpc>
                <a:spcPct val="100000"/>
              </a:lnSpc>
              <a:buNone/>
            </a:pPr>
            <a:r>
              <a:rPr lang="en-GB" sz="5600" b="1" dirty="0">
                <a:latin typeface="Pt sans" panose="020B0503020203020204" pitchFamily="34" charset="0"/>
              </a:rPr>
              <a:t>Pattern-break:</a:t>
            </a:r>
          </a:p>
          <a:p>
            <a:pPr marL="0" indent="0" algn="just">
              <a:lnSpc>
                <a:spcPct val="100000"/>
              </a:lnSpc>
              <a:buNone/>
            </a:pPr>
            <a:r>
              <a:rPr lang="en-GB" sz="5600" dirty="0">
                <a:latin typeface="Pt sans" panose="020B0503020203020204" pitchFamily="34" charset="0"/>
              </a:rPr>
              <a:t>This is intentional disruption of a repetitive element or theme within an image. This technique captures attention and creates focal points, making composition more dynamic and engaging by adding an unexpected element to the viewer’s. </a:t>
            </a:r>
          </a:p>
          <a:p>
            <a:pPr marL="0" indent="0" algn="just">
              <a:lnSpc>
                <a:spcPct val="100000"/>
              </a:lnSpc>
              <a:buNone/>
            </a:pPr>
            <a:r>
              <a:rPr lang="en-GB" sz="5600" b="1" dirty="0">
                <a:latin typeface="Pt sans" panose="020B0503020203020204" pitchFamily="34" charset="0"/>
              </a:rPr>
              <a:t>Film-grain/Digital-noise:</a:t>
            </a:r>
            <a:r>
              <a:rPr lang="en-GB" sz="5600" dirty="0">
                <a:latin typeface="Pt sans" panose="020B0503020203020204" pitchFamily="34" charset="0"/>
              </a:rPr>
              <a:t> </a:t>
            </a:r>
          </a:p>
          <a:p>
            <a:pPr marL="0" indent="0" algn="just">
              <a:lnSpc>
                <a:spcPct val="100000"/>
              </a:lnSpc>
              <a:buNone/>
            </a:pPr>
            <a:r>
              <a:rPr lang="en-GB" sz="5600" dirty="0">
                <a:latin typeface="Pt sans" panose="020B0503020203020204" pitchFamily="34" charset="0"/>
              </a:rPr>
              <a:t>Film grain is the visible texture in photographs taken with film cameras. This can add a nostalgic or artistic quality to images. Digital noise, on the other hand, is the grainy appearance in digital photos. Film grain is more sought after for the aesthetics whilst digital noise is considered undesirable. Both can influence the mood and character of a image</a:t>
            </a:r>
          </a:p>
          <a:p>
            <a:pPr marL="0" indent="0" algn="just">
              <a:lnSpc>
                <a:spcPct val="100000"/>
              </a:lnSpc>
              <a:buNone/>
            </a:pPr>
            <a:r>
              <a:rPr lang="en-GB" sz="5600" b="1" dirty="0">
                <a:latin typeface="Pt sans" panose="020B0503020203020204" pitchFamily="34" charset="0"/>
              </a:rPr>
              <a:t>Juxtaposition:</a:t>
            </a:r>
          </a:p>
          <a:p>
            <a:pPr marL="0" indent="0" algn="just">
              <a:lnSpc>
                <a:spcPct val="100000"/>
              </a:lnSpc>
              <a:buNone/>
            </a:pPr>
            <a:r>
              <a:rPr lang="en-GB" sz="5600" dirty="0">
                <a:latin typeface="Pt sans" panose="020B0503020203020204" pitchFamily="34" charset="0"/>
              </a:rPr>
              <a:t>How images are placed in proximity to each. Can create visual narrative/highlight interest in a scene.</a:t>
            </a:r>
          </a:p>
          <a:p>
            <a:pPr marL="0" indent="0" algn="just">
              <a:lnSpc>
                <a:spcPct val="100000"/>
              </a:lnSpc>
              <a:buNone/>
            </a:pPr>
            <a:endParaRPr lang="en-GB" sz="2400" b="1" dirty="0">
              <a:latin typeface="Pt sans" panose="020B0503020203020204" pitchFamily="34" charset="0"/>
            </a:endParaRPr>
          </a:p>
          <a:p>
            <a:pPr marL="0" indent="0" algn="just">
              <a:lnSpc>
                <a:spcPct val="100000"/>
              </a:lnSpc>
              <a:buNone/>
            </a:pPr>
            <a:endParaRPr lang="en-GB" sz="2400" b="1" dirty="0">
              <a:latin typeface="Pt sans" panose="020B0503020203020204" pitchFamily="34" charset="0"/>
            </a:endParaRPr>
          </a:p>
        </p:txBody>
      </p:sp>
      <p:pic>
        <p:nvPicPr>
          <p:cNvPr id="6" name="Picture 5">
            <a:extLst>
              <a:ext uri="{FF2B5EF4-FFF2-40B4-BE49-F238E27FC236}">
                <a16:creationId xmlns:a16="http://schemas.microsoft.com/office/drawing/2014/main" id="{AB716A53-0090-D4CE-1EA8-F6A27566F54B}"/>
              </a:ext>
            </a:extLst>
          </p:cNvPr>
          <p:cNvPicPr>
            <a:picLocks noChangeAspect="1"/>
          </p:cNvPicPr>
          <p:nvPr/>
        </p:nvPicPr>
        <p:blipFill>
          <a:blip r:embed="rId2"/>
          <a:stretch>
            <a:fillRect/>
          </a:stretch>
        </p:blipFill>
        <p:spPr>
          <a:xfrm>
            <a:off x="7637299" y="1448427"/>
            <a:ext cx="3710206" cy="4593102"/>
          </a:xfrm>
          <a:prstGeom prst="rect">
            <a:avLst/>
          </a:prstGeom>
        </p:spPr>
      </p:pic>
    </p:spTree>
    <p:extLst>
      <p:ext uri="{BB962C8B-B14F-4D97-AF65-F5344CB8AC3E}">
        <p14:creationId xmlns:p14="http://schemas.microsoft.com/office/powerpoint/2010/main" val="3083202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COLOUR</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gn="just">
              <a:lnSpc>
                <a:spcPct val="100000"/>
              </a:lnSpc>
              <a:buNone/>
            </a:pPr>
            <a:r>
              <a:rPr lang="en-GB" sz="2400" b="1" dirty="0">
                <a:latin typeface="Pt sans" panose="020B0503020203020204" pitchFamily="34" charset="0"/>
              </a:rPr>
              <a:t>Complimentary Colours:</a:t>
            </a:r>
          </a:p>
          <a:p>
            <a:pPr marL="0" indent="0" algn="just">
              <a:lnSpc>
                <a:spcPct val="100000"/>
              </a:lnSpc>
              <a:buNone/>
            </a:pPr>
            <a:r>
              <a:rPr lang="en-GB" sz="2400" dirty="0">
                <a:latin typeface="Pt sans" panose="020B0503020203020204" pitchFamily="34" charset="0"/>
              </a:rPr>
              <a:t>These are pairs of colours that are opposite each other on the colour wheel. When place next to each other they create a strong contrast and can make each other appear more vibrant. </a:t>
            </a:r>
          </a:p>
          <a:p>
            <a:pPr marL="0" indent="0" algn="just">
              <a:lnSpc>
                <a:spcPct val="100000"/>
              </a:lnSpc>
              <a:buNone/>
            </a:pPr>
            <a:r>
              <a:rPr lang="en-GB" sz="2400" b="1" dirty="0">
                <a:latin typeface="Pt sans" panose="020B0503020203020204" pitchFamily="34" charset="0"/>
              </a:rPr>
              <a:t>Clashing Colours:</a:t>
            </a:r>
          </a:p>
          <a:p>
            <a:pPr marL="0" indent="0" algn="just">
              <a:lnSpc>
                <a:spcPct val="100000"/>
              </a:lnSpc>
              <a:buNone/>
            </a:pPr>
            <a:r>
              <a:rPr lang="en-GB" sz="2400" dirty="0">
                <a:latin typeface="Pt sans" panose="020B0503020203020204" pitchFamily="34" charset="0"/>
              </a:rPr>
              <a:t>Clashing colours can be used to create dynamism or chaos in a scene. These are inharmonious colours which create a jarring effect when placed together. </a:t>
            </a:r>
          </a:p>
          <a:p>
            <a:pPr marL="0" indent="0" algn="just">
              <a:lnSpc>
                <a:spcPct val="100000"/>
              </a:lnSpc>
              <a:buNone/>
            </a:pPr>
            <a:r>
              <a:rPr lang="en-GB" sz="2400" b="1" dirty="0">
                <a:latin typeface="Pt sans" panose="020B0503020203020204" pitchFamily="34" charset="0"/>
              </a:rPr>
              <a:t>Saturation:</a:t>
            </a:r>
          </a:p>
          <a:p>
            <a:pPr marL="0" indent="0" algn="just">
              <a:lnSpc>
                <a:spcPct val="100000"/>
              </a:lnSpc>
              <a:buNone/>
            </a:pPr>
            <a:r>
              <a:rPr lang="en-GB" sz="2400" dirty="0">
                <a:latin typeface="Pt sans" panose="020B0503020203020204" pitchFamily="34" charset="0"/>
              </a:rPr>
              <a:t>This is the intensity or purity of a colour. A highly saturated colour appears vivid and more vibrant, while a desaturated colour looks more muted or washed out. Saturation can change the mood and impact of an image depending on the look you’re going for. </a:t>
            </a:r>
          </a:p>
        </p:txBody>
      </p:sp>
      <p:pic>
        <p:nvPicPr>
          <p:cNvPr id="6" name="Picture 5">
            <a:extLst>
              <a:ext uri="{FF2B5EF4-FFF2-40B4-BE49-F238E27FC236}">
                <a16:creationId xmlns:a16="http://schemas.microsoft.com/office/drawing/2014/main" id="{653DD50B-5960-FDC2-6633-929AC8D2A456}"/>
              </a:ext>
            </a:extLst>
          </p:cNvPr>
          <p:cNvPicPr>
            <a:picLocks noChangeAspect="1"/>
          </p:cNvPicPr>
          <p:nvPr/>
        </p:nvPicPr>
        <p:blipFill>
          <a:blip r:embed="rId2"/>
          <a:stretch>
            <a:fillRect/>
          </a:stretch>
        </p:blipFill>
        <p:spPr>
          <a:xfrm>
            <a:off x="7242954" y="2030509"/>
            <a:ext cx="4647293" cy="3284479"/>
          </a:xfrm>
          <a:prstGeom prst="rect">
            <a:avLst/>
          </a:prstGeom>
        </p:spPr>
      </p:pic>
    </p:spTree>
    <p:extLst>
      <p:ext uri="{BB962C8B-B14F-4D97-AF65-F5344CB8AC3E}">
        <p14:creationId xmlns:p14="http://schemas.microsoft.com/office/powerpoint/2010/main" val="388336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dirty="0">
                <a:latin typeface="Futura" pitchFamily="50" charset="0"/>
              </a:rPr>
              <a:t>FRAMING</a:t>
            </a: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gn="just">
              <a:lnSpc>
                <a:spcPct val="100000"/>
              </a:lnSpc>
              <a:buNone/>
            </a:pPr>
            <a:r>
              <a:rPr lang="en-GB" sz="2400" b="1" dirty="0">
                <a:latin typeface="Pt sans" panose="020B0503020203020204" pitchFamily="34" charset="0"/>
              </a:rPr>
              <a:t>Sub-framing:</a:t>
            </a:r>
          </a:p>
          <a:p>
            <a:pPr marL="0" indent="0" algn="just">
              <a:lnSpc>
                <a:spcPct val="100000"/>
              </a:lnSpc>
              <a:buNone/>
            </a:pPr>
            <a:r>
              <a:rPr lang="en-GB" sz="2400" dirty="0">
                <a:latin typeface="Pt sans" panose="020B0503020203020204" pitchFamily="34" charset="0"/>
              </a:rPr>
              <a:t>Finding frames within the frame can create visual interest. Can help to order information or draw the eye.</a:t>
            </a:r>
          </a:p>
          <a:p>
            <a:pPr marL="0" indent="0" algn="just">
              <a:lnSpc>
                <a:spcPct val="100000"/>
              </a:lnSpc>
              <a:buNone/>
            </a:pPr>
            <a:r>
              <a:rPr lang="en-GB" sz="2400" b="1" dirty="0">
                <a:latin typeface="Pt sans" panose="020B0503020203020204" pitchFamily="34" charset="0"/>
              </a:rPr>
              <a:t>Rule of Thirds:</a:t>
            </a:r>
          </a:p>
          <a:p>
            <a:pPr marL="0" indent="0" algn="just">
              <a:lnSpc>
                <a:spcPct val="100000"/>
              </a:lnSpc>
              <a:buNone/>
            </a:pPr>
            <a:r>
              <a:rPr lang="en-GB" sz="2400" dirty="0">
                <a:latin typeface="Pt sans" panose="020B0503020203020204" pitchFamily="34" charset="0"/>
              </a:rPr>
              <a:t>It is a compositional guideline which divides an image into nine equal parts by two horizontal and two vertical lines. The most important elements are positioned along the lines or at their intersections, creating a more balanced and engaging composition. </a:t>
            </a:r>
          </a:p>
          <a:p>
            <a:pPr marL="0" indent="0" algn="just">
              <a:lnSpc>
                <a:spcPct val="100000"/>
              </a:lnSpc>
              <a:buNone/>
            </a:pPr>
            <a:r>
              <a:rPr lang="en-GB" sz="2400" b="1" dirty="0">
                <a:latin typeface="Pt sans" panose="020B0503020203020204" pitchFamily="34" charset="0"/>
              </a:rPr>
              <a:t>Golden Ratio:</a:t>
            </a:r>
          </a:p>
          <a:p>
            <a:pPr marL="0" indent="0" algn="just">
              <a:lnSpc>
                <a:spcPct val="100000"/>
              </a:lnSpc>
              <a:buNone/>
            </a:pPr>
            <a:r>
              <a:rPr lang="en-GB" sz="2400" dirty="0">
                <a:latin typeface="Pt sans" panose="020B0503020203020204" pitchFamily="34" charset="0"/>
              </a:rPr>
              <a:t>A ratio of approximately 1.618 to 1, that is often found in nature to create aesthetically pleasing compositions. It can be represented visually by a spiral or a rectangle. The golden ratio helps in positioning subjects and elements in a way that is naturally pleasing to the eye.</a:t>
            </a:r>
          </a:p>
        </p:txBody>
      </p:sp>
      <p:pic>
        <p:nvPicPr>
          <p:cNvPr id="6" name="Picture 5">
            <a:extLst>
              <a:ext uri="{FF2B5EF4-FFF2-40B4-BE49-F238E27FC236}">
                <a16:creationId xmlns:a16="http://schemas.microsoft.com/office/drawing/2014/main" id="{D1111F1D-BDCE-BE72-E228-382D8AC0B4B2}"/>
              </a:ext>
            </a:extLst>
          </p:cNvPr>
          <p:cNvPicPr>
            <a:picLocks noChangeAspect="1"/>
          </p:cNvPicPr>
          <p:nvPr/>
        </p:nvPicPr>
        <p:blipFill>
          <a:blip r:embed="rId2"/>
          <a:stretch>
            <a:fillRect/>
          </a:stretch>
        </p:blipFill>
        <p:spPr>
          <a:xfrm>
            <a:off x="7211393" y="2225961"/>
            <a:ext cx="4557053" cy="3038035"/>
          </a:xfrm>
          <a:prstGeom prst="rect">
            <a:avLst/>
          </a:prstGeom>
        </p:spPr>
      </p:pic>
    </p:spTree>
    <p:extLst>
      <p:ext uri="{BB962C8B-B14F-4D97-AF65-F5344CB8AC3E}">
        <p14:creationId xmlns:p14="http://schemas.microsoft.com/office/powerpoint/2010/main" val="3628941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dirty="0">
                <a:latin typeface="Futura" pitchFamily="50" charset="0"/>
              </a:rPr>
              <a:t>FOCUS</a:t>
            </a: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85000" lnSpcReduction="20000"/>
          </a:bodyPr>
          <a:lstStyle/>
          <a:p>
            <a:pPr marL="0" indent="0" algn="just">
              <a:lnSpc>
                <a:spcPct val="100000"/>
              </a:lnSpc>
              <a:buNone/>
            </a:pPr>
            <a:r>
              <a:rPr lang="en-GB" sz="2400" b="1" dirty="0">
                <a:latin typeface="Pt sans" panose="020B0503020203020204" pitchFamily="34" charset="0"/>
              </a:rPr>
              <a:t>Focal Point:</a:t>
            </a:r>
          </a:p>
          <a:p>
            <a:pPr marL="0" indent="0" algn="just">
              <a:lnSpc>
                <a:spcPct val="100000"/>
              </a:lnSpc>
              <a:buNone/>
            </a:pPr>
            <a:r>
              <a:rPr lang="en-GB" sz="2400" dirty="0">
                <a:latin typeface="Pt sans" panose="020B0503020203020204" pitchFamily="34" charset="0"/>
              </a:rPr>
              <a:t>Is the main subject or area of interest in a composition that draws the viewer’s attention. It’s where the eye is naturally drawn to first, and helps to create a sense of order and clarity in an image, by emphasising the most important element.</a:t>
            </a:r>
          </a:p>
          <a:p>
            <a:pPr marL="0" indent="0" algn="just">
              <a:lnSpc>
                <a:spcPct val="100000"/>
              </a:lnSpc>
              <a:buNone/>
            </a:pPr>
            <a:r>
              <a:rPr lang="en-GB" sz="2400" b="1" dirty="0">
                <a:latin typeface="Pt sans" panose="020B0503020203020204" pitchFamily="34" charset="0"/>
              </a:rPr>
              <a:t>Depth of Field:</a:t>
            </a:r>
          </a:p>
          <a:p>
            <a:pPr marL="0" indent="0" algn="just">
              <a:lnSpc>
                <a:spcPct val="100000"/>
              </a:lnSpc>
              <a:buNone/>
            </a:pPr>
            <a:r>
              <a:rPr lang="en-GB" sz="2400" dirty="0">
                <a:latin typeface="Pt sans" panose="020B0503020203020204" pitchFamily="34" charset="0"/>
              </a:rPr>
              <a:t>This is the range of distance within a photo that appears acceptably sharp. A shallow depth of field results in a blurred background while keeping the subject in focus. This is preferable for portrait photography as it isolated the subject. A deep depth of field keeps much of the scene in focus, which is useful in landscape photography.</a:t>
            </a:r>
          </a:p>
          <a:p>
            <a:pPr marL="0" indent="0" algn="just">
              <a:lnSpc>
                <a:spcPct val="100000"/>
              </a:lnSpc>
              <a:buNone/>
            </a:pPr>
            <a:r>
              <a:rPr lang="en-GB" sz="2400" b="1" dirty="0">
                <a:latin typeface="Pt sans" panose="020B0503020203020204" pitchFamily="34" charset="0"/>
              </a:rPr>
              <a:t>Hyperfocal Distance:</a:t>
            </a:r>
          </a:p>
          <a:p>
            <a:pPr marL="0" indent="0" algn="just">
              <a:lnSpc>
                <a:spcPct val="100000"/>
              </a:lnSpc>
              <a:buNone/>
            </a:pPr>
            <a:r>
              <a:rPr lang="en-GB" sz="2400" dirty="0">
                <a:latin typeface="Pt sans" panose="020B0503020203020204" pitchFamily="34" charset="0"/>
              </a:rPr>
              <a:t>Dependent on the lens used. The focus and aperture combo that gives you the largest possible depth of field. Full range of information in focus can create a sense of realism and depth.</a:t>
            </a:r>
          </a:p>
        </p:txBody>
      </p:sp>
      <p:pic>
        <p:nvPicPr>
          <p:cNvPr id="6" name="Picture 5">
            <a:extLst>
              <a:ext uri="{FF2B5EF4-FFF2-40B4-BE49-F238E27FC236}">
                <a16:creationId xmlns:a16="http://schemas.microsoft.com/office/drawing/2014/main" id="{87D23266-111F-934E-D40A-9EE3078A8CC4}"/>
              </a:ext>
            </a:extLst>
          </p:cNvPr>
          <p:cNvPicPr>
            <a:picLocks noChangeAspect="1"/>
          </p:cNvPicPr>
          <p:nvPr/>
        </p:nvPicPr>
        <p:blipFill>
          <a:blip r:embed="rId2"/>
          <a:stretch>
            <a:fillRect/>
          </a:stretch>
        </p:blipFill>
        <p:spPr>
          <a:xfrm>
            <a:off x="7172693" y="2098758"/>
            <a:ext cx="4717555" cy="3072693"/>
          </a:xfrm>
          <a:prstGeom prst="rect">
            <a:avLst/>
          </a:prstGeom>
        </p:spPr>
      </p:pic>
    </p:spTree>
    <p:extLst>
      <p:ext uri="{BB962C8B-B14F-4D97-AF65-F5344CB8AC3E}">
        <p14:creationId xmlns:p14="http://schemas.microsoft.com/office/powerpoint/2010/main" val="3806009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dirty="0">
                <a:latin typeface="Futura" pitchFamily="50" charset="0"/>
              </a:rPr>
              <a:t>POSITION/VIEWPOINT</a:t>
            </a: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gn="just">
              <a:lnSpc>
                <a:spcPct val="100000"/>
              </a:lnSpc>
              <a:buNone/>
            </a:pPr>
            <a:r>
              <a:rPr lang="en-GB" sz="2400" b="1" dirty="0">
                <a:latin typeface="Pt sans" panose="020B0503020203020204" pitchFamily="34" charset="0"/>
              </a:rPr>
              <a:t>Eye-level:</a:t>
            </a:r>
          </a:p>
          <a:p>
            <a:pPr marL="0" indent="0" algn="just">
              <a:lnSpc>
                <a:spcPct val="100000"/>
              </a:lnSpc>
              <a:buNone/>
            </a:pPr>
            <a:r>
              <a:rPr lang="en-GB" sz="2400" dirty="0">
                <a:latin typeface="Pt sans" panose="020B0503020203020204" pitchFamily="34" charset="0"/>
              </a:rPr>
              <a:t>Shooting from eye-level creates a natural perspective that is relatable and engaging for a viewer. It is a more personable angle as it often conveys a sense of equality between the subject and the viewer, making it effective for portraits and candid shots. </a:t>
            </a:r>
          </a:p>
          <a:p>
            <a:pPr marL="0" indent="0" algn="just">
              <a:lnSpc>
                <a:spcPct val="100000"/>
              </a:lnSpc>
              <a:buNone/>
            </a:pPr>
            <a:r>
              <a:rPr lang="en-GB" sz="2400" b="1" dirty="0">
                <a:latin typeface="Pt sans" panose="020B0503020203020204" pitchFamily="34" charset="0"/>
              </a:rPr>
              <a:t>Above:</a:t>
            </a:r>
          </a:p>
          <a:p>
            <a:pPr marL="0" indent="0" algn="just">
              <a:lnSpc>
                <a:spcPct val="100000"/>
              </a:lnSpc>
              <a:buNone/>
            </a:pPr>
            <a:r>
              <a:rPr lang="en-GB" sz="2400" dirty="0">
                <a:latin typeface="Pt sans" panose="020B0503020203020204" pitchFamily="34" charset="0"/>
              </a:rPr>
              <a:t>High angle shots can make subjects appear smaller or more vulnerable, which depending on the intention, can evoke feelings of empathy or even dominance. It can also provide a broader view of the scene, allowing to capture more context and detail in the background. </a:t>
            </a:r>
          </a:p>
          <a:p>
            <a:pPr marL="0" indent="0" algn="just">
              <a:lnSpc>
                <a:spcPct val="100000"/>
              </a:lnSpc>
              <a:buNone/>
            </a:pPr>
            <a:r>
              <a:rPr lang="en-GB" sz="2400" b="1" dirty="0">
                <a:latin typeface="Pt sans" panose="020B0503020203020204" pitchFamily="34" charset="0"/>
              </a:rPr>
              <a:t>Below:</a:t>
            </a:r>
          </a:p>
          <a:p>
            <a:pPr marL="0" indent="0" algn="just">
              <a:lnSpc>
                <a:spcPct val="100000"/>
              </a:lnSpc>
              <a:buNone/>
            </a:pPr>
            <a:r>
              <a:rPr lang="en-GB" sz="2400" dirty="0">
                <a:latin typeface="Pt sans" panose="020B0503020203020204" pitchFamily="34" charset="0"/>
              </a:rPr>
              <a:t>Looking up to a subject makes it appear dominant and towering. This can create a sense of respect or make the viewer feel small.</a:t>
            </a:r>
          </a:p>
        </p:txBody>
      </p:sp>
      <p:pic>
        <p:nvPicPr>
          <p:cNvPr id="7" name="Picture 6">
            <a:extLst>
              <a:ext uri="{FF2B5EF4-FFF2-40B4-BE49-F238E27FC236}">
                <a16:creationId xmlns:a16="http://schemas.microsoft.com/office/drawing/2014/main" id="{E99E190B-6AA9-1B3F-9AED-F5ECAA178FCE}"/>
              </a:ext>
            </a:extLst>
          </p:cNvPr>
          <p:cNvPicPr>
            <a:picLocks noChangeAspect="1"/>
          </p:cNvPicPr>
          <p:nvPr/>
        </p:nvPicPr>
        <p:blipFill>
          <a:blip r:embed="rId2"/>
          <a:stretch>
            <a:fillRect/>
          </a:stretch>
        </p:blipFill>
        <p:spPr>
          <a:xfrm>
            <a:off x="7174054" y="2009084"/>
            <a:ext cx="4716194" cy="3144129"/>
          </a:xfrm>
          <a:prstGeom prst="rect">
            <a:avLst/>
          </a:prstGeom>
        </p:spPr>
      </p:pic>
    </p:spTree>
    <p:extLst>
      <p:ext uri="{BB962C8B-B14F-4D97-AF65-F5344CB8AC3E}">
        <p14:creationId xmlns:p14="http://schemas.microsoft.com/office/powerpoint/2010/main" val="2817848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dirty="0">
                <a:latin typeface="Futura" pitchFamily="50" charset="0"/>
              </a:rPr>
              <a:t>MOVEMENT</a:t>
            </a: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85000" lnSpcReduction="20000"/>
          </a:bodyPr>
          <a:lstStyle/>
          <a:p>
            <a:pPr marL="0" indent="0" algn="just">
              <a:lnSpc>
                <a:spcPct val="100000"/>
              </a:lnSpc>
              <a:buNone/>
            </a:pPr>
            <a:r>
              <a:rPr lang="en-GB" sz="2400" b="1" dirty="0">
                <a:latin typeface="Pt sans" panose="020B0503020203020204" pitchFamily="34" charset="0"/>
              </a:rPr>
              <a:t>Frozen: </a:t>
            </a:r>
            <a:r>
              <a:rPr lang="en-GB" sz="2400" dirty="0">
                <a:latin typeface="Pt sans" panose="020B0503020203020204" pitchFamily="34" charset="0"/>
              </a:rPr>
              <a:t>(High Shutter Speed) – Decisive moment. This technique captures fast-moving subjects in sharp detail, effectively “freezing” the action. To achieve this a high shutter speed is needed, as it allows the camera to take a picture quickly enough to prevent motion blur. It is useful in sports, wildlife, and any scenario where capturing precise moments of action is essential.</a:t>
            </a:r>
          </a:p>
          <a:p>
            <a:pPr marL="0" indent="0" algn="just">
              <a:lnSpc>
                <a:spcPct val="100000"/>
              </a:lnSpc>
              <a:buNone/>
            </a:pPr>
            <a:r>
              <a:rPr lang="en-GB" sz="2400" b="1" dirty="0">
                <a:latin typeface="Pt sans" panose="020B0503020203020204" pitchFamily="34" charset="0"/>
              </a:rPr>
              <a:t>Blur: </a:t>
            </a:r>
            <a:r>
              <a:rPr lang="en-GB" sz="2400" dirty="0">
                <a:latin typeface="Pt sans" panose="020B0503020203020204" pitchFamily="34" charset="0"/>
              </a:rPr>
              <a:t>(Lower Shutter Speed)</a:t>
            </a:r>
            <a:endParaRPr lang="en-GB" sz="2400" b="1" dirty="0">
              <a:latin typeface="Pt sans" panose="020B0503020203020204" pitchFamily="34" charset="0"/>
            </a:endParaRPr>
          </a:p>
          <a:p>
            <a:pPr marL="0" indent="0" algn="just">
              <a:lnSpc>
                <a:spcPct val="100000"/>
              </a:lnSpc>
              <a:buNone/>
            </a:pPr>
            <a:r>
              <a:rPr lang="en-GB" sz="2400" dirty="0">
                <a:latin typeface="Pt sans" panose="020B0503020203020204" pitchFamily="34" charset="0"/>
              </a:rPr>
              <a:t>The blur effect happens when a subject is out of focus or when motion causes loss of sharpness in an image. A low shutter speed is key to creating a blurred effect as it allows for more light over an extended period, resulting in motion blur if the subject is moving. This technique can be used to convey a sense of speed or movement, such as in sports. </a:t>
            </a:r>
          </a:p>
          <a:p>
            <a:pPr marL="0" indent="0" algn="just">
              <a:lnSpc>
                <a:spcPct val="100000"/>
              </a:lnSpc>
              <a:buNone/>
            </a:pPr>
            <a:r>
              <a:rPr lang="en-GB" sz="2400" b="1" dirty="0">
                <a:latin typeface="Pt sans" panose="020B0503020203020204" pitchFamily="34" charset="0"/>
              </a:rPr>
              <a:t>Long Exposure:</a:t>
            </a:r>
          </a:p>
          <a:p>
            <a:pPr marL="0" indent="0" algn="just">
              <a:lnSpc>
                <a:spcPct val="100000"/>
              </a:lnSpc>
              <a:buNone/>
            </a:pPr>
            <a:r>
              <a:rPr lang="en-GB" sz="2400" dirty="0">
                <a:latin typeface="Pt sans" panose="020B0503020203020204" pitchFamily="34" charset="0"/>
              </a:rPr>
              <a:t>Creates smooth water or ghostly moving objects. Useful to show a passing of time.</a:t>
            </a:r>
          </a:p>
        </p:txBody>
      </p:sp>
      <p:pic>
        <p:nvPicPr>
          <p:cNvPr id="6" name="Picture 5">
            <a:extLst>
              <a:ext uri="{FF2B5EF4-FFF2-40B4-BE49-F238E27FC236}">
                <a16:creationId xmlns:a16="http://schemas.microsoft.com/office/drawing/2014/main" id="{FE3E9D86-404F-77C2-6A9E-D2E80D4EA867}"/>
              </a:ext>
            </a:extLst>
          </p:cNvPr>
          <p:cNvPicPr>
            <a:picLocks noChangeAspect="1"/>
          </p:cNvPicPr>
          <p:nvPr/>
        </p:nvPicPr>
        <p:blipFill>
          <a:blip r:embed="rId2"/>
          <a:stretch>
            <a:fillRect/>
          </a:stretch>
        </p:blipFill>
        <p:spPr>
          <a:xfrm>
            <a:off x="7268988" y="1969478"/>
            <a:ext cx="4360304" cy="3488243"/>
          </a:xfrm>
          <a:prstGeom prst="rect">
            <a:avLst/>
          </a:prstGeom>
        </p:spPr>
      </p:pic>
    </p:spTree>
    <p:extLst>
      <p:ext uri="{BB962C8B-B14F-4D97-AF65-F5344CB8AC3E}">
        <p14:creationId xmlns:p14="http://schemas.microsoft.com/office/powerpoint/2010/main" val="1435920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mage analysis 1 - Content TEMPLATE (1)" id="{CB716D1F-FE67-B84C-BD54-2515ED65DB59}" vid="{17AC3DD3-A2E9-F148-878F-40113CE44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C1285D77-D0A1-4EE7-A254-5B5F54298A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93F6F9-512D-4D93-B433-11B5188B69FC}">
  <ds:schemaRefs>
    <ds:schemaRef ds:uri="http://schemas.microsoft.com/sharepoint/v3/contenttype/forms"/>
  </ds:schemaRefs>
</ds:datastoreItem>
</file>

<file path=customXml/itemProps3.xml><?xml version="1.0" encoding="utf-8"?>
<ds:datastoreItem xmlns:ds="http://schemas.openxmlformats.org/officeDocument/2006/customXml" ds:itemID="{87B200C0-8927-4B11-A21A-F570DBC4B2C0}">
  <ds:schemaRefs>
    <ds:schemaRef ds:uri="http://www.w3.org/XML/1998/namespace"/>
    <ds:schemaRef ds:uri="http://purl.org/dc/terms/"/>
    <ds:schemaRef ds:uri="http://purl.org/dc/elements/1.1/"/>
    <ds:schemaRef ds:uri="bf244c3e-e0b4-4871-bb4e-fd032a14544d"/>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1261</TotalTime>
  <Words>1906</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Display</vt:lpstr>
      <vt:lpstr>Arial</vt:lpstr>
      <vt:lpstr>Futura</vt:lpstr>
      <vt:lpstr>Futura Medium</vt:lpstr>
      <vt:lpstr>Pt sans</vt:lpstr>
      <vt:lpstr>Substance W00 Regular</vt:lpstr>
      <vt:lpstr>Office Theme</vt:lpstr>
      <vt:lpstr>IMAGE ANALYSIS 2 - COMPOSITION</vt:lpstr>
      <vt:lpstr>COMPOSITION</vt:lpstr>
      <vt:lpstr>MOOD BOARD</vt:lpstr>
      <vt:lpstr>LINE</vt:lpstr>
      <vt:lpstr>SHAPE</vt:lpstr>
      <vt:lpstr>TONE</vt:lpstr>
      <vt:lpstr>PATTERN</vt:lpstr>
      <vt:lpstr>COLOUR</vt:lpstr>
      <vt:lpstr>FRAMING</vt:lpstr>
      <vt:lpstr>FOCUS</vt:lpstr>
      <vt:lpstr>POSITION/VIEWPOINT</vt:lpstr>
      <vt:lpstr>MOVEMENT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 ANALYSIS 2 - COMPOSITION</dc:title>
  <dc:creator>Joe Coleman (0750363)</dc:creator>
  <cp:lastModifiedBy>Amelia Peacock-Everett (2400803)</cp:lastModifiedBy>
  <cp:revision>7</cp:revision>
  <dcterms:created xsi:type="dcterms:W3CDTF">2024-09-17T10:29:53Z</dcterms:created>
  <dcterms:modified xsi:type="dcterms:W3CDTF">2025-01-05T23:44:30Z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