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9" r:id="rId4"/>
    <p:sldId id="260" r:id="rId5"/>
    <p:sldId id="262" r:id="rId6"/>
    <p:sldId id="263" r:id="rId7"/>
    <p:sldId id="265" r:id="rId8"/>
    <p:sldId id="266" r:id="rId9"/>
    <p:sldId id="267" r:id="rId10"/>
    <p:sldId id="26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7" autoAdjust="0"/>
    <p:restoredTop sz="94624"/>
  </p:normalViewPr>
  <p:slideViewPr>
    <p:cSldViewPr snapToGrid="0">
      <p:cViewPr>
        <p:scale>
          <a:sx n="80" d="100"/>
          <a:sy n="80" d="100"/>
        </p:scale>
        <p:origin x="-108" y="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notesMaster" Target="notesMasters/notesMaster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C99512-94CA-4E85-BD22-4656F389C2EB}" type="datetimeFigureOut">
              <a:rPr lang="en-US" smtClean="0"/>
              <a:t>12/28/2022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163A9C-B1BD-402E-A804-B2BE5D9404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411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As a digital marketing manager</a:t>
            </a:r>
            <a:r>
              <a:rPr lang="en-US" baseline="0" dirty="0"/>
              <a:t> individual have to possess strategic analytical ability, knowledge of search engines optimizations, paid and email marketing skill, and learning about visual marketing practices with good social media analysis capability (</a:t>
            </a:r>
            <a:r>
              <a:rPr lang="en-US" sz="1200" dirty="0"/>
              <a:t>Career Foundry, 2021)</a:t>
            </a:r>
            <a:r>
              <a:rPr lang="en-US" baseline="0" dirty="0"/>
              <a:t>. For fulfilling these responsibilities professional skills on information and communication technology with online communication skill in necessary and academic course will maximise these skills in an individual.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163A9C-B1BD-402E-A804-B2BE5D94041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947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b="1" dirty="0"/>
              <a:t>Opportunities: </a:t>
            </a:r>
            <a:r>
              <a:rPr lang="en-US" b="0" dirty="0"/>
              <a:t>I</a:t>
            </a:r>
            <a:r>
              <a:rPr lang="en-US" b="0" baseline="0" dirty="0"/>
              <a:t> have a good networking skill and attentive in receiving customers feedback which is necessary in digital marketing manager profession. The significance of this profession is also increasing high due to advanced technology.</a:t>
            </a:r>
          </a:p>
          <a:p>
            <a:pPr algn="just"/>
            <a:r>
              <a:rPr lang="en-US" b="1" baseline="0" dirty="0"/>
              <a:t>Threats: </a:t>
            </a:r>
            <a:r>
              <a:rPr lang="en-US" b="0" baseline="0" dirty="0"/>
              <a:t>New competitive individuals are coming with updated knowledge and experience which is a threat for me and the requirement of ICT knowledge is high which is lacking as an academic skill. </a:t>
            </a:r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163A9C-B1BD-402E-A804-B2BE5D94041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1766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Time management skill refers the planning, decision making</a:t>
            </a:r>
            <a:r>
              <a:rPr lang="en-US" baseline="0" dirty="0"/>
              <a:t>, organising resources, and building working processes through proper allocation of limited time and delegating the responsibilities to others (</a:t>
            </a:r>
            <a:r>
              <a:rPr lang="en-US" sz="1200" dirty="0" err="1"/>
              <a:t>Claessens</a:t>
            </a:r>
            <a:r>
              <a:rPr lang="en-US" sz="1200" dirty="0"/>
              <a:t> et al., 2007)</a:t>
            </a:r>
            <a:r>
              <a:rPr lang="en-US" baseline="0" dirty="0"/>
              <a:t>. For digital marketing manager time management skill is important as individual needs to work with social media platforms, offline marketing activities and digital campaigns for brand and product promotion.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163A9C-B1BD-402E-A804-B2BE5D94041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8096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For solving the problem, I have been</a:t>
            </a:r>
            <a:r>
              <a:rPr lang="en-US" baseline="0" dirty="0"/>
              <a:t> following some steps that effectively bring positive result among the team and group members. Like influencing personality with transparency in the activities are two factors of problem solving skill (</a:t>
            </a:r>
            <a:r>
              <a:rPr lang="en-US" sz="1200" dirty="0"/>
              <a:t>Snyder and Snyder,</a:t>
            </a:r>
            <a:r>
              <a:rPr lang="en-US" sz="1200" baseline="0" dirty="0"/>
              <a:t> </a:t>
            </a:r>
            <a:r>
              <a:rPr lang="en-US" sz="1200" dirty="0"/>
              <a:t>2008)</a:t>
            </a:r>
            <a:r>
              <a:rPr lang="en-US" baseline="0" dirty="0"/>
              <a:t>. Balancing a positive mindset during the situation and adaptability of uncertain situation is my skill that help to resolve problem.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163A9C-B1BD-402E-A804-B2BE5D94041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1714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I have strong knowledge in communication and delegation</a:t>
            </a:r>
            <a:r>
              <a:rPr lang="en-US" baseline="0" dirty="0"/>
              <a:t> of power with problem solving ability. In team management proper decision making through relating with management expectations and predetermined goals and objectives is a significant factor and fair treatment and respect need to show to every party of the organisation (</a:t>
            </a:r>
            <a:r>
              <a:rPr lang="en-US" sz="1200" dirty="0"/>
              <a:t>Stone and Woodcock,</a:t>
            </a:r>
            <a:r>
              <a:rPr lang="en-US" sz="1200" baseline="0" dirty="0"/>
              <a:t> </a:t>
            </a:r>
            <a:r>
              <a:rPr lang="en-US" sz="1200" dirty="0"/>
              <a:t>2014)</a:t>
            </a:r>
            <a:r>
              <a:rPr lang="en-US" baseline="0" dirty="0"/>
              <a:t>. Controlling of the performance according to the planning is a responsibility of team management.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163A9C-B1BD-402E-A804-B2BE5D94041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4374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Through a personal development plan</a:t>
            </a:r>
            <a:r>
              <a:rPr lang="en-US" baseline="0" dirty="0"/>
              <a:t> an individual, students, and job holder can easily identify his or her gap in professional sectors and learnings and can take necessary steps to correct them within a time frame (</a:t>
            </a:r>
            <a:r>
              <a:rPr lang="en-US" sz="1200" dirty="0" err="1"/>
              <a:t>Eisele</a:t>
            </a:r>
            <a:r>
              <a:rPr lang="en-US" sz="1200" dirty="0"/>
              <a:t> et al., 2013)</a:t>
            </a:r>
            <a:r>
              <a:rPr lang="en-US" baseline="0" dirty="0"/>
              <a:t>. I have identified some lacking's of myself like little working experience, little knowledge about marketing terms and academic results and through this plan I will overcome the shortcomings.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163A9C-B1BD-402E-A804-B2BE5D94041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3261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Without proper arrangement of money resources it will not possible</a:t>
            </a:r>
            <a:r>
              <a:rPr lang="en-US" baseline="0" dirty="0"/>
              <a:t> to do the digital study courses and it will not help to achieve personal development plan (</a:t>
            </a:r>
            <a:r>
              <a:rPr lang="en-US" sz="1200" dirty="0"/>
              <a:t>Lejeune</a:t>
            </a:r>
            <a:r>
              <a:rPr lang="en-US" sz="1200" baseline="0" dirty="0"/>
              <a:t> et al., 2021)</a:t>
            </a:r>
            <a:r>
              <a:rPr lang="en-US" baseline="0" dirty="0"/>
              <a:t>. Getting directions from a person who is already in this profession will be effective to make goals, planning and to take actions.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163A9C-B1BD-402E-A804-B2BE5D94041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9504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12/28/2022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12/28/2022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12/28/2022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12/28/2022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12/28/2022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12/28/2022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12/28/2022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12/28/2022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12/28/2022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12/28/2022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12/28/2022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2.pn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image" Target="../media/image3.png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 level</a:t>
            </a:r>
          </a:p>
          <a:p>
            <a:pPr lvl="6"/>
            <a:r>
              <a:rPr lang="en-US" dirty="0"/>
              <a:t>Seventh level</a:t>
            </a:r>
          </a:p>
          <a:p>
            <a:pPr lvl="7"/>
            <a:r>
              <a:rPr lang="en-US" dirty="0"/>
              <a:t>Eigth level</a:t>
            </a:r>
          </a:p>
          <a:p>
            <a:pPr lvl="8"/>
            <a:r>
              <a:rPr lang="en-US" dirty="0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12/28/2022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5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8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4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4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8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4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8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3803" y="1045030"/>
            <a:ext cx="6258323" cy="4821380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Programme: </a:t>
            </a: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and Employability skills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</a:t>
            </a: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BMSW 4001</a:t>
            </a:r>
          </a:p>
          <a:p>
            <a:pPr algn="just">
              <a:lnSpc>
                <a:spcPct val="150000"/>
              </a:lnSpc>
            </a:pPr>
            <a:r>
              <a:rPr lang="en-US" sz="3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US" sz="3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Zelyunka</a:t>
            </a:r>
            <a:r>
              <a:rPr lang="en-US" sz="3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Kushlova</a:t>
            </a:r>
            <a:endParaRPr lang="en-US" sz="3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 1921690</a:t>
            </a:r>
          </a:p>
        </p:txBody>
      </p:sp>
    </p:spTree>
    <p:extLst>
      <p:ext uri="{BB962C8B-B14F-4D97-AF65-F5344CB8AC3E}">
        <p14:creationId xmlns:p14="http://schemas.microsoft.com/office/powerpoint/2010/main" val="3562730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 dirty="0"/>
              <a:t>Contents of the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73599" y="1737360"/>
            <a:ext cx="7796540" cy="4312584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Introduction of the selected profession  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SWOT analysis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Time management tools and techniques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Problem solving knowledge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Skill in team management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Personal development plan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Conclusion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9292738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26376" y="510300"/>
            <a:ext cx="8115350" cy="1078348"/>
          </a:xfrm>
        </p:spPr>
        <p:txBody>
          <a:bodyPr/>
          <a:lstStyle/>
          <a:p>
            <a:pPr algn="ctr"/>
            <a:r>
              <a:rPr lang="en-US" b="1" dirty="0"/>
              <a:t>Career as a Digital Marketing Manager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66091" y="1338297"/>
            <a:ext cx="3896467" cy="713818"/>
          </a:xfrm>
        </p:spPr>
        <p:txBody>
          <a:bodyPr/>
          <a:lstStyle/>
          <a:p>
            <a:pPr algn="ctr"/>
            <a:r>
              <a:rPr lang="en-US" sz="2400" b="1" u="sng" dirty="0"/>
              <a:t>Skills and Responsibilities: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6719" y="2203529"/>
            <a:ext cx="3893623" cy="397520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dirty="0"/>
              <a:t>Literacy in technology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dirty="0"/>
              <a:t>Strong communication skill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dirty="0"/>
              <a:t>Social media data analysis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dirty="0"/>
              <a:t>Developing strategies for brand products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dirty="0"/>
              <a:t>Implementation of marketing strategies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dirty="0"/>
              <a:t>Planning of digital campaigns</a:t>
            </a:r>
          </a:p>
        </p:txBody>
      </p:sp>
      <p:pic>
        <p:nvPicPr>
          <p:cNvPr id="2050" name="Picture 2" descr="Digital Marketing Manager | Complete Guide to Digital Marketing Manager"/>
          <p:cNvPicPr>
            <a:picLocks noGrp="1" noChangeAspect="1" noChangeArrowheads="1"/>
          </p:cNvPicPr>
          <p:nvPr>
            <p:ph sz="quarter" idx="4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07"/>
          <a:stretch/>
        </p:blipFill>
        <p:spPr bwMode="auto">
          <a:xfrm>
            <a:off x="6008915" y="2052115"/>
            <a:ext cx="5290456" cy="4126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53928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805819"/>
            <a:ext cx="2664361" cy="898290"/>
          </a:xfrm>
        </p:spPr>
        <p:txBody>
          <a:bodyPr>
            <a:normAutofit/>
          </a:bodyPr>
          <a:lstStyle/>
          <a:p>
            <a:pPr algn="ctr"/>
            <a:r>
              <a:rPr lang="en-US" sz="2800" b="1" u="sng" dirty="0"/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99026" y="805819"/>
            <a:ext cx="5446278" cy="52441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u="sng" dirty="0"/>
              <a:t>Strengths: </a:t>
            </a:r>
          </a:p>
          <a:p>
            <a:r>
              <a:rPr lang="en-US" dirty="0"/>
              <a:t>Strong inter-personal skill</a:t>
            </a:r>
          </a:p>
          <a:p>
            <a:r>
              <a:rPr lang="en-US" dirty="0"/>
              <a:t>Effective communication skill</a:t>
            </a:r>
          </a:p>
          <a:p>
            <a:r>
              <a:rPr lang="en-US" dirty="0"/>
              <a:t>Negotiable skill</a:t>
            </a:r>
          </a:p>
          <a:p>
            <a:r>
              <a:rPr lang="en-US" dirty="0"/>
              <a:t>Ability to work under pressure</a:t>
            </a:r>
          </a:p>
          <a:p>
            <a:pPr marL="0" indent="0">
              <a:buNone/>
            </a:pPr>
            <a:r>
              <a:rPr lang="en-US" sz="2400" b="1" u="sng" dirty="0"/>
              <a:t>Weaknesses:</a:t>
            </a:r>
          </a:p>
          <a:p>
            <a:r>
              <a:rPr lang="en-US" dirty="0"/>
              <a:t>High emotional attachment</a:t>
            </a:r>
          </a:p>
          <a:p>
            <a:r>
              <a:rPr lang="en-US" dirty="0"/>
              <a:t>Impatient</a:t>
            </a:r>
          </a:p>
          <a:p>
            <a:r>
              <a:rPr lang="en-US" dirty="0"/>
              <a:t>Little knowledge about foreign language</a:t>
            </a:r>
          </a:p>
          <a:p>
            <a:pPr marL="0" indent="0">
              <a:buNone/>
            </a:pPr>
            <a:endParaRPr lang="en-US" b="1" u="sng" dirty="0"/>
          </a:p>
        </p:txBody>
      </p:sp>
      <p:pic>
        <p:nvPicPr>
          <p:cNvPr id="3074" name="Picture 2" descr="Your Personal SWOT Analysi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419" y="1856509"/>
            <a:ext cx="4570167" cy="4350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2818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8310" y="431745"/>
            <a:ext cx="7950984" cy="1081705"/>
          </a:xfrm>
        </p:spPr>
        <p:txBody>
          <a:bodyPr/>
          <a:lstStyle/>
          <a:p>
            <a:pPr algn="ctr"/>
            <a:r>
              <a:rPr lang="en-US" dirty="0"/>
              <a:t>Time Management Tools and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90974" y="1939636"/>
            <a:ext cx="3891960" cy="4110306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US" sz="2400" b="1" u="sng" dirty="0"/>
              <a:t>Time management techniques</a:t>
            </a:r>
          </a:p>
          <a:p>
            <a:pPr algn="just"/>
            <a:r>
              <a:rPr lang="en-US" dirty="0"/>
              <a:t>Setting goals correctly</a:t>
            </a:r>
          </a:p>
          <a:p>
            <a:pPr algn="just"/>
            <a:r>
              <a:rPr lang="en-US" dirty="0"/>
              <a:t>Giving priority properly</a:t>
            </a:r>
          </a:p>
          <a:p>
            <a:pPr algn="just"/>
            <a:r>
              <a:rPr lang="en-US" dirty="0"/>
              <a:t>Setting the time limit and frame</a:t>
            </a:r>
          </a:p>
          <a:p>
            <a:pPr algn="just"/>
            <a:r>
              <a:rPr lang="en-US" dirty="0"/>
              <a:t>Organising resources</a:t>
            </a:r>
          </a:p>
          <a:p>
            <a:pPr algn="just"/>
            <a:r>
              <a:rPr lang="en-US" dirty="0"/>
              <a:t>Elimination of unnecessary activities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57455" y="1939636"/>
            <a:ext cx="4904509" cy="4110307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US" sz="2400" b="1" u="sng" dirty="0"/>
              <a:t>Time management tools</a:t>
            </a:r>
          </a:p>
          <a:p>
            <a:pPr algn="just"/>
            <a:r>
              <a:rPr lang="en-US" sz="2200" dirty="0" err="1"/>
              <a:t>Scoro</a:t>
            </a:r>
            <a:endParaRPr lang="en-US" sz="2200" dirty="0"/>
          </a:p>
          <a:p>
            <a:pPr algn="just"/>
            <a:r>
              <a:rPr lang="en-US" sz="2200" dirty="0"/>
              <a:t>Active Collab</a:t>
            </a:r>
          </a:p>
          <a:p>
            <a:pPr algn="just"/>
            <a:r>
              <a:rPr lang="en-US" sz="2200" dirty="0" err="1"/>
              <a:t>ProofHub</a:t>
            </a:r>
            <a:endParaRPr lang="en-US" sz="2200" dirty="0"/>
          </a:p>
          <a:p>
            <a:pPr algn="just"/>
            <a:r>
              <a:rPr lang="en-US" sz="2200" dirty="0"/>
              <a:t>Harvest</a:t>
            </a:r>
          </a:p>
          <a:p>
            <a:pPr algn="just"/>
            <a:r>
              <a:rPr lang="en-US" sz="2200" dirty="0"/>
              <a:t>Toggl</a:t>
            </a:r>
          </a:p>
          <a:p>
            <a:pPr algn="just"/>
            <a:r>
              <a:rPr lang="en-US" sz="2200" dirty="0"/>
              <a:t>Time tracker</a:t>
            </a:r>
          </a:p>
        </p:txBody>
      </p:sp>
    </p:spTree>
    <p:extLst>
      <p:ext uri="{BB962C8B-B14F-4D97-AF65-F5344CB8AC3E}">
        <p14:creationId xmlns:p14="http://schemas.microsoft.com/office/powerpoint/2010/main" val="1413207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1842" y="376326"/>
            <a:ext cx="7950984" cy="815165"/>
          </a:xfrm>
        </p:spPr>
        <p:txBody>
          <a:bodyPr/>
          <a:lstStyle/>
          <a:p>
            <a:pPr algn="ctr"/>
            <a:r>
              <a:rPr lang="en-US" b="1" dirty="0"/>
              <a:t>Capability of Problem Solving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52944" y="1442516"/>
            <a:ext cx="4987637" cy="4916720"/>
          </a:xfrm>
        </p:spPr>
        <p:txBody>
          <a:bodyPr/>
          <a:lstStyle/>
          <a:p>
            <a:pPr marL="0" indent="0" algn="just">
              <a:buNone/>
            </a:pPr>
            <a:r>
              <a:rPr lang="en-US" dirty="0"/>
              <a:t>In digital marketing manager profession with other departments problem may occurred and the process of solving the problem is:</a:t>
            </a:r>
          </a:p>
          <a:p>
            <a:r>
              <a:rPr lang="en-US" dirty="0"/>
              <a:t> Active listening</a:t>
            </a:r>
          </a:p>
          <a:p>
            <a:r>
              <a:rPr lang="en-US" dirty="0"/>
              <a:t>Study and analysis</a:t>
            </a:r>
          </a:p>
          <a:p>
            <a:r>
              <a:rPr lang="en-US" dirty="0"/>
              <a:t>Effective communication</a:t>
            </a:r>
          </a:p>
          <a:p>
            <a:r>
              <a:rPr lang="en-US" dirty="0"/>
              <a:t>Decision making</a:t>
            </a:r>
          </a:p>
          <a:p>
            <a:r>
              <a:rPr lang="en-US" dirty="0"/>
              <a:t>Team building</a:t>
            </a:r>
          </a:p>
        </p:txBody>
      </p:sp>
      <p:pic>
        <p:nvPicPr>
          <p:cNvPr id="4098" name="Picture 2" descr="Why Effective Leadership Needs Problem-Solving Skills - Flint Learning  Solutions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5197" y="2438401"/>
            <a:ext cx="5004294" cy="4221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38160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805819"/>
            <a:ext cx="2664361" cy="1119964"/>
          </a:xfrm>
        </p:spPr>
        <p:txBody>
          <a:bodyPr>
            <a:normAutofit/>
          </a:bodyPr>
          <a:lstStyle/>
          <a:p>
            <a:pPr algn="ctr"/>
            <a:r>
              <a:rPr lang="en-US" b="1" u="sng" dirty="0"/>
              <a:t>Team Management Skill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02036" y="805819"/>
            <a:ext cx="5121596" cy="5244126"/>
          </a:xfrm>
        </p:spPr>
        <p:txBody>
          <a:bodyPr/>
          <a:lstStyle/>
          <a:p>
            <a:pPr marL="0" indent="0" algn="just">
              <a:buNone/>
            </a:pPr>
            <a:r>
              <a:rPr lang="en-US" dirty="0"/>
              <a:t>As a digital marketing manager I will have to work with social media team members, digital campaign marketing members in which this skill is required.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dirty="0"/>
              <a:t>Organising and coordinating of individuals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dirty="0"/>
              <a:t>Mitigation of risks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dirty="0"/>
              <a:t>Assigning tasks and responsibilities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dirty="0"/>
              <a:t>Goal and objectives setting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dirty="0"/>
              <a:t>Performance management</a:t>
            </a:r>
          </a:p>
          <a:p>
            <a:endParaRPr lang="en-US" dirty="0"/>
          </a:p>
        </p:txBody>
      </p:sp>
      <p:pic>
        <p:nvPicPr>
          <p:cNvPr id="6146" name="Picture 2" descr="The Ultimate Guide to Team Management Skills &amp; Tips in 202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544" y="2161310"/>
            <a:ext cx="4675009" cy="4530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40605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1842" y="334762"/>
            <a:ext cx="7950984" cy="1081705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/>
              <a:t>Personal Development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0764" y="1473528"/>
            <a:ext cx="4183625" cy="483359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2400" b="1" u="sng" dirty="0"/>
              <a:t>List of Necessary Improvement Sectors</a:t>
            </a:r>
          </a:p>
          <a:p>
            <a:pPr algn="just"/>
            <a:r>
              <a:rPr lang="en-US" dirty="0"/>
              <a:t>Academic learning on digital marketing sector</a:t>
            </a:r>
          </a:p>
          <a:p>
            <a:pPr algn="just"/>
            <a:r>
              <a:rPr lang="en-US" dirty="0"/>
              <a:t>Accessing academic experience</a:t>
            </a:r>
          </a:p>
          <a:p>
            <a:pPr algn="just"/>
            <a:r>
              <a:rPr lang="en-US" dirty="0"/>
              <a:t>Working with a digital marketing consultant as an apprentice</a:t>
            </a:r>
          </a:p>
          <a:p>
            <a:pPr algn="just"/>
            <a:r>
              <a:rPr lang="en-US" dirty="0"/>
              <a:t>Doing courses about ICT  related subjects </a:t>
            </a:r>
          </a:p>
          <a:p>
            <a:pPr algn="just"/>
            <a:r>
              <a:rPr lang="en-US" dirty="0"/>
              <a:t>Learning foreign language and marketing terms</a:t>
            </a:r>
          </a:p>
        </p:txBody>
      </p:sp>
      <p:pic>
        <p:nvPicPr>
          <p:cNvPr id="7170" name="Picture 2" descr="Personal Development Planning (PDP). - Slakboy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286" y="1594915"/>
            <a:ext cx="4973638" cy="4833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53852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2882" y="819672"/>
            <a:ext cx="5446278" cy="5244126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2400" b="1" u="sng" dirty="0"/>
              <a:t>Conclusion</a:t>
            </a:r>
          </a:p>
          <a:p>
            <a:pPr marL="0" indent="0" algn="just">
              <a:buNone/>
            </a:pPr>
            <a:r>
              <a:rPr lang="en-US" dirty="0"/>
              <a:t>As a digital marketing manager I have to predetermine my goals and future steps that facilitate my professional skill and experience. Like:</a:t>
            </a:r>
          </a:p>
          <a:p>
            <a:pPr algn="just"/>
            <a:r>
              <a:rPr lang="en-US" dirty="0"/>
              <a:t>Researching on digital marketing career</a:t>
            </a:r>
          </a:p>
          <a:p>
            <a:pPr algn="just"/>
            <a:r>
              <a:rPr lang="en-US" dirty="0"/>
              <a:t>Utilizing all the opportunities and scopes</a:t>
            </a:r>
          </a:p>
          <a:p>
            <a:pPr algn="just"/>
            <a:r>
              <a:rPr lang="en-US" dirty="0"/>
              <a:t>Making short and long term goals</a:t>
            </a:r>
          </a:p>
          <a:p>
            <a:pPr algn="just"/>
            <a:r>
              <a:rPr lang="en-US" dirty="0"/>
              <a:t>Organising financial and physical resources</a:t>
            </a:r>
          </a:p>
          <a:p>
            <a:pPr algn="just"/>
            <a:r>
              <a:rPr lang="en-US" dirty="0"/>
              <a:t>Get career related help from professionals</a:t>
            </a:r>
          </a:p>
          <a:p>
            <a:pPr algn="just"/>
            <a:endParaRPr lang="en-US" dirty="0"/>
          </a:p>
          <a:p>
            <a:pPr marL="0" indent="0" algn="just">
              <a:buNone/>
            </a:pPr>
            <a:r>
              <a:rPr lang="en-US" dirty="0"/>
              <a:t> </a:t>
            </a:r>
            <a:endParaRPr lang="en-US" sz="1800" dirty="0"/>
          </a:p>
        </p:txBody>
      </p:sp>
      <p:pic>
        <p:nvPicPr>
          <p:cNvPr id="8200" name="Picture 8" descr="Action Plan. Chart With Keywords And Icons Royalty Free Cliparts, Vectors,  And Stock Illustration. Image 34655545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431" y="819672"/>
            <a:ext cx="4583614" cy="5244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70734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7954" y="281584"/>
            <a:ext cx="7958331" cy="771362"/>
          </a:xfrm>
        </p:spPr>
        <p:txBody>
          <a:bodyPr/>
          <a:lstStyle/>
          <a:p>
            <a:pPr algn="ctr"/>
            <a:r>
              <a:rPr lang="en-US" b="1" u="sng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9091" y="900545"/>
            <a:ext cx="10113818" cy="5805055"/>
          </a:xfrm>
        </p:spPr>
        <p:txBody>
          <a:bodyPr>
            <a:normAutofit/>
          </a:bodyPr>
          <a:lstStyle/>
          <a:p>
            <a:pPr algn="just"/>
            <a:r>
              <a:rPr lang="en-US" sz="1800" dirty="0"/>
              <a:t>Career Foundry, (2021). 11 Must-Have Skills of a Digital Marketing Manager. [Online]. Available at: https://careerfoundry.com/en/blog/digital-marketing/digital-marketing-manager-skills/. [Accessed 22 April, 2022]. </a:t>
            </a:r>
          </a:p>
          <a:p>
            <a:pPr algn="just"/>
            <a:r>
              <a:rPr lang="en-US" sz="1800" dirty="0" err="1"/>
              <a:t>Claessens</a:t>
            </a:r>
            <a:r>
              <a:rPr lang="en-US" sz="1800" dirty="0"/>
              <a:t>, B.J., Van </a:t>
            </a:r>
            <a:r>
              <a:rPr lang="en-US" sz="1800" dirty="0" err="1"/>
              <a:t>Eerde</a:t>
            </a:r>
            <a:r>
              <a:rPr lang="en-US" sz="1800" dirty="0"/>
              <a:t>, W., </a:t>
            </a:r>
            <a:r>
              <a:rPr lang="en-US" sz="1800" dirty="0" err="1"/>
              <a:t>Rutte</a:t>
            </a:r>
            <a:r>
              <a:rPr lang="en-US" sz="1800" dirty="0"/>
              <a:t>, C.G. and Roe, R.A., (2007). A review of the time management literature. </a:t>
            </a:r>
            <a:r>
              <a:rPr lang="en-US" sz="1800" i="1" dirty="0"/>
              <a:t>Personnel review</a:t>
            </a:r>
            <a:r>
              <a:rPr lang="en-US" sz="1800" dirty="0"/>
              <a:t>.</a:t>
            </a:r>
          </a:p>
          <a:p>
            <a:pPr algn="just"/>
            <a:r>
              <a:rPr lang="en-US" sz="1800" dirty="0" err="1"/>
              <a:t>Eisele</a:t>
            </a:r>
            <a:r>
              <a:rPr lang="en-US" sz="1800" dirty="0"/>
              <a:t>, L., </a:t>
            </a:r>
            <a:r>
              <a:rPr lang="en-US" sz="1800" dirty="0" err="1"/>
              <a:t>Grohnert</a:t>
            </a:r>
            <a:r>
              <a:rPr lang="en-US" sz="1800" dirty="0"/>
              <a:t>, T., </a:t>
            </a:r>
            <a:r>
              <a:rPr lang="en-US" sz="1800" dirty="0" err="1"/>
              <a:t>Beausaert</a:t>
            </a:r>
            <a:r>
              <a:rPr lang="en-US" sz="1800" dirty="0"/>
              <a:t>, S. and </a:t>
            </a:r>
            <a:r>
              <a:rPr lang="en-US" sz="1800" dirty="0" err="1"/>
              <a:t>Segers</a:t>
            </a:r>
            <a:r>
              <a:rPr lang="en-US" sz="1800" dirty="0"/>
              <a:t>, M., (2013). Employee motivation for personal development plan effectiveness. </a:t>
            </a:r>
            <a:r>
              <a:rPr lang="en-US" sz="1800" i="1" dirty="0"/>
              <a:t>European Journal of Training and Development</a:t>
            </a:r>
            <a:r>
              <a:rPr lang="en-US" sz="1800" dirty="0"/>
              <a:t>.</a:t>
            </a:r>
          </a:p>
          <a:p>
            <a:pPr algn="just"/>
            <a:r>
              <a:rPr lang="en-US" sz="1800" dirty="0"/>
              <a:t>Lejeune, C., </a:t>
            </a:r>
            <a:r>
              <a:rPr lang="en-US" sz="1800" dirty="0" err="1"/>
              <a:t>Beausaert</a:t>
            </a:r>
            <a:r>
              <a:rPr lang="en-US" sz="1800" dirty="0"/>
              <a:t>, S. and </a:t>
            </a:r>
            <a:r>
              <a:rPr lang="en-US" sz="1800" dirty="0" err="1"/>
              <a:t>Raemdonck</a:t>
            </a:r>
            <a:r>
              <a:rPr lang="en-US" sz="1800" dirty="0"/>
              <a:t>, I., (2021). The impact on employees’ job performance of exercising self-directed learning within personal development plan practice. </a:t>
            </a:r>
            <a:r>
              <a:rPr lang="en-US" sz="1800" i="1" dirty="0"/>
              <a:t>The International Journal of Human Resource Management</a:t>
            </a:r>
            <a:r>
              <a:rPr lang="en-US" dirty="0"/>
              <a:t>. </a:t>
            </a:r>
            <a:endParaRPr lang="en-US" sz="1800" dirty="0"/>
          </a:p>
          <a:p>
            <a:pPr algn="just"/>
            <a:r>
              <a:rPr lang="en-US" sz="1800" dirty="0"/>
              <a:t>Snyder, L.G. and Snyder, M.J., (2008). Teaching critical thinking and problem solving skills. </a:t>
            </a:r>
            <a:r>
              <a:rPr lang="en-US" sz="1800" i="1" dirty="0"/>
              <a:t>The Journal of Research in Business Education</a:t>
            </a:r>
            <a:r>
              <a:rPr lang="en-US" sz="1800" dirty="0"/>
              <a:t>, </a:t>
            </a:r>
            <a:r>
              <a:rPr lang="en-US" sz="1800" i="1" dirty="0"/>
              <a:t>50</a:t>
            </a:r>
            <a:r>
              <a:rPr lang="en-US" sz="1800" dirty="0"/>
              <a:t>(2).</a:t>
            </a:r>
          </a:p>
          <a:p>
            <a:pPr algn="just"/>
            <a:r>
              <a:rPr lang="en-US" sz="1800" dirty="0"/>
              <a:t>Stone, M.D. and Woodcock, N.D., (2014). Interactive, direct and digital marketing: A future that depends on better use of business intelligence. </a:t>
            </a:r>
            <a:r>
              <a:rPr lang="en-US" sz="1800" i="1" dirty="0"/>
              <a:t>Journal of research in interactive marketing</a:t>
            </a:r>
            <a:r>
              <a:rPr lang="en-US" sz="1800" dirty="0"/>
              <a:t>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7964132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TM16401375[[fn=Madison]]</Template>
  <TotalTime>129</TotalTime>
  <Words>868</Words>
  <Application>Microsoft Office PowerPoint</Application>
  <PresentationFormat>Широк екран</PresentationFormat>
  <Paragraphs>97</Paragraphs>
  <Slides>10</Slides>
  <Notes>7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10</vt:i4>
      </vt:variant>
    </vt:vector>
  </HeadingPairs>
  <TitlesOfParts>
    <vt:vector size="11" baseType="lpstr">
      <vt:lpstr>Madison</vt:lpstr>
      <vt:lpstr>Презентация на PowerPoint</vt:lpstr>
      <vt:lpstr>Contents of the Presentation</vt:lpstr>
      <vt:lpstr>Career as a Digital Marketing Manager</vt:lpstr>
      <vt:lpstr>SWOT analysis</vt:lpstr>
      <vt:lpstr>Time Management Tools and Techniques</vt:lpstr>
      <vt:lpstr>Capability of Problem Solving </vt:lpstr>
      <vt:lpstr>Team Management Skill</vt:lpstr>
      <vt:lpstr>Personal Development Plan</vt:lpstr>
      <vt:lpstr>Презентация на PowerPoint</vt:lpstr>
      <vt:lpstr>References</vt:lpstr>
    </vt:vector>
  </TitlesOfParts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Zeluynka Kushlova</cp:lastModifiedBy>
  <cp:revision>230</cp:revision>
  <dcterms:created xsi:type="dcterms:W3CDTF">2022-04-22T16:42:48Z</dcterms:created>
  <dcterms:modified xsi:type="dcterms:W3CDTF">2022-12-28T18:24:10Z</dcterms:modified>
</cp:coreProperties>
</file>