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4"/>
  </p:handoutMasterIdLst>
  <p:sldIdLst>
    <p:sldId id="256" r:id="rId5"/>
    <p:sldId id="275" r:id="rId6"/>
    <p:sldId id="272" r:id="rId7"/>
    <p:sldId id="276" r:id="rId8"/>
    <p:sldId id="257" r:id="rId9"/>
    <p:sldId id="258" r:id="rId10"/>
    <p:sldId id="267" r:id="rId11"/>
    <p:sldId id="277" r:id="rId12"/>
    <p:sldId id="278" r:id="rId13"/>
    <p:sldId id="260" r:id="rId14"/>
    <p:sldId id="279" r:id="rId15"/>
    <p:sldId id="280" r:id="rId16"/>
    <p:sldId id="281" r:id="rId17"/>
    <p:sldId id="265" r:id="rId18"/>
    <p:sldId id="266" r:id="rId19"/>
    <p:sldId id="274" r:id="rId20"/>
    <p:sldId id="282" r:id="rId21"/>
    <p:sldId id="259" r:id="rId22"/>
    <p:sldId id="27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>
      <p:cViewPr varScale="1">
        <p:scale>
          <a:sx n="121" d="100"/>
          <a:sy n="121" d="100"/>
        </p:scale>
        <p:origin x="190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FAEE5E47-F4B4-4D8A-8B7F-2122FB69F7FB}"/>
    <pc:docChg chg="modSld">
      <pc:chgData name="" userId="" providerId="" clId="Web-{FAEE5E47-F4B4-4D8A-8B7F-2122FB69F7FB}" dt="2017-12-14T10:54:28.091" v="2"/>
      <pc:docMkLst>
        <pc:docMk/>
      </pc:docMkLst>
      <pc:sldChg chg="modSp">
        <pc:chgData name="" userId="" providerId="" clId="Web-{FAEE5E47-F4B4-4D8A-8B7F-2122FB69F7FB}" dt="2017-12-14T10:54:24.607" v="0"/>
        <pc:sldMkLst>
          <pc:docMk/>
          <pc:sldMk cId="3375610104" sldId="265"/>
        </pc:sldMkLst>
        <pc:spChg chg="mod">
          <ac:chgData name="" userId="" providerId="" clId="Web-{FAEE5E47-F4B4-4D8A-8B7F-2122FB69F7FB}" dt="2017-12-14T10:54:24.607" v="0"/>
          <ac:spMkLst>
            <pc:docMk/>
            <pc:sldMk cId="3375610104" sldId="265"/>
            <ac:spMk id="7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wtsd.ac.uk/library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1Fc7UixWEzc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s://youtu.be/N58OZjdoO34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librarycatalogue.uwtsd.ac.uk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librarycatalogue.uwtsd.ac.uk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uwtsd.ac.uk/library/online-library/e-books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library-guide/need-more/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online-library/recommended-apps/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hyperlink" Target="https://twitter.com/uwtsdlib?lang=en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unsplash.com/search/crowd?photo=gcDwzUGuUoI" TargetMode="External"/><Relationship Id="rId13" Type="http://schemas.openxmlformats.org/officeDocument/2006/relationships/hyperlink" Target="https://unsplash.com/search/mobile-phone?photo=pb_lF8VWaPU" TargetMode="External"/><Relationship Id="rId3" Type="http://schemas.openxmlformats.org/officeDocument/2006/relationships/hyperlink" Target="https://unsplash.com/search/stopwatch?photo=p3Pj7jOYvnM" TargetMode="External"/><Relationship Id="rId7" Type="http://schemas.openxmlformats.org/officeDocument/2006/relationships/hyperlink" Target="https://unsplash.com/search/books?photo=o4-YyGi5JBc" TargetMode="External"/><Relationship Id="rId12" Type="http://schemas.openxmlformats.org/officeDocument/2006/relationships/hyperlink" Target="https://pixabay.com/en/more-sign-vintage-salvage-yard-2553134/" TargetMode="External"/><Relationship Id="rId2" Type="http://schemas.openxmlformats.org/officeDocument/2006/relationships/hyperlink" Target="https://unsplash.com/collections/922796/adventure-and-success?photo=FiZTaNTj2Ak" TargetMode="External"/><Relationship Id="rId16" Type="http://schemas.openxmlformats.org/officeDocument/2006/relationships/hyperlink" Target="https://pixabay.com/en/place-name-sign-thing-experience-1647341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nsplash.com/search/questionmark?photo=8xAA0f9yQnE" TargetMode="External"/><Relationship Id="rId11" Type="http://schemas.openxmlformats.org/officeDocument/2006/relationships/hyperlink" Target="https://pixabay.com/en/kindle-amazon-e-reader-ereader-381242/" TargetMode="External"/><Relationship Id="rId5" Type="http://schemas.openxmlformats.org/officeDocument/2006/relationships/hyperlink" Target="https://unsplash.com/search/reading?photo=1MHU3zpTvro" TargetMode="External"/><Relationship Id="rId15" Type="http://schemas.openxmlformats.org/officeDocument/2006/relationships/hyperlink" Target="https://cdn.pixabay.com/photo/2016/03/17/06/21/question-1262378__340.jpg" TargetMode="External"/><Relationship Id="rId10" Type="http://schemas.openxmlformats.org/officeDocument/2006/relationships/hyperlink" Target="https://pixabay.com/en/development-question-mark-process-2010016/" TargetMode="External"/><Relationship Id="rId4" Type="http://schemas.openxmlformats.org/officeDocument/2006/relationships/hyperlink" Target="https://pixabay.com/en/geography-world-map-paper-compass-2593903/" TargetMode="External"/><Relationship Id="rId9" Type="http://schemas.openxmlformats.org/officeDocument/2006/relationships/hyperlink" Target="https://unsplash.com/search/open?photo=R-HXWCbCBGU" TargetMode="External"/><Relationship Id="rId14" Type="http://schemas.openxmlformats.org/officeDocument/2006/relationships/hyperlink" Target="https://unsplash.com/search/social-media?photo=DfMMzzi3rm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628800"/>
            <a:ext cx="8784976" cy="1755775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Library: Basic Skills </a:t>
            </a:r>
            <a:b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Getting Started!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Rachael Whitfield</a:t>
            </a: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Senior Academic Liaison Librarian</a:t>
            </a: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Library &amp; Learning Resources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805263"/>
          </a:xfrm>
        </p:spPr>
      </p:pic>
      <p:sp>
        <p:nvSpPr>
          <p:cNvPr id="5" name="TextBox 4"/>
          <p:cNvSpPr txBox="1"/>
          <p:nvPr/>
        </p:nvSpPr>
        <p:spPr>
          <a:xfrm>
            <a:off x="2843808" y="620688"/>
            <a:ext cx="60486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Students who use library resources outperform those who don’t…</a:t>
            </a:r>
          </a:p>
        </p:txBody>
      </p:sp>
    </p:spTree>
    <p:extLst>
      <p:ext uri="{BB962C8B-B14F-4D97-AF65-F5344CB8AC3E}">
        <p14:creationId xmlns:p14="http://schemas.microsoft.com/office/powerpoint/2010/main" val="538215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4906888" cy="648072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you’ll learn today…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556792"/>
            <a:ext cx="5482952" cy="4032449"/>
          </a:xfrm>
        </p:spPr>
        <p:txBody>
          <a:bodyPr>
            <a:normAutofit fontScale="85000" lnSpcReduction="2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 to navigate the library website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What’s in the Online Library?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What is a journal?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Identifying &amp; evaluating different types of resources</a:t>
            </a: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 to search the library catalogue</a:t>
            </a: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Setting up alerts &amp; building your e-shelf</a:t>
            </a: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 to find &amp; access e-books </a:t>
            </a: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Need more?</a:t>
            </a: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Where &amp; who to ask for help!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988840"/>
            <a:ext cx="3707904" cy="2471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268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Navigating the library website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28983"/>
            <a:ext cx="3322713" cy="3955579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Catalogue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Online library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Access your account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Contact information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Opening hours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Library guide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Report a problem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211960" y="530120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http://uwtsd.ac.uk/library/</a:t>
            </a:r>
            <a:r>
              <a:rPr lang="en-GB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0880" y="1556792"/>
            <a:ext cx="5220072" cy="3480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964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Online Library includes…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417638"/>
            <a:ext cx="5122912" cy="4099595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Library catalogue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E-Books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Full-text Journals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Full-text newspapers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And much more…!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604812"/>
            <a:ext cx="4896002" cy="3264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But did you know you can also…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340768"/>
            <a:ext cx="4906888" cy="4171602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Build a personalised e-shelf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Receive publication alerts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Save favourite resources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Access your search history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View citation help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Access resources from your mobile device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9801" y="1417638"/>
            <a:ext cx="4853247" cy="3235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277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benefits of your UWTSD Online Library…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023" y="3498940"/>
            <a:ext cx="3316585" cy="217606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3270" y="3498940"/>
            <a:ext cx="3309089" cy="21760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185518"/>
            <a:ext cx="3312368" cy="219982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85518"/>
            <a:ext cx="3316585" cy="2211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064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Different types 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of Information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797329" y="3362351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BOOKS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76256" y="158372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1560" y="443711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44008" y="4221089"/>
            <a:ext cx="1872208" cy="648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CONFERENCE PROCEEDINGS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7584" y="1743663"/>
            <a:ext cx="1738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TECHNICAL PAPERS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04248" y="336628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LEGISLATION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99592" y="317680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STANDARDS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995936" y="1955895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COMPANY REPORTS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308304" y="4806444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INDUSTRY REPORTS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699792" y="501317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9512" y="5452775"/>
            <a:ext cx="28803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Video – What is a journal?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3675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Evaluating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8800"/>
            <a:ext cx="5410944" cy="3917032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urrency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(Is it up-to-date?)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elevance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(Who is the intended audience?)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uthority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(What are the author’s credentials?)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ccuracy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(Can the information be verified?)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urpose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(Is the information objective/impartial?)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https://youtu.be/N58OZjdoO34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592830"/>
            <a:ext cx="3290982" cy="3290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092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Library Catalogue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356974"/>
            <a:ext cx="4752528" cy="39555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Search print &amp; online resources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Set alerts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Save to e-shelf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Create folders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Add notes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My Account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211960" y="530120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http://librarycatalogue.uwtsd.ac.uk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199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Now it’s your turn!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Go to the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library catalogue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here: </a:t>
            </a:r>
            <a:r>
              <a:rPr lang="en-GB" sz="1800" dirty="0">
                <a:hlinkClick r:id="rId2"/>
              </a:rPr>
              <a:t>http://librarycatalogue.uwtsd.ac.uk</a:t>
            </a:r>
            <a:endParaRPr lang="en-GB" sz="1800" dirty="0"/>
          </a:p>
          <a:p>
            <a:r>
              <a:rPr lang="en-GB" sz="1800" b="1" dirty="0"/>
              <a:t>Sign in </a:t>
            </a:r>
            <a:r>
              <a:rPr lang="en-GB" sz="1800" dirty="0"/>
              <a:t>using your UWTSD login &amp; password</a:t>
            </a:r>
          </a:p>
          <a:p>
            <a:r>
              <a:rPr lang="en-GB" sz="1800" b="1" dirty="0"/>
              <a:t>Search</a:t>
            </a:r>
            <a:r>
              <a:rPr lang="en-GB" sz="1800" dirty="0"/>
              <a:t> for the following book titles</a:t>
            </a:r>
          </a:p>
          <a:p>
            <a:endParaRPr lang="en-GB" sz="1800" dirty="0"/>
          </a:p>
          <a:p>
            <a:r>
              <a:rPr lang="en-GB" sz="1800" dirty="0">
                <a:solidFill>
                  <a:srgbClr val="FF0000"/>
                </a:solidFill>
              </a:rPr>
              <a:t>Pears, R. and Shields, G. (2016) </a:t>
            </a:r>
            <a:r>
              <a:rPr lang="en-GB" sz="1800" i="1" dirty="0">
                <a:solidFill>
                  <a:srgbClr val="FF0000"/>
                </a:solidFill>
              </a:rPr>
              <a:t>Cite them right: the essential referencing guide</a:t>
            </a:r>
            <a:r>
              <a:rPr lang="en-GB" sz="1800" dirty="0">
                <a:solidFill>
                  <a:srgbClr val="FF0000"/>
                </a:solidFill>
              </a:rPr>
              <a:t>. 10</a:t>
            </a:r>
            <a:r>
              <a:rPr lang="en-GB" sz="1800" baseline="30000" dirty="0">
                <a:solidFill>
                  <a:srgbClr val="FF0000"/>
                </a:solidFill>
              </a:rPr>
              <a:t>th</a:t>
            </a:r>
            <a:r>
              <a:rPr lang="en-GB" sz="1800" dirty="0">
                <a:solidFill>
                  <a:srgbClr val="FF0000"/>
                </a:solidFill>
              </a:rPr>
              <a:t> </a:t>
            </a:r>
            <a:r>
              <a:rPr lang="en-GB" sz="1800" dirty="0" err="1">
                <a:solidFill>
                  <a:srgbClr val="FF0000"/>
                </a:solidFill>
              </a:rPr>
              <a:t>edn</a:t>
            </a:r>
            <a:r>
              <a:rPr lang="en-GB" sz="1800" dirty="0">
                <a:solidFill>
                  <a:srgbClr val="FF0000"/>
                </a:solidFill>
              </a:rPr>
              <a:t>. London: Palgrave Macmillan.</a:t>
            </a:r>
          </a:p>
          <a:p>
            <a:r>
              <a:rPr lang="en-GB" sz="1800" dirty="0">
                <a:solidFill>
                  <a:srgbClr val="FF0000"/>
                </a:solidFill>
              </a:rPr>
              <a:t>Cottrell, S. (2013) </a:t>
            </a:r>
            <a:r>
              <a:rPr lang="en-GB" sz="1800" i="1" dirty="0">
                <a:solidFill>
                  <a:srgbClr val="FF0000"/>
                </a:solidFill>
              </a:rPr>
              <a:t>The study skills handbook</a:t>
            </a:r>
            <a:r>
              <a:rPr lang="en-GB" sz="1800" dirty="0">
                <a:solidFill>
                  <a:srgbClr val="FF0000"/>
                </a:solidFill>
              </a:rPr>
              <a:t>. 4</a:t>
            </a:r>
            <a:r>
              <a:rPr lang="en-GB" sz="1800" baseline="30000" dirty="0">
                <a:solidFill>
                  <a:srgbClr val="FF0000"/>
                </a:solidFill>
              </a:rPr>
              <a:t>th</a:t>
            </a:r>
            <a:r>
              <a:rPr lang="en-GB" sz="1800" dirty="0">
                <a:solidFill>
                  <a:srgbClr val="FF0000"/>
                </a:solidFill>
              </a:rPr>
              <a:t> </a:t>
            </a:r>
            <a:r>
              <a:rPr lang="en-GB" sz="1800" dirty="0" err="1">
                <a:solidFill>
                  <a:srgbClr val="FF0000"/>
                </a:solidFill>
              </a:rPr>
              <a:t>edn</a:t>
            </a:r>
            <a:r>
              <a:rPr lang="en-GB" sz="1800" dirty="0">
                <a:solidFill>
                  <a:srgbClr val="FF0000"/>
                </a:solidFill>
              </a:rPr>
              <a:t>. Basingstoke: Palgrave Macmillan.</a:t>
            </a:r>
          </a:p>
          <a:p>
            <a:endParaRPr lang="en-GB" sz="1800" dirty="0"/>
          </a:p>
          <a:p>
            <a:r>
              <a:rPr lang="en-GB" sz="1800" dirty="0"/>
              <a:t>Make a note of their </a:t>
            </a:r>
            <a:r>
              <a:rPr lang="en-GB" sz="1800" b="1" dirty="0"/>
              <a:t>shelf number </a:t>
            </a:r>
            <a:r>
              <a:rPr lang="en-GB" sz="1800" dirty="0"/>
              <a:t>and </a:t>
            </a:r>
            <a:r>
              <a:rPr lang="en-GB" sz="1800" b="1" dirty="0"/>
              <a:t>location</a:t>
            </a:r>
            <a:r>
              <a:rPr lang="en-GB" sz="1800" dirty="0"/>
              <a:t>.</a:t>
            </a:r>
          </a:p>
          <a:p>
            <a:r>
              <a:rPr lang="en-GB" sz="1800" dirty="0"/>
              <a:t>Save them to your </a:t>
            </a:r>
            <a:r>
              <a:rPr lang="en-GB" sz="1800" b="1" dirty="0"/>
              <a:t>e-shelf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075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Finding and accessing E-books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7638"/>
            <a:ext cx="4968552" cy="4171602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Many core texts are available as e-books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24/7 multiple user access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View in browser or download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Contents search by keyword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Locate them via the catalogue…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…or via online library/e-books/search 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http://www.uwtsd.ac.uk/library/online-library/e-books/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772816"/>
            <a:ext cx="4348718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400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Need More?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916832"/>
            <a:ext cx="4644516" cy="3096344"/>
          </a:xfrm>
        </p:spPr>
      </p:pic>
      <p:sp>
        <p:nvSpPr>
          <p:cNvPr id="5" name="TextBox 4"/>
          <p:cNvSpPr txBox="1"/>
          <p:nvPr/>
        </p:nvSpPr>
        <p:spPr>
          <a:xfrm>
            <a:off x="323528" y="1843431"/>
            <a:ext cx="3816424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Can’t find what you need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Need advice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Book an appointment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Request a resource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Report a fault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Borrowing schemes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http://www.uwtsd.ac.uk/library/library-guide/need-more/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85972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5776" y="260648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on the move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95536" y="1268760"/>
            <a:ext cx="8064896" cy="116955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library catalogue and other databases are mobile friendly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E-Books can be downloaded onto mobile devices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useful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apps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are also available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0" y="4797153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Access library resources when and where it’s most convenient for you!</a:t>
            </a:r>
          </a:p>
        </p:txBody>
      </p:sp>
    </p:spTree>
    <p:extLst>
      <p:ext uri="{BB962C8B-B14F-4D97-AF65-F5344CB8AC3E}">
        <p14:creationId xmlns:p14="http://schemas.microsoft.com/office/powerpoint/2010/main" val="3375610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Get social…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916"/>
            <a:ext cx="9164675" cy="5725940"/>
          </a:xfrm>
        </p:spPr>
      </p:pic>
      <p:sp>
        <p:nvSpPr>
          <p:cNvPr id="6" name="TextBox 5"/>
          <p:cNvSpPr txBox="1"/>
          <p:nvPr/>
        </p:nvSpPr>
        <p:spPr>
          <a:xfrm>
            <a:off x="5815795" y="3349347"/>
            <a:ext cx="3456384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Follow us to find out what’s new…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Share what you’re reading!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                  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              </a:t>
            </a:r>
          </a:p>
          <a:p>
            <a:r>
              <a:rPr lang="en-GB" dirty="0"/>
              <a:t>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763404"/>
            <a:ext cx="1694878" cy="509028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7504" y="5186879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@UWTSDLib</a:t>
            </a:r>
          </a:p>
        </p:txBody>
      </p:sp>
      <p:pic>
        <p:nvPicPr>
          <p:cNvPr id="5" name="Picture 4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466657"/>
            <a:ext cx="1694878" cy="525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793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3256"/>
          </a:xfrm>
        </p:spPr>
      </p:pic>
    </p:spTree>
    <p:extLst>
      <p:ext uri="{BB962C8B-B14F-4D97-AF65-F5344CB8AC3E}">
        <p14:creationId xmlns:p14="http://schemas.microsoft.com/office/powerpoint/2010/main" val="412379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Further sessions coming soon…!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772816"/>
            <a:ext cx="4114800" cy="2723911"/>
          </a:xfrm>
        </p:spPr>
      </p:pic>
      <p:sp>
        <p:nvSpPr>
          <p:cNvPr id="5" name="TextBox 4"/>
          <p:cNvSpPr txBox="1"/>
          <p:nvPr/>
        </p:nvSpPr>
        <p:spPr>
          <a:xfrm>
            <a:off x="469424" y="2420888"/>
            <a:ext cx="374441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Basic referencing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Advanced skills – Specialist Databases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9622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https://lizgloyn.files.wordpress.com/2011/05/rdf-wheel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defRPr/>
            </a:pPr>
            <a:endParaRPr lang="en-GB">
              <a:solidFill>
                <a:prstClr val="black"/>
              </a:solidFill>
              <a:cs typeface="Arial" panose="020B0604020202020204" pitchFamily="34" charset="0"/>
            </a:endParaRPr>
          </a:p>
        </p:txBody>
      </p:sp>
      <p:sp>
        <p:nvSpPr>
          <p:cNvPr id="270340" name="Rectangle 2"/>
          <p:cNvSpPr>
            <a:spLocks noChangeArrowheads="1"/>
          </p:cNvSpPr>
          <p:nvPr/>
        </p:nvSpPr>
        <p:spPr bwMode="auto">
          <a:xfrm>
            <a:off x="1835696" y="1124744"/>
            <a:ext cx="5400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742950" indent="-28575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marL="11430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marL="16002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marL="20574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800" i="0" dirty="0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Please contact your Academic Liaison Librarian:</a:t>
            </a:r>
          </a:p>
        </p:txBody>
      </p:sp>
      <p:sp>
        <p:nvSpPr>
          <p:cNvPr id="5" name="Rectangle 4"/>
          <p:cNvSpPr/>
          <p:nvPr/>
        </p:nvSpPr>
        <p:spPr>
          <a:xfrm>
            <a:off x="460375" y="321797"/>
            <a:ext cx="840233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                       </a:t>
            </a:r>
            <a:r>
              <a:rPr lang="en-GB" sz="24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For more information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249996" y="210136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/>
              <a:t>Faculty of Humanities and Performing Arts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Lisa Ellis </a:t>
            </a:r>
            <a:br>
              <a:rPr lang="en-GB" altLang="en-US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</a:br>
            <a:br>
              <a:rPr lang="en-GB" altLang="en-US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</a:br>
            <a:r>
              <a:rPr lang="en-GB" dirty="0" err="1"/>
              <a:t>l.ellis@uwtsd.ac.uk</a:t>
            </a:r>
            <a:endParaRPr lang="en-GB" altLang="en-US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0726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Image Credits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08721"/>
            <a:ext cx="8856984" cy="4608511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Success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https://unsplash.com/collections/922796/adventure-and-success?photo=FiZTaNTj2Ak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Stopwatch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https://unsplash.com/search/stopwatch?photo=p3Pj7jOYvnM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Map &amp; Compass –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https://pixabay.com/en/geography-world-map-paper-compass-2593903/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Laptop -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https://unsplash.com/search/reading?photo=1MHU3zpTvro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Question mark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https://unsplash.com/search/questionmark?photo=8xAA0f9yQnE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Book stack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https://unsplash.com/search/books?photo=o4-YyGi5JBc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Crowd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https://unsplash.com/search/crowd?photo=gcDwzUGuUoI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Open sign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https://unsplash.com/search/open?photo=R-HXWCbCBGU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Reading bench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https://unsplash.com/search/reading?photo=1MHU3zpTvro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Think –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https://pixabay.com/en/development-question-mark-process-2010016/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Kindle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https://pixabay.com/en/kindle-amazon-e-reader-ereader-381242/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More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https://pixabay.com/en/more-sign-vintage-salvage-yard-2553134/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Smartphone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https://unsplash.com/search/mobile-phone?photo=pb_lF8VWaPU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 media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https://unsplash.com/search/social-media?photo=DfMMzzi3rmg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Any Questions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https://cdn.pixabay.com/photo/2016/03/17/06/21/question-1262378__340.jpg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Next big thing -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https://pixabay.com/en/place-name-sign-thing-experience-1647341/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6255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769ED93AAA2749A6D3F6A9527B2CC1" ma:contentTypeVersion="" ma:contentTypeDescription="Create a new document." ma:contentTypeScope="" ma:versionID="d1624db82d45bdfcd75078e56ed716ab">
  <xsd:schema xmlns:xsd="http://www.w3.org/2001/XMLSchema" xmlns:xs="http://www.w3.org/2001/XMLSchema" xmlns:p="http://schemas.microsoft.com/office/2006/metadata/properties" xmlns:ns2="9a4d144a-fc25-4fdb-964c-6d631b2b63e0" xmlns:ns3="99ce1279-2350-47db-8704-eccecdd1905d" targetNamespace="http://schemas.microsoft.com/office/2006/metadata/properties" ma:root="true" ma:fieldsID="ed96edffad94d7605d31fc0626206cb5" ns2:_="" ns3:_="">
    <xsd:import namespace="9a4d144a-fc25-4fdb-964c-6d631b2b63e0"/>
    <xsd:import namespace="99ce1279-2350-47db-8704-eccecdd1905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4d144a-fc25-4fdb-964c-6d631b2b63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ce1279-2350-47db-8704-eccecdd1905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4" nillable="true" ma:displayName="MediaServiceLocation" ma:description="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purl.org/dc/terms/"/>
    <ds:schemaRef ds:uri="http://www.w3.org/XML/1998/namespace"/>
    <ds:schemaRef ds:uri="http://purl.org/dc/dcmitype/"/>
    <ds:schemaRef ds:uri="99ce1279-2350-47db-8704-eccecdd1905d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9a4d144a-fc25-4fdb-964c-6d631b2b63e0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79369239-5199-4146-8271-42C4911CB9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a4d144a-fc25-4fdb-964c-6d631b2b63e0"/>
    <ds:schemaRef ds:uri="99ce1279-2350-47db-8704-eccecdd1905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1423</TotalTime>
  <Words>816</Words>
  <Application>Microsoft Macintosh PowerPoint</Application>
  <PresentationFormat>On-screen Show (4:3)</PresentationFormat>
  <Paragraphs>204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Myriad Pro</vt:lpstr>
      <vt:lpstr>Segoe UI</vt:lpstr>
      <vt:lpstr>20140311PresentationUWTSDTemplate</vt:lpstr>
      <vt:lpstr>Online Library: Basic Skills  Getting Started!</vt:lpstr>
      <vt:lpstr>PowerPoint Presentation</vt:lpstr>
      <vt:lpstr>What you’ll learn today…</vt:lpstr>
      <vt:lpstr>Navigating the library website</vt:lpstr>
      <vt:lpstr>The Online Library includes…</vt:lpstr>
      <vt:lpstr>But did you know you can also…</vt:lpstr>
      <vt:lpstr>The benefits of your UWTSD Online Library…</vt:lpstr>
      <vt:lpstr>Different types of Information</vt:lpstr>
      <vt:lpstr>Evaluating Information</vt:lpstr>
      <vt:lpstr>Library Catalogue </vt:lpstr>
      <vt:lpstr>Now it’s your turn!</vt:lpstr>
      <vt:lpstr>Finding and accessing E-books</vt:lpstr>
      <vt:lpstr>Need More?</vt:lpstr>
      <vt:lpstr>PowerPoint Presentation</vt:lpstr>
      <vt:lpstr>Get social…</vt:lpstr>
      <vt:lpstr>PowerPoint Presentation</vt:lpstr>
      <vt:lpstr>Further sessions coming soon…!</vt:lpstr>
      <vt:lpstr>PowerPoint Presentation</vt:lpstr>
      <vt:lpstr>Image Credits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Rhiannon Lloyd</cp:lastModifiedBy>
  <cp:revision>112</cp:revision>
  <dcterms:created xsi:type="dcterms:W3CDTF">2015-04-14T15:21:28Z</dcterms:created>
  <dcterms:modified xsi:type="dcterms:W3CDTF">2022-09-01T14:04:54Z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0x01010074769ED93AAA2749A6D3F6A9527B2CC1</vt:lpwstr>
  </property>
</Properties>
</file>