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4" r:id="rId3"/>
    <p:sldId id="261" r:id="rId4"/>
    <p:sldId id="259" r:id="rId5"/>
    <p:sldId id="258" r:id="rId6"/>
    <p:sldId id="262" r:id="rId7"/>
    <p:sldId id="268" r:id="rId8"/>
    <p:sldId id="263" r:id="rId9"/>
    <p:sldId id="269" r:id="rId10"/>
    <p:sldId id="264" r:id="rId11"/>
    <p:sldId id="270" r:id="rId12"/>
    <p:sldId id="265" r:id="rId13"/>
    <p:sldId id="267" r:id="rId14"/>
    <p:sldId id="266" r:id="rId15"/>
    <p:sldId id="271" r:id="rId16"/>
    <p:sldId id="260" r:id="rId17"/>
    <p:sldId id="272" r:id="rId18"/>
    <p:sldId id="275" r:id="rId19"/>
    <p:sldId id="276" r:id="rId20"/>
    <p:sldId id="277"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snapToObjects="1">
      <p:cViewPr varScale="1">
        <p:scale>
          <a:sx n="48" d="100"/>
          <a:sy n="48" d="100"/>
        </p:scale>
        <p:origin x="88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10/3/2020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10/3/2020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FWMk_Zv7nB8"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fT0GW0lrJQI"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6_TpAtzQz-I"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5.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3542582"/>
            <a:ext cx="8637073" cy="1290340"/>
          </a:xfrm>
        </p:spPr>
        <p:txBody>
          <a:bodyPr>
            <a:normAutofit/>
          </a:bodyPr>
          <a:lstStyle/>
          <a:p>
            <a:r>
              <a:rPr lang="en-US" sz="4400" dirty="0"/>
              <a:t>E mails and Online netiquette</a:t>
            </a:r>
          </a:p>
        </p:txBody>
      </p:sp>
      <p:pic>
        <p:nvPicPr>
          <p:cNvPr id="4" name="Picture 3"/>
          <p:cNvPicPr>
            <a:picLocks noChangeAspect="1"/>
          </p:cNvPicPr>
          <p:nvPr/>
        </p:nvPicPr>
        <p:blipFill>
          <a:blip r:embed="rId2"/>
          <a:stretch>
            <a:fillRect/>
          </a:stretch>
        </p:blipFill>
        <p:spPr>
          <a:xfrm>
            <a:off x="781221" y="155840"/>
            <a:ext cx="10273631" cy="1869239"/>
          </a:xfrm>
          <a:prstGeom prst="rect">
            <a:avLst/>
          </a:prstGeom>
        </p:spPr>
      </p:pic>
    </p:spTree>
    <p:extLst>
      <p:ext uri="{BB962C8B-B14F-4D97-AF65-F5344CB8AC3E}">
        <p14:creationId xmlns:p14="http://schemas.microsoft.com/office/powerpoint/2010/main" val="2110907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B25E-C0E8-4203-9919-E306D77D030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BE4DE73E-6A10-473B-A17E-532E848A9013}"/>
              </a:ext>
            </a:extLst>
          </p:cNvPr>
          <p:cNvSpPr>
            <a:spLocks noGrp="1"/>
          </p:cNvSpPr>
          <p:nvPr>
            <p:ph idx="1"/>
          </p:nvPr>
        </p:nvSpPr>
        <p:spPr/>
        <p:txBody>
          <a:bodyPr/>
          <a:lstStyle/>
          <a:p>
            <a:r>
              <a:rPr lang="en-US" altLang="en-US" dirty="0">
                <a:latin typeface="Arial" charset="0"/>
              </a:rPr>
              <a:t>How to e mail your lecturer/University staff</a:t>
            </a:r>
            <a:endParaRPr lang="en-US" dirty="0"/>
          </a:p>
          <a:p>
            <a:r>
              <a:rPr lang="en-GB" dirty="0">
                <a:latin typeface="Arial" panose="020B0604020202020204" pitchFamily="34" charset="0"/>
                <a:cs typeface="Arial" panose="020B0604020202020204" pitchFamily="34" charset="0"/>
              </a:rPr>
              <a:t>How to behave in online lessons and social media</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sz="4000" b="1" dirty="0"/>
              <a:t>Dear Student, my name is not Hey!</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705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Email etiquette</a:t>
            </a:r>
          </a:p>
        </p:txBody>
      </p:sp>
      <p:sp>
        <p:nvSpPr>
          <p:cNvPr id="3" name="Content Placeholder 2"/>
          <p:cNvSpPr>
            <a:spLocks noGrp="1"/>
          </p:cNvSpPr>
          <p:nvPr>
            <p:ph idx="1"/>
          </p:nvPr>
        </p:nvSpPr>
        <p:spPr/>
        <p:txBody>
          <a:bodyPr>
            <a:noAutofit/>
          </a:bodyPr>
          <a:lstStyle/>
          <a:p>
            <a:r>
              <a:rPr lang="en-US" sz="2800" dirty="0"/>
              <a:t>Email etiquette is a common struggle for students. It is important to do this correctly though, because the lecturers and other university staff receiving your emails are etiquette professionals. </a:t>
            </a:r>
          </a:p>
          <a:p>
            <a:r>
              <a:rPr lang="en-US" sz="2800" dirty="0"/>
              <a:t>Developing good practice with regard to email etiquette also prepares you for future employability!</a:t>
            </a:r>
            <a:br>
              <a:rPr lang="en-US" sz="2800" dirty="0"/>
            </a:br>
            <a:endParaRPr lang="en-US" sz="2800" dirty="0"/>
          </a:p>
        </p:txBody>
      </p:sp>
    </p:spTree>
    <p:extLst>
      <p:ext uri="{BB962C8B-B14F-4D97-AF65-F5344CB8AC3E}">
        <p14:creationId xmlns:p14="http://schemas.microsoft.com/office/powerpoint/2010/main" val="912326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Communicating with the university</a:t>
            </a:r>
          </a:p>
        </p:txBody>
      </p:sp>
      <p:sp>
        <p:nvSpPr>
          <p:cNvPr id="3" name="Content Placeholder 2"/>
          <p:cNvSpPr>
            <a:spLocks noGrp="1"/>
          </p:cNvSpPr>
          <p:nvPr>
            <p:ph idx="1"/>
          </p:nvPr>
        </p:nvSpPr>
        <p:spPr>
          <a:xfrm>
            <a:off x="553453" y="2015732"/>
            <a:ext cx="10501401" cy="3988026"/>
          </a:xfrm>
        </p:spPr>
        <p:txBody>
          <a:bodyPr>
            <a:normAutofit fontScale="92500" lnSpcReduction="10000"/>
          </a:bodyPr>
          <a:lstStyle/>
          <a:p>
            <a:r>
              <a:rPr lang="en-US" sz="2400" dirty="0"/>
              <a:t>It is university policy for students to use their student e mail address to communicate with their lecturers and other members of university staff.</a:t>
            </a:r>
          </a:p>
          <a:p>
            <a:r>
              <a:rPr lang="en-US" sz="2400" dirty="0"/>
              <a:t>If a module lecturer, year tutor or </a:t>
            </a:r>
            <a:r>
              <a:rPr lang="en-US" sz="2400" dirty="0" err="1"/>
              <a:t>programme</a:t>
            </a:r>
            <a:r>
              <a:rPr lang="en-US" sz="2400" dirty="0"/>
              <a:t> manager encourages students to link with them via social media (i.e. </a:t>
            </a:r>
            <a:r>
              <a:rPr lang="en-US" sz="2400" dirty="0" err="1"/>
              <a:t>Linkedin</a:t>
            </a:r>
            <a:r>
              <a:rPr lang="en-US" sz="2400" dirty="0"/>
              <a:t>, Instagram, Facebook), this is generally for the staff member to send relevant information </a:t>
            </a:r>
            <a:r>
              <a:rPr lang="mr-IN" sz="2400" dirty="0"/>
              <a:t>–</a:t>
            </a:r>
            <a:r>
              <a:rPr lang="en-US" sz="2400" dirty="0"/>
              <a:t> placement updates etc.  This is not a method for students to message staff.</a:t>
            </a:r>
          </a:p>
          <a:p>
            <a:r>
              <a:rPr lang="en-US" sz="2400" dirty="0"/>
              <a:t>If you need to contact staff urgently, please use e mail.</a:t>
            </a:r>
          </a:p>
          <a:p>
            <a:r>
              <a:rPr lang="en-US" sz="2400" b="1" dirty="0"/>
              <a:t>Please do not e mail student teachers who may be delivering classes alongside your module tutors.</a:t>
            </a:r>
          </a:p>
          <a:p>
            <a:pPr lvl="1"/>
            <a:endParaRPr lang="en-US" dirty="0"/>
          </a:p>
        </p:txBody>
      </p:sp>
    </p:spTree>
    <p:extLst>
      <p:ext uri="{BB962C8B-B14F-4D97-AF65-F5344CB8AC3E}">
        <p14:creationId xmlns:p14="http://schemas.microsoft.com/office/powerpoint/2010/main" val="1652395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b="1" dirty="0">
                <a:latin typeface="Arial" charset="0"/>
              </a:rPr>
              <a:t>How to Email your lecturer/University staff</a:t>
            </a:r>
            <a:endParaRPr lang="en-US" dirty="0"/>
          </a:p>
        </p:txBody>
      </p:sp>
      <p:sp>
        <p:nvSpPr>
          <p:cNvPr id="3" name="Content Placeholder 2"/>
          <p:cNvSpPr>
            <a:spLocks noGrp="1"/>
          </p:cNvSpPr>
          <p:nvPr>
            <p:ph idx="1"/>
          </p:nvPr>
        </p:nvSpPr>
        <p:spPr>
          <a:xfrm>
            <a:off x="1451579" y="2015732"/>
            <a:ext cx="9603275" cy="3963963"/>
          </a:xfrm>
        </p:spPr>
        <p:txBody>
          <a:bodyPr>
            <a:normAutofit lnSpcReduction="10000"/>
          </a:bodyPr>
          <a:lstStyle/>
          <a:p>
            <a:pPr lvl="0"/>
            <a:r>
              <a:rPr lang="en-US" altLang="en-US" dirty="0">
                <a:latin typeface="Arial" charset="0"/>
              </a:rPr>
              <a:t>Have an informative subject line.</a:t>
            </a:r>
          </a:p>
          <a:p>
            <a:r>
              <a:rPr lang="en-US" altLang="en-US" dirty="0">
                <a:latin typeface="Arial" charset="0"/>
              </a:rPr>
              <a:t>Be concise.</a:t>
            </a:r>
          </a:p>
          <a:p>
            <a:r>
              <a:rPr lang="en-US" altLang="en-US" dirty="0">
                <a:latin typeface="Arial" charset="0"/>
              </a:rPr>
              <a:t>When addressing your lecturer, you do not need to be formal and use Professor, Dr, Mr, Mrs. or Ms.  Use their given name.  For other members of the University, like the Vice Chancellor, you may be required to use the recipient’s title.  If in doubt, check!</a:t>
            </a:r>
          </a:p>
          <a:p>
            <a:r>
              <a:rPr lang="en-US" altLang="en-US" dirty="0">
                <a:latin typeface="Arial" charset="0"/>
              </a:rPr>
              <a:t>You should avoid using ‘love, babe, doll, </a:t>
            </a:r>
            <a:r>
              <a:rPr lang="en-US" altLang="en-US" dirty="0" err="1">
                <a:latin typeface="Arial" charset="0"/>
              </a:rPr>
              <a:t>hun</a:t>
            </a:r>
            <a:r>
              <a:rPr lang="en-US" altLang="en-US" dirty="0">
                <a:latin typeface="Arial" charset="0"/>
              </a:rPr>
              <a:t> or hey’ to address your lecturers (or any other member of University staff).  You may also find that other students object to such titles. </a:t>
            </a:r>
          </a:p>
          <a:p>
            <a:r>
              <a:rPr lang="en-US" altLang="en-US" dirty="0">
                <a:latin typeface="Arial" charset="0"/>
              </a:rPr>
              <a:t>Do </a:t>
            </a:r>
            <a:r>
              <a:rPr lang="en-US" altLang="en-US" b="1" dirty="0">
                <a:latin typeface="Arial" charset="0"/>
              </a:rPr>
              <a:t>NOT</a:t>
            </a:r>
            <a:r>
              <a:rPr lang="en-US" altLang="en-US" dirty="0">
                <a:latin typeface="Arial" charset="0"/>
              </a:rPr>
              <a:t> include slang, abbreviations, or emoticons within the e mail.</a:t>
            </a:r>
          </a:p>
          <a:p>
            <a:pPr lvl="0"/>
            <a:endParaRPr lang="en-US" altLang="en-US" dirty="0">
              <a:latin typeface="Arial" charset="0"/>
            </a:endParaRPr>
          </a:p>
          <a:p>
            <a:endParaRPr lang="en-US" altLang="en-US" dirty="0">
              <a:latin typeface="Arial" charset="0"/>
            </a:endParaRPr>
          </a:p>
          <a:p>
            <a:endParaRPr lang="en-US" altLang="en-US" dirty="0">
              <a:latin typeface="Arial" charset="0"/>
            </a:endParaRPr>
          </a:p>
          <a:p>
            <a:pPr lvl="0"/>
            <a:endParaRPr lang="en-US" altLang="en-US" dirty="0">
              <a:latin typeface="Arial" charset="0"/>
            </a:endParaRPr>
          </a:p>
          <a:p>
            <a:endParaRPr lang="en-US" dirty="0"/>
          </a:p>
        </p:txBody>
      </p:sp>
    </p:spTree>
    <p:extLst>
      <p:ext uri="{BB962C8B-B14F-4D97-AF65-F5344CB8AC3E}">
        <p14:creationId xmlns:p14="http://schemas.microsoft.com/office/powerpoint/2010/main" val="365911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4257" y="804519"/>
            <a:ext cx="9650597" cy="1049235"/>
          </a:xfrm>
        </p:spPr>
        <p:txBody>
          <a:bodyPr/>
          <a:lstStyle/>
          <a:p>
            <a:r>
              <a:rPr lang="en-US" dirty="0"/>
              <a:t>Writing your email </a:t>
            </a:r>
            <a:r>
              <a:rPr lang="mr-IN" dirty="0"/>
              <a:t>–</a:t>
            </a:r>
            <a:r>
              <a:rPr lang="en-US" dirty="0"/>
              <a:t> some things to consider</a:t>
            </a:r>
          </a:p>
        </p:txBody>
      </p:sp>
      <p:sp>
        <p:nvSpPr>
          <p:cNvPr id="3" name="Content Placeholder 2"/>
          <p:cNvSpPr>
            <a:spLocks noGrp="1"/>
          </p:cNvSpPr>
          <p:nvPr>
            <p:ph idx="1"/>
          </p:nvPr>
        </p:nvSpPr>
        <p:spPr>
          <a:xfrm>
            <a:off x="457201" y="2015732"/>
            <a:ext cx="10597654" cy="3988026"/>
          </a:xfrm>
        </p:spPr>
        <p:txBody>
          <a:bodyPr>
            <a:normAutofit/>
          </a:bodyPr>
          <a:lstStyle/>
          <a:p>
            <a:r>
              <a:rPr lang="en-US" sz="2800" dirty="0"/>
              <a:t>Many lecturers note that students often already have the information they are seeking before they send an e mail </a:t>
            </a:r>
            <a:r>
              <a:rPr lang="mr-IN" sz="2800" dirty="0"/>
              <a:t>–</a:t>
            </a:r>
            <a:r>
              <a:rPr lang="en-US" sz="2800" dirty="0"/>
              <a:t> check your student e mail and/or Moodle first.  </a:t>
            </a:r>
          </a:p>
          <a:p>
            <a:r>
              <a:rPr lang="en-US" sz="2800" dirty="0"/>
              <a:t>When emailing lecturers, please remember that they receive a large number of emails every day.  </a:t>
            </a:r>
          </a:p>
          <a:p>
            <a:r>
              <a:rPr lang="en-US" sz="2800" dirty="0"/>
              <a:t>These emails come from different students in different classes, sometimes in different faculties, or even from different campuses!</a:t>
            </a:r>
          </a:p>
          <a:p>
            <a:endParaRPr lang="en-US" dirty="0"/>
          </a:p>
        </p:txBody>
      </p:sp>
    </p:spTree>
    <p:extLst>
      <p:ext uri="{BB962C8B-B14F-4D97-AF65-F5344CB8AC3E}">
        <p14:creationId xmlns:p14="http://schemas.microsoft.com/office/powerpoint/2010/main" val="1926195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BC620-3D99-427D-A544-667811FE8332}"/>
              </a:ext>
            </a:extLst>
          </p:cNvPr>
          <p:cNvSpPr>
            <a:spLocks noGrp="1"/>
          </p:cNvSpPr>
          <p:nvPr>
            <p:ph type="title"/>
          </p:nvPr>
        </p:nvSpPr>
        <p:spPr/>
        <p:txBody>
          <a:bodyPr/>
          <a:lstStyle/>
          <a:p>
            <a:r>
              <a:rPr lang="en-US" dirty="0"/>
              <a:t>Writing your email </a:t>
            </a:r>
            <a:r>
              <a:rPr lang="mr-IN" dirty="0"/>
              <a:t>–</a:t>
            </a:r>
            <a:r>
              <a:rPr lang="en-US" dirty="0"/>
              <a:t> some things to consider</a:t>
            </a:r>
            <a:endParaRPr lang="en-GB" dirty="0"/>
          </a:p>
        </p:txBody>
      </p:sp>
      <p:sp>
        <p:nvSpPr>
          <p:cNvPr id="3" name="Content Placeholder 2">
            <a:extLst>
              <a:ext uri="{FF2B5EF4-FFF2-40B4-BE49-F238E27FC236}">
                <a16:creationId xmlns:a16="http://schemas.microsoft.com/office/drawing/2014/main" id="{FC696B36-D710-4978-9C08-4E3E18CE91E1}"/>
              </a:ext>
            </a:extLst>
          </p:cNvPr>
          <p:cNvSpPr>
            <a:spLocks noGrp="1"/>
          </p:cNvSpPr>
          <p:nvPr>
            <p:ph idx="1"/>
          </p:nvPr>
        </p:nvSpPr>
        <p:spPr/>
        <p:txBody>
          <a:bodyPr>
            <a:normAutofit/>
          </a:bodyPr>
          <a:lstStyle/>
          <a:p>
            <a:r>
              <a:rPr lang="en-US" sz="2800" dirty="0"/>
              <a:t>When you e mail your lecturer and do not identify yourself properly, your lecturer might have trouble placing you. </a:t>
            </a:r>
          </a:p>
          <a:p>
            <a:r>
              <a:rPr lang="en-US" sz="2800" dirty="0"/>
              <a:t>Being remembered when you are just one student in a large class is an even greater concern if you have a common name. </a:t>
            </a:r>
          </a:p>
          <a:p>
            <a:pPr lvl="1"/>
            <a:r>
              <a:rPr lang="en-US" sz="2800" dirty="0"/>
              <a:t>For example, in larger classes, there might be three students named Matthew or five students named Jessica.</a:t>
            </a:r>
          </a:p>
          <a:p>
            <a:endParaRPr lang="en-GB" dirty="0"/>
          </a:p>
        </p:txBody>
      </p:sp>
    </p:spTree>
    <p:extLst>
      <p:ext uri="{BB962C8B-B14F-4D97-AF65-F5344CB8AC3E}">
        <p14:creationId xmlns:p14="http://schemas.microsoft.com/office/powerpoint/2010/main" val="1074442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Writing your email </a:t>
            </a:r>
            <a:r>
              <a:rPr lang="mr-IN" dirty="0"/>
              <a:t>–</a:t>
            </a:r>
            <a:r>
              <a:rPr lang="en-US" dirty="0"/>
              <a:t> some things to consider “Don't ask the dreaded question!”</a:t>
            </a:r>
            <a:br>
              <a:rPr lang="en-US" dirty="0"/>
            </a:br>
            <a:endParaRPr lang="en-US" dirty="0"/>
          </a:p>
        </p:txBody>
      </p:sp>
      <p:sp>
        <p:nvSpPr>
          <p:cNvPr id="3" name="Content Placeholder 2"/>
          <p:cNvSpPr>
            <a:spLocks noGrp="1"/>
          </p:cNvSpPr>
          <p:nvPr>
            <p:ph idx="1"/>
          </p:nvPr>
        </p:nvSpPr>
        <p:spPr>
          <a:xfrm>
            <a:off x="240633" y="2015732"/>
            <a:ext cx="10814222" cy="4192563"/>
          </a:xfrm>
        </p:spPr>
        <p:txBody>
          <a:bodyPr>
            <a:normAutofit/>
          </a:bodyPr>
          <a:lstStyle/>
          <a:p>
            <a:r>
              <a:rPr lang="en-US" sz="2800" dirty="0"/>
              <a:t>Though this tip is not directly related to e mail etiquette, it has been included because it was mentioned by multiple lecturers without prompting and it does concern the content of your e mail. </a:t>
            </a:r>
          </a:p>
          <a:p>
            <a:r>
              <a:rPr lang="en-US" sz="2800" dirty="0"/>
              <a:t>A certain question lecturers are commonly asked by students who miss class, </a:t>
            </a:r>
            <a:r>
              <a:rPr lang="en-US" sz="2800" dirty="0">
                <a:solidFill>
                  <a:srgbClr val="FF0000"/>
                </a:solidFill>
              </a:rPr>
              <a:t>"Did I miss anything in class on Monday?"</a:t>
            </a:r>
            <a:r>
              <a:rPr lang="en-US" sz="2800" dirty="0"/>
              <a:t> many lecturers want to respond with, </a:t>
            </a:r>
            <a:r>
              <a:rPr lang="en-US" sz="2800" dirty="0">
                <a:solidFill>
                  <a:srgbClr val="FF0000"/>
                </a:solidFill>
              </a:rPr>
              <a:t>“No, we did absolutely nothing, as usual.”</a:t>
            </a:r>
          </a:p>
          <a:p>
            <a:endParaRPr lang="en-US" dirty="0"/>
          </a:p>
        </p:txBody>
      </p:sp>
    </p:spTree>
    <p:extLst>
      <p:ext uri="{BB962C8B-B14F-4D97-AF65-F5344CB8AC3E}">
        <p14:creationId xmlns:p14="http://schemas.microsoft.com/office/powerpoint/2010/main" val="1895036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6CEBE-4C83-4EEF-A2CD-8315F409F90A}"/>
              </a:ext>
            </a:extLst>
          </p:cNvPr>
          <p:cNvSpPr>
            <a:spLocks noGrp="1"/>
          </p:cNvSpPr>
          <p:nvPr>
            <p:ph type="title"/>
          </p:nvPr>
        </p:nvSpPr>
        <p:spPr/>
        <p:txBody>
          <a:bodyPr>
            <a:normAutofit fontScale="90000"/>
          </a:bodyPr>
          <a:lstStyle/>
          <a:p>
            <a:r>
              <a:rPr lang="en-US" dirty="0"/>
              <a:t>Writing your email </a:t>
            </a:r>
            <a:r>
              <a:rPr lang="mr-IN" dirty="0"/>
              <a:t>–</a:t>
            </a:r>
            <a:r>
              <a:rPr lang="en-US" dirty="0"/>
              <a:t> some things to consider “Don't ask the dreaded question!”</a:t>
            </a:r>
            <a:endParaRPr lang="en-GB" dirty="0"/>
          </a:p>
        </p:txBody>
      </p:sp>
      <p:sp>
        <p:nvSpPr>
          <p:cNvPr id="3" name="Content Placeholder 2">
            <a:extLst>
              <a:ext uri="{FF2B5EF4-FFF2-40B4-BE49-F238E27FC236}">
                <a16:creationId xmlns:a16="http://schemas.microsoft.com/office/drawing/2014/main" id="{48296458-E633-4E3F-A842-5DFBDB4BF3C0}"/>
              </a:ext>
            </a:extLst>
          </p:cNvPr>
          <p:cNvSpPr>
            <a:spLocks noGrp="1"/>
          </p:cNvSpPr>
          <p:nvPr>
            <p:ph idx="1"/>
          </p:nvPr>
        </p:nvSpPr>
        <p:spPr/>
        <p:txBody>
          <a:bodyPr>
            <a:normAutofit fontScale="85000" lnSpcReduction="10000"/>
          </a:bodyPr>
          <a:lstStyle/>
          <a:p>
            <a:r>
              <a:rPr lang="en-US" sz="2800" dirty="0"/>
              <a:t>Why is it such a terrible question, and what makes it so inappropriate? </a:t>
            </a:r>
          </a:p>
          <a:p>
            <a:r>
              <a:rPr lang="en-US" sz="2800" dirty="0"/>
              <a:t>First, it is insulting to imply that the content of any class might not have been important, or that it can be recapped in a short e mail.</a:t>
            </a:r>
          </a:p>
          <a:p>
            <a:r>
              <a:rPr lang="en-US" sz="2800" dirty="0"/>
              <a:t>Second, it is not the lecturer’s responsibility to offer repetition of the class. If you miss a class without a legitimate reason, it is your responsibility to arrange for access to session recordings or notes from another student and/or find out what was covered via Moodle/Teams.</a:t>
            </a:r>
          </a:p>
          <a:p>
            <a:endParaRPr lang="en-GB" dirty="0"/>
          </a:p>
        </p:txBody>
      </p:sp>
    </p:spTree>
    <p:extLst>
      <p:ext uri="{BB962C8B-B14F-4D97-AF65-F5344CB8AC3E}">
        <p14:creationId xmlns:p14="http://schemas.microsoft.com/office/powerpoint/2010/main" val="25280677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Writing your email </a:t>
            </a:r>
            <a:r>
              <a:rPr lang="mr-IN" dirty="0"/>
              <a:t>–</a:t>
            </a:r>
            <a:r>
              <a:rPr lang="en-US" dirty="0"/>
              <a:t> some  things to consider “Acknowledge your gratitude”</a:t>
            </a:r>
            <a:br>
              <a:rPr lang="en-US" dirty="0"/>
            </a:br>
            <a:endParaRPr lang="en-US" dirty="0"/>
          </a:p>
        </p:txBody>
      </p:sp>
      <p:sp>
        <p:nvSpPr>
          <p:cNvPr id="3" name="Content Placeholder 2"/>
          <p:cNvSpPr>
            <a:spLocks noGrp="1"/>
          </p:cNvSpPr>
          <p:nvPr>
            <p:ph idx="1"/>
          </p:nvPr>
        </p:nvSpPr>
        <p:spPr>
          <a:xfrm>
            <a:off x="385011" y="1853754"/>
            <a:ext cx="10669843" cy="4174067"/>
          </a:xfrm>
        </p:spPr>
        <p:txBody>
          <a:bodyPr>
            <a:normAutofit/>
          </a:bodyPr>
          <a:lstStyle/>
          <a:p>
            <a:r>
              <a:rPr lang="en-US" sz="2400" dirty="0"/>
              <a:t>Instead of launching directly into what it is you want to request, you can acknowledge your gratitude. Doing so is a polite way to </a:t>
            </a:r>
            <a:r>
              <a:rPr lang="en-US" sz="2400" dirty="0" err="1"/>
              <a:t>recognise</a:t>
            </a:r>
            <a:r>
              <a:rPr lang="en-US" sz="2400" dirty="0"/>
              <a:t> the individual’s efforts in replying to your emails, and the gesture will be appreciated. </a:t>
            </a:r>
          </a:p>
          <a:p>
            <a:r>
              <a:rPr lang="en-US" sz="2400" dirty="0"/>
              <a:t>An example of an effective statement of gratitude for the member of staff’s anticipated help could be :  </a:t>
            </a:r>
            <a:r>
              <a:rPr lang="en-US" sz="2400" dirty="0">
                <a:solidFill>
                  <a:srgbClr val="FF0000"/>
                </a:solidFill>
              </a:rPr>
              <a:t>“I know you are busy, but I am hoping you will be able to find some time to meet and go over my answers on the quiz. please”</a:t>
            </a:r>
          </a:p>
          <a:p>
            <a:endParaRPr lang="en-US" sz="2400" dirty="0"/>
          </a:p>
        </p:txBody>
      </p:sp>
    </p:spTree>
    <p:extLst>
      <p:ext uri="{BB962C8B-B14F-4D97-AF65-F5344CB8AC3E}">
        <p14:creationId xmlns:p14="http://schemas.microsoft.com/office/powerpoint/2010/main" val="1636483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D7EAB-CBFE-4487-B6DF-68526F9C4856}"/>
              </a:ext>
            </a:extLst>
          </p:cNvPr>
          <p:cNvSpPr>
            <a:spLocks noGrp="1"/>
          </p:cNvSpPr>
          <p:nvPr>
            <p:ph type="title"/>
          </p:nvPr>
        </p:nvSpPr>
        <p:spPr/>
        <p:txBody>
          <a:bodyPr>
            <a:normAutofit fontScale="90000"/>
          </a:bodyPr>
          <a:lstStyle/>
          <a:p>
            <a:r>
              <a:rPr lang="en-US" dirty="0"/>
              <a:t>Writing your email </a:t>
            </a:r>
            <a:r>
              <a:rPr lang="mr-IN" dirty="0"/>
              <a:t>–</a:t>
            </a:r>
            <a:r>
              <a:rPr lang="en-US" dirty="0"/>
              <a:t> some  things to consider “Acknowledge your gratitude”</a:t>
            </a:r>
            <a:br>
              <a:rPr lang="en-US" dirty="0"/>
            </a:br>
            <a:endParaRPr lang="en-GB" dirty="0"/>
          </a:p>
        </p:txBody>
      </p:sp>
      <p:sp>
        <p:nvSpPr>
          <p:cNvPr id="3" name="Content Placeholder 2">
            <a:extLst>
              <a:ext uri="{FF2B5EF4-FFF2-40B4-BE49-F238E27FC236}">
                <a16:creationId xmlns:a16="http://schemas.microsoft.com/office/drawing/2014/main" id="{8038C2E9-521A-4E88-9095-501AF9992067}"/>
              </a:ext>
            </a:extLst>
          </p:cNvPr>
          <p:cNvSpPr>
            <a:spLocks noGrp="1"/>
          </p:cNvSpPr>
          <p:nvPr>
            <p:ph idx="1"/>
          </p:nvPr>
        </p:nvSpPr>
        <p:spPr/>
        <p:txBody>
          <a:bodyPr>
            <a:normAutofit/>
          </a:bodyPr>
          <a:lstStyle/>
          <a:p>
            <a:r>
              <a:rPr lang="en-US" sz="2600" dirty="0"/>
              <a:t>Before you sign off, it is important that you include an appropriate statement that is a complimentary farewell.  An appropriate parting statement is an important part of  e mail etiquette, even if it is just a quick statement like </a:t>
            </a:r>
            <a:r>
              <a:rPr lang="en-US" sz="2600" dirty="0">
                <a:solidFill>
                  <a:srgbClr val="FF0000"/>
                </a:solidFill>
              </a:rPr>
              <a:t>"Thanks for your help!” or “kind regards”. </a:t>
            </a:r>
            <a:endParaRPr lang="en-US" sz="2600" dirty="0"/>
          </a:p>
          <a:p>
            <a:r>
              <a:rPr lang="en-US" sz="2600" dirty="0"/>
              <a:t>It might seem like a small or insignificant note, but it can definitely help your e mail to be received in a positive light.</a:t>
            </a:r>
          </a:p>
          <a:p>
            <a:pPr marL="0" indent="0">
              <a:buNone/>
            </a:pPr>
            <a:endParaRPr lang="en-GB" dirty="0"/>
          </a:p>
        </p:txBody>
      </p:sp>
    </p:spTree>
    <p:extLst>
      <p:ext uri="{BB962C8B-B14F-4D97-AF65-F5344CB8AC3E}">
        <p14:creationId xmlns:p14="http://schemas.microsoft.com/office/powerpoint/2010/main" val="1553379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 mail example </a:t>
            </a:r>
            <a:r>
              <a:rPr lang="mr-IN" dirty="0"/>
              <a:t>–</a:t>
            </a:r>
            <a:r>
              <a:rPr lang="en-US" dirty="0"/>
              <a:t> appropriate </a:t>
            </a:r>
          </a:p>
        </p:txBody>
      </p:sp>
      <p:sp>
        <p:nvSpPr>
          <p:cNvPr id="3" name="Content Placeholder 2"/>
          <p:cNvSpPr>
            <a:spLocks noGrp="1"/>
          </p:cNvSpPr>
          <p:nvPr>
            <p:ph idx="1"/>
          </p:nvPr>
        </p:nvSpPr>
        <p:spPr>
          <a:xfrm>
            <a:off x="721895" y="2015732"/>
            <a:ext cx="10332959" cy="4144436"/>
          </a:xfrm>
        </p:spPr>
        <p:txBody>
          <a:bodyPr>
            <a:normAutofit fontScale="92500" lnSpcReduction="20000"/>
          </a:bodyPr>
          <a:lstStyle/>
          <a:p>
            <a:pPr marL="0" indent="0">
              <a:buNone/>
            </a:pPr>
            <a:r>
              <a:rPr lang="en-GB" dirty="0"/>
              <a:t>Hi Marie,</a:t>
            </a:r>
          </a:p>
          <a:p>
            <a:pPr marL="0" indent="0">
              <a:buNone/>
            </a:pPr>
            <a:r>
              <a:rPr lang="en-GB" dirty="0"/>
              <a:t> </a:t>
            </a:r>
          </a:p>
          <a:p>
            <a:pPr marL="0" indent="0">
              <a:buNone/>
            </a:pPr>
            <a:r>
              <a:rPr lang="en-GB" dirty="0"/>
              <a:t>My name is Joe </a:t>
            </a:r>
            <a:r>
              <a:rPr lang="en-GB" dirty="0" err="1"/>
              <a:t>Bloggs</a:t>
            </a:r>
            <a:r>
              <a:rPr lang="en-GB" dirty="0"/>
              <a:t> and I am a student in your academic skills module (Thursdays at 10.00am).   After looking over the assignment specification last night, I noticed that the deadline for our final report is listed as January 6</a:t>
            </a:r>
            <a:r>
              <a:rPr lang="en-GB" baseline="30000" dirty="0"/>
              <a:t>th</a:t>
            </a:r>
            <a:r>
              <a:rPr lang="en-GB" dirty="0"/>
              <a:t>, which is a Monday.  However, in class, the deadline was noted as being Wednesday January 8</a:t>
            </a:r>
            <a:r>
              <a:rPr lang="en-GB" baseline="30000" dirty="0"/>
              <a:t>th</a:t>
            </a:r>
            <a:r>
              <a:rPr lang="en-GB" dirty="0"/>
              <a:t>.  I don’t mean to bother you, but I wanted to verify the correct deadline please so that I can appropriately organise my schedule and submit my assignment on time.  Thank you so much for your time and patience.</a:t>
            </a:r>
          </a:p>
          <a:p>
            <a:pPr marL="0" indent="0">
              <a:buNone/>
            </a:pPr>
            <a:endParaRPr lang="en-GB" dirty="0"/>
          </a:p>
          <a:p>
            <a:pPr marL="0" indent="0">
              <a:buNone/>
            </a:pPr>
            <a:r>
              <a:rPr lang="en-GB" dirty="0"/>
              <a:t>Best regards,</a:t>
            </a:r>
          </a:p>
          <a:p>
            <a:pPr marL="0" indent="0">
              <a:buNone/>
            </a:pPr>
            <a:r>
              <a:rPr lang="en-GB" dirty="0"/>
              <a:t>Joe </a:t>
            </a:r>
          </a:p>
          <a:p>
            <a:endParaRPr lang="en-US" dirty="0"/>
          </a:p>
        </p:txBody>
      </p:sp>
    </p:spTree>
    <p:extLst>
      <p:ext uri="{BB962C8B-B14F-4D97-AF65-F5344CB8AC3E}">
        <p14:creationId xmlns:p14="http://schemas.microsoft.com/office/powerpoint/2010/main" val="1140492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 mail example - inappropriate</a:t>
            </a:r>
          </a:p>
        </p:txBody>
      </p:sp>
      <p:sp>
        <p:nvSpPr>
          <p:cNvPr id="3" name="Content Placeholder 2"/>
          <p:cNvSpPr>
            <a:spLocks noGrp="1"/>
          </p:cNvSpPr>
          <p:nvPr>
            <p:ph idx="1"/>
          </p:nvPr>
        </p:nvSpPr>
        <p:spPr/>
        <p:txBody>
          <a:bodyPr>
            <a:normAutofit fontScale="85000" lnSpcReduction="10000"/>
          </a:bodyPr>
          <a:lstStyle/>
          <a:p>
            <a:r>
              <a:rPr lang="en-US" b="1" dirty="0"/>
              <a:t>“Hey!</a:t>
            </a:r>
            <a:endParaRPr lang="en-US" dirty="0"/>
          </a:p>
          <a:p>
            <a:r>
              <a:rPr lang="en-US" b="1" dirty="0"/>
              <a:t>I wont be in class today, I feel very sick and need to sleep all day. I know we are watching the movie today so </a:t>
            </a:r>
            <a:r>
              <a:rPr lang="en-US" b="1" dirty="0" err="1"/>
              <a:t>il</a:t>
            </a:r>
            <a:r>
              <a:rPr lang="en-US" b="1" dirty="0"/>
              <a:t> watch that before class on Tuesday. let me know if there’s anything else I miss! I have a friend in the class who should bring u my paper but I have attached it here as well just in case.</a:t>
            </a:r>
            <a:endParaRPr lang="en-US" dirty="0"/>
          </a:p>
          <a:p>
            <a:r>
              <a:rPr lang="en-US" b="1" dirty="0"/>
              <a:t>Again I apologize for my absence but I wouldn’t be able to stay awake and let alone focus on the material in class and would just like to sleep out this cold/flu hybrid. Thanks a lot and have a great weekend! Also let me know if I need a Doctor’s note, the health center is just backed up on appointments and wouldn’t be able to take me till at least Monday.”</a:t>
            </a:r>
            <a:endParaRPr lang="en-US" dirty="0"/>
          </a:p>
          <a:p>
            <a:r>
              <a:rPr lang="en-US" b="1" dirty="0"/>
              <a:t>Unsigned.</a:t>
            </a:r>
            <a:endParaRPr lang="en-US" dirty="0"/>
          </a:p>
          <a:p>
            <a:endParaRPr lang="en-US" dirty="0"/>
          </a:p>
        </p:txBody>
      </p:sp>
    </p:spTree>
    <p:extLst>
      <p:ext uri="{BB962C8B-B14F-4D97-AF65-F5344CB8AC3E}">
        <p14:creationId xmlns:p14="http://schemas.microsoft.com/office/powerpoint/2010/main" val="1286305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communication</a:t>
            </a:r>
          </a:p>
        </p:txBody>
      </p:sp>
      <p:sp>
        <p:nvSpPr>
          <p:cNvPr id="3" name="Content Placeholder 2"/>
          <p:cNvSpPr>
            <a:spLocks noGrp="1"/>
          </p:cNvSpPr>
          <p:nvPr>
            <p:ph idx="1"/>
          </p:nvPr>
        </p:nvSpPr>
        <p:spPr/>
        <p:txBody>
          <a:bodyPr>
            <a:normAutofit/>
          </a:bodyPr>
          <a:lstStyle/>
          <a:p>
            <a:r>
              <a:rPr lang="en-US" sz="2800" dirty="0"/>
              <a:t>An e mail is not just a piece of correspondence. It is an exercise in communicating well, and you are judged by it.   </a:t>
            </a:r>
          </a:p>
          <a:p>
            <a:r>
              <a:rPr lang="en-US" sz="2800" dirty="0"/>
              <a:t>A well-constructed e mail from a student (even if it includes the odd typo) shows the recipient that they care enough to put in the effort to compose a proper message and they respect the recipient’s time.</a:t>
            </a:r>
          </a:p>
        </p:txBody>
      </p:sp>
    </p:spTree>
    <p:extLst>
      <p:ext uri="{BB962C8B-B14F-4D97-AF65-F5344CB8AC3E}">
        <p14:creationId xmlns:p14="http://schemas.microsoft.com/office/powerpoint/2010/main" val="750814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5780D-281B-4D19-9172-CE71C1A9D7C1}"/>
              </a:ext>
            </a:extLst>
          </p:cNvPr>
          <p:cNvSpPr>
            <a:spLocks noGrp="1"/>
          </p:cNvSpPr>
          <p:nvPr>
            <p:ph type="title"/>
          </p:nvPr>
        </p:nvSpPr>
        <p:spPr/>
        <p:txBody>
          <a:bodyPr/>
          <a:lstStyle/>
          <a:p>
            <a:r>
              <a:rPr lang="en-GB" dirty="0"/>
              <a:t>E mail </a:t>
            </a:r>
            <a:r>
              <a:rPr lang="en-GB" dirty="0" err="1"/>
              <a:t>doS</a:t>
            </a:r>
            <a:r>
              <a:rPr lang="en-GB" dirty="0"/>
              <a:t> and don’ts</a:t>
            </a:r>
          </a:p>
        </p:txBody>
      </p:sp>
      <p:sp>
        <p:nvSpPr>
          <p:cNvPr id="4" name="Content Placeholder 3">
            <a:extLst>
              <a:ext uri="{FF2B5EF4-FFF2-40B4-BE49-F238E27FC236}">
                <a16:creationId xmlns:a16="http://schemas.microsoft.com/office/drawing/2014/main" id="{F71EE4C8-EF24-4373-8E6E-B47F569213A7}"/>
              </a:ext>
            </a:extLst>
          </p:cNvPr>
          <p:cNvSpPr>
            <a:spLocks noGrp="1"/>
          </p:cNvSpPr>
          <p:nvPr>
            <p:ph sz="half" idx="1"/>
          </p:nvPr>
        </p:nvSpPr>
        <p:spPr/>
        <p:txBody>
          <a:bodyPr>
            <a:normAutofit fontScale="85000" lnSpcReduction="10000"/>
          </a:bodyPr>
          <a:lstStyle/>
          <a:p>
            <a:r>
              <a:rPr lang="en-GB" dirty="0"/>
              <a:t>Dos</a:t>
            </a:r>
          </a:p>
          <a:p>
            <a:r>
              <a:rPr lang="en-GB" dirty="0"/>
              <a:t>Use student e mail account</a:t>
            </a:r>
          </a:p>
          <a:p>
            <a:r>
              <a:rPr lang="en-GB" dirty="0"/>
              <a:t>Use an appropriate opening greeting</a:t>
            </a:r>
          </a:p>
          <a:p>
            <a:r>
              <a:rPr lang="en-GB" dirty="0"/>
              <a:t>Include an appropriate message, making it clear what you want</a:t>
            </a:r>
          </a:p>
          <a:p>
            <a:r>
              <a:rPr lang="en-GB" dirty="0"/>
              <a:t>Be clear, concise and polite</a:t>
            </a:r>
          </a:p>
          <a:p>
            <a:r>
              <a:rPr lang="en-GB" dirty="0"/>
              <a:t>Make sure you have included any attachments where appropriate</a:t>
            </a:r>
          </a:p>
          <a:p>
            <a:r>
              <a:rPr lang="en-GB" dirty="0"/>
              <a:t>Sign off in an appropriate manner</a:t>
            </a:r>
          </a:p>
          <a:p>
            <a:endParaRPr lang="en-GB" dirty="0"/>
          </a:p>
          <a:p>
            <a:endParaRPr lang="en-GB" dirty="0"/>
          </a:p>
        </p:txBody>
      </p:sp>
      <p:sp>
        <p:nvSpPr>
          <p:cNvPr id="5" name="Content Placeholder 4">
            <a:extLst>
              <a:ext uri="{FF2B5EF4-FFF2-40B4-BE49-F238E27FC236}">
                <a16:creationId xmlns:a16="http://schemas.microsoft.com/office/drawing/2014/main" id="{ED439C62-5CD1-4470-877D-E339EE8440DE}"/>
              </a:ext>
            </a:extLst>
          </p:cNvPr>
          <p:cNvSpPr>
            <a:spLocks noGrp="1"/>
          </p:cNvSpPr>
          <p:nvPr>
            <p:ph sz="half" idx="2"/>
          </p:nvPr>
        </p:nvSpPr>
        <p:spPr/>
        <p:txBody>
          <a:bodyPr>
            <a:normAutofit fontScale="85000" lnSpcReduction="10000"/>
          </a:bodyPr>
          <a:lstStyle/>
          <a:p>
            <a:r>
              <a:rPr lang="en-GB" dirty="0"/>
              <a:t>Don’ts</a:t>
            </a:r>
          </a:p>
          <a:p>
            <a:r>
              <a:rPr lang="en-GB" dirty="0"/>
              <a:t>Use personal e mail address once enrolled.</a:t>
            </a:r>
          </a:p>
          <a:p>
            <a:r>
              <a:rPr lang="en-GB" dirty="0"/>
              <a:t>Send blank e mail with no message, or with just an attachment.</a:t>
            </a:r>
          </a:p>
          <a:p>
            <a:r>
              <a:rPr lang="en-GB" dirty="0"/>
              <a:t>Don’t use slang, foul language, or emoticons.</a:t>
            </a:r>
          </a:p>
          <a:p>
            <a:r>
              <a:rPr lang="en-GB" dirty="0"/>
              <a:t>Don’t address staff in an over familiar or unnecessarily formal manner.</a:t>
            </a:r>
          </a:p>
          <a:p>
            <a:r>
              <a:rPr lang="en-GB" dirty="0"/>
              <a:t>Don’t include unnecessary detail</a:t>
            </a:r>
          </a:p>
          <a:p>
            <a:r>
              <a:rPr lang="en-GB" dirty="0"/>
              <a:t>Forget to show your </a:t>
            </a:r>
            <a:r>
              <a:rPr lang="en-GB" dirty="0" err="1"/>
              <a:t>grattitude</a:t>
            </a:r>
            <a:endParaRPr lang="en-GB" dirty="0"/>
          </a:p>
        </p:txBody>
      </p:sp>
    </p:spTree>
    <p:extLst>
      <p:ext uri="{BB962C8B-B14F-4D97-AF65-F5344CB8AC3E}">
        <p14:creationId xmlns:p14="http://schemas.microsoft.com/office/powerpoint/2010/main" val="4231811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Finally </a:t>
            </a:r>
            <a:r>
              <a:rPr lang="mr-IN" dirty="0"/>
              <a:t>………</a:t>
            </a:r>
            <a:r>
              <a:rPr lang="en-GB" dirty="0"/>
              <a:t> </a:t>
            </a:r>
            <a:r>
              <a:rPr lang="en-US" dirty="0"/>
              <a:t>E mail responses</a:t>
            </a:r>
          </a:p>
        </p:txBody>
      </p:sp>
      <p:sp>
        <p:nvSpPr>
          <p:cNvPr id="3" name="Content Placeholder 2"/>
          <p:cNvSpPr>
            <a:spLocks noGrp="1"/>
          </p:cNvSpPr>
          <p:nvPr>
            <p:ph idx="1"/>
          </p:nvPr>
        </p:nvSpPr>
        <p:spPr>
          <a:xfrm>
            <a:off x="1451579" y="2015732"/>
            <a:ext cx="9603275" cy="4060215"/>
          </a:xfrm>
        </p:spPr>
        <p:txBody>
          <a:bodyPr>
            <a:normAutofit/>
          </a:bodyPr>
          <a:lstStyle/>
          <a:p>
            <a:r>
              <a:rPr lang="en-US" sz="2400" dirty="0"/>
              <a:t>University employees (including lecturing staff) aim to respond to student emails within 48 hours of receipt, except in the following situations:</a:t>
            </a:r>
          </a:p>
          <a:p>
            <a:pPr lvl="1"/>
            <a:r>
              <a:rPr lang="en-US" sz="2400" dirty="0"/>
              <a:t>The University is closed (i.e. Christmas Break, Easter Break and Bank Holidays)</a:t>
            </a:r>
          </a:p>
          <a:p>
            <a:pPr lvl="1"/>
            <a:r>
              <a:rPr lang="en-US" sz="2400" dirty="0"/>
              <a:t>The staff member is on sick leave </a:t>
            </a:r>
            <a:r>
              <a:rPr lang="mr-IN" sz="2400" dirty="0"/>
              <a:t>–</a:t>
            </a:r>
            <a:r>
              <a:rPr lang="en-US" sz="2400" dirty="0"/>
              <a:t> students are notified when this is the case</a:t>
            </a:r>
          </a:p>
          <a:p>
            <a:pPr lvl="1"/>
            <a:r>
              <a:rPr lang="en-US" sz="2400" dirty="0"/>
              <a:t>The staff member is on annual leave</a:t>
            </a:r>
          </a:p>
          <a:p>
            <a:endParaRPr lang="en-US" dirty="0"/>
          </a:p>
        </p:txBody>
      </p:sp>
    </p:spTree>
    <p:extLst>
      <p:ext uri="{BB962C8B-B14F-4D97-AF65-F5344CB8AC3E}">
        <p14:creationId xmlns:p14="http://schemas.microsoft.com/office/powerpoint/2010/main" val="1864592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78B36-7C73-48EE-A041-50F2E3906291}"/>
              </a:ext>
            </a:extLst>
          </p:cNvPr>
          <p:cNvSpPr>
            <a:spLocks noGrp="1"/>
          </p:cNvSpPr>
          <p:nvPr>
            <p:ph type="title"/>
          </p:nvPr>
        </p:nvSpPr>
        <p:spPr/>
        <p:txBody>
          <a:bodyPr/>
          <a:lstStyle/>
          <a:p>
            <a:r>
              <a:rPr lang="en-US" dirty="0"/>
              <a:t>Finally </a:t>
            </a:r>
            <a:r>
              <a:rPr lang="mr-IN" dirty="0"/>
              <a:t>………</a:t>
            </a:r>
            <a:r>
              <a:rPr lang="en-GB" dirty="0"/>
              <a:t> </a:t>
            </a:r>
            <a:r>
              <a:rPr lang="en-US" dirty="0"/>
              <a:t>E mail responses</a:t>
            </a:r>
            <a:endParaRPr lang="en-GB" dirty="0"/>
          </a:p>
        </p:txBody>
      </p:sp>
      <p:sp>
        <p:nvSpPr>
          <p:cNvPr id="3" name="Content Placeholder 2">
            <a:extLst>
              <a:ext uri="{FF2B5EF4-FFF2-40B4-BE49-F238E27FC236}">
                <a16:creationId xmlns:a16="http://schemas.microsoft.com/office/drawing/2014/main" id="{1973AE33-0117-4700-A944-FB753777EC48}"/>
              </a:ext>
            </a:extLst>
          </p:cNvPr>
          <p:cNvSpPr>
            <a:spLocks noGrp="1"/>
          </p:cNvSpPr>
          <p:nvPr>
            <p:ph idx="1"/>
          </p:nvPr>
        </p:nvSpPr>
        <p:spPr/>
        <p:txBody>
          <a:bodyPr>
            <a:normAutofit fontScale="92500"/>
          </a:bodyPr>
          <a:lstStyle/>
          <a:p>
            <a:r>
              <a:rPr lang="en-US" sz="2800" dirty="0"/>
              <a:t>When university staff are unavailable (i.e. on leave, off campus for a conference), an automatic email response system is put in place.  </a:t>
            </a:r>
          </a:p>
          <a:p>
            <a:r>
              <a:rPr lang="en-US" sz="2800" dirty="0"/>
              <a:t>This email response indicates when the recipient will be available to personally respond to your emails.  </a:t>
            </a:r>
          </a:p>
          <a:p>
            <a:r>
              <a:rPr lang="en-US" sz="2800" dirty="0"/>
              <a:t>The automatic response means that the recipient has replied within the 48 hour timeline.</a:t>
            </a:r>
          </a:p>
          <a:p>
            <a:endParaRPr lang="en-US" sz="2800" dirty="0"/>
          </a:p>
          <a:p>
            <a:endParaRPr lang="en-GB" dirty="0"/>
          </a:p>
        </p:txBody>
      </p:sp>
    </p:spTree>
    <p:extLst>
      <p:ext uri="{BB962C8B-B14F-4D97-AF65-F5344CB8AC3E}">
        <p14:creationId xmlns:p14="http://schemas.microsoft.com/office/powerpoint/2010/main" val="2064611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6A54-EC3E-4B29-9187-4DC4C294AEBC}"/>
              </a:ext>
            </a:extLst>
          </p:cNvPr>
          <p:cNvSpPr>
            <a:spLocks noGrp="1"/>
          </p:cNvSpPr>
          <p:nvPr>
            <p:ph type="title"/>
          </p:nvPr>
        </p:nvSpPr>
        <p:spPr/>
        <p:txBody>
          <a:bodyPr/>
          <a:lstStyle/>
          <a:p>
            <a:r>
              <a:rPr lang="en-GB" dirty="0"/>
              <a:t>Online Netiquette </a:t>
            </a:r>
          </a:p>
        </p:txBody>
      </p:sp>
      <p:sp>
        <p:nvSpPr>
          <p:cNvPr id="3" name="Content Placeholder 2">
            <a:extLst>
              <a:ext uri="{FF2B5EF4-FFF2-40B4-BE49-F238E27FC236}">
                <a16:creationId xmlns:a16="http://schemas.microsoft.com/office/drawing/2014/main" id="{0AC56ABD-6B3B-479E-B2FD-D0EB2A8430C2}"/>
              </a:ext>
            </a:extLst>
          </p:cNvPr>
          <p:cNvSpPr>
            <a:spLocks noGrp="1"/>
          </p:cNvSpPr>
          <p:nvPr>
            <p:ph idx="1"/>
          </p:nvPr>
        </p:nvSpPr>
        <p:spPr/>
        <p:txBody>
          <a:bodyPr/>
          <a:lstStyle/>
          <a:p>
            <a:r>
              <a:rPr lang="en-GB" dirty="0"/>
              <a:t>Similar rules apply when you are interacting online with staff and students.</a:t>
            </a:r>
          </a:p>
          <a:p>
            <a:endParaRPr lang="en-GB" dirty="0"/>
          </a:p>
          <a:p>
            <a:r>
              <a:rPr lang="en-GB" dirty="0"/>
              <a:t>This could be in taught sessions, tutorials or meetings, as well as when using social media.</a:t>
            </a:r>
          </a:p>
          <a:p>
            <a:pPr marL="0" indent="0">
              <a:buNone/>
            </a:pPr>
            <a:endParaRPr lang="en-GB" dirty="0"/>
          </a:p>
          <a:p>
            <a:r>
              <a:rPr lang="en-GB" dirty="0"/>
              <a:t>Watch the following films on Online Netiquette and follow these tips when joining sessions online via teams or interacting with others using social media.</a:t>
            </a:r>
          </a:p>
          <a:p>
            <a:r>
              <a:rPr lang="en-GB" b="1" dirty="0"/>
              <a:t>Please remember your behaviour/comments have an impact on others.</a:t>
            </a:r>
          </a:p>
          <a:p>
            <a:pPr marL="0" indent="0">
              <a:buNone/>
            </a:pPr>
            <a:endParaRPr lang="en-GB" dirty="0"/>
          </a:p>
          <a:p>
            <a:endParaRPr lang="en-GB" dirty="0"/>
          </a:p>
        </p:txBody>
      </p:sp>
    </p:spTree>
    <p:extLst>
      <p:ext uri="{BB962C8B-B14F-4D97-AF65-F5344CB8AC3E}">
        <p14:creationId xmlns:p14="http://schemas.microsoft.com/office/powerpoint/2010/main" val="3572903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EA12B47-F07B-447C-8B65-B0D8F29D0EE5}"/>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a:t>Core rules of netiquette</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10;&#10;Description automatically generated">
            <a:hlinkClick r:id="rId3"/>
            <a:extLst>
              <a:ext uri="{FF2B5EF4-FFF2-40B4-BE49-F238E27FC236}">
                <a16:creationId xmlns:a16="http://schemas.microsoft.com/office/drawing/2014/main" id="{E36224A9-249A-4EED-822B-DB28ED989567}"/>
              </a:ext>
            </a:extLst>
          </p:cNvPr>
          <p:cNvPicPr>
            <a:picLocks noGrp="1" noChangeAspect="1"/>
          </p:cNvPicPr>
          <p:nvPr>
            <p:ph idx="1"/>
          </p:nvPr>
        </p:nvPicPr>
        <p:blipFill>
          <a:blip r:embed="rId4"/>
          <a:stretch>
            <a:fillRect/>
          </a:stretch>
        </p:blipFill>
        <p:spPr>
          <a:xfrm>
            <a:off x="4618374" y="1349953"/>
            <a:ext cx="6282919" cy="3398956"/>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2375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F1623A3-D339-4C60-BE39-C88C1EF3DDFB}"/>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a:t>Social Media Netiquette</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hlinkClick r:id="rId3"/>
            <a:extLst>
              <a:ext uri="{FF2B5EF4-FFF2-40B4-BE49-F238E27FC236}">
                <a16:creationId xmlns:a16="http://schemas.microsoft.com/office/drawing/2014/main" id="{3E67C99A-2F48-4D43-8F86-22747C56CD60}"/>
              </a:ext>
            </a:extLst>
          </p:cNvPr>
          <p:cNvPicPr>
            <a:picLocks noGrp="1" noChangeAspect="1"/>
          </p:cNvPicPr>
          <p:nvPr>
            <p:ph idx="1"/>
          </p:nvPr>
        </p:nvPicPr>
        <p:blipFill>
          <a:blip r:embed="rId4"/>
          <a:stretch>
            <a:fillRect/>
          </a:stretch>
        </p:blipFill>
        <p:spPr>
          <a:xfrm>
            <a:off x="4621818" y="1278460"/>
            <a:ext cx="6282919" cy="3563131"/>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0911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383A1B5-68C6-4844-9968-4A622CCAB616}"/>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300"/>
              <a:t>ONLINE Class NEtiquette</a:t>
            </a:r>
          </a:p>
        </p:txBody>
      </p:sp>
      <p:cxnSp>
        <p:nvCxnSpPr>
          <p:cNvPr id="22" name="Straight Connector 21">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5" name="Rectangle 24">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sign, person, holding, green&#10;&#10;Description automatically generated">
            <a:hlinkClick r:id="rId3"/>
            <a:extLst>
              <a:ext uri="{FF2B5EF4-FFF2-40B4-BE49-F238E27FC236}">
                <a16:creationId xmlns:a16="http://schemas.microsoft.com/office/drawing/2014/main" id="{907C225E-080C-4D17-B12F-DAC372504BF9}"/>
              </a:ext>
            </a:extLst>
          </p:cNvPr>
          <p:cNvPicPr>
            <a:picLocks noGrp="1" noChangeAspect="1"/>
          </p:cNvPicPr>
          <p:nvPr>
            <p:ph idx="1"/>
          </p:nvPr>
        </p:nvPicPr>
        <p:blipFill>
          <a:blip r:embed="rId4"/>
          <a:stretch>
            <a:fillRect/>
          </a:stretch>
        </p:blipFill>
        <p:spPr>
          <a:xfrm>
            <a:off x="4771933" y="1212559"/>
            <a:ext cx="6282919" cy="3518434"/>
          </a:xfrm>
          <a:prstGeom prst="rect">
            <a:avLst/>
          </a:prstGeom>
        </p:spPr>
      </p:pic>
      <p:pic>
        <p:nvPicPr>
          <p:cNvPr id="30" name="Picture 29">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67097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186</TotalTime>
  <Words>1549</Words>
  <Application>Microsoft Office PowerPoint</Application>
  <PresentationFormat>Widescreen</PresentationFormat>
  <Paragraphs>94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Gill Sans MT</vt:lpstr>
      <vt:lpstr>Gallery</vt:lpstr>
      <vt:lpstr>E mails and Online netiquette</vt:lpstr>
      <vt:lpstr>objectives</vt:lpstr>
      <vt:lpstr>Email etiquette</vt:lpstr>
      <vt:lpstr>Communicating with the university</vt:lpstr>
      <vt:lpstr>How to Email your lecturer/University staff</vt:lpstr>
      <vt:lpstr>Writing your email – some things to consider</vt:lpstr>
      <vt:lpstr>Writing your email – some things to consider</vt:lpstr>
      <vt:lpstr>Writing your email – some things to consider “Don't ask the dreaded question!” </vt:lpstr>
      <vt:lpstr>Writing your email – some things to consider “Don't ask the dreaded question!”</vt:lpstr>
      <vt:lpstr>Writing your email – some  things to consider “Acknowledge your gratitude” </vt:lpstr>
      <vt:lpstr>Writing your email – some  things to consider “Acknowledge your gratitude” </vt:lpstr>
      <vt:lpstr>E mail example – appropriate </vt:lpstr>
      <vt:lpstr>E mail example - inappropriate</vt:lpstr>
      <vt:lpstr>Good communication</vt:lpstr>
      <vt:lpstr>E mail doS and don’ts</vt:lpstr>
      <vt:lpstr>Finally ……… E mail responses</vt:lpstr>
      <vt:lpstr>Finally ……… E mail responses</vt:lpstr>
      <vt:lpstr>Online Netiquette </vt:lpstr>
      <vt:lpstr>Core rules of netiquette</vt:lpstr>
      <vt:lpstr>Social Media Netiquette</vt:lpstr>
      <vt:lpstr>ONLINE Class NEtiquette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Emails</dc:title>
  <dc:creator>Microsoft Office User</dc:creator>
  <cp:lastModifiedBy>Karen Hudson</cp:lastModifiedBy>
  <cp:revision>17</cp:revision>
  <dcterms:created xsi:type="dcterms:W3CDTF">2019-10-09T08:51:13Z</dcterms:created>
  <dcterms:modified xsi:type="dcterms:W3CDTF">2020-10-03T16:12:12Z</dcterms:modified>
</cp:coreProperties>
</file>